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s/slide2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23.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230.xml" ContentType="application/vnd.openxmlformats-officedocument.presentationml.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Default Extension="fntdata" ContentType="application/x-fontdata"/>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39" r:id="rId56"/>
    <p:sldId id="340" r:id="rId57"/>
    <p:sldId id="341" r:id="rId58"/>
    <p:sldId id="342" r:id="rId59"/>
    <p:sldId id="343" r:id="rId60"/>
    <p:sldId id="344" r:id="rId61"/>
    <p:sldId id="345" r:id="rId62"/>
    <p:sldId id="346" r:id="rId63"/>
    <p:sldId id="347" r:id="rId64"/>
    <p:sldId id="348" r:id="rId65"/>
    <p:sldId id="349" r:id="rId66"/>
    <p:sldId id="350" r:id="rId67"/>
    <p:sldId id="351" r:id="rId68"/>
    <p:sldId id="352" r:id="rId69"/>
    <p:sldId id="353" r:id="rId70"/>
    <p:sldId id="354" r:id="rId71"/>
    <p:sldId id="355" r:id="rId72"/>
    <p:sldId id="356" r:id="rId73"/>
    <p:sldId id="357" r:id="rId74"/>
    <p:sldId id="358" r:id="rId75"/>
    <p:sldId id="359" r:id="rId76"/>
    <p:sldId id="360" r:id="rId77"/>
    <p:sldId id="361" r:id="rId78"/>
    <p:sldId id="362" r:id="rId79"/>
    <p:sldId id="363" r:id="rId80"/>
    <p:sldId id="364" r:id="rId81"/>
    <p:sldId id="365" r:id="rId82"/>
    <p:sldId id="366" r:id="rId83"/>
    <p:sldId id="367" r:id="rId84"/>
    <p:sldId id="368" r:id="rId85"/>
    <p:sldId id="369" r:id="rId86"/>
    <p:sldId id="370" r:id="rId87"/>
    <p:sldId id="371" r:id="rId88"/>
    <p:sldId id="372" r:id="rId89"/>
    <p:sldId id="373" r:id="rId90"/>
    <p:sldId id="517" r:id="rId91"/>
    <p:sldId id="374" r:id="rId92"/>
    <p:sldId id="375" r:id="rId93"/>
    <p:sldId id="376" r:id="rId94"/>
    <p:sldId id="377" r:id="rId95"/>
    <p:sldId id="378" r:id="rId96"/>
    <p:sldId id="379" r:id="rId97"/>
    <p:sldId id="380" r:id="rId98"/>
    <p:sldId id="381" r:id="rId99"/>
    <p:sldId id="382" r:id="rId100"/>
    <p:sldId id="383" r:id="rId101"/>
    <p:sldId id="384" r:id="rId102"/>
    <p:sldId id="385" r:id="rId103"/>
    <p:sldId id="386" r:id="rId104"/>
    <p:sldId id="387" r:id="rId105"/>
    <p:sldId id="388" r:id="rId106"/>
    <p:sldId id="389" r:id="rId107"/>
    <p:sldId id="390" r:id="rId108"/>
    <p:sldId id="391" r:id="rId109"/>
    <p:sldId id="392" r:id="rId110"/>
    <p:sldId id="393" r:id="rId111"/>
    <p:sldId id="394" r:id="rId112"/>
    <p:sldId id="395" r:id="rId113"/>
    <p:sldId id="396" r:id="rId114"/>
    <p:sldId id="397" r:id="rId115"/>
    <p:sldId id="398" r:id="rId116"/>
    <p:sldId id="399" r:id="rId117"/>
    <p:sldId id="400" r:id="rId118"/>
    <p:sldId id="401" r:id="rId119"/>
    <p:sldId id="402" r:id="rId120"/>
    <p:sldId id="403" r:id="rId121"/>
    <p:sldId id="404" r:id="rId122"/>
    <p:sldId id="405" r:id="rId123"/>
    <p:sldId id="406" r:id="rId124"/>
    <p:sldId id="407" r:id="rId125"/>
    <p:sldId id="408" r:id="rId126"/>
    <p:sldId id="409" r:id="rId127"/>
    <p:sldId id="410" r:id="rId128"/>
    <p:sldId id="411" r:id="rId129"/>
    <p:sldId id="412" r:id="rId130"/>
    <p:sldId id="413" r:id="rId131"/>
    <p:sldId id="414" r:id="rId132"/>
    <p:sldId id="415" r:id="rId133"/>
    <p:sldId id="416" r:id="rId134"/>
    <p:sldId id="417" r:id="rId135"/>
    <p:sldId id="418" r:id="rId136"/>
    <p:sldId id="419" r:id="rId137"/>
    <p:sldId id="420" r:id="rId138"/>
    <p:sldId id="421" r:id="rId139"/>
    <p:sldId id="422" r:id="rId140"/>
    <p:sldId id="423" r:id="rId141"/>
    <p:sldId id="424" r:id="rId142"/>
    <p:sldId id="425" r:id="rId143"/>
    <p:sldId id="426" r:id="rId144"/>
    <p:sldId id="427" r:id="rId145"/>
    <p:sldId id="428" r:id="rId146"/>
    <p:sldId id="429" r:id="rId147"/>
    <p:sldId id="430" r:id="rId148"/>
    <p:sldId id="431" r:id="rId149"/>
    <p:sldId id="432" r:id="rId150"/>
    <p:sldId id="433" r:id="rId151"/>
    <p:sldId id="434" r:id="rId152"/>
    <p:sldId id="435" r:id="rId153"/>
    <p:sldId id="436" r:id="rId154"/>
    <p:sldId id="437" r:id="rId155"/>
    <p:sldId id="438" r:id="rId156"/>
    <p:sldId id="439" r:id="rId157"/>
    <p:sldId id="440" r:id="rId158"/>
    <p:sldId id="441" r:id="rId159"/>
    <p:sldId id="442" r:id="rId160"/>
    <p:sldId id="443" r:id="rId161"/>
    <p:sldId id="444" r:id="rId162"/>
    <p:sldId id="445" r:id="rId163"/>
    <p:sldId id="446" r:id="rId164"/>
    <p:sldId id="447" r:id="rId165"/>
    <p:sldId id="448" r:id="rId166"/>
    <p:sldId id="449" r:id="rId167"/>
    <p:sldId id="450" r:id="rId168"/>
    <p:sldId id="451" r:id="rId169"/>
    <p:sldId id="452" r:id="rId170"/>
    <p:sldId id="453" r:id="rId171"/>
    <p:sldId id="454" r:id="rId172"/>
    <p:sldId id="455" r:id="rId173"/>
    <p:sldId id="456" r:id="rId174"/>
    <p:sldId id="457" r:id="rId175"/>
    <p:sldId id="458" r:id="rId176"/>
    <p:sldId id="459" r:id="rId177"/>
    <p:sldId id="460" r:id="rId178"/>
    <p:sldId id="461" r:id="rId179"/>
    <p:sldId id="462" r:id="rId180"/>
    <p:sldId id="463" r:id="rId181"/>
    <p:sldId id="464" r:id="rId182"/>
    <p:sldId id="465" r:id="rId183"/>
    <p:sldId id="466" r:id="rId184"/>
    <p:sldId id="467" r:id="rId185"/>
    <p:sldId id="468" r:id="rId186"/>
    <p:sldId id="469" r:id="rId187"/>
    <p:sldId id="470" r:id="rId188"/>
    <p:sldId id="471" r:id="rId189"/>
    <p:sldId id="472" r:id="rId190"/>
    <p:sldId id="473" r:id="rId191"/>
    <p:sldId id="474" r:id="rId192"/>
    <p:sldId id="475" r:id="rId193"/>
    <p:sldId id="476" r:id="rId194"/>
    <p:sldId id="477" r:id="rId195"/>
    <p:sldId id="478" r:id="rId196"/>
    <p:sldId id="479" r:id="rId197"/>
    <p:sldId id="480" r:id="rId198"/>
    <p:sldId id="481" r:id="rId199"/>
    <p:sldId id="482" r:id="rId200"/>
    <p:sldId id="483" r:id="rId201"/>
    <p:sldId id="484" r:id="rId202"/>
    <p:sldId id="485" r:id="rId203"/>
    <p:sldId id="486" r:id="rId204"/>
    <p:sldId id="487" r:id="rId205"/>
    <p:sldId id="488" r:id="rId206"/>
    <p:sldId id="489" r:id="rId207"/>
    <p:sldId id="490" r:id="rId208"/>
    <p:sldId id="491" r:id="rId209"/>
    <p:sldId id="492" r:id="rId210"/>
    <p:sldId id="493" r:id="rId211"/>
    <p:sldId id="494" r:id="rId212"/>
    <p:sldId id="495" r:id="rId213"/>
    <p:sldId id="496" r:id="rId214"/>
    <p:sldId id="497" r:id="rId215"/>
    <p:sldId id="498" r:id="rId216"/>
    <p:sldId id="500" r:id="rId217"/>
    <p:sldId id="501" r:id="rId218"/>
    <p:sldId id="502" r:id="rId219"/>
    <p:sldId id="503" r:id="rId220"/>
    <p:sldId id="504" r:id="rId221"/>
    <p:sldId id="505" r:id="rId222"/>
    <p:sldId id="506" r:id="rId223"/>
    <p:sldId id="507" r:id="rId224"/>
    <p:sldId id="508" r:id="rId225"/>
    <p:sldId id="509" r:id="rId226"/>
    <p:sldId id="510" r:id="rId227"/>
    <p:sldId id="511" r:id="rId228"/>
    <p:sldId id="512" r:id="rId229"/>
    <p:sldId id="513" r:id="rId230"/>
    <p:sldId id="514" r:id="rId231"/>
    <p:sldId id="515" r:id="rId232"/>
    <p:sldId id="516" r:id="rId233"/>
  </p:sldIdLst>
  <p:sldSz cx="10693400" cy="7562850"/>
  <p:notesSz cx="10693400" cy="7562850"/>
  <p:embeddedFontLst>
    <p:embeddedFont>
      <p:font typeface="Calibri" pitchFamily="34" charset="0"/>
      <p:regular r:id="rId235"/>
      <p:bold r:id="rId236"/>
      <p:italic r:id="rId237"/>
      <p:boldItalic r:id="rId238"/>
    </p:embeddedFont>
    <p:embeddedFont>
      <p:font typeface="Tahoma" pitchFamily="34" charset="0"/>
      <p:regular r:id="rId239"/>
      <p:bold r:id="rId240"/>
    </p:embeddedFont>
    <p:embeddedFont>
      <p:font typeface="Garamond" pitchFamily="18" charset="0"/>
      <p:regular r:id="rId241"/>
      <p:bold r:id="rId242"/>
      <p:italic r:id="rId243"/>
    </p:embeddedFont>
    <p:embeddedFont>
      <p:font typeface="Trebuchet MS" pitchFamily="34" charset="0"/>
      <p:regular r:id="rId244"/>
      <p:bold r:id="rId245"/>
      <p:italic r:id="rId246"/>
      <p:boldItalic r:id="rId247"/>
    </p:embeddedFont>
    <p:embeddedFont>
      <p:font typeface="Century Gothic" pitchFamily="34" charset="0"/>
      <p:regular r:id="rId248"/>
      <p:bold r:id="rId249"/>
      <p:italic r:id="rId250"/>
      <p:boldItalic r:id="rId251"/>
    </p:embeddedFont>
    <p:embeddedFont>
      <p:font typeface="Cambria Math" pitchFamily="18" charset="0"/>
      <p:regular r:id="rId252"/>
    </p:embeddedFont>
  </p:embeddedFontLst>
  <p:defaultTextStyle>
    <a:defPPr>
      <a:defRPr lang="es-AR"/>
    </a:defPPr>
    <a:lvl1pPr marL="0" algn="l" defTabSz="914319" rtl="0" eaLnBrk="1" latinLnBrk="0" hangingPunct="1">
      <a:defRPr sz="1800" kern="1200">
        <a:solidFill>
          <a:schemeClr val="tx1"/>
        </a:solidFill>
        <a:latin typeface="+mn-lt"/>
        <a:ea typeface="+mn-ea"/>
        <a:cs typeface="+mn-cs"/>
      </a:defRPr>
    </a:lvl1pPr>
    <a:lvl2pPr marL="457160" algn="l" defTabSz="914319" rtl="0" eaLnBrk="1" latinLnBrk="0" hangingPunct="1">
      <a:defRPr sz="1800" kern="1200">
        <a:solidFill>
          <a:schemeClr val="tx1"/>
        </a:solidFill>
        <a:latin typeface="+mn-lt"/>
        <a:ea typeface="+mn-ea"/>
        <a:cs typeface="+mn-cs"/>
      </a:defRPr>
    </a:lvl2pPr>
    <a:lvl3pPr marL="914319" algn="l" defTabSz="914319" rtl="0" eaLnBrk="1" latinLnBrk="0" hangingPunct="1">
      <a:defRPr sz="1800" kern="1200">
        <a:solidFill>
          <a:schemeClr val="tx1"/>
        </a:solidFill>
        <a:latin typeface="+mn-lt"/>
        <a:ea typeface="+mn-ea"/>
        <a:cs typeface="+mn-cs"/>
      </a:defRPr>
    </a:lvl3pPr>
    <a:lvl4pPr marL="1371478" algn="l" defTabSz="914319" rtl="0" eaLnBrk="1" latinLnBrk="0" hangingPunct="1">
      <a:defRPr sz="1800" kern="1200">
        <a:solidFill>
          <a:schemeClr val="tx1"/>
        </a:solidFill>
        <a:latin typeface="+mn-lt"/>
        <a:ea typeface="+mn-ea"/>
        <a:cs typeface="+mn-cs"/>
      </a:defRPr>
    </a:lvl4pPr>
    <a:lvl5pPr marL="1828637" algn="l" defTabSz="914319" rtl="0" eaLnBrk="1" latinLnBrk="0" hangingPunct="1">
      <a:defRPr sz="1800" kern="1200">
        <a:solidFill>
          <a:schemeClr val="tx1"/>
        </a:solidFill>
        <a:latin typeface="+mn-lt"/>
        <a:ea typeface="+mn-ea"/>
        <a:cs typeface="+mn-cs"/>
      </a:defRPr>
    </a:lvl5pPr>
    <a:lvl6pPr marL="2285797" algn="l" defTabSz="914319" rtl="0" eaLnBrk="1" latinLnBrk="0" hangingPunct="1">
      <a:defRPr sz="1800" kern="1200">
        <a:solidFill>
          <a:schemeClr val="tx1"/>
        </a:solidFill>
        <a:latin typeface="+mn-lt"/>
        <a:ea typeface="+mn-ea"/>
        <a:cs typeface="+mn-cs"/>
      </a:defRPr>
    </a:lvl6pPr>
    <a:lvl7pPr marL="2742957" algn="l" defTabSz="914319" rtl="0" eaLnBrk="1" latinLnBrk="0" hangingPunct="1">
      <a:defRPr sz="1800" kern="1200">
        <a:solidFill>
          <a:schemeClr val="tx1"/>
        </a:solidFill>
        <a:latin typeface="+mn-lt"/>
        <a:ea typeface="+mn-ea"/>
        <a:cs typeface="+mn-cs"/>
      </a:defRPr>
    </a:lvl7pPr>
    <a:lvl8pPr marL="3200116" algn="l" defTabSz="914319" rtl="0" eaLnBrk="1" latinLnBrk="0" hangingPunct="1">
      <a:defRPr sz="1800" kern="1200">
        <a:solidFill>
          <a:schemeClr val="tx1"/>
        </a:solidFill>
        <a:latin typeface="+mn-lt"/>
        <a:ea typeface="+mn-ea"/>
        <a:cs typeface="+mn-cs"/>
      </a:defRPr>
    </a:lvl8pPr>
    <a:lvl9pPr marL="3657275" algn="l" defTabSz="91431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705" autoAdjust="0"/>
    <p:restoredTop sz="94660"/>
  </p:normalViewPr>
  <p:slideViewPr>
    <p:cSldViewPr>
      <p:cViewPr varScale="1">
        <p:scale>
          <a:sx n="96" d="100"/>
          <a:sy n="96" d="100"/>
        </p:scale>
        <p:origin x="-1368" y="-108"/>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font" Target="fonts/font13.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font" Target="fonts/font3.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font" Target="fonts/font14.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font" Target="fonts/font4.fntdata"/><Relationship Id="rId254" Type="http://schemas.openxmlformats.org/officeDocument/2006/relationships/viewProps" Target="view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font" Target="fonts/font10.fntdata"/><Relationship Id="rId249" Type="http://schemas.openxmlformats.org/officeDocument/2006/relationships/font" Target="fonts/font15.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notesMaster" Target="notesMasters/notesMaster1.xml"/><Relationship Id="rId239"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font" Target="fonts/font16.fntdata"/><Relationship Id="rId255" Type="http://schemas.openxmlformats.org/officeDocument/2006/relationships/theme" Target="theme/theme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font" Target="fonts/font6.fntdata"/><Relationship Id="rId245" Type="http://schemas.openxmlformats.org/officeDocument/2006/relationships/font" Target="fonts/font11.fntdata"/><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font" Target="fonts/font1.fntdata"/><Relationship Id="rId251" Type="http://schemas.openxmlformats.org/officeDocument/2006/relationships/font" Target="fonts/font17.fntdata"/><Relationship Id="rId256"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font" Target="fonts/font7.fntdata"/><Relationship Id="rId246" Type="http://schemas.openxmlformats.org/officeDocument/2006/relationships/font" Target="fonts/font12.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font" Target="fonts/font2.fntdata"/><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font" Target="fonts/font18.fntdata"/><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font" Target="fonts/font8.fntdata"/><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font" Target="fonts/font9.fntdata"/><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633913" cy="377825"/>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6057900" y="0"/>
            <a:ext cx="4632325" cy="377825"/>
          </a:xfrm>
          <a:prstGeom prst="rect">
            <a:avLst/>
          </a:prstGeom>
        </p:spPr>
        <p:txBody>
          <a:bodyPr vert="horz" lIns="91440" tIns="45720" rIns="91440" bIns="45720" rtlCol="0"/>
          <a:lstStyle>
            <a:lvl1pPr algn="r">
              <a:defRPr sz="1200"/>
            </a:lvl1pPr>
          </a:lstStyle>
          <a:p>
            <a:fld id="{3213D977-F5EF-41F8-98F4-157D90712994}" type="datetimeFigureOut">
              <a:rPr lang="es-AR" smtClean="0"/>
              <a:pPr/>
              <a:t>26/07/2022</a:t>
            </a:fld>
            <a:endParaRPr lang="es-AR"/>
          </a:p>
        </p:txBody>
      </p:sp>
      <p:sp>
        <p:nvSpPr>
          <p:cNvPr id="4" name="3 Marcador de imagen de diapositiva"/>
          <p:cNvSpPr>
            <a:spLocks noGrp="1" noRot="1" noChangeAspect="1"/>
          </p:cNvSpPr>
          <p:nvPr>
            <p:ph type="sldImg" idx="2"/>
          </p:nvPr>
        </p:nvSpPr>
        <p:spPr>
          <a:xfrm>
            <a:off x="3341688" y="566738"/>
            <a:ext cx="4010025" cy="2836862"/>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1069975" y="3592513"/>
            <a:ext cx="8553450" cy="3403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7183438"/>
            <a:ext cx="4633913" cy="377825"/>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6057900" y="7183438"/>
            <a:ext cx="4632325" cy="377825"/>
          </a:xfrm>
          <a:prstGeom prst="rect">
            <a:avLst/>
          </a:prstGeom>
        </p:spPr>
        <p:txBody>
          <a:bodyPr vert="horz" lIns="91440" tIns="45720" rIns="91440" bIns="45720" rtlCol="0" anchor="b"/>
          <a:lstStyle>
            <a:lvl1pPr algn="r">
              <a:defRPr sz="1200"/>
            </a:lvl1pPr>
          </a:lstStyle>
          <a:p>
            <a:fld id="{DE233291-1CD2-42C0-ACDE-94D905CE1AF2}"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319" rtl="0" eaLnBrk="1" latinLnBrk="0" hangingPunct="1">
      <a:defRPr sz="1300" kern="1200">
        <a:solidFill>
          <a:schemeClr val="tx1"/>
        </a:solidFill>
        <a:latin typeface="+mn-lt"/>
        <a:ea typeface="+mn-ea"/>
        <a:cs typeface="+mn-cs"/>
      </a:defRPr>
    </a:lvl1pPr>
    <a:lvl2pPr marL="457160" algn="l" defTabSz="914319" rtl="0" eaLnBrk="1" latinLnBrk="0" hangingPunct="1">
      <a:defRPr sz="1300" kern="1200">
        <a:solidFill>
          <a:schemeClr val="tx1"/>
        </a:solidFill>
        <a:latin typeface="+mn-lt"/>
        <a:ea typeface="+mn-ea"/>
        <a:cs typeface="+mn-cs"/>
      </a:defRPr>
    </a:lvl2pPr>
    <a:lvl3pPr marL="914319" algn="l" defTabSz="914319" rtl="0" eaLnBrk="1" latinLnBrk="0" hangingPunct="1">
      <a:defRPr sz="1300" kern="1200">
        <a:solidFill>
          <a:schemeClr val="tx1"/>
        </a:solidFill>
        <a:latin typeface="+mn-lt"/>
        <a:ea typeface="+mn-ea"/>
        <a:cs typeface="+mn-cs"/>
      </a:defRPr>
    </a:lvl3pPr>
    <a:lvl4pPr marL="1371478" algn="l" defTabSz="914319" rtl="0" eaLnBrk="1" latinLnBrk="0" hangingPunct="1">
      <a:defRPr sz="1300" kern="1200">
        <a:solidFill>
          <a:schemeClr val="tx1"/>
        </a:solidFill>
        <a:latin typeface="+mn-lt"/>
        <a:ea typeface="+mn-ea"/>
        <a:cs typeface="+mn-cs"/>
      </a:defRPr>
    </a:lvl4pPr>
    <a:lvl5pPr marL="1828637" algn="l" defTabSz="914319" rtl="0" eaLnBrk="1" latinLnBrk="0" hangingPunct="1">
      <a:defRPr sz="1300" kern="1200">
        <a:solidFill>
          <a:schemeClr val="tx1"/>
        </a:solidFill>
        <a:latin typeface="+mn-lt"/>
        <a:ea typeface="+mn-ea"/>
        <a:cs typeface="+mn-cs"/>
      </a:defRPr>
    </a:lvl5pPr>
    <a:lvl6pPr marL="2285797" algn="l" defTabSz="914319" rtl="0" eaLnBrk="1" latinLnBrk="0" hangingPunct="1">
      <a:defRPr sz="1300" kern="1200">
        <a:solidFill>
          <a:schemeClr val="tx1"/>
        </a:solidFill>
        <a:latin typeface="+mn-lt"/>
        <a:ea typeface="+mn-ea"/>
        <a:cs typeface="+mn-cs"/>
      </a:defRPr>
    </a:lvl6pPr>
    <a:lvl7pPr marL="2742957" algn="l" defTabSz="914319" rtl="0" eaLnBrk="1" latinLnBrk="0" hangingPunct="1">
      <a:defRPr sz="1300" kern="1200">
        <a:solidFill>
          <a:schemeClr val="tx1"/>
        </a:solidFill>
        <a:latin typeface="+mn-lt"/>
        <a:ea typeface="+mn-ea"/>
        <a:cs typeface="+mn-cs"/>
      </a:defRPr>
    </a:lvl7pPr>
    <a:lvl8pPr marL="3200116" algn="l" defTabSz="914319" rtl="0" eaLnBrk="1" latinLnBrk="0" hangingPunct="1">
      <a:defRPr sz="1300" kern="1200">
        <a:solidFill>
          <a:schemeClr val="tx1"/>
        </a:solidFill>
        <a:latin typeface="+mn-lt"/>
        <a:ea typeface="+mn-ea"/>
        <a:cs typeface="+mn-cs"/>
      </a:defRPr>
    </a:lvl8pPr>
    <a:lvl9pPr marL="3657275" algn="l" defTabSz="914319"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7171" name="Marcador de nota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172" name="Marcador de número de diapositiva 3"/>
          <p:cNvSpPr>
            <a:spLocks noGrp="1"/>
          </p:cNvSpPr>
          <p:nvPr>
            <p:ph type="sldNum" sz="quarter" idx="5"/>
          </p:nvPr>
        </p:nvSpPr>
        <p:spPr bwMode="auto">
          <a:noFill/>
          <a:ln>
            <a:miter lim="800000"/>
            <a:headEnd/>
            <a:tailEnd/>
          </a:ln>
        </p:spPr>
        <p:txBody>
          <a:bodyPr/>
          <a:lstStyle/>
          <a:p>
            <a:fld id="{6B040583-FF2F-49AB-8A3E-762C126C2B1F}" type="slidenum">
              <a:rPr lang="en-US"/>
              <a:pPr/>
              <a:t>169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 name="Marcador de notas 2"/>
          <p:cNvSpPr>
            <a:spLocks noGrp="1"/>
          </p:cNvSpPr>
          <p:nvPr>
            <p:ph type="body" idx="1"/>
          </p:nvPr>
        </p:nvSpPr>
        <p:spPr/>
        <p:txBody>
          <a:bodyPr>
            <a:normAutofit fontScale="25000" lnSpcReduction="20000"/>
          </a:bodyPr>
          <a:lstStyle/>
          <a:p>
            <a:pPr algn="just">
              <a:lnSpc>
                <a:spcPts val="1900"/>
              </a:lnSpc>
              <a:defRPr/>
            </a:pPr>
            <a:r>
              <a:rPr lang="es-ES" b="1" dirty="0" smtClean="0">
                <a:latin typeface="NotoSans-Regular"/>
              </a:rPr>
              <a:t>2. Integridad dieléctrica y su verificación</a:t>
            </a:r>
          </a:p>
          <a:p>
            <a:pPr algn="just">
              <a:lnSpc>
                <a:spcPts val="1900"/>
              </a:lnSpc>
              <a:defRPr/>
            </a:pPr>
            <a:endParaRPr lang="es-ES" dirty="0" smtClean="0">
              <a:latin typeface="NotoSans-Regular"/>
            </a:endParaRPr>
          </a:p>
          <a:p>
            <a:pPr algn="just">
              <a:lnSpc>
                <a:spcPts val="1900"/>
              </a:lnSpc>
              <a:defRPr/>
            </a:pPr>
            <a:r>
              <a:rPr lang="es-ES" dirty="0" smtClean="0">
                <a:latin typeface="NotoSans-Regular"/>
              </a:rPr>
              <a:t>Las pruebas dieléctricas están destinadas a verificar la integridad del transformador en caso de tensiones de voltaje que pueden aparecer durante el funcionamiento </a:t>
            </a:r>
            <a:r>
              <a:rPr lang="en-US" dirty="0" smtClean="0">
                <a:latin typeface="NotoSans-Regular"/>
              </a:rPr>
              <a:t>normal o </a:t>
            </a:r>
            <a:r>
              <a:rPr lang="en-US" dirty="0" err="1" smtClean="0">
                <a:latin typeface="NotoSans-Regular"/>
              </a:rPr>
              <a:t>anormal</a:t>
            </a:r>
            <a:r>
              <a:rPr lang="en-US" dirty="0" smtClean="0">
                <a:latin typeface="NotoSans-Regular"/>
              </a:rPr>
              <a:t>.</a:t>
            </a:r>
          </a:p>
          <a:p>
            <a:pPr algn="just">
              <a:lnSpc>
                <a:spcPts val="1900"/>
              </a:lnSpc>
              <a:defRPr/>
            </a:pPr>
            <a:r>
              <a:rPr lang="es-ES" dirty="0" smtClean="0">
                <a:latin typeface="NotoSans-Regular"/>
              </a:rPr>
              <a:t>El funcionamiento normal se define como una exposición prolongada a voltajes cercanos al voltaje nominal en los terminales del transformador, junto con posibles </a:t>
            </a:r>
            <a:r>
              <a:rPr lang="en-US" dirty="0" err="1" smtClean="0">
                <a:latin typeface="NotoSans-Regular"/>
              </a:rPr>
              <a:t>sobretensiones</a:t>
            </a:r>
            <a:r>
              <a:rPr lang="en-US" dirty="0" smtClean="0">
                <a:latin typeface="NotoSans-Regular"/>
              </a:rPr>
              <a:t> </a:t>
            </a:r>
            <a:r>
              <a:rPr lang="en-US" dirty="0" err="1" smtClean="0">
                <a:latin typeface="NotoSans-Regular"/>
              </a:rPr>
              <a:t>transitorias</a:t>
            </a:r>
            <a:r>
              <a:rPr lang="en-US" dirty="0" smtClean="0">
                <a:latin typeface="NotoSans-Regular"/>
              </a:rPr>
              <a:t>.</a:t>
            </a:r>
          </a:p>
          <a:p>
            <a:pPr algn="just">
              <a:lnSpc>
                <a:spcPts val="1900"/>
              </a:lnSpc>
              <a:defRPr/>
            </a:pPr>
            <a:r>
              <a:rPr lang="es-ES" dirty="0" smtClean="0">
                <a:latin typeface="NotoSans-Regular"/>
              </a:rPr>
              <a:t>En general, las sobretensiones se dividen en tres categorías:</a:t>
            </a:r>
          </a:p>
          <a:p>
            <a:pPr algn="just">
              <a:lnSpc>
                <a:spcPts val="1900"/>
              </a:lnSpc>
              <a:defRPr/>
            </a:pPr>
            <a:endParaRPr lang="es-ES" dirty="0" smtClean="0">
              <a:latin typeface="NotoSans-Regular"/>
            </a:endParaRPr>
          </a:p>
          <a:p>
            <a:pPr marL="285750" indent="-285750" algn="just">
              <a:lnSpc>
                <a:spcPts val="1900"/>
              </a:lnSpc>
              <a:buFont typeface="Wingdings" panose="05000000000000000000" pitchFamily="2" charset="2"/>
              <a:buChar char="§"/>
              <a:defRPr/>
            </a:pPr>
            <a:r>
              <a:rPr lang="es-ES" dirty="0" smtClean="0">
                <a:latin typeface="NotoSans-Regular"/>
              </a:rPr>
              <a:t>Sobretensiones en el rango de frecuencia industrial con una duración </a:t>
            </a:r>
            <a:r>
              <a:rPr lang="en-US" dirty="0" smtClean="0">
                <a:latin typeface="NotoSans-Regular"/>
              </a:rPr>
              <a:t>del </a:t>
            </a:r>
            <a:r>
              <a:rPr lang="en-US" dirty="0" err="1" smtClean="0">
                <a:latin typeface="NotoSans-Regular"/>
              </a:rPr>
              <a:t>orden</a:t>
            </a:r>
            <a:r>
              <a:rPr lang="en-US" dirty="0" smtClean="0">
                <a:latin typeface="NotoSans-Regular"/>
              </a:rPr>
              <a:t> de </a:t>
            </a:r>
            <a:r>
              <a:rPr lang="en-US" dirty="0" err="1" smtClean="0">
                <a:latin typeface="NotoSans-Regular"/>
              </a:rPr>
              <a:t>segundos</a:t>
            </a:r>
            <a:r>
              <a:rPr lang="en-US" dirty="0" smtClean="0">
                <a:latin typeface="NotoSans-Regular"/>
              </a:rPr>
              <a:t>.</a:t>
            </a:r>
          </a:p>
          <a:p>
            <a:pPr marL="285750" indent="-285750" algn="just">
              <a:lnSpc>
                <a:spcPts val="1900"/>
              </a:lnSpc>
              <a:buFont typeface="Wingdings" panose="05000000000000000000" pitchFamily="2" charset="2"/>
              <a:buChar char="§"/>
              <a:defRPr/>
            </a:pPr>
            <a:r>
              <a:rPr lang="es-ES" dirty="0" smtClean="0">
                <a:latin typeface="NotoSans-Regular"/>
              </a:rPr>
              <a:t>Conmutación de sobretensiones con una duración del orden de una </a:t>
            </a:r>
            <a:r>
              <a:rPr lang="en-US" dirty="0" err="1" smtClean="0">
                <a:latin typeface="NotoSans-Regular"/>
              </a:rPr>
              <a:t>fracción</a:t>
            </a:r>
            <a:r>
              <a:rPr lang="en-US" dirty="0" smtClean="0">
                <a:latin typeface="NotoSans-Regular"/>
              </a:rPr>
              <a:t> de </a:t>
            </a:r>
            <a:r>
              <a:rPr lang="en-US" dirty="0" err="1" smtClean="0">
                <a:latin typeface="NotoSans-Regular"/>
              </a:rPr>
              <a:t>segundo</a:t>
            </a:r>
            <a:r>
              <a:rPr lang="en-US" dirty="0" smtClean="0">
                <a:latin typeface="NotoSans-Regular"/>
              </a:rPr>
              <a:t>.</a:t>
            </a:r>
          </a:p>
          <a:p>
            <a:pPr marL="285750" indent="-285750" algn="just">
              <a:lnSpc>
                <a:spcPts val="1900"/>
              </a:lnSpc>
              <a:buFont typeface="Wingdings" panose="05000000000000000000" pitchFamily="2" charset="2"/>
              <a:buChar char="§"/>
              <a:defRPr/>
            </a:pPr>
            <a:r>
              <a:rPr lang="es-ES" dirty="0" smtClean="0">
                <a:latin typeface="NotoSans-Regular"/>
              </a:rPr>
              <a:t>Sobretensiones de rayo con una duración del orden de </a:t>
            </a:r>
            <a:r>
              <a:rPr lang="en-US" dirty="0" err="1" smtClean="0">
                <a:latin typeface="NotoSans-Regular"/>
              </a:rPr>
              <a:t>microsegundos</a:t>
            </a:r>
            <a:r>
              <a:rPr lang="en-US" dirty="0" smtClean="0">
                <a:latin typeface="NotoSans-Regular"/>
              </a:rPr>
              <a:t>.</a:t>
            </a:r>
          </a:p>
          <a:p>
            <a:pPr algn="just">
              <a:lnSpc>
                <a:spcPts val="1900"/>
              </a:lnSpc>
              <a:defRPr/>
            </a:pPr>
            <a:endParaRPr lang="en-US" dirty="0" smtClean="0">
              <a:latin typeface="NotoSans-Regular"/>
            </a:endParaRPr>
          </a:p>
          <a:p>
            <a:pPr algn="just">
              <a:lnSpc>
                <a:spcPts val="1900"/>
              </a:lnSpc>
              <a:defRPr/>
            </a:pPr>
            <a:r>
              <a:rPr lang="es-ES" dirty="0" smtClean="0">
                <a:latin typeface="NotoSans-Regular"/>
              </a:rPr>
              <a:t>Los diferentes grupos de sobretensiones también se han considerado en un código de prueba, que puede identificar una o varias pruebas, que se realizarán como pruebas individuales o combinadas. El código de prueba real para un objeto en particular depende principalmente del tamaño y los voltajes nominales del objeto, así como del estándar especificado para el transformador.</a:t>
            </a:r>
          </a:p>
          <a:p>
            <a:pPr algn="just">
              <a:lnSpc>
                <a:spcPts val="1900"/>
              </a:lnSpc>
              <a:defRPr/>
            </a:pPr>
            <a:endParaRPr lang="es-ES" dirty="0" smtClean="0">
              <a:latin typeface="NotoSans-Regular"/>
            </a:endParaRPr>
          </a:p>
          <a:p>
            <a:pPr algn="just">
              <a:lnSpc>
                <a:spcPts val="1900"/>
              </a:lnSpc>
              <a:defRPr/>
            </a:pPr>
            <a:r>
              <a:rPr lang="en-US" b="1" dirty="0" smtClean="0">
                <a:latin typeface="NotoSans-Regular"/>
              </a:rPr>
              <a:t>2.1 </a:t>
            </a:r>
            <a:r>
              <a:rPr lang="en-US" b="1" dirty="0" err="1" smtClean="0">
                <a:latin typeface="NotoSans-Regular"/>
              </a:rPr>
              <a:t>Referencias</a:t>
            </a:r>
            <a:r>
              <a:rPr lang="en-US" b="1" dirty="0" smtClean="0">
                <a:latin typeface="NotoSans-Regular"/>
              </a:rPr>
              <a:t> / </a:t>
            </a:r>
            <a:r>
              <a:rPr lang="en-US" b="1" dirty="0" err="1" smtClean="0">
                <a:latin typeface="NotoSans-Regular"/>
              </a:rPr>
              <a:t>Estándares</a:t>
            </a:r>
            <a:endParaRPr lang="en-US" b="1" dirty="0" smtClean="0">
              <a:latin typeface="NotoSans-Regular"/>
            </a:endParaRPr>
          </a:p>
          <a:p>
            <a:pPr algn="just">
              <a:lnSpc>
                <a:spcPts val="1900"/>
              </a:lnSpc>
              <a:defRPr/>
            </a:pPr>
            <a:endParaRPr lang="en-US" b="1" dirty="0" smtClean="0">
              <a:latin typeface="NotoSans-Regular"/>
            </a:endParaRPr>
          </a:p>
          <a:p>
            <a:pPr algn="just">
              <a:lnSpc>
                <a:spcPts val="1900"/>
              </a:lnSpc>
              <a:defRPr/>
            </a:pPr>
            <a:r>
              <a:rPr lang="en-US" dirty="0" smtClean="0">
                <a:latin typeface="NotoSans-Regular"/>
              </a:rPr>
              <a:t>• IEC 60076-3 (2000): </a:t>
            </a:r>
            <a:r>
              <a:rPr lang="en-US" dirty="0" err="1" smtClean="0">
                <a:latin typeface="NotoSans-Regular"/>
              </a:rPr>
              <a:t>Transformadores</a:t>
            </a:r>
            <a:r>
              <a:rPr lang="en-US" dirty="0" smtClean="0">
                <a:latin typeface="NotoSans-Regular"/>
              </a:rPr>
              <a:t> de </a:t>
            </a:r>
            <a:r>
              <a:rPr lang="en-US" dirty="0" err="1" smtClean="0">
                <a:latin typeface="NotoSans-Regular"/>
              </a:rPr>
              <a:t>potencia</a:t>
            </a:r>
            <a:r>
              <a:rPr lang="en-US" dirty="0" smtClean="0">
                <a:latin typeface="NotoSans-Regular"/>
              </a:rPr>
              <a:t> - Parte 3: “</a:t>
            </a:r>
            <a:r>
              <a:rPr lang="en-US" dirty="0" err="1" smtClean="0">
                <a:latin typeface="NotoSans-Regular"/>
              </a:rPr>
              <a:t>Niveles</a:t>
            </a:r>
            <a:r>
              <a:rPr lang="en-US" dirty="0" smtClean="0">
                <a:latin typeface="NotoSans-Regular"/>
              </a:rPr>
              <a:t> de </a:t>
            </a:r>
            <a:r>
              <a:rPr lang="es-ES" dirty="0" smtClean="0">
                <a:latin typeface="NotoSans-Regular"/>
              </a:rPr>
              <a:t>aislamiento, pruebas dieléctricas y holguras externas en el aire” [3].</a:t>
            </a:r>
          </a:p>
          <a:p>
            <a:pPr algn="just">
              <a:lnSpc>
                <a:spcPts val="1900"/>
              </a:lnSpc>
              <a:defRPr/>
            </a:pPr>
            <a:r>
              <a:rPr lang="en-US" dirty="0" smtClean="0">
                <a:latin typeface="NotoSans-Regular"/>
              </a:rPr>
              <a:t>• IEEE C57.12.90-1999: </a:t>
            </a:r>
            <a:r>
              <a:rPr lang="en-US" dirty="0" err="1" smtClean="0">
                <a:latin typeface="NotoSans-Regular"/>
              </a:rPr>
              <a:t>Código</a:t>
            </a:r>
            <a:r>
              <a:rPr lang="en-US" dirty="0" smtClean="0">
                <a:latin typeface="NotoSans-Regular"/>
              </a:rPr>
              <a:t> de </a:t>
            </a:r>
            <a:r>
              <a:rPr lang="en-US" dirty="0" err="1" smtClean="0">
                <a:latin typeface="NotoSans-Regular"/>
              </a:rPr>
              <a:t>prueba</a:t>
            </a:r>
            <a:r>
              <a:rPr lang="en-US" dirty="0" smtClean="0">
                <a:latin typeface="NotoSans-Regular"/>
              </a:rPr>
              <a:t> </a:t>
            </a:r>
            <a:r>
              <a:rPr lang="en-US" dirty="0" err="1" smtClean="0">
                <a:latin typeface="NotoSans-Regular"/>
              </a:rPr>
              <a:t>estándar</a:t>
            </a:r>
            <a:r>
              <a:rPr lang="en-US" dirty="0" smtClean="0">
                <a:latin typeface="NotoSans-Regular"/>
              </a:rPr>
              <a:t> IEEE para </a:t>
            </a:r>
            <a:r>
              <a:rPr lang="en-US" dirty="0" err="1" smtClean="0">
                <a:latin typeface="NotoSans-Regular"/>
              </a:rPr>
              <a:t>transformadores</a:t>
            </a:r>
            <a:r>
              <a:rPr lang="en-US" dirty="0" smtClean="0">
                <a:latin typeface="NotoSans-Regular"/>
              </a:rPr>
              <a:t> </a:t>
            </a:r>
            <a:r>
              <a:rPr lang="es-ES" dirty="0" smtClean="0">
                <a:latin typeface="NotoSans-Regular"/>
              </a:rPr>
              <a:t>de regulación, potencia y distribución sumergidos en líquido, cláusula 10: </a:t>
            </a:r>
            <a:r>
              <a:rPr lang="en-US" dirty="0" smtClean="0">
                <a:latin typeface="NotoSans-Regular"/>
              </a:rPr>
              <a:t>“</a:t>
            </a:r>
            <a:r>
              <a:rPr lang="en-US" dirty="0" err="1" smtClean="0">
                <a:latin typeface="NotoSans-Regular"/>
              </a:rPr>
              <a:t>Pruebas</a:t>
            </a:r>
            <a:r>
              <a:rPr lang="en-US" dirty="0" smtClean="0">
                <a:latin typeface="NotoSans-Regular"/>
              </a:rPr>
              <a:t> </a:t>
            </a:r>
            <a:r>
              <a:rPr lang="en-US" dirty="0" err="1" smtClean="0">
                <a:latin typeface="NotoSans-Regular"/>
              </a:rPr>
              <a:t>dieléctricas</a:t>
            </a:r>
            <a:r>
              <a:rPr lang="en-US" dirty="0" smtClean="0">
                <a:latin typeface="NotoSans-Regular"/>
              </a:rPr>
              <a:t>” [51].</a:t>
            </a:r>
          </a:p>
          <a:p>
            <a:pPr algn="just">
              <a:lnSpc>
                <a:spcPts val="1900"/>
              </a:lnSpc>
              <a:defRPr/>
            </a:pPr>
            <a:r>
              <a:rPr lang="es-ES" dirty="0" smtClean="0">
                <a:latin typeface="NotoSans-Regular"/>
              </a:rPr>
              <a:t>• IEEE C57.12.00-2000: Requisitos generales del estándar IEEE para transformadores de distribución, potencia y regulación sumergidos </a:t>
            </a:r>
            <a:r>
              <a:rPr lang="en-US" dirty="0" err="1" smtClean="0">
                <a:latin typeface="NotoSans-Regular"/>
              </a:rPr>
              <a:t>en</a:t>
            </a:r>
            <a:r>
              <a:rPr lang="en-US" dirty="0" smtClean="0">
                <a:latin typeface="NotoSans-Regular"/>
              </a:rPr>
              <a:t> </a:t>
            </a:r>
            <a:r>
              <a:rPr lang="en-US" dirty="0" err="1" smtClean="0">
                <a:latin typeface="NotoSans-Regular"/>
              </a:rPr>
              <a:t>líquido</a:t>
            </a:r>
            <a:r>
              <a:rPr lang="en-US" dirty="0" smtClean="0">
                <a:latin typeface="NotoSans-Regular"/>
              </a:rPr>
              <a:t> [50].</a:t>
            </a:r>
          </a:p>
          <a:p>
            <a:pPr>
              <a:defRPr/>
            </a:pPr>
            <a:endParaRPr lang="en-US" dirty="0"/>
          </a:p>
        </p:txBody>
      </p:sp>
      <p:sp>
        <p:nvSpPr>
          <p:cNvPr id="420868" name="Marcador de número de diapositiva 3"/>
          <p:cNvSpPr>
            <a:spLocks noGrp="1"/>
          </p:cNvSpPr>
          <p:nvPr>
            <p:ph type="sldNum" sz="quarter" idx="5"/>
          </p:nvPr>
        </p:nvSpPr>
        <p:spPr bwMode="auto">
          <a:noFill/>
          <a:ln>
            <a:miter lim="800000"/>
            <a:headEnd/>
            <a:tailEnd/>
          </a:ln>
        </p:spPr>
        <p:txBody>
          <a:bodyPr/>
          <a:lstStyle/>
          <a:p>
            <a:fld id="{D2C71170-5D53-45CE-BB6A-487B6884EFFA}" type="slidenum">
              <a:rPr lang="en-US" altLang="en-US"/>
              <a:pPr/>
              <a:t>184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21891" name="Marcador de notas 2"/>
          <p:cNvSpPr>
            <a:spLocks noGrp="1"/>
          </p:cNvSpPr>
          <p:nvPr>
            <p:ph type="body" idx="1"/>
          </p:nvPr>
        </p:nvSpPr>
        <p:spPr bwMode="auto">
          <a:noFill/>
        </p:spPr>
        <p:txBody>
          <a:bodyPr wrap="square" numCol="1" anchor="t" anchorCtr="0" compatLnSpc="1">
            <a:prstTxWarp prst="textNoShape">
              <a:avLst/>
            </a:prstTxWarp>
          </a:bodyPr>
          <a:lstStyle/>
          <a:p>
            <a:pPr algn="just"/>
            <a:r>
              <a:rPr lang="en-US" altLang="en-US" b="1" smtClean="0">
                <a:latin typeface="NotoSans-Regular"/>
              </a:rPr>
              <a:t>2.3.1 Sobretensiones causadas por rayos</a:t>
            </a:r>
          </a:p>
          <a:p>
            <a:pPr algn="just"/>
            <a:endParaRPr lang="en-US" altLang="en-US" b="1" smtClean="0">
              <a:latin typeface="NotoSans-Regular"/>
            </a:endParaRPr>
          </a:p>
          <a:p>
            <a:pPr algn="just"/>
            <a:r>
              <a:rPr lang="es-ES" altLang="en-US" smtClean="0">
                <a:latin typeface="NotoSans-Regular"/>
              </a:rPr>
              <a:t>La amplitud de la sobretensión causada por un rayo por descargas atmosféricas es función de la corriente del rayo y de la impedancia de impulso en el lugar del impacto. Las ondas se propagan a lo largo de la línea comenzando en la ubicación del golpe de voltaje. Para un observador a lo largo de la línea, la onda es unipolar y aumenta a un valor máximo en unos pocos microsegundos (frente de onda) y vuelve a decaer a cero en unos cien microsegundos.</a:t>
            </a:r>
          </a:p>
          <a:p>
            <a:pPr algn="just"/>
            <a:r>
              <a:rPr lang="es-ES" altLang="en-US" smtClean="0">
                <a:latin typeface="NotoSans-Regular"/>
              </a:rPr>
              <a:t>A medida que se propagan, las ondas viajeras se deforman y amortiguan por la impedancia de línea y la descarga de corona. Los equipos de protección, como los descargadores de sobretensión y los descargadores de chispas, ya sea individualmente o en combinación, evitan que las sobretensiones extremas entren en el objeto a proteger, por ejemplo, un transformador. La inserción de descargadores o descargadores de chispas y la protección proporcionada pueden a su vez introducir una ruptura abrupta de voltaje, que puede verse como un impulso de rayo cortado en los terminales del transformador.</a:t>
            </a:r>
          </a:p>
          <a:p>
            <a:endParaRPr lang="en-US" altLang="en-US" smtClean="0"/>
          </a:p>
        </p:txBody>
      </p:sp>
      <p:sp>
        <p:nvSpPr>
          <p:cNvPr id="421892" name="Marcador de número de diapositiva 3"/>
          <p:cNvSpPr>
            <a:spLocks noGrp="1"/>
          </p:cNvSpPr>
          <p:nvPr>
            <p:ph type="sldNum" sz="quarter" idx="5"/>
          </p:nvPr>
        </p:nvSpPr>
        <p:spPr bwMode="auto">
          <a:noFill/>
          <a:ln>
            <a:miter lim="800000"/>
            <a:headEnd/>
            <a:tailEnd/>
          </a:ln>
        </p:spPr>
        <p:txBody>
          <a:bodyPr/>
          <a:lstStyle/>
          <a:p>
            <a:fld id="{F04500E5-F6ED-4E28-AFB3-A337FB0E1F55}" type="slidenum">
              <a:rPr lang="en-US" altLang="en-US"/>
              <a:pPr/>
              <a:t>186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22915" name="Marcador de notas 2"/>
          <p:cNvSpPr>
            <a:spLocks noGrp="1"/>
          </p:cNvSpPr>
          <p:nvPr>
            <p:ph type="body" idx="1"/>
          </p:nvPr>
        </p:nvSpPr>
        <p:spPr bwMode="auto">
          <a:noFill/>
        </p:spPr>
        <p:txBody>
          <a:bodyPr wrap="square" numCol="1" anchor="t" anchorCtr="0" compatLnSpc="1">
            <a:prstTxWarp prst="textNoShape">
              <a:avLst/>
            </a:prstTxWarp>
          </a:bodyPr>
          <a:lstStyle/>
          <a:p>
            <a:pPr algn="just"/>
            <a:r>
              <a:rPr lang="en-US" altLang="en-US" b="1" smtClean="0">
                <a:latin typeface="NotoSans-Regular"/>
              </a:rPr>
              <a:t>2.3.2 Conmutación de sobretensiones</a:t>
            </a:r>
          </a:p>
          <a:p>
            <a:pPr algn="just"/>
            <a:endParaRPr lang="en-US" altLang="en-US" b="1" smtClean="0">
              <a:latin typeface="NotoSans-Regular"/>
            </a:endParaRPr>
          </a:p>
          <a:p>
            <a:pPr algn="just"/>
            <a:r>
              <a:rPr lang="es-ES" altLang="en-US" smtClean="0">
                <a:latin typeface="NotoSans-Regular"/>
              </a:rPr>
              <a:t>Las operaciones de conmutación en redes de alta tensión provocan fenómenos transitorios que pueden provocar sobretensiones. La figura 2.3 muestra un ejemplo de una sobretensión de impulso de conmutación cuando se conmuta en una línea </a:t>
            </a:r>
            <a:r>
              <a:rPr lang="en-US" altLang="en-US" smtClean="0">
                <a:latin typeface="NotoSans-Regular"/>
              </a:rPr>
              <a:t>aérea.</a:t>
            </a:r>
          </a:p>
          <a:p>
            <a:pPr algn="just"/>
            <a:r>
              <a:rPr lang="es-ES" altLang="en-US" smtClean="0">
                <a:latin typeface="NotoSans-Regular"/>
              </a:rPr>
              <a:t>La forma y duración de las sobretensiones de impulso de conmutación varían, dependiendo de la operación de conmutación y la configuración </a:t>
            </a:r>
            <a:r>
              <a:rPr lang="en-US" altLang="en-US" smtClean="0">
                <a:solidFill>
                  <a:srgbClr val="171615"/>
                </a:solidFill>
                <a:latin typeface="NotoSans-Regular"/>
              </a:rPr>
              <a:t>de la red.</a:t>
            </a:r>
          </a:p>
          <a:p>
            <a:pPr algn="just"/>
            <a:endParaRPr lang="es-ES" altLang="en-US" smtClean="0">
              <a:solidFill>
                <a:srgbClr val="171615"/>
              </a:solidFill>
              <a:latin typeface="NotoSans-Regular"/>
            </a:endParaRPr>
          </a:p>
          <a:p>
            <a:r>
              <a:rPr lang="en-US" altLang="en-US" b="1" smtClean="0"/>
              <a:t>2.3.3 Sobretensiones temporalis</a:t>
            </a:r>
          </a:p>
          <a:p>
            <a:endParaRPr lang="en-US" altLang="en-US" b="1" smtClean="0"/>
          </a:p>
          <a:p>
            <a:r>
              <a:rPr lang="es-ES" altLang="en-US" smtClean="0"/>
              <a:t>Las sobretensiones temporales operativas y no operativas son </a:t>
            </a:r>
            <a:r>
              <a:rPr lang="en-US" altLang="en-US" smtClean="0"/>
              <a:t>causadas por lo siguiente:</a:t>
            </a:r>
          </a:p>
          <a:p>
            <a:r>
              <a:rPr lang="en-US" altLang="en-US" smtClean="0"/>
              <a:t>• rechazo de carga: </a:t>
            </a:r>
            <a:r>
              <a:rPr lang="es-ES" altLang="en-US" smtClean="0"/>
              <a:t>sobretensión de 1,1 a 1,4 pu, varios segundos</a:t>
            </a:r>
          </a:p>
          <a:p>
            <a:r>
              <a:rPr lang="en-US" altLang="en-US" smtClean="0"/>
              <a:t>• cortocircuito monofásico: </a:t>
            </a:r>
            <a:r>
              <a:rPr lang="es-ES" altLang="en-US" smtClean="0"/>
              <a:t>sobretensión de 1,2 a 1,73 pu dependiendo de la configuración del </a:t>
            </a:r>
            <a:r>
              <a:rPr lang="en-US" altLang="en-US" smtClean="0"/>
              <a:t>punto neutro</a:t>
            </a:r>
          </a:p>
          <a:p>
            <a:r>
              <a:rPr lang="es-ES" altLang="en-US" smtClean="0"/>
              <a:t>• Ferro resonancia (oscilaciones de dientes de sierra)</a:t>
            </a:r>
          </a:p>
          <a:p>
            <a:r>
              <a:rPr lang="en-US" altLang="en-US" smtClean="0"/>
              <a:t>• Efecto ferranti</a:t>
            </a:r>
          </a:p>
          <a:p>
            <a:r>
              <a:rPr lang="en-US" altLang="en-US" smtClean="0"/>
              <a:t>• otras oscilaciones de resonancia</a:t>
            </a:r>
            <a:endParaRPr lang="en-US" altLang="en-US" smtClean="0">
              <a:latin typeface="NotoSans-Regular"/>
            </a:endParaRPr>
          </a:p>
          <a:p>
            <a:endParaRPr lang="en-US" altLang="en-US" smtClean="0"/>
          </a:p>
        </p:txBody>
      </p:sp>
      <p:sp>
        <p:nvSpPr>
          <p:cNvPr id="422916" name="Marcador de número de diapositiva 3"/>
          <p:cNvSpPr>
            <a:spLocks noGrp="1"/>
          </p:cNvSpPr>
          <p:nvPr>
            <p:ph type="sldNum" sz="quarter" idx="5"/>
          </p:nvPr>
        </p:nvSpPr>
        <p:spPr bwMode="auto">
          <a:noFill/>
          <a:ln>
            <a:miter lim="800000"/>
            <a:headEnd/>
            <a:tailEnd/>
          </a:ln>
        </p:spPr>
        <p:txBody>
          <a:bodyPr/>
          <a:lstStyle/>
          <a:p>
            <a:fld id="{99D7215A-6CCF-45E9-98C1-A3A076EF46CA}" type="slidenum">
              <a:rPr lang="en-US" altLang="en-US"/>
              <a:pPr/>
              <a:t>187</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23939" name="Marcador de notas 2"/>
          <p:cNvSpPr>
            <a:spLocks noGrp="1"/>
          </p:cNvSpPr>
          <p:nvPr>
            <p:ph type="body" idx="1"/>
          </p:nvPr>
        </p:nvSpPr>
        <p:spPr bwMode="auto">
          <a:noFill/>
        </p:spPr>
        <p:txBody>
          <a:bodyPr wrap="square" numCol="1" anchor="t" anchorCtr="0" compatLnSpc="1">
            <a:prstTxWarp prst="textNoShape">
              <a:avLst/>
            </a:prstTxWarp>
            <a:normAutofit fontScale="62500" lnSpcReduction="20000"/>
          </a:bodyPr>
          <a:lstStyle/>
          <a:p>
            <a:pPr algn="just">
              <a:lnSpc>
                <a:spcPts val="1600"/>
              </a:lnSpc>
            </a:pPr>
            <a:r>
              <a:rPr lang="es-ES" altLang="en-US" smtClean="0">
                <a:latin typeface="NotoSans-Regular"/>
              </a:rPr>
              <a:t>La relación básica de la tensión soportada del aislamiento del conductor a tierra en función de la duración de la sobretensión se puede ver en la figura 2.4.</a:t>
            </a:r>
          </a:p>
          <a:p>
            <a:pPr algn="just">
              <a:lnSpc>
                <a:spcPts val="1600"/>
              </a:lnSpc>
            </a:pPr>
            <a:r>
              <a:rPr lang="es-ES" altLang="en-US" smtClean="0">
                <a:latin typeface="NotoSans-Regular"/>
              </a:rPr>
              <a:t>La curva I representa el comportamiento fundamental del aislamiento principal (a tierra) para transformadores. La fuerza eléctrica y, por lo tanto, la vida útil disminuyen con la duración de las tensiones de voltaje CA. Por supuesto, la vida real también depende de otros factores como la construcción del aislamiento, la pureza del aceite, la temperatura, la descarga parcial, etc. Se especifica una prueba para cada área de duración A, B y C:</a:t>
            </a:r>
          </a:p>
          <a:p>
            <a:pPr algn="just">
              <a:lnSpc>
                <a:spcPts val="1600"/>
              </a:lnSpc>
            </a:pPr>
            <a:r>
              <a:rPr lang="en-US" altLang="en-US" smtClean="0">
                <a:latin typeface="NotoSans-Regular"/>
              </a:rPr>
              <a:t>Área A</a:t>
            </a:r>
          </a:p>
          <a:p>
            <a:pPr algn="just">
              <a:lnSpc>
                <a:spcPts val="1600"/>
              </a:lnSpc>
            </a:pPr>
            <a:r>
              <a:rPr lang="es-ES" altLang="en-US" smtClean="0">
                <a:latin typeface="NotoSans-Regular"/>
              </a:rPr>
              <a:t>Verificación de la tensión soportada a impulso tipo rayo 1,2 / 50 μs</a:t>
            </a:r>
          </a:p>
          <a:p>
            <a:pPr algn="just">
              <a:lnSpc>
                <a:spcPts val="1600"/>
              </a:lnSpc>
            </a:pPr>
            <a:r>
              <a:rPr lang="en-US" altLang="en-US" smtClean="0">
                <a:latin typeface="NotoSans-Regular"/>
              </a:rPr>
              <a:t>Área B</a:t>
            </a:r>
          </a:p>
          <a:p>
            <a:pPr algn="just">
              <a:lnSpc>
                <a:spcPts val="1600"/>
              </a:lnSpc>
            </a:pPr>
            <a:r>
              <a:rPr lang="es-ES" altLang="en-US" smtClean="0">
                <a:latin typeface="NotoSans-Regular"/>
              </a:rPr>
              <a:t>verificación de la tensión soportada al impulso de </a:t>
            </a:r>
            <a:r>
              <a:rPr lang="en-US" altLang="en-US" smtClean="0">
                <a:latin typeface="NotoSans-Regular"/>
              </a:rPr>
              <a:t>conmutación ≥100 / ≥1000 </a:t>
            </a:r>
            <a:r>
              <a:rPr lang="el-GR" altLang="en-US" smtClean="0">
                <a:latin typeface="NotoSans-Regular"/>
              </a:rPr>
              <a:t>μ</a:t>
            </a:r>
            <a:r>
              <a:rPr lang="en-US" altLang="en-US" smtClean="0">
                <a:latin typeface="NotoSans-Regular"/>
              </a:rPr>
              <a:t>s</a:t>
            </a:r>
          </a:p>
          <a:p>
            <a:pPr algn="just">
              <a:lnSpc>
                <a:spcPts val="1600"/>
              </a:lnSpc>
            </a:pPr>
            <a:r>
              <a:rPr lang="en-US" altLang="en-US" smtClean="0">
                <a:latin typeface="NotoSans-Regular"/>
              </a:rPr>
              <a:t>Área C</a:t>
            </a:r>
          </a:p>
          <a:p>
            <a:pPr algn="just">
              <a:lnSpc>
                <a:spcPts val="1600"/>
              </a:lnSpc>
            </a:pPr>
            <a:r>
              <a:rPr lang="es-ES" altLang="en-US" smtClean="0">
                <a:latin typeface="NotoSans-Regular"/>
              </a:rPr>
              <a:t>verificación de la tensión soportada de prueba de CA, 60 s (ver secciones 7 y 8)</a:t>
            </a:r>
          </a:p>
          <a:p>
            <a:pPr algn="just">
              <a:lnSpc>
                <a:spcPts val="1600"/>
              </a:lnSpc>
            </a:pPr>
            <a:endParaRPr lang="es-ES" altLang="en-US" smtClean="0">
              <a:latin typeface="NotoSans-Regular"/>
            </a:endParaRPr>
          </a:p>
          <a:p>
            <a:pPr algn="just">
              <a:lnSpc>
                <a:spcPts val="1600"/>
              </a:lnSpc>
            </a:pPr>
            <a:r>
              <a:rPr lang="es-ES" altLang="en-US" smtClean="0">
                <a:latin typeface="NotoSans-Regular"/>
              </a:rPr>
              <a:t>Los tres voltajes de prueba se muestran en la curva I de la figura 2.4. La magnitud de los voltajes soportados (voltajes de prueba) depende del voltaje más alto para el equipo Um y está definido en IEC e IEEE.</a:t>
            </a:r>
          </a:p>
          <a:p>
            <a:pPr algn="just">
              <a:lnSpc>
                <a:spcPts val="1600"/>
              </a:lnSpc>
            </a:pPr>
            <a:r>
              <a:rPr lang="es-ES" altLang="en-US" smtClean="0">
                <a:latin typeface="NotoSans-Regular"/>
              </a:rPr>
              <a:t>Como comparación, la curva II en la figura 2.4 muestra la característica de tensión soportada de las distancias de aislamiento del aire en redes donde Um ≥ 245 kV. Vale la pena señalar la disminución significativa de la tensión soportada en el área de las sobretensiones de conmutación y el consiguiente aumento de la tensión a la frecuencia nominal.</a:t>
            </a:r>
          </a:p>
          <a:p>
            <a:pPr algn="just">
              <a:lnSpc>
                <a:spcPts val="1600"/>
              </a:lnSpc>
            </a:pPr>
            <a:r>
              <a:rPr lang="es-ES" altLang="en-US" smtClean="0">
                <a:latin typeface="NotoSans-Regular"/>
              </a:rPr>
              <a:t>Aquí se requiere la prueba de impulso de conmutación en todos los casos, mientras que no es necesaria una prueba de tensión alterna adicional.</a:t>
            </a:r>
            <a:endParaRPr lang="en-US" altLang="en-US" smtClean="0">
              <a:latin typeface="NotoSans-Regular"/>
            </a:endParaRPr>
          </a:p>
          <a:p>
            <a:endParaRPr lang="en-US" altLang="en-US" smtClean="0"/>
          </a:p>
        </p:txBody>
      </p:sp>
      <p:sp>
        <p:nvSpPr>
          <p:cNvPr id="423940" name="Marcador de número de diapositiva 3"/>
          <p:cNvSpPr>
            <a:spLocks noGrp="1"/>
          </p:cNvSpPr>
          <p:nvPr>
            <p:ph type="sldNum" sz="quarter" idx="5"/>
          </p:nvPr>
        </p:nvSpPr>
        <p:spPr bwMode="auto">
          <a:noFill/>
          <a:ln>
            <a:miter lim="800000"/>
            <a:headEnd/>
            <a:tailEnd/>
          </a:ln>
        </p:spPr>
        <p:txBody>
          <a:bodyPr/>
          <a:lstStyle/>
          <a:p>
            <a:fld id="{92655689-D7E7-4AE1-9D3A-F9C86304DDD8}" type="slidenum">
              <a:rPr lang="en-US" altLang="en-US"/>
              <a:pPr/>
              <a:t>188</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24963" name="Marcador de notas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algn="just"/>
            <a:r>
              <a:rPr lang="en-US" altLang="en-US" b="1" smtClean="0">
                <a:solidFill>
                  <a:srgbClr val="171615"/>
                </a:solidFill>
                <a:latin typeface="NotoSans-Regular"/>
              </a:rPr>
              <a:t>2.5 Voltajes de prueba</a:t>
            </a:r>
          </a:p>
          <a:p>
            <a:pPr algn="just"/>
            <a:endParaRPr lang="en-US" altLang="en-US" b="1" smtClean="0">
              <a:solidFill>
                <a:srgbClr val="171615"/>
              </a:solidFill>
              <a:latin typeface="NotoSans-Regular"/>
            </a:endParaRPr>
          </a:p>
          <a:p>
            <a:pPr algn="just"/>
            <a:r>
              <a:rPr lang="es-ES" altLang="en-US" smtClean="0">
                <a:solidFill>
                  <a:srgbClr val="171615"/>
                </a:solidFill>
                <a:latin typeface="NotoSans-Regular"/>
              </a:rPr>
              <a:t>Los códigos de prueba actuales especifican tensiones de prueba alternas, así como </a:t>
            </a:r>
            <a:r>
              <a:rPr lang="en-US" altLang="en-US" smtClean="0">
                <a:solidFill>
                  <a:srgbClr val="171615"/>
                </a:solidFill>
                <a:latin typeface="NotoSans-Regular"/>
              </a:rPr>
              <a:t>tensiones de impulso transitorias.</a:t>
            </a:r>
          </a:p>
          <a:p>
            <a:pPr algn="just"/>
            <a:endParaRPr lang="en-US" altLang="en-US" smtClean="0">
              <a:solidFill>
                <a:srgbClr val="171615"/>
              </a:solidFill>
              <a:latin typeface="NotoSans-Regular"/>
            </a:endParaRPr>
          </a:p>
          <a:p>
            <a:pPr algn="just"/>
            <a:r>
              <a:rPr lang="en-US" altLang="en-US" b="1" smtClean="0">
                <a:latin typeface="NotoSans-Regular"/>
              </a:rPr>
              <a:t>2.5.1 Tensiones alternas</a:t>
            </a:r>
          </a:p>
          <a:p>
            <a:pPr algn="just"/>
            <a:endParaRPr lang="en-US" altLang="en-US" b="1" smtClean="0">
              <a:solidFill>
                <a:srgbClr val="878786"/>
              </a:solidFill>
              <a:latin typeface="NotoSans-Regular"/>
            </a:endParaRPr>
          </a:p>
          <a:p>
            <a:pPr algn="just"/>
            <a:r>
              <a:rPr lang="es-ES" altLang="en-US" smtClean="0">
                <a:solidFill>
                  <a:srgbClr val="171615"/>
                </a:solidFill>
                <a:latin typeface="NotoSans-Regular"/>
              </a:rPr>
              <a:t>El voltaje de prueba alterno puede consistir en un voltaje que energiza eléctricamente un circuito, que en el contexto de las Normas se denomina </a:t>
            </a:r>
            <a:r>
              <a:rPr lang="en-US" altLang="en-US" smtClean="0">
                <a:solidFill>
                  <a:srgbClr val="171615"/>
                </a:solidFill>
                <a:latin typeface="NotoSans-Regular"/>
              </a:rPr>
              <a:t>Prueba de fuente separada voltaje, o un voltaje a través de dos terminales de </a:t>
            </a:r>
            <a:r>
              <a:rPr lang="es-ES" altLang="en-US" smtClean="0">
                <a:solidFill>
                  <a:srgbClr val="171615"/>
                </a:solidFill>
                <a:latin typeface="NotoSans-Regular"/>
              </a:rPr>
              <a:t>un devanado, necesario para realizar una prueba llamada Prueba de tensión </a:t>
            </a:r>
            <a:r>
              <a:rPr lang="en-US" altLang="en-US" smtClean="0">
                <a:solidFill>
                  <a:srgbClr val="171615"/>
                </a:solidFill>
                <a:latin typeface="NotoSans-Regular"/>
              </a:rPr>
              <a:t>inducida.</a:t>
            </a:r>
            <a:r>
              <a:rPr lang="es-ES" altLang="en-US" smtClean="0">
                <a:latin typeface="NotoSans-Regular"/>
              </a:rPr>
              <a:t> </a:t>
            </a:r>
          </a:p>
          <a:p>
            <a:pPr algn="just"/>
            <a:r>
              <a:rPr lang="es-ES" altLang="en-US" smtClean="0">
                <a:latin typeface="NotoSans-Regular"/>
              </a:rPr>
              <a:t>Tradicionalmente, la duración de la tensión de prueba alterna ha sido de un minuto, que es la llamada prueba de un minuto a baja frecuencia (una frecuencia cercana a la frecuencia de potencia normal). Para voltajes considerablemente por encima del valor nominal durante una prueba de voltaje inducido, el núcleo se saturará a menos que la frecuencia aumente en proporción al voltaje de prueba. Las pruebas a mayor frecuencia generalmente conducen a una reducción de la duración de la prueba en proporción a la frecuencia seleccionada. Esto se basa en la filosofía de que las tensiones permisibles no solo dependen de la duración de la prueba, sino también del número de veces que se aplica voltaje.</a:t>
            </a:r>
          </a:p>
          <a:p>
            <a:pPr algn="just"/>
            <a:r>
              <a:rPr lang="es-ES" altLang="en-US" smtClean="0">
                <a:latin typeface="NotoSans-Regular"/>
              </a:rPr>
              <a:t>Para grandes transformadores de alta tensión, la prueba de tensión inducida de corta duración a menudo se ha sustituido hoy en día por una combinación de una prueba de tensión inducida de larga duración con mediciones de descargas parciales, junto con una prueba de impulso de conmutación. El impulso de conmutación se considera entonces decisivo para la integridad del aislamiento, mientras que el nivel de descargas parciales es una medida cualitativa de </a:t>
            </a:r>
            <a:r>
              <a:rPr lang="en-US" altLang="en-US" smtClean="0">
                <a:latin typeface="NotoSans-Regular"/>
              </a:rPr>
              <a:t>aislamiento.</a:t>
            </a:r>
          </a:p>
          <a:p>
            <a:endParaRPr lang="en-US" altLang="en-US" smtClean="0"/>
          </a:p>
        </p:txBody>
      </p:sp>
      <p:sp>
        <p:nvSpPr>
          <p:cNvPr id="424964" name="Marcador de número de diapositiva 3"/>
          <p:cNvSpPr>
            <a:spLocks noGrp="1"/>
          </p:cNvSpPr>
          <p:nvPr>
            <p:ph type="sldNum" sz="quarter" idx="5"/>
          </p:nvPr>
        </p:nvSpPr>
        <p:spPr bwMode="auto">
          <a:noFill/>
          <a:ln>
            <a:miter lim="800000"/>
            <a:headEnd/>
            <a:tailEnd/>
          </a:ln>
        </p:spPr>
        <p:txBody>
          <a:bodyPr/>
          <a:lstStyle/>
          <a:p>
            <a:fld id="{45D28000-9F92-480A-BCC1-5EBA003AD680}" type="slidenum">
              <a:rPr lang="en-US" altLang="en-US"/>
              <a:pPr/>
              <a:t>189</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25987" name="Marcador de notas 2"/>
          <p:cNvSpPr>
            <a:spLocks noGrp="1"/>
          </p:cNvSpPr>
          <p:nvPr>
            <p:ph type="body" idx="1"/>
          </p:nvPr>
        </p:nvSpPr>
        <p:spPr bwMode="auto">
          <a:noFill/>
        </p:spPr>
        <p:txBody>
          <a:bodyPr wrap="square" numCol="1" anchor="t" anchorCtr="0" compatLnSpc="1">
            <a:prstTxWarp prst="textNoShape">
              <a:avLst/>
            </a:prstTxWarp>
            <a:normAutofit lnSpcReduction="10000"/>
          </a:bodyPr>
          <a:lstStyle/>
          <a:p>
            <a:pPr algn="just"/>
            <a:r>
              <a:rPr lang="en-US" altLang="en-US" b="1" smtClean="0">
                <a:latin typeface="NotoSans-Regular"/>
              </a:rPr>
              <a:t>2.5.2 Tensiones de impulso</a:t>
            </a:r>
          </a:p>
          <a:p>
            <a:pPr algn="just"/>
            <a:endParaRPr lang="en-US" altLang="en-US" b="1" smtClean="0">
              <a:latin typeface="NotoSans-Regular"/>
            </a:endParaRPr>
          </a:p>
          <a:p>
            <a:pPr algn="just"/>
            <a:r>
              <a:rPr lang="es-ES" altLang="en-US" smtClean="0">
                <a:solidFill>
                  <a:srgbClr val="171615"/>
                </a:solidFill>
                <a:latin typeface="NotoSans-Regular"/>
              </a:rPr>
              <a:t>Básicamente, existen dos tipos de voltajes de impulso transitorios; uno que es de corta duración y se llama Impulso de rayo y uno que es de larga duración y se llama Impulso de cambio. Un fuerte aumento de</a:t>
            </a:r>
          </a:p>
          <a:p>
            <a:pPr algn="just"/>
            <a:r>
              <a:rPr lang="es-ES" altLang="en-US" smtClean="0">
                <a:solidFill>
                  <a:srgbClr val="171615"/>
                </a:solidFill>
                <a:latin typeface="NotoSans-Regular"/>
              </a:rPr>
              <a:t>voltaje y una caída relativamente rápida caracterizan el impulso de rayo, que tiene una duración en el rango de unos cien microsegundos. Por otro lado, el impulso de conmutación tiene un tiempo frontal unas cien veces más largo que el impulso de rayo. La duración total del impulso de conmutación es generalmente de diez a veinte veces mayor que la del </a:t>
            </a:r>
            <a:r>
              <a:rPr lang="en-US" altLang="en-US" smtClean="0">
                <a:solidFill>
                  <a:srgbClr val="171615"/>
                </a:solidFill>
                <a:latin typeface="NotoSans-Regular"/>
              </a:rPr>
              <a:t>impulso de rayo.</a:t>
            </a:r>
          </a:p>
          <a:p>
            <a:pPr algn="just"/>
            <a:r>
              <a:rPr lang="es-ES" altLang="en-US" smtClean="0">
                <a:solidFill>
                  <a:srgbClr val="171615"/>
                </a:solidFill>
                <a:latin typeface="NotoSans-Regular"/>
              </a:rPr>
              <a:t>Para un impulso de rayo, la longitud del conductor de bobinado es larga en comparación con la velocidad de propagación del impulso a lo largo del conductor.</a:t>
            </a:r>
          </a:p>
          <a:p>
            <a:pPr algn="just"/>
            <a:r>
              <a:rPr lang="es-ES" altLang="en-US" smtClean="0">
                <a:solidFill>
                  <a:srgbClr val="171615"/>
                </a:solidFill>
                <a:latin typeface="NotoSans-Regular"/>
              </a:rPr>
              <a:t>Deben tenerse en cuenta las características de las ondas del devanado. Para un impulso de conmutación, la tasa de cambio de voltaje es lo suficientemente baja como para permitir un modelo en el que las características de la onda se pueden ignorar y el comportamiento del transformador es similar al que se produce en condiciones normales de voltaje de CA y frecuencia de potencia.</a:t>
            </a:r>
          </a:p>
          <a:p>
            <a:pPr algn="just"/>
            <a:r>
              <a:rPr lang="es-ES" altLang="en-US" smtClean="0">
                <a:solidFill>
                  <a:srgbClr val="171615"/>
                </a:solidFill>
                <a:latin typeface="NotoSans-Regular"/>
              </a:rPr>
              <a:t>La polaridad del impulso generalmente se selecciona para que sea negativa para reducir el riesgo de ruptura aleatoria de voltaje en el lado del aire del bushing del transformador. En un campo dieléctrico altamente divergente, como el que ocurre alrededor de la terminal aérea de un aislador, existe un gran riesgo de ruptura aleatoria de voltaje en el aire si se aplica un impulso de polaridad positiva.</a:t>
            </a:r>
            <a:endParaRPr lang="en-US" altLang="en-US" smtClean="0">
              <a:latin typeface="NotoSans-Regular"/>
            </a:endParaRPr>
          </a:p>
          <a:p>
            <a:endParaRPr lang="en-US" altLang="en-US" smtClean="0"/>
          </a:p>
        </p:txBody>
      </p:sp>
      <p:sp>
        <p:nvSpPr>
          <p:cNvPr id="425988" name="Marcador de número de diapositiva 3"/>
          <p:cNvSpPr>
            <a:spLocks noGrp="1"/>
          </p:cNvSpPr>
          <p:nvPr>
            <p:ph type="sldNum" sz="quarter" idx="5"/>
          </p:nvPr>
        </p:nvSpPr>
        <p:spPr bwMode="auto">
          <a:noFill/>
          <a:ln>
            <a:miter lim="800000"/>
            <a:headEnd/>
            <a:tailEnd/>
          </a:ln>
        </p:spPr>
        <p:txBody>
          <a:bodyPr/>
          <a:lstStyle/>
          <a:p>
            <a:fld id="{000A71F0-0944-46BE-A995-AC14AA594E22}" type="slidenum">
              <a:rPr lang="en-US" altLang="en-US"/>
              <a:pPr/>
              <a:t>190</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27011" name="Marcador de notas 2"/>
          <p:cNvSpPr>
            <a:spLocks noGrp="1"/>
          </p:cNvSpPr>
          <p:nvPr>
            <p:ph type="body" idx="1"/>
          </p:nvPr>
        </p:nvSpPr>
        <p:spPr bwMode="auto">
          <a:noFill/>
        </p:spPr>
        <p:txBody>
          <a:bodyPr wrap="square" numCol="1" anchor="t" anchorCtr="0" compatLnSpc="1">
            <a:prstTxWarp prst="textNoShape">
              <a:avLst/>
            </a:prstTxWarp>
            <a:normAutofit fontScale="92500" lnSpcReduction="20000"/>
          </a:bodyPr>
          <a:lstStyle/>
          <a:p>
            <a:pPr algn="just"/>
            <a:r>
              <a:rPr lang="en-US" altLang="en-US" b="1" smtClean="0">
                <a:latin typeface="NotoSans-Regular"/>
              </a:rPr>
              <a:t>2.6 Requisitos de prueba</a:t>
            </a:r>
          </a:p>
          <a:p>
            <a:pPr algn="just"/>
            <a:endParaRPr lang="en-US" altLang="en-US" b="1" smtClean="0">
              <a:latin typeface="NotoSans-Regular"/>
            </a:endParaRPr>
          </a:p>
          <a:p>
            <a:pPr algn="just"/>
            <a:r>
              <a:rPr lang="en-US" altLang="en-US" b="1" smtClean="0">
                <a:latin typeface="NotoSans-Regular"/>
              </a:rPr>
              <a:t>2.6.1 Filosofía IEC</a:t>
            </a:r>
          </a:p>
          <a:p>
            <a:pPr algn="just"/>
            <a:endParaRPr lang="en-US" altLang="en-US" b="1" smtClean="0">
              <a:latin typeface="NotoSans-Regular"/>
            </a:endParaRPr>
          </a:p>
          <a:p>
            <a:pPr algn="just"/>
            <a:r>
              <a:rPr lang="es-ES" altLang="en-US" smtClean="0">
                <a:latin typeface="NotoSans-Regular"/>
              </a:rPr>
              <a:t>IEC 600776-3 [3] define las siguientes pruebas dieléctricas, que se realizarán en la secuencia que se indica a continuación:</a:t>
            </a:r>
          </a:p>
          <a:p>
            <a:pPr algn="just"/>
            <a:endParaRPr lang="es-ES" altLang="en-US" smtClean="0">
              <a:latin typeface="NotoSans-Regular"/>
            </a:endParaRPr>
          </a:p>
          <a:p>
            <a:pPr algn="just"/>
            <a:r>
              <a:rPr lang="es-ES" altLang="en-US" smtClean="0">
                <a:latin typeface="NotoSans-Regular"/>
              </a:rPr>
              <a:t>• </a:t>
            </a:r>
            <a:r>
              <a:rPr lang="es-ES" altLang="en-US" b="1" smtClean="0">
                <a:latin typeface="NotoSans-Regular"/>
              </a:rPr>
              <a:t>Prueba de impulso de conmutación (SI) para los terminales de línea </a:t>
            </a:r>
            <a:r>
              <a:rPr lang="en-US" altLang="en-US" smtClean="0">
                <a:latin typeface="NotoSans-Regular"/>
              </a:rPr>
              <a:t>(ver sección 10 *)</a:t>
            </a:r>
          </a:p>
          <a:p>
            <a:pPr algn="just"/>
            <a:endParaRPr lang="en-US" altLang="en-US" smtClean="0">
              <a:latin typeface="NotoSans-Regular"/>
            </a:endParaRPr>
          </a:p>
          <a:p>
            <a:pPr algn="just"/>
            <a:r>
              <a:rPr lang="es-ES" altLang="en-US" smtClean="0">
                <a:latin typeface="NotoSans-Regular"/>
              </a:rPr>
              <a:t>• </a:t>
            </a:r>
            <a:r>
              <a:rPr lang="es-ES" altLang="en-US" b="1" smtClean="0">
                <a:latin typeface="NotoSans-Regular"/>
              </a:rPr>
              <a:t>Prueba de impulso tipo rayo (LI) para los terminales de línea </a:t>
            </a:r>
            <a:r>
              <a:rPr lang="en-US" altLang="en-US" smtClean="0">
                <a:latin typeface="NotoSans-Regular"/>
              </a:rPr>
              <a:t>(ver sección 10 *)</a:t>
            </a:r>
          </a:p>
          <a:p>
            <a:pPr algn="just"/>
            <a:endParaRPr lang="en-US" altLang="en-US" smtClean="0">
              <a:latin typeface="NotoSans-Regular"/>
            </a:endParaRPr>
          </a:p>
          <a:p>
            <a:pPr algn="just"/>
            <a:r>
              <a:rPr lang="es-ES" altLang="en-US" smtClean="0">
                <a:latin typeface="NotoSans-Regular"/>
              </a:rPr>
              <a:t>• </a:t>
            </a:r>
            <a:r>
              <a:rPr lang="es-ES" altLang="en-US" b="1" smtClean="0">
                <a:latin typeface="NotoSans-Regular"/>
              </a:rPr>
              <a:t>Prueba de impulso tipo rayo (LI) para el neutro </a:t>
            </a:r>
            <a:r>
              <a:rPr lang="en-US" altLang="en-US" smtClean="0">
                <a:latin typeface="NotoSans-Regular"/>
              </a:rPr>
              <a:t>(ver sección 10 *)</a:t>
            </a:r>
          </a:p>
          <a:p>
            <a:pPr algn="just"/>
            <a:endParaRPr lang="en-US" altLang="en-US" smtClean="0">
              <a:latin typeface="NotoSans-Regular"/>
            </a:endParaRPr>
          </a:p>
          <a:p>
            <a:pPr algn="just"/>
            <a:r>
              <a:rPr lang="es-ES" altLang="en-US" smtClean="0">
                <a:latin typeface="NotoSans-Regular"/>
              </a:rPr>
              <a:t>• </a:t>
            </a:r>
            <a:r>
              <a:rPr lang="es-ES" altLang="en-US" b="1" smtClean="0">
                <a:latin typeface="NotoSans-Regular"/>
              </a:rPr>
              <a:t>Prueba de tensión soportada de CA de fuente separada (prueba de tensión aplicado) </a:t>
            </a:r>
            <a:r>
              <a:rPr lang="es-ES" altLang="en-US" smtClean="0">
                <a:latin typeface="NotoSans-Regular"/>
              </a:rPr>
              <a:t>(ver sección 7 *)</a:t>
            </a:r>
          </a:p>
          <a:p>
            <a:pPr algn="just"/>
            <a:endParaRPr lang="es-ES" altLang="en-US" smtClean="0">
              <a:latin typeface="NotoSans-Regular"/>
            </a:endParaRPr>
          </a:p>
          <a:p>
            <a:pPr algn="just"/>
            <a:r>
              <a:rPr lang="es-ES" altLang="en-US" smtClean="0">
                <a:latin typeface="NotoSans-Regular"/>
              </a:rPr>
              <a:t>• </a:t>
            </a:r>
            <a:r>
              <a:rPr lang="es-ES" altLang="en-US" b="1" smtClean="0">
                <a:latin typeface="NotoSans-Regular"/>
              </a:rPr>
              <a:t>Prueba de resistencia de CA inducida de corta duración (ACSD) </a:t>
            </a:r>
            <a:r>
              <a:rPr lang="en-US" altLang="en-US" smtClean="0">
                <a:latin typeface="NotoSans-Regular"/>
              </a:rPr>
              <a:t>(ver sección 8 *)</a:t>
            </a:r>
          </a:p>
          <a:p>
            <a:pPr algn="just"/>
            <a:endParaRPr lang="en-US" altLang="en-US" smtClean="0">
              <a:latin typeface="NotoSans-Regular"/>
            </a:endParaRPr>
          </a:p>
          <a:p>
            <a:pPr algn="just"/>
            <a:r>
              <a:rPr lang="es-ES" altLang="en-US" smtClean="0">
                <a:latin typeface="NotoSans-Regular"/>
              </a:rPr>
              <a:t>• </a:t>
            </a:r>
            <a:r>
              <a:rPr lang="es-ES" altLang="en-US" b="1" smtClean="0">
                <a:latin typeface="NotoSans-Regular"/>
              </a:rPr>
              <a:t>Prueba de voltaje CA inducida de larga duración (ACLD) </a:t>
            </a:r>
            <a:r>
              <a:rPr lang="es-ES" altLang="en-US" smtClean="0">
                <a:latin typeface="NotoSans-Regular"/>
              </a:rPr>
              <a:t>(ver sección 8 * y 9 *)</a:t>
            </a:r>
          </a:p>
          <a:p>
            <a:pPr algn="just"/>
            <a:endParaRPr lang="es-ES" altLang="en-US" smtClean="0">
              <a:latin typeface="NotoSans-Regular"/>
            </a:endParaRPr>
          </a:p>
          <a:p>
            <a:pPr algn="just"/>
            <a:r>
              <a:rPr lang="es-ES" altLang="en-US" smtClean="0">
                <a:latin typeface="NotoSans-Regular"/>
              </a:rPr>
              <a:t>Esta prueba no es una prueba de prueba de diseño, sino una prueba de control de calidad. Verifica el funcionamiento libre de descargas parciales del transformador </a:t>
            </a:r>
            <a:r>
              <a:rPr lang="en-US" altLang="en-US" smtClean="0">
                <a:latin typeface="NotoSans-Regular"/>
              </a:rPr>
              <a:t>en condiciones de funcionamiento.</a:t>
            </a:r>
          </a:p>
          <a:p>
            <a:pPr algn="just"/>
            <a:r>
              <a:rPr lang="es-ES" altLang="en-US" smtClean="0">
                <a:latin typeface="NotoSans-Regular"/>
              </a:rPr>
              <a:t>Los requisitos y pruebas para las diferentes categorías de devanados se especifican en la norma IEC mencionada anteriormente (consulte la tabla </a:t>
            </a:r>
            <a:r>
              <a:rPr lang="en-US" altLang="en-US" smtClean="0">
                <a:latin typeface="NotoSans-Regular"/>
              </a:rPr>
              <a:t>1).</a:t>
            </a:r>
          </a:p>
          <a:p>
            <a:endParaRPr lang="en-US" altLang="en-US" smtClean="0"/>
          </a:p>
        </p:txBody>
      </p:sp>
      <p:sp>
        <p:nvSpPr>
          <p:cNvPr id="427012" name="Marcador de número de diapositiva 3"/>
          <p:cNvSpPr>
            <a:spLocks noGrp="1"/>
          </p:cNvSpPr>
          <p:nvPr>
            <p:ph type="sldNum" sz="quarter" idx="5"/>
          </p:nvPr>
        </p:nvSpPr>
        <p:spPr bwMode="auto">
          <a:noFill/>
          <a:ln>
            <a:miter lim="800000"/>
            <a:headEnd/>
            <a:tailEnd/>
          </a:ln>
        </p:spPr>
        <p:txBody>
          <a:bodyPr/>
          <a:lstStyle/>
          <a:p>
            <a:fld id="{C4DF3878-3A73-491B-9228-7D571312CD68}" type="slidenum">
              <a:rPr lang="en-US" altLang="en-US"/>
              <a:pPr/>
              <a:t>191</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 name="Marcador de notas 2"/>
          <p:cNvSpPr>
            <a:spLocks noGrp="1"/>
          </p:cNvSpPr>
          <p:nvPr>
            <p:ph type="body" idx="1"/>
          </p:nvPr>
        </p:nvSpPr>
        <p:spPr/>
        <p:txBody>
          <a:bodyPr>
            <a:normAutofit fontScale="92500" lnSpcReduction="10000"/>
          </a:bodyPr>
          <a:lstStyle/>
          <a:p>
            <a:pPr algn="just">
              <a:defRPr/>
            </a:pPr>
            <a:r>
              <a:rPr lang="fi-FI" b="1" dirty="0" smtClean="0">
                <a:latin typeface="NotoSans-Regular"/>
              </a:rPr>
              <a:t>2.6.2 Filosofía IEEE / ANSI </a:t>
            </a:r>
            <a:r>
              <a:rPr lang="fi-FI" dirty="0" smtClean="0">
                <a:latin typeface="NotoSans-Regular"/>
              </a:rPr>
              <a:t>[51]</a:t>
            </a:r>
          </a:p>
          <a:p>
            <a:pPr algn="just">
              <a:defRPr/>
            </a:pPr>
            <a:endParaRPr lang="fi-FI" dirty="0" smtClean="0">
              <a:solidFill>
                <a:srgbClr val="878786"/>
              </a:solidFill>
              <a:latin typeface="NotoSans-Regular"/>
            </a:endParaRPr>
          </a:p>
          <a:p>
            <a:pPr algn="just">
              <a:defRPr/>
            </a:pPr>
            <a:r>
              <a:rPr lang="es-ES" dirty="0" smtClean="0">
                <a:latin typeface="NotoSans-Regular"/>
              </a:rPr>
              <a:t>Los transformadores deben estar diseñados para proporcionar niveles coordinados de aislamiento de impulsos y de baja frecuencia en los terminales de línea y niveles de aislamiento de baja frecuencia en los terminales neutros. La identidad principal de un conjunto de niveles coordinados será su nivel básico de aislamiento de impulsos de </a:t>
            </a:r>
            <a:r>
              <a:rPr lang="en-US" dirty="0" err="1" smtClean="0">
                <a:latin typeface="NotoSans-Regular"/>
              </a:rPr>
              <a:t>iluminación</a:t>
            </a:r>
            <a:r>
              <a:rPr lang="en-US" dirty="0" smtClean="0">
                <a:latin typeface="NotoSans-Regular"/>
              </a:rPr>
              <a:t> (BIL).</a:t>
            </a:r>
          </a:p>
          <a:p>
            <a:pPr algn="just">
              <a:defRPr/>
            </a:pPr>
            <a:endParaRPr lang="es-ES" dirty="0" smtClean="0">
              <a:latin typeface="NotoSans-Regular"/>
            </a:endParaRPr>
          </a:p>
          <a:p>
            <a:pPr algn="just">
              <a:defRPr/>
            </a:pPr>
            <a:r>
              <a:rPr lang="es-ES" dirty="0" smtClean="0">
                <a:latin typeface="NotoSans-Regular"/>
              </a:rPr>
              <a:t>Los estándares IEEE dividen los transformadores de potencia en dos clases diferentes debido al voltaje del sistema y al tipo de transformador que influye en los niveles de aislamiento y los procedimientos de prueba:</a:t>
            </a:r>
          </a:p>
          <a:p>
            <a:pPr algn="just">
              <a:defRPr/>
            </a:pPr>
            <a:endParaRPr lang="es-ES" dirty="0" smtClean="0">
              <a:latin typeface="NotoSans-Regular"/>
            </a:endParaRPr>
          </a:p>
          <a:p>
            <a:pPr marL="285750" indent="-285750" algn="just">
              <a:buFont typeface="Wingdings" panose="05000000000000000000" pitchFamily="2" charset="2"/>
              <a:buChar char="q"/>
              <a:defRPr/>
            </a:pPr>
            <a:r>
              <a:rPr lang="en-US" dirty="0" err="1" smtClean="0">
                <a:latin typeface="NotoSans-Regular"/>
              </a:rPr>
              <a:t>Clase</a:t>
            </a:r>
            <a:r>
              <a:rPr lang="en-US" dirty="0" smtClean="0">
                <a:latin typeface="NotoSans-Regular"/>
              </a:rPr>
              <a:t> I: </a:t>
            </a:r>
            <a:r>
              <a:rPr lang="en-US" dirty="0" err="1" smtClean="0">
                <a:latin typeface="NotoSans-Regular"/>
              </a:rPr>
              <a:t>transformadores</a:t>
            </a:r>
            <a:r>
              <a:rPr lang="en-US" dirty="0" smtClean="0">
                <a:latin typeface="NotoSans-Regular"/>
              </a:rPr>
              <a:t> de </a:t>
            </a:r>
            <a:r>
              <a:rPr lang="en-US" dirty="0" err="1" smtClean="0">
                <a:latin typeface="NotoSans-Regular"/>
              </a:rPr>
              <a:t>potencia</a:t>
            </a:r>
            <a:r>
              <a:rPr lang="en-US" dirty="0" smtClean="0">
                <a:latin typeface="NotoSans-Regular"/>
              </a:rPr>
              <a:t> con </a:t>
            </a:r>
            <a:r>
              <a:rPr lang="en-US" dirty="0" err="1" smtClean="0">
                <a:latin typeface="NotoSans-Regular"/>
              </a:rPr>
              <a:t>devanados</a:t>
            </a:r>
            <a:r>
              <a:rPr lang="en-US" dirty="0" smtClean="0">
                <a:latin typeface="NotoSans-Regular"/>
              </a:rPr>
              <a:t> de alto </a:t>
            </a:r>
            <a:r>
              <a:rPr lang="en-US" dirty="0" err="1" smtClean="0">
                <a:latin typeface="NotoSans-Regular"/>
              </a:rPr>
              <a:t>voltaje</a:t>
            </a:r>
            <a:r>
              <a:rPr lang="en-US" dirty="0" smtClean="0">
                <a:latin typeface="NotoSans-Regular"/>
              </a:rPr>
              <a:t> de 69 kV o </a:t>
            </a:r>
            <a:r>
              <a:rPr lang="en-US" dirty="0" err="1" smtClean="0">
                <a:latin typeface="NotoSans-Regular"/>
              </a:rPr>
              <a:t>menos</a:t>
            </a:r>
            <a:endParaRPr lang="en-US" dirty="0" smtClean="0">
              <a:latin typeface="NotoSans-Regular"/>
            </a:endParaRPr>
          </a:p>
          <a:p>
            <a:pPr marL="285750" indent="-285750" algn="just">
              <a:buFont typeface="Wingdings" panose="05000000000000000000" pitchFamily="2" charset="2"/>
              <a:buChar char="q"/>
              <a:defRPr/>
            </a:pPr>
            <a:r>
              <a:rPr lang="es-ES" dirty="0" smtClean="0">
                <a:latin typeface="NotoSans-Regular"/>
              </a:rPr>
              <a:t>Clase II: transformadores de potencia con devanados de alta tensión clasificados desde 115 </a:t>
            </a:r>
            <a:r>
              <a:rPr lang="es-ES" dirty="0" err="1" smtClean="0">
                <a:latin typeface="NotoSans-Regular"/>
              </a:rPr>
              <a:t>kV</a:t>
            </a:r>
            <a:r>
              <a:rPr lang="es-ES" dirty="0" smtClean="0">
                <a:latin typeface="NotoSans-Regular"/>
              </a:rPr>
              <a:t> hasta 765 </a:t>
            </a:r>
            <a:r>
              <a:rPr lang="es-ES" dirty="0" err="1" smtClean="0">
                <a:latin typeface="NotoSans-Regular"/>
              </a:rPr>
              <a:t>kV</a:t>
            </a:r>
            <a:endParaRPr lang="es-ES" dirty="0" smtClean="0">
              <a:latin typeface="NotoSans-Regular"/>
            </a:endParaRPr>
          </a:p>
          <a:p>
            <a:pPr marL="285750" indent="-285750" algn="just">
              <a:buFontTx/>
              <a:buChar char="-"/>
              <a:defRPr/>
            </a:pPr>
            <a:endParaRPr lang="es-ES" dirty="0" smtClean="0">
              <a:latin typeface="NotoSans-Regular"/>
            </a:endParaRPr>
          </a:p>
          <a:p>
            <a:pPr algn="just">
              <a:defRPr/>
            </a:pPr>
            <a:r>
              <a:rPr lang="es-ES" dirty="0" smtClean="0">
                <a:latin typeface="NotoSans-Regular"/>
              </a:rPr>
              <a:t>Se definen las siguientes pruebas dieléctricas:</a:t>
            </a:r>
          </a:p>
          <a:p>
            <a:pPr marL="285750" indent="-285750" algn="just">
              <a:buFont typeface="Wingdings" panose="05000000000000000000" pitchFamily="2" charset="2"/>
              <a:buChar char="§"/>
              <a:defRPr/>
            </a:pPr>
            <a:r>
              <a:rPr lang="es-ES" b="1" dirty="0" smtClean="0">
                <a:latin typeface="NotoSans-Regular"/>
              </a:rPr>
              <a:t>Prueba de impulso de conmutación </a:t>
            </a:r>
            <a:r>
              <a:rPr lang="es-ES" dirty="0" smtClean="0">
                <a:latin typeface="NotoSans-Regular"/>
              </a:rPr>
              <a:t>(ver sección 10 *)</a:t>
            </a:r>
          </a:p>
          <a:p>
            <a:pPr marL="285750" indent="-285750" algn="just">
              <a:buFont typeface="Wingdings" panose="05000000000000000000" pitchFamily="2" charset="2"/>
              <a:buChar char="§"/>
              <a:defRPr/>
            </a:pPr>
            <a:r>
              <a:rPr lang="es-ES" b="1" dirty="0" smtClean="0">
                <a:latin typeface="NotoSans-Regular"/>
              </a:rPr>
              <a:t>Prueba de impulso de rayo en terminales de línea y </a:t>
            </a:r>
            <a:r>
              <a:rPr lang="en-US" b="1" dirty="0" err="1" smtClean="0">
                <a:latin typeface="NotoSans-Regular"/>
              </a:rPr>
              <a:t>en</a:t>
            </a:r>
            <a:r>
              <a:rPr lang="en-US" b="1" dirty="0" smtClean="0">
                <a:latin typeface="NotoSans-Regular"/>
              </a:rPr>
              <a:t> </a:t>
            </a:r>
            <a:r>
              <a:rPr lang="en-US" b="1" dirty="0" err="1" smtClean="0">
                <a:latin typeface="NotoSans-Regular"/>
              </a:rPr>
              <a:t>neutro</a:t>
            </a:r>
            <a:r>
              <a:rPr lang="en-US" b="1" dirty="0" smtClean="0">
                <a:latin typeface="NotoSans-Regular"/>
              </a:rPr>
              <a:t> de </a:t>
            </a:r>
            <a:r>
              <a:rPr lang="en-US" b="1" dirty="0" err="1" smtClean="0">
                <a:latin typeface="NotoSans-Regular"/>
              </a:rPr>
              <a:t>transformador</a:t>
            </a:r>
            <a:r>
              <a:rPr lang="en-US" b="1" dirty="0" smtClean="0">
                <a:latin typeface="NotoSans-Regular"/>
              </a:rPr>
              <a:t> </a:t>
            </a:r>
            <a:r>
              <a:rPr lang="en-US" dirty="0" smtClean="0">
                <a:latin typeface="NotoSans-Regular"/>
              </a:rPr>
              <a:t>(</a:t>
            </a:r>
            <a:r>
              <a:rPr lang="en-US" dirty="0" err="1" smtClean="0">
                <a:latin typeface="NotoSans-Regular"/>
              </a:rPr>
              <a:t>ver</a:t>
            </a:r>
            <a:r>
              <a:rPr lang="en-US" dirty="0" smtClean="0">
                <a:latin typeface="NotoSans-Regular"/>
              </a:rPr>
              <a:t> </a:t>
            </a:r>
            <a:r>
              <a:rPr lang="en-US" dirty="0" err="1" smtClean="0">
                <a:latin typeface="NotoSans-Regular"/>
              </a:rPr>
              <a:t>sección</a:t>
            </a:r>
            <a:r>
              <a:rPr lang="en-US" dirty="0" smtClean="0">
                <a:latin typeface="NotoSans-Regular"/>
              </a:rPr>
              <a:t> 10 *)</a:t>
            </a:r>
          </a:p>
          <a:p>
            <a:pPr marL="285750" indent="-285750" algn="just">
              <a:buFont typeface="Wingdings" panose="05000000000000000000" pitchFamily="2" charset="2"/>
              <a:buChar char="§"/>
              <a:defRPr/>
            </a:pPr>
            <a:r>
              <a:rPr lang="es-ES" b="1" dirty="0" smtClean="0">
                <a:latin typeface="NotoSans-Regular"/>
              </a:rPr>
              <a:t>Prueba de voltaje aplicado </a:t>
            </a:r>
            <a:r>
              <a:rPr lang="es-ES" dirty="0" smtClean="0">
                <a:latin typeface="NotoSans-Regular"/>
              </a:rPr>
              <a:t>(ver sección 7 *)</a:t>
            </a:r>
          </a:p>
          <a:p>
            <a:pPr marL="285750" indent="-285750" algn="just">
              <a:buFont typeface="Wingdings" panose="05000000000000000000" pitchFamily="2" charset="2"/>
              <a:buChar char="§"/>
              <a:defRPr/>
            </a:pPr>
            <a:r>
              <a:rPr lang="es-ES" b="1" dirty="0" smtClean="0">
                <a:latin typeface="NotoSans-Regular"/>
              </a:rPr>
              <a:t>Prueba de voltaje inducido </a:t>
            </a:r>
            <a:r>
              <a:rPr lang="es-ES" dirty="0" smtClean="0">
                <a:latin typeface="NotoSans-Regular"/>
              </a:rPr>
              <a:t>(ver sección 8 *)</a:t>
            </a:r>
          </a:p>
          <a:p>
            <a:pPr marL="285750" indent="-285750" algn="just">
              <a:buFont typeface="Wingdings" panose="05000000000000000000" pitchFamily="2" charset="2"/>
              <a:buChar char="§"/>
              <a:defRPr/>
            </a:pPr>
            <a:r>
              <a:rPr lang="es-ES" b="1" dirty="0" smtClean="0">
                <a:latin typeface="NotoSans-Regular"/>
              </a:rPr>
              <a:t>Medida de DP </a:t>
            </a:r>
            <a:r>
              <a:rPr lang="es-ES" dirty="0" smtClean="0">
                <a:latin typeface="NotoSans-Regular"/>
              </a:rPr>
              <a:t>(ver sección 9 *)</a:t>
            </a:r>
          </a:p>
          <a:p>
            <a:pPr marL="285750" indent="-285750" algn="just">
              <a:buFont typeface="Wingdings" panose="05000000000000000000" pitchFamily="2" charset="2"/>
              <a:buChar char="§"/>
              <a:defRPr/>
            </a:pPr>
            <a:r>
              <a:rPr lang="es-ES" b="1" dirty="0" smtClean="0">
                <a:latin typeface="NotoSans-Regular"/>
              </a:rPr>
              <a:t>Prueba de factor de potencia de aislamiento </a:t>
            </a:r>
            <a:r>
              <a:rPr lang="es-ES" dirty="0" smtClean="0">
                <a:latin typeface="NotoSans-Regular"/>
              </a:rPr>
              <a:t>(ver sección 18 *)</a:t>
            </a:r>
          </a:p>
          <a:p>
            <a:pPr marL="285750" indent="-285750" algn="just">
              <a:buFont typeface="Wingdings" panose="05000000000000000000" pitchFamily="2" charset="2"/>
              <a:buChar char="§"/>
              <a:defRPr/>
            </a:pPr>
            <a:r>
              <a:rPr lang="es-ES" b="1" dirty="0" smtClean="0">
                <a:latin typeface="NotoSans-Regular"/>
              </a:rPr>
              <a:t>Prueba de resistencia de aislamiento </a:t>
            </a:r>
            <a:r>
              <a:rPr lang="es-ES" dirty="0" smtClean="0">
                <a:latin typeface="NotoSans-Regular"/>
              </a:rPr>
              <a:t>(Prueba de </a:t>
            </a:r>
            <a:r>
              <a:rPr lang="es-ES" dirty="0" err="1" smtClean="0">
                <a:latin typeface="NotoSans-Regular"/>
              </a:rPr>
              <a:t>Megger</a:t>
            </a:r>
            <a:r>
              <a:rPr lang="es-ES" dirty="0" smtClean="0">
                <a:latin typeface="NotoSans-Regular"/>
              </a:rPr>
              <a:t>) (ver sección 17 *)</a:t>
            </a:r>
            <a:endParaRPr lang="en-US" dirty="0" smtClean="0">
              <a:latin typeface="NotoSans-Regular"/>
            </a:endParaRPr>
          </a:p>
          <a:p>
            <a:pPr>
              <a:defRPr/>
            </a:pPr>
            <a:endParaRPr lang="en-US" dirty="0"/>
          </a:p>
        </p:txBody>
      </p:sp>
      <p:sp>
        <p:nvSpPr>
          <p:cNvPr id="428036" name="Marcador de número de diapositiva 3"/>
          <p:cNvSpPr>
            <a:spLocks noGrp="1"/>
          </p:cNvSpPr>
          <p:nvPr>
            <p:ph type="sldNum" sz="quarter" idx="5"/>
          </p:nvPr>
        </p:nvSpPr>
        <p:spPr bwMode="auto">
          <a:noFill/>
          <a:ln>
            <a:miter lim="800000"/>
            <a:headEnd/>
            <a:tailEnd/>
          </a:ln>
        </p:spPr>
        <p:txBody>
          <a:bodyPr/>
          <a:lstStyle/>
          <a:p>
            <a:fld id="{14FAFF0C-9201-4A7E-92EA-B7390B022556}" type="slidenum">
              <a:rPr lang="en-US" altLang="en-US"/>
              <a:pPr/>
              <a:t>193</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 name="Marcador de notas 2"/>
          <p:cNvSpPr>
            <a:spLocks noGrp="1"/>
          </p:cNvSpPr>
          <p:nvPr>
            <p:ph type="body" idx="1"/>
          </p:nvPr>
        </p:nvSpPr>
        <p:spPr/>
        <p:txBody>
          <a:bodyPr/>
          <a:lstStyle/>
          <a:p>
            <a:pPr algn="just">
              <a:defRPr/>
            </a:pPr>
            <a:r>
              <a:rPr lang="es-ES" dirty="0" smtClean="0">
                <a:latin typeface="NotoSans-Regular"/>
              </a:rPr>
              <a:t>IEEE [51] define la siguiente secuencia de prueba:</a:t>
            </a:r>
          </a:p>
          <a:p>
            <a:pPr algn="just">
              <a:defRPr/>
            </a:pPr>
            <a:endParaRPr lang="es-ES" dirty="0" smtClean="0">
              <a:latin typeface="NotoSans-Regular"/>
            </a:endParaRPr>
          </a:p>
          <a:p>
            <a:pPr marL="285750" indent="-285750" algn="just">
              <a:buFont typeface="Wingdings" panose="05000000000000000000" pitchFamily="2" charset="2"/>
              <a:buChar char="ü"/>
              <a:defRPr/>
            </a:pPr>
            <a:r>
              <a:rPr lang="es-ES" dirty="0" smtClean="0">
                <a:latin typeface="NotoSans-Regular"/>
              </a:rPr>
              <a:t>Las pruebas de prueba de impulso tipo rayo, cuando se requieran, precederán a las pruebas de baja frecuencia (pruebas de voltaje CA). </a:t>
            </a:r>
          </a:p>
          <a:p>
            <a:pPr marL="285750" indent="-285750" algn="just">
              <a:buFont typeface="Wingdings" panose="05000000000000000000" pitchFamily="2" charset="2"/>
              <a:buChar char="ü"/>
              <a:defRPr/>
            </a:pPr>
            <a:endParaRPr lang="es-ES" dirty="0" smtClean="0">
              <a:latin typeface="NotoSans-Regular"/>
            </a:endParaRPr>
          </a:p>
          <a:p>
            <a:pPr marL="285750" indent="-285750" algn="just">
              <a:buFont typeface="Wingdings" panose="05000000000000000000" pitchFamily="2" charset="2"/>
              <a:buChar char="ü"/>
              <a:defRPr/>
            </a:pPr>
            <a:r>
              <a:rPr lang="es-ES" dirty="0" smtClean="0">
                <a:latin typeface="NotoSans-Regular"/>
              </a:rPr>
              <a:t>Las pruebas de impulso de conmutación, cuando sea necesario, también precederán a las pruebas de baja tensión.</a:t>
            </a:r>
          </a:p>
          <a:p>
            <a:pPr marL="285750" indent="-285750" algn="just">
              <a:buFont typeface="Wingdings" panose="05000000000000000000" pitchFamily="2" charset="2"/>
              <a:buChar char="ü"/>
              <a:defRPr/>
            </a:pPr>
            <a:endParaRPr lang="es-ES" dirty="0" smtClean="0">
              <a:latin typeface="NotoSans-Regular"/>
            </a:endParaRPr>
          </a:p>
          <a:p>
            <a:pPr marL="285750" indent="-285750" algn="just">
              <a:buFont typeface="Wingdings" panose="05000000000000000000" pitchFamily="2" charset="2"/>
              <a:buChar char="ü"/>
              <a:defRPr/>
            </a:pPr>
            <a:r>
              <a:rPr lang="es-ES" dirty="0" smtClean="0">
                <a:latin typeface="NotoSans-Regular"/>
              </a:rPr>
              <a:t>Para los transformadores de potencia de Clase II, las pruebas dieléctricas finales que se realizarán serán la prueba de voltaje inducido.</a:t>
            </a:r>
            <a:endParaRPr lang="en-US" dirty="0" smtClean="0">
              <a:latin typeface="NotoSans-Regular"/>
            </a:endParaRPr>
          </a:p>
          <a:p>
            <a:pPr>
              <a:defRPr/>
            </a:pPr>
            <a:endParaRPr lang="en-US" dirty="0"/>
          </a:p>
        </p:txBody>
      </p:sp>
      <p:sp>
        <p:nvSpPr>
          <p:cNvPr id="429060" name="Marcador de número de diapositiva 3"/>
          <p:cNvSpPr>
            <a:spLocks noGrp="1"/>
          </p:cNvSpPr>
          <p:nvPr>
            <p:ph type="sldNum" sz="quarter" idx="5"/>
          </p:nvPr>
        </p:nvSpPr>
        <p:spPr bwMode="auto">
          <a:noFill/>
          <a:ln>
            <a:miter lim="800000"/>
            <a:headEnd/>
            <a:tailEnd/>
          </a:ln>
        </p:spPr>
        <p:txBody>
          <a:bodyPr/>
          <a:lstStyle/>
          <a:p>
            <a:fld id="{CA1C62FA-4E3C-4336-982B-E274E5F4D1D5}" type="slidenum">
              <a:rPr lang="en-US" altLang="en-US"/>
              <a:pPr/>
              <a:t>194</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30083" name="Marcador de notas 2"/>
          <p:cNvSpPr>
            <a:spLocks noGrp="1"/>
          </p:cNvSpPr>
          <p:nvPr>
            <p:ph type="body" idx="1"/>
          </p:nvPr>
        </p:nvSpPr>
        <p:spPr bwMode="auto">
          <a:noFill/>
        </p:spPr>
        <p:txBody>
          <a:bodyPr wrap="square" numCol="1" anchor="t" anchorCtr="0" compatLnSpc="1">
            <a:prstTxWarp prst="textNoShape">
              <a:avLst/>
            </a:prstTxWarp>
          </a:bodyPr>
          <a:lstStyle/>
          <a:p>
            <a:pPr algn="just"/>
            <a:r>
              <a:rPr lang="en-US" altLang="en-US" b="1" smtClean="0">
                <a:latin typeface="NotoSans-Regular"/>
              </a:rPr>
              <a:t>2.6.3 Ensayos dieléctricos repetidos </a:t>
            </a:r>
            <a:r>
              <a:rPr lang="en-US" altLang="en-US" smtClean="0">
                <a:latin typeface="NotoSans-Regular"/>
              </a:rPr>
              <a:t>[3]</a:t>
            </a:r>
          </a:p>
          <a:p>
            <a:pPr algn="just"/>
            <a:endParaRPr lang="en-US" altLang="en-US" smtClean="0">
              <a:latin typeface="NotoSans-Regular"/>
            </a:endParaRPr>
          </a:p>
          <a:p>
            <a:pPr algn="just"/>
            <a:r>
              <a:rPr lang="es-ES" altLang="en-US" smtClean="0">
                <a:latin typeface="NotoSans-Regular"/>
              </a:rPr>
              <a:t>Para los transformadores que ya han estado en servicio y han sido reacondicionados o reparados, las pruebas dieléctricas deben repetirse a niveles de prueba reducidos al 80% del valor original. Las excepciones a esta regla son las pruebas inducidas por CA de larga duración (ACLD), según IEC, que siempre se repetirán al 100% del nivel de prueba.</a:t>
            </a:r>
          </a:p>
          <a:p>
            <a:pPr algn="just"/>
            <a:endParaRPr lang="es-ES" altLang="en-US" smtClean="0">
              <a:latin typeface="NotoSans-Regular"/>
            </a:endParaRPr>
          </a:p>
          <a:p>
            <a:pPr algn="just"/>
            <a:r>
              <a:rPr lang="es-ES" altLang="en-US" smtClean="0">
                <a:latin typeface="NotoSans-Regular"/>
              </a:rPr>
              <a:t>La repetición de las pruebas requeridas para demostrar que los nuevos transformadores que han sido probados en fábrica, continúan cumpliendo con los requisitos dieléctricos, siempre se realiza al 100% del nivel de prueba.</a:t>
            </a:r>
            <a:endParaRPr lang="en-US" altLang="en-US" smtClean="0">
              <a:latin typeface="NotoSans-Regular"/>
            </a:endParaRPr>
          </a:p>
          <a:p>
            <a:endParaRPr lang="en-US" altLang="en-US" smtClean="0"/>
          </a:p>
        </p:txBody>
      </p:sp>
      <p:sp>
        <p:nvSpPr>
          <p:cNvPr id="430084" name="Marcador de número de diapositiva 3"/>
          <p:cNvSpPr>
            <a:spLocks noGrp="1"/>
          </p:cNvSpPr>
          <p:nvPr>
            <p:ph type="sldNum" sz="quarter" idx="5"/>
          </p:nvPr>
        </p:nvSpPr>
        <p:spPr bwMode="auto">
          <a:noFill/>
          <a:ln>
            <a:miter lim="800000"/>
            <a:headEnd/>
            <a:tailEnd/>
          </a:ln>
        </p:spPr>
        <p:txBody>
          <a:bodyPr/>
          <a:lstStyle/>
          <a:p>
            <a:fld id="{111C3FAF-D420-488D-AE44-01909F79EE74}" type="slidenum">
              <a:rPr lang="en-US" altLang="en-US"/>
              <a:pPr/>
              <a:t>195</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2"/>
            <a:ext cx="9089390" cy="3693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29238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7/26/2022</a:t>
            </a:fld>
            <a:endParaRPr lang="en-US"/>
          </a:p>
        </p:txBody>
      </p:sp>
      <p:sp>
        <p:nvSpPr>
          <p:cNvPr id="6" name="Holder 6"/>
          <p:cNvSpPr>
            <a:spLocks noGrp="1"/>
          </p:cNvSpPr>
          <p:nvPr>
            <p:ph type="sldNum" sz="quarter" idx="7"/>
          </p:nvPr>
        </p:nvSpPr>
        <p:spPr/>
        <p:txBody>
          <a:bodyPr lIns="0" tIns="0" rIns="0" bIns="0"/>
          <a:lstStyle>
            <a:lvl1pPr marL="38097">
              <a:lnSpc>
                <a:spcPts val="1150"/>
              </a:lnSpc>
              <a:defRPr sz="1100" b="0" i="0">
                <a:solidFill>
                  <a:schemeClr val="tx1"/>
                </a:solidFill>
                <a:latin typeface="Calibri"/>
                <a:cs typeface="Calibri"/>
              </a:defRPr>
            </a:lvl1pPr>
          </a:lstStyle>
          <a:p>
            <a:fld id="{81D60167-4931-47E6-BA6A-407CBD079E47}" type="slidenum">
              <a:rPr lang="es-AR" smtClean="0"/>
              <a:pPr/>
              <a:t>‹Nº›</a:t>
            </a:fld>
            <a:endParaRPr lang="es-A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61824" y="575819"/>
            <a:ext cx="8969755" cy="369332"/>
          </a:xfrm>
        </p:spPr>
        <p:txBody>
          <a:bodyPr lIns="0" tIns="0" rIns="0" bIns="0"/>
          <a:lstStyle>
            <a:lvl1pPr>
              <a:defRPr sz="2400" b="1" i="0">
                <a:solidFill>
                  <a:srgbClr val="001F5F"/>
                </a:solidFill>
                <a:latin typeface="Calibri"/>
                <a:cs typeface="Calibri"/>
              </a:defRPr>
            </a:lvl1pPr>
          </a:lstStyle>
          <a:p>
            <a:endParaRPr/>
          </a:p>
        </p:txBody>
      </p:sp>
      <p:sp>
        <p:nvSpPr>
          <p:cNvPr id="3" name="Holder 3"/>
          <p:cNvSpPr>
            <a:spLocks noGrp="1"/>
          </p:cNvSpPr>
          <p:nvPr>
            <p:ph type="body" idx="1"/>
          </p:nvPr>
        </p:nvSpPr>
        <p:spPr>
          <a:xfrm>
            <a:off x="706883" y="2023618"/>
            <a:ext cx="9279635" cy="292388"/>
          </a:xfrm>
        </p:spPr>
        <p:txBody>
          <a:bodyPr lIns="0" tIns="0" rIns="0" bIns="0"/>
          <a:lstStyle>
            <a:lvl1pPr>
              <a:defRPr sz="19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7/26/2022</a:t>
            </a:fld>
            <a:endParaRPr lang="en-US"/>
          </a:p>
        </p:txBody>
      </p:sp>
      <p:sp>
        <p:nvSpPr>
          <p:cNvPr id="6" name="Holder 6"/>
          <p:cNvSpPr>
            <a:spLocks noGrp="1"/>
          </p:cNvSpPr>
          <p:nvPr>
            <p:ph type="sldNum" sz="quarter" idx="7"/>
          </p:nvPr>
        </p:nvSpPr>
        <p:spPr/>
        <p:txBody>
          <a:bodyPr lIns="0" tIns="0" rIns="0" bIns="0"/>
          <a:lstStyle>
            <a:lvl1pPr marL="38097">
              <a:lnSpc>
                <a:spcPts val="1150"/>
              </a:lnSpc>
              <a:defRPr sz="1100" b="0" i="0">
                <a:solidFill>
                  <a:schemeClr val="tx1"/>
                </a:solidFill>
                <a:latin typeface="Calibri"/>
                <a:cs typeface="Calibri"/>
              </a:defRPr>
            </a:lvl1pPr>
          </a:lstStyle>
          <a:p>
            <a:fld id="{81D60167-4931-47E6-BA6A-407CBD079E47}" type="slidenum">
              <a:rPr lang="es-AR" smtClean="0"/>
              <a:pPr/>
              <a:t>‹Nº›</a:t>
            </a:fld>
            <a:endParaRPr lang="es-A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61824" y="575819"/>
            <a:ext cx="8969755" cy="369332"/>
          </a:xfrm>
        </p:spPr>
        <p:txBody>
          <a:bodyPr lIns="0" tIns="0" rIns="0" bIns="0"/>
          <a:lstStyle>
            <a:lvl1pPr>
              <a:defRPr sz="2400" b="1" i="0">
                <a:solidFill>
                  <a:srgbClr val="001F5F"/>
                </a:solidFill>
                <a:latin typeface="Calibri"/>
                <a:cs typeface="Calibri"/>
              </a:defRPr>
            </a:lvl1pPr>
          </a:lstStyle>
          <a:p>
            <a:endParaRPr/>
          </a:p>
        </p:txBody>
      </p:sp>
      <p:sp>
        <p:nvSpPr>
          <p:cNvPr id="3" name="Holder 3"/>
          <p:cNvSpPr>
            <a:spLocks noGrp="1"/>
          </p:cNvSpPr>
          <p:nvPr>
            <p:ph sz="half" idx="2"/>
          </p:nvPr>
        </p:nvSpPr>
        <p:spPr>
          <a:xfrm>
            <a:off x="534670" y="1739455"/>
            <a:ext cx="4651629" cy="29238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29238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7/26/2022</a:t>
            </a:fld>
            <a:endParaRPr lang="en-US"/>
          </a:p>
        </p:txBody>
      </p:sp>
      <p:sp>
        <p:nvSpPr>
          <p:cNvPr id="7" name="Holder 7"/>
          <p:cNvSpPr>
            <a:spLocks noGrp="1"/>
          </p:cNvSpPr>
          <p:nvPr>
            <p:ph type="sldNum" sz="quarter" idx="7"/>
          </p:nvPr>
        </p:nvSpPr>
        <p:spPr/>
        <p:txBody>
          <a:bodyPr lIns="0" tIns="0" rIns="0" bIns="0"/>
          <a:lstStyle>
            <a:lvl1pPr marL="38097">
              <a:lnSpc>
                <a:spcPts val="1150"/>
              </a:lnSpc>
              <a:defRPr sz="1100" b="0" i="0">
                <a:solidFill>
                  <a:schemeClr val="tx1"/>
                </a:solidFill>
                <a:latin typeface="Calibri"/>
                <a:cs typeface="Calibri"/>
              </a:defRPr>
            </a:lvl1pPr>
          </a:lstStyle>
          <a:p>
            <a:fld id="{81D60167-4931-47E6-BA6A-407CBD079E47}" type="slidenum">
              <a:rPr lang="es-AR" smtClean="0"/>
              <a:pPr/>
              <a:t>‹Nº›</a:t>
            </a:fld>
            <a:endParaRPr lang="es-A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61824" y="575819"/>
            <a:ext cx="8969755" cy="369332"/>
          </a:xfrm>
        </p:spPr>
        <p:txBody>
          <a:bodyPr lIns="0" tIns="0" rIns="0" bIns="0"/>
          <a:lstStyle>
            <a:lvl1pPr>
              <a:defRPr sz="2400" b="1" i="0">
                <a:solidFill>
                  <a:srgbClr val="001F5F"/>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7/26/2022</a:t>
            </a:fld>
            <a:endParaRPr lang="en-US"/>
          </a:p>
        </p:txBody>
      </p:sp>
      <p:sp>
        <p:nvSpPr>
          <p:cNvPr id="5" name="Holder 5"/>
          <p:cNvSpPr>
            <a:spLocks noGrp="1"/>
          </p:cNvSpPr>
          <p:nvPr>
            <p:ph type="sldNum" sz="quarter" idx="7"/>
          </p:nvPr>
        </p:nvSpPr>
        <p:spPr/>
        <p:txBody>
          <a:bodyPr lIns="0" tIns="0" rIns="0" bIns="0"/>
          <a:lstStyle>
            <a:lvl1pPr marL="38097">
              <a:lnSpc>
                <a:spcPts val="1150"/>
              </a:lnSpc>
              <a:defRPr sz="1100" b="0" i="0">
                <a:solidFill>
                  <a:schemeClr val="tx1"/>
                </a:solidFill>
                <a:latin typeface="Calibri"/>
                <a:cs typeface="Calibri"/>
              </a:defRPr>
            </a:lvl1pPr>
          </a:lstStyle>
          <a:p>
            <a:fld id="{81D60167-4931-47E6-BA6A-407CBD079E47}" type="slidenum">
              <a:rPr lang="es-AR" smtClean="0"/>
              <a:pPr/>
              <a:t>‹Nº›</a:t>
            </a:fld>
            <a:endParaRPr lang="es-A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7/26/2022</a:t>
            </a:fld>
            <a:endParaRPr lang="en-US"/>
          </a:p>
        </p:txBody>
      </p:sp>
      <p:sp>
        <p:nvSpPr>
          <p:cNvPr id="4" name="Holder 4"/>
          <p:cNvSpPr>
            <a:spLocks noGrp="1"/>
          </p:cNvSpPr>
          <p:nvPr>
            <p:ph type="sldNum" sz="quarter" idx="7"/>
          </p:nvPr>
        </p:nvSpPr>
        <p:spPr/>
        <p:txBody>
          <a:bodyPr lIns="0" tIns="0" rIns="0" bIns="0"/>
          <a:lstStyle>
            <a:lvl1pPr marL="38097">
              <a:lnSpc>
                <a:spcPts val="1150"/>
              </a:lnSpc>
              <a:defRPr sz="1100" b="0" i="0">
                <a:solidFill>
                  <a:schemeClr val="tx1"/>
                </a:solidFill>
                <a:latin typeface="Calibri"/>
                <a:cs typeface="Calibri"/>
              </a:defRPr>
            </a:lvl1pPr>
          </a:lstStyle>
          <a:p>
            <a:fld id="{81D60167-4931-47E6-BA6A-407CBD079E47}" type="slidenum">
              <a:rPr lang="es-AR" smtClean="0"/>
              <a:pPr/>
              <a:t>‹Nº›</a:t>
            </a:fld>
            <a:endParaRPr lang="es-A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802005" y="2349387"/>
            <a:ext cx="9089390" cy="369332"/>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604010" y="4285615"/>
            <a:ext cx="7485380" cy="2923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a:defRPr/>
            </a:lvl1pPr>
          </a:lstStyle>
          <a:p>
            <a:pPr>
              <a:defRPr/>
            </a:pPr>
            <a:fld id="{CB4A7DBA-725A-4F67-8B9A-0501E3C4B970}" type="datetimeFigureOut">
              <a:rPr lang="es-AR"/>
              <a:pPr>
                <a:defRPr/>
              </a:pPr>
              <a:t>26/07/2022</a:t>
            </a:fld>
            <a:endParaRPr lang="es-AR"/>
          </a:p>
        </p:txBody>
      </p:sp>
      <p:sp>
        <p:nvSpPr>
          <p:cNvPr id="5" name="4 Marcador de pie de página"/>
          <p:cNvSpPr>
            <a:spLocks noGrp="1"/>
          </p:cNvSpPr>
          <p:nvPr>
            <p:ph type="ftr" sz="quarter" idx="11"/>
          </p:nvPr>
        </p:nvSpPr>
        <p:spPr/>
        <p:txBody>
          <a:bodyPr/>
          <a:lstStyle>
            <a:lvl1pPr>
              <a:defRPr/>
            </a:lvl1pPr>
          </a:lstStyle>
          <a:p>
            <a:pPr>
              <a:defRPr/>
            </a:pPr>
            <a:endParaRPr lang="es-AR"/>
          </a:p>
        </p:txBody>
      </p:sp>
      <p:sp>
        <p:nvSpPr>
          <p:cNvPr id="6" name="5 Marcador de número de diapositiva"/>
          <p:cNvSpPr>
            <a:spLocks noGrp="1"/>
          </p:cNvSpPr>
          <p:nvPr>
            <p:ph type="sldNum" sz="quarter" idx="12"/>
          </p:nvPr>
        </p:nvSpPr>
        <p:spPr/>
        <p:txBody>
          <a:bodyPr/>
          <a:lstStyle>
            <a:lvl1pPr>
              <a:defRPr/>
            </a:lvl1pPr>
          </a:lstStyle>
          <a:p>
            <a:fld id="{2267F1E6-FCC9-4683-939C-AD4A02DA98EC}" type="slidenum">
              <a:rPr lang="es-AR" altLang="en-US"/>
              <a:pPr/>
              <a:t>‹Nº›</a:t>
            </a:fld>
            <a:endParaRPr lang="es-AR"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61824" y="575819"/>
            <a:ext cx="8969755" cy="369332"/>
          </a:xfrm>
          <a:prstGeom prst="rect">
            <a:avLst/>
          </a:prstGeom>
        </p:spPr>
        <p:txBody>
          <a:bodyPr wrap="square" lIns="0" tIns="0" rIns="0" bIns="0">
            <a:spAutoFit/>
          </a:bodyPr>
          <a:lstStyle>
            <a:lvl1pPr>
              <a:defRPr sz="2400" b="1" i="0">
                <a:solidFill>
                  <a:srgbClr val="001F5F"/>
                </a:solidFill>
                <a:latin typeface="Calibri"/>
                <a:cs typeface="Calibri"/>
              </a:defRPr>
            </a:lvl1pPr>
          </a:lstStyle>
          <a:p>
            <a:endParaRPr/>
          </a:p>
        </p:txBody>
      </p:sp>
      <p:sp>
        <p:nvSpPr>
          <p:cNvPr id="3" name="Holder 3"/>
          <p:cNvSpPr>
            <a:spLocks noGrp="1"/>
          </p:cNvSpPr>
          <p:nvPr>
            <p:ph type="body" idx="1"/>
          </p:nvPr>
        </p:nvSpPr>
        <p:spPr>
          <a:xfrm>
            <a:off x="706883" y="2023618"/>
            <a:ext cx="9279635" cy="292388"/>
          </a:xfrm>
          <a:prstGeom prst="rect">
            <a:avLst/>
          </a:prstGeom>
        </p:spPr>
        <p:txBody>
          <a:bodyPr wrap="square" lIns="0" tIns="0" rIns="0" bIns="0">
            <a:spAutoFit/>
          </a:bodyPr>
          <a:lstStyle>
            <a:lvl1pPr>
              <a:defRPr sz="19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3635756" y="7033450"/>
            <a:ext cx="3421888"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7/26/2022</a:t>
            </a:fld>
            <a:endParaRPr lang="en-US"/>
          </a:p>
        </p:txBody>
      </p:sp>
      <p:sp>
        <p:nvSpPr>
          <p:cNvPr id="6" name="Holder 6"/>
          <p:cNvSpPr>
            <a:spLocks noGrp="1"/>
          </p:cNvSpPr>
          <p:nvPr>
            <p:ph type="sldNum" sz="quarter" idx="7"/>
          </p:nvPr>
        </p:nvSpPr>
        <p:spPr>
          <a:xfrm>
            <a:off x="9722867" y="6784035"/>
            <a:ext cx="301625" cy="153888"/>
          </a:xfrm>
          <a:prstGeom prst="rect">
            <a:avLst/>
          </a:prstGeom>
        </p:spPr>
        <p:txBody>
          <a:bodyPr wrap="square" lIns="0" tIns="0" rIns="0" bIns="0">
            <a:spAutoFit/>
          </a:bodyPr>
          <a:lstStyle>
            <a:lvl1pPr marL="38097">
              <a:lnSpc>
                <a:spcPts val="1150"/>
              </a:lnSpc>
              <a:defRPr sz="1100" b="0" i="0">
                <a:solidFill>
                  <a:schemeClr val="tx1"/>
                </a:solidFill>
                <a:latin typeface="Calibri"/>
                <a:cs typeface="Calibri"/>
              </a:defRPr>
            </a:lvl1pPr>
          </a:lstStyle>
          <a:p>
            <a:fld id="{81D60167-4931-47E6-BA6A-407CBD079E47}" type="slidenum">
              <a:rPr lang="es-AR" smtClean="0"/>
              <a:pPr/>
              <a:t>‹Nº›</a:t>
            </a:fld>
            <a:endParaRPr lang="es-A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160">
        <a:defRPr>
          <a:latin typeface="+mn-lt"/>
          <a:ea typeface="+mn-ea"/>
          <a:cs typeface="+mn-cs"/>
        </a:defRPr>
      </a:lvl2pPr>
      <a:lvl3pPr marL="914319">
        <a:defRPr>
          <a:latin typeface="+mn-lt"/>
          <a:ea typeface="+mn-ea"/>
          <a:cs typeface="+mn-cs"/>
        </a:defRPr>
      </a:lvl3pPr>
      <a:lvl4pPr marL="1371478">
        <a:defRPr>
          <a:latin typeface="+mn-lt"/>
          <a:ea typeface="+mn-ea"/>
          <a:cs typeface="+mn-cs"/>
        </a:defRPr>
      </a:lvl4pPr>
      <a:lvl5pPr marL="1828637">
        <a:defRPr>
          <a:latin typeface="+mn-lt"/>
          <a:ea typeface="+mn-ea"/>
          <a:cs typeface="+mn-cs"/>
        </a:defRPr>
      </a:lvl5pPr>
      <a:lvl6pPr marL="2285797">
        <a:defRPr>
          <a:latin typeface="+mn-lt"/>
          <a:ea typeface="+mn-ea"/>
          <a:cs typeface="+mn-cs"/>
        </a:defRPr>
      </a:lvl6pPr>
      <a:lvl7pPr marL="2742957">
        <a:defRPr>
          <a:latin typeface="+mn-lt"/>
          <a:ea typeface="+mn-ea"/>
          <a:cs typeface="+mn-cs"/>
        </a:defRPr>
      </a:lvl7pPr>
      <a:lvl8pPr marL="3200116">
        <a:defRPr>
          <a:latin typeface="+mn-lt"/>
          <a:ea typeface="+mn-ea"/>
          <a:cs typeface="+mn-cs"/>
        </a:defRPr>
      </a:lvl8pPr>
      <a:lvl9pPr marL="3657275">
        <a:defRPr>
          <a:latin typeface="+mn-lt"/>
          <a:ea typeface="+mn-ea"/>
          <a:cs typeface="+mn-cs"/>
        </a:defRPr>
      </a:lvl9pPr>
    </p:bodyStyle>
    <p:otherStyle>
      <a:lvl1pPr marL="0">
        <a:defRPr>
          <a:latin typeface="+mn-lt"/>
          <a:ea typeface="+mn-ea"/>
          <a:cs typeface="+mn-cs"/>
        </a:defRPr>
      </a:lvl1pPr>
      <a:lvl2pPr marL="457160">
        <a:defRPr>
          <a:latin typeface="+mn-lt"/>
          <a:ea typeface="+mn-ea"/>
          <a:cs typeface="+mn-cs"/>
        </a:defRPr>
      </a:lvl2pPr>
      <a:lvl3pPr marL="914319">
        <a:defRPr>
          <a:latin typeface="+mn-lt"/>
          <a:ea typeface="+mn-ea"/>
          <a:cs typeface="+mn-cs"/>
        </a:defRPr>
      </a:lvl3pPr>
      <a:lvl4pPr marL="1371478">
        <a:defRPr>
          <a:latin typeface="+mn-lt"/>
          <a:ea typeface="+mn-ea"/>
          <a:cs typeface="+mn-cs"/>
        </a:defRPr>
      </a:lvl4pPr>
      <a:lvl5pPr marL="1828637">
        <a:defRPr>
          <a:latin typeface="+mn-lt"/>
          <a:ea typeface="+mn-ea"/>
          <a:cs typeface="+mn-cs"/>
        </a:defRPr>
      </a:lvl5pPr>
      <a:lvl6pPr marL="2285797">
        <a:defRPr>
          <a:latin typeface="+mn-lt"/>
          <a:ea typeface="+mn-ea"/>
          <a:cs typeface="+mn-cs"/>
        </a:defRPr>
      </a:lvl6pPr>
      <a:lvl7pPr marL="2742957">
        <a:defRPr>
          <a:latin typeface="+mn-lt"/>
          <a:ea typeface="+mn-ea"/>
          <a:cs typeface="+mn-cs"/>
        </a:defRPr>
      </a:lvl7pPr>
      <a:lvl8pPr marL="3200116">
        <a:defRPr>
          <a:latin typeface="+mn-lt"/>
          <a:ea typeface="+mn-ea"/>
          <a:cs typeface="+mn-cs"/>
        </a:defRPr>
      </a:lvl8pPr>
      <a:lvl9pPr marL="3657275">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6.png"/></Relationships>
</file>

<file path=ppt/slides/_rels/slide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5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17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4.xml"/><Relationship Id="rId6" Type="http://schemas.openxmlformats.org/officeDocument/2006/relationships/image" Target="../media/image127.png"/><Relationship Id="rId5" Type="http://schemas.openxmlformats.org/officeDocument/2006/relationships/image" Target="../media/image126.png"/><Relationship Id="rId10" Type="http://schemas.openxmlformats.org/officeDocument/2006/relationships/image" Target="../media/image131.jpeg"/><Relationship Id="rId4" Type="http://schemas.openxmlformats.org/officeDocument/2006/relationships/image" Target="../media/image125.png"/><Relationship Id="rId9" Type="http://schemas.openxmlformats.org/officeDocument/2006/relationships/image" Target="../media/image130.png"/></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5.png"/></Relationships>
</file>

<file path=ppt/slides/_rels/slide18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eg"/><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1.xml"/><Relationship Id="rId4" Type="http://schemas.openxmlformats.org/officeDocument/2006/relationships/image" Target="../media/image144.png"/></Relationships>
</file>

<file path=ppt/slides/_rels/slide201.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png"/><Relationship Id="rId18" Type="http://schemas.openxmlformats.org/officeDocument/2006/relationships/image" Target="../media/image161.png"/><Relationship Id="rId3" Type="http://schemas.openxmlformats.org/officeDocument/2006/relationships/image" Target="../media/image146.png"/><Relationship Id="rId21" Type="http://schemas.openxmlformats.org/officeDocument/2006/relationships/image" Target="../media/image164.png"/><Relationship Id="rId7" Type="http://schemas.openxmlformats.org/officeDocument/2006/relationships/image" Target="../media/image150.png"/><Relationship Id="rId12" Type="http://schemas.openxmlformats.org/officeDocument/2006/relationships/image" Target="../media/image155.png"/><Relationship Id="rId17" Type="http://schemas.openxmlformats.org/officeDocument/2006/relationships/image" Target="../media/image160.png"/><Relationship Id="rId2" Type="http://schemas.openxmlformats.org/officeDocument/2006/relationships/image" Target="../media/image145.jpeg"/><Relationship Id="rId16" Type="http://schemas.openxmlformats.org/officeDocument/2006/relationships/image" Target="../media/image159.png"/><Relationship Id="rId20" Type="http://schemas.openxmlformats.org/officeDocument/2006/relationships/image" Target="../media/image163.png"/><Relationship Id="rId1" Type="http://schemas.openxmlformats.org/officeDocument/2006/relationships/slideLayout" Target="../slideLayouts/slideLayout1.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5" Type="http://schemas.openxmlformats.org/officeDocument/2006/relationships/image" Target="../media/image158.png"/><Relationship Id="rId10" Type="http://schemas.openxmlformats.org/officeDocument/2006/relationships/image" Target="../media/image153.png"/><Relationship Id="rId19" Type="http://schemas.openxmlformats.org/officeDocument/2006/relationships/image" Target="../media/image162.png"/><Relationship Id="rId4" Type="http://schemas.openxmlformats.org/officeDocument/2006/relationships/image" Target="../media/image147.png"/><Relationship Id="rId9" Type="http://schemas.openxmlformats.org/officeDocument/2006/relationships/image" Target="../media/image152.png"/><Relationship Id="rId14" Type="http://schemas.openxmlformats.org/officeDocument/2006/relationships/image" Target="../media/image157.png"/><Relationship Id="rId22" Type="http://schemas.openxmlformats.org/officeDocument/2006/relationships/image" Target="../media/image165.png"/></Relationships>
</file>

<file path=ppt/slides/_rels/slide202.xml.rels><?xml version="1.0" encoding="UTF-8" standalone="yes"?>
<Relationships xmlns="http://schemas.openxmlformats.org/package/2006/relationships"><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image" Target="../media/image166.png"/><Relationship Id="rId1" Type="http://schemas.openxmlformats.org/officeDocument/2006/relationships/slideLayout" Target="../slideLayouts/slideLayout5.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203.xml.rels><?xml version="1.0" encoding="UTF-8" standalone="yes"?>
<Relationships xmlns="http://schemas.openxmlformats.org/package/2006/relationships"><Relationship Id="rId3" Type="http://schemas.openxmlformats.org/officeDocument/2006/relationships/image" Target="../media/image173.png"/><Relationship Id="rId7" Type="http://schemas.openxmlformats.org/officeDocument/2006/relationships/image" Target="../media/image177.png"/><Relationship Id="rId2" Type="http://schemas.openxmlformats.org/officeDocument/2006/relationships/image" Target="../media/image172.png"/><Relationship Id="rId1" Type="http://schemas.openxmlformats.org/officeDocument/2006/relationships/slideLayout" Target="../slideLayouts/slideLayout5.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45.jpeg"/><Relationship Id="rId1" Type="http://schemas.openxmlformats.org/officeDocument/2006/relationships/slideLayout" Target="../slideLayouts/slideLayout4.xml"/></Relationships>
</file>

<file path=ppt/slides/_rels/slide207.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image" Target="../media/image195.png"/><Relationship Id="rId3" Type="http://schemas.openxmlformats.org/officeDocument/2006/relationships/image" Target="../media/image185.png"/><Relationship Id="rId7" Type="http://schemas.openxmlformats.org/officeDocument/2006/relationships/image" Target="../media/image189.png"/><Relationship Id="rId12" Type="http://schemas.openxmlformats.org/officeDocument/2006/relationships/image" Target="../media/image194.png"/><Relationship Id="rId2" Type="http://schemas.openxmlformats.org/officeDocument/2006/relationships/image" Target="../media/image184.png"/><Relationship Id="rId1" Type="http://schemas.openxmlformats.org/officeDocument/2006/relationships/slideLayout" Target="../slideLayouts/slideLayout1.xml"/><Relationship Id="rId6" Type="http://schemas.openxmlformats.org/officeDocument/2006/relationships/image" Target="../media/image188.png"/><Relationship Id="rId11" Type="http://schemas.openxmlformats.org/officeDocument/2006/relationships/image" Target="../media/image193.png"/><Relationship Id="rId5" Type="http://schemas.openxmlformats.org/officeDocument/2006/relationships/image" Target="../media/image187.png"/><Relationship Id="rId10" Type="http://schemas.openxmlformats.org/officeDocument/2006/relationships/image" Target="../media/image192.png"/><Relationship Id="rId4" Type="http://schemas.openxmlformats.org/officeDocument/2006/relationships/image" Target="../media/image186.png"/><Relationship Id="rId9" Type="http://schemas.openxmlformats.org/officeDocument/2006/relationships/image" Target="../media/image191.png"/></Relationships>
</file>

<file path=ppt/slides/_rels/slide217.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4.xml"/></Relationships>
</file>

<file path=ppt/slides/_rels/slide218.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5.xml"/></Relationships>
</file>

<file path=ppt/slides/_rels/slide219.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45.jpeg"/><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1.xml"/><Relationship Id="rId4" Type="http://schemas.openxmlformats.org/officeDocument/2006/relationships/image" Target="../media/image202.png"/></Relationships>
</file>

<file path=ppt/slides/_rels/slide224.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8" Type="http://schemas.openxmlformats.org/officeDocument/2006/relationships/image" Target="../media/image210.jpeg"/><Relationship Id="rId3" Type="http://schemas.openxmlformats.org/officeDocument/2006/relationships/image" Target="../media/image205.png"/><Relationship Id="rId7" Type="http://schemas.openxmlformats.org/officeDocument/2006/relationships/image" Target="../media/image209.jpeg"/><Relationship Id="rId12" Type="http://schemas.openxmlformats.org/officeDocument/2006/relationships/image" Target="../media/image214.png"/><Relationship Id="rId2" Type="http://schemas.openxmlformats.org/officeDocument/2006/relationships/image" Target="../media/image204.png"/><Relationship Id="rId1" Type="http://schemas.openxmlformats.org/officeDocument/2006/relationships/slideLayout" Target="../slideLayouts/slideLayout1.xml"/><Relationship Id="rId6" Type="http://schemas.openxmlformats.org/officeDocument/2006/relationships/image" Target="../media/image208.png"/><Relationship Id="rId11" Type="http://schemas.openxmlformats.org/officeDocument/2006/relationships/image" Target="../media/image213.png"/><Relationship Id="rId5" Type="http://schemas.openxmlformats.org/officeDocument/2006/relationships/image" Target="../media/image207.png"/><Relationship Id="rId10" Type="http://schemas.openxmlformats.org/officeDocument/2006/relationships/image" Target="../media/image212.png"/><Relationship Id="rId4" Type="http://schemas.openxmlformats.org/officeDocument/2006/relationships/image" Target="../media/image206.png"/><Relationship Id="rId9" Type="http://schemas.openxmlformats.org/officeDocument/2006/relationships/image" Target="../media/image211.jpeg"/></Relationships>
</file>

<file path=ppt/slides/_rels/slide226.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image" Target="../media/image216.png"/><Relationship Id="rId7" Type="http://schemas.openxmlformats.org/officeDocument/2006/relationships/image" Target="../media/image220.png"/><Relationship Id="rId2" Type="http://schemas.openxmlformats.org/officeDocument/2006/relationships/image" Target="../media/image215.jpeg"/><Relationship Id="rId1" Type="http://schemas.openxmlformats.org/officeDocument/2006/relationships/slideLayout" Target="../slideLayouts/slideLayout1.xml"/><Relationship Id="rId6" Type="http://schemas.openxmlformats.org/officeDocument/2006/relationships/image" Target="../media/image219.png"/><Relationship Id="rId5" Type="http://schemas.openxmlformats.org/officeDocument/2006/relationships/image" Target="../media/image218.png"/><Relationship Id="rId10" Type="http://schemas.openxmlformats.org/officeDocument/2006/relationships/image" Target="../media/image223.png"/><Relationship Id="rId4" Type="http://schemas.openxmlformats.org/officeDocument/2006/relationships/image" Target="../media/image217.png"/><Relationship Id="rId9" Type="http://schemas.openxmlformats.org/officeDocument/2006/relationships/image" Target="../media/image222.png"/></Relationships>
</file>

<file path=ppt/slides/_rels/slide227.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a:spLocks noGrp="1"/>
          </p:cNvSpPr>
          <p:nvPr>
            <p:ph type="title"/>
          </p:nvPr>
        </p:nvSpPr>
        <p:spPr>
          <a:xfrm>
            <a:off x="846106" y="2852731"/>
            <a:ext cx="9144064" cy="1825485"/>
          </a:xfrm>
          <a:prstGeom prst="rect">
            <a:avLst/>
          </a:prstGeom>
        </p:spPr>
        <p:txBody>
          <a:bodyPr vert="horz" wrap="square" lIns="0" tIns="161910" rIns="0" bIns="0" rtlCol="0">
            <a:spAutoFit/>
          </a:bodyPr>
          <a:lstStyle/>
          <a:p>
            <a:pPr algn="ctr">
              <a:defRPr/>
            </a:pPr>
            <a:r>
              <a:rPr lang="es-ES" sz="5400" dirty="0" smtClean="0">
                <a:solidFill>
                  <a:srgbClr val="0070C0"/>
                </a:solidFill>
                <a:effectLst>
                  <a:outerShdw blurRad="38100" dist="38100" dir="2700000" algn="tl">
                    <a:srgbClr val="000000">
                      <a:alpha val="43137"/>
                    </a:srgbClr>
                  </a:outerShdw>
                </a:effectLst>
              </a:rPr>
              <a:t>Ensayos de Transformadores de Potencia</a:t>
            </a:r>
            <a:endParaRPr lang="es-ES" sz="5400" dirty="0">
              <a:solidFill>
                <a:srgbClr val="0070C0"/>
              </a:solidFill>
              <a:effectLst>
                <a:outerShdw blurRad="38100" dist="38100" dir="2700000" algn="tl">
                  <a:srgbClr val="000000">
                    <a:alpha val="43137"/>
                  </a:srgbClr>
                </a:outerShdw>
              </a:effectLst>
            </a:endParaRPr>
          </a:p>
        </p:txBody>
      </p:sp>
      <p:sp>
        <p:nvSpPr>
          <p:cNvPr id="10" name="object 1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a:t>
            </a:fld>
            <a:endParaRPr sz="110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352043"/>
            <a:ext cx="3455670" cy="346249"/>
          </a:xfrm>
          <a:prstGeom prst="rect">
            <a:avLst/>
          </a:prstGeom>
          <a:solidFill>
            <a:srgbClr val="00FFFF"/>
          </a:solidFill>
        </p:spPr>
        <p:txBody>
          <a:bodyPr vert="horz" wrap="square" lIns="0" tIns="0" rIns="0" bIns="0" rtlCol="0">
            <a:spAutoFit/>
          </a:bodyPr>
          <a:lstStyle/>
          <a:p>
            <a:pPr>
              <a:lnSpc>
                <a:spcPts val="2709"/>
              </a:lnSpc>
            </a:pPr>
            <a:r>
              <a:rPr sz="2400" b="1" u="sng" spc="-5" dirty="0">
                <a:uFill>
                  <a:solidFill>
                    <a:srgbClr val="000000"/>
                  </a:solidFill>
                </a:uFill>
                <a:latin typeface="Arial"/>
                <a:cs typeface="Arial"/>
              </a:rPr>
              <a:t>INDICE</a:t>
            </a:r>
            <a:r>
              <a:rPr sz="2400" b="1" u="sng" spc="-15" dirty="0">
                <a:uFill>
                  <a:solidFill>
                    <a:srgbClr val="000000"/>
                  </a:solidFill>
                </a:uFill>
                <a:latin typeface="Arial"/>
                <a:cs typeface="Arial"/>
              </a:rPr>
              <a:t> </a:t>
            </a:r>
            <a:r>
              <a:rPr sz="2400" b="1" u="sng" spc="-5" dirty="0">
                <a:uFill>
                  <a:solidFill>
                    <a:srgbClr val="000000"/>
                  </a:solidFill>
                </a:uFill>
                <a:latin typeface="Arial"/>
                <a:cs typeface="Arial"/>
              </a:rPr>
              <a:t>DE</a:t>
            </a:r>
            <a:r>
              <a:rPr sz="2400" b="1" u="sng" spc="5" dirty="0">
                <a:uFill>
                  <a:solidFill>
                    <a:srgbClr val="000000"/>
                  </a:solidFill>
                </a:uFill>
                <a:latin typeface="Arial"/>
                <a:cs typeface="Arial"/>
              </a:rPr>
              <a:t> </a:t>
            </a:r>
            <a:r>
              <a:rPr sz="2400" b="1" u="sng" spc="-5" dirty="0">
                <a:uFill>
                  <a:solidFill>
                    <a:srgbClr val="000000"/>
                  </a:solidFill>
                </a:uFill>
                <a:latin typeface="Arial"/>
                <a:cs typeface="Arial"/>
              </a:rPr>
              <a:t>CONTENIDO</a:t>
            </a:r>
            <a:endParaRPr sz="2400">
              <a:latin typeface="Arial"/>
              <a:cs typeface="Arial"/>
            </a:endParaRPr>
          </a:p>
        </p:txBody>
      </p:sp>
      <p:sp>
        <p:nvSpPr>
          <p:cNvPr id="9" name="object 9"/>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a:t>
            </a:fld>
            <a:endParaRPr sz="1100">
              <a:latin typeface="Calibri"/>
              <a:cs typeface="Calibri"/>
            </a:endParaRPr>
          </a:p>
        </p:txBody>
      </p:sp>
      <p:sp>
        <p:nvSpPr>
          <p:cNvPr id="7" name="object 7"/>
          <p:cNvSpPr txBox="1"/>
          <p:nvPr/>
        </p:nvSpPr>
        <p:spPr>
          <a:xfrm>
            <a:off x="706628" y="2289175"/>
            <a:ext cx="4429125" cy="3706783"/>
          </a:xfrm>
          <a:prstGeom prst="rect">
            <a:avLst/>
          </a:prstGeom>
        </p:spPr>
        <p:txBody>
          <a:bodyPr vert="horz" wrap="square" lIns="0" tIns="13334" rIns="0" bIns="0" rtlCol="0">
            <a:spAutoFit/>
          </a:bodyPr>
          <a:lstStyle/>
          <a:p>
            <a:pPr marL="212071" indent="-200007">
              <a:lnSpc>
                <a:spcPts val="1645"/>
              </a:lnSpc>
              <a:spcBef>
                <a:spcPts val="105"/>
              </a:spcBef>
              <a:buAutoNum type="arabicPeriod"/>
              <a:tabLst>
                <a:tab pos="212706" algn="l"/>
              </a:tabLst>
            </a:pPr>
            <a:r>
              <a:rPr sz="1400" b="1" dirty="0">
                <a:latin typeface="Arial"/>
                <a:cs typeface="Arial"/>
              </a:rPr>
              <a:t>-</a:t>
            </a:r>
            <a:r>
              <a:rPr sz="1400" b="1" spc="-55" dirty="0">
                <a:latin typeface="Arial"/>
                <a:cs typeface="Arial"/>
              </a:rPr>
              <a:t> </a:t>
            </a:r>
            <a:r>
              <a:rPr sz="1400" b="1" spc="-5" dirty="0">
                <a:latin typeface="Arial"/>
                <a:cs typeface="Arial"/>
              </a:rPr>
              <a:t>INTRODUCCION</a:t>
            </a:r>
            <a:endParaRPr sz="1400">
              <a:latin typeface="Arial"/>
              <a:cs typeface="Arial"/>
            </a:endParaRPr>
          </a:p>
          <a:p>
            <a:pPr marL="212071" indent="-200007">
              <a:lnSpc>
                <a:spcPts val="1614"/>
              </a:lnSpc>
              <a:buAutoNum type="arabicPeriod"/>
              <a:tabLst>
                <a:tab pos="212706" algn="l"/>
              </a:tabLst>
            </a:pPr>
            <a:r>
              <a:rPr sz="1400" b="1" dirty="0">
                <a:latin typeface="Arial"/>
                <a:cs typeface="Arial"/>
              </a:rPr>
              <a:t>-</a:t>
            </a:r>
            <a:r>
              <a:rPr sz="1400" b="1" spc="-21" dirty="0">
                <a:latin typeface="Arial"/>
                <a:cs typeface="Arial"/>
              </a:rPr>
              <a:t> </a:t>
            </a:r>
            <a:r>
              <a:rPr sz="1400" b="1" spc="-5" dirty="0">
                <a:latin typeface="Arial"/>
                <a:cs typeface="Arial"/>
              </a:rPr>
              <a:t>TIPOS</a:t>
            </a:r>
            <a:r>
              <a:rPr sz="1400" b="1" spc="-21" dirty="0">
                <a:latin typeface="Arial"/>
                <a:cs typeface="Arial"/>
              </a:rPr>
              <a:t> </a:t>
            </a:r>
            <a:r>
              <a:rPr sz="1400" b="1" spc="-5" dirty="0">
                <a:latin typeface="Arial"/>
                <a:cs typeface="Arial"/>
              </a:rPr>
              <a:t>DE</a:t>
            </a:r>
            <a:r>
              <a:rPr sz="1400" b="1" spc="-10" dirty="0">
                <a:latin typeface="Arial"/>
                <a:cs typeface="Arial"/>
              </a:rPr>
              <a:t> PRUEBAS</a:t>
            </a:r>
            <a:endParaRPr sz="1400">
              <a:latin typeface="Arial"/>
              <a:cs typeface="Arial"/>
            </a:endParaRPr>
          </a:p>
          <a:p>
            <a:pPr marL="360013" lvl="1" indent="-347949">
              <a:lnSpc>
                <a:spcPts val="1614"/>
              </a:lnSpc>
              <a:buAutoNum type="arabicPeriod"/>
              <a:tabLst>
                <a:tab pos="360648" algn="l"/>
              </a:tabLst>
            </a:pPr>
            <a:r>
              <a:rPr sz="1400" spc="-5" dirty="0">
                <a:latin typeface="Arial"/>
                <a:cs typeface="Arial"/>
              </a:rPr>
              <a:t>-Pruebas</a:t>
            </a:r>
            <a:r>
              <a:rPr sz="1400" spc="-10" dirty="0">
                <a:latin typeface="Arial"/>
                <a:cs typeface="Arial"/>
              </a:rPr>
              <a:t> </a:t>
            </a:r>
            <a:r>
              <a:rPr sz="1400" dirty="0">
                <a:latin typeface="Arial"/>
                <a:cs typeface="Arial"/>
              </a:rPr>
              <a:t>de</a:t>
            </a:r>
            <a:r>
              <a:rPr sz="1400" spc="-25" dirty="0">
                <a:latin typeface="Arial"/>
                <a:cs typeface="Arial"/>
              </a:rPr>
              <a:t> </a:t>
            </a:r>
            <a:r>
              <a:rPr sz="1400" spc="-5" dirty="0">
                <a:latin typeface="Arial"/>
                <a:cs typeface="Arial"/>
              </a:rPr>
              <a:t>Fábrica</a:t>
            </a:r>
            <a:endParaRPr sz="1400">
              <a:latin typeface="Arial"/>
              <a:cs typeface="Arial"/>
            </a:endParaRPr>
          </a:p>
          <a:p>
            <a:pPr marL="360013" lvl="1" indent="-347949">
              <a:lnSpc>
                <a:spcPts val="1610"/>
              </a:lnSpc>
              <a:buAutoNum type="arabicPeriod"/>
              <a:tabLst>
                <a:tab pos="360648" algn="l"/>
              </a:tabLst>
            </a:pPr>
            <a:r>
              <a:rPr sz="1400" dirty="0">
                <a:latin typeface="Arial"/>
                <a:cs typeface="Arial"/>
              </a:rPr>
              <a:t>-</a:t>
            </a:r>
            <a:r>
              <a:rPr sz="1400" spc="-15" dirty="0">
                <a:latin typeface="Arial"/>
                <a:cs typeface="Arial"/>
              </a:rPr>
              <a:t> </a:t>
            </a:r>
            <a:r>
              <a:rPr sz="1400" spc="-5" dirty="0">
                <a:latin typeface="Arial"/>
                <a:cs typeface="Arial"/>
              </a:rPr>
              <a:t>Pruebas</a:t>
            </a:r>
            <a:r>
              <a:rPr sz="1400" spc="-15" dirty="0">
                <a:latin typeface="Arial"/>
                <a:cs typeface="Arial"/>
              </a:rPr>
              <a:t> </a:t>
            </a:r>
            <a:r>
              <a:rPr sz="1400" dirty="0">
                <a:latin typeface="Arial"/>
                <a:cs typeface="Arial"/>
              </a:rPr>
              <a:t>de</a:t>
            </a:r>
            <a:r>
              <a:rPr sz="1400" spc="-15" dirty="0">
                <a:latin typeface="Arial"/>
                <a:cs typeface="Arial"/>
              </a:rPr>
              <a:t> </a:t>
            </a:r>
            <a:r>
              <a:rPr sz="1400" spc="-5" dirty="0">
                <a:latin typeface="Arial"/>
                <a:cs typeface="Arial"/>
              </a:rPr>
              <a:t>Aceptación</a:t>
            </a:r>
            <a:endParaRPr sz="1400">
              <a:latin typeface="Arial"/>
              <a:cs typeface="Arial"/>
            </a:endParaRPr>
          </a:p>
          <a:p>
            <a:pPr marL="360013" lvl="1" indent="-347949">
              <a:lnSpc>
                <a:spcPts val="1610"/>
              </a:lnSpc>
              <a:buAutoNum type="arabicPeriod"/>
              <a:tabLst>
                <a:tab pos="360648" algn="l"/>
              </a:tabLst>
            </a:pPr>
            <a:r>
              <a:rPr sz="1400" dirty="0">
                <a:latin typeface="Arial"/>
                <a:cs typeface="Arial"/>
              </a:rPr>
              <a:t>-</a:t>
            </a:r>
            <a:r>
              <a:rPr sz="1400" spc="-5" dirty="0">
                <a:latin typeface="Arial"/>
                <a:cs typeface="Arial"/>
              </a:rPr>
              <a:t> Pruebas</a:t>
            </a:r>
            <a:r>
              <a:rPr sz="1400" dirty="0">
                <a:latin typeface="Arial"/>
                <a:cs typeface="Arial"/>
              </a:rPr>
              <a:t> de</a:t>
            </a:r>
            <a:r>
              <a:rPr sz="1400" spc="-15" dirty="0">
                <a:latin typeface="Arial"/>
                <a:cs typeface="Arial"/>
              </a:rPr>
              <a:t> </a:t>
            </a:r>
            <a:r>
              <a:rPr sz="1400" spc="-5" dirty="0">
                <a:latin typeface="Arial"/>
                <a:cs typeface="Arial"/>
              </a:rPr>
              <a:t>Mantenimiento</a:t>
            </a:r>
            <a:r>
              <a:rPr sz="1400" spc="10" dirty="0">
                <a:latin typeface="Arial"/>
                <a:cs typeface="Arial"/>
              </a:rPr>
              <a:t> </a:t>
            </a:r>
            <a:r>
              <a:rPr sz="1400" spc="-5" dirty="0">
                <a:latin typeface="Arial"/>
                <a:cs typeface="Arial"/>
              </a:rPr>
              <a:t>Planificado</a:t>
            </a:r>
            <a:endParaRPr sz="1400">
              <a:latin typeface="Arial"/>
              <a:cs typeface="Arial"/>
            </a:endParaRPr>
          </a:p>
          <a:p>
            <a:pPr marL="12699">
              <a:lnSpc>
                <a:spcPts val="1610"/>
              </a:lnSpc>
            </a:pPr>
            <a:r>
              <a:rPr sz="1400" dirty="0">
                <a:latin typeface="Arial"/>
                <a:cs typeface="Arial"/>
              </a:rPr>
              <a:t>2.4</a:t>
            </a:r>
            <a:r>
              <a:rPr sz="1400" spc="-5" dirty="0">
                <a:latin typeface="Arial"/>
                <a:cs typeface="Arial"/>
              </a:rPr>
              <a:t> </a:t>
            </a:r>
            <a:r>
              <a:rPr sz="1400" dirty="0">
                <a:latin typeface="Arial"/>
                <a:cs typeface="Arial"/>
              </a:rPr>
              <a:t>-</a:t>
            </a:r>
            <a:r>
              <a:rPr sz="1400" spc="5" dirty="0">
                <a:latin typeface="Arial"/>
                <a:cs typeface="Arial"/>
              </a:rPr>
              <a:t> </a:t>
            </a:r>
            <a:r>
              <a:rPr sz="1400" spc="-5" dirty="0">
                <a:latin typeface="Arial"/>
                <a:cs typeface="Arial"/>
              </a:rPr>
              <a:t>Pruebas</a:t>
            </a:r>
            <a:r>
              <a:rPr sz="1400" spc="15" dirty="0">
                <a:latin typeface="Arial"/>
                <a:cs typeface="Arial"/>
              </a:rPr>
              <a:t> </a:t>
            </a:r>
            <a:r>
              <a:rPr sz="1400" spc="-5" dirty="0">
                <a:latin typeface="Arial"/>
                <a:cs typeface="Arial"/>
              </a:rPr>
              <a:t>Especiales</a:t>
            </a:r>
            <a:r>
              <a:rPr sz="1400" spc="5" dirty="0">
                <a:latin typeface="Arial"/>
                <a:cs typeface="Arial"/>
              </a:rPr>
              <a:t> </a:t>
            </a:r>
            <a:r>
              <a:rPr sz="1400" spc="-10" dirty="0">
                <a:latin typeface="Arial"/>
                <a:cs typeface="Arial"/>
              </a:rPr>
              <a:t>de</a:t>
            </a:r>
            <a:r>
              <a:rPr sz="1400" spc="5" dirty="0">
                <a:latin typeface="Arial"/>
                <a:cs typeface="Arial"/>
              </a:rPr>
              <a:t> </a:t>
            </a:r>
            <a:r>
              <a:rPr sz="1400" spc="-5" dirty="0">
                <a:latin typeface="Arial"/>
                <a:cs typeface="Arial"/>
              </a:rPr>
              <a:t>Mantenimiento</a:t>
            </a:r>
            <a:endParaRPr sz="1400">
              <a:latin typeface="Arial"/>
              <a:cs typeface="Arial"/>
            </a:endParaRPr>
          </a:p>
          <a:p>
            <a:pPr marL="212071" indent="-200007">
              <a:lnSpc>
                <a:spcPts val="1610"/>
              </a:lnSpc>
              <a:buAutoNum type="arabicPeriod" startAt="3"/>
              <a:tabLst>
                <a:tab pos="212706" algn="l"/>
              </a:tabLst>
            </a:pPr>
            <a:r>
              <a:rPr sz="1400" b="1" dirty="0">
                <a:latin typeface="Arial"/>
                <a:cs typeface="Arial"/>
              </a:rPr>
              <a:t>-</a:t>
            </a:r>
            <a:r>
              <a:rPr sz="1400" b="1" spc="-40" dirty="0">
                <a:latin typeface="Arial"/>
                <a:cs typeface="Arial"/>
              </a:rPr>
              <a:t> </a:t>
            </a:r>
            <a:r>
              <a:rPr sz="1400" b="1" dirty="0">
                <a:latin typeface="Arial"/>
                <a:cs typeface="Arial"/>
              </a:rPr>
              <a:t>METODOS</a:t>
            </a:r>
            <a:r>
              <a:rPr sz="1400" b="1" spc="-30" dirty="0">
                <a:latin typeface="Arial"/>
                <a:cs typeface="Arial"/>
              </a:rPr>
              <a:t> </a:t>
            </a:r>
            <a:r>
              <a:rPr sz="1400" b="1" spc="-5" dirty="0">
                <a:latin typeface="Arial"/>
                <a:cs typeface="Arial"/>
              </a:rPr>
              <a:t>DE</a:t>
            </a:r>
            <a:r>
              <a:rPr sz="1400" b="1" spc="-25" dirty="0">
                <a:latin typeface="Arial"/>
                <a:cs typeface="Arial"/>
              </a:rPr>
              <a:t> </a:t>
            </a:r>
            <a:r>
              <a:rPr sz="1400" b="1" dirty="0">
                <a:latin typeface="Arial"/>
                <a:cs typeface="Arial"/>
              </a:rPr>
              <a:t>PRUEBA</a:t>
            </a:r>
            <a:endParaRPr sz="1400">
              <a:latin typeface="Arial"/>
              <a:cs typeface="Arial"/>
            </a:endParaRPr>
          </a:p>
          <a:p>
            <a:pPr marL="360013" lvl="1" indent="-347949">
              <a:lnSpc>
                <a:spcPts val="1614"/>
              </a:lnSpc>
              <a:buAutoNum type="arabicPeriod"/>
              <a:tabLst>
                <a:tab pos="360648" algn="l"/>
              </a:tabLst>
            </a:pPr>
            <a:r>
              <a:rPr sz="1400" dirty="0">
                <a:latin typeface="Arial"/>
                <a:cs typeface="Arial"/>
              </a:rPr>
              <a:t>-</a:t>
            </a:r>
            <a:r>
              <a:rPr sz="1400" spc="-15" dirty="0">
                <a:latin typeface="Arial"/>
                <a:cs typeface="Arial"/>
              </a:rPr>
              <a:t> </a:t>
            </a:r>
            <a:r>
              <a:rPr sz="1400" spc="-5" dirty="0">
                <a:latin typeface="Arial"/>
                <a:cs typeface="Arial"/>
              </a:rPr>
              <a:t>Pruebas</a:t>
            </a:r>
            <a:r>
              <a:rPr sz="1400" spc="-15" dirty="0">
                <a:latin typeface="Arial"/>
                <a:cs typeface="Arial"/>
              </a:rPr>
              <a:t> </a:t>
            </a:r>
            <a:r>
              <a:rPr sz="1400" dirty="0">
                <a:latin typeface="Arial"/>
                <a:cs typeface="Arial"/>
              </a:rPr>
              <a:t>de</a:t>
            </a:r>
            <a:r>
              <a:rPr sz="1400" spc="-21" dirty="0">
                <a:latin typeface="Arial"/>
                <a:cs typeface="Arial"/>
              </a:rPr>
              <a:t> </a:t>
            </a:r>
            <a:r>
              <a:rPr sz="1400" dirty="0">
                <a:latin typeface="Arial"/>
                <a:cs typeface="Arial"/>
              </a:rPr>
              <a:t>Corriente</a:t>
            </a:r>
            <a:r>
              <a:rPr sz="1400" spc="-21" dirty="0">
                <a:latin typeface="Arial"/>
                <a:cs typeface="Arial"/>
              </a:rPr>
              <a:t> </a:t>
            </a:r>
            <a:r>
              <a:rPr sz="1400" spc="-5" dirty="0">
                <a:latin typeface="Arial"/>
                <a:cs typeface="Arial"/>
              </a:rPr>
              <a:t>Continua</a:t>
            </a:r>
            <a:endParaRPr sz="1400">
              <a:latin typeface="Arial"/>
              <a:cs typeface="Arial"/>
            </a:endParaRPr>
          </a:p>
          <a:p>
            <a:pPr marL="360013" lvl="1" indent="-347949">
              <a:lnSpc>
                <a:spcPts val="1614"/>
              </a:lnSpc>
              <a:buAutoNum type="arabicPeriod"/>
              <a:tabLst>
                <a:tab pos="360648" algn="l"/>
              </a:tabLst>
            </a:pPr>
            <a:r>
              <a:rPr sz="1400" dirty="0">
                <a:latin typeface="Arial"/>
                <a:cs typeface="Arial"/>
              </a:rPr>
              <a:t>-</a:t>
            </a:r>
            <a:r>
              <a:rPr sz="1400" spc="-10" dirty="0">
                <a:latin typeface="Arial"/>
                <a:cs typeface="Arial"/>
              </a:rPr>
              <a:t> </a:t>
            </a:r>
            <a:r>
              <a:rPr sz="1400" spc="-5" dirty="0">
                <a:latin typeface="Arial"/>
                <a:cs typeface="Arial"/>
              </a:rPr>
              <a:t>Pruebas</a:t>
            </a:r>
            <a:r>
              <a:rPr sz="1400" spc="-10" dirty="0">
                <a:latin typeface="Arial"/>
                <a:cs typeface="Arial"/>
              </a:rPr>
              <a:t> </a:t>
            </a:r>
            <a:r>
              <a:rPr sz="1400" dirty="0">
                <a:latin typeface="Arial"/>
                <a:cs typeface="Arial"/>
              </a:rPr>
              <a:t>de</a:t>
            </a:r>
            <a:r>
              <a:rPr sz="1400" spc="-15" dirty="0">
                <a:latin typeface="Arial"/>
                <a:cs typeface="Arial"/>
              </a:rPr>
              <a:t> </a:t>
            </a:r>
            <a:r>
              <a:rPr sz="1400" dirty="0">
                <a:latin typeface="Arial"/>
                <a:cs typeface="Arial"/>
              </a:rPr>
              <a:t>Corriente</a:t>
            </a:r>
            <a:r>
              <a:rPr sz="1400" spc="-15" dirty="0">
                <a:latin typeface="Arial"/>
                <a:cs typeface="Arial"/>
              </a:rPr>
              <a:t> </a:t>
            </a:r>
            <a:r>
              <a:rPr sz="1400" spc="-5" dirty="0">
                <a:latin typeface="Arial"/>
                <a:cs typeface="Arial"/>
              </a:rPr>
              <a:t>Alterna</a:t>
            </a:r>
            <a:endParaRPr sz="1400">
              <a:latin typeface="Arial"/>
              <a:cs typeface="Arial"/>
            </a:endParaRPr>
          </a:p>
          <a:p>
            <a:pPr marL="360013" lvl="1" indent="-347949">
              <a:lnSpc>
                <a:spcPts val="1610"/>
              </a:lnSpc>
              <a:buAutoNum type="arabicPeriod"/>
              <a:tabLst>
                <a:tab pos="360648" algn="l"/>
              </a:tabLst>
            </a:pPr>
            <a:r>
              <a:rPr sz="1400" dirty="0">
                <a:latin typeface="Arial"/>
                <a:cs typeface="Arial"/>
              </a:rPr>
              <a:t>-</a:t>
            </a:r>
            <a:r>
              <a:rPr sz="1400" spc="-15" dirty="0">
                <a:latin typeface="Arial"/>
                <a:cs typeface="Arial"/>
              </a:rPr>
              <a:t> </a:t>
            </a:r>
            <a:r>
              <a:rPr sz="1400" spc="-5" dirty="0">
                <a:latin typeface="Arial"/>
                <a:cs typeface="Arial"/>
              </a:rPr>
              <a:t>Las</a:t>
            </a:r>
            <a:r>
              <a:rPr sz="1400" dirty="0">
                <a:latin typeface="Arial"/>
                <a:cs typeface="Arial"/>
              </a:rPr>
              <a:t> </a:t>
            </a:r>
            <a:r>
              <a:rPr sz="1400" spc="-5" dirty="0">
                <a:latin typeface="Arial"/>
                <a:cs typeface="Arial"/>
              </a:rPr>
              <a:t>pruebas</a:t>
            </a:r>
            <a:r>
              <a:rPr sz="1400" spc="-15" dirty="0">
                <a:latin typeface="Arial"/>
                <a:cs typeface="Arial"/>
              </a:rPr>
              <a:t> </a:t>
            </a:r>
            <a:r>
              <a:rPr sz="1400" spc="-5" dirty="0">
                <a:latin typeface="Arial"/>
                <a:cs typeface="Arial"/>
              </a:rPr>
              <a:t>destructivas</a:t>
            </a:r>
            <a:endParaRPr sz="1400">
              <a:latin typeface="Arial"/>
              <a:cs typeface="Arial"/>
            </a:endParaRPr>
          </a:p>
          <a:p>
            <a:pPr marL="360013" lvl="1" indent="-347949">
              <a:lnSpc>
                <a:spcPts val="1610"/>
              </a:lnSpc>
              <a:buAutoNum type="arabicPeriod"/>
              <a:tabLst>
                <a:tab pos="360648" algn="l"/>
              </a:tabLst>
            </a:pPr>
            <a:r>
              <a:rPr sz="1400" dirty="0">
                <a:latin typeface="Arial"/>
                <a:cs typeface="Arial"/>
              </a:rPr>
              <a:t>-</a:t>
            </a:r>
            <a:r>
              <a:rPr sz="1400" spc="-15" dirty="0">
                <a:latin typeface="Arial"/>
                <a:cs typeface="Arial"/>
              </a:rPr>
              <a:t> </a:t>
            </a:r>
            <a:r>
              <a:rPr sz="1400" spc="-5" dirty="0">
                <a:latin typeface="Arial"/>
                <a:cs typeface="Arial"/>
              </a:rPr>
              <a:t>Las pruebas</a:t>
            </a:r>
            <a:r>
              <a:rPr sz="1400" spc="-15" dirty="0">
                <a:latin typeface="Arial"/>
                <a:cs typeface="Arial"/>
              </a:rPr>
              <a:t> </a:t>
            </a:r>
            <a:r>
              <a:rPr sz="1400" dirty="0">
                <a:latin typeface="Arial"/>
                <a:cs typeface="Arial"/>
              </a:rPr>
              <a:t>no</a:t>
            </a:r>
            <a:r>
              <a:rPr sz="1400" spc="-10" dirty="0">
                <a:latin typeface="Arial"/>
                <a:cs typeface="Arial"/>
              </a:rPr>
              <a:t> </a:t>
            </a:r>
            <a:r>
              <a:rPr sz="1400" spc="-5" dirty="0">
                <a:latin typeface="Arial"/>
                <a:cs typeface="Arial"/>
              </a:rPr>
              <a:t>destructivas</a:t>
            </a:r>
            <a:endParaRPr sz="1400">
              <a:latin typeface="Arial"/>
              <a:cs typeface="Arial"/>
            </a:endParaRPr>
          </a:p>
          <a:p>
            <a:pPr marL="192388" marR="5080" indent="-180324" algn="just">
              <a:lnSpc>
                <a:spcPts val="1610"/>
              </a:lnSpc>
              <a:spcBef>
                <a:spcPts val="75"/>
              </a:spcBef>
            </a:pPr>
            <a:r>
              <a:rPr sz="1400" b="1" spc="-5" dirty="0">
                <a:latin typeface="Arial"/>
                <a:cs typeface="Arial"/>
              </a:rPr>
              <a:t>4</a:t>
            </a:r>
            <a:r>
              <a:rPr sz="1400" b="1" spc="5" dirty="0">
                <a:latin typeface="Arial"/>
                <a:cs typeface="Arial"/>
              </a:rPr>
              <a:t>.</a:t>
            </a:r>
            <a:r>
              <a:rPr sz="1400" b="1" dirty="0">
                <a:latin typeface="Arial"/>
                <a:cs typeface="Arial"/>
              </a:rPr>
              <a:t>-</a:t>
            </a:r>
            <a:r>
              <a:rPr sz="1400" b="1" spc="-10" dirty="0">
                <a:latin typeface="Arial"/>
                <a:cs typeface="Arial"/>
              </a:rPr>
              <a:t>C</a:t>
            </a:r>
            <a:r>
              <a:rPr sz="1400" b="1" spc="-15" dirty="0">
                <a:latin typeface="Arial"/>
                <a:cs typeface="Arial"/>
              </a:rPr>
              <a:t>O</a:t>
            </a:r>
            <a:r>
              <a:rPr sz="1400" b="1" spc="5" dirty="0">
                <a:latin typeface="Arial"/>
                <a:cs typeface="Arial"/>
              </a:rPr>
              <a:t>M</a:t>
            </a:r>
            <a:r>
              <a:rPr sz="1400" b="1" dirty="0">
                <a:latin typeface="Arial"/>
                <a:cs typeface="Arial"/>
              </a:rPr>
              <a:t>PO</a:t>
            </a:r>
            <a:r>
              <a:rPr sz="1400" b="1" spc="-10" dirty="0">
                <a:latin typeface="Arial"/>
                <a:cs typeface="Arial"/>
              </a:rPr>
              <a:t>R</a:t>
            </a:r>
            <a:r>
              <a:rPr sz="1400" b="1" dirty="0">
                <a:latin typeface="Arial"/>
                <a:cs typeface="Arial"/>
              </a:rPr>
              <a:t>T</a:t>
            </a:r>
            <a:r>
              <a:rPr sz="1400" b="1" spc="-44" dirty="0">
                <a:latin typeface="Arial"/>
                <a:cs typeface="Arial"/>
              </a:rPr>
              <a:t>A</a:t>
            </a:r>
            <a:r>
              <a:rPr sz="1400" b="1" spc="15" dirty="0">
                <a:latin typeface="Arial"/>
                <a:cs typeface="Arial"/>
              </a:rPr>
              <a:t>M</a:t>
            </a:r>
            <a:r>
              <a:rPr sz="1400" b="1" spc="-10" dirty="0">
                <a:latin typeface="Arial"/>
                <a:cs typeface="Arial"/>
              </a:rPr>
              <a:t>I</a:t>
            </a:r>
            <a:r>
              <a:rPr sz="1400" b="1" dirty="0">
                <a:latin typeface="Arial"/>
                <a:cs typeface="Arial"/>
              </a:rPr>
              <a:t>E</a:t>
            </a:r>
            <a:r>
              <a:rPr sz="1400" b="1" spc="-10" dirty="0">
                <a:latin typeface="Arial"/>
                <a:cs typeface="Arial"/>
              </a:rPr>
              <a:t>NT</a:t>
            </a:r>
            <a:r>
              <a:rPr sz="1400" b="1" dirty="0">
                <a:latin typeface="Arial"/>
                <a:cs typeface="Arial"/>
              </a:rPr>
              <a:t>O</a:t>
            </a:r>
            <a:r>
              <a:rPr sz="1400" b="1" spc="-80" dirty="0">
                <a:latin typeface="Arial"/>
                <a:cs typeface="Arial"/>
              </a:rPr>
              <a:t> </a:t>
            </a:r>
            <a:r>
              <a:rPr sz="1400" b="1" spc="-10" dirty="0">
                <a:latin typeface="Arial"/>
                <a:cs typeface="Arial"/>
              </a:rPr>
              <a:t>D</a:t>
            </a:r>
            <a:r>
              <a:rPr sz="1400" b="1" dirty="0">
                <a:latin typeface="Arial"/>
                <a:cs typeface="Arial"/>
              </a:rPr>
              <a:t>E</a:t>
            </a:r>
            <a:r>
              <a:rPr sz="1400" b="1" spc="-80" dirty="0">
                <a:latin typeface="Arial"/>
                <a:cs typeface="Arial"/>
              </a:rPr>
              <a:t> </a:t>
            </a:r>
            <a:r>
              <a:rPr sz="1400" b="1" spc="-10" dirty="0">
                <a:latin typeface="Arial"/>
                <a:cs typeface="Arial"/>
              </a:rPr>
              <a:t>U</a:t>
            </a:r>
            <a:r>
              <a:rPr sz="1400" b="1" dirty="0">
                <a:latin typeface="Arial"/>
                <a:cs typeface="Arial"/>
              </a:rPr>
              <a:t>N</a:t>
            </a:r>
            <a:r>
              <a:rPr sz="1400" b="1" spc="-110" dirty="0">
                <a:latin typeface="Arial"/>
                <a:cs typeface="Arial"/>
              </a:rPr>
              <a:t> </a:t>
            </a:r>
            <a:r>
              <a:rPr sz="1400" b="1" spc="25" dirty="0">
                <a:latin typeface="Arial"/>
                <a:cs typeface="Arial"/>
              </a:rPr>
              <a:t>M</a:t>
            </a:r>
            <a:r>
              <a:rPr sz="1400" b="1" spc="-44" dirty="0">
                <a:latin typeface="Arial"/>
                <a:cs typeface="Arial"/>
              </a:rPr>
              <a:t>A</a:t>
            </a:r>
            <a:r>
              <a:rPr sz="1400" b="1" dirty="0">
                <a:latin typeface="Arial"/>
                <a:cs typeface="Arial"/>
              </a:rPr>
              <a:t>TE</a:t>
            </a:r>
            <a:r>
              <a:rPr sz="1400" b="1" spc="-10" dirty="0">
                <a:latin typeface="Arial"/>
                <a:cs typeface="Arial"/>
              </a:rPr>
              <a:t>R</a:t>
            </a:r>
            <a:r>
              <a:rPr sz="1400" b="1" spc="15" dirty="0">
                <a:latin typeface="Arial"/>
                <a:cs typeface="Arial"/>
              </a:rPr>
              <a:t>I</a:t>
            </a:r>
            <a:r>
              <a:rPr sz="1400" b="1" spc="-30" dirty="0">
                <a:latin typeface="Arial"/>
                <a:cs typeface="Arial"/>
              </a:rPr>
              <a:t>A</a:t>
            </a:r>
            <a:r>
              <a:rPr sz="1400" b="1" dirty="0">
                <a:latin typeface="Arial"/>
                <a:cs typeface="Arial"/>
              </a:rPr>
              <a:t>L</a:t>
            </a:r>
            <a:r>
              <a:rPr sz="1400" b="1" spc="-60" dirty="0">
                <a:latin typeface="Arial"/>
                <a:cs typeface="Arial"/>
              </a:rPr>
              <a:t> </a:t>
            </a:r>
            <a:r>
              <a:rPr sz="1400" b="1" spc="-44" dirty="0">
                <a:latin typeface="Arial"/>
                <a:cs typeface="Arial"/>
              </a:rPr>
              <a:t>A</a:t>
            </a:r>
            <a:r>
              <a:rPr sz="1400" b="1" dirty="0">
                <a:latin typeface="Arial"/>
                <a:cs typeface="Arial"/>
              </a:rPr>
              <a:t>IS</a:t>
            </a:r>
            <a:r>
              <a:rPr sz="1400" b="1" spc="15" dirty="0">
                <a:latin typeface="Arial"/>
                <a:cs typeface="Arial"/>
              </a:rPr>
              <a:t>L</a:t>
            </a:r>
            <a:r>
              <a:rPr sz="1400" b="1" spc="-30" dirty="0">
                <a:latin typeface="Arial"/>
                <a:cs typeface="Arial"/>
              </a:rPr>
              <a:t>A</a:t>
            </a:r>
            <a:r>
              <a:rPr sz="1400" b="1" dirty="0">
                <a:latin typeface="Arial"/>
                <a:cs typeface="Arial"/>
              </a:rPr>
              <a:t>N</a:t>
            </a:r>
            <a:r>
              <a:rPr sz="1400" b="1" spc="-10" dirty="0">
                <a:latin typeface="Arial"/>
                <a:cs typeface="Arial"/>
              </a:rPr>
              <a:t>T</a:t>
            </a:r>
            <a:r>
              <a:rPr sz="1400" b="1" dirty="0">
                <a:latin typeface="Arial"/>
                <a:cs typeface="Arial"/>
              </a:rPr>
              <a:t>E  </a:t>
            </a:r>
            <a:r>
              <a:rPr sz="1400" b="1" spc="-5" dirty="0">
                <a:latin typeface="Arial"/>
                <a:cs typeface="Arial"/>
              </a:rPr>
              <a:t>ANTE</a:t>
            </a:r>
            <a:r>
              <a:rPr sz="1400" b="1" spc="-30" dirty="0">
                <a:latin typeface="Arial"/>
                <a:cs typeface="Arial"/>
              </a:rPr>
              <a:t> </a:t>
            </a:r>
            <a:r>
              <a:rPr sz="1400" b="1" spc="10" dirty="0">
                <a:latin typeface="Arial"/>
                <a:cs typeface="Arial"/>
              </a:rPr>
              <a:t>LA</a:t>
            </a:r>
            <a:r>
              <a:rPr sz="1400" b="1" spc="-75" dirty="0">
                <a:latin typeface="Arial"/>
                <a:cs typeface="Arial"/>
              </a:rPr>
              <a:t> </a:t>
            </a:r>
            <a:r>
              <a:rPr sz="1400" b="1" spc="-5" dirty="0">
                <a:latin typeface="Arial"/>
                <a:cs typeface="Arial"/>
              </a:rPr>
              <a:t>INCIDENCIA</a:t>
            </a:r>
            <a:r>
              <a:rPr sz="1400" b="1" spc="-65" dirty="0">
                <a:latin typeface="Arial"/>
                <a:cs typeface="Arial"/>
              </a:rPr>
              <a:t> </a:t>
            </a:r>
            <a:r>
              <a:rPr sz="1400" b="1" spc="-5" dirty="0">
                <a:latin typeface="Arial"/>
                <a:cs typeface="Arial"/>
              </a:rPr>
              <a:t>DE</a:t>
            </a:r>
            <a:r>
              <a:rPr sz="1400" b="1" spc="-30" dirty="0">
                <a:latin typeface="Arial"/>
                <a:cs typeface="Arial"/>
              </a:rPr>
              <a:t> </a:t>
            </a:r>
            <a:r>
              <a:rPr sz="1400" b="1" spc="-5" dirty="0">
                <a:latin typeface="Arial"/>
                <a:cs typeface="Arial"/>
              </a:rPr>
              <a:t>UN</a:t>
            </a:r>
            <a:r>
              <a:rPr sz="1400" b="1" spc="-40" dirty="0">
                <a:latin typeface="Arial"/>
                <a:cs typeface="Arial"/>
              </a:rPr>
              <a:t> </a:t>
            </a:r>
            <a:r>
              <a:rPr sz="1400" b="1" spc="-5" dirty="0">
                <a:latin typeface="Arial"/>
                <a:cs typeface="Arial"/>
              </a:rPr>
              <a:t>CAMPO</a:t>
            </a:r>
            <a:r>
              <a:rPr sz="1400" b="1" spc="-10" dirty="0">
                <a:latin typeface="Arial"/>
                <a:cs typeface="Arial"/>
              </a:rPr>
              <a:t> </a:t>
            </a:r>
            <a:r>
              <a:rPr sz="1400" b="1" spc="-5" dirty="0">
                <a:latin typeface="Arial"/>
                <a:cs typeface="Arial"/>
              </a:rPr>
              <a:t>ELECTRICO </a:t>
            </a:r>
            <a:r>
              <a:rPr sz="1400" b="1" spc="-375" dirty="0">
                <a:latin typeface="Arial"/>
                <a:cs typeface="Arial"/>
              </a:rPr>
              <a:t> </a:t>
            </a:r>
            <a:r>
              <a:rPr sz="1400" b="1" spc="-10" dirty="0">
                <a:latin typeface="Arial"/>
                <a:cs typeface="Arial"/>
              </a:rPr>
              <a:t>DC</a:t>
            </a:r>
            <a:endParaRPr sz="1400">
              <a:latin typeface="Arial"/>
              <a:cs typeface="Arial"/>
            </a:endParaRPr>
          </a:p>
          <a:p>
            <a:pPr marL="360013" lvl="1" indent="-347949">
              <a:lnSpc>
                <a:spcPts val="1530"/>
              </a:lnSpc>
              <a:buAutoNum type="arabicPeriod"/>
              <a:tabLst>
                <a:tab pos="360648" algn="l"/>
              </a:tabLst>
            </a:pPr>
            <a:r>
              <a:rPr sz="1400" dirty="0">
                <a:latin typeface="Arial"/>
                <a:cs typeface="Arial"/>
              </a:rPr>
              <a:t>-</a:t>
            </a:r>
            <a:r>
              <a:rPr sz="1400" spc="-10" dirty="0">
                <a:latin typeface="Arial"/>
                <a:cs typeface="Arial"/>
              </a:rPr>
              <a:t> </a:t>
            </a:r>
            <a:r>
              <a:rPr sz="1400" spc="-5" dirty="0">
                <a:latin typeface="Arial"/>
                <a:cs typeface="Arial"/>
              </a:rPr>
              <a:t>Corriente</a:t>
            </a:r>
            <a:r>
              <a:rPr sz="1400" spc="-10" dirty="0">
                <a:latin typeface="Arial"/>
                <a:cs typeface="Arial"/>
              </a:rPr>
              <a:t> </a:t>
            </a:r>
            <a:r>
              <a:rPr sz="1400" dirty="0">
                <a:latin typeface="Arial"/>
                <a:cs typeface="Arial"/>
              </a:rPr>
              <a:t>de</a:t>
            </a:r>
            <a:r>
              <a:rPr sz="1400" spc="-10" dirty="0">
                <a:latin typeface="Arial"/>
                <a:cs typeface="Arial"/>
              </a:rPr>
              <a:t> </a:t>
            </a:r>
            <a:r>
              <a:rPr sz="1400" spc="-5" dirty="0">
                <a:latin typeface="Arial"/>
                <a:cs typeface="Arial"/>
              </a:rPr>
              <a:t>Fuga</a:t>
            </a:r>
            <a:r>
              <a:rPr sz="1400" dirty="0">
                <a:latin typeface="Arial"/>
                <a:cs typeface="Arial"/>
              </a:rPr>
              <a:t> </a:t>
            </a:r>
            <a:r>
              <a:rPr sz="1400" spc="-5" dirty="0">
                <a:latin typeface="Arial"/>
                <a:cs typeface="Arial"/>
              </a:rPr>
              <a:t>Superficial</a:t>
            </a:r>
            <a:endParaRPr sz="1400">
              <a:latin typeface="Arial"/>
              <a:cs typeface="Arial"/>
            </a:endParaRPr>
          </a:p>
          <a:p>
            <a:pPr marL="360013" lvl="1" indent="-347949">
              <a:lnSpc>
                <a:spcPts val="1614"/>
              </a:lnSpc>
              <a:buAutoNum type="arabicPeriod"/>
              <a:tabLst>
                <a:tab pos="360648" algn="l"/>
              </a:tabLst>
            </a:pPr>
            <a:r>
              <a:rPr sz="1400" dirty="0">
                <a:latin typeface="Arial"/>
                <a:cs typeface="Arial"/>
              </a:rPr>
              <a:t>-</a:t>
            </a:r>
            <a:r>
              <a:rPr sz="1400" spc="-10" dirty="0">
                <a:latin typeface="Arial"/>
                <a:cs typeface="Arial"/>
              </a:rPr>
              <a:t> </a:t>
            </a:r>
            <a:r>
              <a:rPr sz="1400" spc="-5" dirty="0">
                <a:latin typeface="Arial"/>
                <a:cs typeface="Arial"/>
              </a:rPr>
              <a:t>Corriente</a:t>
            </a:r>
            <a:r>
              <a:rPr sz="1400" spc="-15" dirty="0">
                <a:latin typeface="Arial"/>
                <a:cs typeface="Arial"/>
              </a:rPr>
              <a:t> </a:t>
            </a:r>
            <a:r>
              <a:rPr sz="1400" dirty="0">
                <a:latin typeface="Arial"/>
                <a:cs typeface="Arial"/>
              </a:rPr>
              <a:t>de</a:t>
            </a:r>
            <a:r>
              <a:rPr sz="1400" spc="-15" dirty="0">
                <a:latin typeface="Arial"/>
                <a:cs typeface="Arial"/>
              </a:rPr>
              <a:t> </a:t>
            </a:r>
            <a:r>
              <a:rPr sz="1400" dirty="0">
                <a:latin typeface="Arial"/>
                <a:cs typeface="Arial"/>
              </a:rPr>
              <a:t>Absorción</a:t>
            </a:r>
            <a:r>
              <a:rPr sz="1400" spc="-15" dirty="0">
                <a:latin typeface="Arial"/>
                <a:cs typeface="Arial"/>
              </a:rPr>
              <a:t> </a:t>
            </a:r>
            <a:r>
              <a:rPr sz="1400" spc="-5" dirty="0">
                <a:latin typeface="Arial"/>
                <a:cs typeface="Arial"/>
              </a:rPr>
              <a:t>Dieléctrica</a:t>
            </a:r>
            <a:endParaRPr sz="1400">
              <a:latin typeface="Arial"/>
              <a:cs typeface="Arial"/>
            </a:endParaRPr>
          </a:p>
          <a:p>
            <a:pPr marL="360013" lvl="1" indent="-347949">
              <a:lnSpc>
                <a:spcPts val="1610"/>
              </a:lnSpc>
              <a:buAutoNum type="arabicPeriod"/>
              <a:tabLst>
                <a:tab pos="360648" algn="l"/>
              </a:tabLst>
            </a:pPr>
            <a:r>
              <a:rPr sz="1400" dirty="0">
                <a:latin typeface="Arial"/>
                <a:cs typeface="Arial"/>
              </a:rPr>
              <a:t>-</a:t>
            </a:r>
            <a:r>
              <a:rPr sz="1400" spc="-10" dirty="0">
                <a:latin typeface="Arial"/>
                <a:cs typeface="Arial"/>
              </a:rPr>
              <a:t> </a:t>
            </a:r>
            <a:r>
              <a:rPr sz="1400" spc="-5" dirty="0">
                <a:latin typeface="Arial"/>
                <a:cs typeface="Arial"/>
              </a:rPr>
              <a:t>Corriente</a:t>
            </a:r>
            <a:r>
              <a:rPr sz="1400" spc="-15" dirty="0">
                <a:latin typeface="Arial"/>
                <a:cs typeface="Arial"/>
              </a:rPr>
              <a:t> </a:t>
            </a:r>
            <a:r>
              <a:rPr sz="1400" dirty="0">
                <a:latin typeface="Arial"/>
                <a:cs typeface="Arial"/>
              </a:rPr>
              <a:t>de</a:t>
            </a:r>
            <a:r>
              <a:rPr sz="1400" spc="-10" dirty="0">
                <a:latin typeface="Arial"/>
                <a:cs typeface="Arial"/>
              </a:rPr>
              <a:t> </a:t>
            </a:r>
            <a:r>
              <a:rPr sz="1400" spc="-5" dirty="0">
                <a:latin typeface="Arial"/>
                <a:cs typeface="Arial"/>
              </a:rPr>
              <a:t>Descarga Parcial</a:t>
            </a:r>
            <a:endParaRPr sz="1400">
              <a:latin typeface="Arial"/>
              <a:cs typeface="Arial"/>
            </a:endParaRPr>
          </a:p>
          <a:p>
            <a:pPr marL="360013" lvl="1" indent="-347949">
              <a:lnSpc>
                <a:spcPts val="1645"/>
              </a:lnSpc>
              <a:buAutoNum type="arabicPeriod"/>
              <a:tabLst>
                <a:tab pos="360648" algn="l"/>
              </a:tabLst>
            </a:pPr>
            <a:r>
              <a:rPr sz="1400" dirty="0">
                <a:latin typeface="Arial"/>
                <a:cs typeface="Arial"/>
              </a:rPr>
              <a:t>-</a:t>
            </a:r>
            <a:r>
              <a:rPr sz="1400" spc="-21" dirty="0">
                <a:latin typeface="Arial"/>
                <a:cs typeface="Arial"/>
              </a:rPr>
              <a:t> </a:t>
            </a:r>
            <a:r>
              <a:rPr sz="1400" spc="-5" dirty="0">
                <a:latin typeface="Arial"/>
                <a:cs typeface="Arial"/>
              </a:rPr>
              <a:t>Corriente</a:t>
            </a:r>
            <a:r>
              <a:rPr sz="1400" spc="-10" dirty="0">
                <a:latin typeface="Arial"/>
                <a:cs typeface="Arial"/>
              </a:rPr>
              <a:t> </a:t>
            </a:r>
            <a:r>
              <a:rPr sz="1400" spc="-5" dirty="0">
                <a:latin typeface="Arial"/>
                <a:cs typeface="Arial"/>
              </a:rPr>
              <a:t>Capacitiva </a:t>
            </a:r>
            <a:r>
              <a:rPr sz="1400" dirty="0">
                <a:latin typeface="Arial"/>
                <a:cs typeface="Arial"/>
              </a:rPr>
              <a:t>de</a:t>
            </a:r>
            <a:r>
              <a:rPr sz="1400" spc="-15" dirty="0">
                <a:latin typeface="Arial"/>
                <a:cs typeface="Arial"/>
              </a:rPr>
              <a:t> </a:t>
            </a:r>
            <a:r>
              <a:rPr sz="1400" dirty="0">
                <a:latin typeface="Arial"/>
                <a:cs typeface="Arial"/>
              </a:rPr>
              <a:t>Carga</a:t>
            </a:r>
            <a:endParaRPr sz="1400">
              <a:latin typeface="Arial"/>
              <a:cs typeface="Arial"/>
            </a:endParaRPr>
          </a:p>
        </p:txBody>
      </p:sp>
      <p:sp>
        <p:nvSpPr>
          <p:cNvPr id="8" name="object 8"/>
          <p:cNvSpPr txBox="1"/>
          <p:nvPr/>
        </p:nvSpPr>
        <p:spPr>
          <a:xfrm>
            <a:off x="5558154" y="2289175"/>
            <a:ext cx="4429760" cy="3041215"/>
          </a:xfrm>
          <a:prstGeom prst="rect">
            <a:avLst/>
          </a:prstGeom>
        </p:spPr>
        <p:txBody>
          <a:bodyPr vert="horz" wrap="square" lIns="0" tIns="27303" rIns="0" bIns="0" rtlCol="0">
            <a:spAutoFit/>
          </a:bodyPr>
          <a:lstStyle/>
          <a:p>
            <a:pPr marL="192388" marR="9525" indent="-180324">
              <a:lnSpc>
                <a:spcPts val="1610"/>
              </a:lnSpc>
              <a:spcBef>
                <a:spcPts val="214"/>
              </a:spcBef>
              <a:tabLst>
                <a:tab pos="1299729" algn="l"/>
                <a:tab pos="1758794" algn="l"/>
                <a:tab pos="3015348" algn="l"/>
                <a:tab pos="4163959" algn="l"/>
              </a:tabLst>
            </a:pPr>
            <a:r>
              <a:rPr sz="1400" b="1" spc="-5" dirty="0">
                <a:latin typeface="Arial"/>
                <a:cs typeface="Arial"/>
              </a:rPr>
              <a:t>5</a:t>
            </a:r>
            <a:r>
              <a:rPr sz="1400" b="1" spc="5" dirty="0">
                <a:latin typeface="Arial"/>
                <a:cs typeface="Arial"/>
              </a:rPr>
              <a:t>.</a:t>
            </a:r>
            <a:r>
              <a:rPr sz="1400" b="1" dirty="0">
                <a:latin typeface="Arial"/>
                <a:cs typeface="Arial"/>
              </a:rPr>
              <a:t>-P</a:t>
            </a:r>
            <a:r>
              <a:rPr sz="1400" b="1" spc="-10" dirty="0">
                <a:latin typeface="Arial"/>
                <a:cs typeface="Arial"/>
              </a:rPr>
              <a:t>RU</a:t>
            </a:r>
            <a:r>
              <a:rPr sz="1400" b="1" dirty="0">
                <a:latin typeface="Arial"/>
                <a:cs typeface="Arial"/>
              </a:rPr>
              <a:t>EB</a:t>
            </a:r>
            <a:r>
              <a:rPr sz="1400" b="1" spc="-30" dirty="0">
                <a:latin typeface="Arial"/>
                <a:cs typeface="Arial"/>
              </a:rPr>
              <a:t>A</a:t>
            </a:r>
            <a:r>
              <a:rPr sz="1400" b="1" dirty="0">
                <a:latin typeface="Arial"/>
                <a:cs typeface="Arial"/>
              </a:rPr>
              <a:t>S	EN	</a:t>
            </a:r>
            <a:r>
              <a:rPr sz="1400" b="1" spc="-10" dirty="0">
                <a:latin typeface="Arial"/>
                <a:cs typeface="Arial"/>
              </a:rPr>
              <a:t>C</a:t>
            </a:r>
            <a:r>
              <a:rPr sz="1400" b="1" dirty="0">
                <a:latin typeface="Arial"/>
                <a:cs typeface="Arial"/>
              </a:rPr>
              <a:t>O</a:t>
            </a:r>
            <a:r>
              <a:rPr sz="1400" b="1" spc="-10" dirty="0">
                <a:latin typeface="Arial"/>
                <a:cs typeface="Arial"/>
              </a:rPr>
              <a:t>RR</a:t>
            </a:r>
            <a:r>
              <a:rPr sz="1400" b="1" dirty="0">
                <a:latin typeface="Arial"/>
                <a:cs typeface="Arial"/>
              </a:rPr>
              <a:t>IE</a:t>
            </a:r>
            <a:r>
              <a:rPr sz="1400" b="1" spc="-10" dirty="0">
                <a:latin typeface="Arial"/>
                <a:cs typeface="Arial"/>
              </a:rPr>
              <a:t>NT</a:t>
            </a:r>
            <a:r>
              <a:rPr sz="1400" b="1" dirty="0">
                <a:latin typeface="Arial"/>
                <a:cs typeface="Arial"/>
              </a:rPr>
              <a:t>E	</a:t>
            </a:r>
            <a:r>
              <a:rPr sz="1400" b="1" spc="-10" dirty="0">
                <a:latin typeface="Arial"/>
                <a:cs typeface="Arial"/>
              </a:rPr>
              <a:t>C</a:t>
            </a:r>
            <a:r>
              <a:rPr sz="1400" b="1" dirty="0">
                <a:latin typeface="Arial"/>
                <a:cs typeface="Arial"/>
              </a:rPr>
              <a:t>O</a:t>
            </a:r>
            <a:r>
              <a:rPr sz="1400" b="1" spc="-10" dirty="0">
                <a:latin typeface="Arial"/>
                <a:cs typeface="Arial"/>
              </a:rPr>
              <a:t>NT</a:t>
            </a:r>
            <a:r>
              <a:rPr sz="1400" b="1" dirty="0">
                <a:latin typeface="Arial"/>
                <a:cs typeface="Arial"/>
              </a:rPr>
              <a:t>I</a:t>
            </a:r>
            <a:r>
              <a:rPr sz="1400" b="1" spc="-10" dirty="0">
                <a:latin typeface="Arial"/>
                <a:cs typeface="Arial"/>
              </a:rPr>
              <a:t>N</a:t>
            </a:r>
            <a:r>
              <a:rPr sz="1400" b="1" spc="15" dirty="0">
                <a:latin typeface="Arial"/>
                <a:cs typeface="Arial"/>
              </a:rPr>
              <a:t>U</a:t>
            </a:r>
            <a:r>
              <a:rPr sz="1400" b="1" dirty="0">
                <a:latin typeface="Arial"/>
                <a:cs typeface="Arial"/>
              </a:rPr>
              <a:t>A</a:t>
            </a:r>
            <a:r>
              <a:rPr sz="1400" b="1">
                <a:latin typeface="Arial"/>
                <a:cs typeface="Arial"/>
              </a:rPr>
              <a:t>	</a:t>
            </a:r>
            <a:endParaRPr sz="1400">
              <a:latin typeface="Arial"/>
              <a:cs typeface="Arial"/>
            </a:endParaRPr>
          </a:p>
          <a:p>
            <a:pPr marL="12699" marR="5714" lvl="1">
              <a:lnSpc>
                <a:spcPts val="1610"/>
              </a:lnSpc>
              <a:spcBef>
                <a:spcPts val="5"/>
              </a:spcBef>
              <a:buAutoNum type="arabicPeriod"/>
              <a:tabLst>
                <a:tab pos="400015" algn="l"/>
              </a:tabLst>
            </a:pPr>
            <a:r>
              <a:rPr sz="1400" dirty="0">
                <a:latin typeface="Arial"/>
                <a:cs typeface="Arial"/>
              </a:rPr>
              <a:t>-</a:t>
            </a:r>
            <a:r>
              <a:rPr sz="1400" spc="315" dirty="0">
                <a:latin typeface="Arial"/>
                <a:cs typeface="Arial"/>
              </a:rPr>
              <a:t> </a:t>
            </a:r>
            <a:r>
              <a:rPr sz="1400" spc="-5" dirty="0">
                <a:latin typeface="Arial"/>
                <a:cs typeface="Arial"/>
              </a:rPr>
              <a:t>Pruebas</a:t>
            </a:r>
            <a:r>
              <a:rPr sz="1400" spc="315" dirty="0">
                <a:latin typeface="Arial"/>
                <a:cs typeface="Arial"/>
              </a:rPr>
              <a:t> </a:t>
            </a:r>
            <a:r>
              <a:rPr sz="1400" dirty="0">
                <a:latin typeface="Arial"/>
                <a:cs typeface="Arial"/>
              </a:rPr>
              <a:t>en</a:t>
            </a:r>
            <a:r>
              <a:rPr sz="1400" spc="300" dirty="0">
                <a:latin typeface="Arial"/>
                <a:cs typeface="Arial"/>
              </a:rPr>
              <a:t> </a:t>
            </a:r>
            <a:r>
              <a:rPr sz="1400" dirty="0">
                <a:latin typeface="Arial"/>
                <a:cs typeface="Arial"/>
              </a:rPr>
              <a:t>Corriente</a:t>
            </a:r>
            <a:r>
              <a:rPr sz="1400" spc="300" dirty="0">
                <a:latin typeface="Arial"/>
                <a:cs typeface="Arial"/>
              </a:rPr>
              <a:t> </a:t>
            </a:r>
            <a:r>
              <a:rPr sz="1400" spc="-5" dirty="0">
                <a:latin typeface="Arial"/>
                <a:cs typeface="Arial"/>
              </a:rPr>
              <a:t>Continua</a:t>
            </a:r>
            <a:r>
              <a:rPr sz="1400" spc="315" dirty="0">
                <a:latin typeface="Arial"/>
                <a:cs typeface="Arial"/>
              </a:rPr>
              <a:t> </a:t>
            </a:r>
            <a:r>
              <a:rPr sz="1400" dirty="0">
                <a:latin typeface="Arial"/>
                <a:cs typeface="Arial"/>
              </a:rPr>
              <a:t>en</a:t>
            </a:r>
            <a:r>
              <a:rPr sz="1400" spc="325" dirty="0">
                <a:latin typeface="Arial"/>
                <a:cs typeface="Arial"/>
              </a:rPr>
              <a:t> </a:t>
            </a:r>
            <a:r>
              <a:rPr sz="1400" spc="-5" dirty="0">
                <a:latin typeface="Arial"/>
                <a:cs typeface="Arial"/>
              </a:rPr>
              <a:t>Aislamiento </a:t>
            </a:r>
            <a:r>
              <a:rPr sz="1400" spc="-375" dirty="0">
                <a:latin typeface="Arial"/>
                <a:cs typeface="Arial"/>
              </a:rPr>
              <a:t> </a:t>
            </a:r>
            <a:r>
              <a:rPr sz="1400" spc="-5" dirty="0">
                <a:latin typeface="Arial"/>
                <a:cs typeface="Arial"/>
              </a:rPr>
              <a:t>Sólido</a:t>
            </a:r>
            <a:endParaRPr sz="1400">
              <a:latin typeface="Arial"/>
              <a:cs typeface="Arial"/>
            </a:endParaRPr>
          </a:p>
          <a:p>
            <a:pPr marL="440651" lvl="1" indent="-428587">
              <a:lnSpc>
                <a:spcPts val="1530"/>
              </a:lnSpc>
              <a:buAutoNum type="arabicPeriod"/>
              <a:tabLst>
                <a:tab pos="440651" algn="l"/>
                <a:tab pos="441285" algn="l"/>
                <a:tab pos="629864" algn="l"/>
                <a:tab pos="1074324" algn="l"/>
                <a:tab pos="1342271" algn="l"/>
                <a:tab pos="2026740" algn="l"/>
                <a:tab pos="2353736" algn="l"/>
                <a:tab pos="2650890" algn="l"/>
                <a:tab pos="3045824" algn="l"/>
                <a:tab pos="3432505" algn="l"/>
                <a:tab pos="3859186" algn="l"/>
              </a:tabLst>
            </a:pPr>
            <a:r>
              <a:rPr sz="1400" dirty="0">
                <a:latin typeface="Arial"/>
                <a:cs typeface="Arial"/>
              </a:rPr>
              <a:t>-	</a:t>
            </a:r>
            <a:r>
              <a:rPr sz="1400" spc="-10" dirty="0">
                <a:latin typeface="Arial"/>
                <a:cs typeface="Arial"/>
              </a:rPr>
              <a:t>¿</a:t>
            </a:r>
            <a:r>
              <a:rPr sz="1400" spc="-15" dirty="0">
                <a:latin typeface="Arial"/>
                <a:cs typeface="Arial"/>
              </a:rPr>
              <a:t>E</a:t>
            </a:r>
            <a:r>
              <a:rPr sz="1400" dirty="0">
                <a:latin typeface="Arial"/>
                <a:cs typeface="Arial"/>
              </a:rPr>
              <a:t>s	la	p</a:t>
            </a:r>
            <a:r>
              <a:rPr sz="1400" spc="-15" dirty="0">
                <a:latin typeface="Arial"/>
                <a:cs typeface="Arial"/>
              </a:rPr>
              <a:t>r</a:t>
            </a:r>
            <a:r>
              <a:rPr sz="1400" dirty="0">
                <a:latin typeface="Arial"/>
                <a:cs typeface="Arial"/>
              </a:rPr>
              <a:t>ueba	</a:t>
            </a:r>
            <a:r>
              <a:rPr sz="1400" spc="-15" dirty="0">
                <a:latin typeface="Arial"/>
                <a:cs typeface="Arial"/>
              </a:rPr>
              <a:t>d</a:t>
            </a:r>
            <a:r>
              <a:rPr sz="1400" dirty="0">
                <a:latin typeface="Arial"/>
                <a:cs typeface="Arial"/>
              </a:rPr>
              <a:t>e	</a:t>
            </a:r>
            <a:r>
              <a:rPr sz="1400" spc="-10" dirty="0">
                <a:latin typeface="Arial"/>
                <a:cs typeface="Arial"/>
              </a:rPr>
              <a:t>H</a:t>
            </a:r>
            <a:r>
              <a:rPr sz="1400" dirty="0">
                <a:latin typeface="Arial"/>
                <a:cs typeface="Arial"/>
              </a:rPr>
              <a:t>i	P</a:t>
            </a:r>
            <a:r>
              <a:rPr sz="1400" spc="-15" dirty="0">
                <a:latin typeface="Arial"/>
                <a:cs typeface="Arial"/>
              </a:rPr>
              <a:t>o</a:t>
            </a:r>
            <a:r>
              <a:rPr sz="1400" dirty="0">
                <a:latin typeface="Arial"/>
                <a:cs typeface="Arial"/>
              </a:rPr>
              <a:t>t	</a:t>
            </a:r>
            <a:r>
              <a:rPr sz="1400" spc="-10" dirty="0">
                <a:latin typeface="Arial"/>
                <a:cs typeface="Arial"/>
              </a:rPr>
              <a:t>D</a:t>
            </a:r>
            <a:r>
              <a:rPr sz="1400" dirty="0">
                <a:latin typeface="Arial"/>
                <a:cs typeface="Arial"/>
              </a:rPr>
              <a:t>C	una	prueba</a:t>
            </a:r>
            <a:endParaRPr sz="1400">
              <a:latin typeface="Arial"/>
              <a:cs typeface="Arial"/>
            </a:endParaRPr>
          </a:p>
          <a:p>
            <a:pPr marL="12699">
              <a:lnSpc>
                <a:spcPts val="1610"/>
              </a:lnSpc>
            </a:pPr>
            <a:r>
              <a:rPr sz="1400" spc="-5" dirty="0">
                <a:latin typeface="Arial"/>
                <a:cs typeface="Arial"/>
              </a:rPr>
              <a:t>Destructiva?</a:t>
            </a:r>
            <a:endParaRPr sz="1400">
              <a:latin typeface="Arial"/>
              <a:cs typeface="Arial"/>
            </a:endParaRPr>
          </a:p>
          <a:p>
            <a:pPr marL="12699" marR="6984" lvl="1">
              <a:lnSpc>
                <a:spcPts val="1610"/>
              </a:lnSpc>
              <a:spcBef>
                <a:spcPts val="80"/>
              </a:spcBef>
              <a:buAutoNum type="arabicPeriod" startAt="3"/>
              <a:tabLst>
                <a:tab pos="377156" algn="l"/>
              </a:tabLst>
            </a:pPr>
            <a:r>
              <a:rPr sz="1400" dirty="0">
                <a:latin typeface="Arial"/>
                <a:cs typeface="Arial"/>
              </a:rPr>
              <a:t>-</a:t>
            </a:r>
            <a:r>
              <a:rPr sz="1400" spc="125" dirty="0">
                <a:latin typeface="Arial"/>
                <a:cs typeface="Arial"/>
              </a:rPr>
              <a:t> </a:t>
            </a:r>
            <a:r>
              <a:rPr sz="1400" spc="-5" dirty="0">
                <a:latin typeface="Arial"/>
                <a:cs typeface="Arial"/>
              </a:rPr>
              <a:t>Pruebas</a:t>
            </a:r>
            <a:r>
              <a:rPr sz="1400" spc="130" dirty="0">
                <a:latin typeface="Arial"/>
                <a:cs typeface="Arial"/>
              </a:rPr>
              <a:t> </a:t>
            </a:r>
            <a:r>
              <a:rPr sz="1400" dirty="0">
                <a:latin typeface="Arial"/>
                <a:cs typeface="Arial"/>
              </a:rPr>
              <a:t>en</a:t>
            </a:r>
            <a:r>
              <a:rPr sz="1400" spc="120" dirty="0">
                <a:latin typeface="Arial"/>
                <a:cs typeface="Arial"/>
              </a:rPr>
              <a:t> </a:t>
            </a:r>
            <a:r>
              <a:rPr sz="1400" dirty="0">
                <a:latin typeface="Arial"/>
                <a:cs typeface="Arial"/>
              </a:rPr>
              <a:t>Corriente</a:t>
            </a:r>
            <a:r>
              <a:rPr sz="1400" spc="120" dirty="0">
                <a:latin typeface="Arial"/>
                <a:cs typeface="Arial"/>
              </a:rPr>
              <a:t> </a:t>
            </a:r>
            <a:r>
              <a:rPr sz="1400" spc="-5" dirty="0">
                <a:latin typeface="Arial"/>
                <a:cs typeface="Arial"/>
              </a:rPr>
              <a:t>Continua</a:t>
            </a:r>
            <a:r>
              <a:rPr sz="1400" spc="120" dirty="0">
                <a:latin typeface="Arial"/>
                <a:cs typeface="Arial"/>
              </a:rPr>
              <a:t> </a:t>
            </a:r>
            <a:r>
              <a:rPr sz="1400" dirty="0">
                <a:latin typeface="Arial"/>
                <a:cs typeface="Arial"/>
              </a:rPr>
              <a:t>para</a:t>
            </a:r>
            <a:r>
              <a:rPr sz="1400" spc="120" dirty="0">
                <a:latin typeface="Arial"/>
                <a:cs typeface="Arial"/>
              </a:rPr>
              <a:t> </a:t>
            </a:r>
            <a:r>
              <a:rPr sz="1400" spc="-5" dirty="0">
                <a:latin typeface="Arial"/>
                <a:cs typeface="Arial"/>
              </a:rPr>
              <a:t>otro</a:t>
            </a:r>
            <a:r>
              <a:rPr sz="1400" spc="120" dirty="0">
                <a:latin typeface="Arial"/>
                <a:cs typeface="Arial"/>
              </a:rPr>
              <a:t> </a:t>
            </a:r>
            <a:r>
              <a:rPr sz="1400" dirty="0">
                <a:latin typeface="Arial"/>
                <a:cs typeface="Arial"/>
              </a:rPr>
              <a:t>tipo</a:t>
            </a:r>
            <a:r>
              <a:rPr sz="1400" spc="120" dirty="0">
                <a:latin typeface="Arial"/>
                <a:cs typeface="Arial"/>
              </a:rPr>
              <a:t> </a:t>
            </a:r>
            <a:r>
              <a:rPr sz="1400" dirty="0">
                <a:latin typeface="Arial"/>
                <a:cs typeface="Arial"/>
              </a:rPr>
              <a:t>de </a:t>
            </a:r>
            <a:r>
              <a:rPr sz="1400" spc="-375" dirty="0">
                <a:latin typeface="Arial"/>
                <a:cs typeface="Arial"/>
              </a:rPr>
              <a:t> </a:t>
            </a:r>
            <a:r>
              <a:rPr sz="1400" spc="-5" dirty="0">
                <a:latin typeface="Arial"/>
                <a:cs typeface="Arial"/>
              </a:rPr>
              <a:t>Aislamiento</a:t>
            </a:r>
            <a:endParaRPr sz="1400">
              <a:latin typeface="Arial"/>
              <a:cs typeface="Arial"/>
            </a:endParaRPr>
          </a:p>
          <a:p>
            <a:pPr marL="12699" marR="7619" lvl="1">
              <a:lnSpc>
                <a:spcPts val="1610"/>
              </a:lnSpc>
              <a:spcBef>
                <a:spcPts val="10"/>
              </a:spcBef>
              <a:buAutoNum type="arabicPeriod" startAt="3"/>
              <a:tabLst>
                <a:tab pos="383506" algn="l"/>
              </a:tabLst>
            </a:pPr>
            <a:r>
              <a:rPr sz="1400" dirty="0">
                <a:latin typeface="Arial"/>
                <a:cs typeface="Arial"/>
              </a:rPr>
              <a:t>-</a:t>
            </a:r>
            <a:r>
              <a:rPr sz="1400" spc="180" dirty="0">
                <a:latin typeface="Arial"/>
                <a:cs typeface="Arial"/>
              </a:rPr>
              <a:t> </a:t>
            </a:r>
            <a:r>
              <a:rPr sz="1400" spc="-5" dirty="0">
                <a:latin typeface="Arial"/>
                <a:cs typeface="Arial"/>
              </a:rPr>
              <a:t>Ejecución</a:t>
            </a:r>
            <a:r>
              <a:rPr sz="1400" spc="175" dirty="0">
                <a:latin typeface="Arial"/>
                <a:cs typeface="Arial"/>
              </a:rPr>
              <a:t> </a:t>
            </a:r>
            <a:r>
              <a:rPr sz="1400" dirty="0">
                <a:latin typeface="Arial"/>
                <a:cs typeface="Arial"/>
              </a:rPr>
              <a:t>de</a:t>
            </a:r>
            <a:r>
              <a:rPr sz="1400" spc="180" dirty="0">
                <a:latin typeface="Arial"/>
                <a:cs typeface="Arial"/>
              </a:rPr>
              <a:t> </a:t>
            </a:r>
            <a:r>
              <a:rPr sz="1400" spc="-5" dirty="0">
                <a:latin typeface="Arial"/>
                <a:cs typeface="Arial"/>
              </a:rPr>
              <a:t>Pruebas</a:t>
            </a:r>
            <a:r>
              <a:rPr sz="1400" spc="180" dirty="0">
                <a:latin typeface="Arial"/>
                <a:cs typeface="Arial"/>
              </a:rPr>
              <a:t> </a:t>
            </a:r>
            <a:r>
              <a:rPr sz="1400" dirty="0">
                <a:latin typeface="Arial"/>
                <a:cs typeface="Arial"/>
              </a:rPr>
              <a:t>en</a:t>
            </a:r>
            <a:r>
              <a:rPr sz="1400" spc="175" dirty="0">
                <a:latin typeface="Arial"/>
                <a:cs typeface="Arial"/>
              </a:rPr>
              <a:t> </a:t>
            </a:r>
            <a:r>
              <a:rPr sz="1400" spc="-5">
                <a:latin typeface="Arial"/>
                <a:cs typeface="Arial"/>
              </a:rPr>
              <a:t>Corriente</a:t>
            </a:r>
            <a:r>
              <a:rPr sz="1400" spc="180">
                <a:latin typeface="Arial"/>
                <a:cs typeface="Arial"/>
              </a:rPr>
              <a:t> </a:t>
            </a:r>
            <a:r>
              <a:rPr sz="1400" spc="-5" smtClean="0">
                <a:latin typeface="Arial"/>
                <a:cs typeface="Arial"/>
              </a:rPr>
              <a:t>Continua</a:t>
            </a:r>
            <a:endParaRPr lang="es-ES" sz="1400" spc="-5" dirty="0" smtClean="0">
              <a:latin typeface="Arial"/>
              <a:cs typeface="Arial"/>
            </a:endParaRPr>
          </a:p>
          <a:p>
            <a:pPr marL="12699" marR="7619" lvl="1">
              <a:lnSpc>
                <a:spcPts val="1610"/>
              </a:lnSpc>
              <a:spcBef>
                <a:spcPts val="10"/>
              </a:spcBef>
              <a:buAutoNum type="arabicPeriod" startAt="3"/>
              <a:tabLst>
                <a:tab pos="383506" algn="l"/>
              </a:tabLst>
            </a:pPr>
            <a:endParaRPr sz="1400">
              <a:latin typeface="Arial"/>
              <a:cs typeface="Arial"/>
            </a:endParaRPr>
          </a:p>
          <a:p>
            <a:pPr marL="12699">
              <a:lnSpc>
                <a:spcPts val="1530"/>
              </a:lnSpc>
              <a:tabLst>
                <a:tab pos="1322588" algn="l"/>
                <a:tab pos="1804509" algn="l"/>
                <a:tab pos="3083921" algn="l"/>
                <a:tab pos="4165230" algn="l"/>
              </a:tabLst>
            </a:pPr>
            <a:r>
              <a:rPr sz="1400" b="1" spc="-5" dirty="0">
                <a:latin typeface="Arial"/>
                <a:cs typeface="Arial"/>
              </a:rPr>
              <a:t>6</a:t>
            </a:r>
            <a:r>
              <a:rPr sz="1400" b="1" spc="5" dirty="0">
                <a:latin typeface="Arial"/>
                <a:cs typeface="Arial"/>
              </a:rPr>
              <a:t>.</a:t>
            </a:r>
            <a:r>
              <a:rPr sz="1400" b="1" dirty="0">
                <a:latin typeface="Arial"/>
                <a:cs typeface="Arial"/>
              </a:rPr>
              <a:t>-P</a:t>
            </a:r>
            <a:r>
              <a:rPr sz="1400" b="1" spc="-10" dirty="0">
                <a:latin typeface="Arial"/>
                <a:cs typeface="Arial"/>
              </a:rPr>
              <a:t>RU</a:t>
            </a:r>
            <a:r>
              <a:rPr sz="1400" b="1" dirty="0">
                <a:latin typeface="Arial"/>
                <a:cs typeface="Arial"/>
              </a:rPr>
              <a:t>EB</a:t>
            </a:r>
            <a:r>
              <a:rPr sz="1400" b="1" spc="-30" dirty="0">
                <a:latin typeface="Arial"/>
                <a:cs typeface="Arial"/>
              </a:rPr>
              <a:t>A</a:t>
            </a:r>
            <a:r>
              <a:rPr sz="1400" b="1" dirty="0">
                <a:latin typeface="Arial"/>
                <a:cs typeface="Arial"/>
              </a:rPr>
              <a:t>S	EN	</a:t>
            </a:r>
            <a:r>
              <a:rPr sz="1400" b="1" spc="-10" dirty="0">
                <a:latin typeface="Arial"/>
                <a:cs typeface="Arial"/>
              </a:rPr>
              <a:t>C</a:t>
            </a:r>
            <a:r>
              <a:rPr sz="1400" b="1" dirty="0">
                <a:latin typeface="Arial"/>
                <a:cs typeface="Arial"/>
              </a:rPr>
              <a:t>O</a:t>
            </a:r>
            <a:r>
              <a:rPr sz="1400" b="1" spc="-10" dirty="0">
                <a:latin typeface="Arial"/>
                <a:cs typeface="Arial"/>
              </a:rPr>
              <a:t>RR</a:t>
            </a:r>
            <a:r>
              <a:rPr sz="1400" b="1" dirty="0">
                <a:latin typeface="Arial"/>
                <a:cs typeface="Arial"/>
              </a:rPr>
              <a:t>IE</a:t>
            </a:r>
            <a:r>
              <a:rPr sz="1400" b="1" spc="-10" dirty="0">
                <a:latin typeface="Arial"/>
                <a:cs typeface="Arial"/>
              </a:rPr>
              <a:t>NT</a:t>
            </a:r>
            <a:r>
              <a:rPr sz="1400" b="1" dirty="0">
                <a:latin typeface="Arial"/>
                <a:cs typeface="Arial"/>
              </a:rPr>
              <a:t>E</a:t>
            </a:r>
            <a:r>
              <a:rPr sz="1400" b="1">
                <a:latin typeface="Arial"/>
                <a:cs typeface="Arial"/>
              </a:rPr>
              <a:t>	</a:t>
            </a:r>
            <a:r>
              <a:rPr sz="1400" b="1" spc="-21" smtClean="0">
                <a:latin typeface="Arial"/>
                <a:cs typeface="Arial"/>
              </a:rPr>
              <a:t>A</a:t>
            </a:r>
            <a:r>
              <a:rPr sz="1400" b="1" smtClean="0">
                <a:latin typeface="Arial"/>
                <a:cs typeface="Arial"/>
              </a:rPr>
              <a:t>L</a:t>
            </a:r>
            <a:r>
              <a:rPr sz="1400" b="1" spc="-10" smtClean="0">
                <a:latin typeface="Arial"/>
                <a:cs typeface="Arial"/>
              </a:rPr>
              <a:t>T</a:t>
            </a:r>
            <a:r>
              <a:rPr sz="1400" b="1" smtClean="0">
                <a:latin typeface="Arial"/>
                <a:cs typeface="Arial"/>
              </a:rPr>
              <a:t>E</a:t>
            </a:r>
            <a:r>
              <a:rPr sz="1400" b="1" spc="-10" smtClean="0">
                <a:latin typeface="Arial"/>
                <a:cs typeface="Arial"/>
              </a:rPr>
              <a:t>R</a:t>
            </a:r>
            <a:r>
              <a:rPr sz="1400" b="1" spc="15" smtClean="0">
                <a:latin typeface="Arial"/>
                <a:cs typeface="Arial"/>
              </a:rPr>
              <a:t>N</a:t>
            </a:r>
            <a:r>
              <a:rPr sz="1400" b="1" smtClean="0">
                <a:latin typeface="Arial"/>
                <a:cs typeface="Arial"/>
              </a:rPr>
              <a:t>A</a:t>
            </a:r>
            <a:endParaRPr lang="es-ES" sz="1400" b="1" dirty="0" smtClean="0">
              <a:latin typeface="Arial"/>
              <a:cs typeface="Arial"/>
            </a:endParaRPr>
          </a:p>
          <a:p>
            <a:pPr marL="12699">
              <a:lnSpc>
                <a:spcPts val="1530"/>
              </a:lnSpc>
              <a:tabLst>
                <a:tab pos="1322588" algn="l"/>
                <a:tab pos="1804509" algn="l"/>
                <a:tab pos="3083921" algn="l"/>
                <a:tab pos="4165230" algn="l"/>
              </a:tabLst>
            </a:pPr>
            <a:r>
              <a:rPr sz="1400" smtClean="0">
                <a:latin typeface="Arial"/>
                <a:cs typeface="Arial"/>
              </a:rPr>
              <a:t>6.1</a:t>
            </a:r>
            <a:r>
              <a:rPr sz="1400" dirty="0">
                <a:latin typeface="Arial"/>
                <a:cs typeface="Arial"/>
              </a:rPr>
              <a:t>.-</a:t>
            </a:r>
            <a:r>
              <a:rPr sz="1400" spc="-40" dirty="0">
                <a:latin typeface="Arial"/>
                <a:cs typeface="Arial"/>
              </a:rPr>
              <a:t> </a:t>
            </a:r>
            <a:r>
              <a:rPr sz="1400" spc="-5" dirty="0">
                <a:latin typeface="Arial"/>
                <a:cs typeface="Arial"/>
              </a:rPr>
              <a:t>Pruebas</a:t>
            </a:r>
            <a:r>
              <a:rPr sz="1400" spc="-35" dirty="0">
                <a:latin typeface="Arial"/>
                <a:cs typeface="Arial"/>
              </a:rPr>
              <a:t> </a:t>
            </a:r>
            <a:r>
              <a:rPr sz="1400" spc="-10" dirty="0">
                <a:latin typeface="Arial"/>
                <a:cs typeface="Arial"/>
              </a:rPr>
              <a:t>de</a:t>
            </a:r>
            <a:r>
              <a:rPr sz="1400" spc="-40" dirty="0">
                <a:latin typeface="Arial"/>
                <a:cs typeface="Arial"/>
              </a:rPr>
              <a:t> </a:t>
            </a:r>
            <a:r>
              <a:rPr sz="1400" spc="-5" dirty="0">
                <a:latin typeface="Arial"/>
                <a:cs typeface="Arial"/>
              </a:rPr>
              <a:t>aislamiento</a:t>
            </a:r>
            <a:r>
              <a:rPr sz="1400" spc="-40" dirty="0">
                <a:latin typeface="Arial"/>
                <a:cs typeface="Arial"/>
              </a:rPr>
              <a:t> </a:t>
            </a:r>
            <a:r>
              <a:rPr sz="1400" dirty="0">
                <a:latin typeface="Arial"/>
                <a:cs typeface="Arial"/>
              </a:rPr>
              <a:t>y</a:t>
            </a:r>
            <a:r>
              <a:rPr sz="1400" spc="-55" dirty="0">
                <a:latin typeface="Arial"/>
                <a:cs typeface="Arial"/>
              </a:rPr>
              <a:t> </a:t>
            </a:r>
            <a:r>
              <a:rPr sz="1400" spc="-5" dirty="0">
                <a:latin typeface="Arial"/>
                <a:cs typeface="Arial"/>
              </a:rPr>
              <a:t>otros</a:t>
            </a:r>
            <a:r>
              <a:rPr sz="1400" spc="-55" dirty="0">
                <a:latin typeface="Arial"/>
                <a:cs typeface="Arial"/>
              </a:rPr>
              <a:t> </a:t>
            </a:r>
            <a:r>
              <a:rPr sz="1400" spc="-5" dirty="0">
                <a:latin typeface="Arial"/>
                <a:cs typeface="Arial"/>
              </a:rPr>
              <a:t>tipos</a:t>
            </a:r>
            <a:r>
              <a:rPr sz="1400" spc="-44" dirty="0">
                <a:latin typeface="Arial"/>
                <a:cs typeface="Arial"/>
              </a:rPr>
              <a:t> </a:t>
            </a:r>
            <a:r>
              <a:rPr sz="1400" dirty="0">
                <a:latin typeface="Arial"/>
                <a:cs typeface="Arial"/>
              </a:rPr>
              <a:t>de</a:t>
            </a:r>
            <a:r>
              <a:rPr sz="1400" spc="-40" dirty="0">
                <a:latin typeface="Arial"/>
                <a:cs typeface="Arial"/>
              </a:rPr>
              <a:t> </a:t>
            </a:r>
            <a:r>
              <a:rPr sz="1400" spc="-5" dirty="0">
                <a:latin typeface="Arial"/>
                <a:cs typeface="Arial"/>
              </a:rPr>
              <a:t>pruebas</a:t>
            </a:r>
            <a:r>
              <a:rPr sz="1400" spc="-44" dirty="0">
                <a:latin typeface="Arial"/>
                <a:cs typeface="Arial"/>
              </a:rPr>
              <a:t> </a:t>
            </a:r>
            <a:r>
              <a:rPr sz="1400" dirty="0">
                <a:latin typeface="Arial"/>
                <a:cs typeface="Arial"/>
              </a:rPr>
              <a:t>en </a:t>
            </a:r>
            <a:r>
              <a:rPr sz="1400" spc="-375" dirty="0">
                <a:latin typeface="Arial"/>
                <a:cs typeface="Arial"/>
              </a:rPr>
              <a:t> </a:t>
            </a:r>
            <a:r>
              <a:rPr sz="1400" dirty="0">
                <a:latin typeface="Arial"/>
                <a:cs typeface="Arial"/>
              </a:rPr>
              <a:t>Corriente</a:t>
            </a:r>
            <a:r>
              <a:rPr sz="1400" spc="-5" dirty="0">
                <a:latin typeface="Arial"/>
                <a:cs typeface="Arial"/>
              </a:rPr>
              <a:t> Alterna para</a:t>
            </a:r>
            <a:r>
              <a:rPr sz="1400" spc="5" dirty="0">
                <a:latin typeface="Arial"/>
                <a:cs typeface="Arial"/>
              </a:rPr>
              <a:t> </a:t>
            </a:r>
            <a:r>
              <a:rPr sz="1400" spc="-5" dirty="0">
                <a:latin typeface="Arial"/>
                <a:cs typeface="Arial"/>
              </a:rPr>
              <a:t>Equipos</a:t>
            </a:r>
            <a:r>
              <a:rPr sz="1400" spc="-10" dirty="0">
                <a:latin typeface="Arial"/>
                <a:cs typeface="Arial"/>
              </a:rPr>
              <a:t> </a:t>
            </a:r>
            <a:r>
              <a:rPr sz="1400" dirty="0">
                <a:latin typeface="Arial"/>
                <a:cs typeface="Arial"/>
              </a:rPr>
              <a:t>con</a:t>
            </a:r>
            <a:r>
              <a:rPr sz="1400" spc="10" dirty="0">
                <a:latin typeface="Arial"/>
                <a:cs typeface="Arial"/>
              </a:rPr>
              <a:t> </a:t>
            </a:r>
            <a:r>
              <a:rPr sz="1400" spc="-5" dirty="0">
                <a:latin typeface="Arial"/>
                <a:cs typeface="Arial"/>
              </a:rPr>
              <a:t>Aislamiento</a:t>
            </a:r>
            <a:r>
              <a:rPr sz="1400" spc="10" dirty="0">
                <a:latin typeface="Arial"/>
                <a:cs typeface="Arial"/>
              </a:rPr>
              <a:t> </a:t>
            </a:r>
            <a:r>
              <a:rPr sz="1400" spc="-5" dirty="0">
                <a:latin typeface="Arial"/>
                <a:cs typeface="Arial"/>
              </a:rPr>
              <a:t>Sólido </a:t>
            </a:r>
            <a:r>
              <a:rPr sz="1400" dirty="0">
                <a:latin typeface="Arial"/>
                <a:cs typeface="Arial"/>
              </a:rPr>
              <a:t> 6.2.-</a:t>
            </a:r>
            <a:r>
              <a:rPr sz="1400" spc="55" dirty="0">
                <a:latin typeface="Arial"/>
                <a:cs typeface="Arial"/>
              </a:rPr>
              <a:t> </a:t>
            </a:r>
            <a:r>
              <a:rPr sz="1400" spc="-5" dirty="0">
                <a:latin typeface="Arial"/>
                <a:cs typeface="Arial"/>
              </a:rPr>
              <a:t>Pruebas</a:t>
            </a:r>
            <a:r>
              <a:rPr sz="1400" spc="60" dirty="0">
                <a:latin typeface="Arial"/>
                <a:cs typeface="Arial"/>
              </a:rPr>
              <a:t> </a:t>
            </a:r>
            <a:r>
              <a:rPr sz="1400" dirty="0">
                <a:latin typeface="Arial"/>
                <a:cs typeface="Arial"/>
              </a:rPr>
              <a:t>en</a:t>
            </a:r>
            <a:r>
              <a:rPr sz="1400" spc="40" dirty="0">
                <a:latin typeface="Arial"/>
                <a:cs typeface="Arial"/>
              </a:rPr>
              <a:t> </a:t>
            </a:r>
            <a:r>
              <a:rPr sz="1400" dirty="0">
                <a:latin typeface="Arial"/>
                <a:cs typeface="Arial"/>
              </a:rPr>
              <a:t>Corriente</a:t>
            </a:r>
            <a:r>
              <a:rPr sz="1400" spc="50" dirty="0">
                <a:latin typeface="Arial"/>
                <a:cs typeface="Arial"/>
              </a:rPr>
              <a:t> </a:t>
            </a:r>
            <a:r>
              <a:rPr sz="1400" spc="-5" dirty="0">
                <a:latin typeface="Arial"/>
                <a:cs typeface="Arial"/>
              </a:rPr>
              <a:t>Alterna</a:t>
            </a:r>
            <a:r>
              <a:rPr sz="1400" spc="44" dirty="0">
                <a:latin typeface="Arial"/>
                <a:cs typeface="Arial"/>
              </a:rPr>
              <a:t> </a:t>
            </a:r>
            <a:r>
              <a:rPr sz="1400" dirty="0">
                <a:latin typeface="Arial"/>
                <a:cs typeface="Arial"/>
              </a:rPr>
              <a:t>en</a:t>
            </a:r>
            <a:r>
              <a:rPr sz="1400" spc="60" dirty="0">
                <a:latin typeface="Arial"/>
                <a:cs typeface="Arial"/>
              </a:rPr>
              <a:t> </a:t>
            </a:r>
            <a:r>
              <a:rPr sz="1400" spc="-5" dirty="0">
                <a:latin typeface="Arial"/>
                <a:cs typeface="Arial"/>
              </a:rPr>
              <a:t>otro</a:t>
            </a:r>
            <a:r>
              <a:rPr sz="1400" spc="55" dirty="0">
                <a:latin typeface="Arial"/>
                <a:cs typeface="Arial"/>
              </a:rPr>
              <a:t> </a:t>
            </a:r>
            <a:r>
              <a:rPr sz="1400" spc="-5" dirty="0">
                <a:latin typeface="Arial"/>
                <a:cs typeface="Arial"/>
              </a:rPr>
              <a:t>Tipo</a:t>
            </a:r>
            <a:r>
              <a:rPr sz="1400" spc="55" dirty="0">
                <a:latin typeface="Arial"/>
                <a:cs typeface="Arial"/>
              </a:rPr>
              <a:t> </a:t>
            </a:r>
            <a:r>
              <a:rPr sz="1400" dirty="0">
                <a:latin typeface="Arial"/>
                <a:cs typeface="Arial"/>
              </a:rPr>
              <a:t>de </a:t>
            </a:r>
            <a:r>
              <a:rPr sz="1400" spc="-375" dirty="0">
                <a:latin typeface="Arial"/>
                <a:cs typeface="Arial"/>
              </a:rPr>
              <a:t> </a:t>
            </a:r>
            <a:r>
              <a:rPr sz="1400" spc="-5" dirty="0">
                <a:latin typeface="Arial"/>
                <a:cs typeface="Arial"/>
              </a:rPr>
              <a:t>Aislamiento</a:t>
            </a:r>
            <a:endParaRPr sz="1400">
              <a:latin typeface="Arial"/>
              <a:cs typeface="Arial"/>
            </a:endParaRPr>
          </a:p>
          <a:p>
            <a:pPr marL="12699" marR="5714">
              <a:lnSpc>
                <a:spcPts val="1610"/>
              </a:lnSpc>
              <a:spcBef>
                <a:spcPts val="44"/>
              </a:spcBef>
            </a:pPr>
            <a:r>
              <a:rPr sz="1400" dirty="0">
                <a:latin typeface="Arial"/>
                <a:cs typeface="Arial"/>
              </a:rPr>
              <a:t>6.3.-</a:t>
            </a:r>
            <a:r>
              <a:rPr sz="1400" spc="44" dirty="0">
                <a:latin typeface="Arial"/>
                <a:cs typeface="Arial"/>
              </a:rPr>
              <a:t> </a:t>
            </a:r>
            <a:r>
              <a:rPr sz="1400" spc="-5" dirty="0">
                <a:latin typeface="Arial"/>
                <a:cs typeface="Arial"/>
              </a:rPr>
              <a:t>Ejecución</a:t>
            </a:r>
            <a:r>
              <a:rPr sz="1400" spc="50" dirty="0">
                <a:latin typeface="Arial"/>
                <a:cs typeface="Arial"/>
              </a:rPr>
              <a:t> </a:t>
            </a:r>
            <a:r>
              <a:rPr sz="1400" dirty="0">
                <a:latin typeface="Arial"/>
                <a:cs typeface="Arial"/>
              </a:rPr>
              <a:t>de</a:t>
            </a:r>
            <a:r>
              <a:rPr sz="1400" spc="30" dirty="0">
                <a:latin typeface="Arial"/>
                <a:cs typeface="Arial"/>
              </a:rPr>
              <a:t> </a:t>
            </a:r>
            <a:r>
              <a:rPr sz="1400" spc="-5" dirty="0">
                <a:latin typeface="Arial"/>
                <a:cs typeface="Arial"/>
              </a:rPr>
              <a:t>Pruebas</a:t>
            </a:r>
            <a:r>
              <a:rPr sz="1400" spc="65" dirty="0">
                <a:latin typeface="Arial"/>
                <a:cs typeface="Arial"/>
              </a:rPr>
              <a:t> </a:t>
            </a:r>
            <a:r>
              <a:rPr sz="1400" dirty="0">
                <a:latin typeface="Arial"/>
                <a:cs typeface="Arial"/>
              </a:rPr>
              <a:t>en</a:t>
            </a:r>
            <a:r>
              <a:rPr sz="1400" spc="44" dirty="0">
                <a:latin typeface="Arial"/>
                <a:cs typeface="Arial"/>
              </a:rPr>
              <a:t> </a:t>
            </a:r>
            <a:r>
              <a:rPr sz="1400" spc="-5">
                <a:latin typeface="Arial"/>
                <a:cs typeface="Arial"/>
              </a:rPr>
              <a:t>Corriente</a:t>
            </a:r>
            <a:r>
              <a:rPr sz="1400" spc="50">
                <a:latin typeface="Arial"/>
                <a:cs typeface="Arial"/>
              </a:rPr>
              <a:t> </a:t>
            </a:r>
            <a:r>
              <a:rPr sz="1400" spc="-5" smtClean="0">
                <a:latin typeface="Arial"/>
                <a:cs typeface="Arial"/>
              </a:rPr>
              <a:t>Alterna</a:t>
            </a:r>
            <a:endParaRPr sz="1400">
              <a:latin typeface="Arial"/>
              <a:cs typeface="Arial"/>
            </a:endParaRPr>
          </a:p>
        </p:txBody>
      </p:sp>
      <p:sp>
        <p:nvSpPr>
          <p:cNvPr id="11" name="16 Título"/>
          <p:cNvSpPr>
            <a:spLocks noGrp="1"/>
          </p:cNvSpPr>
          <p:nvPr>
            <p:ph type="title"/>
          </p:nvPr>
        </p:nvSpPr>
        <p:spPr>
          <a:xfrm>
            <a:off x="861824" y="575818"/>
            <a:ext cx="8969755" cy="738664"/>
          </a:xfrm>
        </p:spPr>
        <p:txBody>
          <a:bodyPr/>
          <a:lstStyle/>
          <a:p>
            <a:pPr algn="ct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lang="es-A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947927" y="1147826"/>
            <a:ext cx="2963545" cy="369332"/>
          </a:xfrm>
          <a:prstGeom prst="rect">
            <a:avLst/>
          </a:prstGeom>
          <a:solidFill>
            <a:srgbClr val="D2D2D2"/>
          </a:solidFill>
        </p:spPr>
        <p:txBody>
          <a:bodyPr vert="horz" wrap="square" lIns="0" tIns="0" rIns="0" bIns="0" rtlCol="0">
            <a:spAutoFit/>
          </a:bodyPr>
          <a:lstStyle/>
          <a:p>
            <a:pPr>
              <a:tabLst>
                <a:tab pos="457160" algn="l"/>
              </a:tabLst>
            </a:pPr>
            <a:r>
              <a:rPr sz="2400" b="1" spc="-5" dirty="0">
                <a:latin typeface="Tahoma"/>
                <a:cs typeface="Tahoma"/>
              </a:rPr>
              <a:t>1.	</a:t>
            </a:r>
            <a:r>
              <a:rPr sz="2400" b="1" spc="-10" dirty="0">
                <a:latin typeface="Tahoma"/>
                <a:cs typeface="Tahoma"/>
              </a:rPr>
              <a:t>INTRODUCCION</a:t>
            </a:r>
            <a:endParaRPr sz="2400">
              <a:latin typeface="Tahoma"/>
              <a:cs typeface="Tahoma"/>
            </a:endParaRPr>
          </a:p>
        </p:txBody>
      </p:sp>
      <p:sp>
        <p:nvSpPr>
          <p:cNvPr id="16" name="object 1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a:t>
            </a:fld>
            <a:endParaRPr sz="1100">
              <a:latin typeface="Calibri"/>
              <a:cs typeface="Calibri"/>
            </a:endParaRPr>
          </a:p>
        </p:txBody>
      </p:sp>
      <p:sp>
        <p:nvSpPr>
          <p:cNvPr id="7" name="object 7"/>
          <p:cNvSpPr txBox="1"/>
          <p:nvPr/>
        </p:nvSpPr>
        <p:spPr>
          <a:xfrm>
            <a:off x="935228" y="1776730"/>
            <a:ext cx="8100059" cy="2058896"/>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Vida</a:t>
            </a:r>
            <a:r>
              <a:rPr sz="1900" b="1" dirty="0">
                <a:latin typeface="Arial"/>
                <a:cs typeface="Arial"/>
              </a:rPr>
              <a:t> </a:t>
            </a:r>
            <a:r>
              <a:rPr sz="1900" b="1" spc="-5" dirty="0">
                <a:latin typeface="Arial"/>
                <a:cs typeface="Arial"/>
              </a:rPr>
              <a:t>útil</a:t>
            </a:r>
            <a:r>
              <a:rPr sz="1900" b="1" spc="15" dirty="0">
                <a:latin typeface="Arial"/>
                <a:cs typeface="Arial"/>
              </a:rPr>
              <a:t> </a:t>
            </a:r>
            <a:r>
              <a:rPr sz="1900" b="1" spc="-5" dirty="0">
                <a:latin typeface="Arial"/>
                <a:cs typeface="Arial"/>
              </a:rPr>
              <a:t>de</a:t>
            </a:r>
            <a:r>
              <a:rPr sz="1900" b="1" spc="10" dirty="0">
                <a:latin typeface="Arial"/>
                <a:cs typeface="Arial"/>
              </a:rPr>
              <a:t> </a:t>
            </a:r>
            <a:r>
              <a:rPr lang="es-ES" sz="1900" b="1" spc="-5" dirty="0" smtClean="0">
                <a:latin typeface="Arial"/>
                <a:cs typeface="Arial"/>
              </a:rPr>
              <a:t>transformadores</a:t>
            </a:r>
            <a:r>
              <a:rPr sz="1900" b="1" spc="15" dirty="0" smtClean="0">
                <a:latin typeface="Arial"/>
                <a:cs typeface="Arial"/>
              </a:rPr>
              <a:t> </a:t>
            </a:r>
            <a:r>
              <a:rPr sz="1900" b="1" spc="-5" dirty="0">
                <a:latin typeface="Arial"/>
                <a:cs typeface="Arial"/>
              </a:rPr>
              <a:t>determinada</a:t>
            </a:r>
            <a:r>
              <a:rPr sz="1900" b="1" spc="10" dirty="0">
                <a:latin typeface="Arial"/>
                <a:cs typeface="Arial"/>
              </a:rPr>
              <a:t> </a:t>
            </a:r>
            <a:r>
              <a:rPr sz="1900" b="1" dirty="0">
                <a:latin typeface="Arial"/>
                <a:cs typeface="Arial"/>
              </a:rPr>
              <a:t>por</a:t>
            </a:r>
            <a:r>
              <a:rPr sz="1900" b="1" spc="-5" dirty="0">
                <a:latin typeface="Arial"/>
                <a:cs typeface="Arial"/>
              </a:rPr>
              <a:t> una</a:t>
            </a:r>
            <a:r>
              <a:rPr sz="1900" b="1" spc="10" dirty="0">
                <a:latin typeface="Arial"/>
                <a:cs typeface="Arial"/>
              </a:rPr>
              <a:t> </a:t>
            </a:r>
            <a:r>
              <a:rPr sz="1900" b="1" spc="-5" dirty="0">
                <a:latin typeface="Arial"/>
                <a:cs typeface="Arial"/>
              </a:rPr>
              <a:t>serie</a:t>
            </a:r>
            <a:r>
              <a:rPr sz="1900" b="1" dirty="0">
                <a:latin typeface="Arial"/>
                <a:cs typeface="Arial"/>
              </a:rPr>
              <a:t> de </a:t>
            </a:r>
            <a:r>
              <a:rPr sz="1900" b="1" spc="-5" dirty="0">
                <a:latin typeface="Arial"/>
                <a:cs typeface="Arial"/>
              </a:rPr>
              <a:t>factores:</a:t>
            </a:r>
            <a:endParaRPr sz="1900" dirty="0">
              <a:latin typeface="Arial"/>
              <a:cs typeface="Arial"/>
            </a:endParaRPr>
          </a:p>
          <a:p>
            <a:pPr>
              <a:spcBef>
                <a:spcPts val="25"/>
              </a:spcBef>
            </a:pPr>
            <a:endParaRPr sz="1900" dirty="0">
              <a:latin typeface="Arial"/>
              <a:cs typeface="Arial"/>
            </a:endParaRPr>
          </a:p>
          <a:p>
            <a:pPr marL="469858" indent="-229214">
              <a:buFont typeface="Symbol"/>
              <a:buChar char=""/>
              <a:tabLst>
                <a:tab pos="470492" algn="l"/>
              </a:tabLst>
            </a:pPr>
            <a:r>
              <a:rPr sz="1900" b="1" spc="-5" dirty="0">
                <a:latin typeface="Arial"/>
                <a:cs typeface="Arial"/>
              </a:rPr>
              <a:t>Calidad</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los</a:t>
            </a:r>
            <a:r>
              <a:rPr sz="1900" b="1" spc="5" dirty="0">
                <a:latin typeface="Arial"/>
                <a:cs typeface="Arial"/>
              </a:rPr>
              <a:t> </a:t>
            </a:r>
            <a:r>
              <a:rPr sz="1900" b="1" spc="-5" dirty="0">
                <a:latin typeface="Arial"/>
                <a:cs typeface="Arial"/>
              </a:rPr>
              <a:t>materiales</a:t>
            </a:r>
            <a:r>
              <a:rPr sz="1900" b="1" spc="21" dirty="0">
                <a:latin typeface="Arial"/>
                <a:cs typeface="Arial"/>
              </a:rPr>
              <a:t> </a:t>
            </a:r>
            <a:r>
              <a:rPr sz="1900" b="1" spc="-5" dirty="0">
                <a:latin typeface="Arial"/>
                <a:cs typeface="Arial"/>
              </a:rPr>
              <a:t>utilizados</a:t>
            </a:r>
            <a:r>
              <a:rPr sz="1900" b="1" spc="1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la</a:t>
            </a:r>
            <a:r>
              <a:rPr sz="1900" b="1" spc="5" dirty="0">
                <a:latin typeface="Arial"/>
                <a:cs typeface="Arial"/>
              </a:rPr>
              <a:t> </a:t>
            </a:r>
            <a:r>
              <a:rPr sz="1900" b="1" spc="-5" dirty="0" err="1" smtClean="0">
                <a:latin typeface="Arial"/>
                <a:cs typeface="Arial"/>
              </a:rPr>
              <a:t>construcción</a:t>
            </a:r>
            <a:r>
              <a:rPr sz="1900" b="1" spc="-5" dirty="0" smtClean="0">
                <a:latin typeface="Arial"/>
                <a:cs typeface="Arial"/>
              </a:rPr>
              <a:t>.</a:t>
            </a:r>
            <a:endParaRPr sz="1900" dirty="0">
              <a:latin typeface="Arial"/>
              <a:cs typeface="Arial"/>
            </a:endParaRPr>
          </a:p>
          <a:p>
            <a:pPr marL="469858" indent="-229214">
              <a:spcBef>
                <a:spcPts val="35"/>
              </a:spcBef>
              <a:buFont typeface="Symbol"/>
              <a:buChar char=""/>
              <a:tabLst>
                <a:tab pos="470492" algn="l"/>
              </a:tabLst>
            </a:pPr>
            <a:r>
              <a:rPr sz="1900" b="1" spc="-5" dirty="0">
                <a:latin typeface="Arial"/>
                <a:cs typeface="Arial"/>
              </a:rPr>
              <a:t>Calidad</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spc="5" dirty="0">
                <a:latin typeface="Arial"/>
                <a:cs typeface="Arial"/>
              </a:rPr>
              <a:t> </a:t>
            </a:r>
            <a:r>
              <a:rPr sz="1900" b="1" spc="-5" dirty="0" err="1" smtClean="0">
                <a:latin typeface="Arial"/>
                <a:cs typeface="Arial"/>
              </a:rPr>
              <a:t>construcción</a:t>
            </a:r>
            <a:r>
              <a:rPr sz="1900" b="1" spc="-5" dirty="0" smtClean="0">
                <a:latin typeface="Arial"/>
                <a:cs typeface="Arial"/>
              </a:rPr>
              <a:t>.</a:t>
            </a:r>
            <a:endParaRPr sz="1900" dirty="0">
              <a:latin typeface="Arial"/>
              <a:cs typeface="Arial"/>
            </a:endParaRPr>
          </a:p>
          <a:p>
            <a:pPr marL="469858" indent="-229214">
              <a:spcBef>
                <a:spcPts val="40"/>
              </a:spcBef>
              <a:buFont typeface="Symbol"/>
              <a:buChar char=""/>
              <a:tabLst>
                <a:tab pos="470492" algn="l"/>
              </a:tabLst>
            </a:pPr>
            <a:r>
              <a:rPr sz="1900" b="1" spc="-5" dirty="0">
                <a:latin typeface="Arial"/>
                <a:cs typeface="Arial"/>
              </a:rPr>
              <a:t>Manejo</a:t>
            </a:r>
            <a:r>
              <a:rPr sz="1900" b="1"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equipo</a:t>
            </a:r>
            <a:r>
              <a:rPr sz="1900" b="1" spc="5" dirty="0">
                <a:latin typeface="Arial"/>
                <a:cs typeface="Arial"/>
              </a:rPr>
              <a:t> </a:t>
            </a:r>
            <a:r>
              <a:rPr sz="1900" b="1" spc="-5" dirty="0">
                <a:latin typeface="Arial"/>
                <a:cs typeface="Arial"/>
              </a:rPr>
              <a:t>durante el</a:t>
            </a:r>
            <a:r>
              <a:rPr sz="1900" b="1" spc="30" dirty="0">
                <a:latin typeface="Arial"/>
                <a:cs typeface="Arial"/>
              </a:rPr>
              <a:t> </a:t>
            </a:r>
            <a:r>
              <a:rPr sz="1900" b="1" spc="-5" dirty="0">
                <a:latin typeface="Arial"/>
                <a:cs typeface="Arial"/>
              </a:rPr>
              <a:t>transporte</a:t>
            </a:r>
            <a:r>
              <a:rPr sz="1900" b="1" spc="5" dirty="0">
                <a:latin typeface="Arial"/>
                <a:cs typeface="Arial"/>
              </a:rPr>
              <a:t> </a:t>
            </a:r>
            <a:r>
              <a:rPr sz="1900" b="1" spc="-5" dirty="0">
                <a:latin typeface="Arial"/>
                <a:cs typeface="Arial"/>
              </a:rPr>
              <a:t>e</a:t>
            </a:r>
            <a:r>
              <a:rPr sz="1900" b="1" dirty="0">
                <a:latin typeface="Arial"/>
                <a:cs typeface="Arial"/>
              </a:rPr>
              <a:t> </a:t>
            </a:r>
            <a:r>
              <a:rPr sz="1900" b="1" spc="-5" dirty="0">
                <a:latin typeface="Arial"/>
                <a:cs typeface="Arial"/>
              </a:rPr>
              <a:t>instalación.</a:t>
            </a:r>
            <a:endParaRPr sz="1900" dirty="0">
              <a:latin typeface="Arial"/>
              <a:cs typeface="Arial"/>
            </a:endParaRPr>
          </a:p>
          <a:p>
            <a:pPr marL="469858" indent="-229214">
              <a:spcBef>
                <a:spcPts val="35"/>
              </a:spcBef>
              <a:buFont typeface="Symbol"/>
              <a:buChar char=""/>
              <a:tabLst>
                <a:tab pos="470492" algn="l"/>
              </a:tabLst>
            </a:pPr>
            <a:r>
              <a:rPr sz="1900" b="1" spc="-5" dirty="0">
                <a:latin typeface="Arial"/>
                <a:cs typeface="Arial"/>
              </a:rPr>
              <a:t>Régimen</a:t>
            </a:r>
            <a:r>
              <a:rPr sz="1900" b="1" spc="-10" dirty="0">
                <a:latin typeface="Arial"/>
                <a:cs typeface="Arial"/>
              </a:rPr>
              <a:t> </a:t>
            </a:r>
            <a:r>
              <a:rPr sz="1900" b="1" dirty="0">
                <a:latin typeface="Arial"/>
                <a:cs typeface="Arial"/>
              </a:rPr>
              <a:t>de</a:t>
            </a:r>
            <a:r>
              <a:rPr sz="1900" b="1" spc="-5" dirty="0">
                <a:latin typeface="Arial"/>
                <a:cs typeface="Arial"/>
              </a:rPr>
              <a:t> </a:t>
            </a:r>
            <a:r>
              <a:rPr sz="1900" b="1" spc="-5" dirty="0" err="1" smtClean="0">
                <a:latin typeface="Arial"/>
                <a:cs typeface="Arial"/>
              </a:rPr>
              <a:t>operación</a:t>
            </a:r>
            <a:r>
              <a:rPr sz="1900" b="1" spc="-5" dirty="0" smtClean="0">
                <a:latin typeface="Arial"/>
                <a:cs typeface="Arial"/>
              </a:rPr>
              <a:t>.</a:t>
            </a:r>
            <a:endParaRPr sz="1900" dirty="0">
              <a:latin typeface="Arial"/>
              <a:cs typeface="Arial"/>
            </a:endParaRPr>
          </a:p>
          <a:p>
            <a:pPr marL="469858" indent="-229214">
              <a:spcBef>
                <a:spcPts val="25"/>
              </a:spcBef>
              <a:buFont typeface="Symbol"/>
              <a:buChar char=""/>
              <a:tabLst>
                <a:tab pos="470492" algn="l"/>
              </a:tabLst>
            </a:pPr>
            <a:r>
              <a:rPr sz="1900" b="1" spc="-5" dirty="0" err="1" smtClean="0">
                <a:latin typeface="Arial"/>
                <a:cs typeface="Arial"/>
              </a:rPr>
              <a:t>Mantenimientodurante</a:t>
            </a:r>
            <a:r>
              <a:rPr sz="1900" b="1" spc="5" dirty="0" smtClean="0">
                <a:latin typeface="Arial"/>
                <a:cs typeface="Arial"/>
              </a:rPr>
              <a:t> </a:t>
            </a:r>
            <a:r>
              <a:rPr sz="1900" b="1" spc="-5" dirty="0">
                <a:latin typeface="Arial"/>
                <a:cs typeface="Arial"/>
              </a:rPr>
              <a:t>su</a:t>
            </a:r>
            <a:r>
              <a:rPr sz="1900" b="1" spc="21" dirty="0">
                <a:latin typeface="Arial"/>
                <a:cs typeface="Arial"/>
              </a:rPr>
              <a:t> </a:t>
            </a:r>
            <a:r>
              <a:rPr sz="1900" b="1" spc="-10" dirty="0">
                <a:latin typeface="Arial"/>
                <a:cs typeface="Arial"/>
              </a:rPr>
              <a:t>vida</a:t>
            </a:r>
            <a:r>
              <a:rPr sz="1900" b="1" spc="10" dirty="0">
                <a:latin typeface="Arial"/>
                <a:cs typeface="Arial"/>
              </a:rPr>
              <a:t> </a:t>
            </a:r>
            <a:r>
              <a:rPr sz="1900" b="1" spc="-5" dirty="0">
                <a:latin typeface="Arial"/>
                <a:cs typeface="Arial"/>
              </a:rPr>
              <a:t>útil.</a:t>
            </a:r>
            <a:endParaRPr sz="1900" dirty="0">
              <a:latin typeface="Arial"/>
              <a:cs typeface="Arial"/>
            </a:endParaRPr>
          </a:p>
        </p:txBody>
      </p:sp>
      <p:sp>
        <p:nvSpPr>
          <p:cNvPr id="8" name="object 8"/>
          <p:cNvSpPr txBox="1"/>
          <p:nvPr/>
        </p:nvSpPr>
        <p:spPr>
          <a:xfrm>
            <a:off x="4533011" y="4108069"/>
            <a:ext cx="52343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normas</a:t>
            </a:r>
            <a:r>
              <a:rPr sz="1900" b="1" spc="44" dirty="0">
                <a:latin typeface="Arial"/>
                <a:cs typeface="Arial"/>
              </a:rPr>
              <a:t> </a:t>
            </a:r>
            <a:r>
              <a:rPr sz="1900" b="1" spc="-5" dirty="0">
                <a:latin typeface="Arial"/>
                <a:cs typeface="Arial"/>
              </a:rPr>
              <a:t>Internacionales</a:t>
            </a:r>
            <a:r>
              <a:rPr sz="1900" b="1" spc="21" dirty="0">
                <a:latin typeface="Arial"/>
                <a:cs typeface="Arial"/>
              </a:rPr>
              <a:t> </a:t>
            </a:r>
            <a:r>
              <a:rPr sz="1900" b="1" spc="-5" dirty="0">
                <a:latin typeface="Arial"/>
                <a:cs typeface="Arial"/>
              </a:rPr>
              <a:t>(ANSI,</a:t>
            </a:r>
            <a:r>
              <a:rPr sz="1900" b="1" spc="30" dirty="0">
                <a:latin typeface="Arial"/>
                <a:cs typeface="Arial"/>
              </a:rPr>
              <a:t> </a:t>
            </a:r>
            <a:r>
              <a:rPr sz="1900" b="1" dirty="0">
                <a:latin typeface="Arial"/>
                <a:cs typeface="Arial"/>
              </a:rPr>
              <a:t>IEEE,</a:t>
            </a:r>
            <a:r>
              <a:rPr sz="1900" b="1" spc="10" dirty="0">
                <a:latin typeface="Arial"/>
                <a:cs typeface="Arial"/>
              </a:rPr>
              <a:t> </a:t>
            </a:r>
            <a:r>
              <a:rPr sz="1900" b="1" dirty="0">
                <a:latin typeface="Arial"/>
                <a:cs typeface="Arial"/>
              </a:rPr>
              <a:t>IEC,</a:t>
            </a:r>
            <a:r>
              <a:rPr sz="1900" b="1" spc="15" dirty="0">
                <a:latin typeface="Arial"/>
                <a:cs typeface="Arial"/>
              </a:rPr>
              <a:t> </a:t>
            </a:r>
            <a:r>
              <a:rPr sz="1900" b="1" spc="-5" dirty="0">
                <a:latin typeface="Arial"/>
                <a:cs typeface="Arial"/>
              </a:rPr>
              <a:t>etc)</a:t>
            </a:r>
            <a:endParaRPr sz="1900">
              <a:latin typeface="Arial"/>
              <a:cs typeface="Arial"/>
            </a:endParaRPr>
          </a:p>
        </p:txBody>
      </p:sp>
      <p:sp>
        <p:nvSpPr>
          <p:cNvPr id="9" name="object 9"/>
          <p:cNvSpPr txBox="1"/>
          <p:nvPr/>
        </p:nvSpPr>
        <p:spPr>
          <a:xfrm>
            <a:off x="706628" y="4078604"/>
            <a:ext cx="9279255"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 pos="9131124" algn="l"/>
              </a:tabLst>
            </a:pPr>
            <a:r>
              <a:rPr sz="1900" b="1" spc="-5" dirty="0">
                <a:latin typeface="Arial"/>
                <a:cs typeface="Arial"/>
              </a:rPr>
              <a:t>L</a:t>
            </a:r>
            <a:r>
              <a:rPr sz="1900" b="1" dirty="0">
                <a:latin typeface="Arial"/>
                <a:cs typeface="Arial"/>
              </a:rPr>
              <a:t>a</a:t>
            </a:r>
            <a:r>
              <a:rPr sz="1900" b="1" spc="-5" dirty="0">
                <a:latin typeface="Arial"/>
                <a:cs typeface="Arial"/>
              </a:rPr>
              <a:t>s</a:t>
            </a:r>
            <a:r>
              <a:rPr sz="1900" b="1" spc="2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t>
            </a:r>
            <a:r>
              <a:rPr sz="1900" b="1" dirty="0">
                <a:latin typeface="Arial"/>
                <a:cs typeface="Arial"/>
              </a:rPr>
              <a:t>a</a:t>
            </a:r>
            <a:r>
              <a:rPr sz="1900" b="1" spc="-5" dirty="0">
                <a:latin typeface="Arial"/>
                <a:cs typeface="Arial"/>
              </a:rPr>
              <a:t>s</a:t>
            </a:r>
            <a:r>
              <a:rPr sz="1900" b="1" spc="2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án</a:t>
            </a:r>
            <a:r>
              <a:rPr sz="1900" b="1" spc="25" dirty="0">
                <a:latin typeface="Arial"/>
                <a:cs typeface="Arial"/>
              </a:rPr>
              <a:t> </a:t>
            </a:r>
            <a:r>
              <a:rPr sz="1900" b="1" spc="-5" dirty="0">
                <a:latin typeface="Arial"/>
                <a:cs typeface="Arial"/>
              </a:rPr>
              <a:t>b</a:t>
            </a:r>
            <a:r>
              <a:rPr sz="1900" b="1" dirty="0">
                <a:latin typeface="Arial"/>
                <a:cs typeface="Arial"/>
              </a:rPr>
              <a:t>a</a:t>
            </a:r>
            <a:r>
              <a:rPr sz="1900" b="1" spc="-5" dirty="0">
                <a:latin typeface="Arial"/>
                <a:cs typeface="Arial"/>
              </a:rPr>
              <a:t>sa</a:t>
            </a:r>
            <a:r>
              <a:rPr sz="1900" b="1" dirty="0">
                <a:latin typeface="Arial"/>
                <a:cs typeface="Arial"/>
              </a:rPr>
              <a:t>d</a:t>
            </a:r>
            <a:r>
              <a:rPr sz="1900" b="1" spc="-5" dirty="0">
                <a:latin typeface="Arial"/>
                <a:cs typeface="Arial"/>
              </a:rPr>
              <a:t>as</a:t>
            </a:r>
            <a:r>
              <a:rPr sz="1900" b="1" spc="25"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y</a:t>
            </a:r>
            <a:endParaRPr sz="1900">
              <a:latin typeface="Arial"/>
              <a:cs typeface="Arial"/>
            </a:endParaRPr>
          </a:p>
        </p:txBody>
      </p:sp>
      <p:sp>
        <p:nvSpPr>
          <p:cNvPr id="10" name="object 10"/>
          <p:cNvSpPr txBox="1"/>
          <p:nvPr/>
        </p:nvSpPr>
        <p:spPr>
          <a:xfrm>
            <a:off x="935228" y="4355973"/>
            <a:ext cx="90360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5"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experiencia</a:t>
            </a:r>
            <a:r>
              <a:rPr sz="1900" b="1" dirty="0">
                <a:latin typeface="Arial"/>
                <a:cs typeface="Arial"/>
              </a:rPr>
              <a:t> </a:t>
            </a:r>
            <a:r>
              <a:rPr sz="1900" b="1" spc="-5" dirty="0">
                <a:latin typeface="Arial"/>
                <a:cs typeface="Arial"/>
              </a:rPr>
              <a:t>del</a:t>
            </a:r>
            <a:r>
              <a:rPr sz="1900" b="1" spc="25" dirty="0">
                <a:latin typeface="Arial"/>
                <a:cs typeface="Arial"/>
              </a:rPr>
              <a:t> </a:t>
            </a:r>
            <a:r>
              <a:rPr sz="1900" b="1" spc="-5" dirty="0">
                <a:latin typeface="Arial"/>
                <a:cs typeface="Arial"/>
              </a:rPr>
              <a:t>personal</a:t>
            </a:r>
            <a:r>
              <a:rPr sz="1900" b="1" dirty="0">
                <a:latin typeface="Arial"/>
                <a:cs typeface="Arial"/>
              </a:rPr>
              <a:t> </a:t>
            </a:r>
            <a:r>
              <a:rPr sz="1900" b="1" spc="-5" dirty="0">
                <a:latin typeface="Arial"/>
                <a:cs typeface="Arial"/>
              </a:rPr>
              <a:t>que</a:t>
            </a:r>
            <a:r>
              <a:rPr sz="1900" b="1" spc="15"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años</a:t>
            </a:r>
            <a:r>
              <a:rPr sz="1900" b="1" spc="5" dirty="0">
                <a:latin typeface="Arial"/>
                <a:cs typeface="Arial"/>
              </a:rPr>
              <a:t> </a:t>
            </a:r>
            <a:r>
              <a:rPr sz="1900" b="1" dirty="0">
                <a:latin typeface="Arial"/>
                <a:cs typeface="Arial"/>
              </a:rPr>
              <a:t>ha </a:t>
            </a:r>
            <a:r>
              <a:rPr sz="1900" b="1" spc="-5" dirty="0">
                <a:latin typeface="Arial"/>
                <a:cs typeface="Arial"/>
              </a:rPr>
              <a:t>mantenido</a:t>
            </a:r>
            <a:r>
              <a:rPr sz="1900" b="1" spc="10"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sistema</a:t>
            </a:r>
            <a:r>
              <a:rPr sz="1900" b="1" spc="5" dirty="0">
                <a:latin typeface="Arial"/>
                <a:cs typeface="Arial"/>
              </a:rPr>
              <a:t> </a:t>
            </a:r>
            <a:r>
              <a:rPr sz="1900" b="1" dirty="0">
                <a:latin typeface="Arial"/>
                <a:cs typeface="Arial"/>
              </a:rPr>
              <a:t>eléctrico.</a:t>
            </a:r>
            <a:endParaRPr sz="1900">
              <a:latin typeface="Arial"/>
              <a:cs typeface="Arial"/>
            </a:endParaRPr>
          </a:p>
        </p:txBody>
      </p:sp>
      <p:sp>
        <p:nvSpPr>
          <p:cNvPr id="11" name="object 11"/>
          <p:cNvSpPr txBox="1"/>
          <p:nvPr/>
        </p:nvSpPr>
        <p:spPr>
          <a:xfrm>
            <a:off x="719328" y="4940174"/>
            <a:ext cx="228599" cy="269304"/>
          </a:xfrm>
          <a:prstGeom prst="rect">
            <a:avLst/>
          </a:prstGeom>
          <a:solidFill>
            <a:srgbClr val="FFFF00"/>
          </a:solidFill>
        </p:spPr>
        <p:txBody>
          <a:bodyPr vert="horz" wrap="square" lIns="0" tIns="0" rIns="0" bIns="0" rtlCol="0">
            <a:spAutoFit/>
          </a:bodyPr>
          <a:lstStyle/>
          <a:p>
            <a:pPr>
              <a:lnSpc>
                <a:spcPts val="2145"/>
              </a:lnSpc>
            </a:pPr>
            <a:r>
              <a:rPr sz="1900" spc="-5" dirty="0">
                <a:latin typeface="Wingdings"/>
                <a:cs typeface="Wingdings"/>
              </a:rPr>
              <a:t></a:t>
            </a:r>
            <a:endParaRPr sz="1900">
              <a:latin typeface="Wingdings"/>
              <a:cs typeface="Wingdings"/>
            </a:endParaRPr>
          </a:p>
        </p:txBody>
      </p:sp>
      <p:sp>
        <p:nvSpPr>
          <p:cNvPr id="12" name="object 12"/>
          <p:cNvSpPr txBox="1"/>
          <p:nvPr/>
        </p:nvSpPr>
        <p:spPr>
          <a:xfrm>
            <a:off x="935229" y="4910709"/>
            <a:ext cx="5697855" cy="902169"/>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Verificar</a:t>
            </a:r>
            <a:r>
              <a:rPr sz="1900" b="1" spc="204" dirty="0">
                <a:latin typeface="Arial"/>
                <a:cs typeface="Arial"/>
              </a:rPr>
              <a:t> </a:t>
            </a:r>
            <a:r>
              <a:rPr sz="1900" b="1" spc="-5">
                <a:latin typeface="Arial"/>
                <a:cs typeface="Arial"/>
              </a:rPr>
              <a:t>las</a:t>
            </a:r>
            <a:r>
              <a:rPr sz="1900" b="1" spc="235">
                <a:latin typeface="Arial"/>
                <a:cs typeface="Arial"/>
              </a:rPr>
              <a:t> </a:t>
            </a:r>
            <a:r>
              <a:rPr sz="1900" b="1" spc="-5" smtClean="0">
                <a:latin typeface="Arial"/>
                <a:cs typeface="Arial"/>
              </a:rPr>
              <a:t>condiciones</a:t>
            </a:r>
            <a:r>
              <a:rPr sz="1900" b="1" spc="229" smtClean="0">
                <a:latin typeface="Arial"/>
                <a:cs typeface="Arial"/>
              </a:rPr>
              <a:t> </a:t>
            </a:r>
            <a:r>
              <a:rPr sz="1900" b="1" spc="-5" smtClean="0">
                <a:latin typeface="Arial"/>
                <a:cs typeface="Arial"/>
              </a:rPr>
              <a:t>para</a:t>
            </a:r>
            <a:r>
              <a:rPr lang="es-ES" sz="1900" b="1" spc="-5" dirty="0" smtClean="0">
                <a:latin typeface="Arial"/>
                <a:cs typeface="Arial"/>
              </a:rPr>
              <a:t> </a:t>
            </a:r>
            <a:r>
              <a:rPr lang="es-AR" sz="1900" b="1" spc="-5" dirty="0" smtClean="0">
                <a:latin typeface="Arial"/>
                <a:cs typeface="Arial"/>
              </a:rPr>
              <a:t>garantizar</a:t>
            </a:r>
            <a:r>
              <a:rPr lang="es-AR" sz="1900" b="1" spc="225" dirty="0" smtClean="0">
                <a:latin typeface="Arial"/>
                <a:cs typeface="Arial"/>
              </a:rPr>
              <a:t> </a:t>
            </a:r>
            <a:r>
              <a:rPr lang="es-AR" sz="1900" b="1" spc="-5" dirty="0" smtClean="0">
                <a:latin typeface="Arial"/>
                <a:cs typeface="Arial"/>
              </a:rPr>
              <a:t>la</a:t>
            </a:r>
            <a:r>
              <a:rPr lang="es-AR" sz="1900" b="1" spc="225" dirty="0" smtClean="0">
                <a:latin typeface="Arial"/>
                <a:cs typeface="Arial"/>
              </a:rPr>
              <a:t> </a:t>
            </a:r>
            <a:r>
              <a:rPr lang="es-AR" sz="1900" b="1" spc="-5" dirty="0" smtClean="0">
                <a:latin typeface="Arial"/>
                <a:cs typeface="Arial"/>
              </a:rPr>
              <a:t>confiabilidad</a:t>
            </a:r>
            <a:r>
              <a:rPr lang="es-AR" sz="1900" b="1" spc="225" dirty="0" smtClean="0">
                <a:latin typeface="Arial"/>
                <a:cs typeface="Arial"/>
              </a:rPr>
              <a:t> </a:t>
            </a:r>
            <a:r>
              <a:rPr lang="es-AR" sz="1900" b="1" spc="-5" dirty="0" smtClean="0">
                <a:latin typeface="Arial"/>
                <a:cs typeface="Arial"/>
              </a:rPr>
              <a:t>y</a:t>
            </a:r>
            <a:endParaRPr lang="es-AR" sz="1900" dirty="0" smtClean="0">
              <a:latin typeface="Arial"/>
              <a:cs typeface="Arial"/>
            </a:endParaRPr>
          </a:p>
          <a:p>
            <a:pPr marL="12699">
              <a:spcBef>
                <a:spcPts val="95"/>
              </a:spcBef>
            </a:pPr>
            <a:endParaRPr sz="1900">
              <a:latin typeface="Arial"/>
              <a:cs typeface="Arial"/>
            </a:endParaRPr>
          </a:p>
        </p:txBody>
      </p:sp>
      <p:sp>
        <p:nvSpPr>
          <p:cNvPr id="14" name="object 14"/>
          <p:cNvSpPr txBox="1"/>
          <p:nvPr/>
        </p:nvSpPr>
        <p:spPr>
          <a:xfrm>
            <a:off x="947927" y="5217542"/>
            <a:ext cx="38887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continuidad</a:t>
            </a:r>
            <a:r>
              <a:rPr sz="1900" b="1" spc="5" dirty="0">
                <a:latin typeface="Arial"/>
                <a:cs typeface="Arial"/>
              </a:rPr>
              <a:t> </a:t>
            </a:r>
            <a:r>
              <a:rPr sz="1900" b="1" spc="-5" dirty="0">
                <a:latin typeface="Arial"/>
                <a:cs typeface="Arial"/>
              </a:rPr>
              <a:t>del</a:t>
            </a:r>
            <a:r>
              <a:rPr sz="1900" b="1" spc="15" dirty="0">
                <a:latin typeface="Arial"/>
                <a:cs typeface="Arial"/>
              </a:rPr>
              <a:t> </a:t>
            </a:r>
            <a:r>
              <a:rPr sz="1900" b="1" spc="-5" dirty="0">
                <a:latin typeface="Arial"/>
                <a:cs typeface="Arial"/>
              </a:rPr>
              <a:t>servicio</a:t>
            </a:r>
            <a:r>
              <a:rPr sz="1900" b="1" spc="15" dirty="0">
                <a:latin typeface="Arial"/>
                <a:cs typeface="Arial"/>
              </a:rPr>
              <a:t> </a:t>
            </a:r>
            <a:r>
              <a:rPr sz="1900" b="1" spc="-5" dirty="0">
                <a:latin typeface="Arial"/>
                <a:cs typeface="Arial"/>
              </a:rPr>
              <a:t>eléctrico.</a:t>
            </a:r>
            <a:endParaRPr sz="1900">
              <a:latin typeface="Arial"/>
              <a:cs typeface="Arial"/>
            </a:endParaRPr>
          </a:p>
        </p:txBody>
      </p:sp>
      <p:sp>
        <p:nvSpPr>
          <p:cNvPr id="15" name="object 15"/>
          <p:cNvSpPr txBox="1"/>
          <p:nvPr/>
        </p:nvSpPr>
        <p:spPr>
          <a:xfrm>
            <a:off x="706628" y="5744717"/>
            <a:ext cx="9276715" cy="596314"/>
          </a:xfrm>
          <a:prstGeom prst="rect">
            <a:avLst/>
          </a:prstGeom>
        </p:spPr>
        <p:txBody>
          <a:bodyPr vert="horz" wrap="square" lIns="0" tIns="31747" rIns="0" bIns="0" rtlCol="0">
            <a:spAutoFit/>
          </a:bodyPr>
          <a:lstStyle/>
          <a:p>
            <a:pPr marL="241278" marR="5080" indent="-228580">
              <a:lnSpc>
                <a:spcPts val="2180"/>
              </a:lnSpc>
              <a:spcBef>
                <a:spcPts val="250"/>
              </a:spcBef>
              <a:buFont typeface="Wingdings"/>
              <a:buChar char=""/>
              <a:tabLst>
                <a:tab pos="241278" algn="l"/>
              </a:tabLst>
            </a:pPr>
            <a:r>
              <a:rPr sz="1900" b="1" spc="-5" dirty="0">
                <a:latin typeface="Arial"/>
                <a:cs typeface="Arial"/>
              </a:rPr>
              <a:t>Mantenimiento</a:t>
            </a:r>
            <a:r>
              <a:rPr sz="1900" b="1" spc="265" dirty="0">
                <a:latin typeface="Arial"/>
                <a:cs typeface="Arial"/>
              </a:rPr>
              <a:t> </a:t>
            </a:r>
            <a:r>
              <a:rPr sz="1900" b="1" spc="-5" dirty="0">
                <a:latin typeface="Arial"/>
                <a:cs typeface="Arial"/>
              </a:rPr>
              <a:t>catalogado</a:t>
            </a:r>
            <a:r>
              <a:rPr sz="1900" b="1" spc="260" dirty="0">
                <a:latin typeface="Arial"/>
                <a:cs typeface="Arial"/>
              </a:rPr>
              <a:t> </a:t>
            </a:r>
            <a:r>
              <a:rPr sz="1900" b="1" spc="-5" dirty="0">
                <a:latin typeface="Arial"/>
                <a:cs typeface="Arial"/>
              </a:rPr>
              <a:t>según</a:t>
            </a:r>
            <a:r>
              <a:rPr sz="1900" b="1" spc="305" dirty="0">
                <a:latin typeface="Arial"/>
                <a:cs typeface="Arial"/>
              </a:rPr>
              <a:t> </a:t>
            </a:r>
            <a:r>
              <a:rPr sz="1900" b="1" spc="-5" dirty="0">
                <a:latin typeface="Arial"/>
                <a:cs typeface="Arial"/>
              </a:rPr>
              <a:t>la</a:t>
            </a:r>
            <a:r>
              <a:rPr sz="1900" b="1" spc="265" dirty="0">
                <a:latin typeface="Arial"/>
                <a:cs typeface="Arial"/>
              </a:rPr>
              <a:t> </a:t>
            </a:r>
            <a:r>
              <a:rPr sz="1900" b="1" spc="-5" dirty="0">
                <a:latin typeface="Arial"/>
                <a:cs typeface="Arial"/>
              </a:rPr>
              <a:t>modalidad</a:t>
            </a:r>
            <a:r>
              <a:rPr sz="1900" b="1" spc="270" dirty="0">
                <a:latin typeface="Arial"/>
                <a:cs typeface="Arial"/>
              </a:rPr>
              <a:t> </a:t>
            </a:r>
            <a:r>
              <a:rPr sz="1900" b="1" spc="-5" dirty="0">
                <a:latin typeface="Arial"/>
                <a:cs typeface="Arial"/>
              </a:rPr>
              <a:t>que</a:t>
            </a:r>
            <a:r>
              <a:rPr sz="1900" b="1" spc="254" dirty="0">
                <a:latin typeface="Arial"/>
                <a:cs typeface="Arial"/>
              </a:rPr>
              <a:t> </a:t>
            </a:r>
            <a:r>
              <a:rPr sz="1900" b="1" spc="-5" dirty="0">
                <a:latin typeface="Arial"/>
                <a:cs typeface="Arial"/>
              </a:rPr>
              <a:t>se</a:t>
            </a:r>
            <a:r>
              <a:rPr sz="1900" b="1" spc="279" dirty="0">
                <a:latin typeface="Arial"/>
                <a:cs typeface="Arial"/>
              </a:rPr>
              <a:t> </a:t>
            </a:r>
            <a:r>
              <a:rPr sz="1900" b="1" spc="-5" dirty="0">
                <a:latin typeface="Arial"/>
                <a:cs typeface="Arial"/>
              </a:rPr>
              <a:t>utiliza</a:t>
            </a:r>
            <a:r>
              <a:rPr sz="1900" b="1" spc="270" dirty="0">
                <a:latin typeface="Arial"/>
                <a:cs typeface="Arial"/>
              </a:rPr>
              <a:t> </a:t>
            </a:r>
            <a:r>
              <a:rPr sz="1900" b="1" spc="-5" dirty="0">
                <a:latin typeface="Arial"/>
                <a:cs typeface="Arial"/>
              </a:rPr>
              <a:t>para</a:t>
            </a:r>
            <a:r>
              <a:rPr sz="1900" b="1" spc="260" dirty="0">
                <a:latin typeface="Arial"/>
                <a:cs typeface="Arial"/>
              </a:rPr>
              <a:t> </a:t>
            </a:r>
            <a:r>
              <a:rPr sz="1900" b="1" spc="-5" dirty="0">
                <a:latin typeface="Arial"/>
                <a:cs typeface="Arial"/>
              </a:rPr>
              <a:t>realizar</a:t>
            </a:r>
            <a:r>
              <a:rPr sz="1900" b="1" spc="260" dirty="0">
                <a:latin typeface="Arial"/>
                <a:cs typeface="Arial"/>
              </a:rPr>
              <a:t> </a:t>
            </a:r>
            <a:r>
              <a:rPr sz="1900" b="1" spc="-5" dirty="0">
                <a:latin typeface="Arial"/>
                <a:cs typeface="Arial"/>
              </a:rPr>
              <a:t>el </a:t>
            </a:r>
            <a:r>
              <a:rPr sz="1900" b="1" spc="-509" dirty="0">
                <a:latin typeface="Arial"/>
                <a:cs typeface="Arial"/>
              </a:rPr>
              <a:t> </a:t>
            </a:r>
            <a:r>
              <a:rPr sz="1900" b="1" spc="-5" dirty="0">
                <a:latin typeface="Arial"/>
                <a:cs typeface="Arial"/>
              </a:rPr>
              <a:t>mismo:</a:t>
            </a:r>
            <a:endParaRPr sz="1900">
              <a:latin typeface="Arial"/>
              <a:cs typeface="Arial"/>
            </a:endParaRPr>
          </a:p>
        </p:txBody>
      </p:sp>
      <p:sp>
        <p:nvSpPr>
          <p:cNvPr id="17" name="16 Título"/>
          <p:cNvSpPr>
            <a:spLocks noGrp="1"/>
          </p:cNvSpPr>
          <p:nvPr>
            <p:ph type="title"/>
          </p:nvPr>
        </p:nvSpPr>
        <p:spPr>
          <a:xfrm>
            <a:off x="861824" y="575818"/>
            <a:ext cx="8969755" cy="738664"/>
          </a:xfrm>
        </p:spPr>
        <p:txBody>
          <a:bodyPr/>
          <a:lstStyle/>
          <a:p>
            <a:pPr algn="ct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lang="es-A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935229" y="1410969"/>
            <a:ext cx="136524" cy="304570"/>
          </a:xfrm>
          <a:prstGeom prst="rect">
            <a:avLst/>
          </a:prstGeom>
        </p:spPr>
        <p:txBody>
          <a:bodyPr vert="horz" wrap="square" lIns="0" tIns="12064" rIns="0" bIns="0" rtlCol="0">
            <a:spAutoFit/>
          </a:bodyPr>
          <a:lstStyle/>
          <a:p>
            <a:pPr marL="12699">
              <a:spcBef>
                <a:spcPts val="95"/>
              </a:spcBef>
            </a:pPr>
            <a:r>
              <a:rPr sz="1900" spc="-5" dirty="0">
                <a:latin typeface="Symbol"/>
                <a:cs typeface="Symbol"/>
              </a:rPr>
              <a:t></a:t>
            </a:r>
            <a:endParaRPr sz="1900">
              <a:latin typeface="Symbol"/>
              <a:cs typeface="Symbol"/>
            </a:endParaRPr>
          </a:p>
        </p:txBody>
      </p:sp>
      <p:sp>
        <p:nvSpPr>
          <p:cNvPr id="7" name="object 7"/>
          <p:cNvSpPr txBox="1"/>
          <p:nvPr/>
        </p:nvSpPr>
        <p:spPr>
          <a:xfrm>
            <a:off x="1176833" y="1425195"/>
            <a:ext cx="2962910" cy="294953"/>
          </a:xfrm>
          <a:prstGeom prst="rect">
            <a:avLst/>
          </a:prstGeom>
          <a:solidFill>
            <a:srgbClr val="00FF00"/>
          </a:solidFill>
        </p:spPr>
        <p:txBody>
          <a:bodyPr vert="horz" wrap="square" lIns="0" tIns="0" rIns="0" bIns="0" rtlCol="0">
            <a:spAutoFit/>
          </a:bodyPr>
          <a:lstStyle/>
          <a:p>
            <a:pPr>
              <a:lnSpc>
                <a:spcPts val="2264"/>
              </a:lnSpc>
            </a:pPr>
            <a:r>
              <a:rPr sz="1900" b="1" spc="-5" dirty="0">
                <a:latin typeface="Arial"/>
                <a:cs typeface="Arial"/>
              </a:rPr>
              <a:t>Man</a:t>
            </a:r>
            <a:r>
              <a:rPr sz="1900" b="1" dirty="0">
                <a:latin typeface="Arial"/>
                <a:cs typeface="Arial"/>
              </a:rPr>
              <a:t>t</a:t>
            </a:r>
            <a:r>
              <a:rPr sz="1900" b="1" spc="-5" dirty="0">
                <a:latin typeface="Arial"/>
                <a:cs typeface="Arial"/>
              </a:rPr>
              <a:t>e</a:t>
            </a:r>
            <a:r>
              <a:rPr sz="1900" b="1" dirty="0">
                <a:latin typeface="Arial"/>
                <a:cs typeface="Arial"/>
              </a:rPr>
              <a:t>n</a:t>
            </a:r>
            <a:r>
              <a:rPr sz="1900" b="1" spc="-5" dirty="0">
                <a:latin typeface="Arial"/>
                <a:cs typeface="Arial"/>
              </a:rPr>
              <a:t>imien</a:t>
            </a:r>
            <a:r>
              <a:rPr sz="1900" b="1" dirty="0">
                <a:latin typeface="Arial"/>
                <a:cs typeface="Arial"/>
              </a:rPr>
              <a:t>t</a:t>
            </a:r>
            <a:r>
              <a:rPr sz="1900" b="1" spc="-5" dirty="0">
                <a:latin typeface="Arial"/>
                <a:cs typeface="Arial"/>
              </a:rPr>
              <a:t>o</a:t>
            </a:r>
            <a:r>
              <a:rPr sz="1900" b="1" spc="-105" dirty="0">
                <a:latin typeface="Arial"/>
                <a:cs typeface="Arial"/>
              </a:rPr>
              <a:t> </a:t>
            </a:r>
            <a:r>
              <a:rPr sz="1900" b="1" spc="-5" dirty="0">
                <a:latin typeface="Arial"/>
                <a:cs typeface="Arial"/>
              </a:rPr>
              <a:t>Cor</a:t>
            </a:r>
            <a:r>
              <a:rPr sz="1900" b="1" spc="-15" dirty="0">
                <a:latin typeface="Arial"/>
                <a:cs typeface="Arial"/>
              </a:rPr>
              <a:t>r</a:t>
            </a:r>
            <a:r>
              <a:rPr sz="1900" b="1" spc="-5" dirty="0">
                <a:latin typeface="Arial"/>
                <a:cs typeface="Arial"/>
              </a:rPr>
              <a:t>ec</a:t>
            </a:r>
            <a:r>
              <a:rPr sz="1900" b="1" dirty="0">
                <a:latin typeface="Arial"/>
                <a:cs typeface="Arial"/>
              </a:rPr>
              <a:t>t</a:t>
            </a:r>
            <a:r>
              <a:rPr sz="1900" b="1" spc="15" dirty="0">
                <a:latin typeface="Arial"/>
                <a:cs typeface="Arial"/>
              </a:rPr>
              <a:t>i</a:t>
            </a:r>
            <a:r>
              <a:rPr sz="1900" b="1" spc="-40" dirty="0">
                <a:latin typeface="Arial"/>
                <a:cs typeface="Arial"/>
              </a:rPr>
              <a:t>v</a:t>
            </a:r>
            <a:r>
              <a:rPr sz="1900" b="1" spc="-5" dirty="0">
                <a:latin typeface="Arial"/>
                <a:cs typeface="Arial"/>
              </a:rPr>
              <a:t>o</a:t>
            </a:r>
            <a:endParaRPr sz="1900">
              <a:latin typeface="Arial"/>
              <a:cs typeface="Arial"/>
            </a:endParaRPr>
          </a:p>
        </p:txBody>
      </p:sp>
      <p:sp>
        <p:nvSpPr>
          <p:cNvPr id="8" name="object 8"/>
          <p:cNvSpPr txBox="1"/>
          <p:nvPr/>
        </p:nvSpPr>
        <p:spPr>
          <a:xfrm>
            <a:off x="4127119" y="1410969"/>
            <a:ext cx="23177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05" dirty="0">
                <a:latin typeface="Arial"/>
                <a:cs typeface="Arial"/>
              </a:rPr>
              <a:t> </a:t>
            </a:r>
            <a:r>
              <a:rPr sz="1900" b="1" spc="-5" dirty="0">
                <a:latin typeface="Arial"/>
                <a:cs typeface="Arial"/>
              </a:rPr>
              <a:t>Es</a:t>
            </a:r>
            <a:r>
              <a:rPr sz="1900" b="1" spc="-125" dirty="0">
                <a:latin typeface="Arial"/>
                <a:cs typeface="Arial"/>
              </a:rPr>
              <a:t> </a:t>
            </a:r>
            <a:r>
              <a:rPr sz="1900" b="1" spc="-5" dirty="0">
                <a:latin typeface="Arial"/>
                <a:cs typeface="Arial"/>
              </a:rPr>
              <a:t>el</a:t>
            </a:r>
            <a:r>
              <a:rPr sz="1900" b="1" spc="-120" dirty="0">
                <a:latin typeface="Arial"/>
                <a:cs typeface="Arial"/>
              </a:rPr>
              <a:t> </a:t>
            </a:r>
            <a:r>
              <a:rPr sz="1900" b="1" spc="-5" dirty="0">
                <a:latin typeface="Arial"/>
                <a:cs typeface="Arial"/>
              </a:rPr>
              <a:t>que</a:t>
            </a:r>
            <a:r>
              <a:rPr sz="1900" b="1" spc="-114" dirty="0">
                <a:latin typeface="Arial"/>
                <a:cs typeface="Arial"/>
              </a:rPr>
              <a:t> </a:t>
            </a:r>
            <a:r>
              <a:rPr sz="1900" b="1" spc="-5" dirty="0">
                <a:latin typeface="Arial"/>
                <a:cs typeface="Arial"/>
              </a:rPr>
              <a:t>se</a:t>
            </a:r>
            <a:r>
              <a:rPr sz="1900" b="1" spc="-120" dirty="0">
                <a:latin typeface="Arial"/>
                <a:cs typeface="Arial"/>
              </a:rPr>
              <a:t> </a:t>
            </a:r>
            <a:r>
              <a:rPr sz="1900" b="1" spc="-5" dirty="0">
                <a:latin typeface="Arial"/>
                <a:cs typeface="Arial"/>
              </a:rPr>
              <a:t>realiza</a:t>
            </a:r>
            <a:endParaRPr sz="1900">
              <a:latin typeface="Arial"/>
              <a:cs typeface="Arial"/>
            </a:endParaRPr>
          </a:p>
        </p:txBody>
      </p:sp>
      <p:sp>
        <p:nvSpPr>
          <p:cNvPr id="9" name="object 9"/>
          <p:cNvSpPr txBox="1"/>
          <p:nvPr/>
        </p:nvSpPr>
        <p:spPr>
          <a:xfrm>
            <a:off x="6487034" y="1425195"/>
            <a:ext cx="3486150" cy="294953"/>
          </a:xfrm>
          <a:prstGeom prst="rect">
            <a:avLst/>
          </a:prstGeom>
          <a:solidFill>
            <a:srgbClr val="FFFF00"/>
          </a:solidFill>
        </p:spPr>
        <p:txBody>
          <a:bodyPr vert="horz" wrap="square" lIns="0" tIns="0" rIns="0" bIns="0" rtlCol="0">
            <a:spAutoFit/>
          </a:bodyPr>
          <a:lstStyle/>
          <a:p>
            <a:pPr>
              <a:lnSpc>
                <a:spcPts val="2264"/>
              </a:lnSpc>
            </a:pPr>
            <a:r>
              <a:rPr sz="1900" b="1" spc="-5" smtClean="0">
                <a:latin typeface="Arial"/>
                <a:cs typeface="Arial"/>
              </a:rPr>
              <a:t>cuando</a:t>
            </a:r>
            <a:r>
              <a:rPr sz="1900" b="1" spc="-95" smtClean="0">
                <a:latin typeface="Arial"/>
                <a:cs typeface="Arial"/>
              </a:rPr>
              <a:t> </a:t>
            </a:r>
            <a:r>
              <a:rPr sz="1900" b="1" spc="-10" dirty="0">
                <a:latin typeface="Arial"/>
                <a:cs typeface="Arial"/>
              </a:rPr>
              <a:t>se</a:t>
            </a:r>
            <a:r>
              <a:rPr sz="1900" b="1" spc="-105" dirty="0">
                <a:latin typeface="Arial"/>
                <a:cs typeface="Arial"/>
              </a:rPr>
              <a:t> </a:t>
            </a:r>
            <a:r>
              <a:rPr sz="1900" b="1" spc="-5" dirty="0">
                <a:latin typeface="Arial"/>
                <a:cs typeface="Arial"/>
              </a:rPr>
              <a:t>encuentra</a:t>
            </a:r>
            <a:endParaRPr sz="1900" dirty="0">
              <a:latin typeface="Arial"/>
              <a:cs typeface="Arial"/>
            </a:endParaRPr>
          </a:p>
        </p:txBody>
      </p:sp>
      <p:sp>
        <p:nvSpPr>
          <p:cNvPr id="10" name="object 10"/>
          <p:cNvSpPr txBox="1"/>
          <p:nvPr/>
        </p:nvSpPr>
        <p:spPr>
          <a:xfrm>
            <a:off x="1176833" y="1717803"/>
            <a:ext cx="2065020" cy="269304"/>
          </a:xfrm>
          <a:prstGeom prst="rect">
            <a:avLst/>
          </a:prstGeom>
          <a:solidFill>
            <a:srgbClr val="FFFF00"/>
          </a:solidFill>
        </p:spPr>
        <p:txBody>
          <a:bodyPr vert="horz" wrap="square" lIns="0" tIns="0" rIns="0" bIns="0" rtlCol="0">
            <a:spAutoFit/>
          </a:bodyPr>
          <a:lstStyle/>
          <a:p>
            <a:pPr>
              <a:lnSpc>
                <a:spcPts val="2145"/>
              </a:lnSpc>
              <a:tabLst>
                <a:tab pos="730820" algn="l"/>
                <a:tab pos="1153692" algn="l"/>
              </a:tabLst>
            </a:pPr>
            <a:r>
              <a:rPr sz="1900" b="1" spc="-5" dirty="0">
                <a:latin typeface="Arial"/>
                <a:cs typeface="Arial"/>
              </a:rPr>
              <a:t>f</a:t>
            </a:r>
            <a:r>
              <a:rPr sz="1900" b="1" dirty="0">
                <a:latin typeface="Arial"/>
                <a:cs typeface="Arial"/>
              </a:rPr>
              <a:t>u</a:t>
            </a:r>
            <a:r>
              <a:rPr sz="1900" b="1" spc="-5" dirty="0">
                <a:latin typeface="Arial"/>
                <a:cs typeface="Arial"/>
              </a:rPr>
              <a:t>era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ser</a:t>
            </a:r>
            <a:r>
              <a:rPr sz="1900" b="1" spc="-30" dirty="0">
                <a:latin typeface="Arial"/>
                <a:cs typeface="Arial"/>
              </a:rPr>
              <a:t>v</a:t>
            </a:r>
            <a:r>
              <a:rPr sz="1900" b="1" spc="5" dirty="0">
                <a:latin typeface="Arial"/>
                <a:cs typeface="Arial"/>
              </a:rPr>
              <a:t>i</a:t>
            </a:r>
            <a:r>
              <a:rPr sz="1900" b="1" spc="-5" dirty="0">
                <a:latin typeface="Arial"/>
                <a:cs typeface="Arial"/>
              </a:rPr>
              <a:t>cio</a:t>
            </a:r>
            <a:endParaRPr sz="1900">
              <a:latin typeface="Arial"/>
              <a:cs typeface="Arial"/>
            </a:endParaRPr>
          </a:p>
        </p:txBody>
      </p:sp>
      <p:sp>
        <p:nvSpPr>
          <p:cNvPr id="11" name="object 11"/>
          <p:cNvSpPr txBox="1"/>
          <p:nvPr/>
        </p:nvSpPr>
        <p:spPr>
          <a:xfrm>
            <a:off x="3229102" y="1688337"/>
            <a:ext cx="6753859" cy="304570"/>
          </a:xfrm>
          <a:prstGeom prst="rect">
            <a:avLst/>
          </a:prstGeom>
        </p:spPr>
        <p:txBody>
          <a:bodyPr vert="horz" wrap="square" lIns="0" tIns="12064" rIns="0" bIns="0" rtlCol="0">
            <a:spAutoFit/>
          </a:bodyPr>
          <a:lstStyle/>
          <a:p>
            <a:pPr marL="12699">
              <a:spcBef>
                <a:spcPts val="95"/>
              </a:spcBef>
              <a:tabLst>
                <a:tab pos="220959" algn="l"/>
                <a:tab pos="1408305" algn="l"/>
                <a:tab pos="1829907" algn="l"/>
                <a:tab pos="2399451" algn="l"/>
                <a:tab pos="3023601" algn="l"/>
                <a:tab pos="3316946" algn="l"/>
                <a:tab pos="3884584" algn="l"/>
                <a:tab pos="5165266" algn="l"/>
                <a:tab pos="5587504" algn="l"/>
              </a:tabLst>
            </a:pPr>
            <a:r>
              <a:rPr sz="1900" b="1" spc="-5" dirty="0">
                <a:latin typeface="Arial"/>
                <a:cs typeface="Arial"/>
              </a:rPr>
              <a:t>,	producto	de	una	falla	o	</a:t>
            </a:r>
            <a:r>
              <a:rPr sz="1900" b="1" spc="-10" dirty="0">
                <a:latin typeface="Arial"/>
                <a:cs typeface="Arial"/>
              </a:rPr>
              <a:t>una	</a:t>
            </a:r>
            <a:r>
              <a:rPr sz="1900" b="1" spc="-5" dirty="0">
                <a:latin typeface="Arial"/>
                <a:cs typeface="Arial"/>
              </a:rPr>
              <a:t>condición	</a:t>
            </a:r>
            <a:r>
              <a:rPr sz="1900" b="1" spc="-10" dirty="0">
                <a:latin typeface="Arial"/>
                <a:cs typeface="Arial"/>
              </a:rPr>
              <a:t>de	</a:t>
            </a:r>
            <a:r>
              <a:rPr sz="1900" b="1" spc="-5" dirty="0">
                <a:latin typeface="Arial"/>
                <a:cs typeface="Arial"/>
              </a:rPr>
              <a:t>operación</a:t>
            </a:r>
            <a:endParaRPr sz="1900">
              <a:latin typeface="Arial"/>
              <a:cs typeface="Arial"/>
            </a:endParaRPr>
          </a:p>
        </p:txBody>
      </p:sp>
      <p:sp>
        <p:nvSpPr>
          <p:cNvPr id="12" name="object 12"/>
          <p:cNvSpPr txBox="1"/>
          <p:nvPr/>
        </p:nvSpPr>
        <p:spPr>
          <a:xfrm>
            <a:off x="1164132" y="1967230"/>
            <a:ext cx="8815070" cy="595033"/>
          </a:xfrm>
          <a:prstGeom prst="rect">
            <a:avLst/>
          </a:prstGeom>
        </p:spPr>
        <p:txBody>
          <a:bodyPr vert="horz" wrap="square" lIns="0" tIns="30478" rIns="0" bIns="0" rtlCol="0">
            <a:spAutoFit/>
          </a:bodyPr>
          <a:lstStyle/>
          <a:p>
            <a:pPr marL="12699" marR="5080">
              <a:lnSpc>
                <a:spcPts val="2190"/>
              </a:lnSpc>
              <a:spcBef>
                <a:spcPts val="240"/>
              </a:spcBef>
            </a:pPr>
            <a:r>
              <a:rPr sz="1900" b="1" spc="-5" dirty="0">
                <a:latin typeface="Arial"/>
                <a:cs typeface="Arial"/>
              </a:rPr>
              <a:t>anormal.</a:t>
            </a:r>
            <a:r>
              <a:rPr sz="1900" b="1" spc="35" dirty="0">
                <a:latin typeface="Arial"/>
                <a:cs typeface="Arial"/>
              </a:rPr>
              <a:t> </a:t>
            </a:r>
            <a:r>
              <a:rPr sz="1900" b="1" spc="-5" dirty="0">
                <a:latin typeface="Arial"/>
                <a:cs typeface="Arial"/>
              </a:rPr>
              <a:t>Se</a:t>
            </a:r>
            <a:r>
              <a:rPr sz="1900" b="1" spc="30" dirty="0">
                <a:latin typeface="Arial"/>
                <a:cs typeface="Arial"/>
              </a:rPr>
              <a:t> </a:t>
            </a:r>
            <a:r>
              <a:rPr sz="1900" b="1" spc="-5" dirty="0">
                <a:latin typeface="Arial"/>
                <a:cs typeface="Arial"/>
              </a:rPr>
              <a:t>interviene</a:t>
            </a:r>
            <a:r>
              <a:rPr sz="1900" b="1" spc="25" dirty="0">
                <a:latin typeface="Arial"/>
                <a:cs typeface="Arial"/>
              </a:rPr>
              <a:t> </a:t>
            </a:r>
            <a:r>
              <a:rPr sz="1900" b="1" spc="-5" dirty="0">
                <a:latin typeface="Arial"/>
                <a:cs typeface="Arial"/>
              </a:rPr>
              <a:t>el</a:t>
            </a:r>
            <a:r>
              <a:rPr sz="1900" b="1" spc="44" dirty="0">
                <a:latin typeface="Arial"/>
                <a:cs typeface="Arial"/>
              </a:rPr>
              <a:t> </a:t>
            </a:r>
            <a:r>
              <a:rPr sz="1900" b="1" dirty="0" err="1" smtClean="0">
                <a:latin typeface="Arial"/>
                <a:cs typeface="Arial"/>
              </a:rPr>
              <a:t>equipo</a:t>
            </a:r>
            <a:r>
              <a:rPr sz="1900" b="1" spc="60" dirty="0" smtClean="0">
                <a:latin typeface="Arial"/>
                <a:cs typeface="Arial"/>
              </a:rPr>
              <a:t> </a:t>
            </a:r>
            <a:r>
              <a:rPr sz="1900" b="1" spc="-5" dirty="0">
                <a:latin typeface="Arial"/>
                <a:cs typeface="Arial"/>
              </a:rPr>
              <a:t>cuando</a:t>
            </a:r>
            <a:r>
              <a:rPr sz="1900" b="1" spc="35" dirty="0">
                <a:latin typeface="Arial"/>
                <a:cs typeface="Arial"/>
              </a:rPr>
              <a:t> </a:t>
            </a:r>
            <a:r>
              <a:rPr sz="1900" b="1" spc="-5" dirty="0">
                <a:latin typeface="Arial"/>
                <a:cs typeface="Arial"/>
              </a:rPr>
              <a:t>este</a:t>
            </a:r>
            <a:r>
              <a:rPr sz="1900" b="1" spc="30" dirty="0">
                <a:latin typeface="Arial"/>
                <a:cs typeface="Arial"/>
              </a:rPr>
              <a:t> </a:t>
            </a:r>
            <a:r>
              <a:rPr sz="1900" b="1" spc="-5" dirty="0">
                <a:latin typeface="Arial"/>
                <a:cs typeface="Arial"/>
              </a:rPr>
              <a:t>se</a:t>
            </a:r>
            <a:r>
              <a:rPr sz="1900" b="1" spc="30" dirty="0">
                <a:latin typeface="Arial"/>
                <a:cs typeface="Arial"/>
              </a:rPr>
              <a:t> </a:t>
            </a:r>
            <a:r>
              <a:rPr sz="1900" b="1" spc="-5" dirty="0">
                <a:latin typeface="Arial"/>
                <a:cs typeface="Arial"/>
              </a:rPr>
              <a:t>daña.</a:t>
            </a:r>
            <a:r>
              <a:rPr sz="1900" b="1" spc="30" dirty="0">
                <a:latin typeface="Arial"/>
                <a:cs typeface="Arial"/>
              </a:rPr>
              <a:t> </a:t>
            </a:r>
            <a:r>
              <a:rPr sz="1900" b="1" spc="-5" dirty="0">
                <a:latin typeface="Arial"/>
                <a:cs typeface="Arial"/>
              </a:rPr>
              <a:t>Puede</a:t>
            </a:r>
            <a:r>
              <a:rPr sz="1900" b="1" spc="25" dirty="0">
                <a:latin typeface="Arial"/>
                <a:cs typeface="Arial"/>
              </a:rPr>
              <a:t> </a:t>
            </a:r>
            <a:r>
              <a:rPr sz="1900" b="1" spc="-5" dirty="0">
                <a:latin typeface="Arial"/>
                <a:cs typeface="Arial"/>
              </a:rPr>
              <a:t>representar</a:t>
            </a:r>
            <a:r>
              <a:rPr sz="1900" b="1" spc="25" dirty="0">
                <a:latin typeface="Arial"/>
                <a:cs typeface="Arial"/>
              </a:rPr>
              <a:t> </a:t>
            </a:r>
            <a:r>
              <a:rPr sz="1900" b="1" spc="-5" dirty="0">
                <a:latin typeface="Arial"/>
                <a:cs typeface="Arial"/>
              </a:rPr>
              <a:t>un </a:t>
            </a:r>
            <a:r>
              <a:rPr sz="1900" b="1" spc="-515" dirty="0">
                <a:latin typeface="Arial"/>
                <a:cs typeface="Arial"/>
              </a:rPr>
              <a:t> </a:t>
            </a:r>
            <a:r>
              <a:rPr sz="1900" b="1" spc="-5" dirty="0">
                <a:latin typeface="Arial"/>
                <a:cs typeface="Arial"/>
              </a:rPr>
              <a:t>alto</a:t>
            </a:r>
            <a:r>
              <a:rPr sz="1900" b="1" dirty="0">
                <a:latin typeface="Arial"/>
                <a:cs typeface="Arial"/>
              </a:rPr>
              <a:t> </a:t>
            </a:r>
            <a:r>
              <a:rPr sz="1900" b="1" spc="-5" dirty="0">
                <a:latin typeface="Arial"/>
                <a:cs typeface="Arial"/>
              </a:rPr>
              <a:t>costo</a:t>
            </a:r>
            <a:r>
              <a:rPr sz="1900" b="1" spc="5" dirty="0">
                <a:latin typeface="Arial"/>
                <a:cs typeface="Arial"/>
              </a:rPr>
              <a:t> </a:t>
            </a:r>
            <a:r>
              <a:rPr sz="1900" b="1" spc="-10" dirty="0">
                <a:latin typeface="Arial"/>
                <a:cs typeface="Arial"/>
              </a:rPr>
              <a:t>por</a:t>
            </a:r>
            <a:r>
              <a:rPr sz="1900" b="1" spc="5" dirty="0">
                <a:latin typeface="Arial"/>
                <a:cs typeface="Arial"/>
              </a:rPr>
              <a:t> </a:t>
            </a:r>
            <a:r>
              <a:rPr sz="1900" b="1" spc="-5" dirty="0">
                <a:latin typeface="Arial"/>
                <a:cs typeface="Arial"/>
              </a:rPr>
              <a:t>reemplazo,</a:t>
            </a:r>
            <a:r>
              <a:rPr sz="1900" b="1" spc="10" dirty="0">
                <a:latin typeface="Arial"/>
                <a:cs typeface="Arial"/>
              </a:rPr>
              <a:t> </a:t>
            </a:r>
            <a:r>
              <a:rPr sz="1900" b="1" spc="-5" dirty="0">
                <a:latin typeface="Arial"/>
                <a:cs typeface="Arial"/>
              </a:rPr>
              <a:t>reparación</a:t>
            </a:r>
            <a:r>
              <a:rPr sz="1900" b="1" spc="5" dirty="0">
                <a:latin typeface="Arial"/>
                <a:cs typeface="Arial"/>
              </a:rPr>
              <a:t> </a:t>
            </a:r>
            <a:r>
              <a:rPr sz="1900" b="1" spc="-5" dirty="0">
                <a:latin typeface="Arial"/>
                <a:cs typeface="Arial"/>
              </a:rPr>
              <a:t>o</a:t>
            </a:r>
            <a:r>
              <a:rPr sz="1900" b="1" spc="5" dirty="0">
                <a:latin typeface="Arial"/>
                <a:cs typeface="Arial"/>
              </a:rPr>
              <a:t> </a:t>
            </a:r>
            <a:r>
              <a:rPr sz="1900" b="1" spc="-5" dirty="0">
                <a:latin typeface="Arial"/>
                <a:cs typeface="Arial"/>
              </a:rPr>
              <a:t>por pérdida</a:t>
            </a:r>
            <a:r>
              <a:rPr sz="1900" b="1" dirty="0">
                <a:latin typeface="Arial"/>
                <a:cs typeface="Arial"/>
              </a:rPr>
              <a:t> de </a:t>
            </a:r>
            <a:r>
              <a:rPr sz="1900" b="1" spc="-5" dirty="0">
                <a:latin typeface="Arial"/>
                <a:cs typeface="Arial"/>
              </a:rPr>
              <a:t>la</a:t>
            </a:r>
            <a:r>
              <a:rPr sz="1900" b="1" spc="5" dirty="0">
                <a:latin typeface="Arial"/>
                <a:cs typeface="Arial"/>
              </a:rPr>
              <a:t> </a:t>
            </a:r>
            <a:r>
              <a:rPr sz="1900" b="1" dirty="0">
                <a:latin typeface="Arial"/>
                <a:cs typeface="Arial"/>
              </a:rPr>
              <a:t>producción.</a:t>
            </a:r>
            <a:endParaRPr sz="1900" dirty="0">
              <a:latin typeface="Arial"/>
              <a:cs typeface="Arial"/>
            </a:endParaRPr>
          </a:p>
        </p:txBody>
      </p:sp>
      <p:sp>
        <p:nvSpPr>
          <p:cNvPr id="13" name="object 13"/>
          <p:cNvSpPr txBox="1"/>
          <p:nvPr/>
        </p:nvSpPr>
        <p:spPr>
          <a:xfrm>
            <a:off x="935229" y="2537587"/>
            <a:ext cx="136524" cy="304570"/>
          </a:xfrm>
          <a:prstGeom prst="rect">
            <a:avLst/>
          </a:prstGeom>
        </p:spPr>
        <p:txBody>
          <a:bodyPr vert="horz" wrap="square" lIns="0" tIns="12064" rIns="0" bIns="0" rtlCol="0">
            <a:spAutoFit/>
          </a:bodyPr>
          <a:lstStyle/>
          <a:p>
            <a:pPr marL="12699">
              <a:spcBef>
                <a:spcPts val="95"/>
              </a:spcBef>
            </a:pPr>
            <a:r>
              <a:rPr sz="1900" spc="-5" dirty="0">
                <a:latin typeface="Symbol"/>
                <a:cs typeface="Symbol"/>
              </a:rPr>
              <a:t></a:t>
            </a:r>
            <a:endParaRPr sz="1900">
              <a:latin typeface="Symbol"/>
              <a:cs typeface="Symbol"/>
            </a:endParaRPr>
          </a:p>
        </p:txBody>
      </p:sp>
      <p:sp>
        <p:nvSpPr>
          <p:cNvPr id="14" name="object 14"/>
          <p:cNvSpPr txBox="1"/>
          <p:nvPr/>
        </p:nvSpPr>
        <p:spPr>
          <a:xfrm>
            <a:off x="1176833" y="2551812"/>
            <a:ext cx="3080384" cy="294953"/>
          </a:xfrm>
          <a:prstGeom prst="rect">
            <a:avLst/>
          </a:prstGeom>
          <a:solidFill>
            <a:srgbClr val="00FF00"/>
          </a:solidFill>
        </p:spPr>
        <p:txBody>
          <a:bodyPr vert="horz" wrap="square" lIns="0" tIns="0" rIns="0" bIns="0" rtlCol="0">
            <a:spAutoFit/>
          </a:bodyPr>
          <a:lstStyle/>
          <a:p>
            <a:pPr>
              <a:lnSpc>
                <a:spcPts val="2264"/>
              </a:lnSpc>
              <a:tabLst>
                <a:tab pos="1845146" algn="l"/>
              </a:tabLst>
            </a:pPr>
            <a:r>
              <a:rPr sz="1900" b="1" spc="-5" dirty="0">
                <a:latin typeface="Arial"/>
                <a:cs typeface="Arial"/>
              </a:rPr>
              <a:t>Man</a:t>
            </a:r>
            <a:r>
              <a:rPr sz="1900" b="1" dirty="0">
                <a:latin typeface="Arial"/>
                <a:cs typeface="Arial"/>
              </a:rPr>
              <a:t>t</a:t>
            </a:r>
            <a:r>
              <a:rPr sz="1900" b="1" spc="-5" dirty="0">
                <a:latin typeface="Arial"/>
                <a:cs typeface="Arial"/>
              </a:rPr>
              <a:t>e</a:t>
            </a:r>
            <a:r>
              <a:rPr sz="1900" b="1" dirty="0">
                <a:latin typeface="Arial"/>
                <a:cs typeface="Arial"/>
              </a:rPr>
              <a:t>n</a:t>
            </a:r>
            <a:r>
              <a:rPr sz="1900" b="1" spc="-5" dirty="0">
                <a:latin typeface="Arial"/>
                <a:cs typeface="Arial"/>
              </a:rPr>
              <a:t>imien</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P</a:t>
            </a:r>
            <a:r>
              <a:rPr sz="1900" b="1" spc="-15" dirty="0">
                <a:latin typeface="Arial"/>
                <a:cs typeface="Arial"/>
              </a:rPr>
              <a:t>r</a:t>
            </a:r>
            <a:r>
              <a:rPr sz="1900" b="1" spc="15" dirty="0">
                <a:latin typeface="Arial"/>
                <a:cs typeface="Arial"/>
              </a:rPr>
              <a:t>e</a:t>
            </a:r>
            <a:r>
              <a:rPr sz="1900" b="1" spc="-40" dirty="0">
                <a:latin typeface="Arial"/>
                <a:cs typeface="Arial"/>
              </a:rPr>
              <a:t>v</a:t>
            </a:r>
            <a:r>
              <a:rPr sz="1900" b="1" spc="5" dirty="0">
                <a:latin typeface="Arial"/>
                <a:cs typeface="Arial"/>
              </a:rPr>
              <a:t>e</a:t>
            </a:r>
            <a:r>
              <a:rPr sz="1900" b="1" spc="-5" dirty="0">
                <a:latin typeface="Arial"/>
                <a:cs typeface="Arial"/>
              </a:rPr>
              <a:t>n</a:t>
            </a:r>
            <a:r>
              <a:rPr sz="1900" b="1" dirty="0">
                <a:latin typeface="Arial"/>
                <a:cs typeface="Arial"/>
              </a:rPr>
              <a:t>t</a:t>
            </a:r>
            <a:r>
              <a:rPr sz="1900" b="1" spc="15" dirty="0">
                <a:latin typeface="Arial"/>
                <a:cs typeface="Arial"/>
              </a:rPr>
              <a:t>i</a:t>
            </a:r>
            <a:r>
              <a:rPr sz="1900" b="1" spc="-40" dirty="0">
                <a:latin typeface="Arial"/>
                <a:cs typeface="Arial"/>
              </a:rPr>
              <a:t>v</a:t>
            </a:r>
            <a:r>
              <a:rPr sz="1900" b="1" spc="-5" dirty="0">
                <a:latin typeface="Arial"/>
                <a:cs typeface="Arial"/>
              </a:rPr>
              <a:t>o</a:t>
            </a:r>
            <a:endParaRPr sz="1900">
              <a:latin typeface="Arial"/>
              <a:cs typeface="Arial"/>
            </a:endParaRPr>
          </a:p>
        </p:txBody>
      </p:sp>
      <p:sp>
        <p:nvSpPr>
          <p:cNvPr id="15" name="object 15"/>
          <p:cNvSpPr txBox="1"/>
          <p:nvPr/>
        </p:nvSpPr>
        <p:spPr>
          <a:xfrm>
            <a:off x="4244466" y="2537587"/>
            <a:ext cx="1060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6" name="object 16"/>
          <p:cNvSpPr txBox="1"/>
          <p:nvPr/>
        </p:nvSpPr>
        <p:spPr>
          <a:xfrm>
            <a:off x="4458297" y="2551812"/>
            <a:ext cx="5527675" cy="294953"/>
          </a:xfrm>
          <a:prstGeom prst="rect">
            <a:avLst/>
          </a:prstGeom>
          <a:solidFill>
            <a:srgbClr val="FFFF00"/>
          </a:solidFill>
        </p:spPr>
        <p:txBody>
          <a:bodyPr vert="horz" wrap="square" lIns="0" tIns="0" rIns="0" bIns="0" rtlCol="0">
            <a:spAutoFit/>
          </a:bodyPr>
          <a:lstStyle/>
          <a:p>
            <a:pPr marL="22858">
              <a:lnSpc>
                <a:spcPts val="2264"/>
              </a:lnSpc>
              <a:tabLst>
                <a:tab pos="674310" algn="l"/>
                <a:tab pos="1662917" algn="l"/>
                <a:tab pos="2087695" algn="l"/>
                <a:tab pos="2429929" algn="l"/>
                <a:tab pos="3902999" algn="l"/>
                <a:tab pos="4473813" algn="l"/>
                <a:tab pos="5314478" algn="l"/>
              </a:tabLst>
            </a:pPr>
            <a:r>
              <a:rPr sz="1900" b="1" spc="-5" dirty="0">
                <a:latin typeface="Arial"/>
                <a:cs typeface="Arial"/>
              </a:rPr>
              <a:t>Esta	b</a:t>
            </a:r>
            <a:r>
              <a:rPr sz="1900" b="1" dirty="0">
                <a:latin typeface="Arial"/>
                <a:cs typeface="Arial"/>
              </a:rPr>
              <a:t>a</a:t>
            </a:r>
            <a:r>
              <a:rPr sz="1900" b="1" spc="-5" dirty="0">
                <a:latin typeface="Arial"/>
                <a:cs typeface="Arial"/>
              </a:rPr>
              <a:t>sa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ex</a:t>
            </a:r>
            <a:r>
              <a:rPr sz="1900" b="1" dirty="0">
                <a:latin typeface="Arial"/>
                <a:cs typeface="Arial"/>
              </a:rPr>
              <a:t>p</a:t>
            </a:r>
            <a:r>
              <a:rPr sz="1900" b="1" spc="-5" dirty="0">
                <a:latin typeface="Arial"/>
                <a:cs typeface="Arial"/>
              </a:rPr>
              <a:t>eriencia</a:t>
            </a:r>
            <a:r>
              <a:rPr sz="1900" b="1" dirty="0">
                <a:latin typeface="Arial"/>
                <a:cs typeface="Arial"/>
              </a:rPr>
              <a:t>	</a:t>
            </a:r>
            <a:r>
              <a:rPr sz="1900" b="1" spc="-5" dirty="0">
                <a:latin typeface="Arial"/>
                <a:cs typeface="Arial"/>
              </a:rPr>
              <a:t>que</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see</a:t>
            </a:r>
            <a:r>
              <a:rPr sz="1900" b="1" dirty="0">
                <a:latin typeface="Arial"/>
                <a:cs typeface="Arial"/>
              </a:rPr>
              <a:t>	</a:t>
            </a:r>
            <a:r>
              <a:rPr sz="1900" b="1" spc="-15" dirty="0">
                <a:latin typeface="Arial"/>
                <a:cs typeface="Arial"/>
              </a:rPr>
              <a:t>e</a:t>
            </a:r>
            <a:r>
              <a:rPr sz="1900" b="1" spc="-5" dirty="0">
                <a:latin typeface="Arial"/>
                <a:cs typeface="Arial"/>
              </a:rPr>
              <a:t>l</a:t>
            </a:r>
            <a:endParaRPr sz="1900">
              <a:latin typeface="Arial"/>
              <a:cs typeface="Arial"/>
            </a:endParaRPr>
          </a:p>
        </p:txBody>
      </p:sp>
      <p:sp>
        <p:nvSpPr>
          <p:cNvPr id="17" name="object 17"/>
          <p:cNvSpPr/>
          <p:nvPr/>
        </p:nvSpPr>
        <p:spPr>
          <a:xfrm>
            <a:off x="1176833" y="2844419"/>
            <a:ext cx="3258819" cy="279400"/>
          </a:xfrm>
          <a:custGeom>
            <a:avLst/>
            <a:gdLst/>
            <a:ahLst/>
            <a:cxnLst/>
            <a:rect l="l" t="t" r="r" b="b"/>
            <a:pathLst>
              <a:path w="3258820" h="279400">
                <a:moveTo>
                  <a:pt x="3258566" y="0"/>
                </a:moveTo>
                <a:lnTo>
                  <a:pt x="0" y="0"/>
                </a:lnTo>
                <a:lnTo>
                  <a:pt x="0" y="278891"/>
                </a:lnTo>
                <a:lnTo>
                  <a:pt x="3258566" y="278891"/>
                </a:lnTo>
                <a:lnTo>
                  <a:pt x="3258566" y="0"/>
                </a:lnTo>
                <a:close/>
              </a:path>
            </a:pathLst>
          </a:custGeom>
          <a:solidFill>
            <a:srgbClr val="FFFF00"/>
          </a:solidFill>
        </p:spPr>
        <p:txBody>
          <a:bodyPr wrap="square" lIns="0" tIns="0" rIns="0" bIns="0" rtlCol="0"/>
          <a:lstStyle/>
          <a:p>
            <a:endParaRPr/>
          </a:p>
        </p:txBody>
      </p:sp>
      <p:sp>
        <p:nvSpPr>
          <p:cNvPr id="18" name="object 18"/>
          <p:cNvSpPr txBox="1"/>
          <p:nvPr/>
        </p:nvSpPr>
        <p:spPr>
          <a:xfrm>
            <a:off x="1164133" y="2814955"/>
            <a:ext cx="46348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personal</a:t>
            </a:r>
            <a:r>
              <a:rPr sz="1900" b="1" spc="459" dirty="0">
                <a:latin typeface="Arial"/>
                <a:cs typeface="Arial"/>
              </a:rPr>
              <a:t> </a:t>
            </a:r>
            <a:r>
              <a:rPr sz="1900" b="1" spc="-5" dirty="0">
                <a:latin typeface="Arial"/>
                <a:cs typeface="Arial"/>
              </a:rPr>
              <a:t>de</a:t>
            </a:r>
            <a:r>
              <a:rPr sz="1900" b="1" spc="465" dirty="0">
                <a:latin typeface="Arial"/>
                <a:cs typeface="Arial"/>
              </a:rPr>
              <a:t> </a:t>
            </a:r>
            <a:r>
              <a:rPr sz="1900" b="1" dirty="0">
                <a:latin typeface="Arial"/>
                <a:cs typeface="Arial"/>
              </a:rPr>
              <a:t>mantenimiento.</a:t>
            </a:r>
            <a:r>
              <a:rPr sz="1900" b="1" spc="459" dirty="0">
                <a:latin typeface="Arial"/>
                <a:cs typeface="Arial"/>
              </a:rPr>
              <a:t> </a:t>
            </a:r>
            <a:r>
              <a:rPr sz="1900" b="1" spc="-5" dirty="0">
                <a:latin typeface="Arial"/>
                <a:cs typeface="Arial"/>
              </a:rPr>
              <a:t>Implica</a:t>
            </a:r>
            <a:r>
              <a:rPr sz="1900" b="1" spc="465" dirty="0">
                <a:latin typeface="Arial"/>
                <a:cs typeface="Arial"/>
              </a:rPr>
              <a:t> </a:t>
            </a:r>
            <a:r>
              <a:rPr sz="1900" b="1" spc="-5" dirty="0">
                <a:latin typeface="Arial"/>
                <a:cs typeface="Arial"/>
              </a:rPr>
              <a:t>el</a:t>
            </a:r>
            <a:endParaRPr sz="1900">
              <a:latin typeface="Arial"/>
              <a:cs typeface="Arial"/>
            </a:endParaRPr>
          </a:p>
        </p:txBody>
      </p:sp>
      <p:sp>
        <p:nvSpPr>
          <p:cNvPr id="40" name="object 4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a:t>
            </a:fld>
            <a:endParaRPr sz="1100">
              <a:latin typeface="Calibri"/>
              <a:cs typeface="Calibri"/>
            </a:endParaRPr>
          </a:p>
        </p:txBody>
      </p:sp>
      <p:sp>
        <p:nvSpPr>
          <p:cNvPr id="19" name="object 19"/>
          <p:cNvSpPr txBox="1"/>
          <p:nvPr/>
        </p:nvSpPr>
        <p:spPr>
          <a:xfrm>
            <a:off x="5914009" y="2844420"/>
            <a:ext cx="4058919" cy="269304"/>
          </a:xfrm>
          <a:prstGeom prst="rect">
            <a:avLst/>
          </a:prstGeom>
          <a:solidFill>
            <a:srgbClr val="FFFF00"/>
          </a:solidFill>
        </p:spPr>
        <p:txBody>
          <a:bodyPr vert="horz" wrap="square" lIns="0" tIns="0" rIns="0" bIns="0" rtlCol="0">
            <a:spAutoFit/>
          </a:bodyPr>
          <a:lstStyle/>
          <a:p>
            <a:pPr>
              <a:lnSpc>
                <a:spcPts val="2145"/>
              </a:lnSpc>
              <a:tabLst>
                <a:tab pos="970193" algn="l"/>
                <a:tab pos="2229287" algn="l"/>
              </a:tabLst>
            </a:pPr>
            <a:r>
              <a:rPr sz="1900" b="1" spc="-5" dirty="0">
                <a:latin typeface="Arial"/>
                <a:cs typeface="Arial"/>
              </a:rPr>
              <a:t>cambio	de</a:t>
            </a:r>
            <a:r>
              <a:rPr sz="1900" b="1" spc="480" dirty="0">
                <a:latin typeface="Arial"/>
                <a:cs typeface="Arial"/>
              </a:rPr>
              <a:t> </a:t>
            </a:r>
            <a:r>
              <a:rPr sz="1900" b="1" spc="-5" dirty="0">
                <a:latin typeface="Arial"/>
                <a:cs typeface="Arial"/>
              </a:rPr>
              <a:t>partes	y</a:t>
            </a:r>
            <a:r>
              <a:rPr sz="1900" b="1" spc="445" dirty="0">
                <a:latin typeface="Arial"/>
                <a:cs typeface="Arial"/>
              </a:rPr>
              <a:t> </a:t>
            </a:r>
            <a:r>
              <a:rPr sz="1900" b="1" spc="-5" dirty="0">
                <a:latin typeface="Arial"/>
                <a:cs typeface="Arial"/>
              </a:rPr>
              <a:t>piezas</a:t>
            </a:r>
            <a:r>
              <a:rPr sz="1900" b="1" spc="459" dirty="0">
                <a:latin typeface="Arial"/>
                <a:cs typeface="Arial"/>
              </a:rPr>
              <a:t> </a:t>
            </a:r>
            <a:r>
              <a:rPr sz="1900" b="1" spc="-5" dirty="0">
                <a:latin typeface="Arial"/>
                <a:cs typeface="Arial"/>
              </a:rPr>
              <a:t>de</a:t>
            </a:r>
            <a:r>
              <a:rPr sz="1900" b="1" spc="455" dirty="0">
                <a:latin typeface="Arial"/>
                <a:cs typeface="Arial"/>
              </a:rPr>
              <a:t> </a:t>
            </a:r>
            <a:r>
              <a:rPr sz="1900" b="1" spc="-5" dirty="0">
                <a:latin typeface="Arial"/>
                <a:cs typeface="Arial"/>
              </a:rPr>
              <a:t>un</a:t>
            </a:r>
            <a:endParaRPr sz="1900">
              <a:latin typeface="Arial"/>
              <a:cs typeface="Arial"/>
            </a:endParaRPr>
          </a:p>
        </p:txBody>
      </p:sp>
      <p:sp>
        <p:nvSpPr>
          <p:cNvPr id="20" name="object 20"/>
          <p:cNvSpPr txBox="1"/>
          <p:nvPr/>
        </p:nvSpPr>
        <p:spPr>
          <a:xfrm>
            <a:off x="1176832" y="3123312"/>
            <a:ext cx="6674484" cy="269304"/>
          </a:xfrm>
          <a:prstGeom prst="rect">
            <a:avLst/>
          </a:prstGeom>
          <a:solidFill>
            <a:srgbClr val="FFFF00"/>
          </a:solidFill>
        </p:spPr>
        <p:txBody>
          <a:bodyPr vert="horz" wrap="square" lIns="0" tIns="0" rIns="0" bIns="0" rtlCol="0">
            <a:spAutoFit/>
          </a:bodyPr>
          <a:lstStyle/>
          <a:p>
            <a:pPr>
              <a:lnSpc>
                <a:spcPts val="2145"/>
              </a:lnSpc>
            </a:pPr>
            <a:r>
              <a:rPr sz="1900" b="1" spc="-5" dirty="0" err="1" smtClean="0">
                <a:latin typeface="Arial"/>
                <a:cs typeface="Arial"/>
              </a:rPr>
              <a:t>equipo</a:t>
            </a:r>
            <a:r>
              <a:rPr sz="1900" b="1" spc="315" dirty="0" smtClean="0">
                <a:latin typeface="Arial"/>
                <a:cs typeface="Arial"/>
              </a:rPr>
              <a:t> </a:t>
            </a:r>
            <a:r>
              <a:rPr sz="1900" b="1" spc="-5" dirty="0">
                <a:latin typeface="Arial"/>
                <a:cs typeface="Arial"/>
              </a:rPr>
              <a:t>con</a:t>
            </a:r>
            <a:r>
              <a:rPr sz="1900" b="1" spc="305" dirty="0">
                <a:latin typeface="Arial"/>
                <a:cs typeface="Arial"/>
              </a:rPr>
              <a:t> </a:t>
            </a:r>
            <a:r>
              <a:rPr sz="1900" b="1" spc="-5" dirty="0">
                <a:latin typeface="Arial"/>
                <a:cs typeface="Arial"/>
              </a:rPr>
              <a:t>referencia</a:t>
            </a:r>
            <a:r>
              <a:rPr sz="1900" b="1" spc="305" dirty="0">
                <a:latin typeface="Arial"/>
                <a:cs typeface="Arial"/>
              </a:rPr>
              <a:t> </a:t>
            </a:r>
            <a:r>
              <a:rPr sz="1900" b="1" spc="-5" dirty="0">
                <a:latin typeface="Arial"/>
                <a:cs typeface="Arial"/>
              </a:rPr>
              <a:t>al</a:t>
            </a:r>
            <a:r>
              <a:rPr sz="1900" b="1" spc="305" dirty="0">
                <a:latin typeface="Arial"/>
                <a:cs typeface="Arial"/>
              </a:rPr>
              <a:t> </a:t>
            </a:r>
            <a:r>
              <a:rPr sz="1900" b="1" spc="-5" dirty="0">
                <a:latin typeface="Arial"/>
                <a:cs typeface="Arial"/>
              </a:rPr>
              <a:t>número</a:t>
            </a:r>
            <a:r>
              <a:rPr sz="1900" b="1" spc="335" dirty="0">
                <a:latin typeface="Arial"/>
                <a:cs typeface="Arial"/>
              </a:rPr>
              <a:t> </a:t>
            </a:r>
            <a:r>
              <a:rPr sz="1900" b="1" spc="-5" dirty="0">
                <a:latin typeface="Arial"/>
                <a:cs typeface="Arial"/>
              </a:rPr>
              <a:t>de</a:t>
            </a:r>
            <a:r>
              <a:rPr sz="1900" b="1" spc="310" dirty="0">
                <a:latin typeface="Arial"/>
                <a:cs typeface="Arial"/>
              </a:rPr>
              <a:t> </a:t>
            </a:r>
            <a:r>
              <a:rPr sz="1900" b="1" spc="-5" dirty="0">
                <a:latin typeface="Arial"/>
                <a:cs typeface="Arial"/>
              </a:rPr>
              <a:t>horas</a:t>
            </a:r>
            <a:r>
              <a:rPr sz="1900" b="1" spc="305" dirty="0">
                <a:latin typeface="Arial"/>
                <a:cs typeface="Arial"/>
              </a:rPr>
              <a:t> </a:t>
            </a:r>
            <a:r>
              <a:rPr sz="1900" b="1" spc="-5" dirty="0">
                <a:latin typeface="Arial"/>
                <a:cs typeface="Arial"/>
              </a:rPr>
              <a:t>de</a:t>
            </a:r>
            <a:r>
              <a:rPr sz="1900" b="1" spc="310" dirty="0">
                <a:latin typeface="Arial"/>
                <a:cs typeface="Arial"/>
              </a:rPr>
              <a:t> </a:t>
            </a:r>
            <a:r>
              <a:rPr sz="1900" b="1" spc="-5" dirty="0">
                <a:latin typeface="Arial"/>
                <a:cs typeface="Arial"/>
              </a:rPr>
              <a:t>operación</a:t>
            </a:r>
            <a:endParaRPr sz="1900" dirty="0">
              <a:latin typeface="Arial"/>
              <a:cs typeface="Arial"/>
            </a:endParaRPr>
          </a:p>
        </p:txBody>
      </p:sp>
      <p:sp>
        <p:nvSpPr>
          <p:cNvPr id="21" name="object 21"/>
          <p:cNvSpPr txBox="1"/>
          <p:nvPr/>
        </p:nvSpPr>
        <p:spPr>
          <a:xfrm>
            <a:off x="7838313" y="3093847"/>
            <a:ext cx="21450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85" dirty="0">
                <a:latin typeface="Arial"/>
                <a:cs typeface="Arial"/>
              </a:rPr>
              <a:t> </a:t>
            </a:r>
            <a:r>
              <a:rPr sz="1900" b="1" spc="-5" dirty="0">
                <a:latin typeface="Arial"/>
                <a:cs typeface="Arial"/>
              </a:rPr>
              <a:t>No</a:t>
            </a:r>
            <a:r>
              <a:rPr sz="1900" b="1" spc="290" dirty="0">
                <a:latin typeface="Arial"/>
                <a:cs typeface="Arial"/>
              </a:rPr>
              <a:t> </a:t>
            </a:r>
            <a:r>
              <a:rPr sz="1900" b="1" spc="-5" dirty="0">
                <a:latin typeface="Arial"/>
                <a:cs typeface="Arial"/>
              </a:rPr>
              <a:t>se</a:t>
            </a:r>
            <a:r>
              <a:rPr sz="1900" b="1" spc="300" dirty="0">
                <a:latin typeface="Arial"/>
                <a:cs typeface="Arial"/>
              </a:rPr>
              <a:t> </a:t>
            </a:r>
            <a:r>
              <a:rPr sz="1900" b="1" spc="-10" dirty="0">
                <a:latin typeface="Arial"/>
                <a:cs typeface="Arial"/>
              </a:rPr>
              <a:t>verifica</a:t>
            </a:r>
            <a:r>
              <a:rPr sz="1900" b="1" spc="290" dirty="0">
                <a:latin typeface="Arial"/>
                <a:cs typeface="Arial"/>
              </a:rPr>
              <a:t> </a:t>
            </a:r>
            <a:r>
              <a:rPr sz="1900" b="1" spc="-5" dirty="0">
                <a:latin typeface="Arial"/>
                <a:cs typeface="Arial"/>
              </a:rPr>
              <a:t>si</a:t>
            </a:r>
            <a:endParaRPr sz="1900">
              <a:latin typeface="Arial"/>
              <a:cs typeface="Arial"/>
            </a:endParaRPr>
          </a:p>
        </p:txBody>
      </p:sp>
      <p:sp>
        <p:nvSpPr>
          <p:cNvPr id="22" name="object 22"/>
          <p:cNvSpPr txBox="1"/>
          <p:nvPr/>
        </p:nvSpPr>
        <p:spPr>
          <a:xfrm>
            <a:off x="1164133" y="3371215"/>
            <a:ext cx="881951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estas partes o piezas requieren ser cambiadas. Supone una alta inversión en </a:t>
            </a:r>
            <a:r>
              <a:rPr sz="1900" b="1" spc="-515" dirty="0">
                <a:latin typeface="Arial"/>
                <a:cs typeface="Arial"/>
              </a:rPr>
              <a:t> </a:t>
            </a:r>
            <a:r>
              <a:rPr sz="1900" b="1" spc="-5" dirty="0">
                <a:latin typeface="Arial"/>
                <a:cs typeface="Arial"/>
              </a:rPr>
              <a:t>piezas</a:t>
            </a:r>
            <a:r>
              <a:rPr sz="1900" b="1" spc="10"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repuestos.</a:t>
            </a:r>
            <a:endParaRPr sz="1900">
              <a:latin typeface="Arial"/>
              <a:cs typeface="Arial"/>
            </a:endParaRPr>
          </a:p>
        </p:txBody>
      </p:sp>
      <p:sp>
        <p:nvSpPr>
          <p:cNvPr id="23" name="object 23"/>
          <p:cNvSpPr txBox="1"/>
          <p:nvPr/>
        </p:nvSpPr>
        <p:spPr>
          <a:xfrm>
            <a:off x="935229" y="3941445"/>
            <a:ext cx="136524" cy="304570"/>
          </a:xfrm>
          <a:prstGeom prst="rect">
            <a:avLst/>
          </a:prstGeom>
        </p:spPr>
        <p:txBody>
          <a:bodyPr vert="horz" wrap="square" lIns="0" tIns="12064" rIns="0" bIns="0" rtlCol="0">
            <a:spAutoFit/>
          </a:bodyPr>
          <a:lstStyle/>
          <a:p>
            <a:pPr marL="12699">
              <a:spcBef>
                <a:spcPts val="95"/>
              </a:spcBef>
            </a:pPr>
            <a:r>
              <a:rPr sz="1900" spc="-5" dirty="0">
                <a:latin typeface="Symbol"/>
                <a:cs typeface="Symbol"/>
              </a:rPr>
              <a:t></a:t>
            </a:r>
            <a:endParaRPr sz="1900">
              <a:latin typeface="Symbol"/>
              <a:cs typeface="Symbol"/>
            </a:endParaRPr>
          </a:p>
        </p:txBody>
      </p:sp>
      <p:sp>
        <p:nvSpPr>
          <p:cNvPr id="24" name="object 24"/>
          <p:cNvSpPr txBox="1"/>
          <p:nvPr/>
        </p:nvSpPr>
        <p:spPr>
          <a:xfrm>
            <a:off x="1176832" y="3955364"/>
            <a:ext cx="2952750" cy="294953"/>
          </a:xfrm>
          <a:prstGeom prst="rect">
            <a:avLst/>
          </a:prstGeom>
          <a:solidFill>
            <a:srgbClr val="00FF00"/>
          </a:solidFill>
        </p:spPr>
        <p:txBody>
          <a:bodyPr vert="horz" wrap="square" lIns="0" tIns="0" rIns="0" bIns="0" rtlCol="0">
            <a:spAutoFit/>
          </a:bodyPr>
          <a:lstStyle/>
          <a:p>
            <a:pPr>
              <a:lnSpc>
                <a:spcPts val="2264"/>
              </a:lnSpc>
            </a:pPr>
            <a:r>
              <a:rPr sz="1900" b="1" spc="-5" dirty="0">
                <a:latin typeface="Arial"/>
                <a:cs typeface="Arial"/>
              </a:rPr>
              <a:t>Mantenimiento</a:t>
            </a:r>
            <a:r>
              <a:rPr sz="1900" b="1" spc="140" dirty="0">
                <a:latin typeface="Arial"/>
                <a:cs typeface="Arial"/>
              </a:rPr>
              <a:t> </a:t>
            </a:r>
            <a:r>
              <a:rPr sz="1900" b="1" spc="-5" dirty="0">
                <a:latin typeface="Arial"/>
                <a:cs typeface="Arial"/>
              </a:rPr>
              <a:t>Predictivo</a:t>
            </a:r>
            <a:endParaRPr sz="1900">
              <a:latin typeface="Arial"/>
              <a:cs typeface="Arial"/>
            </a:endParaRPr>
          </a:p>
        </p:txBody>
      </p:sp>
      <p:sp>
        <p:nvSpPr>
          <p:cNvPr id="25" name="object 25"/>
          <p:cNvSpPr txBox="1"/>
          <p:nvPr/>
        </p:nvSpPr>
        <p:spPr>
          <a:xfrm>
            <a:off x="4116451" y="3941445"/>
            <a:ext cx="19253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25" dirty="0">
                <a:latin typeface="Arial"/>
                <a:cs typeface="Arial"/>
              </a:rPr>
              <a:t> </a:t>
            </a:r>
            <a:r>
              <a:rPr sz="1900" b="1" spc="-5" dirty="0">
                <a:latin typeface="Arial"/>
                <a:cs typeface="Arial"/>
              </a:rPr>
              <a:t>Se</a:t>
            </a:r>
            <a:r>
              <a:rPr sz="1900" b="1" spc="110" dirty="0">
                <a:latin typeface="Arial"/>
                <a:cs typeface="Arial"/>
              </a:rPr>
              <a:t> </a:t>
            </a:r>
            <a:r>
              <a:rPr sz="1900" b="1" spc="-5" dirty="0">
                <a:latin typeface="Arial"/>
                <a:cs typeface="Arial"/>
              </a:rPr>
              <a:t>sustenta</a:t>
            </a:r>
            <a:r>
              <a:rPr sz="1900" b="1" spc="100" dirty="0">
                <a:latin typeface="Arial"/>
                <a:cs typeface="Arial"/>
              </a:rPr>
              <a:t> </a:t>
            </a:r>
            <a:r>
              <a:rPr sz="1900" b="1" spc="-5" dirty="0">
                <a:latin typeface="Arial"/>
                <a:cs typeface="Arial"/>
              </a:rPr>
              <a:t>en</a:t>
            </a:r>
            <a:endParaRPr sz="1900">
              <a:latin typeface="Arial"/>
              <a:cs typeface="Arial"/>
            </a:endParaRPr>
          </a:p>
        </p:txBody>
      </p:sp>
      <p:sp>
        <p:nvSpPr>
          <p:cNvPr id="26" name="object 26"/>
          <p:cNvSpPr txBox="1"/>
          <p:nvPr/>
        </p:nvSpPr>
        <p:spPr>
          <a:xfrm>
            <a:off x="6115177" y="3955364"/>
            <a:ext cx="3857625" cy="294953"/>
          </a:xfrm>
          <a:prstGeom prst="rect">
            <a:avLst/>
          </a:prstGeom>
          <a:solidFill>
            <a:srgbClr val="FFFF00"/>
          </a:solidFill>
        </p:spPr>
        <p:txBody>
          <a:bodyPr vert="horz" wrap="square" lIns="0" tIns="0" rIns="0" bIns="0" rtlCol="0">
            <a:spAutoFit/>
          </a:bodyPr>
          <a:lstStyle/>
          <a:p>
            <a:pPr>
              <a:lnSpc>
                <a:spcPts val="2264"/>
              </a:lnSpc>
            </a:pPr>
            <a:r>
              <a:rPr sz="1900" b="1" spc="-5" dirty="0">
                <a:latin typeface="Arial"/>
                <a:cs typeface="Arial"/>
              </a:rPr>
              <a:t>mediciones</a:t>
            </a:r>
            <a:r>
              <a:rPr sz="1900" b="1" spc="149" dirty="0">
                <a:latin typeface="Arial"/>
                <a:cs typeface="Arial"/>
              </a:rPr>
              <a:t> </a:t>
            </a:r>
            <a:r>
              <a:rPr sz="1900" b="1" spc="-5" dirty="0">
                <a:latin typeface="Arial"/>
                <a:cs typeface="Arial"/>
              </a:rPr>
              <a:t>y</a:t>
            </a:r>
            <a:r>
              <a:rPr sz="1900" b="1" spc="125" dirty="0">
                <a:latin typeface="Arial"/>
                <a:cs typeface="Arial"/>
              </a:rPr>
              <a:t> </a:t>
            </a:r>
            <a:r>
              <a:rPr sz="1900" b="1" spc="-5" dirty="0">
                <a:latin typeface="Arial"/>
                <a:cs typeface="Arial"/>
              </a:rPr>
              <a:t>pruebas</a:t>
            </a:r>
            <a:r>
              <a:rPr sz="1900" b="1" spc="149" dirty="0">
                <a:latin typeface="Arial"/>
                <a:cs typeface="Arial"/>
              </a:rPr>
              <a:t> </a:t>
            </a:r>
            <a:r>
              <a:rPr sz="1900" b="1" spc="-5" dirty="0">
                <a:latin typeface="Arial"/>
                <a:cs typeface="Arial"/>
              </a:rPr>
              <a:t>periódicas</a:t>
            </a:r>
            <a:endParaRPr sz="1900">
              <a:latin typeface="Arial"/>
              <a:cs typeface="Arial"/>
            </a:endParaRPr>
          </a:p>
        </p:txBody>
      </p:sp>
      <p:sp>
        <p:nvSpPr>
          <p:cNvPr id="27" name="object 27"/>
          <p:cNvSpPr txBox="1"/>
          <p:nvPr/>
        </p:nvSpPr>
        <p:spPr>
          <a:xfrm>
            <a:off x="1176834" y="4248278"/>
            <a:ext cx="55149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que</a:t>
            </a:r>
            <a:r>
              <a:rPr sz="1900" b="1" spc="390" dirty="0">
                <a:latin typeface="Arial"/>
                <a:cs typeface="Arial"/>
              </a:rPr>
              <a:t> </a:t>
            </a:r>
            <a:r>
              <a:rPr sz="1900" b="1" spc="-5" dirty="0">
                <a:latin typeface="Arial"/>
                <a:cs typeface="Arial"/>
              </a:rPr>
              <a:t>permiten</a:t>
            </a:r>
            <a:r>
              <a:rPr sz="1900" b="1" spc="400" dirty="0">
                <a:latin typeface="Arial"/>
                <a:cs typeface="Arial"/>
              </a:rPr>
              <a:t> </a:t>
            </a:r>
            <a:r>
              <a:rPr sz="1900" b="1" spc="-5" dirty="0">
                <a:latin typeface="Arial"/>
                <a:cs typeface="Arial"/>
              </a:rPr>
              <a:t>determinar</a:t>
            </a:r>
            <a:r>
              <a:rPr sz="1900" b="1" spc="395" dirty="0">
                <a:latin typeface="Arial"/>
                <a:cs typeface="Arial"/>
              </a:rPr>
              <a:t> </a:t>
            </a:r>
            <a:r>
              <a:rPr sz="1900" b="1" spc="-5">
                <a:latin typeface="Arial"/>
                <a:cs typeface="Arial"/>
              </a:rPr>
              <a:t>el</a:t>
            </a:r>
            <a:r>
              <a:rPr sz="1900" b="1" spc="395">
                <a:latin typeface="Arial"/>
                <a:cs typeface="Arial"/>
              </a:rPr>
              <a:t> </a:t>
            </a:r>
            <a:r>
              <a:rPr sz="1900" b="1" spc="-5" smtClean="0">
                <a:latin typeface="Arial"/>
                <a:cs typeface="Arial"/>
              </a:rPr>
              <a:t>estado</a:t>
            </a:r>
            <a:endParaRPr sz="1900" dirty="0">
              <a:latin typeface="Arial"/>
              <a:cs typeface="Arial"/>
            </a:endParaRPr>
          </a:p>
        </p:txBody>
      </p:sp>
      <p:sp>
        <p:nvSpPr>
          <p:cNvPr id="28" name="object 28"/>
          <p:cNvSpPr txBox="1"/>
          <p:nvPr/>
        </p:nvSpPr>
        <p:spPr>
          <a:xfrm>
            <a:off x="6678548" y="4218813"/>
            <a:ext cx="33045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70" dirty="0">
                <a:latin typeface="Arial"/>
                <a:cs typeface="Arial"/>
              </a:rPr>
              <a:t> </a:t>
            </a:r>
            <a:r>
              <a:rPr sz="1900" b="1" spc="-5" dirty="0">
                <a:latin typeface="Arial"/>
                <a:cs typeface="Arial"/>
              </a:rPr>
              <a:t>Se</a:t>
            </a:r>
            <a:r>
              <a:rPr sz="1900" b="1" spc="375" dirty="0">
                <a:latin typeface="Arial"/>
                <a:cs typeface="Arial"/>
              </a:rPr>
              <a:t> </a:t>
            </a:r>
            <a:r>
              <a:rPr sz="1900" b="1" spc="-5" dirty="0">
                <a:latin typeface="Arial"/>
                <a:cs typeface="Arial"/>
              </a:rPr>
              <a:t>requiere</a:t>
            </a:r>
            <a:r>
              <a:rPr sz="1900" b="1" spc="384" dirty="0">
                <a:latin typeface="Arial"/>
                <a:cs typeface="Arial"/>
              </a:rPr>
              <a:t> </a:t>
            </a:r>
            <a:r>
              <a:rPr sz="1900" b="1" dirty="0">
                <a:latin typeface="Arial"/>
                <a:cs typeface="Arial"/>
              </a:rPr>
              <a:t>una</a:t>
            </a:r>
            <a:r>
              <a:rPr sz="1900" b="1" spc="380" dirty="0">
                <a:latin typeface="Arial"/>
                <a:cs typeface="Arial"/>
              </a:rPr>
              <a:t> </a:t>
            </a:r>
            <a:r>
              <a:rPr sz="1900" b="1" spc="-5" dirty="0">
                <a:latin typeface="Arial"/>
                <a:cs typeface="Arial"/>
              </a:rPr>
              <a:t>inversión</a:t>
            </a:r>
            <a:endParaRPr sz="1900">
              <a:latin typeface="Arial"/>
              <a:cs typeface="Arial"/>
            </a:endParaRPr>
          </a:p>
        </p:txBody>
      </p:sp>
      <p:sp>
        <p:nvSpPr>
          <p:cNvPr id="29" name="object 29"/>
          <p:cNvSpPr txBox="1"/>
          <p:nvPr/>
        </p:nvSpPr>
        <p:spPr>
          <a:xfrm>
            <a:off x="1164133" y="4497705"/>
            <a:ext cx="881697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inicial</a:t>
            </a:r>
            <a:r>
              <a:rPr sz="1900" b="1" spc="-110" dirty="0">
                <a:latin typeface="Arial"/>
                <a:cs typeface="Arial"/>
              </a:rPr>
              <a:t> </a:t>
            </a:r>
            <a:r>
              <a:rPr sz="1900" b="1" spc="-5" dirty="0">
                <a:latin typeface="Arial"/>
                <a:cs typeface="Arial"/>
              </a:rPr>
              <a:t>en</a:t>
            </a:r>
            <a:r>
              <a:rPr sz="1900" b="1" spc="-105" dirty="0">
                <a:latin typeface="Arial"/>
                <a:cs typeface="Arial"/>
              </a:rPr>
              <a:t> </a:t>
            </a:r>
            <a:r>
              <a:rPr sz="1900" b="1" spc="-5" dirty="0">
                <a:latin typeface="Arial"/>
                <a:cs typeface="Arial"/>
              </a:rPr>
              <a:t>equipos</a:t>
            </a:r>
            <a:r>
              <a:rPr sz="1900" b="1" spc="-110" dirty="0">
                <a:latin typeface="Arial"/>
                <a:cs typeface="Arial"/>
              </a:rPr>
              <a:t> </a:t>
            </a:r>
            <a:r>
              <a:rPr sz="1900" b="1" spc="-5" dirty="0">
                <a:latin typeface="Arial"/>
                <a:cs typeface="Arial"/>
              </a:rPr>
              <a:t>de</a:t>
            </a:r>
            <a:r>
              <a:rPr sz="1900" b="1" spc="-105" dirty="0">
                <a:latin typeface="Arial"/>
                <a:cs typeface="Arial"/>
              </a:rPr>
              <a:t> </a:t>
            </a:r>
            <a:r>
              <a:rPr sz="1900" b="1" spc="-5" dirty="0">
                <a:latin typeface="Arial"/>
                <a:cs typeface="Arial"/>
              </a:rPr>
              <a:t>prueba,</a:t>
            </a:r>
            <a:r>
              <a:rPr sz="1900" b="1" spc="-90" dirty="0">
                <a:latin typeface="Arial"/>
                <a:cs typeface="Arial"/>
              </a:rPr>
              <a:t> </a:t>
            </a:r>
            <a:r>
              <a:rPr sz="1900" b="1" spc="-5" dirty="0">
                <a:latin typeface="Arial"/>
                <a:cs typeface="Arial"/>
              </a:rPr>
              <a:t>pero</a:t>
            </a:r>
            <a:r>
              <a:rPr sz="1900" b="1" spc="-114" dirty="0">
                <a:latin typeface="Arial"/>
                <a:cs typeface="Arial"/>
              </a:rPr>
              <a:t> </a:t>
            </a:r>
            <a:r>
              <a:rPr sz="1900" b="1" spc="-5" dirty="0">
                <a:latin typeface="Arial"/>
                <a:cs typeface="Arial"/>
              </a:rPr>
              <a:t>el</a:t>
            </a:r>
            <a:r>
              <a:rPr sz="1900" b="1" spc="-105" dirty="0">
                <a:latin typeface="Arial"/>
                <a:cs typeface="Arial"/>
              </a:rPr>
              <a:t> </a:t>
            </a:r>
            <a:r>
              <a:rPr sz="1900" b="1" dirty="0">
                <a:latin typeface="Arial"/>
                <a:cs typeface="Arial"/>
              </a:rPr>
              <a:t>costo</a:t>
            </a:r>
            <a:r>
              <a:rPr sz="1900" b="1" spc="-105" dirty="0">
                <a:latin typeface="Arial"/>
                <a:cs typeface="Arial"/>
              </a:rPr>
              <a:t> </a:t>
            </a:r>
            <a:r>
              <a:rPr sz="1900" b="1" spc="-5" dirty="0">
                <a:latin typeface="Arial"/>
                <a:cs typeface="Arial"/>
              </a:rPr>
              <a:t>por</a:t>
            </a:r>
            <a:r>
              <a:rPr sz="1900" b="1" spc="-120" dirty="0">
                <a:latin typeface="Arial"/>
                <a:cs typeface="Arial"/>
              </a:rPr>
              <a:t> </a:t>
            </a:r>
            <a:r>
              <a:rPr sz="1900" b="1" spc="-5" dirty="0">
                <a:latin typeface="Arial"/>
                <a:cs typeface="Arial"/>
              </a:rPr>
              <a:t>salidas</a:t>
            </a:r>
            <a:r>
              <a:rPr sz="1900" b="1" spc="-110" dirty="0">
                <a:latin typeface="Arial"/>
                <a:cs typeface="Arial"/>
              </a:rPr>
              <a:t> </a:t>
            </a:r>
            <a:r>
              <a:rPr sz="1900" b="1" spc="-5" dirty="0">
                <a:latin typeface="Arial"/>
                <a:cs typeface="Arial"/>
              </a:rPr>
              <a:t>inesparadas</a:t>
            </a:r>
            <a:r>
              <a:rPr sz="1900" b="1" spc="-95" dirty="0">
                <a:latin typeface="Arial"/>
                <a:cs typeface="Arial"/>
              </a:rPr>
              <a:t> </a:t>
            </a:r>
            <a:r>
              <a:rPr sz="1900" b="1" spc="-5" dirty="0">
                <a:latin typeface="Arial"/>
                <a:cs typeface="Arial"/>
              </a:rPr>
              <a:t>y</a:t>
            </a:r>
            <a:r>
              <a:rPr sz="1900" b="1" spc="-120" dirty="0">
                <a:latin typeface="Arial"/>
                <a:cs typeface="Arial"/>
              </a:rPr>
              <a:t> </a:t>
            </a:r>
            <a:r>
              <a:rPr sz="1900" b="1" spc="-5" dirty="0">
                <a:latin typeface="Arial"/>
                <a:cs typeface="Arial"/>
              </a:rPr>
              <a:t>pérdidas </a:t>
            </a:r>
            <a:r>
              <a:rPr sz="1900" b="1" spc="-509"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producción</a:t>
            </a:r>
            <a:r>
              <a:rPr sz="1900" b="1" spc="10" dirty="0">
                <a:latin typeface="Arial"/>
                <a:cs typeface="Arial"/>
              </a:rPr>
              <a:t> </a:t>
            </a:r>
            <a:r>
              <a:rPr sz="1900" b="1" spc="-5" dirty="0">
                <a:latin typeface="Arial"/>
                <a:cs typeface="Arial"/>
              </a:rPr>
              <a:t>se reduce considerablemente.</a:t>
            </a:r>
            <a:endParaRPr sz="1900" dirty="0">
              <a:latin typeface="Arial"/>
              <a:cs typeface="Arial"/>
            </a:endParaRPr>
          </a:p>
        </p:txBody>
      </p:sp>
      <p:sp>
        <p:nvSpPr>
          <p:cNvPr id="30" name="object 30"/>
          <p:cNvSpPr txBox="1"/>
          <p:nvPr/>
        </p:nvSpPr>
        <p:spPr>
          <a:xfrm>
            <a:off x="935229" y="5067680"/>
            <a:ext cx="136524" cy="304570"/>
          </a:xfrm>
          <a:prstGeom prst="rect">
            <a:avLst/>
          </a:prstGeom>
        </p:spPr>
        <p:txBody>
          <a:bodyPr vert="horz" wrap="square" lIns="0" tIns="12064" rIns="0" bIns="0" rtlCol="0">
            <a:spAutoFit/>
          </a:bodyPr>
          <a:lstStyle/>
          <a:p>
            <a:pPr marL="12699">
              <a:spcBef>
                <a:spcPts val="95"/>
              </a:spcBef>
            </a:pPr>
            <a:r>
              <a:rPr sz="1900" spc="-5" dirty="0">
                <a:latin typeface="Symbol"/>
                <a:cs typeface="Symbol"/>
              </a:rPr>
              <a:t></a:t>
            </a:r>
            <a:endParaRPr sz="1900">
              <a:latin typeface="Symbol"/>
              <a:cs typeface="Symbol"/>
            </a:endParaRPr>
          </a:p>
        </p:txBody>
      </p:sp>
      <p:sp>
        <p:nvSpPr>
          <p:cNvPr id="31" name="object 31"/>
          <p:cNvSpPr txBox="1"/>
          <p:nvPr/>
        </p:nvSpPr>
        <p:spPr>
          <a:xfrm>
            <a:off x="1176833" y="5081905"/>
            <a:ext cx="2880995" cy="294953"/>
          </a:xfrm>
          <a:prstGeom prst="rect">
            <a:avLst/>
          </a:prstGeom>
          <a:solidFill>
            <a:srgbClr val="00FF00"/>
          </a:solidFill>
        </p:spPr>
        <p:txBody>
          <a:bodyPr vert="horz" wrap="square" lIns="0" tIns="0" rIns="0" bIns="0" rtlCol="0">
            <a:spAutoFit/>
          </a:bodyPr>
          <a:lstStyle/>
          <a:p>
            <a:pPr>
              <a:lnSpc>
                <a:spcPts val="2264"/>
              </a:lnSpc>
            </a:pPr>
            <a:r>
              <a:rPr sz="1900" b="1" spc="-5" dirty="0">
                <a:latin typeface="Arial"/>
                <a:cs typeface="Arial"/>
              </a:rPr>
              <a:t>Mantenimiento</a:t>
            </a:r>
            <a:r>
              <a:rPr sz="1900" b="1" spc="100" dirty="0">
                <a:latin typeface="Arial"/>
                <a:cs typeface="Arial"/>
              </a:rPr>
              <a:t> </a:t>
            </a:r>
            <a:r>
              <a:rPr sz="1900" b="1" spc="-5" dirty="0">
                <a:latin typeface="Arial"/>
                <a:cs typeface="Arial"/>
              </a:rPr>
              <a:t>Proactivo</a:t>
            </a:r>
            <a:endParaRPr sz="1900">
              <a:latin typeface="Arial"/>
              <a:cs typeface="Arial"/>
            </a:endParaRPr>
          </a:p>
        </p:txBody>
      </p:sp>
      <p:sp>
        <p:nvSpPr>
          <p:cNvPr id="32" name="object 32"/>
          <p:cNvSpPr txBox="1"/>
          <p:nvPr/>
        </p:nvSpPr>
        <p:spPr>
          <a:xfrm>
            <a:off x="4044822" y="5067680"/>
            <a:ext cx="9880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60" dirty="0">
                <a:latin typeface="Arial"/>
                <a:cs typeface="Arial"/>
              </a:rPr>
              <a:t> </a:t>
            </a:r>
            <a:r>
              <a:rPr sz="1900" b="1" spc="-5" dirty="0">
                <a:latin typeface="Arial"/>
                <a:cs typeface="Arial"/>
              </a:rPr>
              <a:t>Es</a:t>
            </a:r>
            <a:r>
              <a:rPr sz="1900" b="1" spc="55" dirty="0">
                <a:latin typeface="Arial"/>
                <a:cs typeface="Arial"/>
              </a:rPr>
              <a:t> </a:t>
            </a:r>
            <a:r>
              <a:rPr sz="1900" b="1" spc="-5" dirty="0">
                <a:latin typeface="Arial"/>
                <a:cs typeface="Arial"/>
              </a:rPr>
              <a:t>una</a:t>
            </a:r>
            <a:endParaRPr sz="1900">
              <a:latin typeface="Arial"/>
              <a:cs typeface="Arial"/>
            </a:endParaRPr>
          </a:p>
        </p:txBody>
      </p:sp>
      <p:sp>
        <p:nvSpPr>
          <p:cNvPr id="33" name="object 33"/>
          <p:cNvSpPr txBox="1"/>
          <p:nvPr/>
        </p:nvSpPr>
        <p:spPr>
          <a:xfrm>
            <a:off x="5099940" y="5081905"/>
            <a:ext cx="3858260" cy="294953"/>
          </a:xfrm>
          <a:prstGeom prst="rect">
            <a:avLst/>
          </a:prstGeom>
          <a:solidFill>
            <a:srgbClr val="FFFF00"/>
          </a:solidFill>
        </p:spPr>
        <p:txBody>
          <a:bodyPr vert="horz" wrap="square" lIns="0" tIns="0" rIns="0" bIns="0" rtlCol="0">
            <a:spAutoFit/>
          </a:bodyPr>
          <a:lstStyle/>
          <a:p>
            <a:pPr>
              <a:lnSpc>
                <a:spcPts val="2264"/>
              </a:lnSpc>
            </a:pPr>
            <a:r>
              <a:rPr sz="1900" b="1" spc="-5" dirty="0">
                <a:latin typeface="Arial"/>
                <a:cs typeface="Arial"/>
              </a:rPr>
              <a:t>nueva</a:t>
            </a:r>
            <a:r>
              <a:rPr sz="1900" b="1" spc="105" dirty="0">
                <a:latin typeface="Arial"/>
                <a:cs typeface="Arial"/>
              </a:rPr>
              <a:t> </a:t>
            </a:r>
            <a:r>
              <a:rPr sz="1900" b="1" spc="-5" dirty="0">
                <a:latin typeface="Arial"/>
                <a:cs typeface="Arial"/>
              </a:rPr>
              <a:t>filosofía</a:t>
            </a:r>
            <a:r>
              <a:rPr sz="1900" b="1" spc="95"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mantenimiento</a:t>
            </a:r>
            <a:endParaRPr sz="1900">
              <a:latin typeface="Arial"/>
              <a:cs typeface="Arial"/>
            </a:endParaRPr>
          </a:p>
        </p:txBody>
      </p:sp>
      <p:sp>
        <p:nvSpPr>
          <p:cNvPr id="34" name="object 34"/>
          <p:cNvSpPr txBox="1"/>
          <p:nvPr/>
        </p:nvSpPr>
        <p:spPr>
          <a:xfrm>
            <a:off x="8945120" y="5067680"/>
            <a:ext cx="10420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0" dirty="0">
                <a:latin typeface="Arial"/>
                <a:cs typeface="Arial"/>
              </a:rPr>
              <a:t> </a:t>
            </a:r>
            <a:r>
              <a:rPr sz="1900" b="1" spc="-5" dirty="0">
                <a:latin typeface="Arial"/>
                <a:cs typeface="Arial"/>
              </a:rPr>
              <a:t>dirigida</a:t>
            </a:r>
            <a:endParaRPr sz="1900">
              <a:latin typeface="Arial"/>
              <a:cs typeface="Arial"/>
            </a:endParaRPr>
          </a:p>
        </p:txBody>
      </p:sp>
      <p:sp>
        <p:nvSpPr>
          <p:cNvPr id="35" name="object 35"/>
          <p:cNvSpPr txBox="1"/>
          <p:nvPr/>
        </p:nvSpPr>
        <p:spPr>
          <a:xfrm>
            <a:off x="1164133" y="5345428"/>
            <a:ext cx="26523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fundamentalmente</a:t>
            </a:r>
            <a:r>
              <a:rPr sz="1900" b="1" spc="35" dirty="0">
                <a:latin typeface="Arial"/>
                <a:cs typeface="Arial"/>
              </a:rPr>
              <a:t> </a:t>
            </a:r>
            <a:r>
              <a:rPr sz="1900" b="1" spc="-5" dirty="0">
                <a:latin typeface="Arial"/>
                <a:cs typeface="Arial"/>
              </a:rPr>
              <a:t>a</a:t>
            </a:r>
            <a:r>
              <a:rPr sz="1900" b="1" spc="35" dirty="0">
                <a:latin typeface="Arial"/>
                <a:cs typeface="Arial"/>
              </a:rPr>
              <a:t> </a:t>
            </a:r>
            <a:r>
              <a:rPr sz="1900" b="1" spc="-5" dirty="0">
                <a:latin typeface="Arial"/>
                <a:cs typeface="Arial"/>
              </a:rPr>
              <a:t>la</a:t>
            </a:r>
            <a:endParaRPr sz="1900">
              <a:latin typeface="Arial"/>
              <a:cs typeface="Arial"/>
            </a:endParaRPr>
          </a:p>
        </p:txBody>
      </p:sp>
      <p:sp>
        <p:nvSpPr>
          <p:cNvPr id="36" name="object 36"/>
          <p:cNvSpPr txBox="1"/>
          <p:nvPr/>
        </p:nvSpPr>
        <p:spPr>
          <a:xfrm>
            <a:off x="3880738" y="5374514"/>
            <a:ext cx="6092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detección</a:t>
            </a:r>
            <a:r>
              <a:rPr sz="1900" b="1" spc="75" dirty="0">
                <a:latin typeface="Arial"/>
                <a:cs typeface="Arial"/>
              </a:rPr>
              <a:t> </a:t>
            </a:r>
            <a:r>
              <a:rPr sz="1900" b="1" spc="-5" dirty="0">
                <a:latin typeface="Arial"/>
                <a:cs typeface="Arial"/>
              </a:rPr>
              <a:t>y</a:t>
            </a:r>
            <a:r>
              <a:rPr sz="1900" b="1" spc="40" dirty="0">
                <a:latin typeface="Arial"/>
                <a:cs typeface="Arial"/>
              </a:rPr>
              <a:t> </a:t>
            </a:r>
            <a:r>
              <a:rPr sz="1900" b="1" spc="-5" dirty="0">
                <a:latin typeface="Arial"/>
                <a:cs typeface="Arial"/>
              </a:rPr>
              <a:t>corrección</a:t>
            </a:r>
            <a:r>
              <a:rPr sz="1900" b="1" spc="70" dirty="0">
                <a:latin typeface="Arial"/>
                <a:cs typeface="Arial"/>
              </a:rPr>
              <a:t> </a:t>
            </a:r>
            <a:r>
              <a:rPr sz="1900" b="1" spc="-5" dirty="0">
                <a:latin typeface="Arial"/>
                <a:cs typeface="Arial"/>
              </a:rPr>
              <a:t>de</a:t>
            </a:r>
            <a:r>
              <a:rPr sz="1900" b="1" spc="65" dirty="0">
                <a:latin typeface="Arial"/>
                <a:cs typeface="Arial"/>
              </a:rPr>
              <a:t> </a:t>
            </a:r>
            <a:r>
              <a:rPr sz="1900" b="1" spc="-10" dirty="0">
                <a:latin typeface="Arial"/>
                <a:cs typeface="Arial"/>
              </a:rPr>
              <a:t>las</a:t>
            </a:r>
            <a:r>
              <a:rPr sz="1900" b="1" spc="60" dirty="0">
                <a:latin typeface="Arial"/>
                <a:cs typeface="Arial"/>
              </a:rPr>
              <a:t> </a:t>
            </a:r>
            <a:r>
              <a:rPr sz="1900" b="1" spc="-5" dirty="0">
                <a:latin typeface="Arial"/>
                <a:cs typeface="Arial"/>
              </a:rPr>
              <a:t>causas</a:t>
            </a:r>
            <a:r>
              <a:rPr sz="1900" b="1" spc="70" dirty="0">
                <a:latin typeface="Arial"/>
                <a:cs typeface="Arial"/>
              </a:rPr>
              <a:t> </a:t>
            </a:r>
            <a:r>
              <a:rPr sz="1900" b="1" spc="-5" dirty="0">
                <a:latin typeface="Arial"/>
                <a:cs typeface="Arial"/>
              </a:rPr>
              <a:t>que</a:t>
            </a:r>
            <a:r>
              <a:rPr sz="1900" b="1" spc="50" dirty="0">
                <a:latin typeface="Arial"/>
                <a:cs typeface="Arial"/>
              </a:rPr>
              <a:t> </a:t>
            </a:r>
            <a:r>
              <a:rPr sz="1900" b="1" spc="-5" dirty="0">
                <a:latin typeface="Arial"/>
                <a:cs typeface="Arial"/>
              </a:rPr>
              <a:t>generan</a:t>
            </a:r>
            <a:r>
              <a:rPr sz="1900" b="1" spc="60" dirty="0">
                <a:latin typeface="Arial"/>
                <a:cs typeface="Arial"/>
              </a:rPr>
              <a:t> </a:t>
            </a:r>
            <a:r>
              <a:rPr sz="1900" b="1" spc="-5" dirty="0">
                <a:latin typeface="Arial"/>
                <a:cs typeface="Arial"/>
              </a:rPr>
              <a:t>el</a:t>
            </a:r>
            <a:endParaRPr sz="1900">
              <a:latin typeface="Arial"/>
              <a:cs typeface="Arial"/>
            </a:endParaRPr>
          </a:p>
        </p:txBody>
      </p:sp>
      <p:sp>
        <p:nvSpPr>
          <p:cNvPr id="37" name="object 37"/>
          <p:cNvSpPr txBox="1"/>
          <p:nvPr/>
        </p:nvSpPr>
        <p:spPr>
          <a:xfrm>
            <a:off x="1176833" y="5652262"/>
            <a:ext cx="10852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a:t>
            </a:r>
            <a:r>
              <a:rPr sz="1900" b="1" dirty="0">
                <a:latin typeface="Arial"/>
                <a:cs typeface="Arial"/>
              </a:rPr>
              <a:t>b</a:t>
            </a:r>
            <a:r>
              <a:rPr sz="1900" b="1" spc="-5" dirty="0">
                <a:latin typeface="Arial"/>
                <a:cs typeface="Arial"/>
              </a:rPr>
              <a:t>lema</a:t>
            </a:r>
            <a:endParaRPr sz="1900">
              <a:latin typeface="Arial"/>
              <a:cs typeface="Arial"/>
            </a:endParaRPr>
          </a:p>
        </p:txBody>
      </p:sp>
      <p:sp>
        <p:nvSpPr>
          <p:cNvPr id="38" name="object 38"/>
          <p:cNvSpPr txBox="1"/>
          <p:nvPr/>
        </p:nvSpPr>
        <p:spPr>
          <a:xfrm>
            <a:off x="2314702" y="5622798"/>
            <a:ext cx="76663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44" dirty="0">
                <a:latin typeface="Arial"/>
                <a:cs typeface="Arial"/>
              </a:rPr>
              <a:t> </a:t>
            </a:r>
            <a:r>
              <a:rPr sz="1900" b="1" dirty="0">
                <a:latin typeface="Arial"/>
                <a:cs typeface="Arial"/>
              </a:rPr>
              <a:t>que</a:t>
            </a:r>
            <a:r>
              <a:rPr sz="1900" b="1" spc="-10" dirty="0">
                <a:latin typeface="Arial"/>
                <a:cs typeface="Arial"/>
              </a:rPr>
              <a:t> </a:t>
            </a:r>
            <a:r>
              <a:rPr sz="1900" b="1" spc="-5" dirty="0">
                <a:latin typeface="Arial"/>
                <a:cs typeface="Arial"/>
              </a:rPr>
              <a:t>pudiera</a:t>
            </a:r>
            <a:r>
              <a:rPr sz="1900" b="1" spc="-25" dirty="0">
                <a:latin typeface="Arial"/>
                <a:cs typeface="Arial"/>
              </a:rPr>
              <a:t> </a:t>
            </a:r>
            <a:r>
              <a:rPr sz="1900" b="1" spc="-5" dirty="0">
                <a:latin typeface="Arial"/>
                <a:cs typeface="Arial"/>
              </a:rPr>
              <a:t>conducir</a:t>
            </a:r>
            <a:r>
              <a:rPr sz="1900" b="1" spc="-21" dirty="0">
                <a:latin typeface="Arial"/>
                <a:cs typeface="Arial"/>
              </a:rPr>
              <a:t> </a:t>
            </a:r>
            <a:r>
              <a:rPr sz="1900" b="1" spc="-5" dirty="0">
                <a:latin typeface="Arial"/>
                <a:cs typeface="Arial"/>
              </a:rPr>
              <a:t>a</a:t>
            </a:r>
            <a:r>
              <a:rPr sz="1900" b="1" spc="-21" dirty="0">
                <a:latin typeface="Arial"/>
                <a:cs typeface="Arial"/>
              </a:rPr>
              <a:t> </a:t>
            </a:r>
            <a:r>
              <a:rPr sz="1900" b="1" spc="-5" dirty="0">
                <a:latin typeface="Arial"/>
                <a:cs typeface="Arial"/>
              </a:rPr>
              <a:t>la</a:t>
            </a:r>
            <a:r>
              <a:rPr sz="1900" b="1" spc="-21" dirty="0">
                <a:latin typeface="Arial"/>
                <a:cs typeface="Arial"/>
              </a:rPr>
              <a:t> </a:t>
            </a:r>
            <a:r>
              <a:rPr sz="1900" b="1" spc="-5">
                <a:latin typeface="Arial"/>
                <a:cs typeface="Arial"/>
              </a:rPr>
              <a:t>salida</a:t>
            </a:r>
            <a:r>
              <a:rPr sz="1900" b="1" spc="-15">
                <a:latin typeface="Arial"/>
                <a:cs typeface="Arial"/>
              </a:rPr>
              <a:t> </a:t>
            </a:r>
            <a:r>
              <a:rPr sz="1900" b="1" spc="-5" smtClean="0">
                <a:latin typeface="Arial"/>
                <a:cs typeface="Arial"/>
              </a:rPr>
              <a:t>forzada.</a:t>
            </a:r>
            <a:endParaRPr sz="1900">
              <a:latin typeface="Arial"/>
              <a:cs typeface="Arial"/>
            </a:endParaRPr>
          </a:p>
        </p:txBody>
      </p:sp>
      <p:sp>
        <p:nvSpPr>
          <p:cNvPr id="39" name="object 39"/>
          <p:cNvSpPr txBox="1"/>
          <p:nvPr/>
        </p:nvSpPr>
        <p:spPr>
          <a:xfrm>
            <a:off x="1203296" y="5996003"/>
            <a:ext cx="8376920"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Una </a:t>
            </a:r>
            <a:r>
              <a:rPr sz="1900" b="1" spc="-15" dirty="0">
                <a:latin typeface="Arial"/>
                <a:cs typeface="Arial"/>
              </a:rPr>
              <a:t>vez </a:t>
            </a:r>
            <a:r>
              <a:rPr sz="1900" b="1" spc="-5" dirty="0">
                <a:latin typeface="Arial"/>
                <a:cs typeface="Arial"/>
              </a:rPr>
              <a:t>localizadas </a:t>
            </a:r>
            <a:r>
              <a:rPr sz="1900" b="1" spc="-5">
                <a:latin typeface="Arial"/>
                <a:cs typeface="Arial"/>
              </a:rPr>
              <a:t>estas </a:t>
            </a:r>
            <a:r>
              <a:rPr sz="1900" b="1" spc="-5" smtClean="0">
                <a:latin typeface="Arial"/>
                <a:cs typeface="Arial"/>
              </a:rPr>
              <a:t>causas</a:t>
            </a:r>
            <a:r>
              <a:rPr lang="es-ES" sz="1900" b="1" spc="-5" dirty="0" smtClean="0">
                <a:latin typeface="Arial"/>
                <a:cs typeface="Arial"/>
              </a:rPr>
              <a:t>,</a:t>
            </a:r>
            <a:r>
              <a:rPr sz="1900" b="1" spc="-5" smtClean="0">
                <a:latin typeface="Arial"/>
                <a:cs typeface="Arial"/>
              </a:rPr>
              <a:t> </a:t>
            </a:r>
            <a:r>
              <a:rPr sz="1900" b="1" spc="-5" dirty="0">
                <a:latin typeface="Arial"/>
                <a:cs typeface="Arial"/>
              </a:rPr>
              <a:t>no se debe permitir la continuidad de </a:t>
            </a:r>
            <a:r>
              <a:rPr sz="1900" b="1" dirty="0">
                <a:latin typeface="Arial"/>
                <a:cs typeface="Arial"/>
              </a:rPr>
              <a:t> </a:t>
            </a:r>
            <a:r>
              <a:rPr sz="1900" b="1" spc="-5" dirty="0">
                <a:latin typeface="Arial"/>
                <a:cs typeface="Arial"/>
              </a:rPr>
              <a:t>las mismas, </a:t>
            </a:r>
            <a:r>
              <a:rPr sz="1900" b="1" spc="-10" dirty="0">
                <a:latin typeface="Arial"/>
                <a:cs typeface="Arial"/>
              </a:rPr>
              <a:t>ya </a:t>
            </a:r>
            <a:r>
              <a:rPr sz="1900" b="1" spc="-5" dirty="0">
                <a:latin typeface="Arial"/>
                <a:cs typeface="Arial"/>
              </a:rPr>
              <a:t>que de hacerlo la </a:t>
            </a:r>
            <a:r>
              <a:rPr sz="1900" b="1" spc="-15" dirty="0">
                <a:latin typeface="Arial"/>
                <a:cs typeface="Arial"/>
              </a:rPr>
              <a:t>vida </a:t>
            </a:r>
            <a:r>
              <a:rPr sz="1900" b="1" spc="-5">
                <a:latin typeface="Arial"/>
                <a:cs typeface="Arial"/>
              </a:rPr>
              <a:t>y </a:t>
            </a:r>
            <a:r>
              <a:rPr sz="1900" b="1" spc="-5" smtClean="0">
                <a:latin typeface="Arial"/>
                <a:cs typeface="Arial"/>
              </a:rPr>
              <a:t>desempeño, </a:t>
            </a:r>
            <a:r>
              <a:rPr sz="1900" b="1" spc="-5" dirty="0">
                <a:latin typeface="Arial"/>
                <a:cs typeface="Arial"/>
              </a:rPr>
              <a:t>se </a:t>
            </a:r>
            <a:r>
              <a:rPr sz="1900" b="1" spc="-10" dirty="0">
                <a:latin typeface="Arial"/>
                <a:cs typeface="Arial"/>
              </a:rPr>
              <a:t>verá </a:t>
            </a:r>
            <a:r>
              <a:rPr sz="1900" b="1" spc="-5" dirty="0">
                <a:latin typeface="Arial"/>
                <a:cs typeface="Arial"/>
              </a:rPr>
              <a:t> comprometido.</a:t>
            </a:r>
            <a:endParaRPr sz="1900">
              <a:latin typeface="Arial"/>
              <a:cs typeface="Arial"/>
            </a:endParaRPr>
          </a:p>
        </p:txBody>
      </p:sp>
      <p:sp>
        <p:nvSpPr>
          <p:cNvPr id="44" name="16 Título"/>
          <p:cNvSpPr>
            <a:spLocks noGrp="1"/>
          </p:cNvSpPr>
          <p:nvPr>
            <p:ph type="title"/>
          </p:nvPr>
        </p:nvSpPr>
        <p:spPr>
          <a:xfrm>
            <a:off x="861824" y="575820"/>
            <a:ext cx="8969755" cy="738664"/>
          </a:xfrm>
        </p:spPr>
        <p:txBody>
          <a:bodyPr/>
          <a:lstStyle/>
          <a:p>
            <a:pPr algn="ct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lang="es-A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425194"/>
            <a:ext cx="3522979" cy="346249"/>
          </a:xfrm>
          <a:prstGeom prst="rect">
            <a:avLst/>
          </a:prstGeom>
          <a:solidFill>
            <a:srgbClr val="D2D2D2"/>
          </a:solidFill>
        </p:spPr>
        <p:txBody>
          <a:bodyPr vert="horz" wrap="square" lIns="0" tIns="0" rIns="0" bIns="0" rtlCol="0">
            <a:spAutoFit/>
          </a:bodyPr>
          <a:lstStyle/>
          <a:p>
            <a:pPr>
              <a:lnSpc>
                <a:spcPts val="2709"/>
              </a:lnSpc>
            </a:pPr>
            <a:r>
              <a:rPr sz="2400" b="1" spc="-5" dirty="0">
                <a:latin typeface="Arial"/>
                <a:cs typeface="Arial"/>
              </a:rPr>
              <a:t>2.</a:t>
            </a:r>
            <a:r>
              <a:rPr sz="2400" b="1" dirty="0">
                <a:latin typeface="Arial"/>
                <a:cs typeface="Arial"/>
              </a:rPr>
              <a:t> -</a:t>
            </a:r>
            <a:r>
              <a:rPr sz="2400" b="1" spc="5" dirty="0">
                <a:latin typeface="Arial"/>
                <a:cs typeface="Arial"/>
              </a:rPr>
              <a:t> </a:t>
            </a:r>
            <a:r>
              <a:rPr sz="2400" b="1" spc="-5" dirty="0">
                <a:latin typeface="Arial"/>
                <a:cs typeface="Arial"/>
              </a:rPr>
              <a:t>TIPOS</a:t>
            </a:r>
            <a:r>
              <a:rPr sz="2400" b="1" spc="-15"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PRUEBAS</a:t>
            </a:r>
            <a:endParaRPr sz="2400">
              <a:latin typeface="Arial"/>
              <a:cs typeface="Arial"/>
            </a:endParaRPr>
          </a:p>
        </p:txBody>
      </p:sp>
      <p:pic>
        <p:nvPicPr>
          <p:cNvPr id="7" name="object 7"/>
          <p:cNvPicPr/>
          <p:nvPr/>
        </p:nvPicPr>
        <p:blipFill>
          <a:blip r:embed="rId2" cstate="print"/>
          <a:stretch>
            <a:fillRect/>
          </a:stretch>
        </p:blipFill>
        <p:spPr>
          <a:xfrm>
            <a:off x="719455" y="2082123"/>
            <a:ext cx="208914" cy="194987"/>
          </a:xfrm>
          <a:prstGeom prst="rect">
            <a:avLst/>
          </a:prstGeom>
        </p:spPr>
      </p:pic>
      <p:sp>
        <p:nvSpPr>
          <p:cNvPr id="8" name="object 8"/>
          <p:cNvSpPr txBox="1"/>
          <p:nvPr/>
        </p:nvSpPr>
        <p:spPr>
          <a:xfrm>
            <a:off x="935227" y="2023618"/>
            <a:ext cx="7414259"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Se</a:t>
            </a:r>
            <a:r>
              <a:rPr sz="1900" b="1" spc="5" dirty="0">
                <a:latin typeface="Arial"/>
                <a:cs typeface="Arial"/>
              </a:rPr>
              <a:t> </a:t>
            </a:r>
            <a:r>
              <a:rPr sz="1900" b="1" spc="-5" dirty="0">
                <a:latin typeface="Arial"/>
                <a:cs typeface="Arial"/>
              </a:rPr>
              <a:t>clasifican</a:t>
            </a:r>
            <a:r>
              <a:rPr sz="1900" b="1" spc="10" dirty="0">
                <a:latin typeface="Arial"/>
                <a:cs typeface="Arial"/>
              </a:rPr>
              <a:t> </a:t>
            </a:r>
            <a:r>
              <a:rPr sz="1900" b="1" spc="-5" dirty="0">
                <a:latin typeface="Arial"/>
                <a:cs typeface="Arial"/>
              </a:rPr>
              <a:t>según</a:t>
            </a:r>
            <a:r>
              <a:rPr sz="1900" b="1" spc="10"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momento</a:t>
            </a:r>
            <a:r>
              <a:rPr sz="1900" b="1" spc="21" dirty="0">
                <a:latin typeface="Arial"/>
                <a:cs typeface="Arial"/>
              </a:rPr>
              <a:t> </a:t>
            </a:r>
            <a:r>
              <a:rPr sz="1900" b="1" spc="-5" dirty="0">
                <a:latin typeface="Arial"/>
                <a:cs typeface="Arial"/>
              </a:rPr>
              <a:t>y</a:t>
            </a:r>
            <a:r>
              <a:rPr sz="1900" b="1" spc="-21" dirty="0">
                <a:latin typeface="Arial"/>
                <a:cs typeface="Arial"/>
              </a:rPr>
              <a:t> </a:t>
            </a:r>
            <a:r>
              <a:rPr sz="1900" b="1" dirty="0">
                <a:latin typeface="Arial"/>
                <a:cs typeface="Arial"/>
              </a:rPr>
              <a:t>lugar</a:t>
            </a:r>
            <a:r>
              <a:rPr sz="1900" b="1" spc="15" dirty="0">
                <a:latin typeface="Arial"/>
                <a:cs typeface="Arial"/>
              </a:rPr>
              <a:t> </a:t>
            </a:r>
            <a:r>
              <a:rPr sz="1900" b="1" spc="-5" dirty="0">
                <a:latin typeface="Arial"/>
                <a:cs typeface="Arial"/>
              </a:rPr>
              <a:t>donde</a:t>
            </a:r>
            <a:r>
              <a:rPr sz="1900" b="1" spc="5" dirty="0">
                <a:latin typeface="Arial"/>
                <a:cs typeface="Arial"/>
              </a:rPr>
              <a:t> </a:t>
            </a:r>
            <a:r>
              <a:rPr sz="1900" b="1" spc="-5" dirty="0">
                <a:latin typeface="Arial"/>
                <a:cs typeface="Arial"/>
              </a:rPr>
              <a:t>éstas</a:t>
            </a:r>
            <a:r>
              <a:rPr sz="1900" b="1" dirty="0">
                <a:latin typeface="Arial"/>
                <a:cs typeface="Arial"/>
              </a:rPr>
              <a:t> </a:t>
            </a:r>
            <a:r>
              <a:rPr sz="1900" b="1" spc="-5" dirty="0">
                <a:latin typeface="Arial"/>
                <a:cs typeface="Arial"/>
              </a:rPr>
              <a:t>se</a:t>
            </a:r>
            <a:r>
              <a:rPr sz="1900" b="1" spc="10" dirty="0">
                <a:latin typeface="Arial"/>
                <a:cs typeface="Arial"/>
              </a:rPr>
              <a:t> </a:t>
            </a:r>
            <a:r>
              <a:rPr sz="1900" b="1" spc="-5" dirty="0">
                <a:latin typeface="Arial"/>
                <a:cs typeface="Arial"/>
              </a:rPr>
              <a:t>realicen:</a:t>
            </a:r>
            <a:endParaRPr sz="1900">
              <a:latin typeface="Arial"/>
              <a:cs typeface="Arial"/>
            </a:endParaRPr>
          </a:p>
        </p:txBody>
      </p:sp>
      <p:sp>
        <p:nvSpPr>
          <p:cNvPr id="9" name="object 9"/>
          <p:cNvSpPr txBox="1"/>
          <p:nvPr/>
        </p:nvSpPr>
        <p:spPr>
          <a:xfrm>
            <a:off x="947928" y="2608200"/>
            <a:ext cx="3025775" cy="369332"/>
          </a:xfrm>
          <a:prstGeom prst="rect">
            <a:avLst/>
          </a:prstGeom>
          <a:solidFill>
            <a:srgbClr val="00FF00"/>
          </a:solidFill>
        </p:spPr>
        <p:txBody>
          <a:bodyPr vert="horz" wrap="square" lIns="0" tIns="0" rIns="0" bIns="0" rtlCol="0">
            <a:spAutoFit/>
          </a:bodyPr>
          <a:lstStyle/>
          <a:p>
            <a:pPr marL="228580" indent="-229214">
              <a:buFont typeface="Symbol"/>
              <a:buChar char=""/>
              <a:tabLst>
                <a:tab pos="229214" algn="l"/>
              </a:tabLst>
            </a:pPr>
            <a:r>
              <a:rPr sz="2400" b="1" spc="-5" dirty="0">
                <a:latin typeface="Arial"/>
                <a:cs typeface="Arial"/>
              </a:rPr>
              <a:t>pruebas </a:t>
            </a:r>
            <a:r>
              <a:rPr sz="2400" b="1" dirty="0">
                <a:latin typeface="Arial"/>
                <a:cs typeface="Arial"/>
              </a:rPr>
              <a:t>de</a:t>
            </a:r>
            <a:r>
              <a:rPr sz="2400" b="1" spc="-5" dirty="0">
                <a:latin typeface="Arial"/>
                <a:cs typeface="Arial"/>
              </a:rPr>
              <a:t> fábrica,</a:t>
            </a:r>
            <a:endParaRPr sz="2400">
              <a:latin typeface="Arial"/>
              <a:cs typeface="Arial"/>
            </a:endParaRPr>
          </a:p>
        </p:txBody>
      </p:sp>
      <p:sp>
        <p:nvSpPr>
          <p:cNvPr id="10" name="object 10"/>
          <p:cNvSpPr txBox="1"/>
          <p:nvPr/>
        </p:nvSpPr>
        <p:spPr>
          <a:xfrm>
            <a:off x="947928" y="2978532"/>
            <a:ext cx="3617595" cy="369332"/>
          </a:xfrm>
          <a:prstGeom prst="rect">
            <a:avLst/>
          </a:prstGeom>
          <a:solidFill>
            <a:srgbClr val="00FF00"/>
          </a:solidFill>
        </p:spPr>
        <p:txBody>
          <a:bodyPr vert="horz" wrap="square" lIns="0" tIns="0" rIns="0" bIns="0" rtlCol="0">
            <a:spAutoFit/>
          </a:bodyPr>
          <a:lstStyle/>
          <a:p>
            <a:pPr marL="228580" indent="-229214">
              <a:buFont typeface="Symbol"/>
              <a:buChar char=""/>
              <a:tabLst>
                <a:tab pos="229214" algn="l"/>
              </a:tabLst>
            </a:pPr>
            <a:r>
              <a:rPr sz="2400" b="1" spc="-5" dirty="0">
                <a:latin typeface="Arial"/>
                <a:cs typeface="Arial"/>
              </a:rPr>
              <a:t>pruebas </a:t>
            </a:r>
            <a:r>
              <a:rPr sz="2400" b="1" dirty="0">
                <a:latin typeface="Arial"/>
                <a:cs typeface="Arial"/>
              </a:rPr>
              <a:t>de </a:t>
            </a:r>
            <a:r>
              <a:rPr sz="2400" b="1" spc="-5" dirty="0">
                <a:latin typeface="Arial"/>
                <a:cs typeface="Arial"/>
              </a:rPr>
              <a:t>aceptación,</a:t>
            </a:r>
            <a:endParaRPr sz="2400">
              <a:latin typeface="Arial"/>
              <a:cs typeface="Arial"/>
            </a:endParaRPr>
          </a:p>
        </p:txBody>
      </p:sp>
      <p:sp>
        <p:nvSpPr>
          <p:cNvPr id="11" name="object 11"/>
          <p:cNvSpPr txBox="1"/>
          <p:nvPr/>
        </p:nvSpPr>
        <p:spPr>
          <a:xfrm>
            <a:off x="947927" y="3350386"/>
            <a:ext cx="5803265" cy="369332"/>
          </a:xfrm>
          <a:prstGeom prst="rect">
            <a:avLst/>
          </a:prstGeom>
          <a:solidFill>
            <a:srgbClr val="00FF00"/>
          </a:solidFill>
        </p:spPr>
        <p:txBody>
          <a:bodyPr vert="horz" wrap="square" lIns="0" tIns="0" rIns="0" bIns="0" rtlCol="0">
            <a:spAutoFit/>
          </a:bodyPr>
          <a:lstStyle/>
          <a:p>
            <a:pPr marL="228580" indent="-229214">
              <a:buFont typeface="Symbol"/>
              <a:buChar char=""/>
              <a:tabLst>
                <a:tab pos="229214" algn="l"/>
              </a:tabLst>
            </a:pPr>
            <a:r>
              <a:rPr sz="2400" b="1" spc="-5" dirty="0">
                <a:latin typeface="Arial"/>
                <a:cs typeface="Arial"/>
              </a:rPr>
              <a:t>pruebas</a:t>
            </a:r>
            <a:r>
              <a:rPr sz="2400" b="1" spc="21" dirty="0">
                <a:latin typeface="Arial"/>
                <a:cs typeface="Arial"/>
              </a:rPr>
              <a:t> </a:t>
            </a:r>
            <a:r>
              <a:rPr sz="2400" b="1" dirty="0">
                <a:latin typeface="Arial"/>
                <a:cs typeface="Arial"/>
              </a:rPr>
              <a:t>de</a:t>
            </a:r>
            <a:r>
              <a:rPr sz="2400" b="1" spc="25" dirty="0">
                <a:latin typeface="Arial"/>
                <a:cs typeface="Arial"/>
              </a:rPr>
              <a:t> </a:t>
            </a:r>
            <a:r>
              <a:rPr sz="2400" b="1" spc="-5" dirty="0">
                <a:latin typeface="Arial"/>
                <a:cs typeface="Arial"/>
              </a:rPr>
              <a:t>mantenimiento</a:t>
            </a:r>
            <a:r>
              <a:rPr sz="2400" b="1" spc="30" dirty="0">
                <a:latin typeface="Arial"/>
                <a:cs typeface="Arial"/>
              </a:rPr>
              <a:t> </a:t>
            </a:r>
            <a:r>
              <a:rPr sz="2400" b="1" spc="-5" dirty="0">
                <a:latin typeface="Arial"/>
                <a:cs typeface="Arial"/>
              </a:rPr>
              <a:t>planificado</a:t>
            </a:r>
            <a:endParaRPr sz="2400">
              <a:latin typeface="Arial"/>
              <a:cs typeface="Arial"/>
            </a:endParaRPr>
          </a:p>
        </p:txBody>
      </p:sp>
      <p:sp>
        <p:nvSpPr>
          <p:cNvPr id="12" name="object 12"/>
          <p:cNvSpPr txBox="1"/>
          <p:nvPr/>
        </p:nvSpPr>
        <p:spPr>
          <a:xfrm>
            <a:off x="947927" y="3720669"/>
            <a:ext cx="6074410" cy="369332"/>
          </a:xfrm>
          <a:prstGeom prst="rect">
            <a:avLst/>
          </a:prstGeom>
          <a:solidFill>
            <a:srgbClr val="00FF00"/>
          </a:solidFill>
        </p:spPr>
        <p:txBody>
          <a:bodyPr vert="horz" wrap="square" lIns="0" tIns="0" rIns="0" bIns="0" rtlCol="0">
            <a:spAutoFit/>
          </a:bodyPr>
          <a:lstStyle/>
          <a:p>
            <a:pPr marL="228580" indent="-229214">
              <a:buFont typeface="Symbol"/>
              <a:buChar char=""/>
              <a:tabLst>
                <a:tab pos="229214" algn="l"/>
              </a:tabLst>
            </a:pPr>
            <a:r>
              <a:rPr sz="2400" b="1" spc="-5" dirty="0">
                <a:latin typeface="Arial"/>
                <a:cs typeface="Arial"/>
              </a:rPr>
              <a:t>y</a:t>
            </a:r>
            <a:r>
              <a:rPr sz="2400" b="1" spc="-21" dirty="0">
                <a:latin typeface="Arial"/>
                <a:cs typeface="Arial"/>
              </a:rPr>
              <a:t> </a:t>
            </a:r>
            <a:r>
              <a:rPr sz="2400" b="1" dirty="0">
                <a:latin typeface="Arial"/>
                <a:cs typeface="Arial"/>
              </a:rPr>
              <a:t>pruebas</a:t>
            </a:r>
            <a:r>
              <a:rPr sz="2400" b="1" spc="-5" dirty="0">
                <a:latin typeface="Arial"/>
                <a:cs typeface="Arial"/>
              </a:rPr>
              <a:t> especiales</a:t>
            </a:r>
            <a:r>
              <a:rPr sz="2400" b="1" spc="5" dirty="0">
                <a:latin typeface="Arial"/>
                <a:cs typeface="Arial"/>
              </a:rPr>
              <a:t> </a:t>
            </a:r>
            <a:r>
              <a:rPr sz="2400" b="1" spc="-5" dirty="0">
                <a:latin typeface="Arial"/>
                <a:cs typeface="Arial"/>
              </a:rPr>
              <a:t>de </a:t>
            </a:r>
            <a:r>
              <a:rPr sz="2400" b="1" dirty="0">
                <a:latin typeface="Arial"/>
                <a:cs typeface="Arial"/>
              </a:rPr>
              <a:t>mantenimiento.</a:t>
            </a:r>
            <a:endParaRPr sz="2400">
              <a:latin typeface="Arial"/>
              <a:cs typeface="Arial"/>
            </a:endParaRPr>
          </a:p>
        </p:txBody>
      </p:sp>
      <p:sp>
        <p:nvSpPr>
          <p:cNvPr id="13" name="object 13"/>
          <p:cNvSpPr/>
          <p:nvPr/>
        </p:nvSpPr>
        <p:spPr>
          <a:xfrm>
            <a:off x="719327" y="4370198"/>
            <a:ext cx="2649220" cy="277495"/>
          </a:xfrm>
          <a:custGeom>
            <a:avLst/>
            <a:gdLst/>
            <a:ahLst/>
            <a:cxnLst/>
            <a:rect l="l" t="t" r="r" b="b"/>
            <a:pathLst>
              <a:path w="2649220" h="277495">
                <a:moveTo>
                  <a:pt x="2648966" y="0"/>
                </a:moveTo>
                <a:lnTo>
                  <a:pt x="0" y="0"/>
                </a:lnTo>
                <a:lnTo>
                  <a:pt x="0" y="277368"/>
                </a:lnTo>
                <a:lnTo>
                  <a:pt x="2648966" y="277368"/>
                </a:lnTo>
                <a:lnTo>
                  <a:pt x="2648966" y="0"/>
                </a:lnTo>
                <a:close/>
              </a:path>
            </a:pathLst>
          </a:custGeom>
          <a:solidFill>
            <a:srgbClr val="00FF00"/>
          </a:solidFill>
        </p:spPr>
        <p:txBody>
          <a:bodyPr wrap="square" lIns="0" tIns="0" rIns="0" bIns="0" rtlCol="0"/>
          <a:lstStyle/>
          <a:p>
            <a:endParaRPr/>
          </a:p>
        </p:txBody>
      </p:sp>
      <p:sp>
        <p:nvSpPr>
          <p:cNvPr id="14" name="object 14"/>
          <p:cNvSpPr/>
          <p:nvPr/>
        </p:nvSpPr>
        <p:spPr>
          <a:xfrm>
            <a:off x="719328" y="5202302"/>
            <a:ext cx="3038475" cy="277495"/>
          </a:xfrm>
          <a:custGeom>
            <a:avLst/>
            <a:gdLst/>
            <a:ahLst/>
            <a:cxnLst/>
            <a:rect l="l" t="t" r="r" b="b"/>
            <a:pathLst>
              <a:path w="3038475" h="277495">
                <a:moveTo>
                  <a:pt x="3037967" y="0"/>
                </a:moveTo>
                <a:lnTo>
                  <a:pt x="0" y="0"/>
                </a:lnTo>
                <a:lnTo>
                  <a:pt x="0" y="277368"/>
                </a:lnTo>
                <a:lnTo>
                  <a:pt x="3037967" y="277368"/>
                </a:lnTo>
                <a:lnTo>
                  <a:pt x="3037967" y="0"/>
                </a:lnTo>
                <a:close/>
              </a:path>
            </a:pathLst>
          </a:custGeom>
          <a:solidFill>
            <a:srgbClr val="00FF00"/>
          </a:solidFill>
        </p:spPr>
        <p:txBody>
          <a:bodyPr wrap="square" lIns="0" tIns="0" rIns="0" bIns="0" rtlCol="0"/>
          <a:lstStyle/>
          <a:p>
            <a:endParaRPr/>
          </a:p>
        </p:txBody>
      </p:sp>
      <p:sp>
        <p:nvSpPr>
          <p:cNvPr id="15" name="object 15"/>
          <p:cNvSpPr txBox="1"/>
          <p:nvPr/>
        </p:nvSpPr>
        <p:spPr>
          <a:xfrm>
            <a:off x="706628" y="4340733"/>
            <a:ext cx="9277985" cy="2286520"/>
          </a:xfrm>
          <a:prstGeom prst="rect">
            <a:avLst/>
          </a:prstGeom>
        </p:spPr>
        <p:txBody>
          <a:bodyPr vert="horz" wrap="square" lIns="0" tIns="31747" rIns="0" bIns="0" rtlCol="0">
            <a:spAutoFit/>
          </a:bodyPr>
          <a:lstStyle/>
          <a:p>
            <a:pPr marL="12699" marR="5080" lvl="1">
              <a:lnSpc>
                <a:spcPts val="2180"/>
              </a:lnSpc>
              <a:spcBef>
                <a:spcPts val="250"/>
              </a:spcBef>
              <a:buAutoNum type="arabicPeriod"/>
              <a:tabLst>
                <a:tab pos="421602" algn="l"/>
              </a:tabLst>
            </a:pPr>
            <a:r>
              <a:rPr sz="1900" b="1" spc="-5" dirty="0">
                <a:latin typeface="Arial"/>
                <a:cs typeface="Arial"/>
              </a:rPr>
              <a:t>Pruebas</a:t>
            </a:r>
            <a:r>
              <a:rPr sz="1900" b="1" spc="70" dirty="0">
                <a:latin typeface="Arial"/>
                <a:cs typeface="Arial"/>
              </a:rPr>
              <a:t> </a:t>
            </a:r>
            <a:r>
              <a:rPr sz="1900" b="1" spc="-5" dirty="0">
                <a:latin typeface="Arial"/>
                <a:cs typeface="Arial"/>
              </a:rPr>
              <a:t>de</a:t>
            </a:r>
            <a:r>
              <a:rPr sz="1900" b="1" spc="60" dirty="0">
                <a:latin typeface="Arial"/>
                <a:cs typeface="Arial"/>
              </a:rPr>
              <a:t> </a:t>
            </a:r>
            <a:r>
              <a:rPr sz="1900" b="1" dirty="0">
                <a:latin typeface="Arial"/>
                <a:cs typeface="Arial"/>
              </a:rPr>
              <a:t>Fábrica:</a:t>
            </a:r>
            <a:r>
              <a:rPr sz="1900" b="1" spc="70" dirty="0">
                <a:latin typeface="Arial"/>
                <a:cs typeface="Arial"/>
              </a:rPr>
              <a:t> </a:t>
            </a:r>
            <a:r>
              <a:rPr sz="1900" b="1" i="1" spc="-5" dirty="0">
                <a:latin typeface="Arial"/>
                <a:cs typeface="Arial"/>
              </a:rPr>
              <a:t>verificar</a:t>
            </a:r>
            <a:r>
              <a:rPr sz="1900" b="1" i="1" spc="50" dirty="0">
                <a:latin typeface="Arial"/>
                <a:cs typeface="Arial"/>
              </a:rPr>
              <a:t> </a:t>
            </a:r>
            <a:r>
              <a:rPr sz="1900" b="1" i="1" dirty="0">
                <a:latin typeface="Arial"/>
                <a:cs typeface="Arial"/>
              </a:rPr>
              <a:t>las</a:t>
            </a:r>
            <a:r>
              <a:rPr sz="1900" b="1" i="1" spc="60" dirty="0">
                <a:latin typeface="Arial"/>
                <a:cs typeface="Arial"/>
              </a:rPr>
              <a:t> </a:t>
            </a:r>
            <a:r>
              <a:rPr sz="1900" b="1" i="1" spc="-5" dirty="0">
                <a:latin typeface="Arial"/>
                <a:cs typeface="Arial"/>
              </a:rPr>
              <a:t>características,</a:t>
            </a:r>
            <a:r>
              <a:rPr sz="1900" b="1" i="1" spc="65" dirty="0">
                <a:latin typeface="Arial"/>
                <a:cs typeface="Arial"/>
              </a:rPr>
              <a:t> </a:t>
            </a:r>
            <a:r>
              <a:rPr sz="1900" b="1" i="1" spc="-5" dirty="0">
                <a:latin typeface="Arial"/>
                <a:cs typeface="Arial"/>
              </a:rPr>
              <a:t>condiciones</a:t>
            </a:r>
            <a:r>
              <a:rPr sz="1900" b="1" i="1" spc="80" dirty="0">
                <a:latin typeface="Arial"/>
                <a:cs typeface="Arial"/>
              </a:rPr>
              <a:t> </a:t>
            </a:r>
            <a:r>
              <a:rPr sz="1900" b="1" i="1" spc="-5" dirty="0">
                <a:latin typeface="Arial"/>
                <a:cs typeface="Arial"/>
              </a:rPr>
              <a:t>de</a:t>
            </a:r>
            <a:r>
              <a:rPr sz="1900" b="1" i="1" spc="60" dirty="0">
                <a:latin typeface="Arial"/>
                <a:cs typeface="Arial"/>
              </a:rPr>
              <a:t> </a:t>
            </a:r>
            <a:r>
              <a:rPr sz="1900" b="1" i="1" spc="-5" dirty="0">
                <a:latin typeface="Arial"/>
                <a:cs typeface="Arial"/>
              </a:rPr>
              <a:t>operación</a:t>
            </a:r>
            <a:r>
              <a:rPr sz="1900" b="1" i="1" spc="65" dirty="0">
                <a:latin typeface="Arial"/>
                <a:cs typeface="Arial"/>
              </a:rPr>
              <a:t> </a:t>
            </a:r>
            <a:r>
              <a:rPr sz="1900" b="1" i="1" spc="-5" dirty="0">
                <a:latin typeface="Arial"/>
                <a:cs typeface="Arial"/>
              </a:rPr>
              <a:t>y </a:t>
            </a:r>
            <a:r>
              <a:rPr sz="1900" b="1" i="1" spc="-515" dirty="0">
                <a:latin typeface="Arial"/>
                <a:cs typeface="Arial"/>
              </a:rPr>
              <a:t> </a:t>
            </a:r>
            <a:r>
              <a:rPr sz="1900" b="1" i="1" spc="-5" dirty="0">
                <a:latin typeface="Arial"/>
                <a:cs typeface="Arial"/>
              </a:rPr>
              <a:t>la</a:t>
            </a:r>
            <a:r>
              <a:rPr sz="1900" b="1" i="1" dirty="0">
                <a:latin typeface="Arial"/>
                <a:cs typeface="Arial"/>
              </a:rPr>
              <a:t> </a:t>
            </a:r>
            <a:r>
              <a:rPr sz="1900" b="1" i="1" spc="-5" dirty="0">
                <a:latin typeface="Arial"/>
                <a:cs typeface="Arial"/>
              </a:rPr>
              <a:t>calidad</a:t>
            </a:r>
            <a:r>
              <a:rPr sz="1900" b="1" i="1" spc="5" dirty="0">
                <a:latin typeface="Arial"/>
                <a:cs typeface="Arial"/>
              </a:rPr>
              <a:t> </a:t>
            </a:r>
            <a:r>
              <a:rPr sz="1900" b="1" i="1">
                <a:latin typeface="Arial"/>
                <a:cs typeface="Arial"/>
              </a:rPr>
              <a:t>de</a:t>
            </a:r>
            <a:r>
              <a:rPr sz="1900" b="1" i="1" spc="-15">
                <a:latin typeface="Arial"/>
                <a:cs typeface="Arial"/>
              </a:rPr>
              <a:t> </a:t>
            </a:r>
            <a:r>
              <a:rPr sz="1900" b="1" i="1" spc="-5" smtClean="0">
                <a:latin typeface="Arial"/>
                <a:cs typeface="Arial"/>
              </a:rPr>
              <a:t>fabricación</a:t>
            </a:r>
            <a:r>
              <a:rPr sz="1900" b="1" i="1" spc="10" smtClean="0">
                <a:latin typeface="Arial"/>
                <a:cs typeface="Arial"/>
              </a:rPr>
              <a:t> </a:t>
            </a:r>
            <a:r>
              <a:rPr sz="1900" b="1" i="1" spc="-5" dirty="0">
                <a:latin typeface="Arial"/>
                <a:cs typeface="Arial"/>
              </a:rPr>
              <a:t>antes</a:t>
            </a:r>
            <a:r>
              <a:rPr sz="1900" b="1" i="1" dirty="0">
                <a:latin typeface="Arial"/>
                <a:cs typeface="Arial"/>
              </a:rPr>
              <a:t> </a:t>
            </a:r>
            <a:r>
              <a:rPr sz="1900" b="1" i="1" spc="-5" dirty="0">
                <a:latin typeface="Arial"/>
                <a:cs typeface="Arial"/>
              </a:rPr>
              <a:t>de</a:t>
            </a:r>
            <a:r>
              <a:rPr sz="1900" b="1" i="1" spc="5" dirty="0">
                <a:latin typeface="Arial"/>
                <a:cs typeface="Arial"/>
              </a:rPr>
              <a:t> </a:t>
            </a:r>
            <a:r>
              <a:rPr sz="1900" b="1" i="1" spc="-5" dirty="0">
                <a:latin typeface="Arial"/>
                <a:cs typeface="Arial"/>
              </a:rPr>
              <a:t>ser</a:t>
            </a:r>
            <a:r>
              <a:rPr sz="1900" b="1" i="1" spc="21" dirty="0">
                <a:latin typeface="Arial"/>
                <a:cs typeface="Arial"/>
              </a:rPr>
              <a:t> </a:t>
            </a:r>
            <a:r>
              <a:rPr sz="1900" b="1" i="1" spc="-5" dirty="0">
                <a:latin typeface="Arial"/>
                <a:cs typeface="Arial"/>
              </a:rPr>
              <a:t>entregados</a:t>
            </a:r>
            <a:r>
              <a:rPr sz="1900" b="1" i="1" spc="5" dirty="0">
                <a:latin typeface="Arial"/>
                <a:cs typeface="Arial"/>
              </a:rPr>
              <a:t> </a:t>
            </a:r>
            <a:r>
              <a:rPr sz="1900" b="1" i="1" spc="-5" dirty="0">
                <a:latin typeface="Arial"/>
                <a:cs typeface="Arial"/>
              </a:rPr>
              <a:t>al</a:t>
            </a:r>
            <a:r>
              <a:rPr sz="1900" b="1" i="1" dirty="0">
                <a:latin typeface="Arial"/>
                <a:cs typeface="Arial"/>
              </a:rPr>
              <a:t> cliente</a:t>
            </a:r>
            <a:r>
              <a:rPr sz="1900" b="1" dirty="0">
                <a:latin typeface="Arial"/>
                <a:cs typeface="Arial"/>
              </a:rPr>
              <a:t>.</a:t>
            </a:r>
            <a:endParaRPr sz="1900">
              <a:latin typeface="Arial"/>
              <a:cs typeface="Arial"/>
            </a:endParaRPr>
          </a:p>
          <a:p>
            <a:pPr lvl="1">
              <a:lnSpc>
                <a:spcPct val="100000"/>
              </a:lnSpc>
              <a:buFont typeface="Arial"/>
              <a:buAutoNum type="arabicPeriod"/>
            </a:pPr>
            <a:endParaRPr sz="1900">
              <a:latin typeface="Arial"/>
              <a:cs typeface="Arial"/>
            </a:endParaRPr>
          </a:p>
          <a:p>
            <a:pPr marL="12699" marR="5080" lvl="1">
              <a:lnSpc>
                <a:spcPts val="2190"/>
              </a:lnSpc>
              <a:buAutoNum type="arabicPeriod"/>
              <a:tabLst>
                <a:tab pos="404459" algn="l"/>
              </a:tabLst>
            </a:pPr>
            <a:r>
              <a:rPr sz="1900" b="1" spc="-5" dirty="0">
                <a:latin typeface="Arial"/>
                <a:cs typeface="Arial"/>
              </a:rPr>
              <a:t>Pruebas</a:t>
            </a:r>
            <a:r>
              <a:rPr sz="1900" b="1" spc="-75" dirty="0">
                <a:latin typeface="Arial"/>
                <a:cs typeface="Arial"/>
              </a:rPr>
              <a:t> </a:t>
            </a:r>
            <a:r>
              <a:rPr sz="1900" b="1" spc="-5" dirty="0">
                <a:latin typeface="Arial"/>
                <a:cs typeface="Arial"/>
              </a:rPr>
              <a:t>de</a:t>
            </a:r>
            <a:r>
              <a:rPr sz="1900" b="1" spc="-65" dirty="0">
                <a:latin typeface="Arial"/>
                <a:cs typeface="Arial"/>
              </a:rPr>
              <a:t> </a:t>
            </a:r>
            <a:r>
              <a:rPr sz="1900" b="1" spc="-5" dirty="0">
                <a:latin typeface="Arial"/>
                <a:cs typeface="Arial"/>
              </a:rPr>
              <a:t>Aceptación:</a:t>
            </a:r>
            <a:r>
              <a:rPr sz="1900" b="1" spc="-70" dirty="0">
                <a:latin typeface="Arial"/>
                <a:cs typeface="Arial"/>
              </a:rPr>
              <a:t> </a:t>
            </a:r>
            <a:r>
              <a:rPr sz="1900" b="1" i="1" spc="-5" dirty="0">
                <a:latin typeface="Arial"/>
                <a:cs typeface="Arial"/>
              </a:rPr>
              <a:t>pruebas</a:t>
            </a:r>
            <a:r>
              <a:rPr sz="1900" b="1" i="1" spc="-70" dirty="0">
                <a:latin typeface="Arial"/>
                <a:cs typeface="Arial"/>
              </a:rPr>
              <a:t> </a:t>
            </a:r>
            <a:r>
              <a:rPr sz="1900" b="1" i="1" spc="-5" dirty="0">
                <a:latin typeface="Arial"/>
                <a:cs typeface="Arial"/>
              </a:rPr>
              <a:t>de</a:t>
            </a:r>
            <a:r>
              <a:rPr sz="1900" b="1" i="1" spc="-70" dirty="0">
                <a:latin typeface="Arial"/>
                <a:cs typeface="Arial"/>
              </a:rPr>
              <a:t> </a:t>
            </a:r>
            <a:r>
              <a:rPr sz="1900" b="1" i="1" spc="-10" dirty="0">
                <a:latin typeface="Arial"/>
                <a:cs typeface="Arial"/>
              </a:rPr>
              <a:t>las</a:t>
            </a:r>
            <a:r>
              <a:rPr sz="1900" b="1" i="1" spc="-70" dirty="0">
                <a:latin typeface="Arial"/>
                <a:cs typeface="Arial"/>
              </a:rPr>
              <a:t> </a:t>
            </a:r>
            <a:r>
              <a:rPr sz="1900" b="1" i="1" spc="-5" dirty="0">
                <a:latin typeface="Arial"/>
                <a:cs typeface="Arial"/>
              </a:rPr>
              <a:t>pruebas.</a:t>
            </a:r>
            <a:r>
              <a:rPr sz="1900" b="1" i="1" spc="-60" dirty="0">
                <a:latin typeface="Arial"/>
                <a:cs typeface="Arial"/>
              </a:rPr>
              <a:t> </a:t>
            </a:r>
            <a:r>
              <a:rPr sz="1900" b="1" i="1" spc="-5" dirty="0">
                <a:latin typeface="Arial"/>
                <a:cs typeface="Arial"/>
              </a:rPr>
              <a:t>Equipos</a:t>
            </a:r>
            <a:r>
              <a:rPr sz="1900" b="1" i="1" spc="-70" dirty="0">
                <a:latin typeface="Arial"/>
                <a:cs typeface="Arial"/>
              </a:rPr>
              <a:t> </a:t>
            </a:r>
            <a:r>
              <a:rPr sz="1900" b="1" i="1" spc="-5" dirty="0">
                <a:latin typeface="Arial"/>
                <a:cs typeface="Arial"/>
              </a:rPr>
              <a:t>nuevos,</a:t>
            </a:r>
            <a:r>
              <a:rPr sz="1900" b="1" i="1" spc="-75" dirty="0">
                <a:latin typeface="Arial"/>
                <a:cs typeface="Arial"/>
              </a:rPr>
              <a:t> </a:t>
            </a:r>
            <a:r>
              <a:rPr sz="1900" b="1" i="1" spc="-5" dirty="0">
                <a:latin typeface="Arial"/>
                <a:cs typeface="Arial"/>
              </a:rPr>
              <a:t>después</a:t>
            </a:r>
            <a:r>
              <a:rPr sz="1900" b="1" i="1" spc="-70" dirty="0">
                <a:latin typeface="Arial"/>
                <a:cs typeface="Arial"/>
              </a:rPr>
              <a:t> </a:t>
            </a:r>
            <a:r>
              <a:rPr sz="1900" b="1" i="1" spc="-10" dirty="0">
                <a:latin typeface="Arial"/>
                <a:cs typeface="Arial"/>
              </a:rPr>
              <a:t>de </a:t>
            </a:r>
            <a:r>
              <a:rPr sz="1900" b="1" i="1" spc="-515" dirty="0">
                <a:latin typeface="Arial"/>
                <a:cs typeface="Arial"/>
              </a:rPr>
              <a:t> </a:t>
            </a:r>
            <a:r>
              <a:rPr sz="1900" b="1" i="1" spc="-5" dirty="0">
                <a:latin typeface="Arial"/>
                <a:cs typeface="Arial"/>
              </a:rPr>
              <a:t>ser</a:t>
            </a:r>
            <a:r>
              <a:rPr sz="1900" b="1" i="1" spc="-10" dirty="0">
                <a:latin typeface="Arial"/>
                <a:cs typeface="Arial"/>
              </a:rPr>
              <a:t> </a:t>
            </a:r>
            <a:r>
              <a:rPr sz="1900" b="1" i="1" spc="-5" dirty="0">
                <a:latin typeface="Arial"/>
                <a:cs typeface="Arial"/>
              </a:rPr>
              <a:t>instalados</a:t>
            </a:r>
            <a:r>
              <a:rPr sz="1900" b="1" i="1" spc="5" dirty="0">
                <a:latin typeface="Arial"/>
                <a:cs typeface="Arial"/>
              </a:rPr>
              <a:t> </a:t>
            </a:r>
            <a:r>
              <a:rPr sz="1900" b="1" i="1" spc="-5" dirty="0">
                <a:latin typeface="Arial"/>
                <a:cs typeface="Arial"/>
              </a:rPr>
              <a:t>y antes </a:t>
            </a:r>
            <a:r>
              <a:rPr sz="1900" b="1" i="1" dirty="0">
                <a:latin typeface="Arial"/>
                <a:cs typeface="Arial"/>
              </a:rPr>
              <a:t>de</a:t>
            </a:r>
            <a:r>
              <a:rPr sz="1900" b="1" i="1" spc="-5" dirty="0">
                <a:latin typeface="Arial"/>
                <a:cs typeface="Arial"/>
              </a:rPr>
              <a:t> ser</a:t>
            </a:r>
            <a:r>
              <a:rPr sz="1900" b="1" i="1" spc="15" dirty="0">
                <a:latin typeface="Arial"/>
                <a:cs typeface="Arial"/>
              </a:rPr>
              <a:t> </a:t>
            </a:r>
            <a:r>
              <a:rPr sz="1900" b="1" i="1" dirty="0">
                <a:latin typeface="Arial"/>
                <a:cs typeface="Arial"/>
              </a:rPr>
              <a:t>energizados.</a:t>
            </a:r>
            <a:r>
              <a:rPr sz="1900" b="1" i="1" spc="-5" dirty="0">
                <a:latin typeface="Arial"/>
                <a:cs typeface="Arial"/>
              </a:rPr>
              <a:t> </a:t>
            </a:r>
            <a:r>
              <a:rPr sz="1900" b="1" i="1" dirty="0">
                <a:latin typeface="Arial"/>
                <a:cs typeface="Arial"/>
              </a:rPr>
              <a:t>Objetivo</a:t>
            </a:r>
            <a:r>
              <a:rPr sz="1900" b="1" dirty="0">
                <a:latin typeface="Arial"/>
                <a:cs typeface="Arial"/>
              </a:rPr>
              <a:t>:</a:t>
            </a:r>
            <a:endParaRPr sz="1900">
              <a:latin typeface="Arial"/>
              <a:cs typeface="Arial"/>
            </a:endParaRPr>
          </a:p>
          <a:p>
            <a:pPr marL="690818" lvl="2" indent="-229214">
              <a:lnSpc>
                <a:spcPts val="2075"/>
              </a:lnSpc>
              <a:buFont typeface="Wingdings"/>
              <a:buChar char=""/>
              <a:tabLst>
                <a:tab pos="691454" algn="l"/>
              </a:tabLst>
            </a:pPr>
            <a:r>
              <a:rPr sz="1900" b="1" spc="-5" dirty="0">
                <a:latin typeface="Arial"/>
                <a:cs typeface="Arial"/>
              </a:rPr>
              <a:t>Verificar que</a:t>
            </a:r>
            <a:r>
              <a:rPr sz="1900" b="1"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equipo</a:t>
            </a:r>
            <a:r>
              <a:rPr sz="1900" b="1" spc="10" dirty="0">
                <a:latin typeface="Arial"/>
                <a:cs typeface="Arial"/>
              </a:rPr>
              <a:t> </a:t>
            </a:r>
            <a:r>
              <a:rPr sz="1900" b="1" spc="-5" dirty="0">
                <a:latin typeface="Arial"/>
                <a:cs typeface="Arial"/>
              </a:rPr>
              <a:t>cumple</a:t>
            </a:r>
            <a:r>
              <a:rPr sz="1900" b="1" dirty="0">
                <a:latin typeface="Arial"/>
                <a:cs typeface="Arial"/>
              </a:rPr>
              <a:t> </a:t>
            </a:r>
            <a:r>
              <a:rPr sz="1900" b="1" spc="-5" dirty="0">
                <a:latin typeface="Arial"/>
                <a:cs typeface="Arial"/>
              </a:rPr>
              <a:t>con</a:t>
            </a:r>
            <a:r>
              <a:rPr sz="1900" b="1" spc="5" dirty="0">
                <a:latin typeface="Arial"/>
                <a:cs typeface="Arial"/>
              </a:rPr>
              <a:t> </a:t>
            </a:r>
            <a:r>
              <a:rPr sz="1900" b="1" spc="-5" dirty="0">
                <a:latin typeface="Arial"/>
                <a:cs typeface="Arial"/>
              </a:rPr>
              <a:t>lo</a:t>
            </a:r>
            <a:r>
              <a:rPr sz="1900" b="1" spc="40" dirty="0">
                <a:latin typeface="Arial"/>
                <a:cs typeface="Arial"/>
              </a:rPr>
              <a:t> </a:t>
            </a:r>
            <a:r>
              <a:rPr sz="1900" b="1" spc="-5" dirty="0">
                <a:latin typeface="Arial"/>
                <a:cs typeface="Arial"/>
              </a:rPr>
              <a:t>especificado.</a:t>
            </a:r>
            <a:endParaRPr sz="1900">
              <a:latin typeface="Arial"/>
              <a:cs typeface="Arial"/>
            </a:endParaRPr>
          </a:p>
          <a:p>
            <a:pPr marL="690818" lvl="2" indent="-229214">
              <a:lnSpc>
                <a:spcPts val="2185"/>
              </a:lnSpc>
              <a:buFont typeface="Wingdings"/>
              <a:buChar char=""/>
              <a:tabLst>
                <a:tab pos="691454" algn="l"/>
              </a:tabLst>
            </a:pPr>
            <a:r>
              <a:rPr sz="1900" b="1" spc="-5" dirty="0">
                <a:latin typeface="Arial"/>
                <a:cs typeface="Arial"/>
              </a:rPr>
              <a:t>Establecer</a:t>
            </a:r>
            <a:r>
              <a:rPr sz="1900" b="1" spc="5" dirty="0">
                <a:latin typeface="Arial"/>
                <a:cs typeface="Arial"/>
              </a:rPr>
              <a:t> </a:t>
            </a:r>
            <a:r>
              <a:rPr sz="1900" b="1" spc="-5" dirty="0">
                <a:latin typeface="Arial"/>
                <a:cs typeface="Arial"/>
              </a:rPr>
              <a:t>referencias</a:t>
            </a:r>
            <a:r>
              <a:rPr sz="1900" b="1" dirty="0">
                <a:latin typeface="Arial"/>
                <a:cs typeface="Arial"/>
              </a:rPr>
              <a:t> para </a:t>
            </a:r>
            <a:r>
              <a:rPr sz="1900" b="1" spc="-5" dirty="0">
                <a:latin typeface="Arial"/>
                <a:cs typeface="Arial"/>
              </a:rPr>
              <a:t>pruebas</a:t>
            </a:r>
            <a:r>
              <a:rPr sz="1900" b="1" dirty="0">
                <a:latin typeface="Arial"/>
                <a:cs typeface="Arial"/>
              </a:rPr>
              <a:t> </a:t>
            </a:r>
            <a:r>
              <a:rPr sz="1900" b="1" spc="-5" dirty="0">
                <a:latin typeface="Arial"/>
                <a:cs typeface="Arial"/>
              </a:rPr>
              <a:t>futuras.</a:t>
            </a:r>
            <a:endParaRPr sz="1900">
              <a:latin typeface="Arial"/>
              <a:cs typeface="Arial"/>
            </a:endParaRPr>
          </a:p>
          <a:p>
            <a:pPr marL="690818" lvl="2" indent="-229214">
              <a:lnSpc>
                <a:spcPts val="2230"/>
              </a:lnSpc>
              <a:buFont typeface="Wingdings"/>
              <a:buChar char=""/>
              <a:tabLst>
                <a:tab pos="691454" algn="l"/>
              </a:tabLst>
            </a:pPr>
            <a:r>
              <a:rPr sz="1900" b="1" spc="-5" dirty="0">
                <a:latin typeface="Arial"/>
                <a:cs typeface="Arial"/>
              </a:rPr>
              <a:t>Determinar</a:t>
            </a:r>
            <a:r>
              <a:rPr sz="1900" b="1" dirty="0">
                <a:latin typeface="Arial"/>
                <a:cs typeface="Arial"/>
              </a:rPr>
              <a:t> </a:t>
            </a:r>
            <a:r>
              <a:rPr sz="1900" b="1" spc="-5" dirty="0">
                <a:latin typeface="Arial"/>
                <a:cs typeface="Arial"/>
              </a:rPr>
              <a:t>si</a:t>
            </a:r>
            <a:r>
              <a:rPr sz="1900" b="1" spc="1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instalación</a:t>
            </a:r>
            <a:r>
              <a:rPr sz="1900" b="1" dirty="0">
                <a:latin typeface="Arial"/>
                <a:cs typeface="Arial"/>
              </a:rPr>
              <a:t> </a:t>
            </a:r>
            <a:r>
              <a:rPr sz="1900" b="1" spc="-5" dirty="0">
                <a:latin typeface="Arial"/>
                <a:cs typeface="Arial"/>
              </a:rPr>
              <a:t>del equipo</a:t>
            </a:r>
            <a:r>
              <a:rPr sz="1900" b="1"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correcta.</a:t>
            </a:r>
            <a:endParaRPr sz="1900">
              <a:latin typeface="Arial"/>
              <a:cs typeface="Arial"/>
            </a:endParaRPr>
          </a:p>
        </p:txBody>
      </p:sp>
      <p:sp>
        <p:nvSpPr>
          <p:cNvPr id="16" name="object 1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5</a:t>
            </a:fld>
            <a:endParaRPr sz="1100">
              <a:latin typeface="Calibri"/>
              <a:cs typeface="Calibri"/>
            </a:endParaRPr>
          </a:p>
        </p:txBody>
      </p:sp>
      <p:sp>
        <p:nvSpPr>
          <p:cNvPr id="18" name="16 Título"/>
          <p:cNvSpPr>
            <a:spLocks noGrp="1"/>
          </p:cNvSpPr>
          <p:nvPr>
            <p:ph type="title"/>
          </p:nvPr>
        </p:nvSpPr>
        <p:spPr>
          <a:xfrm>
            <a:off x="861824" y="575820"/>
            <a:ext cx="8969755" cy="738664"/>
          </a:xfrm>
        </p:spPr>
        <p:txBody>
          <a:bodyPr/>
          <a:lstStyle/>
          <a:p>
            <a:pPr algn="ct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lang="es-A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7" y="1702563"/>
            <a:ext cx="483489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2.3</a:t>
            </a:r>
            <a:r>
              <a:rPr sz="1900" b="1" spc="21" dirty="0">
                <a:latin typeface="Arial"/>
                <a:cs typeface="Arial"/>
              </a:rPr>
              <a:t> </a:t>
            </a:r>
            <a:r>
              <a:rPr sz="1900" b="1" spc="-5" dirty="0">
                <a:latin typeface="Arial"/>
                <a:cs typeface="Arial"/>
              </a:rPr>
              <a:t>Pruebas</a:t>
            </a:r>
            <a:r>
              <a:rPr sz="1900" b="1" spc="30"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Mantenimiento</a:t>
            </a:r>
            <a:r>
              <a:rPr sz="1900" b="1" spc="25" dirty="0">
                <a:latin typeface="Arial"/>
                <a:cs typeface="Arial"/>
              </a:rPr>
              <a:t> </a:t>
            </a:r>
            <a:r>
              <a:rPr sz="1900" b="1" spc="-5" dirty="0">
                <a:latin typeface="Arial"/>
                <a:cs typeface="Arial"/>
              </a:rPr>
              <a:t>Planificado</a:t>
            </a:r>
            <a:endParaRPr sz="1900">
              <a:latin typeface="Arial"/>
              <a:cs typeface="Arial"/>
            </a:endParaRPr>
          </a:p>
        </p:txBody>
      </p:sp>
      <p:sp>
        <p:nvSpPr>
          <p:cNvPr id="18" name="object 18"/>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6</a:t>
            </a:fld>
            <a:endParaRPr sz="1100">
              <a:latin typeface="Calibri"/>
              <a:cs typeface="Calibri"/>
            </a:endParaRPr>
          </a:p>
        </p:txBody>
      </p:sp>
      <p:sp>
        <p:nvSpPr>
          <p:cNvPr id="7" name="object 7"/>
          <p:cNvSpPr txBox="1"/>
          <p:nvPr/>
        </p:nvSpPr>
        <p:spPr>
          <a:xfrm>
            <a:off x="5541390" y="1673098"/>
            <a:ext cx="44424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5" dirty="0">
                <a:latin typeface="Arial"/>
                <a:cs typeface="Arial"/>
              </a:rPr>
              <a:t> </a:t>
            </a:r>
            <a:r>
              <a:rPr sz="1900" b="1" i="1" spc="-5" dirty="0">
                <a:latin typeface="Arial"/>
                <a:cs typeface="Arial"/>
              </a:rPr>
              <a:t>a</a:t>
            </a:r>
            <a:r>
              <a:rPr sz="1900" b="1" i="1" spc="10" dirty="0">
                <a:latin typeface="Arial"/>
                <a:cs typeface="Arial"/>
              </a:rPr>
              <a:t> </a:t>
            </a:r>
            <a:r>
              <a:rPr sz="1900" b="1" i="1" spc="-5" dirty="0">
                <a:latin typeface="Arial"/>
                <a:cs typeface="Arial"/>
              </a:rPr>
              <a:t>intervalos</a:t>
            </a:r>
            <a:r>
              <a:rPr sz="1900" b="1" i="1" spc="10" dirty="0">
                <a:latin typeface="Arial"/>
                <a:cs typeface="Arial"/>
              </a:rPr>
              <a:t> </a:t>
            </a:r>
            <a:r>
              <a:rPr sz="1900" b="1" i="1" spc="-5" dirty="0">
                <a:latin typeface="Arial"/>
                <a:cs typeface="Arial"/>
              </a:rPr>
              <a:t>regulares</a:t>
            </a:r>
            <a:r>
              <a:rPr sz="1900" b="1" i="1" spc="10" dirty="0">
                <a:latin typeface="Arial"/>
                <a:cs typeface="Arial"/>
              </a:rPr>
              <a:t> </a:t>
            </a:r>
            <a:r>
              <a:rPr sz="1900" b="1" i="1" spc="-5" dirty="0">
                <a:latin typeface="Arial"/>
                <a:cs typeface="Arial"/>
              </a:rPr>
              <a:t>durante</a:t>
            </a:r>
            <a:r>
              <a:rPr sz="1900" b="1" i="1" spc="10" dirty="0">
                <a:latin typeface="Arial"/>
                <a:cs typeface="Arial"/>
              </a:rPr>
              <a:t> </a:t>
            </a:r>
            <a:r>
              <a:rPr sz="1900" b="1" i="1" spc="-5" dirty="0">
                <a:latin typeface="Arial"/>
                <a:cs typeface="Arial"/>
              </a:rPr>
              <a:t>la</a:t>
            </a:r>
            <a:r>
              <a:rPr sz="1900" b="1" i="1" spc="10" dirty="0">
                <a:latin typeface="Arial"/>
                <a:cs typeface="Arial"/>
              </a:rPr>
              <a:t> </a:t>
            </a:r>
            <a:r>
              <a:rPr sz="1900" b="1" i="1" spc="-5" dirty="0">
                <a:latin typeface="Arial"/>
                <a:cs typeface="Arial"/>
              </a:rPr>
              <a:t>vida</a:t>
            </a:r>
            <a:endParaRPr sz="1900">
              <a:latin typeface="Arial"/>
              <a:cs typeface="Arial"/>
            </a:endParaRPr>
          </a:p>
        </p:txBody>
      </p:sp>
      <p:sp>
        <p:nvSpPr>
          <p:cNvPr id="8" name="object 8"/>
          <p:cNvSpPr txBox="1"/>
          <p:nvPr/>
        </p:nvSpPr>
        <p:spPr>
          <a:xfrm>
            <a:off x="706627" y="1951989"/>
            <a:ext cx="1764664" cy="304570"/>
          </a:xfrm>
          <a:prstGeom prst="rect">
            <a:avLst/>
          </a:prstGeom>
        </p:spPr>
        <p:txBody>
          <a:bodyPr vert="horz" wrap="square" lIns="0" tIns="12064" rIns="0" bIns="0" rtlCol="0">
            <a:spAutoFit/>
          </a:bodyPr>
          <a:lstStyle/>
          <a:p>
            <a:pPr marL="12699">
              <a:spcBef>
                <a:spcPts val="95"/>
              </a:spcBef>
            </a:pPr>
            <a:r>
              <a:rPr sz="1900" b="1" i="1" spc="-5" dirty="0">
                <a:latin typeface="Arial"/>
                <a:cs typeface="Arial"/>
              </a:rPr>
              <a:t>útil</a:t>
            </a:r>
            <a:r>
              <a:rPr sz="1900" b="1" i="1" spc="114" dirty="0">
                <a:latin typeface="Arial"/>
                <a:cs typeface="Arial"/>
              </a:rPr>
              <a:t> </a:t>
            </a:r>
            <a:r>
              <a:rPr sz="1900" b="1" i="1" spc="-5" dirty="0">
                <a:latin typeface="Arial"/>
                <a:cs typeface="Arial"/>
              </a:rPr>
              <a:t>del</a:t>
            </a:r>
            <a:r>
              <a:rPr sz="1900" b="1" i="1" spc="125" dirty="0">
                <a:latin typeface="Arial"/>
                <a:cs typeface="Arial"/>
              </a:rPr>
              <a:t> </a:t>
            </a:r>
            <a:r>
              <a:rPr sz="1900" b="1" i="1" spc="-5" dirty="0">
                <a:latin typeface="Arial"/>
                <a:cs typeface="Arial"/>
              </a:rPr>
              <a:t>equipo.</a:t>
            </a:r>
            <a:endParaRPr sz="1900">
              <a:latin typeface="Arial"/>
              <a:cs typeface="Arial"/>
            </a:endParaRPr>
          </a:p>
        </p:txBody>
      </p:sp>
      <p:sp>
        <p:nvSpPr>
          <p:cNvPr id="9" name="object 9"/>
          <p:cNvSpPr txBox="1"/>
          <p:nvPr/>
        </p:nvSpPr>
        <p:spPr>
          <a:xfrm>
            <a:off x="2543811" y="1979931"/>
            <a:ext cx="7428865" cy="282129"/>
          </a:xfrm>
          <a:prstGeom prst="rect">
            <a:avLst/>
          </a:prstGeom>
          <a:solidFill>
            <a:srgbClr val="FFFF00"/>
          </a:solidFill>
        </p:spPr>
        <p:txBody>
          <a:bodyPr vert="horz" wrap="square" lIns="0" tIns="0" rIns="0" bIns="0" rtlCol="0">
            <a:spAutoFit/>
          </a:bodyPr>
          <a:lstStyle/>
          <a:p>
            <a:pPr>
              <a:lnSpc>
                <a:spcPts val="2155"/>
              </a:lnSpc>
            </a:pPr>
            <a:r>
              <a:rPr sz="1900" b="1" i="1" spc="-5" dirty="0">
                <a:latin typeface="Arial"/>
                <a:cs typeface="Arial"/>
              </a:rPr>
              <a:t>Objetivo:</a:t>
            </a:r>
            <a:r>
              <a:rPr sz="1900" b="1" i="1" spc="130" dirty="0">
                <a:latin typeface="Arial"/>
                <a:cs typeface="Arial"/>
              </a:rPr>
              <a:t> </a:t>
            </a:r>
            <a:r>
              <a:rPr sz="1900" b="1" i="1" spc="-5" dirty="0">
                <a:latin typeface="Arial"/>
                <a:cs typeface="Arial"/>
              </a:rPr>
              <a:t>verificar</a:t>
            </a:r>
            <a:r>
              <a:rPr sz="1900" b="1" i="1" spc="149" dirty="0">
                <a:latin typeface="Arial"/>
                <a:cs typeface="Arial"/>
              </a:rPr>
              <a:t> </a:t>
            </a:r>
            <a:r>
              <a:rPr sz="1900" b="1" i="1" spc="-5" dirty="0">
                <a:latin typeface="Arial"/>
                <a:cs typeface="Arial"/>
              </a:rPr>
              <a:t>si</a:t>
            </a:r>
            <a:r>
              <a:rPr sz="1900" b="1" i="1" spc="155" dirty="0">
                <a:latin typeface="Arial"/>
                <a:cs typeface="Arial"/>
              </a:rPr>
              <a:t> </a:t>
            </a:r>
            <a:r>
              <a:rPr sz="1900" b="1" i="1" spc="-5" dirty="0">
                <a:latin typeface="Arial"/>
                <a:cs typeface="Arial"/>
              </a:rPr>
              <a:t>un</a:t>
            </a:r>
            <a:r>
              <a:rPr sz="1900" b="1" i="1" spc="165" dirty="0">
                <a:latin typeface="Arial"/>
                <a:cs typeface="Arial"/>
              </a:rPr>
              <a:t> </a:t>
            </a:r>
            <a:r>
              <a:rPr sz="1900" b="1" i="1" spc="-5" dirty="0">
                <a:latin typeface="Arial"/>
                <a:cs typeface="Arial"/>
              </a:rPr>
              <a:t>equipo</a:t>
            </a:r>
            <a:r>
              <a:rPr sz="1900" b="1" i="1" spc="155" dirty="0">
                <a:latin typeface="Arial"/>
                <a:cs typeface="Arial"/>
              </a:rPr>
              <a:t> </a:t>
            </a:r>
            <a:r>
              <a:rPr sz="1900" b="1" i="1" spc="-5" dirty="0">
                <a:latin typeface="Arial"/>
                <a:cs typeface="Arial"/>
              </a:rPr>
              <a:t>se</a:t>
            </a:r>
            <a:r>
              <a:rPr sz="1900" b="1" i="1" spc="170" dirty="0">
                <a:latin typeface="Arial"/>
                <a:cs typeface="Arial"/>
              </a:rPr>
              <a:t> </a:t>
            </a:r>
            <a:r>
              <a:rPr sz="1900" b="1" i="1" spc="-5" dirty="0">
                <a:latin typeface="Arial"/>
                <a:cs typeface="Arial"/>
              </a:rPr>
              <a:t>encuentra</a:t>
            </a:r>
            <a:r>
              <a:rPr sz="1900" b="1" i="1" spc="149" dirty="0">
                <a:latin typeface="Arial"/>
                <a:cs typeface="Arial"/>
              </a:rPr>
              <a:t> </a:t>
            </a:r>
            <a:r>
              <a:rPr sz="1900" b="1" i="1" spc="-5" dirty="0">
                <a:latin typeface="Arial"/>
                <a:cs typeface="Arial"/>
              </a:rPr>
              <a:t>en</a:t>
            </a:r>
            <a:r>
              <a:rPr sz="1900" b="1" i="1" spc="149" dirty="0">
                <a:latin typeface="Arial"/>
                <a:cs typeface="Arial"/>
              </a:rPr>
              <a:t> </a:t>
            </a:r>
            <a:r>
              <a:rPr sz="1900" b="1" i="1" spc="-5" dirty="0">
                <a:latin typeface="Arial"/>
                <a:cs typeface="Arial"/>
              </a:rPr>
              <a:t>condiciones</a:t>
            </a:r>
            <a:r>
              <a:rPr sz="1900" b="1" i="1" spc="155" dirty="0">
                <a:latin typeface="Arial"/>
                <a:cs typeface="Arial"/>
              </a:rPr>
              <a:t> </a:t>
            </a:r>
            <a:r>
              <a:rPr sz="1900" b="1" i="1" spc="-5" dirty="0">
                <a:latin typeface="Arial"/>
                <a:cs typeface="Arial"/>
              </a:rPr>
              <a:t>de</a:t>
            </a:r>
            <a:endParaRPr sz="1900">
              <a:latin typeface="Arial"/>
              <a:cs typeface="Arial"/>
            </a:endParaRPr>
          </a:p>
        </p:txBody>
      </p:sp>
      <p:sp>
        <p:nvSpPr>
          <p:cNvPr id="10" name="object 10"/>
          <p:cNvSpPr txBox="1"/>
          <p:nvPr/>
        </p:nvSpPr>
        <p:spPr>
          <a:xfrm>
            <a:off x="719327" y="2257298"/>
            <a:ext cx="2467610" cy="282129"/>
          </a:xfrm>
          <a:prstGeom prst="rect">
            <a:avLst/>
          </a:prstGeom>
          <a:solidFill>
            <a:srgbClr val="FFFF00"/>
          </a:solidFill>
        </p:spPr>
        <p:txBody>
          <a:bodyPr vert="horz" wrap="square" lIns="0" tIns="0" rIns="0" bIns="0" rtlCol="0">
            <a:spAutoFit/>
          </a:bodyPr>
          <a:lstStyle/>
          <a:p>
            <a:pPr>
              <a:lnSpc>
                <a:spcPts val="2160"/>
              </a:lnSpc>
            </a:pPr>
            <a:r>
              <a:rPr sz="1900" b="1" i="1" spc="-5" dirty="0">
                <a:latin typeface="Arial"/>
                <a:cs typeface="Arial"/>
              </a:rPr>
              <a:t>operación</a:t>
            </a:r>
            <a:r>
              <a:rPr sz="1900" b="1" i="1" spc="-10" dirty="0">
                <a:latin typeface="Arial"/>
                <a:cs typeface="Arial"/>
              </a:rPr>
              <a:t> </a:t>
            </a:r>
            <a:r>
              <a:rPr sz="1900" b="1" i="1" spc="-5" dirty="0">
                <a:latin typeface="Arial"/>
                <a:cs typeface="Arial"/>
              </a:rPr>
              <a:t>adecuadas</a:t>
            </a:r>
            <a:endParaRPr sz="1900">
              <a:latin typeface="Arial"/>
              <a:cs typeface="Arial"/>
            </a:endParaRPr>
          </a:p>
        </p:txBody>
      </p:sp>
      <p:sp>
        <p:nvSpPr>
          <p:cNvPr id="11" name="object 11"/>
          <p:cNvSpPr txBox="1"/>
          <p:nvPr/>
        </p:nvSpPr>
        <p:spPr>
          <a:xfrm>
            <a:off x="3241294" y="2229738"/>
            <a:ext cx="2976245" cy="304570"/>
          </a:xfrm>
          <a:prstGeom prst="rect">
            <a:avLst/>
          </a:prstGeom>
        </p:spPr>
        <p:txBody>
          <a:bodyPr vert="horz" wrap="square" lIns="0" tIns="12064" rIns="0" bIns="0" rtlCol="0">
            <a:spAutoFit/>
          </a:bodyPr>
          <a:lstStyle/>
          <a:p>
            <a:pPr marL="12699">
              <a:spcBef>
                <a:spcPts val="95"/>
              </a:spcBef>
            </a:pPr>
            <a:r>
              <a:rPr sz="1900" b="1" i="1" spc="-5" dirty="0">
                <a:latin typeface="Arial"/>
                <a:cs typeface="Arial"/>
              </a:rPr>
              <a:t>y</a:t>
            </a:r>
            <a:r>
              <a:rPr sz="1900" b="1" i="1" spc="-10" dirty="0">
                <a:latin typeface="Arial"/>
                <a:cs typeface="Arial"/>
              </a:rPr>
              <a:t> </a:t>
            </a:r>
            <a:r>
              <a:rPr sz="1900" b="1" i="1" spc="-5" dirty="0">
                <a:latin typeface="Arial"/>
                <a:cs typeface="Arial"/>
              </a:rPr>
              <a:t>detectar</a:t>
            </a:r>
            <a:r>
              <a:rPr sz="1900" b="1" i="1" spc="-10" dirty="0">
                <a:latin typeface="Arial"/>
                <a:cs typeface="Arial"/>
              </a:rPr>
              <a:t> </a:t>
            </a:r>
            <a:r>
              <a:rPr sz="1900" b="1" i="1" spc="-5" dirty="0">
                <a:latin typeface="Arial"/>
                <a:cs typeface="Arial"/>
              </a:rPr>
              <a:t>a</a:t>
            </a:r>
            <a:r>
              <a:rPr sz="1900" b="1" i="1" spc="10" dirty="0">
                <a:latin typeface="Arial"/>
                <a:cs typeface="Arial"/>
              </a:rPr>
              <a:t> </a:t>
            </a:r>
            <a:r>
              <a:rPr sz="1900" b="1" i="1" spc="-5" dirty="0">
                <a:latin typeface="Arial"/>
                <a:cs typeface="Arial"/>
              </a:rPr>
              <a:t>tiempo</a:t>
            </a:r>
            <a:r>
              <a:rPr sz="1900" b="1" i="1" dirty="0">
                <a:latin typeface="Arial"/>
                <a:cs typeface="Arial"/>
              </a:rPr>
              <a:t> </a:t>
            </a:r>
            <a:r>
              <a:rPr sz="1900" b="1" i="1" spc="-5" dirty="0">
                <a:latin typeface="Arial"/>
                <a:cs typeface="Arial"/>
              </a:rPr>
              <a:t>fallas.</a:t>
            </a:r>
            <a:endParaRPr sz="1900">
              <a:latin typeface="Arial"/>
              <a:cs typeface="Arial"/>
            </a:endParaRPr>
          </a:p>
        </p:txBody>
      </p:sp>
      <p:sp>
        <p:nvSpPr>
          <p:cNvPr id="12" name="object 12"/>
          <p:cNvSpPr txBox="1"/>
          <p:nvPr/>
        </p:nvSpPr>
        <p:spPr>
          <a:xfrm>
            <a:off x="719328" y="2812416"/>
            <a:ext cx="475297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2.4</a:t>
            </a:r>
            <a:r>
              <a:rPr sz="1900" b="1" spc="-65" dirty="0">
                <a:latin typeface="Arial"/>
                <a:cs typeface="Arial"/>
              </a:rPr>
              <a:t> </a:t>
            </a:r>
            <a:r>
              <a:rPr sz="1900" b="1" spc="-5" dirty="0">
                <a:latin typeface="Arial"/>
                <a:cs typeface="Arial"/>
              </a:rPr>
              <a:t>Pruebas</a:t>
            </a:r>
            <a:r>
              <a:rPr sz="1900" b="1" spc="-50" dirty="0">
                <a:latin typeface="Arial"/>
                <a:cs typeface="Arial"/>
              </a:rPr>
              <a:t> </a:t>
            </a:r>
            <a:r>
              <a:rPr sz="1900" b="1" spc="-5" dirty="0">
                <a:latin typeface="Arial"/>
                <a:cs typeface="Arial"/>
              </a:rPr>
              <a:t>Especiales</a:t>
            </a:r>
            <a:r>
              <a:rPr sz="1900" b="1" spc="-60"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Mantenimiento</a:t>
            </a:r>
            <a:endParaRPr sz="1900">
              <a:latin typeface="Arial"/>
              <a:cs typeface="Arial"/>
            </a:endParaRPr>
          </a:p>
        </p:txBody>
      </p:sp>
      <p:sp>
        <p:nvSpPr>
          <p:cNvPr id="13" name="object 13"/>
          <p:cNvSpPr txBox="1"/>
          <p:nvPr/>
        </p:nvSpPr>
        <p:spPr>
          <a:xfrm>
            <a:off x="5459096" y="2782950"/>
            <a:ext cx="14141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00" dirty="0">
                <a:latin typeface="Arial"/>
                <a:cs typeface="Arial"/>
              </a:rPr>
              <a:t> </a:t>
            </a:r>
            <a:r>
              <a:rPr sz="1900" b="1" i="1" spc="-5" dirty="0">
                <a:latin typeface="Arial"/>
                <a:cs typeface="Arial"/>
              </a:rPr>
              <a:t>Se</a:t>
            </a:r>
            <a:r>
              <a:rPr sz="1900" b="1" i="1" spc="-105" dirty="0">
                <a:latin typeface="Arial"/>
                <a:cs typeface="Arial"/>
              </a:rPr>
              <a:t> </a:t>
            </a:r>
            <a:r>
              <a:rPr sz="1900" b="1" i="1" spc="-5" dirty="0">
                <a:latin typeface="Arial"/>
                <a:cs typeface="Arial"/>
              </a:rPr>
              <a:t>realizan</a:t>
            </a:r>
            <a:endParaRPr sz="1900">
              <a:latin typeface="Arial"/>
              <a:cs typeface="Arial"/>
            </a:endParaRPr>
          </a:p>
        </p:txBody>
      </p:sp>
      <p:sp>
        <p:nvSpPr>
          <p:cNvPr id="14" name="object 14"/>
          <p:cNvSpPr txBox="1"/>
          <p:nvPr/>
        </p:nvSpPr>
        <p:spPr>
          <a:xfrm>
            <a:off x="6919849" y="2812416"/>
            <a:ext cx="3053080" cy="269304"/>
          </a:xfrm>
          <a:prstGeom prst="rect">
            <a:avLst/>
          </a:prstGeom>
          <a:solidFill>
            <a:srgbClr val="FFFF00"/>
          </a:solidFill>
        </p:spPr>
        <p:txBody>
          <a:bodyPr vert="horz" wrap="square" lIns="0" tIns="0" rIns="0" bIns="0" rtlCol="0">
            <a:spAutoFit/>
          </a:bodyPr>
          <a:lstStyle/>
          <a:p>
            <a:pPr>
              <a:lnSpc>
                <a:spcPts val="2145"/>
              </a:lnSpc>
            </a:pPr>
            <a:r>
              <a:rPr sz="1900" b="1" i="1" spc="-5" dirty="0">
                <a:latin typeface="Arial"/>
                <a:cs typeface="Arial"/>
              </a:rPr>
              <a:t>cuando</a:t>
            </a:r>
            <a:r>
              <a:rPr sz="1900" b="1" i="1" spc="-65" dirty="0">
                <a:latin typeface="Arial"/>
                <a:cs typeface="Arial"/>
              </a:rPr>
              <a:t> </a:t>
            </a:r>
            <a:r>
              <a:rPr sz="1900" b="1" i="1" spc="-5" dirty="0">
                <a:latin typeface="Arial"/>
                <a:cs typeface="Arial"/>
              </a:rPr>
              <a:t>existen</a:t>
            </a:r>
            <a:r>
              <a:rPr sz="1900" b="1" i="1" spc="-70" dirty="0">
                <a:latin typeface="Arial"/>
                <a:cs typeface="Arial"/>
              </a:rPr>
              <a:t> </a:t>
            </a:r>
            <a:r>
              <a:rPr sz="1900" b="1" i="1" spc="-5" dirty="0">
                <a:latin typeface="Arial"/>
                <a:cs typeface="Arial"/>
              </a:rPr>
              <a:t>sospechas</a:t>
            </a:r>
            <a:endParaRPr sz="1900">
              <a:latin typeface="Arial"/>
              <a:cs typeface="Arial"/>
            </a:endParaRPr>
          </a:p>
        </p:txBody>
      </p:sp>
      <p:sp>
        <p:nvSpPr>
          <p:cNvPr id="15" name="object 15"/>
          <p:cNvSpPr txBox="1"/>
          <p:nvPr/>
        </p:nvSpPr>
        <p:spPr>
          <a:xfrm>
            <a:off x="719328" y="3089784"/>
            <a:ext cx="6078855" cy="282129"/>
          </a:xfrm>
          <a:prstGeom prst="rect">
            <a:avLst/>
          </a:prstGeom>
          <a:solidFill>
            <a:srgbClr val="FFFF00"/>
          </a:solidFill>
        </p:spPr>
        <p:txBody>
          <a:bodyPr vert="horz" wrap="square" lIns="0" tIns="0" rIns="0" bIns="0" rtlCol="0">
            <a:spAutoFit/>
          </a:bodyPr>
          <a:lstStyle/>
          <a:p>
            <a:pPr>
              <a:lnSpc>
                <a:spcPts val="2155"/>
              </a:lnSpc>
            </a:pPr>
            <a:r>
              <a:rPr sz="1900" b="1" i="1" spc="-5" dirty="0">
                <a:latin typeface="Arial"/>
                <a:cs typeface="Arial"/>
              </a:rPr>
              <a:t>o</a:t>
            </a:r>
            <a:r>
              <a:rPr sz="1900" b="1" i="1" spc="-110" dirty="0">
                <a:latin typeface="Arial"/>
                <a:cs typeface="Arial"/>
              </a:rPr>
              <a:t> </a:t>
            </a:r>
            <a:r>
              <a:rPr sz="1900" b="1" i="1" spc="-5" dirty="0">
                <a:latin typeface="Arial"/>
                <a:cs typeface="Arial"/>
              </a:rPr>
              <a:t>certeza</a:t>
            </a:r>
            <a:r>
              <a:rPr sz="1900" b="1" i="1" spc="-110" dirty="0">
                <a:latin typeface="Arial"/>
                <a:cs typeface="Arial"/>
              </a:rPr>
              <a:t> </a:t>
            </a:r>
            <a:r>
              <a:rPr sz="1900" b="1" i="1" spc="-5" dirty="0">
                <a:latin typeface="Arial"/>
                <a:cs typeface="Arial"/>
              </a:rPr>
              <a:t>de</a:t>
            </a:r>
            <a:r>
              <a:rPr sz="1900" b="1" i="1" spc="-80" dirty="0">
                <a:latin typeface="Arial"/>
                <a:cs typeface="Arial"/>
              </a:rPr>
              <a:t> </a:t>
            </a:r>
            <a:r>
              <a:rPr sz="1900" b="1" i="1" spc="-5" dirty="0">
                <a:latin typeface="Arial"/>
                <a:cs typeface="Arial"/>
              </a:rPr>
              <a:t>que</a:t>
            </a:r>
            <a:r>
              <a:rPr sz="1900" b="1" i="1" spc="-110" dirty="0">
                <a:latin typeface="Arial"/>
                <a:cs typeface="Arial"/>
              </a:rPr>
              <a:t> </a:t>
            </a:r>
            <a:r>
              <a:rPr sz="1900" b="1" i="1" spc="-5" dirty="0">
                <a:latin typeface="Arial"/>
                <a:cs typeface="Arial"/>
              </a:rPr>
              <a:t>el</a:t>
            </a:r>
            <a:r>
              <a:rPr sz="1900" b="1" i="1" spc="-100" dirty="0">
                <a:latin typeface="Arial"/>
                <a:cs typeface="Arial"/>
              </a:rPr>
              <a:t> </a:t>
            </a:r>
            <a:r>
              <a:rPr sz="1900" b="1" i="1" spc="-5" dirty="0">
                <a:latin typeface="Arial"/>
                <a:cs typeface="Arial"/>
              </a:rPr>
              <a:t>equipo</a:t>
            </a:r>
            <a:r>
              <a:rPr sz="1900" b="1" i="1" spc="-110" dirty="0">
                <a:latin typeface="Arial"/>
                <a:cs typeface="Arial"/>
              </a:rPr>
              <a:t> </a:t>
            </a:r>
            <a:r>
              <a:rPr sz="1900" b="1" i="1" spc="-5" dirty="0">
                <a:latin typeface="Arial"/>
                <a:cs typeface="Arial"/>
              </a:rPr>
              <a:t>se</a:t>
            </a:r>
            <a:r>
              <a:rPr sz="1900" b="1" i="1" spc="-110" dirty="0">
                <a:latin typeface="Arial"/>
                <a:cs typeface="Arial"/>
              </a:rPr>
              <a:t> </a:t>
            </a:r>
            <a:r>
              <a:rPr sz="1900" b="1" i="1" spc="-5" dirty="0">
                <a:latin typeface="Arial"/>
                <a:cs typeface="Arial"/>
              </a:rPr>
              <a:t>encuentra</a:t>
            </a:r>
            <a:r>
              <a:rPr sz="1900" b="1" i="1" spc="-100" dirty="0">
                <a:latin typeface="Arial"/>
                <a:cs typeface="Arial"/>
              </a:rPr>
              <a:t> </a:t>
            </a:r>
            <a:r>
              <a:rPr sz="1900" b="1" i="1" spc="-5" dirty="0">
                <a:latin typeface="Arial"/>
                <a:cs typeface="Arial"/>
              </a:rPr>
              <a:t>en</a:t>
            </a:r>
            <a:r>
              <a:rPr sz="1900" b="1" i="1" spc="-105" dirty="0">
                <a:latin typeface="Arial"/>
                <a:cs typeface="Arial"/>
              </a:rPr>
              <a:t> </a:t>
            </a:r>
            <a:r>
              <a:rPr sz="1900" b="1" i="1" spc="-5" dirty="0">
                <a:latin typeface="Arial"/>
                <a:cs typeface="Arial"/>
              </a:rPr>
              <a:t>problemas</a:t>
            </a:r>
            <a:endParaRPr sz="1900">
              <a:latin typeface="Arial"/>
              <a:cs typeface="Arial"/>
            </a:endParaRPr>
          </a:p>
        </p:txBody>
      </p:sp>
      <p:sp>
        <p:nvSpPr>
          <p:cNvPr id="16" name="object 16"/>
          <p:cNvSpPr txBox="1"/>
          <p:nvPr/>
        </p:nvSpPr>
        <p:spPr>
          <a:xfrm>
            <a:off x="6785231" y="3061843"/>
            <a:ext cx="3195955" cy="304570"/>
          </a:xfrm>
          <a:prstGeom prst="rect">
            <a:avLst/>
          </a:prstGeom>
        </p:spPr>
        <p:txBody>
          <a:bodyPr vert="horz" wrap="square" lIns="0" tIns="12064" rIns="0" bIns="0" rtlCol="0">
            <a:spAutoFit/>
          </a:bodyPr>
          <a:lstStyle/>
          <a:p>
            <a:pPr marL="12699">
              <a:spcBef>
                <a:spcPts val="95"/>
              </a:spcBef>
            </a:pPr>
            <a:r>
              <a:rPr sz="1900" b="1" i="1" spc="-5" dirty="0">
                <a:latin typeface="Arial"/>
                <a:cs typeface="Arial"/>
              </a:rPr>
              <a:t>.</a:t>
            </a:r>
            <a:r>
              <a:rPr sz="1900" b="1" i="1" spc="-130" dirty="0">
                <a:latin typeface="Arial"/>
                <a:cs typeface="Arial"/>
              </a:rPr>
              <a:t> </a:t>
            </a:r>
            <a:r>
              <a:rPr sz="1900" b="1" i="1" spc="-5" dirty="0">
                <a:latin typeface="Arial"/>
                <a:cs typeface="Arial"/>
              </a:rPr>
              <a:t>También</a:t>
            </a:r>
            <a:r>
              <a:rPr sz="1900" b="1" i="1" spc="-120" dirty="0">
                <a:latin typeface="Arial"/>
                <a:cs typeface="Arial"/>
              </a:rPr>
              <a:t> </a:t>
            </a:r>
            <a:r>
              <a:rPr sz="1900" b="1" i="1" dirty="0">
                <a:latin typeface="Arial"/>
                <a:cs typeface="Arial"/>
              </a:rPr>
              <a:t>se</a:t>
            </a:r>
            <a:r>
              <a:rPr sz="1900" b="1" i="1" spc="-125" dirty="0">
                <a:latin typeface="Arial"/>
                <a:cs typeface="Arial"/>
              </a:rPr>
              <a:t> </a:t>
            </a:r>
            <a:r>
              <a:rPr sz="1900" b="1" i="1" spc="-5" dirty="0">
                <a:latin typeface="Arial"/>
                <a:cs typeface="Arial"/>
              </a:rPr>
              <a:t>ejecutan</a:t>
            </a:r>
            <a:r>
              <a:rPr sz="1900" b="1" i="1" spc="-120" dirty="0">
                <a:latin typeface="Arial"/>
                <a:cs typeface="Arial"/>
              </a:rPr>
              <a:t> </a:t>
            </a:r>
            <a:r>
              <a:rPr sz="1900" b="1" i="1" spc="-5" dirty="0">
                <a:latin typeface="Arial"/>
                <a:cs typeface="Arial"/>
              </a:rPr>
              <a:t>sobre</a:t>
            </a:r>
            <a:endParaRPr sz="1900">
              <a:latin typeface="Arial"/>
              <a:cs typeface="Arial"/>
            </a:endParaRPr>
          </a:p>
        </p:txBody>
      </p:sp>
      <p:sp>
        <p:nvSpPr>
          <p:cNvPr id="17" name="object 17"/>
          <p:cNvSpPr txBox="1"/>
          <p:nvPr/>
        </p:nvSpPr>
        <p:spPr>
          <a:xfrm>
            <a:off x="706627" y="3339211"/>
            <a:ext cx="5026660" cy="304570"/>
          </a:xfrm>
          <a:prstGeom prst="rect">
            <a:avLst/>
          </a:prstGeom>
        </p:spPr>
        <p:txBody>
          <a:bodyPr vert="horz" wrap="square" lIns="0" tIns="12064" rIns="0" bIns="0" rtlCol="0">
            <a:spAutoFit/>
          </a:bodyPr>
          <a:lstStyle/>
          <a:p>
            <a:pPr marL="12699">
              <a:spcBef>
                <a:spcPts val="95"/>
              </a:spcBef>
            </a:pPr>
            <a:r>
              <a:rPr sz="1900" b="1" i="1" spc="-5" dirty="0">
                <a:latin typeface="Arial"/>
                <a:cs typeface="Arial"/>
              </a:rPr>
              <a:t>equipos</a:t>
            </a:r>
            <a:r>
              <a:rPr sz="1900" b="1" i="1" spc="-10" dirty="0">
                <a:latin typeface="Arial"/>
                <a:cs typeface="Arial"/>
              </a:rPr>
              <a:t> </a:t>
            </a:r>
            <a:r>
              <a:rPr sz="1900" b="1" i="1" spc="-5" dirty="0">
                <a:latin typeface="Arial"/>
                <a:cs typeface="Arial"/>
              </a:rPr>
              <a:t>sometidos</a:t>
            </a:r>
            <a:r>
              <a:rPr sz="1900" b="1" i="1" dirty="0">
                <a:latin typeface="Arial"/>
                <a:cs typeface="Arial"/>
              </a:rPr>
              <a:t> </a:t>
            </a:r>
            <a:r>
              <a:rPr sz="1900" b="1" i="1" spc="-5" dirty="0">
                <a:latin typeface="Arial"/>
                <a:cs typeface="Arial"/>
              </a:rPr>
              <a:t>a </a:t>
            </a:r>
            <a:r>
              <a:rPr sz="1900" b="1" i="1" dirty="0">
                <a:latin typeface="Arial"/>
                <a:cs typeface="Arial"/>
              </a:rPr>
              <a:t>condiciones</a:t>
            </a:r>
            <a:r>
              <a:rPr sz="1900" b="1" i="1" spc="-10" dirty="0">
                <a:latin typeface="Arial"/>
                <a:cs typeface="Arial"/>
              </a:rPr>
              <a:t> </a:t>
            </a:r>
            <a:r>
              <a:rPr sz="1900" b="1" i="1" spc="-5" dirty="0">
                <a:latin typeface="Arial"/>
                <a:cs typeface="Arial"/>
              </a:rPr>
              <a:t>extremas</a:t>
            </a:r>
            <a:endParaRPr sz="1900">
              <a:latin typeface="Arial"/>
              <a:cs typeface="Arial"/>
            </a:endParaRPr>
          </a:p>
        </p:txBody>
      </p:sp>
      <p:sp>
        <p:nvSpPr>
          <p:cNvPr id="19" name="16 Título"/>
          <p:cNvSpPr>
            <a:spLocks noGrp="1"/>
          </p:cNvSpPr>
          <p:nvPr>
            <p:ph type="title"/>
          </p:nvPr>
        </p:nvSpPr>
        <p:spPr>
          <a:xfrm>
            <a:off x="861824" y="575820"/>
            <a:ext cx="8969755" cy="738664"/>
          </a:xfrm>
        </p:spPr>
        <p:txBody>
          <a:bodyPr/>
          <a:lstStyle/>
          <a:p>
            <a:pPr algn="ct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lang="es-A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3946525" cy="346249"/>
          </a:xfrm>
          <a:prstGeom prst="rect">
            <a:avLst/>
          </a:prstGeom>
          <a:solidFill>
            <a:srgbClr val="D2D2D2"/>
          </a:solidFill>
        </p:spPr>
        <p:txBody>
          <a:bodyPr vert="horz" wrap="square" lIns="0" tIns="0" rIns="0" bIns="0" rtlCol="0">
            <a:spAutoFit/>
          </a:bodyPr>
          <a:lstStyle/>
          <a:p>
            <a:pPr>
              <a:lnSpc>
                <a:spcPts val="2709"/>
              </a:lnSpc>
            </a:pPr>
            <a:r>
              <a:rPr sz="2400" b="1" spc="-5" dirty="0">
                <a:latin typeface="Arial"/>
                <a:cs typeface="Arial"/>
              </a:rPr>
              <a:t>3.</a:t>
            </a:r>
            <a:r>
              <a:rPr sz="2400" b="1" dirty="0">
                <a:latin typeface="Arial"/>
                <a:cs typeface="Arial"/>
              </a:rPr>
              <a:t> - </a:t>
            </a:r>
            <a:r>
              <a:rPr sz="2400" b="1" spc="-5" dirty="0">
                <a:latin typeface="Arial"/>
                <a:cs typeface="Arial"/>
              </a:rPr>
              <a:t>METODOS</a:t>
            </a:r>
            <a:r>
              <a:rPr sz="2400" b="1"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PRUEBA</a:t>
            </a:r>
            <a:endParaRPr sz="2400">
              <a:latin typeface="Arial"/>
              <a:cs typeface="Arial"/>
            </a:endParaRPr>
          </a:p>
        </p:txBody>
      </p:sp>
      <p:sp>
        <p:nvSpPr>
          <p:cNvPr id="21" name="object 2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7</a:t>
            </a:fld>
            <a:endParaRPr sz="1100">
              <a:latin typeface="Calibri"/>
              <a:cs typeface="Calibri"/>
            </a:endParaRPr>
          </a:p>
        </p:txBody>
      </p:sp>
      <p:sp>
        <p:nvSpPr>
          <p:cNvPr id="7" name="object 7"/>
          <p:cNvSpPr txBox="1"/>
          <p:nvPr/>
        </p:nvSpPr>
        <p:spPr>
          <a:xfrm>
            <a:off x="706628" y="1746250"/>
            <a:ext cx="21177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35" dirty="0">
                <a:latin typeface="Arial"/>
                <a:cs typeface="Arial"/>
              </a:rPr>
              <a:t> </a:t>
            </a:r>
            <a:r>
              <a:rPr sz="1900" b="1" spc="-5" dirty="0">
                <a:latin typeface="Arial"/>
                <a:cs typeface="Arial"/>
              </a:rPr>
              <a:t>equipos</a:t>
            </a:r>
            <a:r>
              <a:rPr sz="1900" b="1" spc="-30" dirty="0">
                <a:latin typeface="Arial"/>
                <a:cs typeface="Arial"/>
              </a:rPr>
              <a:t> </a:t>
            </a:r>
            <a:r>
              <a:rPr sz="1900" b="1" dirty="0">
                <a:latin typeface="Arial"/>
                <a:cs typeface="Arial"/>
              </a:rPr>
              <a:t>con:</a:t>
            </a:r>
            <a:endParaRPr sz="1900">
              <a:latin typeface="Arial"/>
              <a:cs typeface="Arial"/>
            </a:endParaRPr>
          </a:p>
        </p:txBody>
      </p:sp>
      <p:sp>
        <p:nvSpPr>
          <p:cNvPr id="8" name="object 8"/>
          <p:cNvSpPr txBox="1"/>
          <p:nvPr/>
        </p:nvSpPr>
        <p:spPr>
          <a:xfrm>
            <a:off x="947927" y="2053083"/>
            <a:ext cx="2374900"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Aislamiento</a:t>
            </a:r>
            <a:r>
              <a:rPr sz="1900" b="1" spc="-10" dirty="0">
                <a:latin typeface="Arial"/>
                <a:cs typeface="Arial"/>
              </a:rPr>
              <a:t> </a:t>
            </a:r>
            <a:r>
              <a:rPr sz="1900" b="1" spc="-5" dirty="0">
                <a:latin typeface="Arial"/>
                <a:cs typeface="Arial"/>
              </a:rPr>
              <a:t>sólido</a:t>
            </a:r>
            <a:endParaRPr sz="1900">
              <a:latin typeface="Arial"/>
              <a:cs typeface="Arial"/>
            </a:endParaRPr>
          </a:p>
        </p:txBody>
      </p:sp>
      <p:sp>
        <p:nvSpPr>
          <p:cNvPr id="9" name="object 9"/>
          <p:cNvSpPr txBox="1"/>
          <p:nvPr/>
        </p:nvSpPr>
        <p:spPr>
          <a:xfrm>
            <a:off x="947928" y="2330526"/>
            <a:ext cx="697547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Otro</a:t>
            </a:r>
            <a:r>
              <a:rPr sz="1900" b="1" spc="5" dirty="0">
                <a:latin typeface="Arial"/>
                <a:cs typeface="Arial"/>
              </a:rPr>
              <a:t> </a:t>
            </a:r>
            <a:r>
              <a:rPr sz="1900" b="1" spc="-5" dirty="0">
                <a:latin typeface="Arial"/>
                <a:cs typeface="Arial"/>
              </a:rPr>
              <a:t>tipo</a:t>
            </a:r>
            <a:r>
              <a:rPr sz="1900" b="1" spc="10" dirty="0">
                <a:latin typeface="Arial"/>
                <a:cs typeface="Arial"/>
              </a:rPr>
              <a:t> </a:t>
            </a:r>
            <a:r>
              <a:rPr sz="1900" b="1" dirty="0">
                <a:latin typeface="Arial"/>
                <a:cs typeface="Arial"/>
              </a:rPr>
              <a:t>de</a:t>
            </a:r>
            <a:r>
              <a:rPr sz="1900" b="1" spc="-10" dirty="0">
                <a:latin typeface="Arial"/>
                <a:cs typeface="Arial"/>
              </a:rPr>
              <a:t> </a:t>
            </a:r>
            <a:r>
              <a:rPr sz="1900" b="1" spc="-5" dirty="0">
                <a:latin typeface="Arial"/>
                <a:cs typeface="Arial"/>
              </a:rPr>
              <a:t>aislamiento</a:t>
            </a:r>
            <a:r>
              <a:rPr sz="1900" b="1" spc="15" dirty="0">
                <a:latin typeface="Arial"/>
                <a:cs typeface="Arial"/>
              </a:rPr>
              <a:t> </a:t>
            </a:r>
            <a:r>
              <a:rPr sz="1900" b="1" spc="-5" dirty="0">
                <a:latin typeface="Arial"/>
                <a:cs typeface="Arial"/>
              </a:rPr>
              <a:t>(líquido,</a:t>
            </a:r>
            <a:r>
              <a:rPr sz="1900" b="1" spc="10" dirty="0">
                <a:latin typeface="Arial"/>
                <a:cs typeface="Arial"/>
              </a:rPr>
              <a:t> </a:t>
            </a:r>
            <a:r>
              <a:rPr sz="1900" b="1" spc="-5" dirty="0">
                <a:latin typeface="Arial"/>
                <a:cs typeface="Arial"/>
              </a:rPr>
              <a:t>gaseoso</a:t>
            </a:r>
            <a:r>
              <a:rPr sz="1900" b="1" spc="40" dirty="0">
                <a:latin typeface="Arial"/>
                <a:cs typeface="Arial"/>
              </a:rPr>
              <a:t> </a:t>
            </a:r>
            <a:r>
              <a:rPr sz="1900" b="1" spc="-5" dirty="0">
                <a:latin typeface="Arial"/>
                <a:cs typeface="Arial"/>
              </a:rPr>
              <a:t>sólido</a:t>
            </a:r>
            <a:r>
              <a:rPr sz="1900" b="1" spc="21" dirty="0">
                <a:latin typeface="Arial"/>
                <a:cs typeface="Arial"/>
              </a:rPr>
              <a:t> </a:t>
            </a:r>
            <a:r>
              <a:rPr sz="1900" b="1" spc="-5" dirty="0">
                <a:latin typeface="Arial"/>
                <a:cs typeface="Arial"/>
              </a:rPr>
              <a:t>-</a:t>
            </a:r>
            <a:r>
              <a:rPr sz="1900" b="1" spc="10" dirty="0">
                <a:latin typeface="Arial"/>
                <a:cs typeface="Arial"/>
              </a:rPr>
              <a:t> </a:t>
            </a:r>
            <a:r>
              <a:rPr sz="1900" b="1" spc="-5" dirty="0">
                <a:latin typeface="Arial"/>
                <a:cs typeface="Arial"/>
              </a:rPr>
              <a:t>líquido).</a:t>
            </a:r>
            <a:endParaRPr sz="1900">
              <a:latin typeface="Arial"/>
              <a:cs typeface="Arial"/>
            </a:endParaRPr>
          </a:p>
        </p:txBody>
      </p:sp>
      <p:sp>
        <p:nvSpPr>
          <p:cNvPr id="10" name="object 10"/>
          <p:cNvSpPr txBox="1"/>
          <p:nvPr/>
        </p:nvSpPr>
        <p:spPr>
          <a:xfrm>
            <a:off x="706628" y="2856102"/>
            <a:ext cx="17030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Realizadas</a:t>
            </a:r>
            <a:r>
              <a:rPr sz="1900" b="1" spc="-60" dirty="0">
                <a:latin typeface="Arial"/>
                <a:cs typeface="Arial"/>
              </a:rPr>
              <a:t> </a:t>
            </a:r>
            <a:r>
              <a:rPr sz="1900" b="1" spc="5" dirty="0">
                <a:latin typeface="Arial"/>
                <a:cs typeface="Arial"/>
              </a:rPr>
              <a:t>en:</a:t>
            </a:r>
            <a:endParaRPr sz="1900">
              <a:latin typeface="Arial"/>
              <a:cs typeface="Arial"/>
            </a:endParaRPr>
          </a:p>
        </p:txBody>
      </p:sp>
      <p:sp>
        <p:nvSpPr>
          <p:cNvPr id="11" name="object 11"/>
          <p:cNvSpPr txBox="1"/>
          <p:nvPr/>
        </p:nvSpPr>
        <p:spPr>
          <a:xfrm>
            <a:off x="947927" y="3162936"/>
            <a:ext cx="2335530"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corriente</a:t>
            </a:r>
            <a:r>
              <a:rPr sz="1900" b="1" dirty="0">
                <a:latin typeface="Arial"/>
                <a:cs typeface="Arial"/>
              </a:rPr>
              <a:t> </a:t>
            </a:r>
            <a:r>
              <a:rPr sz="1900" b="1" spc="-5" dirty="0">
                <a:latin typeface="Arial"/>
                <a:cs typeface="Arial"/>
              </a:rPr>
              <a:t>continua</a:t>
            </a:r>
            <a:endParaRPr sz="1900">
              <a:latin typeface="Arial"/>
              <a:cs typeface="Arial"/>
            </a:endParaRPr>
          </a:p>
        </p:txBody>
      </p:sp>
      <p:sp>
        <p:nvSpPr>
          <p:cNvPr id="12" name="object 12"/>
          <p:cNvSpPr txBox="1"/>
          <p:nvPr/>
        </p:nvSpPr>
        <p:spPr>
          <a:xfrm>
            <a:off x="947928" y="3446349"/>
            <a:ext cx="2185669" cy="269304"/>
          </a:xfrm>
          <a:prstGeom prst="rect">
            <a:avLst/>
          </a:prstGeom>
          <a:solidFill>
            <a:srgbClr val="00FF00"/>
          </a:solidFill>
        </p:spPr>
        <p:txBody>
          <a:bodyPr vert="horz" wrap="square" lIns="0" tIns="0" rIns="0" bIns="0" rtlCol="0">
            <a:spAutoFit/>
          </a:bodyPr>
          <a:lstStyle/>
          <a:p>
            <a:pPr marL="228580" indent="-229214">
              <a:lnSpc>
                <a:spcPts val="2095"/>
              </a:lnSpc>
              <a:buFont typeface="Wingdings"/>
              <a:buChar char=""/>
              <a:tabLst>
                <a:tab pos="229214" algn="l"/>
              </a:tabLst>
            </a:pPr>
            <a:r>
              <a:rPr sz="1900" b="1" spc="-5" dirty="0">
                <a:latin typeface="Arial"/>
                <a:cs typeface="Arial"/>
              </a:rPr>
              <a:t>corriente</a:t>
            </a:r>
            <a:r>
              <a:rPr sz="1900" b="1" spc="-25" dirty="0">
                <a:latin typeface="Arial"/>
                <a:cs typeface="Arial"/>
              </a:rPr>
              <a:t> </a:t>
            </a:r>
            <a:r>
              <a:rPr sz="1900" b="1" spc="-5" dirty="0">
                <a:latin typeface="Arial"/>
                <a:cs typeface="Arial"/>
              </a:rPr>
              <a:t>alterna.</a:t>
            </a:r>
            <a:endParaRPr sz="1900">
              <a:latin typeface="Arial"/>
              <a:cs typeface="Arial"/>
            </a:endParaRPr>
          </a:p>
        </p:txBody>
      </p:sp>
      <p:sp>
        <p:nvSpPr>
          <p:cNvPr id="13" name="object 13"/>
          <p:cNvSpPr txBox="1"/>
          <p:nvPr/>
        </p:nvSpPr>
        <p:spPr>
          <a:xfrm>
            <a:off x="706628" y="3965829"/>
            <a:ext cx="413956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También</a:t>
            </a:r>
            <a:r>
              <a:rPr sz="1900" b="1" dirty="0">
                <a:latin typeface="Arial"/>
                <a:cs typeface="Arial"/>
              </a:rPr>
              <a:t> </a:t>
            </a:r>
            <a:r>
              <a:rPr sz="1900" b="1" spc="-5" dirty="0">
                <a:latin typeface="Arial"/>
                <a:cs typeface="Arial"/>
              </a:rPr>
              <a:t>pueden catalogarse como:</a:t>
            </a:r>
            <a:endParaRPr sz="1900">
              <a:latin typeface="Arial"/>
              <a:cs typeface="Arial"/>
            </a:endParaRPr>
          </a:p>
        </p:txBody>
      </p:sp>
      <p:sp>
        <p:nvSpPr>
          <p:cNvPr id="14" name="object 14"/>
          <p:cNvSpPr txBox="1"/>
          <p:nvPr/>
        </p:nvSpPr>
        <p:spPr>
          <a:xfrm>
            <a:off x="947927" y="4272661"/>
            <a:ext cx="2655570"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pruebas</a:t>
            </a:r>
            <a:r>
              <a:rPr sz="1900" b="1" spc="-10" dirty="0">
                <a:latin typeface="Arial"/>
                <a:cs typeface="Arial"/>
              </a:rPr>
              <a:t> </a:t>
            </a:r>
            <a:r>
              <a:rPr sz="1900" b="1" spc="-5" dirty="0">
                <a:latin typeface="Arial"/>
                <a:cs typeface="Arial"/>
              </a:rPr>
              <a:t>destructivas</a:t>
            </a:r>
            <a:endParaRPr sz="1900">
              <a:latin typeface="Arial"/>
              <a:cs typeface="Arial"/>
            </a:endParaRPr>
          </a:p>
        </p:txBody>
      </p:sp>
      <p:sp>
        <p:nvSpPr>
          <p:cNvPr id="15" name="object 15"/>
          <p:cNvSpPr txBox="1"/>
          <p:nvPr/>
        </p:nvSpPr>
        <p:spPr>
          <a:xfrm>
            <a:off x="947928" y="4550030"/>
            <a:ext cx="3286760"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y</a:t>
            </a:r>
            <a:r>
              <a:rPr sz="1900" b="1" spc="-21" dirty="0">
                <a:latin typeface="Arial"/>
                <a:cs typeface="Arial"/>
              </a:rPr>
              <a:t> </a:t>
            </a:r>
            <a:r>
              <a:rPr sz="1900" b="1" spc="-5" dirty="0">
                <a:latin typeface="Arial"/>
                <a:cs typeface="Arial"/>
              </a:rPr>
              <a:t>pruebas</a:t>
            </a:r>
            <a:r>
              <a:rPr sz="1900" b="1" spc="-10" dirty="0">
                <a:latin typeface="Arial"/>
                <a:cs typeface="Arial"/>
              </a:rPr>
              <a:t> </a:t>
            </a:r>
            <a:r>
              <a:rPr sz="1900" b="1" dirty="0">
                <a:latin typeface="Arial"/>
                <a:cs typeface="Arial"/>
              </a:rPr>
              <a:t>no</a:t>
            </a:r>
            <a:r>
              <a:rPr sz="1900" b="1" spc="5" dirty="0">
                <a:latin typeface="Arial"/>
                <a:cs typeface="Arial"/>
              </a:rPr>
              <a:t> </a:t>
            </a:r>
            <a:r>
              <a:rPr sz="1900" b="1" spc="-5" dirty="0">
                <a:latin typeface="Arial"/>
                <a:cs typeface="Arial"/>
              </a:rPr>
              <a:t>destructivas.</a:t>
            </a:r>
            <a:endParaRPr sz="1900">
              <a:latin typeface="Arial"/>
              <a:cs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678179" y="11891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7" y="2306252"/>
            <a:ext cx="1014094"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Ventajas</a:t>
            </a:r>
            <a:endParaRPr sz="1900">
              <a:latin typeface="Arial"/>
              <a:cs typeface="Arial"/>
            </a:endParaRPr>
          </a:p>
        </p:txBody>
      </p:sp>
      <p:sp>
        <p:nvSpPr>
          <p:cNvPr id="35" name="object 35"/>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8</a:t>
            </a:fld>
            <a:endParaRPr sz="1100">
              <a:latin typeface="Calibri"/>
              <a:cs typeface="Calibri"/>
            </a:endParaRPr>
          </a:p>
        </p:txBody>
      </p:sp>
      <p:sp>
        <p:nvSpPr>
          <p:cNvPr id="7" name="object 7"/>
          <p:cNvSpPr txBox="1"/>
          <p:nvPr/>
        </p:nvSpPr>
        <p:spPr>
          <a:xfrm>
            <a:off x="935229" y="2554155"/>
            <a:ext cx="68389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L</a:t>
            </a:r>
            <a:r>
              <a:rPr sz="1900" b="1" dirty="0">
                <a:latin typeface="Arial"/>
                <a:cs typeface="Arial"/>
              </a:rPr>
              <a:t>o</a:t>
            </a:r>
            <a:r>
              <a:rPr sz="1900" b="1" spc="-5" dirty="0">
                <a:latin typeface="Arial"/>
                <a:cs typeface="Arial"/>
              </a:rPr>
              <a:t>s</a:t>
            </a:r>
            <a:endParaRPr sz="1900">
              <a:latin typeface="Arial"/>
              <a:cs typeface="Arial"/>
            </a:endParaRPr>
          </a:p>
        </p:txBody>
      </p:sp>
      <p:sp>
        <p:nvSpPr>
          <p:cNvPr id="8" name="object 8"/>
          <p:cNvSpPr txBox="1"/>
          <p:nvPr/>
        </p:nvSpPr>
        <p:spPr>
          <a:xfrm>
            <a:off x="1733043" y="2583620"/>
            <a:ext cx="8239759" cy="269304"/>
          </a:xfrm>
          <a:prstGeom prst="rect">
            <a:avLst/>
          </a:prstGeom>
          <a:solidFill>
            <a:srgbClr val="FFFF00"/>
          </a:solidFill>
        </p:spPr>
        <p:txBody>
          <a:bodyPr vert="horz" wrap="square" lIns="0" tIns="0" rIns="0" bIns="0" rtlCol="0">
            <a:spAutoFit/>
          </a:bodyPr>
          <a:lstStyle/>
          <a:p>
            <a:pPr>
              <a:lnSpc>
                <a:spcPts val="2145"/>
              </a:lnSpc>
              <a:tabLst>
                <a:tab pos="2504852" algn="l"/>
                <a:tab pos="4071259" algn="l"/>
                <a:tab pos="5763383" algn="l"/>
              </a:tabLst>
            </a:pPr>
            <a:r>
              <a:rPr sz="1900" b="1" spc="-5" dirty="0">
                <a:latin typeface="Arial"/>
                <a:cs typeface="Arial"/>
              </a:rPr>
              <a:t>esfuerzos</a:t>
            </a:r>
            <a:r>
              <a:rPr sz="1900" b="1" spc="495" dirty="0">
                <a:latin typeface="Arial"/>
                <a:cs typeface="Arial"/>
              </a:rPr>
              <a:t> </a:t>
            </a:r>
            <a:r>
              <a:rPr sz="1900" b="1" spc="-5" dirty="0">
                <a:latin typeface="Arial"/>
                <a:cs typeface="Arial"/>
              </a:rPr>
              <a:t>eléctricos	en</a:t>
            </a:r>
            <a:r>
              <a:rPr sz="1900" b="1" spc="480" dirty="0">
                <a:latin typeface="Arial"/>
                <a:cs typeface="Arial"/>
              </a:rPr>
              <a:t> </a:t>
            </a:r>
            <a:r>
              <a:rPr sz="1900" b="1" spc="-5" dirty="0">
                <a:latin typeface="Arial"/>
                <a:cs typeface="Arial"/>
              </a:rPr>
              <a:t>corriente	continua</a:t>
            </a:r>
            <a:r>
              <a:rPr sz="1900" b="1" spc="489" dirty="0">
                <a:latin typeface="Arial"/>
                <a:cs typeface="Arial"/>
              </a:rPr>
              <a:t> </a:t>
            </a:r>
            <a:r>
              <a:rPr sz="1900" b="1" spc="-5" dirty="0">
                <a:latin typeface="Arial"/>
                <a:cs typeface="Arial"/>
              </a:rPr>
              <a:t>son	considerados</a:t>
            </a:r>
            <a:r>
              <a:rPr sz="1900" b="1" spc="475" dirty="0">
                <a:latin typeface="Arial"/>
                <a:cs typeface="Arial"/>
              </a:rPr>
              <a:t> </a:t>
            </a:r>
            <a:r>
              <a:rPr sz="1900" b="1" spc="-5" dirty="0">
                <a:latin typeface="Arial"/>
                <a:cs typeface="Arial"/>
              </a:rPr>
              <a:t>menos</a:t>
            </a:r>
            <a:endParaRPr sz="1900">
              <a:latin typeface="Arial"/>
              <a:cs typeface="Arial"/>
            </a:endParaRPr>
          </a:p>
        </p:txBody>
      </p:sp>
      <p:sp>
        <p:nvSpPr>
          <p:cNvPr id="9" name="object 9"/>
          <p:cNvSpPr txBox="1"/>
          <p:nvPr/>
        </p:nvSpPr>
        <p:spPr>
          <a:xfrm>
            <a:off x="1176832" y="2860988"/>
            <a:ext cx="9271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a</a:t>
            </a:r>
            <a:r>
              <a:rPr sz="1900" b="1" spc="-5" dirty="0">
                <a:latin typeface="Arial"/>
                <a:cs typeface="Arial"/>
              </a:rPr>
              <a:t>ñin</a:t>
            </a:r>
            <a:r>
              <a:rPr sz="1900" b="1" dirty="0">
                <a:latin typeface="Arial"/>
                <a:cs typeface="Arial"/>
              </a:rPr>
              <a:t>o</a:t>
            </a:r>
            <a:r>
              <a:rPr sz="1900" b="1" spc="-5" dirty="0">
                <a:latin typeface="Arial"/>
                <a:cs typeface="Arial"/>
              </a:rPr>
              <a:t>s</a:t>
            </a:r>
            <a:endParaRPr sz="1900">
              <a:latin typeface="Arial"/>
              <a:cs typeface="Arial"/>
            </a:endParaRPr>
          </a:p>
        </p:txBody>
      </p:sp>
      <p:sp>
        <p:nvSpPr>
          <p:cNvPr id="10" name="object 10"/>
          <p:cNvSpPr txBox="1"/>
          <p:nvPr/>
        </p:nvSpPr>
        <p:spPr>
          <a:xfrm>
            <a:off x="2150110" y="2831523"/>
            <a:ext cx="783018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55" dirty="0">
                <a:latin typeface="Arial"/>
                <a:cs typeface="Arial"/>
              </a:rPr>
              <a:t> </a:t>
            </a:r>
            <a:r>
              <a:rPr sz="1900" b="1" spc="-10" dirty="0">
                <a:latin typeface="Arial"/>
                <a:cs typeface="Arial"/>
              </a:rPr>
              <a:t>los</a:t>
            </a:r>
            <a:r>
              <a:rPr sz="1900" b="1" spc="-44" dirty="0">
                <a:latin typeface="Arial"/>
                <a:cs typeface="Arial"/>
              </a:rPr>
              <a:t> </a:t>
            </a:r>
            <a:r>
              <a:rPr sz="1900" b="1" spc="-5" dirty="0">
                <a:latin typeface="Arial"/>
                <a:cs typeface="Arial"/>
              </a:rPr>
              <a:t>correspondientes</a:t>
            </a:r>
            <a:r>
              <a:rPr sz="1900" b="1" spc="-50" dirty="0">
                <a:latin typeface="Arial"/>
                <a:cs typeface="Arial"/>
              </a:rPr>
              <a:t> </a:t>
            </a:r>
            <a:r>
              <a:rPr sz="1900" b="1" spc="-5" dirty="0">
                <a:latin typeface="Arial"/>
                <a:cs typeface="Arial"/>
              </a:rPr>
              <a:t>a</a:t>
            </a:r>
            <a:r>
              <a:rPr sz="1900" b="1" spc="-30" dirty="0">
                <a:latin typeface="Arial"/>
                <a:cs typeface="Arial"/>
              </a:rPr>
              <a:t> </a:t>
            </a:r>
            <a:r>
              <a:rPr sz="1900" b="1" spc="-5" dirty="0">
                <a:latin typeface="Arial"/>
                <a:cs typeface="Arial"/>
              </a:rPr>
              <a:t>corriente</a:t>
            </a:r>
            <a:r>
              <a:rPr sz="1900" b="1" spc="-50" dirty="0">
                <a:latin typeface="Arial"/>
                <a:cs typeface="Arial"/>
              </a:rPr>
              <a:t> </a:t>
            </a:r>
            <a:r>
              <a:rPr sz="1900" b="1" dirty="0">
                <a:latin typeface="Arial"/>
                <a:cs typeface="Arial"/>
              </a:rPr>
              <a:t>alterna.</a:t>
            </a:r>
            <a:r>
              <a:rPr sz="1900" b="1" spc="-50" dirty="0">
                <a:latin typeface="Arial"/>
                <a:cs typeface="Arial"/>
              </a:rPr>
              <a:t> </a:t>
            </a:r>
            <a:r>
              <a:rPr sz="1900" b="1" spc="-5" dirty="0">
                <a:latin typeface="Arial"/>
                <a:cs typeface="Arial"/>
              </a:rPr>
              <a:t>(No</a:t>
            </a:r>
            <a:r>
              <a:rPr sz="1900" b="1" spc="-50" dirty="0">
                <a:latin typeface="Arial"/>
                <a:cs typeface="Arial"/>
              </a:rPr>
              <a:t> </a:t>
            </a:r>
            <a:r>
              <a:rPr sz="1900" b="1" spc="-5" dirty="0">
                <a:latin typeface="Arial"/>
                <a:cs typeface="Arial"/>
              </a:rPr>
              <a:t>existe</a:t>
            </a:r>
            <a:r>
              <a:rPr sz="1900" b="1" spc="-50" dirty="0">
                <a:latin typeface="Arial"/>
                <a:cs typeface="Arial"/>
              </a:rPr>
              <a:t> </a:t>
            </a:r>
            <a:r>
              <a:rPr sz="1900" b="1" spc="-5" dirty="0">
                <a:latin typeface="Arial"/>
                <a:cs typeface="Arial"/>
              </a:rPr>
              <a:t>inversión</a:t>
            </a:r>
            <a:r>
              <a:rPr sz="1900" b="1" spc="-44" dirty="0">
                <a:latin typeface="Arial"/>
                <a:cs typeface="Arial"/>
              </a:rPr>
              <a:t> </a:t>
            </a:r>
            <a:r>
              <a:rPr sz="1900" b="1" spc="-5" dirty="0">
                <a:latin typeface="Arial"/>
                <a:cs typeface="Arial"/>
              </a:rPr>
              <a:t>de</a:t>
            </a:r>
            <a:endParaRPr sz="1900">
              <a:latin typeface="Arial"/>
              <a:cs typeface="Arial"/>
            </a:endParaRPr>
          </a:p>
        </p:txBody>
      </p:sp>
      <p:sp>
        <p:nvSpPr>
          <p:cNvPr id="11" name="object 11"/>
          <p:cNvSpPr txBox="1"/>
          <p:nvPr/>
        </p:nvSpPr>
        <p:spPr>
          <a:xfrm>
            <a:off x="1164133" y="3108891"/>
            <a:ext cx="11918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polaridad)</a:t>
            </a:r>
            <a:endParaRPr sz="1900">
              <a:latin typeface="Arial"/>
              <a:cs typeface="Arial"/>
            </a:endParaRPr>
          </a:p>
        </p:txBody>
      </p:sp>
      <p:sp>
        <p:nvSpPr>
          <p:cNvPr id="12" name="object 12"/>
          <p:cNvSpPr txBox="1"/>
          <p:nvPr/>
        </p:nvSpPr>
        <p:spPr>
          <a:xfrm>
            <a:off x="935227" y="3386639"/>
            <a:ext cx="48196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El</a:t>
            </a:r>
            <a:endParaRPr sz="1900">
              <a:latin typeface="Arial"/>
              <a:cs typeface="Arial"/>
            </a:endParaRPr>
          </a:p>
        </p:txBody>
      </p:sp>
      <p:sp>
        <p:nvSpPr>
          <p:cNvPr id="13" name="object 13"/>
          <p:cNvSpPr txBox="1"/>
          <p:nvPr/>
        </p:nvSpPr>
        <p:spPr>
          <a:xfrm>
            <a:off x="1493775" y="3415800"/>
            <a:ext cx="60039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tiempo</a:t>
            </a:r>
            <a:r>
              <a:rPr sz="1900" b="1" spc="180" dirty="0">
                <a:latin typeface="Arial"/>
                <a:cs typeface="Arial"/>
              </a:rPr>
              <a:t> </a:t>
            </a:r>
            <a:r>
              <a:rPr sz="1900" b="1" spc="-5" dirty="0">
                <a:latin typeface="Arial"/>
                <a:cs typeface="Arial"/>
              </a:rPr>
              <a:t>de</a:t>
            </a:r>
            <a:r>
              <a:rPr sz="1900" b="1" spc="195" dirty="0">
                <a:latin typeface="Arial"/>
                <a:cs typeface="Arial"/>
              </a:rPr>
              <a:t> </a:t>
            </a:r>
            <a:r>
              <a:rPr sz="1900" b="1" spc="-5" dirty="0">
                <a:latin typeface="Arial"/>
                <a:cs typeface="Arial"/>
              </a:rPr>
              <a:t>prueba</a:t>
            </a:r>
            <a:r>
              <a:rPr sz="1900" b="1" spc="185" dirty="0">
                <a:latin typeface="Arial"/>
                <a:cs typeface="Arial"/>
              </a:rPr>
              <a:t> </a:t>
            </a:r>
            <a:r>
              <a:rPr sz="1900" b="1" spc="-5" dirty="0">
                <a:latin typeface="Arial"/>
                <a:cs typeface="Arial"/>
              </a:rPr>
              <a:t>con</a:t>
            </a:r>
            <a:r>
              <a:rPr sz="1900" b="1" spc="180" dirty="0">
                <a:latin typeface="Arial"/>
                <a:cs typeface="Arial"/>
              </a:rPr>
              <a:t> </a:t>
            </a:r>
            <a:r>
              <a:rPr sz="1900" b="1" spc="-5" dirty="0">
                <a:latin typeface="Arial"/>
                <a:cs typeface="Arial"/>
              </a:rPr>
              <a:t>señales</a:t>
            </a:r>
            <a:r>
              <a:rPr sz="1900" b="1" spc="185" dirty="0">
                <a:latin typeface="Arial"/>
                <a:cs typeface="Arial"/>
              </a:rPr>
              <a:t> </a:t>
            </a:r>
            <a:r>
              <a:rPr sz="1900" b="1" spc="-5" dirty="0">
                <a:latin typeface="Arial"/>
                <a:cs typeface="Arial"/>
              </a:rPr>
              <a:t>DC</a:t>
            </a:r>
            <a:r>
              <a:rPr sz="1900" b="1" spc="191" dirty="0">
                <a:latin typeface="Arial"/>
                <a:cs typeface="Arial"/>
              </a:rPr>
              <a:t> </a:t>
            </a:r>
            <a:r>
              <a:rPr sz="1900" b="1" spc="-5" dirty="0">
                <a:latin typeface="Arial"/>
                <a:cs typeface="Arial"/>
              </a:rPr>
              <a:t>no</a:t>
            </a:r>
            <a:r>
              <a:rPr sz="1900" b="1" spc="191" dirty="0">
                <a:latin typeface="Arial"/>
                <a:cs typeface="Arial"/>
              </a:rPr>
              <a:t> </a:t>
            </a:r>
            <a:r>
              <a:rPr sz="1900" b="1" spc="-5" dirty="0">
                <a:latin typeface="Arial"/>
                <a:cs typeface="Arial"/>
              </a:rPr>
              <a:t>es</a:t>
            </a:r>
            <a:r>
              <a:rPr sz="1900" b="1" spc="180" dirty="0">
                <a:latin typeface="Arial"/>
                <a:cs typeface="Arial"/>
              </a:rPr>
              <a:t> </a:t>
            </a:r>
            <a:r>
              <a:rPr sz="1900" b="1" spc="-5" dirty="0">
                <a:latin typeface="Arial"/>
                <a:cs typeface="Arial"/>
              </a:rPr>
              <a:t>tan</a:t>
            </a:r>
            <a:r>
              <a:rPr sz="1900" b="1" spc="185" dirty="0">
                <a:latin typeface="Arial"/>
                <a:cs typeface="Arial"/>
              </a:rPr>
              <a:t> </a:t>
            </a:r>
            <a:r>
              <a:rPr sz="1900" b="1" spc="-5" dirty="0">
                <a:latin typeface="Arial"/>
                <a:cs typeface="Arial"/>
              </a:rPr>
              <a:t>crítico</a:t>
            </a:r>
            <a:endParaRPr sz="1900">
              <a:latin typeface="Arial"/>
              <a:cs typeface="Arial"/>
            </a:endParaRPr>
          </a:p>
        </p:txBody>
      </p:sp>
      <p:sp>
        <p:nvSpPr>
          <p:cNvPr id="14" name="object 14"/>
          <p:cNvSpPr txBox="1"/>
          <p:nvPr/>
        </p:nvSpPr>
        <p:spPr>
          <a:xfrm>
            <a:off x="7574661" y="3386639"/>
            <a:ext cx="24091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como</a:t>
            </a:r>
            <a:r>
              <a:rPr sz="1900" b="1" spc="170" dirty="0">
                <a:latin typeface="Arial"/>
                <a:cs typeface="Arial"/>
              </a:rPr>
              <a:t> </a:t>
            </a:r>
            <a:r>
              <a:rPr sz="1900" b="1" spc="-5" dirty="0">
                <a:latin typeface="Arial"/>
                <a:cs typeface="Arial"/>
              </a:rPr>
              <a:t>en</a:t>
            </a:r>
            <a:r>
              <a:rPr sz="1900" b="1" spc="170" dirty="0">
                <a:latin typeface="Arial"/>
                <a:cs typeface="Arial"/>
              </a:rPr>
              <a:t> </a:t>
            </a:r>
            <a:r>
              <a:rPr sz="1900" b="1" spc="-5" dirty="0">
                <a:latin typeface="Arial"/>
                <a:cs typeface="Arial"/>
              </a:rPr>
              <a:t>el</a:t>
            </a:r>
            <a:r>
              <a:rPr sz="1900" b="1" spc="165" dirty="0">
                <a:latin typeface="Arial"/>
                <a:cs typeface="Arial"/>
              </a:rPr>
              <a:t> </a:t>
            </a:r>
            <a:r>
              <a:rPr sz="1900" b="1" spc="-5" dirty="0">
                <a:latin typeface="Arial"/>
                <a:cs typeface="Arial"/>
              </a:rPr>
              <a:t>caso</a:t>
            </a:r>
            <a:r>
              <a:rPr sz="1900" b="1" spc="175" dirty="0">
                <a:latin typeface="Arial"/>
                <a:cs typeface="Arial"/>
              </a:rPr>
              <a:t> </a:t>
            </a:r>
            <a:r>
              <a:rPr sz="1900" b="1" spc="-5" dirty="0">
                <a:latin typeface="Arial"/>
                <a:cs typeface="Arial"/>
              </a:rPr>
              <a:t>del</a:t>
            </a:r>
            <a:endParaRPr sz="1900">
              <a:latin typeface="Arial"/>
              <a:cs typeface="Arial"/>
            </a:endParaRPr>
          </a:p>
        </p:txBody>
      </p:sp>
      <p:sp>
        <p:nvSpPr>
          <p:cNvPr id="15" name="object 15"/>
          <p:cNvSpPr txBox="1"/>
          <p:nvPr/>
        </p:nvSpPr>
        <p:spPr>
          <a:xfrm>
            <a:off x="1164133" y="3664007"/>
            <a:ext cx="40989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tiempo de</a:t>
            </a:r>
            <a:r>
              <a:rPr sz="1900" b="1" spc="10" dirty="0">
                <a:latin typeface="Arial"/>
                <a:cs typeface="Arial"/>
              </a:rPr>
              <a:t> </a:t>
            </a:r>
            <a:r>
              <a:rPr sz="1900" b="1" spc="-5" dirty="0">
                <a:latin typeface="Arial"/>
                <a:cs typeface="Arial"/>
              </a:rPr>
              <a:t>pruebas</a:t>
            </a:r>
            <a:r>
              <a:rPr sz="1900" b="1" spc="-10" dirty="0">
                <a:latin typeface="Arial"/>
                <a:cs typeface="Arial"/>
              </a:rPr>
              <a:t> </a:t>
            </a:r>
            <a:r>
              <a:rPr sz="1900" b="1" spc="-5" dirty="0">
                <a:latin typeface="Arial"/>
                <a:cs typeface="Arial"/>
              </a:rPr>
              <a:t>con</a:t>
            </a:r>
            <a:r>
              <a:rPr sz="1900" b="1" dirty="0">
                <a:latin typeface="Arial"/>
                <a:cs typeface="Arial"/>
              </a:rPr>
              <a:t> </a:t>
            </a:r>
            <a:r>
              <a:rPr sz="1900" b="1" spc="-5" dirty="0">
                <a:latin typeface="Arial"/>
                <a:cs typeface="Arial"/>
              </a:rPr>
              <a:t>señales</a:t>
            </a:r>
            <a:r>
              <a:rPr sz="1900" b="1" spc="-10" dirty="0">
                <a:latin typeface="Arial"/>
                <a:cs typeface="Arial"/>
              </a:rPr>
              <a:t> </a:t>
            </a:r>
            <a:r>
              <a:rPr sz="1900" b="1" spc="-5" dirty="0">
                <a:latin typeface="Arial"/>
                <a:cs typeface="Arial"/>
              </a:rPr>
              <a:t>AC.</a:t>
            </a:r>
            <a:endParaRPr sz="1900">
              <a:latin typeface="Arial"/>
              <a:cs typeface="Arial"/>
            </a:endParaRPr>
          </a:p>
        </p:txBody>
      </p:sp>
      <p:sp>
        <p:nvSpPr>
          <p:cNvPr id="16" name="object 16"/>
          <p:cNvSpPr txBox="1"/>
          <p:nvPr/>
        </p:nvSpPr>
        <p:spPr>
          <a:xfrm>
            <a:off x="935227" y="3941375"/>
            <a:ext cx="7849870"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7000253" algn="l"/>
              </a:tabLst>
            </a:pPr>
            <a:r>
              <a:rPr sz="1900" b="1" spc="-5" dirty="0">
                <a:latin typeface="Arial"/>
                <a:cs typeface="Arial"/>
              </a:rPr>
              <a:t>La</a:t>
            </a:r>
            <a:r>
              <a:rPr sz="1900" b="1" spc="470" dirty="0">
                <a:latin typeface="Arial"/>
                <a:cs typeface="Arial"/>
              </a:rPr>
              <a:t> </a:t>
            </a:r>
            <a:r>
              <a:rPr sz="1900" b="1" spc="-5" dirty="0">
                <a:latin typeface="Arial"/>
                <a:cs typeface="Arial"/>
              </a:rPr>
              <a:t>prueba</a:t>
            </a:r>
            <a:r>
              <a:rPr sz="1900" b="1" spc="475" dirty="0">
                <a:latin typeface="Arial"/>
                <a:cs typeface="Arial"/>
              </a:rPr>
              <a:t> </a:t>
            </a:r>
            <a:r>
              <a:rPr sz="1900" b="1" spc="-5" dirty="0">
                <a:latin typeface="Arial"/>
                <a:cs typeface="Arial"/>
              </a:rPr>
              <a:t>puede</a:t>
            </a:r>
            <a:r>
              <a:rPr sz="1900" b="1" spc="470" dirty="0">
                <a:latin typeface="Arial"/>
                <a:cs typeface="Arial"/>
              </a:rPr>
              <a:t> </a:t>
            </a:r>
            <a:r>
              <a:rPr sz="1900" b="1" spc="-5" dirty="0">
                <a:latin typeface="Arial"/>
                <a:cs typeface="Arial"/>
              </a:rPr>
              <a:t>ejecutarse</a:t>
            </a:r>
            <a:r>
              <a:rPr sz="1900" b="1" spc="465" dirty="0">
                <a:latin typeface="Arial"/>
                <a:cs typeface="Arial"/>
              </a:rPr>
              <a:t> </a:t>
            </a:r>
            <a:r>
              <a:rPr sz="1900" b="1" spc="-5" dirty="0">
                <a:latin typeface="Arial"/>
                <a:cs typeface="Arial"/>
              </a:rPr>
              <a:t>progresivamente</a:t>
            </a:r>
            <a:r>
              <a:rPr sz="1900" b="1" spc="475" dirty="0">
                <a:latin typeface="Arial"/>
                <a:cs typeface="Arial"/>
              </a:rPr>
              <a:t> </a:t>
            </a:r>
            <a:r>
              <a:rPr sz="1900" b="1" spc="-5" dirty="0">
                <a:latin typeface="Arial"/>
                <a:cs typeface="Arial"/>
              </a:rPr>
              <a:t>de</a:t>
            </a:r>
            <a:r>
              <a:rPr sz="1900" b="1" spc="470" dirty="0">
                <a:latin typeface="Arial"/>
                <a:cs typeface="Arial"/>
              </a:rPr>
              <a:t> </a:t>
            </a:r>
            <a:r>
              <a:rPr sz="1900" b="1" spc="-5" dirty="0">
                <a:latin typeface="Arial"/>
                <a:cs typeface="Arial"/>
              </a:rPr>
              <a:t>forma	tal</a:t>
            </a:r>
            <a:r>
              <a:rPr sz="1900" b="1" spc="384" dirty="0">
                <a:latin typeface="Arial"/>
                <a:cs typeface="Arial"/>
              </a:rPr>
              <a:t> </a:t>
            </a:r>
            <a:r>
              <a:rPr sz="1900" b="1" spc="-5" dirty="0">
                <a:latin typeface="Arial"/>
                <a:cs typeface="Arial"/>
              </a:rPr>
              <a:t>que</a:t>
            </a:r>
            <a:endParaRPr sz="1900">
              <a:latin typeface="Arial"/>
              <a:cs typeface="Arial"/>
            </a:endParaRPr>
          </a:p>
        </p:txBody>
      </p:sp>
      <p:sp>
        <p:nvSpPr>
          <p:cNvPr id="17" name="object 17"/>
          <p:cNvSpPr txBox="1"/>
          <p:nvPr/>
        </p:nvSpPr>
        <p:spPr>
          <a:xfrm>
            <a:off x="8898381" y="3970841"/>
            <a:ext cx="10744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u</a:t>
            </a:r>
            <a:r>
              <a:rPr sz="1900" b="1" spc="-5" dirty="0">
                <a:latin typeface="Arial"/>
                <a:cs typeface="Arial"/>
              </a:rPr>
              <a:t>al</a:t>
            </a:r>
            <a:r>
              <a:rPr sz="1900" b="1" dirty="0">
                <a:latin typeface="Arial"/>
                <a:cs typeface="Arial"/>
              </a:rPr>
              <a:t>q</a:t>
            </a:r>
            <a:r>
              <a:rPr sz="1900" b="1" spc="-5" dirty="0">
                <a:latin typeface="Arial"/>
                <a:cs typeface="Arial"/>
              </a:rPr>
              <a:t>uier</a:t>
            </a:r>
            <a:endParaRPr sz="1900">
              <a:latin typeface="Arial"/>
              <a:cs typeface="Arial"/>
            </a:endParaRPr>
          </a:p>
        </p:txBody>
      </p:sp>
      <p:sp>
        <p:nvSpPr>
          <p:cNvPr id="18" name="object 18"/>
          <p:cNvSpPr txBox="1"/>
          <p:nvPr/>
        </p:nvSpPr>
        <p:spPr>
          <a:xfrm>
            <a:off x="1176832" y="4248209"/>
            <a:ext cx="8796020" cy="269304"/>
          </a:xfrm>
          <a:prstGeom prst="rect">
            <a:avLst/>
          </a:prstGeom>
          <a:solidFill>
            <a:srgbClr val="FFFF00"/>
          </a:solidFill>
        </p:spPr>
        <p:txBody>
          <a:bodyPr vert="horz" wrap="square" lIns="0" tIns="0" rIns="0" bIns="0" rtlCol="0">
            <a:spAutoFit/>
          </a:bodyPr>
          <a:lstStyle/>
          <a:p>
            <a:pPr>
              <a:lnSpc>
                <a:spcPts val="2145"/>
              </a:lnSpc>
              <a:tabLst>
                <a:tab pos="4920813" algn="l"/>
              </a:tabLst>
            </a:pPr>
            <a:r>
              <a:rPr sz="1900" b="1" spc="-5" dirty="0">
                <a:latin typeface="Arial"/>
                <a:cs typeface="Arial"/>
              </a:rPr>
              <a:t>variación</a:t>
            </a:r>
            <a:r>
              <a:rPr sz="1900" b="1" spc="434" dirty="0">
                <a:latin typeface="Arial"/>
                <a:cs typeface="Arial"/>
              </a:rPr>
              <a:t> </a:t>
            </a:r>
            <a:r>
              <a:rPr sz="1900" b="1" spc="-5" dirty="0">
                <a:latin typeface="Arial"/>
                <a:cs typeface="Arial"/>
              </a:rPr>
              <a:t>súbita</a:t>
            </a:r>
            <a:r>
              <a:rPr sz="1900" b="1" spc="430" dirty="0">
                <a:latin typeface="Arial"/>
                <a:cs typeface="Arial"/>
              </a:rPr>
              <a:t> </a:t>
            </a:r>
            <a:r>
              <a:rPr sz="1900" b="1" spc="-5" dirty="0">
                <a:latin typeface="Arial"/>
                <a:cs typeface="Arial"/>
              </a:rPr>
              <a:t>de</a:t>
            </a:r>
            <a:r>
              <a:rPr sz="1900" b="1" spc="434" dirty="0">
                <a:latin typeface="Arial"/>
                <a:cs typeface="Arial"/>
              </a:rPr>
              <a:t> </a:t>
            </a:r>
            <a:r>
              <a:rPr sz="1900" b="1" spc="-5" dirty="0">
                <a:latin typeface="Arial"/>
                <a:cs typeface="Arial"/>
              </a:rPr>
              <a:t>la</a:t>
            </a:r>
            <a:r>
              <a:rPr sz="1900" b="1" spc="430" dirty="0">
                <a:latin typeface="Arial"/>
                <a:cs typeface="Arial"/>
              </a:rPr>
              <a:t> </a:t>
            </a:r>
            <a:r>
              <a:rPr sz="1900" b="1" spc="-5" dirty="0">
                <a:latin typeface="Arial"/>
                <a:cs typeface="Arial"/>
              </a:rPr>
              <a:t>corriente</a:t>
            </a:r>
            <a:r>
              <a:rPr sz="1900" b="1" spc="430" dirty="0">
                <a:latin typeface="Arial"/>
                <a:cs typeface="Arial"/>
              </a:rPr>
              <a:t> </a:t>
            </a:r>
            <a:r>
              <a:rPr sz="1900" b="1" spc="-5" dirty="0">
                <a:latin typeface="Arial"/>
                <a:cs typeface="Arial"/>
              </a:rPr>
              <a:t>de</a:t>
            </a:r>
            <a:r>
              <a:rPr sz="1900" b="1" spc="440" dirty="0">
                <a:latin typeface="Arial"/>
                <a:cs typeface="Arial"/>
              </a:rPr>
              <a:t> </a:t>
            </a:r>
            <a:r>
              <a:rPr sz="1900" b="1" spc="-5" dirty="0">
                <a:latin typeface="Arial"/>
                <a:cs typeface="Arial"/>
              </a:rPr>
              <a:t>fuga	(parámetro</a:t>
            </a:r>
            <a:r>
              <a:rPr sz="1900" b="1" spc="426" dirty="0">
                <a:latin typeface="Arial"/>
                <a:cs typeface="Arial"/>
              </a:rPr>
              <a:t> </a:t>
            </a:r>
            <a:r>
              <a:rPr sz="1900" b="1" spc="-5" dirty="0">
                <a:latin typeface="Arial"/>
                <a:cs typeface="Arial"/>
              </a:rPr>
              <a:t>típico</a:t>
            </a:r>
            <a:r>
              <a:rPr sz="1900" b="1" spc="430"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monitoreo),</a:t>
            </a:r>
            <a:endParaRPr sz="1900">
              <a:latin typeface="Arial"/>
              <a:cs typeface="Arial"/>
            </a:endParaRPr>
          </a:p>
        </p:txBody>
      </p:sp>
      <p:sp>
        <p:nvSpPr>
          <p:cNvPr id="19" name="object 19"/>
          <p:cNvSpPr txBox="1"/>
          <p:nvPr/>
        </p:nvSpPr>
        <p:spPr>
          <a:xfrm>
            <a:off x="1176832" y="4525577"/>
            <a:ext cx="5665470" cy="282129"/>
          </a:xfrm>
          <a:prstGeom prst="rect">
            <a:avLst/>
          </a:prstGeom>
          <a:solidFill>
            <a:srgbClr val="FFFF00"/>
          </a:solidFill>
        </p:spPr>
        <p:txBody>
          <a:bodyPr vert="horz" wrap="square" lIns="0" tIns="0" rIns="0" bIns="0" rtlCol="0">
            <a:spAutoFit/>
          </a:bodyPr>
          <a:lstStyle/>
          <a:p>
            <a:pPr>
              <a:lnSpc>
                <a:spcPts val="2155"/>
              </a:lnSpc>
            </a:pPr>
            <a:r>
              <a:rPr sz="1900" b="1" i="1" spc="-5" dirty="0">
                <a:latin typeface="Arial"/>
                <a:cs typeface="Arial"/>
              </a:rPr>
              <a:t>pudiera</a:t>
            </a:r>
            <a:r>
              <a:rPr sz="1900" b="1" i="1" spc="100" dirty="0">
                <a:latin typeface="Arial"/>
                <a:cs typeface="Arial"/>
              </a:rPr>
              <a:t> </a:t>
            </a:r>
            <a:r>
              <a:rPr sz="1900" b="1" i="1" spc="-5" dirty="0">
                <a:latin typeface="Arial"/>
                <a:cs typeface="Arial"/>
              </a:rPr>
              <a:t>indicar</a:t>
            </a:r>
            <a:r>
              <a:rPr sz="1900" b="1" i="1" spc="105" dirty="0">
                <a:latin typeface="Arial"/>
                <a:cs typeface="Arial"/>
              </a:rPr>
              <a:t> </a:t>
            </a:r>
            <a:r>
              <a:rPr sz="1900" b="1" i="1" spc="-5" dirty="0">
                <a:latin typeface="Arial"/>
                <a:cs typeface="Arial"/>
              </a:rPr>
              <a:t>un</a:t>
            </a:r>
            <a:r>
              <a:rPr sz="1900" b="1" i="1" spc="135" dirty="0">
                <a:latin typeface="Arial"/>
                <a:cs typeface="Arial"/>
              </a:rPr>
              <a:t> </a:t>
            </a:r>
            <a:r>
              <a:rPr sz="1900" b="1" i="1" spc="-5" dirty="0">
                <a:latin typeface="Arial"/>
                <a:cs typeface="Arial"/>
              </a:rPr>
              <a:t>debilitamiento</a:t>
            </a:r>
            <a:r>
              <a:rPr sz="1900" b="1" i="1" spc="114" dirty="0">
                <a:latin typeface="Arial"/>
                <a:cs typeface="Arial"/>
              </a:rPr>
              <a:t> </a:t>
            </a:r>
            <a:r>
              <a:rPr sz="1900" b="1" i="1" spc="-5" dirty="0">
                <a:latin typeface="Arial"/>
                <a:cs typeface="Arial"/>
              </a:rPr>
              <a:t>del</a:t>
            </a:r>
            <a:r>
              <a:rPr sz="1900" b="1" i="1" spc="110" dirty="0">
                <a:latin typeface="Arial"/>
                <a:cs typeface="Arial"/>
              </a:rPr>
              <a:t> </a:t>
            </a:r>
            <a:r>
              <a:rPr sz="1900" b="1" i="1" spc="-5" dirty="0">
                <a:latin typeface="Arial"/>
                <a:cs typeface="Arial"/>
              </a:rPr>
              <a:t>aislamiento</a:t>
            </a:r>
            <a:endParaRPr sz="1900">
              <a:latin typeface="Arial"/>
              <a:cs typeface="Arial"/>
            </a:endParaRPr>
          </a:p>
        </p:txBody>
      </p:sp>
      <p:sp>
        <p:nvSpPr>
          <p:cNvPr id="20" name="object 20"/>
          <p:cNvSpPr txBox="1"/>
          <p:nvPr/>
        </p:nvSpPr>
        <p:spPr>
          <a:xfrm>
            <a:off x="6908672" y="4497636"/>
            <a:ext cx="3072766" cy="304570"/>
          </a:xfrm>
          <a:prstGeom prst="rect">
            <a:avLst/>
          </a:prstGeom>
        </p:spPr>
        <p:txBody>
          <a:bodyPr vert="horz" wrap="square" lIns="0" tIns="12064" rIns="0" bIns="0" rtlCol="0">
            <a:spAutoFit/>
          </a:bodyPr>
          <a:lstStyle/>
          <a:p>
            <a:pPr marL="12699">
              <a:spcBef>
                <a:spcPts val="95"/>
              </a:spcBef>
            </a:pPr>
            <a:r>
              <a:rPr sz="1900" b="1" i="1" spc="-5" dirty="0">
                <a:latin typeface="Arial"/>
                <a:cs typeface="Arial"/>
              </a:rPr>
              <a:t>del</a:t>
            </a:r>
            <a:r>
              <a:rPr sz="1900" b="1" i="1" spc="86" dirty="0">
                <a:latin typeface="Arial"/>
                <a:cs typeface="Arial"/>
              </a:rPr>
              <a:t> </a:t>
            </a:r>
            <a:r>
              <a:rPr sz="1900" b="1" i="1" spc="-5" dirty="0">
                <a:latin typeface="Arial"/>
                <a:cs typeface="Arial"/>
              </a:rPr>
              <a:t>equipo</a:t>
            </a:r>
            <a:r>
              <a:rPr sz="1900" b="1" i="1" spc="90" dirty="0">
                <a:latin typeface="Arial"/>
                <a:cs typeface="Arial"/>
              </a:rPr>
              <a:t> </a:t>
            </a:r>
            <a:r>
              <a:rPr sz="1900" b="1" i="1" spc="-10" dirty="0">
                <a:latin typeface="Arial"/>
                <a:cs typeface="Arial"/>
              </a:rPr>
              <a:t>sin</a:t>
            </a:r>
            <a:r>
              <a:rPr sz="1900" b="1" i="1" spc="95" dirty="0">
                <a:latin typeface="Arial"/>
                <a:cs typeface="Arial"/>
              </a:rPr>
              <a:t> </a:t>
            </a:r>
            <a:r>
              <a:rPr sz="1900" b="1" i="1" spc="-5" dirty="0">
                <a:latin typeface="Arial"/>
                <a:cs typeface="Arial"/>
              </a:rPr>
              <a:t>terminar</a:t>
            </a:r>
            <a:r>
              <a:rPr sz="1900" b="1" i="1" spc="75" dirty="0">
                <a:latin typeface="Arial"/>
                <a:cs typeface="Arial"/>
              </a:rPr>
              <a:t> </a:t>
            </a:r>
            <a:r>
              <a:rPr sz="1900" b="1" i="1" spc="-5" dirty="0">
                <a:latin typeface="Arial"/>
                <a:cs typeface="Arial"/>
              </a:rPr>
              <a:t>de</a:t>
            </a:r>
            <a:endParaRPr sz="1900">
              <a:latin typeface="Arial"/>
              <a:cs typeface="Arial"/>
            </a:endParaRPr>
          </a:p>
        </p:txBody>
      </p:sp>
      <p:sp>
        <p:nvSpPr>
          <p:cNvPr id="21" name="object 21"/>
          <p:cNvSpPr txBox="1"/>
          <p:nvPr/>
        </p:nvSpPr>
        <p:spPr>
          <a:xfrm>
            <a:off x="1164132" y="4773480"/>
            <a:ext cx="3848100" cy="304570"/>
          </a:xfrm>
          <a:prstGeom prst="rect">
            <a:avLst/>
          </a:prstGeom>
        </p:spPr>
        <p:txBody>
          <a:bodyPr vert="horz" wrap="square" lIns="0" tIns="12064" rIns="0" bIns="0" rtlCol="0">
            <a:spAutoFit/>
          </a:bodyPr>
          <a:lstStyle/>
          <a:p>
            <a:pPr marL="12699">
              <a:spcBef>
                <a:spcPts val="95"/>
              </a:spcBef>
            </a:pPr>
            <a:r>
              <a:rPr sz="1900" b="1" i="1" spc="-5" dirty="0">
                <a:latin typeface="Arial"/>
                <a:cs typeface="Arial"/>
              </a:rPr>
              <a:t>dañar</a:t>
            </a:r>
            <a:r>
              <a:rPr sz="1900" b="1" i="1" spc="-10" dirty="0">
                <a:latin typeface="Arial"/>
                <a:cs typeface="Arial"/>
              </a:rPr>
              <a:t> </a:t>
            </a:r>
            <a:r>
              <a:rPr sz="1900" b="1" i="1" spc="-5" dirty="0">
                <a:latin typeface="Arial"/>
                <a:cs typeface="Arial"/>
              </a:rPr>
              <a:t>o hacer</a:t>
            </a:r>
            <a:r>
              <a:rPr sz="1900" b="1" i="1" spc="-10" dirty="0">
                <a:latin typeface="Arial"/>
                <a:cs typeface="Arial"/>
              </a:rPr>
              <a:t> </a:t>
            </a:r>
            <a:r>
              <a:rPr sz="1900" b="1" i="1" spc="-5" dirty="0">
                <a:latin typeface="Arial"/>
                <a:cs typeface="Arial"/>
              </a:rPr>
              <a:t>colapsar</a:t>
            </a:r>
            <a:r>
              <a:rPr sz="1900" b="1" i="1" spc="-10" dirty="0">
                <a:latin typeface="Arial"/>
                <a:cs typeface="Arial"/>
              </a:rPr>
              <a:t> </a:t>
            </a:r>
            <a:r>
              <a:rPr sz="1900" b="1" i="1" spc="-5" dirty="0">
                <a:latin typeface="Arial"/>
                <a:cs typeface="Arial"/>
              </a:rPr>
              <a:t>el</a:t>
            </a:r>
            <a:r>
              <a:rPr sz="1900" b="1" i="1" spc="5" dirty="0">
                <a:latin typeface="Arial"/>
                <a:cs typeface="Arial"/>
              </a:rPr>
              <a:t> </a:t>
            </a:r>
            <a:r>
              <a:rPr sz="1900" b="1" i="1" dirty="0">
                <a:latin typeface="Arial"/>
                <a:cs typeface="Arial"/>
              </a:rPr>
              <a:t>mismo</a:t>
            </a:r>
            <a:r>
              <a:rPr sz="1900" b="1" dirty="0">
                <a:latin typeface="Arial"/>
                <a:cs typeface="Arial"/>
              </a:rPr>
              <a:t>.</a:t>
            </a:r>
            <a:endParaRPr sz="1900">
              <a:latin typeface="Arial"/>
              <a:cs typeface="Arial"/>
            </a:endParaRPr>
          </a:p>
        </p:txBody>
      </p:sp>
      <p:sp>
        <p:nvSpPr>
          <p:cNvPr id="22" name="object 22"/>
          <p:cNvSpPr txBox="1"/>
          <p:nvPr/>
        </p:nvSpPr>
        <p:spPr>
          <a:xfrm>
            <a:off x="719328" y="5080262"/>
            <a:ext cx="140843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De</a:t>
            </a:r>
            <a:r>
              <a:rPr sz="1900" b="1" spc="15" dirty="0">
                <a:latin typeface="Arial"/>
                <a:cs typeface="Arial"/>
              </a:rPr>
              <a:t>s</a:t>
            </a:r>
            <a:r>
              <a:rPr sz="1900" b="1" spc="-40" dirty="0">
                <a:latin typeface="Arial"/>
                <a:cs typeface="Arial"/>
              </a:rPr>
              <a:t>v</a:t>
            </a:r>
            <a:r>
              <a:rPr sz="1900" b="1" spc="-5" dirty="0">
                <a:latin typeface="Arial"/>
                <a:cs typeface="Arial"/>
              </a:rPr>
              <a:t>e</a:t>
            </a:r>
            <a:r>
              <a:rPr sz="1900" b="1" dirty="0">
                <a:latin typeface="Arial"/>
                <a:cs typeface="Arial"/>
              </a:rPr>
              <a:t>n</a:t>
            </a:r>
            <a:r>
              <a:rPr sz="1900" b="1" spc="-5" dirty="0">
                <a:latin typeface="Arial"/>
                <a:cs typeface="Arial"/>
              </a:rPr>
              <a:t>tajas</a:t>
            </a:r>
            <a:endParaRPr sz="1900">
              <a:latin typeface="Arial"/>
              <a:cs typeface="Arial"/>
            </a:endParaRPr>
          </a:p>
        </p:txBody>
      </p:sp>
      <p:sp>
        <p:nvSpPr>
          <p:cNvPr id="23" name="object 23"/>
          <p:cNvSpPr txBox="1"/>
          <p:nvPr/>
        </p:nvSpPr>
        <p:spPr>
          <a:xfrm>
            <a:off x="947928" y="5357934"/>
            <a:ext cx="229235" cy="269304"/>
          </a:xfrm>
          <a:prstGeom prst="rect">
            <a:avLst/>
          </a:prstGeom>
          <a:solidFill>
            <a:srgbClr val="FFFF00"/>
          </a:solidFill>
        </p:spPr>
        <p:txBody>
          <a:bodyPr vert="horz" wrap="square" lIns="0" tIns="0" rIns="0" bIns="0" rtlCol="0">
            <a:spAutoFit/>
          </a:bodyPr>
          <a:lstStyle/>
          <a:p>
            <a:pPr>
              <a:lnSpc>
                <a:spcPts val="2145"/>
              </a:lnSpc>
            </a:pPr>
            <a:r>
              <a:rPr sz="1900" spc="-5" dirty="0">
                <a:latin typeface="Wingdings"/>
                <a:cs typeface="Wingdings"/>
              </a:rPr>
              <a:t></a:t>
            </a:r>
            <a:endParaRPr sz="1900">
              <a:latin typeface="Wingdings"/>
              <a:cs typeface="Wingdings"/>
            </a:endParaRPr>
          </a:p>
        </p:txBody>
      </p:sp>
      <p:sp>
        <p:nvSpPr>
          <p:cNvPr id="24" name="object 24"/>
          <p:cNvSpPr txBox="1"/>
          <p:nvPr/>
        </p:nvSpPr>
        <p:spPr>
          <a:xfrm>
            <a:off x="1542542" y="5357935"/>
            <a:ext cx="41662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distribución</a:t>
            </a:r>
            <a:r>
              <a:rPr sz="1900" b="1" spc="145" dirty="0">
                <a:latin typeface="Arial"/>
                <a:cs typeface="Arial"/>
              </a:rPr>
              <a:t> </a:t>
            </a:r>
            <a:r>
              <a:rPr sz="1900" b="1" spc="-5" dirty="0">
                <a:latin typeface="Arial"/>
                <a:cs typeface="Arial"/>
              </a:rPr>
              <a:t>de</a:t>
            </a:r>
            <a:r>
              <a:rPr sz="1900" b="1" spc="135" dirty="0">
                <a:latin typeface="Arial"/>
                <a:cs typeface="Arial"/>
              </a:rPr>
              <a:t> </a:t>
            </a:r>
            <a:r>
              <a:rPr sz="1900" b="1" spc="-5" dirty="0">
                <a:latin typeface="Arial"/>
                <a:cs typeface="Arial"/>
              </a:rPr>
              <a:t>esfuerzos</a:t>
            </a:r>
            <a:r>
              <a:rPr sz="1900" b="1" spc="140" dirty="0">
                <a:latin typeface="Arial"/>
                <a:cs typeface="Arial"/>
              </a:rPr>
              <a:t> </a:t>
            </a:r>
            <a:r>
              <a:rPr sz="1900" b="1" spc="-5" dirty="0">
                <a:latin typeface="Arial"/>
                <a:cs typeface="Arial"/>
              </a:rPr>
              <a:t>eléctricos</a:t>
            </a:r>
            <a:endParaRPr sz="1900">
              <a:latin typeface="Arial"/>
              <a:cs typeface="Arial"/>
            </a:endParaRPr>
          </a:p>
        </p:txBody>
      </p:sp>
      <p:sp>
        <p:nvSpPr>
          <p:cNvPr id="25" name="object 25"/>
          <p:cNvSpPr txBox="1"/>
          <p:nvPr/>
        </p:nvSpPr>
        <p:spPr>
          <a:xfrm>
            <a:off x="1164132" y="5328470"/>
            <a:ext cx="8821420" cy="304570"/>
          </a:xfrm>
          <a:prstGeom prst="rect">
            <a:avLst/>
          </a:prstGeom>
        </p:spPr>
        <p:txBody>
          <a:bodyPr vert="horz" wrap="square" lIns="0" tIns="12064" rIns="0" bIns="0" rtlCol="0">
            <a:spAutoFit/>
          </a:bodyPr>
          <a:lstStyle/>
          <a:p>
            <a:pPr marL="12699">
              <a:spcBef>
                <a:spcPts val="95"/>
              </a:spcBef>
              <a:tabLst>
                <a:tab pos="4627469" algn="l"/>
              </a:tabLst>
            </a:pPr>
            <a:r>
              <a:rPr sz="1900" b="1" spc="-5" dirty="0">
                <a:latin typeface="Arial"/>
                <a:cs typeface="Arial"/>
              </a:rPr>
              <a:t>La	en</a:t>
            </a:r>
            <a:r>
              <a:rPr sz="1900" b="1" spc="130" dirty="0">
                <a:latin typeface="Arial"/>
                <a:cs typeface="Arial"/>
              </a:rPr>
              <a:t> </a:t>
            </a:r>
            <a:r>
              <a:rPr sz="1900" b="1" spc="-5" dirty="0">
                <a:latin typeface="Arial"/>
                <a:cs typeface="Arial"/>
              </a:rPr>
              <a:t>máquinas</a:t>
            </a:r>
            <a:r>
              <a:rPr sz="1900" b="1" spc="135" dirty="0">
                <a:latin typeface="Arial"/>
                <a:cs typeface="Arial"/>
              </a:rPr>
              <a:t> </a:t>
            </a:r>
            <a:r>
              <a:rPr sz="1900" b="1" spc="-5" dirty="0">
                <a:latin typeface="Arial"/>
                <a:cs typeface="Arial"/>
              </a:rPr>
              <a:t>eléctricas</a:t>
            </a:r>
            <a:r>
              <a:rPr sz="1900" b="1" spc="135" dirty="0">
                <a:latin typeface="Arial"/>
                <a:cs typeface="Arial"/>
              </a:rPr>
              <a:t> </a:t>
            </a:r>
            <a:r>
              <a:rPr sz="1900" b="1" spc="-5" dirty="0">
                <a:latin typeface="Arial"/>
                <a:cs typeface="Arial"/>
              </a:rPr>
              <a:t>sometidas</a:t>
            </a:r>
            <a:r>
              <a:rPr sz="1900" b="1" spc="130" dirty="0">
                <a:latin typeface="Arial"/>
                <a:cs typeface="Arial"/>
              </a:rPr>
              <a:t> </a:t>
            </a:r>
            <a:r>
              <a:rPr sz="1900" b="1" spc="-5" dirty="0">
                <a:latin typeface="Arial"/>
                <a:cs typeface="Arial"/>
              </a:rPr>
              <a:t>a</a:t>
            </a:r>
            <a:endParaRPr sz="1900">
              <a:latin typeface="Arial"/>
              <a:cs typeface="Arial"/>
            </a:endParaRPr>
          </a:p>
        </p:txBody>
      </p:sp>
      <p:sp>
        <p:nvSpPr>
          <p:cNvPr id="26" name="object 26"/>
          <p:cNvSpPr txBox="1"/>
          <p:nvPr/>
        </p:nvSpPr>
        <p:spPr>
          <a:xfrm>
            <a:off x="1164133" y="5607361"/>
            <a:ext cx="55276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señales</a:t>
            </a:r>
            <a:r>
              <a:rPr sz="1900" b="1" spc="408"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prueba</a:t>
            </a:r>
            <a:r>
              <a:rPr sz="1900" b="1" spc="415" dirty="0">
                <a:latin typeface="Arial"/>
                <a:cs typeface="Arial"/>
              </a:rPr>
              <a:t> </a:t>
            </a:r>
            <a:r>
              <a:rPr sz="1900" b="1" spc="-5" dirty="0">
                <a:latin typeface="Arial"/>
                <a:cs typeface="Arial"/>
              </a:rPr>
              <a:t>en</a:t>
            </a:r>
            <a:r>
              <a:rPr sz="1900" b="1" spc="415" dirty="0">
                <a:latin typeface="Arial"/>
                <a:cs typeface="Arial"/>
              </a:rPr>
              <a:t> </a:t>
            </a:r>
            <a:r>
              <a:rPr sz="1900" b="1" spc="-5" dirty="0">
                <a:latin typeface="Arial"/>
                <a:cs typeface="Arial"/>
              </a:rPr>
              <a:t>corriente</a:t>
            </a:r>
            <a:r>
              <a:rPr sz="1900" b="1" spc="440" dirty="0">
                <a:latin typeface="Arial"/>
                <a:cs typeface="Arial"/>
              </a:rPr>
              <a:t> </a:t>
            </a:r>
            <a:r>
              <a:rPr sz="1900" b="1" spc="-5" dirty="0">
                <a:latin typeface="Arial"/>
                <a:cs typeface="Arial"/>
              </a:rPr>
              <a:t>continua,</a:t>
            </a:r>
            <a:r>
              <a:rPr sz="1900" b="1" spc="415" dirty="0">
                <a:latin typeface="Arial"/>
                <a:cs typeface="Arial"/>
              </a:rPr>
              <a:t> </a:t>
            </a:r>
            <a:r>
              <a:rPr sz="1900" b="1" spc="-5" dirty="0">
                <a:latin typeface="Arial"/>
                <a:cs typeface="Arial"/>
              </a:rPr>
              <a:t>son</a:t>
            </a:r>
            <a:endParaRPr sz="1900">
              <a:latin typeface="Arial"/>
              <a:cs typeface="Arial"/>
            </a:endParaRPr>
          </a:p>
        </p:txBody>
      </p:sp>
      <p:sp>
        <p:nvSpPr>
          <p:cNvPr id="27" name="object 27"/>
          <p:cNvSpPr txBox="1"/>
          <p:nvPr/>
        </p:nvSpPr>
        <p:spPr>
          <a:xfrm>
            <a:off x="6799453" y="5636827"/>
            <a:ext cx="31737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diferentes</a:t>
            </a:r>
            <a:r>
              <a:rPr sz="1900" b="1" spc="415" dirty="0">
                <a:latin typeface="Arial"/>
                <a:cs typeface="Arial"/>
              </a:rPr>
              <a:t> </a:t>
            </a:r>
            <a:r>
              <a:rPr sz="1900" b="1" spc="-5" dirty="0">
                <a:latin typeface="Arial"/>
                <a:cs typeface="Arial"/>
              </a:rPr>
              <a:t>a</a:t>
            </a:r>
            <a:r>
              <a:rPr sz="1900" b="1" spc="415" dirty="0">
                <a:latin typeface="Arial"/>
                <a:cs typeface="Arial"/>
              </a:rPr>
              <a:t> </a:t>
            </a:r>
            <a:r>
              <a:rPr sz="1900" b="1" spc="-5" dirty="0">
                <a:latin typeface="Arial"/>
                <a:cs typeface="Arial"/>
              </a:rPr>
              <a:t>los</a:t>
            </a:r>
            <a:r>
              <a:rPr sz="1900" b="1" spc="415" dirty="0">
                <a:latin typeface="Arial"/>
                <a:cs typeface="Arial"/>
              </a:rPr>
              <a:t> </a:t>
            </a:r>
            <a:r>
              <a:rPr sz="1900" b="1" spc="-5" dirty="0">
                <a:latin typeface="Arial"/>
                <a:cs typeface="Arial"/>
              </a:rPr>
              <a:t>existentes</a:t>
            </a:r>
            <a:endParaRPr sz="1900">
              <a:latin typeface="Arial"/>
              <a:cs typeface="Arial"/>
            </a:endParaRPr>
          </a:p>
        </p:txBody>
      </p:sp>
      <p:sp>
        <p:nvSpPr>
          <p:cNvPr id="28" name="object 28"/>
          <p:cNvSpPr txBox="1"/>
          <p:nvPr/>
        </p:nvSpPr>
        <p:spPr>
          <a:xfrm>
            <a:off x="1176832" y="5914194"/>
            <a:ext cx="397065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cuando</a:t>
            </a:r>
            <a:r>
              <a:rPr sz="1900" b="1" spc="10" dirty="0">
                <a:latin typeface="Arial"/>
                <a:cs typeface="Arial"/>
              </a:rPr>
              <a:t> </a:t>
            </a:r>
            <a:r>
              <a:rPr sz="1900" b="1" spc="-5" dirty="0">
                <a:latin typeface="Arial"/>
                <a:cs typeface="Arial"/>
              </a:rPr>
              <a:t>se</a:t>
            </a:r>
            <a:r>
              <a:rPr sz="1900" b="1" spc="5" dirty="0">
                <a:latin typeface="Arial"/>
                <a:cs typeface="Arial"/>
              </a:rPr>
              <a:t> </a:t>
            </a:r>
            <a:r>
              <a:rPr sz="1900" b="1" spc="-5" dirty="0">
                <a:latin typeface="Arial"/>
                <a:cs typeface="Arial"/>
              </a:rPr>
              <a:t>aplica</a:t>
            </a:r>
            <a:r>
              <a:rPr sz="1900" b="1" spc="21" dirty="0">
                <a:latin typeface="Arial"/>
                <a:cs typeface="Arial"/>
              </a:rPr>
              <a:t> </a:t>
            </a:r>
            <a:r>
              <a:rPr sz="1900" b="1" spc="-5" dirty="0">
                <a:latin typeface="Arial"/>
                <a:cs typeface="Arial"/>
              </a:rPr>
              <a:t>corriente</a:t>
            </a:r>
            <a:r>
              <a:rPr sz="1900" b="1" spc="25" dirty="0">
                <a:latin typeface="Arial"/>
                <a:cs typeface="Arial"/>
              </a:rPr>
              <a:t> </a:t>
            </a:r>
            <a:r>
              <a:rPr sz="1900" b="1" spc="-5" dirty="0">
                <a:latin typeface="Arial"/>
                <a:cs typeface="Arial"/>
              </a:rPr>
              <a:t>alterna.</a:t>
            </a:r>
            <a:endParaRPr sz="1900">
              <a:latin typeface="Arial"/>
              <a:cs typeface="Arial"/>
            </a:endParaRPr>
          </a:p>
        </p:txBody>
      </p:sp>
      <p:sp>
        <p:nvSpPr>
          <p:cNvPr id="29" name="object 29"/>
          <p:cNvSpPr txBox="1"/>
          <p:nvPr/>
        </p:nvSpPr>
        <p:spPr>
          <a:xfrm>
            <a:off x="935228" y="6162098"/>
            <a:ext cx="506793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Los</a:t>
            </a:r>
            <a:r>
              <a:rPr sz="1900" b="1" spc="-10" dirty="0">
                <a:latin typeface="Arial"/>
                <a:cs typeface="Arial"/>
              </a:rPr>
              <a:t> </a:t>
            </a:r>
            <a:r>
              <a:rPr sz="1900" b="1" spc="-5" dirty="0">
                <a:latin typeface="Arial"/>
                <a:cs typeface="Arial"/>
              </a:rPr>
              <a:t>equipos</a:t>
            </a:r>
            <a:r>
              <a:rPr sz="1900" b="1" spc="5" dirty="0">
                <a:latin typeface="Arial"/>
                <a:cs typeface="Arial"/>
              </a:rPr>
              <a:t> </a:t>
            </a:r>
            <a:r>
              <a:rPr sz="1900" b="1" spc="-5" dirty="0">
                <a:latin typeface="Arial"/>
                <a:cs typeface="Arial"/>
              </a:rPr>
              <a:t>operan con</a:t>
            </a:r>
            <a:r>
              <a:rPr sz="1900" b="1" dirty="0">
                <a:latin typeface="Arial"/>
                <a:cs typeface="Arial"/>
              </a:rPr>
              <a:t> </a:t>
            </a:r>
            <a:r>
              <a:rPr sz="1900" b="1" spc="-5" dirty="0">
                <a:latin typeface="Arial"/>
                <a:cs typeface="Arial"/>
              </a:rPr>
              <a:t>corriente </a:t>
            </a:r>
            <a:r>
              <a:rPr sz="1900" b="1" dirty="0">
                <a:latin typeface="Arial"/>
                <a:cs typeface="Arial"/>
              </a:rPr>
              <a:t>alterna.</a:t>
            </a:r>
            <a:endParaRPr sz="1900">
              <a:latin typeface="Arial"/>
              <a:cs typeface="Arial"/>
            </a:endParaRPr>
          </a:p>
        </p:txBody>
      </p:sp>
      <p:sp>
        <p:nvSpPr>
          <p:cNvPr id="30" name="object 30"/>
          <p:cNvSpPr txBox="1"/>
          <p:nvPr/>
        </p:nvSpPr>
        <p:spPr>
          <a:xfrm>
            <a:off x="1525778" y="6468930"/>
            <a:ext cx="29248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carga</a:t>
            </a:r>
            <a:r>
              <a:rPr sz="1900" b="1" spc="10" dirty="0">
                <a:latin typeface="Arial"/>
                <a:cs typeface="Arial"/>
              </a:rPr>
              <a:t> </a:t>
            </a:r>
            <a:r>
              <a:rPr sz="1900" b="1" spc="-5" dirty="0">
                <a:latin typeface="Arial"/>
                <a:cs typeface="Arial"/>
              </a:rPr>
              <a:t>residual</a:t>
            </a:r>
            <a:r>
              <a:rPr sz="1900" b="1" spc="5" dirty="0">
                <a:latin typeface="Arial"/>
                <a:cs typeface="Arial"/>
              </a:rPr>
              <a:t> </a:t>
            </a:r>
            <a:r>
              <a:rPr sz="1900" b="1" spc="-5" dirty="0">
                <a:latin typeface="Arial"/>
                <a:cs typeface="Arial"/>
              </a:rPr>
              <a:t>remanente</a:t>
            </a:r>
            <a:endParaRPr sz="1900">
              <a:latin typeface="Arial"/>
              <a:cs typeface="Arial"/>
            </a:endParaRPr>
          </a:p>
        </p:txBody>
      </p:sp>
      <p:sp>
        <p:nvSpPr>
          <p:cNvPr id="31" name="object 31"/>
          <p:cNvSpPr txBox="1"/>
          <p:nvPr/>
        </p:nvSpPr>
        <p:spPr>
          <a:xfrm>
            <a:off x="935227" y="6439466"/>
            <a:ext cx="6782434"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3515048" algn="l"/>
              </a:tabLst>
            </a:pPr>
            <a:r>
              <a:rPr sz="1900" b="1" spc="-5" dirty="0">
                <a:latin typeface="Arial"/>
                <a:cs typeface="Arial"/>
              </a:rPr>
              <a:t>La	,</a:t>
            </a:r>
            <a:r>
              <a:rPr sz="1900" b="1" spc="-10" dirty="0">
                <a:latin typeface="Arial"/>
                <a:cs typeface="Arial"/>
              </a:rPr>
              <a:t> </a:t>
            </a:r>
            <a:r>
              <a:rPr sz="1900" b="1" spc="-5" dirty="0">
                <a:latin typeface="Arial"/>
                <a:cs typeface="Arial"/>
              </a:rPr>
              <a:t>luego</a:t>
            </a:r>
            <a:r>
              <a:rPr sz="1900" b="1" spc="-10"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una</a:t>
            </a:r>
            <a:r>
              <a:rPr sz="1900" b="1" spc="-10" dirty="0">
                <a:latin typeface="Arial"/>
                <a:cs typeface="Arial"/>
              </a:rPr>
              <a:t> </a:t>
            </a:r>
            <a:r>
              <a:rPr sz="1900" b="1" spc="-5" dirty="0">
                <a:latin typeface="Arial"/>
                <a:cs typeface="Arial"/>
              </a:rPr>
              <a:t>prueba</a:t>
            </a:r>
            <a:r>
              <a:rPr sz="1900" b="1" spc="-10" dirty="0">
                <a:latin typeface="Arial"/>
                <a:cs typeface="Arial"/>
              </a:rPr>
              <a:t> en</a:t>
            </a:r>
            <a:r>
              <a:rPr sz="1900" b="1" dirty="0">
                <a:latin typeface="Arial"/>
                <a:cs typeface="Arial"/>
              </a:rPr>
              <a:t> </a:t>
            </a:r>
            <a:r>
              <a:rPr sz="1900" b="1" spc="-5" dirty="0">
                <a:latin typeface="Arial"/>
                <a:cs typeface="Arial"/>
              </a:rPr>
              <a:t>DC</a:t>
            </a:r>
            <a:endParaRPr sz="1900">
              <a:latin typeface="Arial"/>
              <a:cs typeface="Arial"/>
            </a:endParaRPr>
          </a:p>
        </p:txBody>
      </p:sp>
      <p:sp>
        <p:nvSpPr>
          <p:cNvPr id="32" name="object 32"/>
          <p:cNvSpPr txBox="1"/>
          <p:nvPr/>
        </p:nvSpPr>
        <p:spPr>
          <a:xfrm>
            <a:off x="7773289" y="6468930"/>
            <a:ext cx="21996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puede</a:t>
            </a:r>
            <a:r>
              <a:rPr sz="1900" b="1" spc="-15" dirty="0">
                <a:latin typeface="Arial"/>
                <a:cs typeface="Arial"/>
              </a:rPr>
              <a:t> </a:t>
            </a:r>
            <a:r>
              <a:rPr sz="1900" b="1" spc="-5" dirty="0">
                <a:latin typeface="Arial"/>
                <a:cs typeface="Arial"/>
              </a:rPr>
              <a:t>causar</a:t>
            </a:r>
            <a:r>
              <a:rPr sz="1900" b="1" spc="-10" dirty="0">
                <a:latin typeface="Arial"/>
                <a:cs typeface="Arial"/>
              </a:rPr>
              <a:t> </a:t>
            </a:r>
            <a:r>
              <a:rPr sz="1900" b="1" spc="-5" dirty="0">
                <a:latin typeface="Arial"/>
                <a:cs typeface="Arial"/>
              </a:rPr>
              <a:t>daño</a:t>
            </a:r>
            <a:endParaRPr sz="1900">
              <a:latin typeface="Arial"/>
              <a:cs typeface="Arial"/>
            </a:endParaRPr>
          </a:p>
        </p:txBody>
      </p:sp>
      <p:sp>
        <p:nvSpPr>
          <p:cNvPr id="33" name="object 33"/>
          <p:cNvSpPr txBox="1"/>
          <p:nvPr/>
        </p:nvSpPr>
        <p:spPr>
          <a:xfrm>
            <a:off x="1176833" y="6746299"/>
            <a:ext cx="13138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spc="-55" dirty="0">
                <a:latin typeface="Arial"/>
                <a:cs typeface="Arial"/>
              </a:rPr>
              <a:t> </a:t>
            </a:r>
            <a:r>
              <a:rPr sz="1900" b="1" spc="-5" dirty="0">
                <a:latin typeface="Arial"/>
                <a:cs typeface="Arial"/>
              </a:rPr>
              <a:t>operador</a:t>
            </a:r>
            <a:endParaRPr sz="1900">
              <a:latin typeface="Arial"/>
              <a:cs typeface="Arial"/>
            </a:endParaRPr>
          </a:p>
        </p:txBody>
      </p:sp>
      <p:sp>
        <p:nvSpPr>
          <p:cNvPr id="34" name="object 34"/>
          <p:cNvSpPr txBox="1"/>
          <p:nvPr/>
        </p:nvSpPr>
        <p:spPr>
          <a:xfrm>
            <a:off x="2477770" y="6717215"/>
            <a:ext cx="7485380" cy="304570"/>
          </a:xfrm>
          <a:prstGeom prst="rect">
            <a:avLst/>
          </a:prstGeom>
        </p:spPr>
        <p:txBody>
          <a:bodyPr vert="horz" wrap="square" lIns="0" tIns="12064" rIns="0" bIns="0" rtlCol="0">
            <a:spAutoFit/>
          </a:bodyPr>
          <a:lstStyle/>
          <a:p>
            <a:pPr marL="12699">
              <a:spcBef>
                <a:spcPts val="95"/>
              </a:spcBef>
            </a:pPr>
            <a:r>
              <a:rPr sz="1900" b="1" spc="-5" dirty="0">
                <a:latin typeface="Wingdings"/>
                <a:cs typeface="Wingdings"/>
              </a:rPr>
              <a:t></a:t>
            </a:r>
            <a:r>
              <a:rPr sz="1900" b="1" spc="60" dirty="0">
                <a:latin typeface="Times New Roman"/>
                <a:cs typeface="Times New Roman"/>
              </a:rPr>
              <a:t> </a:t>
            </a:r>
            <a:r>
              <a:rPr sz="1900" b="1" spc="-5" dirty="0">
                <a:latin typeface="Arial"/>
                <a:cs typeface="Arial"/>
              </a:rPr>
              <a:t>equipo</a:t>
            </a:r>
            <a:r>
              <a:rPr sz="1900" b="1" spc="15" dirty="0">
                <a:latin typeface="Arial"/>
                <a:cs typeface="Arial"/>
              </a:rPr>
              <a:t> </a:t>
            </a:r>
            <a:r>
              <a:rPr sz="1900" b="1" spc="-5" dirty="0">
                <a:latin typeface="Arial"/>
                <a:cs typeface="Arial"/>
              </a:rPr>
              <a:t>bajo</a:t>
            </a:r>
            <a:r>
              <a:rPr sz="1900" b="1" spc="10" dirty="0">
                <a:latin typeface="Arial"/>
                <a:cs typeface="Arial"/>
              </a:rPr>
              <a:t> </a:t>
            </a:r>
            <a:r>
              <a:rPr sz="1900" b="1" spc="-5" dirty="0">
                <a:latin typeface="Arial"/>
                <a:cs typeface="Arial"/>
              </a:rPr>
              <a:t>prueba</a:t>
            </a:r>
            <a:r>
              <a:rPr sz="1900" b="1" spc="15" dirty="0">
                <a:latin typeface="Arial"/>
                <a:cs typeface="Arial"/>
              </a:rPr>
              <a:t> </a:t>
            </a:r>
            <a:r>
              <a:rPr sz="1900" b="1" spc="-5" dirty="0">
                <a:latin typeface="Arial"/>
                <a:cs typeface="Arial"/>
              </a:rPr>
              <a:t>debe ser</a:t>
            </a:r>
            <a:r>
              <a:rPr sz="1900" b="1" dirty="0">
                <a:latin typeface="Arial"/>
                <a:cs typeface="Arial"/>
              </a:rPr>
              <a:t> </a:t>
            </a:r>
            <a:r>
              <a:rPr sz="1900" b="1" spc="-5" dirty="0">
                <a:latin typeface="Arial"/>
                <a:cs typeface="Arial"/>
              </a:rPr>
              <a:t>descargado</a:t>
            </a:r>
            <a:r>
              <a:rPr sz="1900" b="1" spc="15" dirty="0">
                <a:latin typeface="Arial"/>
                <a:cs typeface="Arial"/>
              </a:rPr>
              <a:t> </a:t>
            </a:r>
            <a:r>
              <a:rPr sz="1900" b="1" spc="-5" dirty="0">
                <a:latin typeface="Arial"/>
                <a:cs typeface="Arial"/>
              </a:rPr>
              <a:t>al</a:t>
            </a:r>
            <a:r>
              <a:rPr sz="1900" b="1" spc="5" dirty="0">
                <a:latin typeface="Arial"/>
                <a:cs typeface="Arial"/>
              </a:rPr>
              <a:t> </a:t>
            </a:r>
            <a:r>
              <a:rPr sz="1900" b="1" spc="-5" dirty="0">
                <a:latin typeface="Arial"/>
                <a:cs typeface="Arial"/>
              </a:rPr>
              <a:t>finalizar</a:t>
            </a:r>
            <a:r>
              <a:rPr sz="1900" b="1"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prueba.</a:t>
            </a:r>
            <a:endParaRPr sz="1900">
              <a:latin typeface="Arial"/>
              <a:cs typeface="Arial"/>
            </a:endParaRPr>
          </a:p>
        </p:txBody>
      </p:sp>
      <p:sp>
        <p:nvSpPr>
          <p:cNvPr id="36" name="object 16"/>
          <p:cNvSpPr txBox="1"/>
          <p:nvPr/>
        </p:nvSpPr>
        <p:spPr>
          <a:xfrm>
            <a:off x="631792" y="1209657"/>
            <a:ext cx="40379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3.1</a:t>
            </a:r>
            <a:r>
              <a:rPr sz="1900" b="1" spc="10" dirty="0">
                <a:latin typeface="Arial"/>
                <a:cs typeface="Arial"/>
              </a:rPr>
              <a:t> </a:t>
            </a:r>
            <a:r>
              <a:rPr sz="1900" b="1" spc="-5" dirty="0">
                <a:latin typeface="Arial"/>
                <a:cs typeface="Arial"/>
              </a:rPr>
              <a:t>Pruebas</a:t>
            </a:r>
            <a:r>
              <a:rPr sz="1900" b="1" spc="21"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Corriente</a:t>
            </a:r>
            <a:r>
              <a:rPr sz="1900" b="1" spc="21" dirty="0">
                <a:latin typeface="Arial"/>
                <a:cs typeface="Arial"/>
              </a:rPr>
              <a:t> </a:t>
            </a:r>
            <a:r>
              <a:rPr sz="1900" b="1" spc="-5" dirty="0">
                <a:latin typeface="Arial"/>
                <a:cs typeface="Arial"/>
              </a:rPr>
              <a:t>Continua:</a:t>
            </a:r>
            <a:endParaRPr sz="1900">
              <a:latin typeface="Arial"/>
              <a:cs typeface="Arial"/>
            </a:endParaRPr>
          </a:p>
        </p:txBody>
      </p:sp>
      <p:sp>
        <p:nvSpPr>
          <p:cNvPr id="37" name="object 17"/>
          <p:cNvSpPr txBox="1"/>
          <p:nvPr/>
        </p:nvSpPr>
        <p:spPr>
          <a:xfrm>
            <a:off x="631792" y="1495409"/>
            <a:ext cx="49568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Entre</a:t>
            </a:r>
            <a:r>
              <a:rPr sz="1900" b="1" spc="-10" dirty="0">
                <a:latin typeface="Arial"/>
                <a:cs typeface="Arial"/>
              </a:rPr>
              <a:t> </a:t>
            </a:r>
            <a:r>
              <a:rPr sz="1900" b="1" spc="-5" dirty="0">
                <a:latin typeface="Arial"/>
                <a:cs typeface="Arial"/>
              </a:rPr>
              <a:t>estas pruebas se </a:t>
            </a:r>
            <a:r>
              <a:rPr sz="1900" b="1" dirty="0">
                <a:latin typeface="Arial"/>
                <a:cs typeface="Arial"/>
              </a:rPr>
              <a:t>pueden </a:t>
            </a:r>
            <a:r>
              <a:rPr sz="1900" b="1" spc="-5" dirty="0">
                <a:latin typeface="Arial"/>
                <a:cs typeface="Arial"/>
              </a:rPr>
              <a:t>mencionar:</a:t>
            </a:r>
            <a:endParaRPr sz="1900">
              <a:latin typeface="Arial"/>
              <a:cs typeface="Arial"/>
            </a:endParaRPr>
          </a:p>
        </p:txBody>
      </p:sp>
      <p:sp>
        <p:nvSpPr>
          <p:cNvPr id="38" name="object 18"/>
          <p:cNvSpPr txBox="1"/>
          <p:nvPr/>
        </p:nvSpPr>
        <p:spPr>
          <a:xfrm>
            <a:off x="2031369" y="1748819"/>
            <a:ext cx="322135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Pruebas </a:t>
            </a:r>
            <a:r>
              <a:rPr sz="1900" b="1" dirty="0">
                <a:latin typeface="Arial"/>
                <a:cs typeface="Arial"/>
              </a:rPr>
              <a:t>de</a:t>
            </a:r>
            <a:r>
              <a:rPr sz="1900" b="1" spc="-5" dirty="0">
                <a:latin typeface="Arial"/>
                <a:cs typeface="Arial"/>
              </a:rPr>
              <a:t> </a:t>
            </a:r>
            <a:r>
              <a:rPr sz="1900" b="1" dirty="0">
                <a:latin typeface="Arial"/>
                <a:cs typeface="Arial"/>
              </a:rPr>
              <a:t>alto</a:t>
            </a:r>
            <a:r>
              <a:rPr sz="1900" b="1" spc="15" dirty="0">
                <a:latin typeface="Arial"/>
                <a:cs typeface="Arial"/>
              </a:rPr>
              <a:t> </a:t>
            </a:r>
            <a:r>
              <a:rPr sz="1900" b="1" spc="-5" dirty="0">
                <a:latin typeface="Arial"/>
                <a:cs typeface="Arial"/>
              </a:rPr>
              <a:t>potencial,</a:t>
            </a:r>
            <a:endParaRPr sz="1900">
              <a:latin typeface="Arial"/>
              <a:cs typeface="Arial"/>
            </a:endParaRPr>
          </a:p>
        </p:txBody>
      </p:sp>
      <p:sp>
        <p:nvSpPr>
          <p:cNvPr id="39" name="object 19"/>
          <p:cNvSpPr txBox="1"/>
          <p:nvPr/>
        </p:nvSpPr>
        <p:spPr>
          <a:xfrm>
            <a:off x="2031369" y="2026187"/>
            <a:ext cx="465518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pruebas</a:t>
            </a:r>
            <a:r>
              <a:rPr sz="1900" b="1" spc="5" dirty="0">
                <a:latin typeface="Arial"/>
                <a:cs typeface="Arial"/>
              </a:rPr>
              <a:t> </a:t>
            </a:r>
            <a:r>
              <a:rPr sz="1900" b="1" dirty="0">
                <a:latin typeface="Arial"/>
                <a:cs typeface="Arial"/>
              </a:rPr>
              <a:t>de</a:t>
            </a:r>
            <a:r>
              <a:rPr sz="1900" b="1" spc="10" dirty="0">
                <a:latin typeface="Arial"/>
                <a:cs typeface="Arial"/>
              </a:rPr>
              <a:t> </a:t>
            </a:r>
            <a:r>
              <a:rPr sz="1900" b="1" spc="-5" dirty="0">
                <a:latin typeface="Arial"/>
                <a:cs typeface="Arial"/>
              </a:rPr>
              <a:t>resistencia</a:t>
            </a:r>
            <a:r>
              <a:rPr sz="1900" b="1" spc="10" dirty="0">
                <a:latin typeface="Arial"/>
                <a:cs typeface="Arial"/>
              </a:rPr>
              <a:t> </a:t>
            </a:r>
            <a:r>
              <a:rPr sz="1900" b="1" dirty="0">
                <a:latin typeface="Arial"/>
                <a:cs typeface="Arial"/>
              </a:rPr>
              <a:t>de</a:t>
            </a:r>
            <a:r>
              <a:rPr sz="1900" b="1" spc="5" dirty="0">
                <a:latin typeface="Arial"/>
                <a:cs typeface="Arial"/>
              </a:rPr>
              <a:t> </a:t>
            </a:r>
            <a:r>
              <a:rPr sz="1900" b="1" spc="-5" dirty="0">
                <a:latin typeface="Arial"/>
                <a:cs typeface="Arial"/>
              </a:rPr>
              <a:t>aislamiento,</a:t>
            </a:r>
            <a:endParaRPr sz="1900">
              <a:latin typeface="Arial"/>
              <a:cs typeface="Arial"/>
            </a:endParaRPr>
          </a:p>
        </p:txBody>
      </p:sp>
      <p:sp>
        <p:nvSpPr>
          <p:cNvPr id="40" name="object 20"/>
          <p:cNvSpPr txBox="1"/>
          <p:nvPr/>
        </p:nvSpPr>
        <p:spPr>
          <a:xfrm>
            <a:off x="2031368" y="2303505"/>
            <a:ext cx="6371589"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pruebas</a:t>
            </a:r>
            <a:r>
              <a:rPr sz="1900" b="1" dirty="0">
                <a:latin typeface="Arial"/>
                <a:cs typeface="Arial"/>
              </a:rPr>
              <a:t> de</a:t>
            </a:r>
            <a:r>
              <a:rPr sz="1900" b="1" spc="10" dirty="0">
                <a:latin typeface="Arial"/>
                <a:cs typeface="Arial"/>
              </a:rPr>
              <a:t> </a:t>
            </a:r>
            <a:r>
              <a:rPr sz="1900" b="1" spc="-5" dirty="0">
                <a:latin typeface="Arial"/>
                <a:cs typeface="Arial"/>
              </a:rPr>
              <a:t>resistencia</a:t>
            </a:r>
            <a:r>
              <a:rPr sz="1900" b="1" dirty="0">
                <a:latin typeface="Arial"/>
                <a:cs typeface="Arial"/>
              </a:rPr>
              <a:t> de </a:t>
            </a:r>
            <a:r>
              <a:rPr sz="1900" b="1" spc="-5" dirty="0">
                <a:latin typeface="Arial"/>
                <a:cs typeface="Arial"/>
              </a:rPr>
              <a:t>contacto</a:t>
            </a:r>
            <a:r>
              <a:rPr sz="1900" b="1" spc="10" dirty="0">
                <a:latin typeface="Arial"/>
                <a:cs typeface="Arial"/>
              </a:rPr>
              <a:t> </a:t>
            </a:r>
            <a:r>
              <a:rPr sz="1900" b="1" spc="-5" dirty="0">
                <a:latin typeface="Arial"/>
                <a:cs typeface="Arial"/>
              </a:rPr>
              <a:t>o</a:t>
            </a:r>
            <a:r>
              <a:rPr sz="1900" b="1" dirty="0">
                <a:latin typeface="Arial"/>
                <a:cs typeface="Arial"/>
              </a:rPr>
              <a:t> </a:t>
            </a:r>
            <a:r>
              <a:rPr sz="1900" b="1" spc="-10" dirty="0">
                <a:latin typeface="Arial"/>
                <a:cs typeface="Arial"/>
              </a:rPr>
              <a:t>de</a:t>
            </a:r>
            <a:r>
              <a:rPr sz="1900" b="1" dirty="0">
                <a:latin typeface="Arial"/>
                <a:cs typeface="Arial"/>
              </a:rPr>
              <a:t> </a:t>
            </a:r>
            <a:r>
              <a:rPr sz="1900" b="1" spc="-5" dirty="0">
                <a:latin typeface="Arial"/>
                <a:cs typeface="Arial"/>
              </a:rPr>
              <a:t>bobinas,</a:t>
            </a:r>
            <a:r>
              <a:rPr sz="1900" b="1" dirty="0">
                <a:latin typeface="Arial"/>
                <a:cs typeface="Arial"/>
              </a:rPr>
              <a:t> </a:t>
            </a:r>
            <a:r>
              <a:rPr sz="1900" b="1" spc="-5" dirty="0">
                <a:latin typeface="Arial"/>
                <a:cs typeface="Arial"/>
              </a:rPr>
              <a:t>etc.</a:t>
            </a:r>
            <a:endParaRPr sz="1900">
              <a:latin typeface="Arial"/>
              <a:cs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38233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3.2</a:t>
            </a:r>
            <a:r>
              <a:rPr sz="1900" b="1" spc="5" dirty="0">
                <a:latin typeface="Arial"/>
                <a:cs typeface="Arial"/>
              </a:rPr>
              <a:t> </a:t>
            </a:r>
            <a:r>
              <a:rPr sz="1900" b="1" spc="-5" dirty="0">
                <a:latin typeface="Arial"/>
                <a:cs typeface="Arial"/>
              </a:rPr>
              <a:t>Pruebas</a:t>
            </a:r>
            <a:r>
              <a:rPr sz="1900" b="1" spc="2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Corriente</a:t>
            </a:r>
            <a:r>
              <a:rPr sz="1900" b="1" spc="21" dirty="0">
                <a:latin typeface="Arial"/>
                <a:cs typeface="Arial"/>
              </a:rPr>
              <a:t> </a:t>
            </a:r>
            <a:r>
              <a:rPr sz="1900" b="1" spc="-5" dirty="0">
                <a:latin typeface="Arial"/>
                <a:cs typeface="Arial"/>
              </a:rPr>
              <a:t>Alterna:</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p:nvPr/>
        </p:nvSpPr>
        <p:spPr>
          <a:xfrm>
            <a:off x="935227" y="1673098"/>
            <a:ext cx="9050019" cy="878443"/>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Son</a:t>
            </a:r>
            <a:r>
              <a:rPr sz="1900" b="1" spc="30" dirty="0">
                <a:latin typeface="Arial"/>
                <a:cs typeface="Arial"/>
              </a:rPr>
              <a:t> </a:t>
            </a:r>
            <a:r>
              <a:rPr sz="1900" b="1" spc="-5">
                <a:latin typeface="Arial"/>
                <a:cs typeface="Arial"/>
              </a:rPr>
              <a:t>pruebas</a:t>
            </a:r>
            <a:r>
              <a:rPr sz="1900" b="1" spc="30">
                <a:latin typeface="Arial"/>
                <a:cs typeface="Arial"/>
              </a:rPr>
              <a:t> </a:t>
            </a:r>
            <a:r>
              <a:rPr sz="1900" b="1" spc="-5" smtClean="0">
                <a:latin typeface="Arial"/>
                <a:cs typeface="Arial"/>
              </a:rPr>
              <a:t>que</a:t>
            </a:r>
            <a:r>
              <a:rPr lang="es-ES" sz="1900" b="1" spc="-5" dirty="0" smtClean="0">
                <a:latin typeface="Arial"/>
                <a:cs typeface="Arial"/>
              </a:rPr>
              <a:t>,</a:t>
            </a:r>
            <a:r>
              <a:rPr sz="1900" b="1" spc="30" smtClean="0">
                <a:latin typeface="Arial"/>
                <a:cs typeface="Arial"/>
              </a:rPr>
              <a:t> </a:t>
            </a:r>
            <a:r>
              <a:rPr sz="1900" b="1" spc="-5" dirty="0">
                <a:latin typeface="Arial"/>
                <a:cs typeface="Arial"/>
              </a:rPr>
              <a:t>con</a:t>
            </a:r>
            <a:r>
              <a:rPr sz="1900" b="1" spc="30" dirty="0">
                <a:latin typeface="Arial"/>
                <a:cs typeface="Arial"/>
              </a:rPr>
              <a:t> </a:t>
            </a:r>
            <a:r>
              <a:rPr sz="1900" b="1" spc="-5" dirty="0">
                <a:latin typeface="Arial"/>
                <a:cs typeface="Arial"/>
              </a:rPr>
              <a:t>excepción</a:t>
            </a:r>
            <a:r>
              <a:rPr sz="1900" b="1" spc="35" dirty="0">
                <a:latin typeface="Arial"/>
                <a:cs typeface="Arial"/>
              </a:rPr>
              <a:t> </a:t>
            </a:r>
            <a:r>
              <a:rPr sz="1900" b="1" spc="-5" dirty="0">
                <a:latin typeface="Arial"/>
                <a:cs typeface="Arial"/>
              </a:rPr>
              <a:t>a</a:t>
            </a:r>
            <a:r>
              <a:rPr sz="1900" b="1" spc="30" dirty="0">
                <a:latin typeface="Arial"/>
                <a:cs typeface="Arial"/>
              </a:rPr>
              <a:t> </a:t>
            </a:r>
            <a:r>
              <a:rPr sz="1900" b="1" spc="-5" dirty="0">
                <a:latin typeface="Arial"/>
                <a:cs typeface="Arial"/>
              </a:rPr>
              <a:t>la</a:t>
            </a:r>
            <a:r>
              <a:rPr sz="1900" b="1" spc="35"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alto</a:t>
            </a:r>
            <a:r>
              <a:rPr sz="1900" b="1" spc="35" dirty="0">
                <a:latin typeface="Arial"/>
                <a:cs typeface="Arial"/>
              </a:rPr>
              <a:t> </a:t>
            </a:r>
            <a:r>
              <a:rPr sz="1900" b="1" spc="-5" dirty="0">
                <a:latin typeface="Arial"/>
                <a:cs typeface="Arial"/>
              </a:rPr>
              <a:t>potencial</a:t>
            </a:r>
            <a:r>
              <a:rPr sz="1900" b="1" spc="21" dirty="0">
                <a:latin typeface="Arial"/>
                <a:cs typeface="Arial"/>
              </a:rPr>
              <a:t> </a:t>
            </a:r>
            <a:r>
              <a:rPr sz="1900" b="1" spc="-5" dirty="0">
                <a:latin typeface="Arial"/>
                <a:cs typeface="Arial"/>
              </a:rPr>
              <a:t>AC,</a:t>
            </a:r>
            <a:r>
              <a:rPr sz="1900" b="1" spc="86" dirty="0">
                <a:latin typeface="Arial"/>
                <a:cs typeface="Arial"/>
              </a:rPr>
              <a:t> </a:t>
            </a:r>
            <a:r>
              <a:rPr sz="1900" b="1" dirty="0">
                <a:latin typeface="Arial"/>
                <a:cs typeface="Arial"/>
              </a:rPr>
              <a:t>producen</a:t>
            </a:r>
            <a:r>
              <a:rPr sz="1900" b="1" spc="30" dirty="0">
                <a:latin typeface="Arial"/>
                <a:cs typeface="Arial"/>
              </a:rPr>
              <a:t> </a:t>
            </a:r>
            <a:r>
              <a:rPr sz="1900" b="1" spc="-5" dirty="0">
                <a:latin typeface="Arial"/>
                <a:cs typeface="Arial"/>
              </a:rPr>
              <a:t>esfuerzos </a:t>
            </a:r>
            <a:r>
              <a:rPr sz="1900" b="1" spc="-509" dirty="0">
                <a:latin typeface="Arial"/>
                <a:cs typeface="Arial"/>
              </a:rPr>
              <a:t> </a:t>
            </a:r>
            <a:r>
              <a:rPr sz="1900" b="1" spc="-5" dirty="0">
                <a:latin typeface="Arial"/>
                <a:cs typeface="Arial"/>
              </a:rPr>
              <a:t>eléctricos</a:t>
            </a:r>
            <a:r>
              <a:rPr sz="1900" b="1" spc="-15" dirty="0">
                <a:latin typeface="Arial"/>
                <a:cs typeface="Arial"/>
              </a:rPr>
              <a:t> </a:t>
            </a:r>
            <a:r>
              <a:rPr sz="1900" b="1" spc="-5" dirty="0">
                <a:latin typeface="Arial"/>
                <a:cs typeface="Arial"/>
              </a:rPr>
              <a:t>similares</a:t>
            </a:r>
            <a:r>
              <a:rPr sz="1900" b="1" spc="-10" dirty="0">
                <a:latin typeface="Arial"/>
                <a:cs typeface="Arial"/>
              </a:rPr>
              <a:t> </a:t>
            </a:r>
            <a:r>
              <a:rPr sz="1900" b="1" spc="-5" dirty="0">
                <a:latin typeface="Arial"/>
                <a:cs typeface="Arial"/>
              </a:rPr>
              <a:t>a</a:t>
            </a:r>
            <a:r>
              <a:rPr sz="1900" b="1" spc="-10"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existentes bajo</a:t>
            </a:r>
            <a:r>
              <a:rPr sz="1900" b="1" spc="21" dirty="0">
                <a:latin typeface="Arial"/>
                <a:cs typeface="Arial"/>
              </a:rPr>
              <a:t> </a:t>
            </a:r>
            <a:r>
              <a:rPr sz="1900" b="1" spc="-5" dirty="0">
                <a:latin typeface="Arial"/>
                <a:cs typeface="Arial"/>
              </a:rPr>
              <a:t>condiciones</a:t>
            </a:r>
            <a:r>
              <a:rPr sz="1900" b="1" spc="-15" dirty="0">
                <a:latin typeface="Arial"/>
                <a:cs typeface="Arial"/>
              </a:rPr>
              <a:t> </a:t>
            </a:r>
            <a:r>
              <a:rPr sz="1900" b="1" spc="-5" dirty="0">
                <a:latin typeface="Arial"/>
                <a:cs typeface="Arial"/>
              </a:rPr>
              <a:t>de operación del</a:t>
            </a:r>
            <a:r>
              <a:rPr sz="1900" b="1" spc="-15" dirty="0">
                <a:latin typeface="Arial"/>
                <a:cs typeface="Arial"/>
              </a:rPr>
              <a:t> </a:t>
            </a:r>
            <a:r>
              <a:rPr sz="1900" b="1" spc="-5" dirty="0">
                <a:latin typeface="Arial"/>
                <a:cs typeface="Arial"/>
              </a:rPr>
              <a:t>equipo.</a:t>
            </a:r>
            <a:endParaRPr sz="1900">
              <a:latin typeface="Arial"/>
              <a:cs typeface="Arial"/>
            </a:endParaRPr>
          </a:p>
        </p:txBody>
      </p:sp>
      <p:sp>
        <p:nvSpPr>
          <p:cNvPr id="9" name="object 9"/>
          <p:cNvSpPr txBox="1"/>
          <p:nvPr/>
        </p:nvSpPr>
        <p:spPr>
          <a:xfrm>
            <a:off x="947929" y="2535048"/>
            <a:ext cx="370776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Pruebas</a:t>
            </a:r>
            <a:r>
              <a:rPr sz="1900" b="1" spc="-15" dirty="0">
                <a:latin typeface="Arial"/>
                <a:cs typeface="Arial"/>
              </a:rPr>
              <a:t> </a:t>
            </a:r>
            <a:r>
              <a:rPr sz="1900" b="1" dirty="0">
                <a:latin typeface="Arial"/>
                <a:cs typeface="Arial"/>
              </a:rPr>
              <a:t>de</a:t>
            </a:r>
            <a:r>
              <a:rPr sz="1900" b="1" spc="-15" dirty="0">
                <a:latin typeface="Arial"/>
                <a:cs typeface="Arial"/>
              </a:rPr>
              <a:t> </a:t>
            </a:r>
            <a:r>
              <a:rPr sz="1900" b="1" dirty="0">
                <a:latin typeface="Arial"/>
                <a:cs typeface="Arial"/>
              </a:rPr>
              <a:t>Alto</a:t>
            </a:r>
            <a:r>
              <a:rPr sz="1900" b="1" spc="-5" dirty="0">
                <a:latin typeface="Arial"/>
                <a:cs typeface="Arial"/>
              </a:rPr>
              <a:t> Potencial</a:t>
            </a:r>
            <a:r>
              <a:rPr sz="1900" b="1" dirty="0">
                <a:latin typeface="Arial"/>
                <a:cs typeface="Arial"/>
              </a:rPr>
              <a:t> </a:t>
            </a:r>
            <a:r>
              <a:rPr sz="1900" b="1" spc="-5" dirty="0">
                <a:latin typeface="Arial"/>
                <a:cs typeface="Arial"/>
              </a:rPr>
              <a:t>AC,</a:t>
            </a:r>
            <a:endParaRPr sz="1900">
              <a:latin typeface="Arial"/>
              <a:cs typeface="Arial"/>
            </a:endParaRPr>
          </a:p>
        </p:txBody>
      </p:sp>
      <p:sp>
        <p:nvSpPr>
          <p:cNvPr id="10" name="object 10"/>
          <p:cNvSpPr txBox="1"/>
          <p:nvPr/>
        </p:nvSpPr>
        <p:spPr>
          <a:xfrm>
            <a:off x="947928" y="2812416"/>
            <a:ext cx="373316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pruebas</a:t>
            </a:r>
            <a:r>
              <a:rPr sz="1900" b="1" dirty="0">
                <a:latin typeface="Arial"/>
                <a:cs typeface="Arial"/>
              </a:rPr>
              <a:t> de </a:t>
            </a:r>
            <a:r>
              <a:rPr sz="1900" b="1" spc="-5" dirty="0">
                <a:latin typeface="Arial"/>
                <a:cs typeface="Arial"/>
              </a:rPr>
              <a:t>factor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potencia,</a:t>
            </a:r>
            <a:endParaRPr sz="1900">
              <a:latin typeface="Arial"/>
              <a:cs typeface="Arial"/>
            </a:endParaRPr>
          </a:p>
        </p:txBody>
      </p:sp>
      <p:sp>
        <p:nvSpPr>
          <p:cNvPr id="11" name="object 11"/>
          <p:cNvSpPr txBox="1"/>
          <p:nvPr/>
        </p:nvSpPr>
        <p:spPr>
          <a:xfrm>
            <a:off x="947928" y="3089784"/>
            <a:ext cx="4681219"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pruebas</a:t>
            </a:r>
            <a:r>
              <a:rPr sz="1900" b="1" spc="5" dirty="0">
                <a:latin typeface="Arial"/>
                <a:cs typeface="Arial"/>
              </a:rPr>
              <a:t> </a:t>
            </a:r>
            <a:r>
              <a:rPr sz="1900" b="1" dirty="0">
                <a:latin typeface="Arial"/>
                <a:cs typeface="Arial"/>
              </a:rPr>
              <a:t>de</a:t>
            </a:r>
            <a:r>
              <a:rPr sz="1900" b="1" spc="10" dirty="0">
                <a:latin typeface="Arial"/>
                <a:cs typeface="Arial"/>
              </a:rPr>
              <a:t> </a:t>
            </a:r>
            <a:r>
              <a:rPr sz="1900" b="1" spc="-5" dirty="0">
                <a:latin typeface="Arial"/>
                <a:cs typeface="Arial"/>
              </a:rPr>
              <a:t>relación</a:t>
            </a:r>
            <a:r>
              <a:rPr sz="1900" b="1" spc="25"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transformación</a:t>
            </a:r>
            <a:endParaRPr sz="1900">
              <a:latin typeface="Arial"/>
              <a:cs typeface="Arial"/>
            </a:endParaRPr>
          </a:p>
        </p:txBody>
      </p:sp>
      <p:sp>
        <p:nvSpPr>
          <p:cNvPr id="12" name="object 12"/>
          <p:cNvSpPr txBox="1"/>
          <p:nvPr/>
        </p:nvSpPr>
        <p:spPr>
          <a:xfrm>
            <a:off x="947928" y="3367152"/>
            <a:ext cx="591756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y</a:t>
            </a:r>
            <a:r>
              <a:rPr sz="1900" b="1" spc="-10" dirty="0">
                <a:latin typeface="Arial"/>
                <a:cs typeface="Arial"/>
              </a:rPr>
              <a:t> </a:t>
            </a:r>
            <a:r>
              <a:rPr sz="1900" b="1" spc="-5" dirty="0">
                <a:latin typeface="Arial"/>
                <a:cs typeface="Arial"/>
              </a:rPr>
              <a:t>pruebas</a:t>
            </a:r>
            <a:r>
              <a:rPr sz="1900" b="1" spc="5" dirty="0">
                <a:latin typeface="Arial"/>
                <a:cs typeface="Arial"/>
              </a:rPr>
              <a:t> </a:t>
            </a:r>
            <a:r>
              <a:rPr sz="1900" b="1" dirty="0">
                <a:latin typeface="Arial"/>
                <a:cs typeface="Arial"/>
              </a:rPr>
              <a:t>de</a:t>
            </a:r>
            <a:r>
              <a:rPr sz="1900" b="1" spc="21" dirty="0">
                <a:latin typeface="Arial"/>
                <a:cs typeface="Arial"/>
              </a:rPr>
              <a:t> </a:t>
            </a:r>
            <a:r>
              <a:rPr sz="1900" b="1" spc="-5" dirty="0">
                <a:latin typeface="Arial"/>
                <a:cs typeface="Arial"/>
              </a:rPr>
              <a:t>análisis</a:t>
            </a:r>
            <a:r>
              <a:rPr sz="1900" b="1" spc="5" dirty="0">
                <a:latin typeface="Arial"/>
                <a:cs typeface="Arial"/>
              </a:rPr>
              <a:t> </a:t>
            </a:r>
            <a:r>
              <a:rPr sz="1900" b="1" dirty="0">
                <a:latin typeface="Arial"/>
                <a:cs typeface="Arial"/>
              </a:rPr>
              <a:t>de </a:t>
            </a:r>
            <a:r>
              <a:rPr sz="1900" b="1" spc="-5" dirty="0">
                <a:latin typeface="Arial"/>
                <a:cs typeface="Arial"/>
              </a:rPr>
              <a:t>respuesta</a:t>
            </a:r>
            <a:r>
              <a:rPr sz="1900" b="1" spc="5" dirty="0">
                <a:latin typeface="Arial"/>
                <a:cs typeface="Arial"/>
              </a:rPr>
              <a:t> </a:t>
            </a:r>
            <a:r>
              <a:rPr sz="1900" b="1" spc="-5" dirty="0">
                <a:latin typeface="Arial"/>
                <a:cs typeface="Arial"/>
              </a:rPr>
              <a:t>en</a:t>
            </a:r>
            <a:r>
              <a:rPr sz="1900" b="1" spc="44" dirty="0">
                <a:latin typeface="Arial"/>
                <a:cs typeface="Arial"/>
              </a:rPr>
              <a:t> </a:t>
            </a:r>
            <a:r>
              <a:rPr sz="1900" b="1" spc="-5" dirty="0">
                <a:latin typeface="Arial"/>
                <a:cs typeface="Arial"/>
              </a:rPr>
              <a:t>frecuencia.</a:t>
            </a:r>
            <a:endParaRPr sz="1900">
              <a:latin typeface="Arial"/>
              <a:cs typeface="Arial"/>
            </a:endParaRPr>
          </a:p>
        </p:txBody>
      </p:sp>
      <p:sp>
        <p:nvSpPr>
          <p:cNvPr id="13" name="object 13"/>
          <p:cNvSpPr txBox="1"/>
          <p:nvPr/>
        </p:nvSpPr>
        <p:spPr>
          <a:xfrm>
            <a:off x="719328" y="3921837"/>
            <a:ext cx="99250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Ven</a:t>
            </a:r>
            <a:r>
              <a:rPr sz="1900" b="1" dirty="0">
                <a:latin typeface="Arial"/>
                <a:cs typeface="Arial"/>
              </a:rPr>
              <a:t>t</a:t>
            </a:r>
            <a:r>
              <a:rPr sz="1900" b="1" spc="-5" dirty="0">
                <a:latin typeface="Arial"/>
                <a:cs typeface="Arial"/>
              </a:rPr>
              <a:t>ajas</a:t>
            </a:r>
            <a:endParaRPr sz="1900">
              <a:latin typeface="Arial"/>
              <a:cs typeface="Arial"/>
            </a:endParaRPr>
          </a:p>
        </p:txBody>
      </p:sp>
      <p:sp>
        <p:nvSpPr>
          <p:cNvPr id="14" name="object 14"/>
          <p:cNvSpPr txBox="1"/>
          <p:nvPr/>
        </p:nvSpPr>
        <p:spPr>
          <a:xfrm>
            <a:off x="935228" y="4170045"/>
            <a:ext cx="214629" cy="304570"/>
          </a:xfrm>
          <a:prstGeom prst="rect">
            <a:avLst/>
          </a:prstGeom>
        </p:spPr>
        <p:txBody>
          <a:bodyPr vert="horz" wrap="square" lIns="0" tIns="12064" rIns="0" bIns="0" rtlCol="0">
            <a:spAutoFit/>
          </a:bodyPr>
          <a:lstStyle/>
          <a:p>
            <a:pPr marL="12699">
              <a:spcBef>
                <a:spcPts val="95"/>
              </a:spcBef>
            </a:pPr>
            <a:r>
              <a:rPr sz="1900" spc="-5" dirty="0">
                <a:latin typeface="Wingdings"/>
                <a:cs typeface="Wingdings"/>
              </a:rPr>
              <a:t></a:t>
            </a:r>
            <a:endParaRPr sz="1900">
              <a:latin typeface="Wingdings"/>
              <a:cs typeface="Wingdings"/>
            </a:endParaRPr>
          </a:p>
        </p:txBody>
      </p:sp>
      <p:sp>
        <p:nvSpPr>
          <p:cNvPr id="15" name="object 15"/>
          <p:cNvSpPr txBox="1"/>
          <p:nvPr/>
        </p:nvSpPr>
        <p:spPr>
          <a:xfrm>
            <a:off x="1176833" y="4199510"/>
            <a:ext cx="28365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a:t>
            </a:r>
            <a:r>
              <a:rPr sz="1900" b="1" spc="90" dirty="0">
                <a:latin typeface="Arial"/>
                <a:cs typeface="Arial"/>
              </a:rPr>
              <a:t> </a:t>
            </a:r>
            <a:r>
              <a:rPr sz="1900" b="1" spc="-5" dirty="0">
                <a:latin typeface="Arial"/>
                <a:cs typeface="Arial"/>
              </a:rPr>
              <a:t>queda</a:t>
            </a:r>
            <a:r>
              <a:rPr sz="1900" b="1" spc="86" dirty="0">
                <a:latin typeface="Arial"/>
                <a:cs typeface="Arial"/>
              </a:rPr>
              <a:t> </a:t>
            </a:r>
            <a:r>
              <a:rPr sz="1900" b="1" spc="-5" dirty="0">
                <a:latin typeface="Arial"/>
                <a:cs typeface="Arial"/>
              </a:rPr>
              <a:t>carga</a:t>
            </a:r>
            <a:r>
              <a:rPr sz="1900" b="1" spc="90" dirty="0">
                <a:latin typeface="Arial"/>
                <a:cs typeface="Arial"/>
              </a:rPr>
              <a:t> </a:t>
            </a:r>
            <a:r>
              <a:rPr sz="1900" b="1" spc="-5" dirty="0">
                <a:latin typeface="Arial"/>
                <a:cs typeface="Arial"/>
              </a:rPr>
              <a:t>residual</a:t>
            </a:r>
            <a:endParaRPr sz="1900">
              <a:latin typeface="Arial"/>
              <a:cs typeface="Arial"/>
            </a:endParaRPr>
          </a:p>
        </p:txBody>
      </p:sp>
      <p:sp>
        <p:nvSpPr>
          <p:cNvPr id="16" name="object 16"/>
          <p:cNvSpPr txBox="1"/>
          <p:nvPr/>
        </p:nvSpPr>
        <p:spPr>
          <a:xfrm>
            <a:off x="4078351" y="4170045"/>
            <a:ext cx="5905500"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luego</a:t>
            </a:r>
            <a:r>
              <a:rPr sz="1900" b="1" spc="90"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efectuar</a:t>
            </a:r>
            <a:r>
              <a:rPr sz="1900" b="1" spc="75" dirty="0">
                <a:latin typeface="Arial"/>
                <a:cs typeface="Arial"/>
              </a:rPr>
              <a:t> </a:t>
            </a:r>
            <a:r>
              <a:rPr sz="1900" b="1" spc="-5" dirty="0">
                <a:latin typeface="Arial"/>
                <a:cs typeface="Arial"/>
              </a:rPr>
              <a:t>la</a:t>
            </a:r>
            <a:r>
              <a:rPr sz="1900" b="1" spc="80" dirty="0">
                <a:latin typeface="Arial"/>
                <a:cs typeface="Arial"/>
              </a:rPr>
              <a:t> </a:t>
            </a:r>
            <a:r>
              <a:rPr sz="1900" b="1" dirty="0">
                <a:latin typeface="Arial"/>
                <a:cs typeface="Arial"/>
              </a:rPr>
              <a:t>prueba.</a:t>
            </a:r>
            <a:r>
              <a:rPr sz="1900" b="1" spc="80" dirty="0">
                <a:latin typeface="Arial"/>
                <a:cs typeface="Arial"/>
              </a:rPr>
              <a:t> </a:t>
            </a:r>
            <a:r>
              <a:rPr sz="1900" b="1" spc="-5" dirty="0">
                <a:latin typeface="Arial"/>
                <a:cs typeface="Arial"/>
              </a:rPr>
              <a:t>El</a:t>
            </a:r>
            <a:r>
              <a:rPr sz="1900" b="1" spc="105" dirty="0">
                <a:latin typeface="Arial"/>
                <a:cs typeface="Arial"/>
              </a:rPr>
              <a:t> </a:t>
            </a:r>
            <a:r>
              <a:rPr sz="1900" b="1" spc="-5" dirty="0">
                <a:latin typeface="Arial"/>
                <a:cs typeface="Arial"/>
              </a:rPr>
              <a:t>equipo</a:t>
            </a:r>
            <a:r>
              <a:rPr sz="1900" b="1" spc="90" dirty="0">
                <a:latin typeface="Arial"/>
                <a:cs typeface="Arial"/>
              </a:rPr>
              <a:t> </a:t>
            </a:r>
            <a:r>
              <a:rPr sz="1900" b="1" spc="-5" dirty="0">
                <a:latin typeface="Arial"/>
                <a:cs typeface="Arial"/>
              </a:rPr>
              <a:t>bajo</a:t>
            </a:r>
            <a:r>
              <a:rPr sz="1900" b="1" spc="86" dirty="0">
                <a:latin typeface="Arial"/>
                <a:cs typeface="Arial"/>
              </a:rPr>
              <a:t> </a:t>
            </a:r>
            <a:r>
              <a:rPr sz="1900" b="1" spc="-5" dirty="0">
                <a:latin typeface="Arial"/>
                <a:cs typeface="Arial"/>
              </a:rPr>
              <a:t>prueba</a:t>
            </a:r>
            <a:endParaRPr sz="1900">
              <a:latin typeface="Arial"/>
              <a:cs typeface="Arial"/>
            </a:endParaRPr>
          </a:p>
        </p:txBody>
      </p:sp>
      <p:sp>
        <p:nvSpPr>
          <p:cNvPr id="17" name="object 17"/>
          <p:cNvSpPr txBox="1"/>
          <p:nvPr/>
        </p:nvSpPr>
        <p:spPr>
          <a:xfrm>
            <a:off x="1164132" y="4448936"/>
            <a:ext cx="42595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no</a:t>
            </a:r>
            <a:r>
              <a:rPr sz="1900" b="1" dirty="0">
                <a:latin typeface="Arial"/>
                <a:cs typeface="Arial"/>
              </a:rPr>
              <a:t> </a:t>
            </a:r>
            <a:r>
              <a:rPr sz="1900" b="1" spc="-5" dirty="0">
                <a:latin typeface="Arial"/>
                <a:cs typeface="Arial"/>
              </a:rPr>
              <a:t>queda</a:t>
            </a:r>
            <a:r>
              <a:rPr sz="1900" b="1" spc="-10" dirty="0">
                <a:latin typeface="Arial"/>
                <a:cs typeface="Arial"/>
              </a:rPr>
              <a:t> </a:t>
            </a:r>
            <a:r>
              <a:rPr sz="1900" b="1" spc="-5" dirty="0">
                <a:latin typeface="Arial"/>
                <a:cs typeface="Arial"/>
              </a:rPr>
              <a:t>polarizado</a:t>
            </a:r>
            <a:r>
              <a:rPr sz="1900" b="1" spc="5" dirty="0">
                <a:latin typeface="Arial"/>
                <a:cs typeface="Arial"/>
              </a:rPr>
              <a:t> </a:t>
            </a:r>
            <a:r>
              <a:rPr sz="1900" b="1" spc="-5" dirty="0">
                <a:latin typeface="Arial"/>
                <a:cs typeface="Arial"/>
              </a:rPr>
              <a:t>ni magnetizado.</a:t>
            </a:r>
            <a:endParaRPr sz="1900">
              <a:latin typeface="Arial"/>
              <a:cs typeface="Arial"/>
            </a:endParaRPr>
          </a:p>
        </p:txBody>
      </p:sp>
      <p:sp>
        <p:nvSpPr>
          <p:cNvPr id="18" name="object 18"/>
          <p:cNvSpPr txBox="1"/>
          <p:nvPr/>
        </p:nvSpPr>
        <p:spPr>
          <a:xfrm>
            <a:off x="935227" y="4726304"/>
            <a:ext cx="1137920"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Permite</a:t>
            </a:r>
            <a:endParaRPr sz="1900">
              <a:latin typeface="Arial"/>
              <a:cs typeface="Arial"/>
            </a:endParaRPr>
          </a:p>
        </p:txBody>
      </p:sp>
      <p:sp>
        <p:nvSpPr>
          <p:cNvPr id="19" name="object 19"/>
          <p:cNvSpPr txBox="1"/>
          <p:nvPr/>
        </p:nvSpPr>
        <p:spPr>
          <a:xfrm>
            <a:off x="2182623" y="4755769"/>
            <a:ext cx="27057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verificar</a:t>
            </a:r>
            <a:r>
              <a:rPr sz="1900" b="1" spc="408" dirty="0">
                <a:latin typeface="Arial"/>
                <a:cs typeface="Arial"/>
              </a:rPr>
              <a:t> </a:t>
            </a:r>
            <a:r>
              <a:rPr sz="1900" b="1" spc="-5" dirty="0">
                <a:latin typeface="Arial"/>
                <a:cs typeface="Arial"/>
              </a:rPr>
              <a:t>el</a:t>
            </a:r>
            <a:r>
              <a:rPr sz="1900" b="1" spc="415" dirty="0">
                <a:latin typeface="Arial"/>
                <a:cs typeface="Arial"/>
              </a:rPr>
              <a:t> </a:t>
            </a:r>
            <a:r>
              <a:rPr sz="1900" b="1" spc="-5" dirty="0">
                <a:latin typeface="Arial"/>
                <a:cs typeface="Arial"/>
              </a:rPr>
              <a:t>aislamiento</a:t>
            </a:r>
            <a:endParaRPr sz="1900">
              <a:latin typeface="Arial"/>
              <a:cs typeface="Arial"/>
            </a:endParaRPr>
          </a:p>
        </p:txBody>
      </p:sp>
      <p:sp>
        <p:nvSpPr>
          <p:cNvPr id="20" name="object 20"/>
          <p:cNvSpPr txBox="1"/>
          <p:nvPr/>
        </p:nvSpPr>
        <p:spPr>
          <a:xfrm>
            <a:off x="4994276" y="4726304"/>
            <a:ext cx="17005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utilizando</a:t>
            </a:r>
            <a:r>
              <a:rPr sz="1900" b="1" spc="370" dirty="0">
                <a:latin typeface="Arial"/>
                <a:cs typeface="Arial"/>
              </a:rPr>
              <a:t> </a:t>
            </a:r>
            <a:r>
              <a:rPr sz="1900" b="1" spc="-5" dirty="0">
                <a:latin typeface="Arial"/>
                <a:cs typeface="Arial"/>
              </a:rPr>
              <a:t>una</a:t>
            </a:r>
            <a:endParaRPr sz="1900">
              <a:latin typeface="Arial"/>
              <a:cs typeface="Arial"/>
            </a:endParaRPr>
          </a:p>
        </p:txBody>
      </p:sp>
      <p:sp>
        <p:nvSpPr>
          <p:cNvPr id="21" name="object 21"/>
          <p:cNvSpPr txBox="1"/>
          <p:nvPr/>
        </p:nvSpPr>
        <p:spPr>
          <a:xfrm>
            <a:off x="6802502" y="4755769"/>
            <a:ext cx="31832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señal</a:t>
            </a:r>
            <a:r>
              <a:rPr sz="1900" b="1" spc="395" dirty="0">
                <a:latin typeface="Arial"/>
                <a:cs typeface="Arial"/>
              </a:rPr>
              <a:t> </a:t>
            </a:r>
            <a:r>
              <a:rPr sz="1900" b="1" spc="-5" dirty="0">
                <a:latin typeface="Arial"/>
                <a:cs typeface="Arial"/>
              </a:rPr>
              <a:t>similar</a:t>
            </a:r>
            <a:r>
              <a:rPr sz="1900" b="1" spc="415" dirty="0">
                <a:latin typeface="Arial"/>
                <a:cs typeface="Arial"/>
              </a:rPr>
              <a:t> </a:t>
            </a:r>
            <a:r>
              <a:rPr sz="1900" b="1" spc="-5" dirty="0">
                <a:latin typeface="Arial"/>
                <a:cs typeface="Arial"/>
              </a:rPr>
              <a:t>a</a:t>
            </a:r>
            <a:r>
              <a:rPr sz="1900" b="1" spc="408" dirty="0">
                <a:latin typeface="Arial"/>
                <a:cs typeface="Arial"/>
              </a:rPr>
              <a:t> </a:t>
            </a:r>
            <a:r>
              <a:rPr sz="1900" b="1" spc="-5" dirty="0">
                <a:latin typeface="Arial"/>
                <a:cs typeface="Arial"/>
              </a:rPr>
              <a:t>la</a:t>
            </a:r>
            <a:r>
              <a:rPr sz="1900" b="1" spc="405" dirty="0">
                <a:latin typeface="Arial"/>
                <a:cs typeface="Arial"/>
              </a:rPr>
              <a:t> </a:t>
            </a:r>
            <a:r>
              <a:rPr sz="1900" b="1" spc="-5" dirty="0">
                <a:latin typeface="Arial"/>
                <a:cs typeface="Arial"/>
              </a:rPr>
              <a:t>utilizada</a:t>
            </a:r>
            <a:endParaRPr sz="1900">
              <a:latin typeface="Arial"/>
              <a:cs typeface="Arial"/>
            </a:endParaRPr>
          </a:p>
        </p:txBody>
      </p:sp>
      <p:sp>
        <p:nvSpPr>
          <p:cNvPr id="22" name="object 22"/>
          <p:cNvSpPr txBox="1"/>
          <p:nvPr/>
        </p:nvSpPr>
        <p:spPr>
          <a:xfrm>
            <a:off x="1164133" y="5003673"/>
            <a:ext cx="11525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cuando</a:t>
            </a:r>
            <a:r>
              <a:rPr sz="1900" b="1" spc="-55" dirty="0">
                <a:latin typeface="Arial"/>
                <a:cs typeface="Arial"/>
              </a:rPr>
              <a:t> </a:t>
            </a:r>
            <a:r>
              <a:rPr sz="1900" b="1" spc="-5" dirty="0">
                <a:latin typeface="Arial"/>
                <a:cs typeface="Arial"/>
              </a:rPr>
              <a:t>el</a:t>
            </a:r>
            <a:endParaRPr sz="1900">
              <a:latin typeface="Arial"/>
              <a:cs typeface="Arial"/>
            </a:endParaRPr>
          </a:p>
        </p:txBody>
      </p:sp>
      <p:sp>
        <p:nvSpPr>
          <p:cNvPr id="23" name="object 23"/>
          <p:cNvSpPr txBox="1"/>
          <p:nvPr/>
        </p:nvSpPr>
        <p:spPr>
          <a:xfrm>
            <a:off x="2371599" y="5033137"/>
            <a:ext cx="39160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equipo</a:t>
            </a:r>
            <a:r>
              <a:rPr sz="1900" b="1" spc="5"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encuentra</a:t>
            </a:r>
            <a:r>
              <a:rPr sz="1900" b="1"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operación</a:t>
            </a:r>
            <a:endParaRPr sz="1900">
              <a:latin typeface="Arial"/>
              <a:cs typeface="Arial"/>
            </a:endParaRPr>
          </a:p>
        </p:txBody>
      </p:sp>
      <p:sp>
        <p:nvSpPr>
          <p:cNvPr id="24" name="object 24"/>
          <p:cNvSpPr txBox="1"/>
          <p:nvPr/>
        </p:nvSpPr>
        <p:spPr>
          <a:xfrm>
            <a:off x="6274690" y="5003673"/>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5" name="object 25"/>
          <p:cNvSpPr txBox="1"/>
          <p:nvPr/>
        </p:nvSpPr>
        <p:spPr>
          <a:xfrm>
            <a:off x="719328" y="5310505"/>
            <a:ext cx="140843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De</a:t>
            </a:r>
            <a:r>
              <a:rPr sz="1900" b="1" spc="15" dirty="0">
                <a:latin typeface="Arial"/>
                <a:cs typeface="Arial"/>
              </a:rPr>
              <a:t>s</a:t>
            </a:r>
            <a:r>
              <a:rPr sz="1900" b="1" spc="-40" dirty="0">
                <a:latin typeface="Arial"/>
                <a:cs typeface="Arial"/>
              </a:rPr>
              <a:t>v</a:t>
            </a:r>
            <a:r>
              <a:rPr sz="1900" b="1" spc="-5" dirty="0">
                <a:latin typeface="Arial"/>
                <a:cs typeface="Arial"/>
              </a:rPr>
              <a:t>e</a:t>
            </a:r>
            <a:r>
              <a:rPr sz="1900" b="1" dirty="0">
                <a:latin typeface="Arial"/>
                <a:cs typeface="Arial"/>
              </a:rPr>
              <a:t>n</a:t>
            </a:r>
            <a:r>
              <a:rPr sz="1900" b="1" spc="-5" dirty="0">
                <a:latin typeface="Arial"/>
                <a:cs typeface="Arial"/>
              </a:rPr>
              <a:t>tajas</a:t>
            </a:r>
            <a:endParaRPr sz="1900">
              <a:latin typeface="Arial"/>
              <a:cs typeface="Arial"/>
            </a:endParaRPr>
          </a:p>
        </p:txBody>
      </p:sp>
      <p:sp>
        <p:nvSpPr>
          <p:cNvPr id="26" name="object 26"/>
          <p:cNvSpPr txBox="1"/>
          <p:nvPr/>
        </p:nvSpPr>
        <p:spPr>
          <a:xfrm>
            <a:off x="935228" y="5558790"/>
            <a:ext cx="214629" cy="304570"/>
          </a:xfrm>
          <a:prstGeom prst="rect">
            <a:avLst/>
          </a:prstGeom>
        </p:spPr>
        <p:txBody>
          <a:bodyPr vert="horz" wrap="square" lIns="0" tIns="12064" rIns="0" bIns="0" rtlCol="0">
            <a:spAutoFit/>
          </a:bodyPr>
          <a:lstStyle/>
          <a:p>
            <a:pPr marL="12699">
              <a:spcBef>
                <a:spcPts val="95"/>
              </a:spcBef>
            </a:pPr>
            <a:r>
              <a:rPr sz="1900" spc="-5" dirty="0">
                <a:latin typeface="Wingdings"/>
                <a:cs typeface="Wingdings"/>
              </a:rPr>
              <a:t></a:t>
            </a:r>
            <a:endParaRPr sz="1900">
              <a:latin typeface="Wingdings"/>
              <a:cs typeface="Wingdings"/>
            </a:endParaRPr>
          </a:p>
        </p:txBody>
      </p:sp>
      <p:sp>
        <p:nvSpPr>
          <p:cNvPr id="27" name="object 27"/>
          <p:cNvSpPr txBox="1"/>
          <p:nvPr/>
        </p:nvSpPr>
        <p:spPr>
          <a:xfrm>
            <a:off x="1176833" y="5587950"/>
            <a:ext cx="1991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Algunas</a:t>
            </a:r>
            <a:r>
              <a:rPr sz="1900" b="1" spc="240" dirty="0">
                <a:latin typeface="Arial"/>
                <a:cs typeface="Arial"/>
              </a:rPr>
              <a:t> </a:t>
            </a:r>
            <a:r>
              <a:rPr sz="1900" b="1" spc="-5" dirty="0">
                <a:latin typeface="Arial"/>
                <a:cs typeface="Arial"/>
              </a:rPr>
              <a:t>pruebas</a:t>
            </a:r>
            <a:endParaRPr sz="1900">
              <a:latin typeface="Arial"/>
              <a:cs typeface="Arial"/>
            </a:endParaRPr>
          </a:p>
        </p:txBody>
      </p:sp>
      <p:sp>
        <p:nvSpPr>
          <p:cNvPr id="28" name="object 28"/>
          <p:cNvSpPr txBox="1"/>
          <p:nvPr/>
        </p:nvSpPr>
        <p:spPr>
          <a:xfrm>
            <a:off x="3256535" y="5558790"/>
            <a:ext cx="673036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70" dirty="0">
                <a:latin typeface="Arial"/>
                <a:cs typeface="Arial"/>
              </a:rPr>
              <a:t> </a:t>
            </a:r>
            <a:r>
              <a:rPr sz="1900" b="1" spc="-5" dirty="0">
                <a:latin typeface="Arial"/>
                <a:cs typeface="Arial"/>
              </a:rPr>
              <a:t>corriente</a:t>
            </a:r>
            <a:r>
              <a:rPr sz="1900" b="1" spc="265" dirty="0">
                <a:latin typeface="Arial"/>
                <a:cs typeface="Arial"/>
              </a:rPr>
              <a:t> </a:t>
            </a:r>
            <a:r>
              <a:rPr sz="1900" b="1" spc="-5" dirty="0">
                <a:latin typeface="Arial"/>
                <a:cs typeface="Arial"/>
              </a:rPr>
              <a:t>alterna</a:t>
            </a:r>
            <a:r>
              <a:rPr sz="1900" b="1" spc="270" dirty="0">
                <a:latin typeface="Arial"/>
                <a:cs typeface="Arial"/>
              </a:rPr>
              <a:t> </a:t>
            </a:r>
            <a:r>
              <a:rPr sz="1900" b="1" spc="-5" dirty="0">
                <a:latin typeface="Arial"/>
                <a:cs typeface="Arial"/>
              </a:rPr>
              <a:t>como</a:t>
            </a:r>
            <a:r>
              <a:rPr sz="1900" b="1" spc="265" dirty="0">
                <a:latin typeface="Arial"/>
                <a:cs typeface="Arial"/>
              </a:rPr>
              <a:t> </a:t>
            </a:r>
            <a:r>
              <a:rPr sz="1900" b="1" spc="-5" dirty="0">
                <a:latin typeface="Arial"/>
                <a:cs typeface="Arial"/>
              </a:rPr>
              <a:t>Hi</a:t>
            </a:r>
            <a:r>
              <a:rPr sz="1900" b="1" spc="265" dirty="0">
                <a:latin typeface="Arial"/>
                <a:cs typeface="Arial"/>
              </a:rPr>
              <a:t> </a:t>
            </a:r>
            <a:r>
              <a:rPr sz="1900" b="1" spc="-5" dirty="0">
                <a:latin typeface="Arial"/>
                <a:cs typeface="Arial"/>
              </a:rPr>
              <a:t>Pot</a:t>
            </a:r>
            <a:r>
              <a:rPr sz="1900" b="1" spc="279" dirty="0">
                <a:latin typeface="Arial"/>
                <a:cs typeface="Arial"/>
              </a:rPr>
              <a:t> </a:t>
            </a:r>
            <a:r>
              <a:rPr sz="1900" b="1" spc="-5" dirty="0">
                <a:latin typeface="Arial"/>
                <a:cs typeface="Arial"/>
              </a:rPr>
              <a:t>AC</a:t>
            </a:r>
            <a:r>
              <a:rPr sz="1900" b="1" spc="275" dirty="0">
                <a:latin typeface="Arial"/>
                <a:cs typeface="Arial"/>
              </a:rPr>
              <a:t> </a:t>
            </a:r>
            <a:r>
              <a:rPr sz="1900" b="1" spc="-5" dirty="0">
                <a:latin typeface="Arial"/>
                <a:cs typeface="Arial"/>
              </a:rPr>
              <a:t>y</a:t>
            </a:r>
            <a:r>
              <a:rPr sz="1900" b="1" spc="250" dirty="0">
                <a:latin typeface="Arial"/>
                <a:cs typeface="Arial"/>
              </a:rPr>
              <a:t> </a:t>
            </a:r>
            <a:r>
              <a:rPr sz="1900" b="1" spc="-5" dirty="0">
                <a:latin typeface="Arial"/>
                <a:cs typeface="Arial"/>
              </a:rPr>
              <a:t>VLF</a:t>
            </a:r>
            <a:r>
              <a:rPr sz="1900" b="1" spc="310" dirty="0">
                <a:latin typeface="Arial"/>
                <a:cs typeface="Arial"/>
              </a:rPr>
              <a:t> </a:t>
            </a:r>
            <a:r>
              <a:rPr sz="1900" b="1" spc="-5" dirty="0">
                <a:latin typeface="Arial"/>
                <a:cs typeface="Arial"/>
              </a:rPr>
              <a:t>pudieran</a:t>
            </a:r>
            <a:r>
              <a:rPr sz="1900" b="1" spc="265" dirty="0">
                <a:latin typeface="Arial"/>
                <a:cs typeface="Arial"/>
              </a:rPr>
              <a:t> </a:t>
            </a:r>
            <a:r>
              <a:rPr sz="1900" b="1" spc="-5" dirty="0">
                <a:latin typeface="Arial"/>
                <a:cs typeface="Arial"/>
              </a:rPr>
              <a:t>ser</a:t>
            </a:r>
            <a:endParaRPr sz="1900">
              <a:latin typeface="Arial"/>
              <a:cs typeface="Arial"/>
            </a:endParaRPr>
          </a:p>
        </p:txBody>
      </p:sp>
      <p:sp>
        <p:nvSpPr>
          <p:cNvPr id="29" name="object 29"/>
          <p:cNvSpPr txBox="1"/>
          <p:nvPr/>
        </p:nvSpPr>
        <p:spPr>
          <a:xfrm>
            <a:off x="1176834" y="5865623"/>
            <a:ext cx="14204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e</a:t>
            </a:r>
            <a:r>
              <a:rPr sz="1900" b="1" spc="-5" dirty="0">
                <a:latin typeface="Arial"/>
                <a:cs typeface="Arial"/>
              </a:rPr>
              <a:t>struct</a:t>
            </a:r>
            <a:r>
              <a:rPr sz="1900" b="1" spc="15" dirty="0">
                <a:latin typeface="Arial"/>
                <a:cs typeface="Arial"/>
              </a:rPr>
              <a:t>i</a:t>
            </a:r>
            <a:r>
              <a:rPr sz="1900" b="1" spc="-40" dirty="0">
                <a:latin typeface="Arial"/>
                <a:cs typeface="Arial"/>
              </a:rPr>
              <a:t>v</a:t>
            </a:r>
            <a:r>
              <a:rPr sz="1900" b="1" spc="-5" dirty="0">
                <a:latin typeface="Arial"/>
                <a:cs typeface="Arial"/>
              </a:rPr>
              <a:t>as</a:t>
            </a:r>
            <a:endParaRPr sz="1900">
              <a:latin typeface="Arial"/>
              <a:cs typeface="Arial"/>
            </a:endParaRPr>
          </a:p>
        </p:txBody>
      </p:sp>
      <p:sp>
        <p:nvSpPr>
          <p:cNvPr id="30" name="object 30"/>
          <p:cNvSpPr txBox="1"/>
          <p:nvPr/>
        </p:nvSpPr>
        <p:spPr>
          <a:xfrm>
            <a:off x="2584451" y="583615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31" name="object 31"/>
          <p:cNvSpPr/>
          <p:nvPr/>
        </p:nvSpPr>
        <p:spPr>
          <a:xfrm>
            <a:off x="6674486" y="6142940"/>
            <a:ext cx="725805" cy="277495"/>
          </a:xfrm>
          <a:custGeom>
            <a:avLst/>
            <a:gdLst/>
            <a:ahLst/>
            <a:cxnLst/>
            <a:rect l="l" t="t" r="r" b="b"/>
            <a:pathLst>
              <a:path w="725804" h="277495">
                <a:moveTo>
                  <a:pt x="725424" y="0"/>
                </a:moveTo>
                <a:lnTo>
                  <a:pt x="0" y="0"/>
                </a:lnTo>
                <a:lnTo>
                  <a:pt x="0" y="277368"/>
                </a:lnTo>
                <a:lnTo>
                  <a:pt x="725424" y="277368"/>
                </a:lnTo>
                <a:lnTo>
                  <a:pt x="725424" y="0"/>
                </a:lnTo>
                <a:close/>
              </a:path>
            </a:pathLst>
          </a:custGeom>
          <a:solidFill>
            <a:srgbClr val="FFFF00"/>
          </a:solidFill>
        </p:spPr>
        <p:txBody>
          <a:bodyPr wrap="square" lIns="0" tIns="0" rIns="0" bIns="0" rtlCol="0"/>
          <a:lstStyle/>
          <a:p>
            <a:endParaRPr/>
          </a:p>
        </p:txBody>
      </p:sp>
      <p:sp>
        <p:nvSpPr>
          <p:cNvPr id="32" name="object 32"/>
          <p:cNvSpPr txBox="1"/>
          <p:nvPr/>
        </p:nvSpPr>
        <p:spPr>
          <a:xfrm>
            <a:off x="935227" y="6113475"/>
            <a:ext cx="48196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El</a:t>
            </a:r>
            <a:endParaRPr sz="1900">
              <a:latin typeface="Arial"/>
              <a:cs typeface="Arial"/>
            </a:endParaRPr>
          </a:p>
        </p:txBody>
      </p:sp>
      <p:sp>
        <p:nvSpPr>
          <p:cNvPr id="35" name="object 35"/>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9</a:t>
            </a:fld>
            <a:endParaRPr sz="1100">
              <a:latin typeface="Calibri"/>
              <a:cs typeface="Calibri"/>
            </a:endParaRPr>
          </a:p>
        </p:txBody>
      </p:sp>
      <p:sp>
        <p:nvSpPr>
          <p:cNvPr id="33" name="object 33"/>
          <p:cNvSpPr txBox="1"/>
          <p:nvPr/>
        </p:nvSpPr>
        <p:spPr>
          <a:xfrm>
            <a:off x="1470914" y="6142940"/>
            <a:ext cx="23888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tiempo</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aplicación</a:t>
            </a:r>
            <a:endParaRPr sz="1900">
              <a:latin typeface="Arial"/>
              <a:cs typeface="Arial"/>
            </a:endParaRPr>
          </a:p>
        </p:txBody>
      </p:sp>
      <p:sp>
        <p:nvSpPr>
          <p:cNvPr id="34" name="object 34"/>
          <p:cNvSpPr txBox="1"/>
          <p:nvPr/>
        </p:nvSpPr>
        <p:spPr>
          <a:xfrm>
            <a:off x="3913759" y="6113475"/>
            <a:ext cx="35661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5"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tensión</a:t>
            </a:r>
            <a:r>
              <a:rPr sz="1900" b="1" spc="-10" dirty="0">
                <a:latin typeface="Arial"/>
                <a:cs typeface="Arial"/>
              </a:rPr>
              <a:t> </a:t>
            </a:r>
            <a:r>
              <a:rPr sz="1900" b="1" spc="-5" dirty="0">
                <a:latin typeface="Arial"/>
                <a:cs typeface="Arial"/>
              </a:rPr>
              <a:t>puede</a:t>
            </a:r>
            <a:r>
              <a:rPr sz="1900" b="1" spc="-10" dirty="0">
                <a:latin typeface="Arial"/>
                <a:cs typeface="Arial"/>
              </a:rPr>
              <a:t> </a:t>
            </a:r>
            <a:r>
              <a:rPr sz="1900" b="1" spc="-5" dirty="0">
                <a:latin typeface="Arial"/>
                <a:cs typeface="Arial"/>
              </a:rPr>
              <a:t>ser</a:t>
            </a:r>
            <a:r>
              <a:rPr sz="1900" b="1" spc="5" dirty="0">
                <a:latin typeface="Arial"/>
                <a:cs typeface="Arial"/>
              </a:rPr>
              <a:t> </a:t>
            </a:r>
            <a:r>
              <a:rPr sz="1900" b="1" dirty="0">
                <a:latin typeface="Arial"/>
                <a:cs typeface="Arial"/>
              </a:rPr>
              <a:t>crítico.</a:t>
            </a:r>
            <a:endParaRPr sz="1900">
              <a:latin typeface="Arial"/>
              <a:cs typeface="Aria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331406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3.3</a:t>
            </a:r>
            <a:r>
              <a:rPr sz="1900" b="1" spc="10" dirty="0">
                <a:latin typeface="Arial"/>
                <a:cs typeface="Arial"/>
              </a:rPr>
              <a:t> </a:t>
            </a:r>
            <a:r>
              <a:rPr sz="1900" b="1" spc="-5" dirty="0">
                <a:latin typeface="Arial"/>
                <a:cs typeface="Arial"/>
              </a:rPr>
              <a:t>Las</a:t>
            </a:r>
            <a:r>
              <a:rPr sz="1900" b="1" spc="5" dirty="0">
                <a:latin typeface="Arial"/>
                <a:cs typeface="Arial"/>
              </a:rPr>
              <a:t> </a:t>
            </a:r>
            <a:r>
              <a:rPr sz="1900" b="1" spc="-5" dirty="0">
                <a:latin typeface="Arial"/>
                <a:cs typeface="Arial"/>
              </a:rPr>
              <a:t>pruebas</a:t>
            </a:r>
            <a:r>
              <a:rPr sz="1900" b="1" spc="5" dirty="0">
                <a:latin typeface="Arial"/>
                <a:cs typeface="Arial"/>
              </a:rPr>
              <a:t> </a:t>
            </a:r>
            <a:r>
              <a:rPr sz="1900" b="1" spc="-5" dirty="0">
                <a:latin typeface="Arial"/>
                <a:cs typeface="Arial"/>
              </a:rPr>
              <a:t>destructivas</a:t>
            </a:r>
            <a:endParaRPr sz="1900">
              <a:latin typeface="Arial"/>
              <a:cs typeface="Arial"/>
            </a:endParaRPr>
          </a:p>
        </p:txBody>
      </p:sp>
      <p:sp>
        <p:nvSpPr>
          <p:cNvPr id="20" name="object 2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10</a:t>
            </a:fld>
            <a:endParaRPr sz="1100">
              <a:latin typeface="Calibri"/>
              <a:cs typeface="Calibri"/>
            </a:endParaRPr>
          </a:p>
        </p:txBody>
      </p:sp>
      <p:sp>
        <p:nvSpPr>
          <p:cNvPr id="7" name="object 7"/>
          <p:cNvSpPr txBox="1"/>
          <p:nvPr/>
        </p:nvSpPr>
        <p:spPr>
          <a:xfrm>
            <a:off x="947928" y="1702563"/>
            <a:ext cx="229235" cy="269304"/>
          </a:xfrm>
          <a:prstGeom prst="rect">
            <a:avLst/>
          </a:prstGeom>
          <a:solidFill>
            <a:srgbClr val="FFFF00"/>
          </a:solidFill>
        </p:spPr>
        <p:txBody>
          <a:bodyPr vert="horz" wrap="square" lIns="0" tIns="0" rIns="0" bIns="0" rtlCol="0">
            <a:spAutoFit/>
          </a:bodyPr>
          <a:lstStyle/>
          <a:p>
            <a:pPr>
              <a:lnSpc>
                <a:spcPts val="2145"/>
              </a:lnSpc>
            </a:pPr>
            <a:r>
              <a:rPr sz="1900" spc="-5" dirty="0">
                <a:latin typeface="Wingdings"/>
                <a:cs typeface="Wingdings"/>
              </a:rPr>
              <a:t></a:t>
            </a:r>
            <a:endParaRPr sz="1900">
              <a:latin typeface="Wingdings"/>
              <a:cs typeface="Wingdings"/>
            </a:endParaRPr>
          </a:p>
        </p:txBody>
      </p:sp>
      <p:sp>
        <p:nvSpPr>
          <p:cNvPr id="8" name="object 8"/>
          <p:cNvSpPr txBox="1"/>
          <p:nvPr/>
        </p:nvSpPr>
        <p:spPr>
          <a:xfrm>
            <a:off x="1164132" y="1673098"/>
            <a:ext cx="6503670"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Pruebas</a:t>
            </a:r>
            <a:r>
              <a:rPr sz="1900" b="1" spc="-30" dirty="0">
                <a:latin typeface="Arial"/>
                <a:cs typeface="Arial"/>
              </a:rPr>
              <a:t> </a:t>
            </a:r>
            <a:r>
              <a:rPr sz="1900" b="1" spc="-5" dirty="0">
                <a:latin typeface="Arial"/>
                <a:cs typeface="Arial"/>
              </a:rPr>
              <a:t>tipo</a:t>
            </a:r>
            <a:r>
              <a:rPr sz="1900" b="1" spc="-15" dirty="0">
                <a:latin typeface="Arial"/>
                <a:cs typeface="Arial"/>
              </a:rPr>
              <a:t> </a:t>
            </a:r>
            <a:r>
              <a:rPr sz="1900" b="1" spc="-5" dirty="0">
                <a:latin typeface="Arial"/>
                <a:cs typeface="Arial"/>
              </a:rPr>
              <a:t>Pasa</a:t>
            </a:r>
            <a:r>
              <a:rPr sz="1900" b="1" spc="-30" dirty="0">
                <a:latin typeface="Arial"/>
                <a:cs typeface="Arial"/>
              </a:rPr>
              <a:t> </a:t>
            </a:r>
            <a:r>
              <a:rPr sz="1900" b="1" spc="-5" dirty="0">
                <a:latin typeface="Arial"/>
                <a:cs typeface="Arial"/>
              </a:rPr>
              <a:t>“o”</a:t>
            </a:r>
            <a:r>
              <a:rPr sz="1900" b="1" spc="-21" dirty="0">
                <a:latin typeface="Arial"/>
                <a:cs typeface="Arial"/>
              </a:rPr>
              <a:t> </a:t>
            </a:r>
            <a:r>
              <a:rPr sz="1900" b="1" spc="-5" dirty="0">
                <a:latin typeface="Arial"/>
                <a:cs typeface="Arial"/>
              </a:rPr>
              <a:t>no</a:t>
            </a:r>
            <a:r>
              <a:rPr sz="1900" b="1" spc="-25" dirty="0">
                <a:latin typeface="Arial"/>
                <a:cs typeface="Arial"/>
              </a:rPr>
              <a:t> </a:t>
            </a:r>
            <a:r>
              <a:rPr sz="1900" b="1" spc="-5" dirty="0">
                <a:latin typeface="Arial"/>
                <a:cs typeface="Arial"/>
              </a:rPr>
              <a:t>Pasa,</a:t>
            </a:r>
            <a:r>
              <a:rPr sz="1900" b="1" spc="-25" dirty="0">
                <a:latin typeface="Arial"/>
                <a:cs typeface="Arial"/>
              </a:rPr>
              <a:t> </a:t>
            </a:r>
            <a:r>
              <a:rPr sz="1900" b="1" spc="-5" dirty="0">
                <a:latin typeface="Arial"/>
                <a:cs typeface="Arial"/>
              </a:rPr>
              <a:t>es</a:t>
            </a:r>
            <a:r>
              <a:rPr sz="1900" b="1" spc="-21" dirty="0">
                <a:latin typeface="Arial"/>
                <a:cs typeface="Arial"/>
              </a:rPr>
              <a:t> </a:t>
            </a:r>
            <a:r>
              <a:rPr sz="1900" b="1" spc="-5" dirty="0">
                <a:latin typeface="Arial"/>
                <a:cs typeface="Arial"/>
              </a:rPr>
              <a:t>decir,</a:t>
            </a:r>
            <a:r>
              <a:rPr sz="1900" b="1" spc="-40" dirty="0">
                <a:latin typeface="Arial"/>
                <a:cs typeface="Arial"/>
              </a:rPr>
              <a:t> </a:t>
            </a:r>
            <a:r>
              <a:rPr sz="1900" b="1" spc="-5" dirty="0">
                <a:latin typeface="Arial"/>
                <a:cs typeface="Arial"/>
              </a:rPr>
              <a:t>una prueba</a:t>
            </a:r>
            <a:r>
              <a:rPr sz="1900" b="1" spc="-15" dirty="0">
                <a:latin typeface="Arial"/>
                <a:cs typeface="Arial"/>
              </a:rPr>
              <a:t> </a:t>
            </a:r>
            <a:r>
              <a:rPr sz="1900" b="1" spc="-5" dirty="0">
                <a:latin typeface="Arial"/>
                <a:cs typeface="Arial"/>
              </a:rPr>
              <a:t>que</a:t>
            </a:r>
            <a:endParaRPr sz="1900">
              <a:latin typeface="Arial"/>
              <a:cs typeface="Arial"/>
            </a:endParaRPr>
          </a:p>
        </p:txBody>
      </p:sp>
      <p:sp>
        <p:nvSpPr>
          <p:cNvPr id="9" name="object 9"/>
          <p:cNvSpPr txBox="1"/>
          <p:nvPr/>
        </p:nvSpPr>
        <p:spPr>
          <a:xfrm>
            <a:off x="7718425" y="1702563"/>
            <a:ext cx="22542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permite</a:t>
            </a:r>
            <a:r>
              <a:rPr sz="1900" b="1" spc="-40" dirty="0">
                <a:latin typeface="Arial"/>
                <a:cs typeface="Arial"/>
              </a:rPr>
              <a:t> </a:t>
            </a:r>
            <a:r>
              <a:rPr sz="1900" b="1" dirty="0">
                <a:latin typeface="Arial"/>
                <a:cs typeface="Arial"/>
              </a:rPr>
              <a:t>indicar</a:t>
            </a:r>
            <a:r>
              <a:rPr sz="1900" b="1" spc="-55" dirty="0">
                <a:latin typeface="Arial"/>
                <a:cs typeface="Arial"/>
              </a:rPr>
              <a:t> </a:t>
            </a:r>
            <a:r>
              <a:rPr sz="1900" b="1" spc="-5" dirty="0">
                <a:latin typeface="Arial"/>
                <a:cs typeface="Arial"/>
              </a:rPr>
              <a:t>si</a:t>
            </a:r>
            <a:r>
              <a:rPr sz="1900" b="1" spc="-50" dirty="0">
                <a:latin typeface="Arial"/>
                <a:cs typeface="Arial"/>
              </a:rPr>
              <a:t> </a:t>
            </a:r>
            <a:r>
              <a:rPr sz="1900" b="1" spc="-5" dirty="0">
                <a:latin typeface="Arial"/>
                <a:cs typeface="Arial"/>
              </a:rPr>
              <a:t>el</a:t>
            </a:r>
            <a:endParaRPr sz="1900">
              <a:latin typeface="Arial"/>
              <a:cs typeface="Arial"/>
            </a:endParaRPr>
          </a:p>
        </p:txBody>
      </p:sp>
      <p:sp>
        <p:nvSpPr>
          <p:cNvPr id="10" name="object 10"/>
          <p:cNvSpPr txBox="1"/>
          <p:nvPr/>
        </p:nvSpPr>
        <p:spPr>
          <a:xfrm>
            <a:off x="1176834" y="1979931"/>
            <a:ext cx="26689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equipo</a:t>
            </a:r>
            <a:r>
              <a:rPr sz="1900" b="1" spc="5" dirty="0">
                <a:latin typeface="Arial"/>
                <a:cs typeface="Arial"/>
              </a:rPr>
              <a:t> </a:t>
            </a:r>
            <a:r>
              <a:rPr sz="1900" b="1" spc="-5" dirty="0">
                <a:latin typeface="Arial"/>
                <a:cs typeface="Arial"/>
              </a:rPr>
              <a:t>está bien o</a:t>
            </a:r>
            <a:r>
              <a:rPr sz="1900" b="1" spc="5" dirty="0">
                <a:latin typeface="Arial"/>
                <a:cs typeface="Arial"/>
              </a:rPr>
              <a:t> </a:t>
            </a:r>
            <a:r>
              <a:rPr sz="1900" b="1" spc="-5" dirty="0">
                <a:latin typeface="Arial"/>
                <a:cs typeface="Arial"/>
              </a:rPr>
              <a:t>mal.</a:t>
            </a:r>
            <a:endParaRPr sz="1900">
              <a:latin typeface="Arial"/>
              <a:cs typeface="Arial"/>
            </a:endParaRPr>
          </a:p>
        </p:txBody>
      </p:sp>
      <p:sp>
        <p:nvSpPr>
          <p:cNvPr id="11" name="object 11"/>
          <p:cNvSpPr txBox="1"/>
          <p:nvPr/>
        </p:nvSpPr>
        <p:spPr>
          <a:xfrm>
            <a:off x="947928" y="2535049"/>
            <a:ext cx="229235" cy="269304"/>
          </a:xfrm>
          <a:prstGeom prst="rect">
            <a:avLst/>
          </a:prstGeom>
          <a:solidFill>
            <a:srgbClr val="FFFF00"/>
          </a:solidFill>
        </p:spPr>
        <p:txBody>
          <a:bodyPr vert="horz" wrap="square" lIns="0" tIns="0" rIns="0" bIns="0" rtlCol="0">
            <a:spAutoFit/>
          </a:bodyPr>
          <a:lstStyle/>
          <a:p>
            <a:pPr>
              <a:lnSpc>
                <a:spcPts val="2145"/>
              </a:lnSpc>
            </a:pPr>
            <a:r>
              <a:rPr sz="1900" spc="-5" dirty="0">
                <a:latin typeface="Wingdings"/>
                <a:cs typeface="Wingdings"/>
              </a:rPr>
              <a:t></a:t>
            </a:r>
            <a:endParaRPr sz="1900">
              <a:latin typeface="Wingdings"/>
              <a:cs typeface="Wingdings"/>
            </a:endParaRPr>
          </a:p>
        </p:txBody>
      </p:sp>
      <p:sp>
        <p:nvSpPr>
          <p:cNvPr id="12" name="object 12"/>
          <p:cNvSpPr txBox="1"/>
          <p:nvPr/>
        </p:nvSpPr>
        <p:spPr>
          <a:xfrm>
            <a:off x="1164132" y="2505582"/>
            <a:ext cx="7168516"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Se</a:t>
            </a:r>
            <a:r>
              <a:rPr sz="1900" b="1" spc="-90" dirty="0">
                <a:latin typeface="Arial"/>
                <a:cs typeface="Arial"/>
              </a:rPr>
              <a:t> </a:t>
            </a:r>
            <a:r>
              <a:rPr sz="1900" b="1" spc="-5" dirty="0">
                <a:latin typeface="Arial"/>
                <a:cs typeface="Arial"/>
              </a:rPr>
              <a:t>incrementa</a:t>
            </a:r>
            <a:r>
              <a:rPr sz="1900" b="1" spc="-90" dirty="0">
                <a:latin typeface="Arial"/>
                <a:cs typeface="Arial"/>
              </a:rPr>
              <a:t> </a:t>
            </a:r>
            <a:r>
              <a:rPr sz="1900" b="1" spc="-5" dirty="0">
                <a:latin typeface="Arial"/>
                <a:cs typeface="Arial"/>
              </a:rPr>
              <a:t>la</a:t>
            </a:r>
            <a:r>
              <a:rPr sz="1900" b="1" spc="-90" dirty="0">
                <a:latin typeface="Arial"/>
                <a:cs typeface="Arial"/>
              </a:rPr>
              <a:t> </a:t>
            </a:r>
            <a:r>
              <a:rPr sz="1900" b="1" spc="-5" dirty="0">
                <a:latin typeface="Arial"/>
                <a:cs typeface="Arial"/>
              </a:rPr>
              <a:t>tensión</a:t>
            </a:r>
            <a:r>
              <a:rPr sz="1900" b="1" spc="-80" dirty="0">
                <a:latin typeface="Arial"/>
                <a:cs typeface="Arial"/>
              </a:rPr>
              <a:t> </a:t>
            </a:r>
            <a:r>
              <a:rPr sz="1900" b="1" spc="-5" dirty="0">
                <a:latin typeface="Arial"/>
                <a:cs typeface="Arial"/>
              </a:rPr>
              <a:t>hasta</a:t>
            </a:r>
            <a:r>
              <a:rPr sz="1900" b="1" spc="-90" dirty="0">
                <a:latin typeface="Arial"/>
                <a:cs typeface="Arial"/>
              </a:rPr>
              <a:t> </a:t>
            </a:r>
            <a:r>
              <a:rPr sz="1900" b="1" spc="-5" dirty="0">
                <a:latin typeface="Arial"/>
                <a:cs typeface="Arial"/>
              </a:rPr>
              <a:t>un</a:t>
            </a:r>
            <a:r>
              <a:rPr sz="1900" b="1" spc="-65" dirty="0">
                <a:latin typeface="Arial"/>
                <a:cs typeface="Arial"/>
              </a:rPr>
              <a:t> </a:t>
            </a:r>
            <a:r>
              <a:rPr sz="1900" b="1" spc="-10" dirty="0">
                <a:latin typeface="Arial"/>
                <a:cs typeface="Arial"/>
              </a:rPr>
              <a:t>valor</a:t>
            </a:r>
            <a:r>
              <a:rPr sz="1900" b="1" spc="-60" dirty="0">
                <a:latin typeface="Arial"/>
                <a:cs typeface="Arial"/>
              </a:rPr>
              <a:t> </a:t>
            </a:r>
            <a:r>
              <a:rPr sz="1900" b="1" spc="-5" dirty="0">
                <a:latin typeface="Arial"/>
                <a:cs typeface="Arial"/>
              </a:rPr>
              <a:t>determinado,</a:t>
            </a:r>
            <a:r>
              <a:rPr sz="1900" b="1" spc="-90" dirty="0">
                <a:latin typeface="Arial"/>
                <a:cs typeface="Arial"/>
              </a:rPr>
              <a:t> </a:t>
            </a:r>
            <a:r>
              <a:rPr sz="1900" b="1" spc="-5" dirty="0">
                <a:latin typeface="Arial"/>
                <a:cs typeface="Arial"/>
              </a:rPr>
              <a:t>el</a:t>
            </a:r>
            <a:r>
              <a:rPr sz="1900" b="1" spc="-86" dirty="0">
                <a:latin typeface="Arial"/>
                <a:cs typeface="Arial"/>
              </a:rPr>
              <a:t> </a:t>
            </a:r>
            <a:r>
              <a:rPr sz="1900" b="1" spc="-5" dirty="0">
                <a:latin typeface="Arial"/>
                <a:cs typeface="Arial"/>
              </a:rPr>
              <a:t>equipo</a:t>
            </a:r>
            <a:endParaRPr sz="1900">
              <a:latin typeface="Arial"/>
              <a:cs typeface="Arial"/>
            </a:endParaRPr>
          </a:p>
        </p:txBody>
      </p:sp>
      <p:sp>
        <p:nvSpPr>
          <p:cNvPr id="13" name="object 13"/>
          <p:cNvSpPr txBox="1"/>
          <p:nvPr/>
        </p:nvSpPr>
        <p:spPr>
          <a:xfrm>
            <a:off x="8377174" y="2535048"/>
            <a:ext cx="16084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e</a:t>
            </a:r>
            <a:r>
              <a:rPr sz="1900" b="1" spc="-5" dirty="0">
                <a:latin typeface="Arial"/>
                <a:cs typeface="Arial"/>
              </a:rPr>
              <a:t>be</a:t>
            </a:r>
            <a:r>
              <a:rPr sz="1900" b="1" spc="-90" dirty="0">
                <a:latin typeface="Arial"/>
                <a:cs typeface="Arial"/>
              </a:rPr>
              <a:t> </a:t>
            </a:r>
            <a:r>
              <a:rPr sz="1900" b="1" spc="-5" dirty="0">
                <a:latin typeface="Arial"/>
                <a:cs typeface="Arial"/>
              </a:rPr>
              <a:t>s</a:t>
            </a:r>
            <a:r>
              <a:rPr sz="1900" b="1" dirty="0">
                <a:latin typeface="Arial"/>
                <a:cs typeface="Arial"/>
              </a:rPr>
              <a:t>o</a:t>
            </a:r>
            <a:r>
              <a:rPr sz="1900" b="1" spc="-5" dirty="0">
                <a:latin typeface="Arial"/>
                <a:cs typeface="Arial"/>
              </a:rPr>
              <a:t>p</a:t>
            </a:r>
            <a:r>
              <a:rPr sz="1900" b="1" dirty="0">
                <a:latin typeface="Arial"/>
                <a:cs typeface="Arial"/>
              </a:rPr>
              <a:t>o</a:t>
            </a:r>
            <a:r>
              <a:rPr sz="1900" b="1" spc="-5" dirty="0">
                <a:latin typeface="Arial"/>
                <a:cs typeface="Arial"/>
              </a:rPr>
              <a:t>rtar</a:t>
            </a:r>
            <a:endParaRPr sz="1900">
              <a:latin typeface="Arial"/>
              <a:cs typeface="Arial"/>
            </a:endParaRPr>
          </a:p>
        </p:txBody>
      </p:sp>
      <p:sp>
        <p:nvSpPr>
          <p:cNvPr id="14" name="object 14"/>
          <p:cNvSpPr txBox="1"/>
          <p:nvPr/>
        </p:nvSpPr>
        <p:spPr>
          <a:xfrm>
            <a:off x="1176833" y="2812416"/>
            <a:ext cx="44005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esta</a:t>
            </a:r>
            <a:r>
              <a:rPr sz="1900" b="1" dirty="0">
                <a:latin typeface="Arial"/>
                <a:cs typeface="Arial"/>
              </a:rPr>
              <a:t> tensión</a:t>
            </a:r>
            <a:r>
              <a:rPr sz="1900" b="1" spc="5" dirty="0">
                <a:latin typeface="Arial"/>
                <a:cs typeface="Arial"/>
              </a:rPr>
              <a:t> </a:t>
            </a:r>
            <a:r>
              <a:rPr sz="1900" b="1" spc="-5" dirty="0">
                <a:latin typeface="Arial"/>
                <a:cs typeface="Arial"/>
              </a:rPr>
              <a:t>por</a:t>
            </a:r>
            <a:r>
              <a:rPr sz="1900" b="1" spc="5" dirty="0">
                <a:latin typeface="Arial"/>
                <a:cs typeface="Arial"/>
              </a:rPr>
              <a:t> </a:t>
            </a:r>
            <a:r>
              <a:rPr sz="1900" b="1" spc="-5" dirty="0">
                <a:latin typeface="Arial"/>
                <a:cs typeface="Arial"/>
              </a:rPr>
              <a:t>un</a:t>
            </a:r>
            <a:r>
              <a:rPr sz="1900" b="1" spc="30" dirty="0">
                <a:latin typeface="Arial"/>
                <a:cs typeface="Arial"/>
              </a:rPr>
              <a:t> </a:t>
            </a:r>
            <a:r>
              <a:rPr sz="1900" b="1" spc="-5" dirty="0">
                <a:latin typeface="Arial"/>
                <a:cs typeface="Arial"/>
              </a:rPr>
              <a:t>tiempo</a:t>
            </a:r>
            <a:r>
              <a:rPr sz="1900" b="1" spc="10" dirty="0">
                <a:latin typeface="Arial"/>
                <a:cs typeface="Arial"/>
              </a:rPr>
              <a:t> </a:t>
            </a:r>
            <a:r>
              <a:rPr sz="1900" b="1" spc="-5" dirty="0">
                <a:latin typeface="Arial"/>
                <a:cs typeface="Arial"/>
              </a:rPr>
              <a:t>específico.</a:t>
            </a:r>
            <a:endParaRPr sz="1900">
              <a:latin typeface="Arial"/>
              <a:cs typeface="Arial"/>
            </a:endParaRPr>
          </a:p>
        </p:txBody>
      </p:sp>
      <p:sp>
        <p:nvSpPr>
          <p:cNvPr id="15" name="object 15"/>
          <p:cNvSpPr txBox="1"/>
          <p:nvPr/>
        </p:nvSpPr>
        <p:spPr>
          <a:xfrm>
            <a:off x="935227" y="3337687"/>
            <a:ext cx="9047479" cy="596314"/>
          </a:xfrm>
          <a:prstGeom prst="rect">
            <a:avLst/>
          </a:prstGeom>
        </p:spPr>
        <p:txBody>
          <a:bodyPr vert="horz" wrap="square" lIns="0" tIns="31747" rIns="0" bIns="0" rtlCol="0">
            <a:spAutoFit/>
          </a:bodyPr>
          <a:lstStyle/>
          <a:p>
            <a:pPr marL="241278" marR="5080" indent="-229214">
              <a:lnSpc>
                <a:spcPts val="2180"/>
              </a:lnSpc>
              <a:spcBef>
                <a:spcPts val="250"/>
              </a:spcBef>
              <a:buFont typeface="Wingdings"/>
              <a:buChar char=""/>
              <a:tabLst>
                <a:tab pos="241913" algn="l"/>
              </a:tabLst>
            </a:pPr>
            <a:r>
              <a:rPr sz="1900" b="1" spc="-5" dirty="0">
                <a:latin typeface="Arial"/>
                <a:cs typeface="Arial"/>
              </a:rPr>
              <a:t>Si</a:t>
            </a:r>
            <a:r>
              <a:rPr sz="1900" b="1" spc="80" dirty="0">
                <a:latin typeface="Arial"/>
                <a:cs typeface="Arial"/>
              </a:rPr>
              <a:t> </a:t>
            </a:r>
            <a:r>
              <a:rPr sz="1900" b="1" spc="-5" dirty="0">
                <a:latin typeface="Arial"/>
                <a:cs typeface="Arial"/>
              </a:rPr>
              <a:t>el</a:t>
            </a:r>
            <a:r>
              <a:rPr sz="1900" b="1" spc="90" dirty="0">
                <a:latin typeface="Arial"/>
                <a:cs typeface="Arial"/>
              </a:rPr>
              <a:t> </a:t>
            </a:r>
            <a:r>
              <a:rPr sz="1900" b="1" spc="-5" dirty="0">
                <a:latin typeface="Arial"/>
                <a:cs typeface="Arial"/>
              </a:rPr>
              <a:t>equipo</a:t>
            </a:r>
            <a:r>
              <a:rPr sz="1900" b="1" spc="80" dirty="0">
                <a:latin typeface="Arial"/>
                <a:cs typeface="Arial"/>
              </a:rPr>
              <a:t> </a:t>
            </a:r>
            <a:r>
              <a:rPr sz="1900" b="1" spc="-5" dirty="0">
                <a:latin typeface="Arial"/>
                <a:cs typeface="Arial"/>
              </a:rPr>
              <a:t>soporta</a:t>
            </a:r>
            <a:r>
              <a:rPr sz="1900" b="1" spc="90" dirty="0">
                <a:latin typeface="Arial"/>
                <a:cs typeface="Arial"/>
              </a:rPr>
              <a:t> </a:t>
            </a:r>
            <a:r>
              <a:rPr sz="1900" b="1" spc="-5" dirty="0">
                <a:latin typeface="Arial"/>
                <a:cs typeface="Arial"/>
              </a:rPr>
              <a:t>la</a:t>
            </a:r>
            <a:r>
              <a:rPr sz="1900" b="1" spc="90" dirty="0">
                <a:latin typeface="Arial"/>
                <a:cs typeface="Arial"/>
              </a:rPr>
              <a:t> </a:t>
            </a:r>
            <a:r>
              <a:rPr sz="1900" b="1" spc="-5" dirty="0">
                <a:latin typeface="Arial"/>
                <a:cs typeface="Arial"/>
              </a:rPr>
              <a:t>tensión</a:t>
            </a:r>
            <a:r>
              <a:rPr sz="1900" b="1" spc="90"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prueba</a:t>
            </a:r>
            <a:r>
              <a:rPr sz="1900" b="1" spc="135" dirty="0">
                <a:latin typeface="Arial"/>
                <a:cs typeface="Arial"/>
              </a:rPr>
              <a:t> </a:t>
            </a:r>
            <a:r>
              <a:rPr sz="1900" b="1" spc="-5" dirty="0">
                <a:latin typeface="Arial"/>
                <a:cs typeface="Arial"/>
              </a:rPr>
              <a:t>durante</a:t>
            </a:r>
            <a:r>
              <a:rPr sz="1900" b="1" spc="75" dirty="0">
                <a:latin typeface="Arial"/>
                <a:cs typeface="Arial"/>
              </a:rPr>
              <a:t> </a:t>
            </a:r>
            <a:r>
              <a:rPr sz="1900" b="1" spc="-5" dirty="0">
                <a:latin typeface="Arial"/>
                <a:cs typeface="Arial"/>
              </a:rPr>
              <a:t>el</a:t>
            </a:r>
            <a:r>
              <a:rPr sz="1900" b="1" spc="90" dirty="0">
                <a:latin typeface="Arial"/>
                <a:cs typeface="Arial"/>
              </a:rPr>
              <a:t> </a:t>
            </a:r>
            <a:r>
              <a:rPr sz="1900" b="1" spc="-5" dirty="0">
                <a:latin typeface="Arial"/>
                <a:cs typeface="Arial"/>
              </a:rPr>
              <a:t>tiempo</a:t>
            </a:r>
            <a:r>
              <a:rPr sz="1900" b="1" spc="95"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inyección,</a:t>
            </a:r>
            <a:r>
              <a:rPr sz="1900" b="1" spc="90" dirty="0">
                <a:latin typeface="Arial"/>
                <a:cs typeface="Arial"/>
              </a:rPr>
              <a:t> </a:t>
            </a:r>
            <a:r>
              <a:rPr sz="1900" b="1" spc="-5" dirty="0">
                <a:latin typeface="Arial"/>
                <a:cs typeface="Arial"/>
              </a:rPr>
              <a:t>el </a:t>
            </a:r>
            <a:r>
              <a:rPr sz="1900" b="1" spc="-515" dirty="0">
                <a:latin typeface="Arial"/>
                <a:cs typeface="Arial"/>
              </a:rPr>
              <a:t> </a:t>
            </a:r>
            <a:r>
              <a:rPr sz="1900" b="1" spc="-5" dirty="0">
                <a:latin typeface="Arial"/>
                <a:cs typeface="Arial"/>
              </a:rPr>
              <a:t>equipo</a:t>
            </a:r>
            <a:r>
              <a:rPr sz="1900" b="1" spc="5" dirty="0">
                <a:latin typeface="Arial"/>
                <a:cs typeface="Arial"/>
              </a:rPr>
              <a:t> </a:t>
            </a:r>
            <a:r>
              <a:rPr sz="1900" b="1" spc="-5" dirty="0">
                <a:latin typeface="Arial"/>
                <a:cs typeface="Arial"/>
              </a:rPr>
              <a:t>pasa</a:t>
            </a:r>
            <a:r>
              <a:rPr sz="1900" b="1" spc="10" dirty="0">
                <a:latin typeface="Arial"/>
                <a:cs typeface="Arial"/>
              </a:rPr>
              <a:t> </a:t>
            </a:r>
            <a:r>
              <a:rPr sz="1900" b="1" spc="-10" dirty="0">
                <a:latin typeface="Arial"/>
                <a:cs typeface="Arial"/>
              </a:rPr>
              <a:t>la</a:t>
            </a:r>
            <a:r>
              <a:rPr sz="1900" b="1" spc="-5" dirty="0">
                <a:latin typeface="Arial"/>
                <a:cs typeface="Arial"/>
              </a:rPr>
              <a:t> prueba, si</a:t>
            </a:r>
            <a:r>
              <a:rPr sz="1900" b="1" dirty="0">
                <a:latin typeface="Arial"/>
                <a:cs typeface="Arial"/>
              </a:rPr>
              <a:t> </a:t>
            </a:r>
            <a:r>
              <a:rPr sz="1900" b="1" spc="-5" dirty="0">
                <a:latin typeface="Arial"/>
                <a:cs typeface="Arial"/>
              </a:rPr>
              <a:t>no</a:t>
            </a:r>
            <a:r>
              <a:rPr sz="1900" b="1" spc="21" dirty="0">
                <a:latin typeface="Arial"/>
                <a:cs typeface="Arial"/>
              </a:rPr>
              <a:t> </a:t>
            </a:r>
            <a:r>
              <a:rPr sz="1900" b="1" spc="-5" dirty="0">
                <a:latin typeface="Arial"/>
                <a:cs typeface="Arial"/>
              </a:rPr>
              <a:t>el equipo fallará.</a:t>
            </a:r>
            <a:endParaRPr sz="1900">
              <a:latin typeface="Arial"/>
              <a:cs typeface="Arial"/>
            </a:endParaRPr>
          </a:p>
        </p:txBody>
      </p:sp>
      <p:sp>
        <p:nvSpPr>
          <p:cNvPr id="16" name="object 16"/>
          <p:cNvSpPr txBox="1"/>
          <p:nvPr/>
        </p:nvSpPr>
        <p:spPr>
          <a:xfrm>
            <a:off x="719328" y="4199510"/>
            <a:ext cx="3675379"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3.4</a:t>
            </a:r>
            <a:r>
              <a:rPr sz="1900" b="1" spc="-10" dirty="0">
                <a:latin typeface="Arial"/>
                <a:cs typeface="Arial"/>
              </a:rPr>
              <a:t> </a:t>
            </a:r>
            <a:r>
              <a:rPr sz="1900" b="1" spc="-5" dirty="0">
                <a:latin typeface="Arial"/>
                <a:cs typeface="Arial"/>
              </a:rPr>
              <a:t>Las</a:t>
            </a:r>
            <a:r>
              <a:rPr sz="1900" b="1" spc="-10" dirty="0">
                <a:latin typeface="Arial"/>
                <a:cs typeface="Arial"/>
              </a:rPr>
              <a:t> </a:t>
            </a:r>
            <a:r>
              <a:rPr sz="1900" b="1" spc="-5" dirty="0">
                <a:latin typeface="Arial"/>
                <a:cs typeface="Arial"/>
              </a:rPr>
              <a:t>pruebas</a:t>
            </a:r>
            <a:r>
              <a:rPr sz="1900" b="1" spc="-10" dirty="0">
                <a:latin typeface="Arial"/>
                <a:cs typeface="Arial"/>
              </a:rPr>
              <a:t> </a:t>
            </a:r>
            <a:r>
              <a:rPr sz="1900" b="1" dirty="0">
                <a:latin typeface="Arial"/>
                <a:cs typeface="Arial"/>
              </a:rPr>
              <a:t>no</a:t>
            </a:r>
            <a:r>
              <a:rPr sz="1900" b="1" spc="-5" dirty="0">
                <a:latin typeface="Arial"/>
                <a:cs typeface="Arial"/>
              </a:rPr>
              <a:t> destructivas</a:t>
            </a:r>
            <a:endParaRPr sz="1900">
              <a:latin typeface="Arial"/>
              <a:cs typeface="Arial"/>
            </a:endParaRPr>
          </a:p>
        </p:txBody>
      </p:sp>
      <p:sp>
        <p:nvSpPr>
          <p:cNvPr id="17" name="object 17"/>
          <p:cNvSpPr txBox="1"/>
          <p:nvPr/>
        </p:nvSpPr>
        <p:spPr>
          <a:xfrm>
            <a:off x="935227" y="4726304"/>
            <a:ext cx="3526790" cy="596314"/>
          </a:xfrm>
          <a:prstGeom prst="rect">
            <a:avLst/>
          </a:prstGeom>
        </p:spPr>
        <p:txBody>
          <a:bodyPr vert="horz" wrap="square" lIns="0" tIns="31747" rIns="0" bIns="0" rtlCol="0">
            <a:spAutoFit/>
          </a:bodyPr>
          <a:lstStyle/>
          <a:p>
            <a:pPr marL="241278" marR="5080" indent="-229214">
              <a:lnSpc>
                <a:spcPts val="2180"/>
              </a:lnSpc>
              <a:spcBef>
                <a:spcPts val="250"/>
              </a:spcBef>
              <a:buFont typeface="Wingdings"/>
              <a:buChar char=""/>
              <a:tabLst>
                <a:tab pos="241913" algn="l"/>
              </a:tabLst>
            </a:pPr>
            <a:r>
              <a:rPr sz="1900" b="1" spc="-5" dirty="0">
                <a:latin typeface="Arial"/>
                <a:cs typeface="Arial"/>
              </a:rPr>
              <a:t>Generalmente</a:t>
            </a:r>
            <a:r>
              <a:rPr sz="1900" b="1" spc="170" dirty="0">
                <a:latin typeface="Arial"/>
                <a:cs typeface="Arial"/>
              </a:rPr>
              <a:t> </a:t>
            </a:r>
            <a:r>
              <a:rPr sz="1900" b="1" spc="-5" dirty="0">
                <a:latin typeface="Arial"/>
                <a:cs typeface="Arial"/>
              </a:rPr>
              <a:t>se</a:t>
            </a:r>
            <a:r>
              <a:rPr sz="1900" b="1" spc="175" dirty="0">
                <a:latin typeface="Arial"/>
                <a:cs typeface="Arial"/>
              </a:rPr>
              <a:t> </a:t>
            </a:r>
            <a:r>
              <a:rPr sz="1900" b="1" spc="-5" dirty="0">
                <a:latin typeface="Arial"/>
                <a:cs typeface="Arial"/>
              </a:rPr>
              <a:t>efectúan</a:t>
            </a:r>
            <a:r>
              <a:rPr sz="1900" b="1" spc="175" dirty="0">
                <a:latin typeface="Arial"/>
                <a:cs typeface="Arial"/>
              </a:rPr>
              <a:t> </a:t>
            </a:r>
            <a:r>
              <a:rPr sz="1900" b="1" spc="-5" dirty="0">
                <a:latin typeface="Arial"/>
                <a:cs typeface="Arial"/>
              </a:rPr>
              <a:t>a </a:t>
            </a:r>
            <a:r>
              <a:rPr sz="1900" b="1" spc="-515" dirty="0">
                <a:latin typeface="Arial"/>
                <a:cs typeface="Arial"/>
              </a:rPr>
              <a:t> </a:t>
            </a:r>
            <a:r>
              <a:rPr sz="1900" b="1" spc="-5" dirty="0">
                <a:latin typeface="Arial"/>
                <a:cs typeface="Arial"/>
              </a:rPr>
              <a:t>prueba</a:t>
            </a:r>
            <a:r>
              <a:rPr sz="1900" b="1" dirty="0">
                <a:latin typeface="Arial"/>
                <a:cs typeface="Arial"/>
              </a:rPr>
              <a:t> </a:t>
            </a:r>
            <a:r>
              <a:rPr sz="1900" b="1" spc="-5" dirty="0">
                <a:latin typeface="Arial"/>
                <a:cs typeface="Arial"/>
              </a:rPr>
              <a:t>rara</a:t>
            </a:r>
            <a:r>
              <a:rPr sz="1900" b="1" spc="15" dirty="0">
                <a:latin typeface="Arial"/>
                <a:cs typeface="Arial"/>
              </a:rPr>
              <a:t> </a:t>
            </a:r>
            <a:r>
              <a:rPr sz="1900" b="1" spc="-10" dirty="0">
                <a:latin typeface="Arial"/>
                <a:cs typeface="Arial"/>
              </a:rPr>
              <a:t>vez</a:t>
            </a:r>
            <a:r>
              <a:rPr sz="1900" b="1" spc="-5" dirty="0">
                <a:latin typeface="Arial"/>
                <a:cs typeface="Arial"/>
              </a:rPr>
              <a:t> colapsa.</a:t>
            </a:r>
            <a:endParaRPr sz="1900">
              <a:latin typeface="Arial"/>
              <a:cs typeface="Arial"/>
            </a:endParaRPr>
          </a:p>
        </p:txBody>
      </p:sp>
      <p:sp>
        <p:nvSpPr>
          <p:cNvPr id="18" name="object 18"/>
          <p:cNvSpPr txBox="1"/>
          <p:nvPr/>
        </p:nvSpPr>
        <p:spPr>
          <a:xfrm>
            <a:off x="4542156" y="4755769"/>
            <a:ext cx="28594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niveles</a:t>
            </a:r>
            <a:r>
              <a:rPr sz="1900" b="1" spc="170" dirty="0">
                <a:latin typeface="Arial"/>
                <a:cs typeface="Arial"/>
              </a:rPr>
              <a:t> </a:t>
            </a:r>
            <a:r>
              <a:rPr sz="1900" b="1" spc="5" dirty="0">
                <a:latin typeface="Arial"/>
                <a:cs typeface="Arial"/>
              </a:rPr>
              <a:t>de</a:t>
            </a:r>
            <a:r>
              <a:rPr sz="1900" b="1" spc="165" dirty="0">
                <a:latin typeface="Arial"/>
                <a:cs typeface="Arial"/>
              </a:rPr>
              <a:t> </a:t>
            </a:r>
            <a:r>
              <a:rPr sz="1900" b="1" spc="-5" dirty="0">
                <a:latin typeface="Arial"/>
                <a:cs typeface="Arial"/>
              </a:rPr>
              <a:t>tensión</a:t>
            </a:r>
            <a:r>
              <a:rPr sz="1900" b="1" spc="175" dirty="0">
                <a:latin typeface="Arial"/>
                <a:cs typeface="Arial"/>
              </a:rPr>
              <a:t> </a:t>
            </a:r>
            <a:r>
              <a:rPr sz="1900" b="1" spc="-5" dirty="0">
                <a:latin typeface="Arial"/>
                <a:cs typeface="Arial"/>
              </a:rPr>
              <a:t>bajos</a:t>
            </a:r>
            <a:endParaRPr sz="1900">
              <a:latin typeface="Arial"/>
              <a:cs typeface="Arial"/>
            </a:endParaRPr>
          </a:p>
        </p:txBody>
      </p:sp>
      <p:sp>
        <p:nvSpPr>
          <p:cNvPr id="19" name="object 19"/>
          <p:cNvSpPr txBox="1"/>
          <p:nvPr/>
        </p:nvSpPr>
        <p:spPr>
          <a:xfrm>
            <a:off x="7478649" y="4726304"/>
            <a:ext cx="25063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donde</a:t>
            </a:r>
            <a:r>
              <a:rPr sz="1900" b="1" spc="160" dirty="0">
                <a:latin typeface="Arial"/>
                <a:cs typeface="Arial"/>
              </a:rPr>
              <a:t> </a:t>
            </a:r>
            <a:r>
              <a:rPr sz="1900" b="1" spc="-5" dirty="0">
                <a:latin typeface="Arial"/>
                <a:cs typeface="Arial"/>
              </a:rPr>
              <a:t>el</a:t>
            </a:r>
            <a:r>
              <a:rPr sz="1900" b="1" spc="165" dirty="0">
                <a:latin typeface="Arial"/>
                <a:cs typeface="Arial"/>
              </a:rPr>
              <a:t> </a:t>
            </a:r>
            <a:r>
              <a:rPr sz="1900" b="1" spc="-5" dirty="0">
                <a:latin typeface="Arial"/>
                <a:cs typeface="Arial"/>
              </a:rPr>
              <a:t>equipo</a:t>
            </a:r>
            <a:r>
              <a:rPr sz="1900" b="1" spc="165" dirty="0">
                <a:latin typeface="Arial"/>
                <a:cs typeface="Arial"/>
              </a:rPr>
              <a:t> </a:t>
            </a:r>
            <a:r>
              <a:rPr sz="1900" b="1" spc="-5" dirty="0">
                <a:latin typeface="Arial"/>
                <a:cs typeface="Arial"/>
              </a:rPr>
              <a:t>bajo</a:t>
            </a:r>
            <a:endParaRPr sz="1900">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9266555" cy="346249"/>
          </a:xfrm>
          <a:prstGeom prst="rect">
            <a:avLst/>
          </a:prstGeom>
          <a:solidFill>
            <a:srgbClr val="00FFFF"/>
          </a:solidFill>
        </p:spPr>
        <p:txBody>
          <a:bodyPr vert="horz" wrap="square" lIns="0" tIns="0" rIns="0" bIns="0" rtlCol="0">
            <a:spAutoFit/>
          </a:bodyPr>
          <a:lstStyle/>
          <a:p>
            <a:pPr>
              <a:lnSpc>
                <a:spcPts val="2709"/>
              </a:lnSpc>
              <a:tabLst>
                <a:tab pos="464779" algn="l"/>
              </a:tabLst>
            </a:pPr>
            <a:r>
              <a:rPr sz="2400" b="1" spc="-5" dirty="0">
                <a:latin typeface="Arial"/>
                <a:cs typeface="Arial"/>
              </a:rPr>
              <a:t>4.	COMPORTAMIENTO</a:t>
            </a:r>
            <a:r>
              <a:rPr sz="2400" b="1" spc="165" dirty="0">
                <a:latin typeface="Arial"/>
                <a:cs typeface="Arial"/>
              </a:rPr>
              <a:t> </a:t>
            </a:r>
            <a:r>
              <a:rPr sz="2400" b="1" spc="-5" dirty="0">
                <a:latin typeface="Arial"/>
                <a:cs typeface="Arial"/>
              </a:rPr>
              <a:t>DE</a:t>
            </a:r>
            <a:r>
              <a:rPr sz="2400" b="1" spc="155" dirty="0">
                <a:latin typeface="Arial"/>
                <a:cs typeface="Arial"/>
              </a:rPr>
              <a:t> </a:t>
            </a:r>
            <a:r>
              <a:rPr sz="2400" b="1" spc="-5" dirty="0">
                <a:latin typeface="Arial"/>
                <a:cs typeface="Arial"/>
              </a:rPr>
              <a:t>UN</a:t>
            </a:r>
            <a:r>
              <a:rPr sz="2400" b="1" spc="165" dirty="0">
                <a:latin typeface="Arial"/>
                <a:cs typeface="Arial"/>
              </a:rPr>
              <a:t> </a:t>
            </a:r>
            <a:r>
              <a:rPr sz="2400" b="1" spc="-5" dirty="0">
                <a:latin typeface="Arial"/>
                <a:cs typeface="Arial"/>
              </a:rPr>
              <a:t>MATERIAL</a:t>
            </a:r>
            <a:r>
              <a:rPr sz="2400" b="1" spc="160" dirty="0">
                <a:latin typeface="Arial"/>
                <a:cs typeface="Arial"/>
              </a:rPr>
              <a:t> </a:t>
            </a:r>
            <a:r>
              <a:rPr sz="2400" b="1" spc="-5" dirty="0">
                <a:latin typeface="Arial"/>
                <a:cs typeface="Arial"/>
              </a:rPr>
              <a:t>AISLANTE</a:t>
            </a:r>
            <a:r>
              <a:rPr sz="2400" b="1" spc="191" dirty="0">
                <a:latin typeface="Arial"/>
                <a:cs typeface="Arial"/>
              </a:rPr>
              <a:t> </a:t>
            </a:r>
            <a:r>
              <a:rPr sz="2400" b="1" spc="-5" dirty="0">
                <a:latin typeface="Arial"/>
                <a:cs typeface="Arial"/>
              </a:rPr>
              <a:t>ANTE</a:t>
            </a:r>
            <a:r>
              <a:rPr sz="2400" b="1" spc="170" dirty="0">
                <a:latin typeface="Arial"/>
                <a:cs typeface="Arial"/>
              </a:rPr>
              <a:t> </a:t>
            </a:r>
            <a:r>
              <a:rPr sz="2400" b="1" spc="-5" dirty="0">
                <a:latin typeface="Arial"/>
                <a:cs typeface="Arial"/>
              </a:rPr>
              <a:t>LA</a:t>
            </a:r>
            <a:endParaRPr sz="2400">
              <a:latin typeface="Arial"/>
              <a:cs typeface="Arial"/>
            </a:endParaRPr>
          </a:p>
        </p:txBody>
      </p:sp>
      <p:sp>
        <p:nvSpPr>
          <p:cNvPr id="7" name="object 7"/>
          <p:cNvSpPr txBox="1"/>
          <p:nvPr/>
        </p:nvSpPr>
        <p:spPr>
          <a:xfrm>
            <a:off x="1169213" y="1498347"/>
            <a:ext cx="6485255" cy="346249"/>
          </a:xfrm>
          <a:prstGeom prst="rect">
            <a:avLst/>
          </a:prstGeom>
          <a:solidFill>
            <a:srgbClr val="00FFFF"/>
          </a:solidFill>
        </p:spPr>
        <p:txBody>
          <a:bodyPr vert="horz" wrap="square" lIns="0" tIns="0" rIns="0" bIns="0" rtlCol="0">
            <a:spAutoFit/>
          </a:bodyPr>
          <a:lstStyle/>
          <a:p>
            <a:pPr>
              <a:lnSpc>
                <a:spcPts val="2709"/>
              </a:lnSpc>
            </a:pPr>
            <a:r>
              <a:rPr sz="2400" b="1" spc="-5" dirty="0">
                <a:latin typeface="Arial"/>
                <a:cs typeface="Arial"/>
              </a:rPr>
              <a:t>INCIDENCIA</a:t>
            </a:r>
            <a:r>
              <a:rPr sz="2400" b="1" spc="5" dirty="0">
                <a:latin typeface="Arial"/>
                <a:cs typeface="Arial"/>
              </a:rPr>
              <a:t> </a:t>
            </a:r>
            <a:r>
              <a:rPr sz="2400" b="1" spc="-5" dirty="0">
                <a:latin typeface="Arial"/>
                <a:cs typeface="Arial"/>
              </a:rPr>
              <a:t>DE</a:t>
            </a:r>
            <a:r>
              <a:rPr sz="2400" b="1" spc="5" dirty="0">
                <a:latin typeface="Arial"/>
                <a:cs typeface="Arial"/>
              </a:rPr>
              <a:t> </a:t>
            </a:r>
            <a:r>
              <a:rPr sz="2400" b="1" spc="-5" dirty="0">
                <a:latin typeface="Arial"/>
                <a:cs typeface="Arial"/>
              </a:rPr>
              <a:t>UN </a:t>
            </a:r>
            <a:r>
              <a:rPr sz="2400" b="1" dirty="0">
                <a:latin typeface="Arial"/>
                <a:cs typeface="Arial"/>
              </a:rPr>
              <a:t>CAMPO</a:t>
            </a:r>
            <a:r>
              <a:rPr sz="2400" b="1" spc="5" dirty="0">
                <a:latin typeface="Arial"/>
                <a:cs typeface="Arial"/>
              </a:rPr>
              <a:t> </a:t>
            </a:r>
            <a:r>
              <a:rPr sz="2400" b="1" spc="-5" dirty="0">
                <a:latin typeface="Arial"/>
                <a:cs typeface="Arial"/>
              </a:rPr>
              <a:t>ELECTRICO</a:t>
            </a:r>
            <a:r>
              <a:rPr sz="2400" b="1" spc="30" dirty="0">
                <a:latin typeface="Arial"/>
                <a:cs typeface="Arial"/>
              </a:rPr>
              <a:t> </a:t>
            </a:r>
            <a:r>
              <a:rPr sz="2400" b="1" spc="-10" dirty="0">
                <a:latin typeface="Arial"/>
                <a:cs typeface="Arial"/>
              </a:rPr>
              <a:t>DC.</a:t>
            </a:r>
            <a:endParaRPr sz="2400">
              <a:latin typeface="Arial"/>
              <a:cs typeface="Arial"/>
            </a:endParaRPr>
          </a:p>
        </p:txBody>
      </p:sp>
      <p:pic>
        <p:nvPicPr>
          <p:cNvPr id="8" name="object 8"/>
          <p:cNvPicPr/>
          <p:nvPr/>
        </p:nvPicPr>
        <p:blipFill>
          <a:blip r:embed="rId2" cstate="print"/>
          <a:stretch>
            <a:fillRect/>
          </a:stretch>
        </p:blipFill>
        <p:spPr>
          <a:xfrm>
            <a:off x="719455" y="2155147"/>
            <a:ext cx="208914" cy="194987"/>
          </a:xfrm>
          <a:prstGeom prst="rect">
            <a:avLst/>
          </a:prstGeom>
        </p:spPr>
      </p:pic>
      <p:sp>
        <p:nvSpPr>
          <p:cNvPr id="9" name="object 9"/>
          <p:cNvSpPr txBox="1"/>
          <p:nvPr/>
        </p:nvSpPr>
        <p:spPr>
          <a:xfrm>
            <a:off x="935227" y="2096770"/>
            <a:ext cx="3754754" cy="595033"/>
          </a:xfrm>
          <a:prstGeom prst="rect">
            <a:avLst/>
          </a:prstGeom>
        </p:spPr>
        <p:txBody>
          <a:bodyPr vert="horz" wrap="square" lIns="0" tIns="30478" rIns="0" bIns="0" rtlCol="0">
            <a:spAutoFit/>
          </a:bodyPr>
          <a:lstStyle/>
          <a:p>
            <a:pPr marL="12699" marR="5080">
              <a:lnSpc>
                <a:spcPts val="2190"/>
              </a:lnSpc>
              <a:spcBef>
                <a:spcPts val="240"/>
              </a:spcBef>
              <a:tabLst>
                <a:tab pos="464779" algn="l"/>
                <a:tab pos="1332746" algn="l"/>
                <a:tab pos="1774032" algn="l"/>
                <a:tab pos="2842008" algn="l"/>
              </a:tabLst>
            </a:pPr>
            <a:r>
              <a:rPr sz="1900" b="1" spc="-5" dirty="0">
                <a:latin typeface="Arial"/>
                <a:cs typeface="Arial"/>
              </a:rPr>
              <a:t>En	teoría,	</a:t>
            </a:r>
            <a:r>
              <a:rPr sz="1900" b="1" spc="10" dirty="0">
                <a:latin typeface="Arial"/>
                <a:cs typeface="Arial"/>
              </a:rPr>
              <a:t>u</a:t>
            </a:r>
            <a:r>
              <a:rPr sz="1900" b="1" spc="-5" dirty="0">
                <a:latin typeface="Arial"/>
                <a:cs typeface="Arial"/>
              </a:rPr>
              <a:t>n</a:t>
            </a:r>
            <a:r>
              <a:rPr sz="1900" b="1" dirty="0">
                <a:latin typeface="Arial"/>
                <a:cs typeface="Arial"/>
              </a:rPr>
              <a:t>	</a:t>
            </a:r>
            <a:r>
              <a:rPr sz="1900" b="1" spc="-5" dirty="0">
                <a:latin typeface="Arial"/>
                <a:cs typeface="Arial"/>
              </a:rPr>
              <a:t>material</a:t>
            </a:r>
            <a:r>
              <a:rPr sz="1900" b="1" dirty="0">
                <a:latin typeface="Arial"/>
                <a:cs typeface="Arial"/>
              </a:rPr>
              <a:t>	</a:t>
            </a:r>
            <a:r>
              <a:rPr sz="1900" b="1" spc="5" dirty="0">
                <a:latin typeface="Arial"/>
                <a:cs typeface="Arial"/>
              </a:rPr>
              <a:t>a</a:t>
            </a:r>
            <a:r>
              <a:rPr sz="1900" b="1" spc="-5" dirty="0">
                <a:latin typeface="Arial"/>
                <a:cs typeface="Arial"/>
              </a:rPr>
              <a:t>isla</a:t>
            </a:r>
            <a:r>
              <a:rPr sz="1900" b="1" dirty="0">
                <a:latin typeface="Arial"/>
                <a:cs typeface="Arial"/>
              </a:rPr>
              <a:t>n</a:t>
            </a:r>
            <a:r>
              <a:rPr sz="1900" b="1" spc="-5" dirty="0">
                <a:latin typeface="Arial"/>
                <a:cs typeface="Arial"/>
              </a:rPr>
              <a:t>te  corriente eléctrica.</a:t>
            </a:r>
            <a:endParaRPr sz="1900">
              <a:latin typeface="Arial"/>
              <a:cs typeface="Arial"/>
            </a:endParaRPr>
          </a:p>
        </p:txBody>
      </p:sp>
      <p:sp>
        <p:nvSpPr>
          <p:cNvPr id="10" name="object 10"/>
          <p:cNvSpPr txBox="1"/>
          <p:nvPr/>
        </p:nvSpPr>
        <p:spPr>
          <a:xfrm>
            <a:off x="4825621" y="2126310"/>
            <a:ext cx="3184525" cy="269304"/>
          </a:xfrm>
          <a:prstGeom prst="rect">
            <a:avLst/>
          </a:prstGeom>
          <a:solidFill>
            <a:srgbClr val="FFFF00"/>
          </a:solidFill>
        </p:spPr>
        <p:txBody>
          <a:bodyPr vert="horz" wrap="square" lIns="0" tIns="0" rIns="0" bIns="0" rtlCol="0">
            <a:spAutoFit/>
          </a:bodyPr>
          <a:lstStyle/>
          <a:p>
            <a:pPr>
              <a:lnSpc>
                <a:spcPts val="2145"/>
              </a:lnSpc>
              <a:tabLst>
                <a:tab pos="439381" algn="l"/>
                <a:tab pos="1440052" algn="l"/>
                <a:tab pos="2161983" algn="l"/>
              </a:tabLst>
            </a:pPr>
            <a:r>
              <a:rPr sz="1900" b="1" spc="-5" dirty="0">
                <a:latin typeface="Arial"/>
                <a:cs typeface="Arial"/>
              </a:rPr>
              <a:t>no	</a:t>
            </a:r>
            <a:r>
              <a:rPr sz="1900" b="1" spc="-15" dirty="0">
                <a:latin typeface="Arial"/>
                <a:cs typeface="Arial"/>
              </a:rPr>
              <a:t>d</a:t>
            </a:r>
            <a:r>
              <a:rPr sz="1900" b="1" spc="-5" dirty="0">
                <a:latin typeface="Arial"/>
                <a:cs typeface="Arial"/>
              </a:rPr>
              <a:t>e</a:t>
            </a:r>
            <a:r>
              <a:rPr sz="1900" b="1" dirty="0">
                <a:latin typeface="Arial"/>
                <a:cs typeface="Arial"/>
              </a:rPr>
              <a:t>b</a:t>
            </a:r>
            <a:r>
              <a:rPr sz="1900" b="1" spc="-5" dirty="0">
                <a:latin typeface="Arial"/>
                <a:cs typeface="Arial"/>
              </a:rPr>
              <a:t>ería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jar</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u</a:t>
            </a:r>
            <a:r>
              <a:rPr sz="1900" b="1" dirty="0">
                <a:latin typeface="Arial"/>
                <a:cs typeface="Arial"/>
              </a:rPr>
              <a:t>c</a:t>
            </a:r>
            <a:r>
              <a:rPr sz="1900" b="1" spc="-5" dirty="0">
                <a:latin typeface="Arial"/>
                <a:cs typeface="Arial"/>
              </a:rPr>
              <a:t>ir</a:t>
            </a:r>
            <a:endParaRPr sz="1900">
              <a:latin typeface="Arial"/>
              <a:cs typeface="Arial"/>
            </a:endParaRPr>
          </a:p>
        </p:txBody>
      </p:sp>
      <p:sp>
        <p:nvSpPr>
          <p:cNvPr id="11" name="object 11"/>
          <p:cNvSpPr txBox="1"/>
          <p:nvPr/>
        </p:nvSpPr>
        <p:spPr>
          <a:xfrm>
            <a:off x="8141969" y="2096769"/>
            <a:ext cx="1842135" cy="304570"/>
          </a:xfrm>
          <a:prstGeom prst="rect">
            <a:avLst/>
          </a:prstGeom>
        </p:spPr>
        <p:txBody>
          <a:bodyPr vert="horz" wrap="square" lIns="0" tIns="12064" rIns="0" bIns="0" rtlCol="0">
            <a:spAutoFit/>
          </a:bodyPr>
          <a:lstStyle/>
          <a:p>
            <a:pPr marL="12699">
              <a:spcBef>
                <a:spcPts val="95"/>
              </a:spcBef>
              <a:tabLst>
                <a:tab pos="961940" algn="l"/>
                <a:tab pos="1548628" algn="l"/>
              </a:tabLst>
            </a:pPr>
            <a:r>
              <a:rPr sz="1900" b="1" spc="-5" dirty="0">
                <a:latin typeface="Arial"/>
                <a:cs typeface="Arial"/>
              </a:rPr>
              <a:t>nin</a:t>
            </a:r>
            <a:r>
              <a:rPr sz="1900" b="1" dirty="0">
                <a:latin typeface="Arial"/>
                <a:cs typeface="Arial"/>
              </a:rPr>
              <a:t>g</a:t>
            </a:r>
            <a:r>
              <a:rPr sz="1900" b="1" spc="-5" dirty="0">
                <a:latin typeface="Arial"/>
                <a:cs typeface="Arial"/>
              </a:rPr>
              <a:t>ún</a:t>
            </a:r>
            <a:r>
              <a:rPr sz="1900" b="1" dirty="0">
                <a:latin typeface="Arial"/>
                <a:cs typeface="Arial"/>
              </a:rPr>
              <a:t>	</a:t>
            </a:r>
            <a:r>
              <a:rPr sz="1900" b="1" spc="-5" dirty="0">
                <a:latin typeface="Arial"/>
                <a:cs typeface="Arial"/>
              </a:rPr>
              <a:t>tipo</a:t>
            </a:r>
            <a:r>
              <a:rPr sz="1900" b="1" dirty="0">
                <a:latin typeface="Arial"/>
                <a:cs typeface="Arial"/>
              </a:rPr>
              <a:t>	</a:t>
            </a:r>
            <a:r>
              <a:rPr sz="1900" b="1" spc="-15" dirty="0">
                <a:latin typeface="Arial"/>
                <a:cs typeface="Arial"/>
              </a:rPr>
              <a:t>d</a:t>
            </a:r>
            <a:r>
              <a:rPr sz="1900" b="1" spc="-5" dirty="0">
                <a:latin typeface="Arial"/>
                <a:cs typeface="Arial"/>
              </a:rPr>
              <a:t>e</a:t>
            </a:r>
            <a:endParaRPr sz="1900">
              <a:latin typeface="Arial"/>
              <a:cs typeface="Arial"/>
            </a:endParaRPr>
          </a:p>
        </p:txBody>
      </p:sp>
      <p:grpSp>
        <p:nvGrpSpPr>
          <p:cNvPr id="12" name="object 12"/>
          <p:cNvGrpSpPr/>
          <p:nvPr/>
        </p:nvGrpSpPr>
        <p:grpSpPr>
          <a:xfrm>
            <a:off x="719456" y="2958720"/>
            <a:ext cx="1791335" cy="277495"/>
            <a:chOff x="719455" y="2958719"/>
            <a:chExt cx="1791335" cy="277495"/>
          </a:xfrm>
        </p:grpSpPr>
        <p:sp>
          <p:nvSpPr>
            <p:cNvPr id="13" name="object 13"/>
            <p:cNvSpPr/>
            <p:nvPr/>
          </p:nvSpPr>
          <p:spPr>
            <a:xfrm>
              <a:off x="947928" y="2958719"/>
              <a:ext cx="1562735" cy="277495"/>
            </a:xfrm>
            <a:custGeom>
              <a:avLst/>
              <a:gdLst/>
              <a:ahLst/>
              <a:cxnLst/>
              <a:rect l="l" t="t" r="r" b="b"/>
              <a:pathLst>
                <a:path w="1562735" h="277494">
                  <a:moveTo>
                    <a:pt x="1562354" y="0"/>
                  </a:moveTo>
                  <a:lnTo>
                    <a:pt x="0" y="0"/>
                  </a:lnTo>
                  <a:lnTo>
                    <a:pt x="0" y="277367"/>
                  </a:lnTo>
                  <a:lnTo>
                    <a:pt x="1562354" y="277367"/>
                  </a:lnTo>
                  <a:lnTo>
                    <a:pt x="1562354" y="0"/>
                  </a:lnTo>
                  <a:close/>
                </a:path>
              </a:pathLst>
            </a:custGeom>
            <a:solidFill>
              <a:srgbClr val="FFFF00"/>
            </a:solidFill>
          </p:spPr>
          <p:txBody>
            <a:bodyPr wrap="square" lIns="0" tIns="0" rIns="0" bIns="0" rtlCol="0"/>
            <a:lstStyle/>
            <a:p>
              <a:endParaRPr/>
            </a:p>
          </p:txBody>
        </p:sp>
        <p:pic>
          <p:nvPicPr>
            <p:cNvPr id="14" name="object 14"/>
            <p:cNvPicPr/>
            <p:nvPr/>
          </p:nvPicPr>
          <p:blipFill>
            <a:blip r:embed="rId2" cstate="print"/>
            <a:stretch>
              <a:fillRect/>
            </a:stretch>
          </p:blipFill>
          <p:spPr>
            <a:xfrm>
              <a:off x="719455" y="2986997"/>
              <a:ext cx="208914" cy="194987"/>
            </a:xfrm>
            <a:prstGeom prst="rect">
              <a:avLst/>
            </a:prstGeom>
          </p:spPr>
        </p:pic>
      </p:grpSp>
      <p:sp>
        <p:nvSpPr>
          <p:cNvPr id="15" name="object 15"/>
          <p:cNvSpPr txBox="1"/>
          <p:nvPr/>
        </p:nvSpPr>
        <p:spPr>
          <a:xfrm>
            <a:off x="935228" y="2929255"/>
            <a:ext cx="289623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35"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práctica,</a:t>
            </a:r>
            <a:r>
              <a:rPr sz="1900" b="1" spc="-30" dirty="0">
                <a:latin typeface="Arial"/>
                <a:cs typeface="Arial"/>
              </a:rPr>
              <a:t> </a:t>
            </a:r>
            <a:r>
              <a:rPr sz="1900" b="1" spc="-5" dirty="0">
                <a:latin typeface="Arial"/>
                <a:cs typeface="Arial"/>
              </a:rPr>
              <a:t>existe</a:t>
            </a:r>
            <a:r>
              <a:rPr sz="1900" b="1" spc="-25" dirty="0">
                <a:latin typeface="Arial"/>
                <a:cs typeface="Arial"/>
              </a:rPr>
              <a:t> </a:t>
            </a:r>
            <a:r>
              <a:rPr sz="1900" b="1" spc="-5" dirty="0">
                <a:latin typeface="Arial"/>
                <a:cs typeface="Arial"/>
              </a:rPr>
              <a:t>una</a:t>
            </a:r>
            <a:endParaRPr sz="1900">
              <a:latin typeface="Arial"/>
              <a:cs typeface="Arial"/>
            </a:endParaRPr>
          </a:p>
        </p:txBody>
      </p:sp>
      <p:sp>
        <p:nvSpPr>
          <p:cNvPr id="16" name="object 16"/>
          <p:cNvSpPr txBox="1"/>
          <p:nvPr/>
        </p:nvSpPr>
        <p:spPr>
          <a:xfrm>
            <a:off x="3882263" y="2958720"/>
            <a:ext cx="208978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pequeña</a:t>
            </a:r>
            <a:r>
              <a:rPr sz="1900" b="1" spc="-40" dirty="0">
                <a:latin typeface="Arial"/>
                <a:cs typeface="Arial"/>
              </a:rPr>
              <a:t> </a:t>
            </a:r>
            <a:r>
              <a:rPr sz="1900" b="1" spc="-5" dirty="0">
                <a:latin typeface="Arial"/>
                <a:cs typeface="Arial"/>
              </a:rPr>
              <a:t>corriente</a:t>
            </a:r>
            <a:endParaRPr sz="1900">
              <a:latin typeface="Arial"/>
              <a:cs typeface="Arial"/>
            </a:endParaRPr>
          </a:p>
        </p:txBody>
      </p:sp>
      <p:sp>
        <p:nvSpPr>
          <p:cNvPr id="17" name="object 17"/>
          <p:cNvSpPr txBox="1"/>
          <p:nvPr/>
        </p:nvSpPr>
        <p:spPr>
          <a:xfrm>
            <a:off x="6023229" y="2929255"/>
            <a:ext cx="396176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35" dirty="0">
                <a:latin typeface="Arial"/>
                <a:cs typeface="Arial"/>
              </a:rPr>
              <a:t> </a:t>
            </a:r>
            <a:r>
              <a:rPr sz="1900" b="1" spc="-5" dirty="0">
                <a:latin typeface="Arial"/>
                <a:cs typeface="Arial"/>
              </a:rPr>
              <a:t>circula</a:t>
            </a:r>
            <a:r>
              <a:rPr sz="1900" b="1" spc="-21" dirty="0">
                <a:latin typeface="Arial"/>
                <a:cs typeface="Arial"/>
              </a:rPr>
              <a:t> </a:t>
            </a:r>
            <a:r>
              <a:rPr sz="1900" b="1" spc="-5" dirty="0">
                <a:latin typeface="Arial"/>
                <a:cs typeface="Arial"/>
              </a:rPr>
              <a:t>por</a:t>
            </a:r>
            <a:r>
              <a:rPr sz="1900" b="1" spc="-25" dirty="0">
                <a:latin typeface="Arial"/>
                <a:cs typeface="Arial"/>
              </a:rPr>
              <a:t> </a:t>
            </a:r>
            <a:r>
              <a:rPr sz="1900" b="1" spc="-5" dirty="0">
                <a:latin typeface="Arial"/>
                <a:cs typeface="Arial"/>
              </a:rPr>
              <a:t>el</a:t>
            </a:r>
            <a:r>
              <a:rPr sz="1900" b="1" spc="-25" dirty="0">
                <a:latin typeface="Arial"/>
                <a:cs typeface="Arial"/>
              </a:rPr>
              <a:t> </a:t>
            </a:r>
            <a:r>
              <a:rPr sz="1900" b="1" spc="-5" dirty="0">
                <a:latin typeface="Arial"/>
                <a:cs typeface="Arial"/>
              </a:rPr>
              <a:t>material</a:t>
            </a:r>
            <a:r>
              <a:rPr sz="1900" b="1" spc="-25" dirty="0">
                <a:latin typeface="Arial"/>
                <a:cs typeface="Arial"/>
              </a:rPr>
              <a:t> </a:t>
            </a:r>
            <a:r>
              <a:rPr sz="1900" b="1" spc="-5" dirty="0">
                <a:latin typeface="Arial"/>
                <a:cs typeface="Arial"/>
              </a:rPr>
              <a:t>aislante</a:t>
            </a:r>
            <a:endParaRPr sz="1900">
              <a:latin typeface="Arial"/>
              <a:cs typeface="Arial"/>
            </a:endParaRPr>
          </a:p>
        </p:txBody>
      </p:sp>
      <p:sp>
        <p:nvSpPr>
          <p:cNvPr id="18" name="object 18"/>
          <p:cNvSpPr/>
          <p:nvPr/>
        </p:nvSpPr>
        <p:spPr>
          <a:xfrm>
            <a:off x="1397762" y="3790773"/>
            <a:ext cx="5768975" cy="1753235"/>
          </a:xfrm>
          <a:custGeom>
            <a:avLst/>
            <a:gdLst/>
            <a:ahLst/>
            <a:cxnLst/>
            <a:rect l="l" t="t" r="r" b="b"/>
            <a:pathLst>
              <a:path w="5768975" h="1753235">
                <a:moveTo>
                  <a:pt x="5195951" y="1402384"/>
                </a:moveTo>
                <a:lnTo>
                  <a:pt x="5110607" y="1402384"/>
                </a:lnTo>
                <a:lnTo>
                  <a:pt x="5110607" y="1051864"/>
                </a:lnTo>
                <a:lnTo>
                  <a:pt x="5093843" y="1051864"/>
                </a:lnTo>
                <a:lnTo>
                  <a:pt x="5093843" y="701357"/>
                </a:lnTo>
                <a:lnTo>
                  <a:pt x="0" y="701357"/>
                </a:lnTo>
                <a:lnTo>
                  <a:pt x="0" y="1051864"/>
                </a:lnTo>
                <a:lnTo>
                  <a:pt x="0" y="1402384"/>
                </a:lnTo>
                <a:lnTo>
                  <a:pt x="0" y="1752904"/>
                </a:lnTo>
                <a:lnTo>
                  <a:pt x="5195951" y="1752904"/>
                </a:lnTo>
                <a:lnTo>
                  <a:pt x="5195951" y="1402384"/>
                </a:lnTo>
                <a:close/>
              </a:path>
              <a:path w="5768975" h="1753235">
                <a:moveTo>
                  <a:pt x="5768975" y="350824"/>
                </a:moveTo>
                <a:lnTo>
                  <a:pt x="5008499" y="350824"/>
                </a:lnTo>
                <a:lnTo>
                  <a:pt x="5008499" y="0"/>
                </a:lnTo>
                <a:lnTo>
                  <a:pt x="0" y="0"/>
                </a:lnTo>
                <a:lnTo>
                  <a:pt x="0" y="350824"/>
                </a:lnTo>
                <a:lnTo>
                  <a:pt x="0" y="701344"/>
                </a:lnTo>
                <a:lnTo>
                  <a:pt x="5768975" y="701344"/>
                </a:lnTo>
                <a:lnTo>
                  <a:pt x="5768975" y="350824"/>
                </a:lnTo>
                <a:close/>
              </a:path>
            </a:pathLst>
          </a:custGeom>
          <a:solidFill>
            <a:srgbClr val="00FF00"/>
          </a:solidFill>
        </p:spPr>
        <p:txBody>
          <a:bodyPr wrap="square" lIns="0" tIns="0" rIns="0" bIns="0" rtlCol="0"/>
          <a:lstStyle/>
          <a:p>
            <a:endParaRPr/>
          </a:p>
        </p:txBody>
      </p:sp>
      <p:sp>
        <p:nvSpPr>
          <p:cNvPr id="19" name="object 19"/>
          <p:cNvSpPr txBox="1"/>
          <p:nvPr/>
        </p:nvSpPr>
        <p:spPr>
          <a:xfrm>
            <a:off x="935227" y="3206623"/>
            <a:ext cx="6243320" cy="2361543"/>
          </a:xfrm>
          <a:prstGeom prst="rect">
            <a:avLst/>
          </a:prstGeom>
        </p:spPr>
        <p:txBody>
          <a:bodyPr vert="horz" wrap="square" lIns="0" tIns="12064" rIns="0" bIns="0" rtlCol="0">
            <a:spAutoFit/>
          </a:bodyPr>
          <a:lstStyle/>
          <a:p>
            <a:pPr marL="12699">
              <a:spcBef>
                <a:spcPts val="95"/>
              </a:spcBef>
            </a:pPr>
            <a:r>
              <a:rPr sz="1900" b="1" dirty="0">
                <a:latin typeface="Arial"/>
                <a:cs typeface="Arial"/>
              </a:rPr>
              <a:t>que </a:t>
            </a:r>
            <a:r>
              <a:rPr sz="1900" b="1" spc="-5" dirty="0">
                <a:latin typeface="Arial"/>
                <a:cs typeface="Arial"/>
              </a:rPr>
              <a:t>posee</a:t>
            </a:r>
            <a:r>
              <a:rPr sz="1900" b="1" spc="5" dirty="0">
                <a:latin typeface="Arial"/>
                <a:cs typeface="Arial"/>
              </a:rPr>
              <a:t> </a:t>
            </a:r>
            <a:r>
              <a:rPr sz="1900" b="1" spc="-5" dirty="0">
                <a:latin typeface="Arial"/>
                <a:cs typeface="Arial"/>
              </a:rPr>
              <a:t>los siguientes</a:t>
            </a:r>
            <a:r>
              <a:rPr sz="1900" b="1" spc="-10" dirty="0">
                <a:latin typeface="Arial"/>
                <a:cs typeface="Arial"/>
              </a:rPr>
              <a:t> </a:t>
            </a:r>
            <a:r>
              <a:rPr sz="1900" b="1" spc="-5" dirty="0">
                <a:latin typeface="Arial"/>
                <a:cs typeface="Arial"/>
              </a:rPr>
              <a:t>componentes:</a:t>
            </a:r>
            <a:endParaRPr sz="1900">
              <a:latin typeface="Arial"/>
              <a:cs typeface="Arial"/>
            </a:endParaRPr>
          </a:p>
          <a:p>
            <a:pPr>
              <a:spcBef>
                <a:spcPts val="44"/>
              </a:spcBef>
            </a:pPr>
            <a:endParaRPr sz="1700">
              <a:latin typeface="Arial"/>
              <a:cs typeface="Arial"/>
            </a:endParaRPr>
          </a:p>
          <a:p>
            <a:pPr marL="1132739" indent="-671135">
              <a:lnSpc>
                <a:spcPts val="2820"/>
              </a:lnSpc>
              <a:buFont typeface="Wingdings"/>
              <a:buChar char=""/>
              <a:tabLst>
                <a:tab pos="1132739" algn="l"/>
                <a:tab pos="1133375" algn="l"/>
              </a:tabLst>
            </a:pPr>
            <a:r>
              <a:rPr sz="2400" b="1" spc="-5" dirty="0">
                <a:latin typeface="Arial"/>
                <a:cs typeface="Arial"/>
              </a:rPr>
              <a:t>Corriente</a:t>
            </a:r>
            <a:r>
              <a:rPr sz="2400" b="1" spc="-21" dirty="0">
                <a:latin typeface="Arial"/>
                <a:cs typeface="Arial"/>
              </a:rPr>
              <a:t> </a:t>
            </a:r>
            <a:r>
              <a:rPr sz="2400" b="1" spc="-5" dirty="0">
                <a:latin typeface="Arial"/>
                <a:cs typeface="Arial"/>
              </a:rPr>
              <a:t>de</a:t>
            </a:r>
            <a:r>
              <a:rPr sz="2400" b="1" spc="-15" dirty="0">
                <a:latin typeface="Arial"/>
                <a:cs typeface="Arial"/>
              </a:rPr>
              <a:t> </a:t>
            </a:r>
            <a:r>
              <a:rPr sz="2400" b="1" dirty="0">
                <a:latin typeface="Arial"/>
                <a:cs typeface="Arial"/>
              </a:rPr>
              <a:t>Fuga</a:t>
            </a:r>
            <a:r>
              <a:rPr sz="2400" b="1" spc="-15" dirty="0">
                <a:latin typeface="Arial"/>
                <a:cs typeface="Arial"/>
              </a:rPr>
              <a:t> </a:t>
            </a:r>
            <a:r>
              <a:rPr sz="2400" b="1" dirty="0">
                <a:latin typeface="Arial"/>
                <a:cs typeface="Arial"/>
              </a:rPr>
              <a:t>Superficial.</a:t>
            </a:r>
            <a:endParaRPr sz="2400">
              <a:latin typeface="Arial"/>
              <a:cs typeface="Arial"/>
            </a:endParaRPr>
          </a:p>
          <a:p>
            <a:pPr marL="1132739" indent="-671135">
              <a:lnSpc>
                <a:spcPts val="2760"/>
              </a:lnSpc>
              <a:buFont typeface="Wingdings"/>
              <a:buChar char=""/>
              <a:tabLst>
                <a:tab pos="1132739" algn="l"/>
                <a:tab pos="1133375" algn="l"/>
              </a:tabLst>
            </a:pPr>
            <a:r>
              <a:rPr sz="2400" b="1" spc="-5" dirty="0">
                <a:latin typeface="Arial"/>
                <a:cs typeface="Arial"/>
              </a:rPr>
              <a:t>Corriente</a:t>
            </a:r>
            <a:r>
              <a:rPr sz="2400" b="1" spc="10"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Absorción</a:t>
            </a:r>
            <a:r>
              <a:rPr sz="2400" b="1" spc="10" dirty="0">
                <a:latin typeface="Arial"/>
                <a:cs typeface="Arial"/>
              </a:rPr>
              <a:t> </a:t>
            </a:r>
            <a:r>
              <a:rPr sz="2400" b="1" spc="-5" dirty="0">
                <a:latin typeface="Arial"/>
                <a:cs typeface="Arial"/>
              </a:rPr>
              <a:t>Dieléctrica.</a:t>
            </a:r>
            <a:endParaRPr sz="2400">
              <a:latin typeface="Arial"/>
              <a:cs typeface="Arial"/>
            </a:endParaRPr>
          </a:p>
          <a:p>
            <a:pPr marL="1132739" indent="-671135">
              <a:lnSpc>
                <a:spcPts val="2760"/>
              </a:lnSpc>
              <a:buFont typeface="Wingdings"/>
              <a:buChar char=""/>
              <a:tabLst>
                <a:tab pos="1132739" algn="l"/>
                <a:tab pos="1133375" algn="l"/>
              </a:tabLst>
            </a:pPr>
            <a:r>
              <a:rPr sz="2400" b="1" spc="-5" dirty="0">
                <a:latin typeface="Arial"/>
                <a:cs typeface="Arial"/>
              </a:rPr>
              <a:t>Corriente</a:t>
            </a:r>
            <a:r>
              <a:rPr sz="2400" b="1" dirty="0">
                <a:latin typeface="Arial"/>
                <a:cs typeface="Arial"/>
              </a:rPr>
              <a:t> </a:t>
            </a:r>
            <a:r>
              <a:rPr sz="2400" b="1" spc="-5" dirty="0">
                <a:latin typeface="Arial"/>
                <a:cs typeface="Arial"/>
              </a:rPr>
              <a:t>de</a:t>
            </a:r>
            <a:r>
              <a:rPr sz="2400" b="1" dirty="0">
                <a:latin typeface="Arial"/>
                <a:cs typeface="Arial"/>
              </a:rPr>
              <a:t> </a:t>
            </a:r>
            <a:r>
              <a:rPr sz="2400" b="1" spc="-5" dirty="0">
                <a:latin typeface="Arial"/>
                <a:cs typeface="Arial"/>
              </a:rPr>
              <a:t>Descarga</a:t>
            </a:r>
            <a:r>
              <a:rPr sz="2400" b="1" spc="5" dirty="0">
                <a:latin typeface="Arial"/>
                <a:cs typeface="Arial"/>
              </a:rPr>
              <a:t> </a:t>
            </a:r>
            <a:r>
              <a:rPr sz="2400" b="1" spc="-5" dirty="0">
                <a:latin typeface="Arial"/>
                <a:cs typeface="Arial"/>
              </a:rPr>
              <a:t>Parcial.</a:t>
            </a:r>
            <a:endParaRPr sz="2400">
              <a:latin typeface="Arial"/>
              <a:cs typeface="Arial"/>
            </a:endParaRPr>
          </a:p>
          <a:p>
            <a:pPr marL="1132739" indent="-671135">
              <a:lnSpc>
                <a:spcPts val="2760"/>
              </a:lnSpc>
              <a:buFont typeface="Wingdings"/>
              <a:buChar char=""/>
              <a:tabLst>
                <a:tab pos="1132739" algn="l"/>
                <a:tab pos="1133375" algn="l"/>
              </a:tabLst>
            </a:pPr>
            <a:r>
              <a:rPr sz="2400" b="1" spc="-5" dirty="0">
                <a:latin typeface="Arial"/>
                <a:cs typeface="Arial"/>
              </a:rPr>
              <a:t>Corriente</a:t>
            </a:r>
            <a:r>
              <a:rPr sz="2400" b="1" dirty="0">
                <a:latin typeface="Arial"/>
                <a:cs typeface="Arial"/>
              </a:rPr>
              <a:t> </a:t>
            </a:r>
            <a:r>
              <a:rPr sz="2400" b="1" spc="-5" dirty="0">
                <a:latin typeface="Arial"/>
                <a:cs typeface="Arial"/>
              </a:rPr>
              <a:t>Capacitiva</a:t>
            </a:r>
            <a:r>
              <a:rPr sz="2400" b="1" spc="15" dirty="0">
                <a:latin typeface="Arial"/>
                <a:cs typeface="Arial"/>
              </a:rPr>
              <a:t> </a:t>
            </a:r>
            <a:r>
              <a:rPr sz="2400" b="1" spc="-5" dirty="0">
                <a:latin typeface="Arial"/>
                <a:cs typeface="Arial"/>
              </a:rPr>
              <a:t>de</a:t>
            </a:r>
            <a:r>
              <a:rPr sz="2400" b="1" spc="5" dirty="0">
                <a:latin typeface="Arial"/>
                <a:cs typeface="Arial"/>
              </a:rPr>
              <a:t> </a:t>
            </a:r>
            <a:r>
              <a:rPr sz="2400" b="1" spc="-5" dirty="0">
                <a:latin typeface="Arial"/>
                <a:cs typeface="Arial"/>
              </a:rPr>
              <a:t>Carga.</a:t>
            </a:r>
            <a:endParaRPr sz="2400">
              <a:latin typeface="Arial"/>
              <a:cs typeface="Arial"/>
            </a:endParaRPr>
          </a:p>
          <a:p>
            <a:pPr marL="1132739" indent="-671135">
              <a:lnSpc>
                <a:spcPts val="2820"/>
              </a:lnSpc>
              <a:buFont typeface="Wingdings"/>
              <a:buChar char=""/>
              <a:tabLst>
                <a:tab pos="1132739" algn="l"/>
                <a:tab pos="1133375" algn="l"/>
              </a:tabLst>
            </a:pPr>
            <a:r>
              <a:rPr sz="2400" b="1" spc="-5" dirty="0">
                <a:latin typeface="Arial"/>
                <a:cs typeface="Arial"/>
              </a:rPr>
              <a:t>Corriente</a:t>
            </a:r>
            <a:r>
              <a:rPr sz="2400" b="1" spc="-15" dirty="0">
                <a:latin typeface="Arial"/>
                <a:cs typeface="Arial"/>
              </a:rPr>
              <a:t> </a:t>
            </a:r>
            <a:r>
              <a:rPr sz="2400" b="1" spc="-5" dirty="0">
                <a:latin typeface="Arial"/>
                <a:cs typeface="Arial"/>
              </a:rPr>
              <a:t>de</a:t>
            </a:r>
            <a:r>
              <a:rPr sz="2400" b="1" spc="-10" dirty="0">
                <a:latin typeface="Arial"/>
                <a:cs typeface="Arial"/>
              </a:rPr>
              <a:t> </a:t>
            </a:r>
            <a:r>
              <a:rPr sz="2400" b="1" dirty="0">
                <a:latin typeface="Arial"/>
                <a:cs typeface="Arial"/>
              </a:rPr>
              <a:t>Fuga</a:t>
            </a:r>
            <a:r>
              <a:rPr sz="2400" b="1" spc="-10" dirty="0">
                <a:latin typeface="Arial"/>
                <a:cs typeface="Arial"/>
              </a:rPr>
              <a:t> </a:t>
            </a:r>
            <a:r>
              <a:rPr sz="2400" b="1" dirty="0">
                <a:latin typeface="Arial"/>
                <a:cs typeface="Arial"/>
              </a:rPr>
              <a:t>Volumétrica.</a:t>
            </a:r>
            <a:endParaRPr sz="2400">
              <a:latin typeface="Arial"/>
              <a:cs typeface="Arial"/>
            </a:endParaRPr>
          </a:p>
        </p:txBody>
      </p:sp>
      <p:sp>
        <p:nvSpPr>
          <p:cNvPr id="24" name="object 24"/>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11</a:t>
            </a:fld>
            <a:endParaRPr sz="1100">
              <a:latin typeface="Calibri"/>
              <a:cs typeface="Calibri"/>
            </a:endParaRPr>
          </a:p>
        </p:txBody>
      </p:sp>
      <p:sp>
        <p:nvSpPr>
          <p:cNvPr id="20" name="object 20"/>
          <p:cNvSpPr txBox="1"/>
          <p:nvPr/>
        </p:nvSpPr>
        <p:spPr>
          <a:xfrm>
            <a:off x="719328" y="5821427"/>
            <a:ext cx="38487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4.1</a:t>
            </a:r>
            <a:r>
              <a:rPr sz="1900" b="1" spc="5" dirty="0">
                <a:latin typeface="Arial"/>
                <a:cs typeface="Arial"/>
              </a:rPr>
              <a:t> </a:t>
            </a:r>
            <a:r>
              <a:rPr sz="1900" b="1" spc="-5" dirty="0">
                <a:latin typeface="Arial"/>
                <a:cs typeface="Arial"/>
              </a:rPr>
              <a:t>Corriente</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Fuga</a:t>
            </a:r>
            <a:r>
              <a:rPr sz="1900" b="1" dirty="0">
                <a:latin typeface="Arial"/>
                <a:cs typeface="Arial"/>
              </a:rPr>
              <a:t> </a:t>
            </a:r>
            <a:r>
              <a:rPr sz="1900" b="1" spc="-5" dirty="0">
                <a:latin typeface="Arial"/>
                <a:cs typeface="Arial"/>
              </a:rPr>
              <a:t>Superficial:</a:t>
            </a:r>
            <a:endParaRPr sz="1900">
              <a:latin typeface="Arial"/>
              <a:cs typeface="Arial"/>
            </a:endParaRPr>
          </a:p>
        </p:txBody>
      </p:sp>
      <p:sp>
        <p:nvSpPr>
          <p:cNvPr id="21" name="object 21"/>
          <p:cNvSpPr txBox="1"/>
          <p:nvPr/>
        </p:nvSpPr>
        <p:spPr>
          <a:xfrm>
            <a:off x="2636774" y="6098744"/>
            <a:ext cx="46716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existente en</a:t>
            </a:r>
            <a:r>
              <a:rPr sz="1900" b="1" spc="5" dirty="0">
                <a:latin typeface="Arial"/>
                <a:cs typeface="Arial"/>
              </a:rPr>
              <a:t> </a:t>
            </a:r>
            <a:r>
              <a:rPr sz="1900" b="1" spc="-10" dirty="0">
                <a:latin typeface="Arial"/>
                <a:cs typeface="Arial"/>
              </a:rPr>
              <a:t>la</a:t>
            </a:r>
            <a:r>
              <a:rPr sz="1900" b="1" spc="-5" dirty="0">
                <a:latin typeface="Arial"/>
                <a:cs typeface="Arial"/>
              </a:rPr>
              <a:t> superficie</a:t>
            </a:r>
            <a:r>
              <a:rPr sz="1900" b="1" spc="5" dirty="0">
                <a:latin typeface="Arial"/>
                <a:cs typeface="Arial"/>
              </a:rPr>
              <a:t> </a:t>
            </a:r>
            <a:r>
              <a:rPr sz="1900" b="1" spc="-10" dirty="0">
                <a:latin typeface="Arial"/>
                <a:cs typeface="Arial"/>
              </a:rPr>
              <a:t>del</a:t>
            </a:r>
            <a:r>
              <a:rPr sz="1900" b="1" dirty="0">
                <a:latin typeface="Arial"/>
                <a:cs typeface="Arial"/>
              </a:rPr>
              <a:t> </a:t>
            </a:r>
            <a:r>
              <a:rPr sz="1900" b="1" spc="-5" dirty="0">
                <a:latin typeface="Arial"/>
                <a:cs typeface="Arial"/>
              </a:rPr>
              <a:t>aislamiento</a:t>
            </a:r>
            <a:endParaRPr sz="1900">
              <a:latin typeface="Arial"/>
              <a:cs typeface="Arial"/>
            </a:endParaRPr>
          </a:p>
        </p:txBody>
      </p:sp>
      <p:sp>
        <p:nvSpPr>
          <p:cNvPr id="22" name="object 22"/>
          <p:cNvSpPr txBox="1"/>
          <p:nvPr/>
        </p:nvSpPr>
        <p:spPr>
          <a:xfrm>
            <a:off x="935227" y="6069279"/>
            <a:ext cx="9048749"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6436423" algn="l"/>
              </a:tabLst>
            </a:pPr>
            <a:r>
              <a:rPr sz="1900" b="1" spc="-5" dirty="0">
                <a:latin typeface="Arial"/>
                <a:cs typeface="Arial"/>
              </a:rPr>
              <a:t>Conducción	</a:t>
            </a:r>
            <a:r>
              <a:rPr sz="1100" b="1" dirty="0">
                <a:latin typeface="Wingdings"/>
                <a:cs typeface="Wingdings"/>
              </a:rPr>
              <a:t></a:t>
            </a:r>
            <a:r>
              <a:rPr sz="1100" b="1" spc="229" dirty="0">
                <a:latin typeface="Times New Roman"/>
                <a:cs typeface="Times New Roman"/>
              </a:rPr>
              <a:t> </a:t>
            </a:r>
            <a:r>
              <a:rPr sz="1900" b="1" spc="-5" dirty="0">
                <a:latin typeface="Arial"/>
                <a:cs typeface="Arial"/>
              </a:rPr>
              <a:t>La</a:t>
            </a:r>
            <a:r>
              <a:rPr sz="1900" b="1" spc="-25" dirty="0">
                <a:latin typeface="Arial"/>
                <a:cs typeface="Arial"/>
              </a:rPr>
              <a:t> </a:t>
            </a:r>
            <a:r>
              <a:rPr sz="1900" b="1" spc="-5" dirty="0">
                <a:latin typeface="Arial"/>
                <a:cs typeface="Arial"/>
              </a:rPr>
              <a:t>contaminación</a:t>
            </a:r>
            <a:r>
              <a:rPr sz="1900" b="1" spc="-25" dirty="0">
                <a:latin typeface="Arial"/>
                <a:cs typeface="Arial"/>
              </a:rPr>
              <a:t> </a:t>
            </a:r>
            <a:r>
              <a:rPr sz="1900" b="1" spc="-5" dirty="0">
                <a:latin typeface="Arial"/>
                <a:cs typeface="Arial"/>
              </a:rPr>
              <a:t>en</a:t>
            </a:r>
            <a:endParaRPr sz="1900">
              <a:latin typeface="Arial"/>
              <a:cs typeface="Arial"/>
            </a:endParaRPr>
          </a:p>
        </p:txBody>
      </p:sp>
      <p:sp>
        <p:nvSpPr>
          <p:cNvPr id="23" name="object 23"/>
          <p:cNvSpPr txBox="1"/>
          <p:nvPr/>
        </p:nvSpPr>
        <p:spPr>
          <a:xfrm>
            <a:off x="1164132" y="6346647"/>
            <a:ext cx="70370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5" dirty="0">
                <a:latin typeface="Arial"/>
                <a:cs typeface="Arial"/>
              </a:rPr>
              <a:t> </a:t>
            </a:r>
            <a:r>
              <a:rPr sz="1900" b="1" spc="-5" dirty="0">
                <a:latin typeface="Arial"/>
                <a:cs typeface="Arial"/>
              </a:rPr>
              <a:t>superficie</a:t>
            </a:r>
            <a:r>
              <a:rPr sz="1900" b="1" spc="15" dirty="0">
                <a:latin typeface="Arial"/>
                <a:cs typeface="Arial"/>
              </a:rPr>
              <a:t> </a:t>
            </a:r>
            <a:r>
              <a:rPr sz="1900" b="1" spc="-5" dirty="0">
                <a:latin typeface="Arial"/>
                <a:cs typeface="Arial"/>
              </a:rPr>
              <a:t>aislante</a:t>
            </a:r>
            <a:r>
              <a:rPr sz="1900" b="1" spc="21"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humedad</a:t>
            </a:r>
            <a:r>
              <a:rPr sz="1900" b="1" spc="10"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superficie</a:t>
            </a:r>
            <a:r>
              <a:rPr sz="1900" b="1" spc="5"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material.</a:t>
            </a:r>
            <a:endParaRPr sz="1900">
              <a:latin typeface="Arial"/>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6" y="1425195"/>
            <a:ext cx="44538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4.2</a:t>
            </a:r>
            <a:r>
              <a:rPr sz="1900" b="1" spc="5" dirty="0">
                <a:latin typeface="Arial"/>
                <a:cs typeface="Arial"/>
              </a:rPr>
              <a:t> </a:t>
            </a:r>
            <a:r>
              <a:rPr sz="1900" b="1" spc="-5" dirty="0">
                <a:latin typeface="Arial"/>
                <a:cs typeface="Arial"/>
              </a:rPr>
              <a:t>Corriente</a:t>
            </a:r>
            <a:r>
              <a:rPr sz="1900" b="1" spc="21"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Absorción</a:t>
            </a:r>
            <a:r>
              <a:rPr sz="1900" b="1" spc="10" dirty="0">
                <a:latin typeface="Arial"/>
                <a:cs typeface="Arial"/>
              </a:rPr>
              <a:t> </a:t>
            </a:r>
            <a:r>
              <a:rPr sz="1900" b="1" spc="-5" dirty="0">
                <a:latin typeface="Arial"/>
                <a:cs typeface="Arial"/>
              </a:rPr>
              <a:t>Dieléctrica:</a:t>
            </a:r>
            <a:endParaRPr sz="1900">
              <a:latin typeface="Arial"/>
              <a:cs typeface="Arial"/>
            </a:endParaRPr>
          </a:p>
        </p:txBody>
      </p:sp>
      <p:sp>
        <p:nvSpPr>
          <p:cNvPr id="7" name="object 7"/>
          <p:cNvSpPr txBox="1"/>
          <p:nvPr/>
        </p:nvSpPr>
        <p:spPr>
          <a:xfrm>
            <a:off x="935227" y="1673098"/>
            <a:ext cx="190055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10" dirty="0">
                <a:latin typeface="Arial"/>
                <a:cs typeface="Arial"/>
              </a:rPr>
              <a:t>A</a:t>
            </a:r>
            <a:r>
              <a:rPr sz="1900" b="1" spc="-5" dirty="0">
                <a:latin typeface="Arial"/>
                <a:cs typeface="Arial"/>
              </a:rPr>
              <a:t>p</a:t>
            </a:r>
            <a:r>
              <a:rPr sz="1900" b="1" dirty="0">
                <a:latin typeface="Arial"/>
                <a:cs typeface="Arial"/>
              </a:rPr>
              <a:t>a</a:t>
            </a:r>
            <a:r>
              <a:rPr sz="1900" b="1" spc="-5" dirty="0">
                <a:latin typeface="Arial"/>
                <a:cs typeface="Arial"/>
              </a:rPr>
              <a:t>rece</a:t>
            </a:r>
            <a:r>
              <a:rPr sz="1900" b="1" spc="-135" dirty="0">
                <a:latin typeface="Arial"/>
                <a:cs typeface="Arial"/>
              </a:rPr>
              <a:t> </a:t>
            </a:r>
            <a:r>
              <a:rPr sz="1900" b="1" spc="-5" dirty="0">
                <a:latin typeface="Arial"/>
                <a:cs typeface="Arial"/>
              </a:rPr>
              <a:t>c</a:t>
            </a:r>
            <a:r>
              <a:rPr sz="1900" b="1" spc="10" dirty="0">
                <a:latin typeface="Arial"/>
                <a:cs typeface="Arial"/>
              </a:rPr>
              <a:t>o</a:t>
            </a:r>
            <a:r>
              <a:rPr sz="1900" b="1" spc="-5" dirty="0">
                <a:latin typeface="Arial"/>
                <a:cs typeface="Arial"/>
              </a:rPr>
              <a:t>mo</a:t>
            </a:r>
            <a:endParaRPr sz="1900">
              <a:latin typeface="Arial"/>
              <a:cs typeface="Arial"/>
            </a:endParaRPr>
          </a:p>
        </p:txBody>
      </p:sp>
      <p:sp>
        <p:nvSpPr>
          <p:cNvPr id="8" name="object 8"/>
          <p:cNvSpPr txBox="1"/>
          <p:nvPr/>
        </p:nvSpPr>
        <p:spPr>
          <a:xfrm>
            <a:off x="2874518" y="1702563"/>
            <a:ext cx="47758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consecuencia</a:t>
            </a:r>
            <a:r>
              <a:rPr sz="1900" b="1" spc="-120" dirty="0">
                <a:latin typeface="Arial"/>
                <a:cs typeface="Arial"/>
              </a:rPr>
              <a:t> </a:t>
            </a:r>
            <a:r>
              <a:rPr sz="1900" b="1" spc="-5" dirty="0">
                <a:latin typeface="Arial"/>
                <a:cs typeface="Arial"/>
              </a:rPr>
              <a:t>del</a:t>
            </a:r>
            <a:r>
              <a:rPr sz="1900" b="1" spc="-114" dirty="0">
                <a:latin typeface="Arial"/>
                <a:cs typeface="Arial"/>
              </a:rPr>
              <a:t> </a:t>
            </a:r>
            <a:r>
              <a:rPr sz="1900" b="1" spc="-5" dirty="0">
                <a:latin typeface="Arial"/>
                <a:cs typeface="Arial"/>
              </a:rPr>
              <a:t>proceso</a:t>
            </a:r>
            <a:r>
              <a:rPr sz="1900" b="1" spc="-110" dirty="0">
                <a:latin typeface="Arial"/>
                <a:cs typeface="Arial"/>
              </a:rPr>
              <a:t> </a:t>
            </a:r>
            <a:r>
              <a:rPr sz="1900" b="1" spc="-5" dirty="0">
                <a:latin typeface="Arial"/>
                <a:cs typeface="Arial"/>
              </a:rPr>
              <a:t>de</a:t>
            </a:r>
            <a:r>
              <a:rPr sz="1900" b="1" spc="-90" dirty="0">
                <a:latin typeface="Arial"/>
                <a:cs typeface="Arial"/>
              </a:rPr>
              <a:t> </a:t>
            </a:r>
            <a:r>
              <a:rPr sz="1900" b="1" spc="-5" dirty="0">
                <a:latin typeface="Arial"/>
                <a:cs typeface="Arial"/>
              </a:rPr>
              <a:t>polarización</a:t>
            </a:r>
            <a:endParaRPr sz="1900">
              <a:latin typeface="Arial"/>
              <a:cs typeface="Arial"/>
            </a:endParaRPr>
          </a:p>
        </p:txBody>
      </p:sp>
      <p:sp>
        <p:nvSpPr>
          <p:cNvPr id="9" name="object 9"/>
          <p:cNvSpPr txBox="1"/>
          <p:nvPr/>
        </p:nvSpPr>
        <p:spPr>
          <a:xfrm>
            <a:off x="7687437" y="1673098"/>
            <a:ext cx="22967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r>
              <a:rPr sz="1900" b="1" spc="-135" dirty="0">
                <a:latin typeface="Arial"/>
                <a:cs typeface="Arial"/>
              </a:rPr>
              <a:t> </a:t>
            </a:r>
            <a:r>
              <a:rPr sz="1900" b="1" spc="-5" dirty="0">
                <a:latin typeface="Arial"/>
                <a:cs typeface="Arial"/>
              </a:rPr>
              <a:t>material</a:t>
            </a:r>
            <a:r>
              <a:rPr sz="1900" b="1" spc="-135" dirty="0">
                <a:latin typeface="Arial"/>
                <a:cs typeface="Arial"/>
              </a:rPr>
              <a:t> </a:t>
            </a:r>
            <a:r>
              <a:rPr sz="1900" b="1" spc="-5" dirty="0">
                <a:latin typeface="Arial"/>
                <a:cs typeface="Arial"/>
              </a:rPr>
              <a:t>aisl</a:t>
            </a:r>
            <a:r>
              <a:rPr sz="1900" b="1" dirty="0">
                <a:latin typeface="Arial"/>
                <a:cs typeface="Arial"/>
              </a:rPr>
              <a:t>a</a:t>
            </a:r>
            <a:r>
              <a:rPr sz="1900" b="1" spc="-5" dirty="0">
                <a:latin typeface="Arial"/>
                <a:cs typeface="Arial"/>
              </a:rPr>
              <a:t>n</a:t>
            </a:r>
            <a:r>
              <a:rPr sz="1900" b="1" dirty="0">
                <a:latin typeface="Arial"/>
                <a:cs typeface="Arial"/>
              </a:rPr>
              <a:t>t</a:t>
            </a:r>
            <a:r>
              <a:rPr sz="1900" b="1" spc="-5" dirty="0">
                <a:latin typeface="Arial"/>
                <a:cs typeface="Arial"/>
              </a:rPr>
              <a:t>e</a:t>
            </a:r>
            <a:endParaRPr sz="1900">
              <a:latin typeface="Arial"/>
              <a:cs typeface="Arial"/>
            </a:endParaRPr>
          </a:p>
        </p:txBody>
      </p:sp>
      <p:sp>
        <p:nvSpPr>
          <p:cNvPr id="10" name="object 10"/>
          <p:cNvSpPr txBox="1"/>
          <p:nvPr/>
        </p:nvSpPr>
        <p:spPr>
          <a:xfrm>
            <a:off x="706628" y="1950467"/>
            <a:ext cx="7065009" cy="2759088"/>
          </a:xfrm>
          <a:prstGeom prst="rect">
            <a:avLst/>
          </a:prstGeom>
        </p:spPr>
        <p:txBody>
          <a:bodyPr vert="horz" wrap="square" lIns="0" tIns="12064" rIns="0" bIns="0" rtlCol="0">
            <a:spAutoFit/>
          </a:bodyPr>
          <a:lstStyle/>
          <a:p>
            <a:pPr marL="469858">
              <a:spcBef>
                <a:spcPts val="95"/>
              </a:spcBef>
            </a:pPr>
            <a:r>
              <a:rPr sz="1900" b="1" spc="-5" dirty="0">
                <a:latin typeface="Arial"/>
                <a:cs typeface="Arial"/>
              </a:rPr>
              <a:t>(orientación</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cargas</a:t>
            </a:r>
            <a:r>
              <a:rPr sz="1900" b="1" spc="5" dirty="0">
                <a:latin typeface="Arial"/>
                <a:cs typeface="Arial"/>
              </a:rPr>
              <a:t> </a:t>
            </a:r>
            <a:r>
              <a:rPr sz="1900" b="1" spc="-5" dirty="0">
                <a:latin typeface="Arial"/>
                <a:cs typeface="Arial"/>
              </a:rPr>
              <a:t>en</a:t>
            </a:r>
            <a:r>
              <a:rPr sz="1900" b="1" spc="30"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sentido</a:t>
            </a:r>
            <a:r>
              <a:rPr sz="1900" b="1" spc="10" dirty="0">
                <a:latin typeface="Arial"/>
                <a:cs typeface="Arial"/>
              </a:rPr>
              <a:t> </a:t>
            </a:r>
            <a:r>
              <a:rPr sz="1900" b="1" spc="-5" dirty="0">
                <a:latin typeface="Arial"/>
                <a:cs typeface="Arial"/>
              </a:rPr>
              <a:t>del campo</a:t>
            </a:r>
            <a:r>
              <a:rPr sz="1900" b="1" spc="15" dirty="0">
                <a:latin typeface="Arial"/>
                <a:cs typeface="Arial"/>
              </a:rPr>
              <a:t> </a:t>
            </a:r>
            <a:r>
              <a:rPr sz="1900" b="1" spc="-5" dirty="0">
                <a:latin typeface="Arial"/>
                <a:cs typeface="Arial"/>
              </a:rPr>
              <a:t>eléctrico).</a:t>
            </a:r>
            <a:endParaRPr sz="1900">
              <a:latin typeface="Arial"/>
              <a:cs typeface="Arial"/>
            </a:endParaRPr>
          </a:p>
          <a:p>
            <a:pPr>
              <a:spcBef>
                <a:spcPts val="21"/>
              </a:spcBef>
            </a:pPr>
            <a:endParaRPr>
              <a:latin typeface="Arial"/>
              <a:cs typeface="Arial"/>
            </a:endParaRPr>
          </a:p>
          <a:p>
            <a:pPr marL="469858" indent="-229214">
              <a:buFont typeface="Wingdings"/>
              <a:buChar char=""/>
              <a:tabLst>
                <a:tab pos="470492" algn="l"/>
              </a:tabLst>
            </a:pPr>
            <a:r>
              <a:rPr sz="1900" b="1" spc="-5" dirty="0">
                <a:latin typeface="Arial"/>
                <a:cs typeface="Arial"/>
              </a:rPr>
              <a:t>La</a:t>
            </a:r>
            <a:r>
              <a:rPr sz="1900" b="1" spc="5" dirty="0">
                <a:latin typeface="Arial"/>
                <a:cs typeface="Arial"/>
              </a:rPr>
              <a:t> </a:t>
            </a:r>
            <a:r>
              <a:rPr sz="1900" b="1" spc="-5" dirty="0">
                <a:latin typeface="Arial"/>
                <a:cs typeface="Arial"/>
              </a:rPr>
              <a:t>corriente</a:t>
            </a:r>
            <a:r>
              <a:rPr sz="1900" b="1" spc="5" dirty="0">
                <a:latin typeface="Arial"/>
                <a:cs typeface="Arial"/>
              </a:rPr>
              <a:t> </a:t>
            </a:r>
            <a:r>
              <a:rPr sz="1900" b="1" spc="-5" dirty="0">
                <a:latin typeface="Arial"/>
                <a:cs typeface="Arial"/>
              </a:rPr>
              <a:t>de absorción</a:t>
            </a:r>
            <a:r>
              <a:rPr sz="1900" b="1" spc="21" dirty="0">
                <a:latin typeface="Arial"/>
                <a:cs typeface="Arial"/>
              </a:rPr>
              <a:t> </a:t>
            </a:r>
            <a:r>
              <a:rPr sz="1900" b="1" spc="-5" dirty="0">
                <a:latin typeface="Arial"/>
                <a:cs typeface="Arial"/>
              </a:rPr>
              <a:t>dieléctrica</a:t>
            </a:r>
            <a:r>
              <a:rPr sz="1900" b="1" spc="25" dirty="0">
                <a:latin typeface="Arial"/>
                <a:cs typeface="Arial"/>
              </a:rPr>
              <a:t> </a:t>
            </a:r>
            <a:r>
              <a:rPr sz="1900" b="1" spc="-10" dirty="0">
                <a:latin typeface="Arial"/>
                <a:cs typeface="Arial"/>
              </a:rPr>
              <a:t>viene</a:t>
            </a:r>
            <a:r>
              <a:rPr sz="1900" b="1" dirty="0">
                <a:latin typeface="Arial"/>
                <a:cs typeface="Arial"/>
              </a:rPr>
              <a:t> dada</a:t>
            </a:r>
            <a:r>
              <a:rPr sz="1900" b="1" spc="-5" dirty="0">
                <a:latin typeface="Arial"/>
                <a:cs typeface="Arial"/>
              </a:rPr>
              <a:t> por:</a:t>
            </a:r>
            <a:endParaRPr sz="1900">
              <a:latin typeface="Arial"/>
              <a:cs typeface="Arial"/>
            </a:endParaRPr>
          </a:p>
          <a:p>
            <a:pPr>
              <a:lnSpc>
                <a:spcPct val="100000"/>
              </a:lnSpc>
            </a:pPr>
            <a:endParaRPr sz="3000">
              <a:latin typeface="Arial"/>
              <a:cs typeface="Arial"/>
            </a:endParaRPr>
          </a:p>
          <a:p>
            <a:pPr marL="12699">
              <a:lnSpc>
                <a:spcPts val="1645"/>
              </a:lnSpc>
            </a:pPr>
            <a:r>
              <a:rPr sz="1400" b="1" spc="-5" dirty="0">
                <a:latin typeface="Arial"/>
                <a:cs typeface="Arial"/>
              </a:rPr>
              <a:t>donde:</a:t>
            </a:r>
            <a:endParaRPr sz="1400">
              <a:latin typeface="Arial"/>
              <a:cs typeface="Arial"/>
            </a:endParaRPr>
          </a:p>
          <a:p>
            <a:pPr marL="12699" marR="3834425">
              <a:lnSpc>
                <a:spcPts val="1610"/>
              </a:lnSpc>
              <a:spcBef>
                <a:spcPts val="75"/>
              </a:spcBef>
            </a:pPr>
            <a:r>
              <a:rPr sz="1400" b="1" dirty="0">
                <a:latin typeface="Arial"/>
                <a:cs typeface="Arial"/>
              </a:rPr>
              <a:t>Ia: </a:t>
            </a:r>
            <a:r>
              <a:rPr sz="1400" b="1" spc="-5" dirty="0">
                <a:latin typeface="Arial"/>
                <a:cs typeface="Arial"/>
              </a:rPr>
              <a:t>Corriente de Absorción dieléctrica. </a:t>
            </a:r>
            <a:r>
              <a:rPr sz="1400" b="1" spc="-375" dirty="0">
                <a:latin typeface="Arial"/>
                <a:cs typeface="Arial"/>
              </a:rPr>
              <a:t> </a:t>
            </a:r>
            <a:r>
              <a:rPr sz="1400" b="1" dirty="0">
                <a:latin typeface="Arial"/>
                <a:cs typeface="Arial"/>
              </a:rPr>
              <a:t>V:</a:t>
            </a:r>
            <a:r>
              <a:rPr sz="1400" b="1" spc="-15" dirty="0">
                <a:latin typeface="Arial"/>
                <a:cs typeface="Arial"/>
              </a:rPr>
              <a:t> </a:t>
            </a:r>
            <a:r>
              <a:rPr sz="1400" b="1" spc="-5" dirty="0">
                <a:latin typeface="Arial"/>
                <a:cs typeface="Arial"/>
              </a:rPr>
              <a:t>Tensión</a:t>
            </a:r>
            <a:r>
              <a:rPr sz="1400" b="1" dirty="0">
                <a:latin typeface="Arial"/>
                <a:cs typeface="Arial"/>
              </a:rPr>
              <a:t> </a:t>
            </a:r>
            <a:r>
              <a:rPr sz="1400" b="1" spc="-5" dirty="0">
                <a:latin typeface="Arial"/>
                <a:cs typeface="Arial"/>
              </a:rPr>
              <a:t>de</a:t>
            </a:r>
            <a:r>
              <a:rPr sz="1400" b="1" dirty="0">
                <a:latin typeface="Arial"/>
                <a:cs typeface="Arial"/>
              </a:rPr>
              <a:t> </a:t>
            </a:r>
            <a:r>
              <a:rPr sz="1400" b="1" spc="-5" dirty="0">
                <a:latin typeface="Arial"/>
                <a:cs typeface="Arial"/>
              </a:rPr>
              <a:t>Prueba</a:t>
            </a:r>
            <a:r>
              <a:rPr sz="1400" b="1" spc="5" dirty="0">
                <a:latin typeface="Arial"/>
                <a:cs typeface="Arial"/>
              </a:rPr>
              <a:t> </a:t>
            </a:r>
            <a:r>
              <a:rPr sz="1400" b="1" dirty="0">
                <a:latin typeface="Arial"/>
                <a:cs typeface="Arial"/>
              </a:rPr>
              <a:t>en</a:t>
            </a:r>
            <a:r>
              <a:rPr sz="1400" b="1" spc="-5" dirty="0">
                <a:latin typeface="Arial"/>
                <a:cs typeface="Arial"/>
              </a:rPr>
              <a:t> KiloVolt</a:t>
            </a:r>
            <a:endParaRPr sz="1400">
              <a:latin typeface="Arial"/>
              <a:cs typeface="Arial"/>
            </a:endParaRPr>
          </a:p>
          <a:p>
            <a:pPr marL="12699">
              <a:lnSpc>
                <a:spcPts val="1530"/>
              </a:lnSpc>
            </a:pPr>
            <a:r>
              <a:rPr sz="1400" b="1" spc="-5" dirty="0">
                <a:latin typeface="Arial"/>
                <a:cs typeface="Arial"/>
              </a:rPr>
              <a:t>C:</a:t>
            </a:r>
            <a:r>
              <a:rPr sz="1400" b="1" spc="-10" dirty="0">
                <a:latin typeface="Arial"/>
                <a:cs typeface="Arial"/>
              </a:rPr>
              <a:t> </a:t>
            </a:r>
            <a:r>
              <a:rPr sz="1400" b="1" spc="-5" dirty="0">
                <a:latin typeface="Arial"/>
                <a:cs typeface="Arial"/>
              </a:rPr>
              <a:t>Capacitancia</a:t>
            </a:r>
            <a:r>
              <a:rPr sz="1400" b="1" spc="5" dirty="0">
                <a:latin typeface="Arial"/>
                <a:cs typeface="Arial"/>
              </a:rPr>
              <a:t> </a:t>
            </a:r>
            <a:r>
              <a:rPr sz="1400" b="1" spc="-5" dirty="0">
                <a:latin typeface="Arial"/>
                <a:cs typeface="Arial"/>
              </a:rPr>
              <a:t>del</a:t>
            </a:r>
            <a:r>
              <a:rPr sz="1400" b="1" spc="5" dirty="0">
                <a:latin typeface="Arial"/>
                <a:cs typeface="Arial"/>
              </a:rPr>
              <a:t> </a:t>
            </a:r>
            <a:r>
              <a:rPr sz="1400" b="1" spc="-5" dirty="0">
                <a:latin typeface="Arial"/>
                <a:cs typeface="Arial"/>
              </a:rPr>
              <a:t>equipo</a:t>
            </a:r>
            <a:r>
              <a:rPr sz="1400" b="1" dirty="0">
                <a:latin typeface="Arial"/>
                <a:cs typeface="Arial"/>
              </a:rPr>
              <a:t> </a:t>
            </a:r>
            <a:r>
              <a:rPr sz="1400" b="1" spc="-5" dirty="0">
                <a:latin typeface="Arial"/>
                <a:cs typeface="Arial"/>
              </a:rPr>
              <a:t>bajo</a:t>
            </a:r>
            <a:r>
              <a:rPr sz="1400" b="1" spc="5" dirty="0">
                <a:latin typeface="Arial"/>
                <a:cs typeface="Arial"/>
              </a:rPr>
              <a:t> </a:t>
            </a:r>
            <a:r>
              <a:rPr sz="1400" b="1" spc="-5" dirty="0">
                <a:latin typeface="Arial"/>
                <a:cs typeface="Arial"/>
              </a:rPr>
              <a:t>prueba,</a:t>
            </a:r>
            <a:r>
              <a:rPr sz="1400" b="1" spc="5" dirty="0">
                <a:latin typeface="Arial"/>
                <a:cs typeface="Arial"/>
              </a:rPr>
              <a:t> </a:t>
            </a:r>
            <a:r>
              <a:rPr sz="1400" b="1" dirty="0">
                <a:latin typeface="Arial"/>
                <a:cs typeface="Arial"/>
              </a:rPr>
              <a:t>en</a:t>
            </a:r>
            <a:r>
              <a:rPr sz="1400" b="1" spc="10" dirty="0">
                <a:latin typeface="Arial"/>
                <a:cs typeface="Arial"/>
              </a:rPr>
              <a:t> </a:t>
            </a:r>
            <a:r>
              <a:rPr sz="1400" b="1" spc="-5" dirty="0">
                <a:latin typeface="Arial"/>
                <a:cs typeface="Arial"/>
              </a:rPr>
              <a:t>microfaradios.</a:t>
            </a:r>
            <a:endParaRPr sz="1400">
              <a:latin typeface="Arial"/>
              <a:cs typeface="Arial"/>
            </a:endParaRPr>
          </a:p>
          <a:p>
            <a:pPr marL="12699" marR="4168404">
              <a:lnSpc>
                <a:spcPts val="1610"/>
              </a:lnSpc>
              <a:spcBef>
                <a:spcPts val="75"/>
              </a:spcBef>
            </a:pPr>
            <a:r>
              <a:rPr sz="1400" b="1" spc="-5" dirty="0">
                <a:latin typeface="Arial"/>
                <a:cs typeface="Arial"/>
              </a:rPr>
              <a:t>D: Constante de Proporcionalidad </a:t>
            </a:r>
            <a:r>
              <a:rPr sz="1400" b="1" spc="-375" dirty="0">
                <a:latin typeface="Arial"/>
                <a:cs typeface="Arial"/>
              </a:rPr>
              <a:t> </a:t>
            </a:r>
            <a:r>
              <a:rPr sz="1400" b="1" spc="-5" dirty="0">
                <a:latin typeface="Arial"/>
                <a:cs typeface="Arial"/>
              </a:rPr>
              <a:t>T:</a:t>
            </a:r>
            <a:r>
              <a:rPr sz="1400" b="1" spc="-15" dirty="0">
                <a:latin typeface="Arial"/>
                <a:cs typeface="Arial"/>
              </a:rPr>
              <a:t> </a:t>
            </a:r>
            <a:r>
              <a:rPr sz="1400" b="1" spc="-5" dirty="0">
                <a:latin typeface="Arial"/>
                <a:cs typeface="Arial"/>
              </a:rPr>
              <a:t>Tiempo</a:t>
            </a:r>
            <a:r>
              <a:rPr sz="1400" b="1" dirty="0">
                <a:latin typeface="Arial"/>
                <a:cs typeface="Arial"/>
              </a:rPr>
              <a:t> en</a:t>
            </a:r>
            <a:r>
              <a:rPr sz="1400" b="1" spc="-5" dirty="0">
                <a:latin typeface="Arial"/>
                <a:cs typeface="Arial"/>
              </a:rPr>
              <a:t> </a:t>
            </a:r>
            <a:r>
              <a:rPr sz="1400" b="1" spc="-10" dirty="0">
                <a:latin typeface="Arial"/>
                <a:cs typeface="Arial"/>
              </a:rPr>
              <a:t>Segundos</a:t>
            </a:r>
            <a:endParaRPr sz="1400">
              <a:latin typeface="Arial"/>
              <a:cs typeface="Arial"/>
            </a:endParaRPr>
          </a:p>
          <a:p>
            <a:pPr marL="12699">
              <a:lnSpc>
                <a:spcPts val="1574"/>
              </a:lnSpc>
            </a:pPr>
            <a:r>
              <a:rPr sz="1400" b="1" dirty="0">
                <a:latin typeface="Arial"/>
                <a:cs typeface="Arial"/>
              </a:rPr>
              <a:t>n</a:t>
            </a:r>
            <a:r>
              <a:rPr sz="1400" b="1" spc="-25" dirty="0">
                <a:latin typeface="Arial"/>
                <a:cs typeface="Arial"/>
              </a:rPr>
              <a:t> </a:t>
            </a:r>
            <a:r>
              <a:rPr sz="1400" b="1" dirty="0">
                <a:latin typeface="Arial"/>
                <a:cs typeface="Arial"/>
              </a:rPr>
              <a:t>:</a:t>
            </a:r>
            <a:r>
              <a:rPr sz="1400" b="1" spc="-30" dirty="0">
                <a:latin typeface="Arial"/>
                <a:cs typeface="Arial"/>
              </a:rPr>
              <a:t> </a:t>
            </a:r>
            <a:r>
              <a:rPr sz="1400" b="1" spc="-5" dirty="0">
                <a:latin typeface="Arial"/>
                <a:cs typeface="Arial"/>
              </a:rPr>
              <a:t>Constante.</a:t>
            </a:r>
            <a:endParaRPr sz="1400">
              <a:latin typeface="Arial"/>
              <a:cs typeface="Arial"/>
            </a:endParaRPr>
          </a:p>
        </p:txBody>
      </p:sp>
      <p:sp>
        <p:nvSpPr>
          <p:cNvPr id="11" name="object 11"/>
          <p:cNvSpPr txBox="1"/>
          <p:nvPr/>
        </p:nvSpPr>
        <p:spPr>
          <a:xfrm>
            <a:off x="719328" y="4959986"/>
            <a:ext cx="39173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4.3</a:t>
            </a:r>
            <a:r>
              <a:rPr sz="1900" b="1" dirty="0">
                <a:latin typeface="Arial"/>
                <a:cs typeface="Arial"/>
              </a:rPr>
              <a:t> </a:t>
            </a:r>
            <a:r>
              <a:rPr sz="1900" b="1" spc="-5" dirty="0">
                <a:latin typeface="Arial"/>
                <a:cs typeface="Arial"/>
              </a:rPr>
              <a:t>Corriente</a:t>
            </a:r>
            <a:r>
              <a:rPr sz="1900" b="1" spc="15"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Descarga</a:t>
            </a:r>
            <a:r>
              <a:rPr sz="1900" b="1" spc="10" dirty="0">
                <a:latin typeface="Arial"/>
                <a:cs typeface="Arial"/>
              </a:rPr>
              <a:t> </a:t>
            </a:r>
            <a:r>
              <a:rPr sz="1900" b="1" spc="-5" dirty="0">
                <a:latin typeface="Arial"/>
                <a:cs typeface="Arial"/>
              </a:rPr>
              <a:t>Parcial:</a:t>
            </a:r>
            <a:endParaRPr sz="1900">
              <a:latin typeface="Arial"/>
              <a:cs typeface="Arial"/>
            </a:endParaRPr>
          </a:p>
        </p:txBody>
      </p:sp>
      <p:sp>
        <p:nvSpPr>
          <p:cNvPr id="12" name="object 12"/>
          <p:cNvSpPr txBox="1"/>
          <p:nvPr/>
        </p:nvSpPr>
        <p:spPr>
          <a:xfrm>
            <a:off x="935228" y="5207889"/>
            <a:ext cx="388556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Conocida </a:t>
            </a:r>
            <a:r>
              <a:rPr sz="1900" b="1" spc="-10" dirty="0">
                <a:latin typeface="Arial"/>
                <a:cs typeface="Arial"/>
              </a:rPr>
              <a:t>como</a:t>
            </a:r>
            <a:r>
              <a:rPr sz="1900" b="1" dirty="0">
                <a:latin typeface="Arial"/>
                <a:cs typeface="Arial"/>
              </a:rPr>
              <a:t> </a:t>
            </a:r>
            <a:r>
              <a:rPr sz="1900" b="1" spc="-5" dirty="0">
                <a:latin typeface="Arial"/>
                <a:cs typeface="Arial"/>
              </a:rPr>
              <a:t>la corriente por</a:t>
            </a:r>
            <a:endParaRPr sz="1900">
              <a:latin typeface="Arial"/>
              <a:cs typeface="Arial"/>
            </a:endParaRPr>
          </a:p>
        </p:txBody>
      </p:sp>
      <p:sp>
        <p:nvSpPr>
          <p:cNvPr id="13" name="object 13"/>
          <p:cNvSpPr txBox="1"/>
          <p:nvPr/>
        </p:nvSpPr>
        <p:spPr>
          <a:xfrm>
            <a:off x="4877435" y="5237354"/>
            <a:ext cx="32988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efecto corona</a:t>
            </a:r>
            <a:r>
              <a:rPr sz="1900" b="1" spc="10" dirty="0">
                <a:latin typeface="Arial"/>
                <a:cs typeface="Arial"/>
              </a:rPr>
              <a:t> </a:t>
            </a:r>
            <a:r>
              <a:rPr sz="1900" b="1" spc="-5" dirty="0">
                <a:latin typeface="Arial"/>
                <a:cs typeface="Arial"/>
              </a:rPr>
              <a:t>o</a:t>
            </a:r>
            <a:r>
              <a:rPr sz="1900" b="1" dirty="0">
                <a:latin typeface="Arial"/>
                <a:cs typeface="Arial"/>
              </a:rPr>
              <a:t> </a:t>
            </a:r>
            <a:r>
              <a:rPr sz="1900" b="1" spc="-5" dirty="0">
                <a:latin typeface="Arial"/>
                <a:cs typeface="Arial"/>
              </a:rPr>
              <a:t>efecto</a:t>
            </a:r>
            <a:r>
              <a:rPr sz="1900" b="1" dirty="0">
                <a:latin typeface="Arial"/>
                <a:cs typeface="Arial"/>
              </a:rPr>
              <a:t> </a:t>
            </a:r>
            <a:r>
              <a:rPr sz="1900" b="1" spc="-5" dirty="0">
                <a:latin typeface="Arial"/>
                <a:cs typeface="Arial"/>
              </a:rPr>
              <a:t>punta</a:t>
            </a:r>
            <a:endParaRPr sz="1900">
              <a:latin typeface="Arial"/>
              <a:cs typeface="Arial"/>
            </a:endParaRPr>
          </a:p>
        </p:txBody>
      </p:sp>
      <p:sp>
        <p:nvSpPr>
          <p:cNvPr id="14" name="object 14"/>
          <p:cNvSpPr txBox="1"/>
          <p:nvPr/>
        </p:nvSpPr>
        <p:spPr>
          <a:xfrm>
            <a:off x="935228" y="5763005"/>
            <a:ext cx="203009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10" dirty="0">
                <a:latin typeface="Arial"/>
                <a:cs typeface="Arial"/>
              </a:rPr>
              <a:t>Se</a:t>
            </a:r>
            <a:r>
              <a:rPr sz="1900" b="1" spc="-5" dirty="0">
                <a:latin typeface="Arial"/>
                <a:cs typeface="Arial"/>
              </a:rPr>
              <a:t> produce </a:t>
            </a:r>
            <a:r>
              <a:rPr sz="1900" b="1" dirty="0">
                <a:latin typeface="Arial"/>
                <a:cs typeface="Arial"/>
              </a:rPr>
              <a:t>por</a:t>
            </a:r>
            <a:endParaRPr sz="1900">
              <a:latin typeface="Arial"/>
              <a:cs typeface="Arial"/>
            </a:endParaRPr>
          </a:p>
        </p:txBody>
      </p:sp>
      <p:sp>
        <p:nvSpPr>
          <p:cNvPr id="15" name="object 15"/>
          <p:cNvSpPr txBox="1"/>
          <p:nvPr/>
        </p:nvSpPr>
        <p:spPr>
          <a:xfrm>
            <a:off x="3023872" y="5792471"/>
            <a:ext cx="69488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tensiones</a:t>
            </a:r>
            <a:r>
              <a:rPr sz="1900" b="1" spc="30" dirty="0">
                <a:latin typeface="Arial"/>
                <a:cs typeface="Arial"/>
              </a:rPr>
              <a:t> </a:t>
            </a:r>
            <a:r>
              <a:rPr sz="1900" b="1" spc="-5" dirty="0">
                <a:latin typeface="Arial"/>
                <a:cs typeface="Arial"/>
              </a:rPr>
              <a:t>eléctricas</a:t>
            </a:r>
            <a:r>
              <a:rPr sz="1900" b="1" spc="35" dirty="0">
                <a:latin typeface="Arial"/>
                <a:cs typeface="Arial"/>
              </a:rPr>
              <a:t> </a:t>
            </a:r>
            <a:r>
              <a:rPr sz="1900" b="1" spc="-5" dirty="0">
                <a:latin typeface="Arial"/>
                <a:cs typeface="Arial"/>
              </a:rPr>
              <a:t>que</a:t>
            </a:r>
            <a:r>
              <a:rPr sz="1900" b="1" spc="60" dirty="0">
                <a:latin typeface="Arial"/>
                <a:cs typeface="Arial"/>
              </a:rPr>
              <a:t> </a:t>
            </a:r>
            <a:r>
              <a:rPr sz="1900" b="1" spc="-5" dirty="0">
                <a:latin typeface="Arial"/>
                <a:cs typeface="Arial"/>
              </a:rPr>
              <a:t>aparecen</a:t>
            </a:r>
            <a:r>
              <a:rPr sz="1900" b="1" spc="35" dirty="0">
                <a:latin typeface="Arial"/>
                <a:cs typeface="Arial"/>
              </a:rPr>
              <a:t> </a:t>
            </a:r>
            <a:r>
              <a:rPr sz="1900" b="1" spc="-5" dirty="0">
                <a:latin typeface="Arial"/>
                <a:cs typeface="Arial"/>
              </a:rPr>
              <a:t>alrededor</a:t>
            </a:r>
            <a:r>
              <a:rPr sz="1900" b="1" spc="35" dirty="0">
                <a:latin typeface="Arial"/>
                <a:cs typeface="Arial"/>
              </a:rPr>
              <a:t> </a:t>
            </a:r>
            <a:r>
              <a:rPr sz="1900" b="1" spc="-5" dirty="0">
                <a:latin typeface="Arial"/>
                <a:cs typeface="Arial"/>
              </a:rPr>
              <a:t>de</a:t>
            </a:r>
            <a:r>
              <a:rPr sz="1900" b="1" spc="35" dirty="0">
                <a:latin typeface="Arial"/>
                <a:cs typeface="Arial"/>
              </a:rPr>
              <a:t> </a:t>
            </a:r>
            <a:r>
              <a:rPr sz="1900" b="1" dirty="0">
                <a:latin typeface="Arial"/>
                <a:cs typeface="Arial"/>
              </a:rPr>
              <a:t>las</a:t>
            </a:r>
            <a:r>
              <a:rPr sz="1900" b="1" spc="35" dirty="0">
                <a:latin typeface="Arial"/>
                <a:cs typeface="Arial"/>
              </a:rPr>
              <a:t> </a:t>
            </a:r>
            <a:r>
              <a:rPr sz="1900" b="1" spc="-5" dirty="0">
                <a:latin typeface="Arial"/>
                <a:cs typeface="Arial"/>
              </a:rPr>
              <a:t>puntas</a:t>
            </a:r>
            <a:r>
              <a:rPr sz="1900" b="1" spc="35" dirty="0">
                <a:latin typeface="Arial"/>
                <a:cs typeface="Arial"/>
              </a:rPr>
              <a:t> </a:t>
            </a:r>
            <a:r>
              <a:rPr sz="1900" b="1" spc="-5" dirty="0">
                <a:latin typeface="Arial"/>
                <a:cs typeface="Arial"/>
              </a:rPr>
              <a:t>o</a:t>
            </a:r>
            <a:endParaRPr sz="1900">
              <a:latin typeface="Arial"/>
              <a:cs typeface="Arial"/>
            </a:endParaRPr>
          </a:p>
        </p:txBody>
      </p:sp>
      <p:sp>
        <p:nvSpPr>
          <p:cNvPr id="16" name="object 16"/>
          <p:cNvSpPr txBox="1"/>
          <p:nvPr/>
        </p:nvSpPr>
        <p:spPr>
          <a:xfrm>
            <a:off x="1176832" y="6069839"/>
            <a:ext cx="245236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esquinas</a:t>
            </a:r>
            <a:r>
              <a:rPr sz="1900" b="1" spc="-10"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material</a:t>
            </a:r>
            <a:endParaRPr sz="1900">
              <a:latin typeface="Arial"/>
              <a:cs typeface="Arial"/>
            </a:endParaRPr>
          </a:p>
        </p:txBody>
      </p:sp>
      <p:sp>
        <p:nvSpPr>
          <p:cNvPr id="17" name="object 17"/>
          <p:cNvSpPr txBox="1"/>
          <p:nvPr/>
        </p:nvSpPr>
        <p:spPr>
          <a:xfrm>
            <a:off x="3683634" y="6040323"/>
            <a:ext cx="6294755"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conductor,</a:t>
            </a:r>
            <a:r>
              <a:rPr sz="1900" b="1" spc="-5" dirty="0">
                <a:latin typeface="Arial"/>
                <a:cs typeface="Arial"/>
              </a:rPr>
              <a:t> sometido</a:t>
            </a:r>
            <a:r>
              <a:rPr sz="1900" b="1" spc="5"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una tensión</a:t>
            </a:r>
            <a:r>
              <a:rPr sz="1900" b="1" spc="5" dirty="0">
                <a:latin typeface="Arial"/>
                <a:cs typeface="Arial"/>
              </a:rPr>
              <a:t> </a:t>
            </a:r>
            <a:r>
              <a:rPr sz="1900" b="1" spc="-5" dirty="0">
                <a:latin typeface="Arial"/>
                <a:cs typeface="Arial"/>
              </a:rPr>
              <a:t>alta</a:t>
            </a:r>
            <a:r>
              <a:rPr sz="1900" b="1" dirty="0">
                <a:latin typeface="Arial"/>
                <a:cs typeface="Arial"/>
              </a:rPr>
              <a:t> </a:t>
            </a:r>
            <a:r>
              <a:rPr sz="1900" b="1" spc="-10" dirty="0">
                <a:latin typeface="Arial"/>
                <a:cs typeface="Arial"/>
              </a:rPr>
              <a:t>(por</a:t>
            </a:r>
            <a:r>
              <a:rPr sz="1900" b="1" spc="-5" dirty="0">
                <a:latin typeface="Arial"/>
                <a:cs typeface="Arial"/>
              </a:rPr>
              <a:t> encima</a:t>
            </a:r>
            <a:r>
              <a:rPr sz="1900" b="1" dirty="0">
                <a:latin typeface="Arial"/>
                <a:cs typeface="Arial"/>
              </a:rPr>
              <a:t> </a:t>
            </a:r>
            <a:r>
              <a:rPr sz="1900" b="1" spc="-5" dirty="0">
                <a:latin typeface="Arial"/>
                <a:cs typeface="Arial"/>
              </a:rPr>
              <a:t>de</a:t>
            </a:r>
            <a:endParaRPr sz="1900">
              <a:latin typeface="Arial"/>
              <a:cs typeface="Arial"/>
            </a:endParaRPr>
          </a:p>
        </p:txBody>
      </p:sp>
      <p:pic>
        <p:nvPicPr>
          <p:cNvPr id="18" name="object 18"/>
          <p:cNvPicPr/>
          <p:nvPr/>
        </p:nvPicPr>
        <p:blipFill>
          <a:blip r:embed="rId2" cstate="print"/>
          <a:stretch>
            <a:fillRect/>
          </a:stretch>
        </p:blipFill>
        <p:spPr>
          <a:xfrm>
            <a:off x="4204033" y="2908639"/>
            <a:ext cx="2317235" cy="217932"/>
          </a:xfrm>
          <a:prstGeom prst="rect">
            <a:avLst/>
          </a:prstGeom>
        </p:spPr>
      </p:pic>
      <p:sp>
        <p:nvSpPr>
          <p:cNvPr id="19" name="object 19"/>
          <p:cNvSpPr txBox="1"/>
          <p:nvPr/>
        </p:nvSpPr>
        <p:spPr>
          <a:xfrm>
            <a:off x="1164133" y="6340501"/>
            <a:ext cx="1312545" cy="282129"/>
          </a:xfrm>
          <a:prstGeom prst="rect">
            <a:avLst/>
          </a:prstGeom>
        </p:spPr>
        <p:txBody>
          <a:bodyPr vert="horz" wrap="square" lIns="0" tIns="0" rIns="0" bIns="0" rtlCol="0">
            <a:spAutoFit/>
          </a:bodyPr>
          <a:lstStyle/>
          <a:p>
            <a:pPr marL="12699">
              <a:lnSpc>
                <a:spcPts val="2195"/>
              </a:lnSpc>
            </a:pPr>
            <a:r>
              <a:rPr sz="1900" b="1" spc="-5" dirty="0">
                <a:latin typeface="Arial"/>
                <a:cs typeface="Arial"/>
              </a:rPr>
              <a:t>10</a:t>
            </a:r>
            <a:r>
              <a:rPr sz="1900" b="1" spc="-55" dirty="0">
                <a:latin typeface="Arial"/>
                <a:cs typeface="Arial"/>
              </a:rPr>
              <a:t> </a:t>
            </a:r>
            <a:r>
              <a:rPr sz="1900" b="1" spc="-5" dirty="0">
                <a:latin typeface="Arial"/>
                <a:cs typeface="Arial"/>
              </a:rPr>
              <a:t>kiloVolt)</a:t>
            </a:r>
            <a:endParaRPr sz="1900">
              <a:latin typeface="Arial"/>
              <a:cs typeface="Arial"/>
            </a:endParaRPr>
          </a:p>
        </p:txBody>
      </p:sp>
      <p:sp>
        <p:nvSpPr>
          <p:cNvPr id="20" name="object 2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12</a:t>
            </a:fld>
            <a:endParaRPr sz="1100">
              <a:latin typeface="Calibri"/>
              <a:cs typeface="Calibri"/>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425195"/>
            <a:ext cx="39312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4.4 Corriente</a:t>
            </a:r>
            <a:r>
              <a:rPr sz="1900" b="1" spc="5" dirty="0">
                <a:latin typeface="Arial"/>
                <a:cs typeface="Arial"/>
              </a:rPr>
              <a:t> </a:t>
            </a:r>
            <a:r>
              <a:rPr sz="1900" b="1" spc="-5" dirty="0">
                <a:latin typeface="Arial"/>
                <a:cs typeface="Arial"/>
              </a:rPr>
              <a:t>Capacitiva </a:t>
            </a:r>
            <a:r>
              <a:rPr sz="1900" b="1" dirty="0">
                <a:latin typeface="Arial"/>
                <a:cs typeface="Arial"/>
              </a:rPr>
              <a:t>de</a:t>
            </a:r>
            <a:r>
              <a:rPr sz="1900" b="1" spc="5" dirty="0">
                <a:latin typeface="Arial"/>
                <a:cs typeface="Arial"/>
              </a:rPr>
              <a:t> </a:t>
            </a:r>
            <a:r>
              <a:rPr sz="1900" b="1" spc="-5" dirty="0">
                <a:latin typeface="Arial"/>
                <a:cs typeface="Arial"/>
              </a:rPr>
              <a:t>Carga:</a:t>
            </a:r>
            <a:endParaRPr sz="1900">
              <a:latin typeface="Arial"/>
              <a:cs typeface="Arial"/>
            </a:endParaRPr>
          </a:p>
        </p:txBody>
      </p:sp>
      <p:sp>
        <p:nvSpPr>
          <p:cNvPr id="7" name="object 7"/>
          <p:cNvSpPr txBox="1"/>
          <p:nvPr/>
        </p:nvSpPr>
        <p:spPr>
          <a:xfrm>
            <a:off x="935227" y="1950466"/>
            <a:ext cx="5764530"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Corriente</a:t>
            </a:r>
            <a:r>
              <a:rPr sz="1900" b="1" spc="-35" dirty="0">
                <a:latin typeface="Arial"/>
                <a:cs typeface="Arial"/>
              </a:rPr>
              <a:t> </a:t>
            </a:r>
            <a:r>
              <a:rPr sz="1900" b="1" dirty="0">
                <a:latin typeface="Arial"/>
                <a:cs typeface="Arial"/>
              </a:rPr>
              <a:t>que</a:t>
            </a:r>
            <a:r>
              <a:rPr sz="1900" b="1" spc="-30" dirty="0">
                <a:latin typeface="Arial"/>
                <a:cs typeface="Arial"/>
              </a:rPr>
              <a:t> </a:t>
            </a:r>
            <a:r>
              <a:rPr sz="1900" b="1" spc="-5" dirty="0">
                <a:latin typeface="Arial"/>
                <a:cs typeface="Arial"/>
              </a:rPr>
              <a:t>aparece</a:t>
            </a:r>
            <a:r>
              <a:rPr sz="1900" b="1" spc="-30" dirty="0">
                <a:latin typeface="Arial"/>
                <a:cs typeface="Arial"/>
              </a:rPr>
              <a:t> </a:t>
            </a:r>
            <a:r>
              <a:rPr sz="1900" b="1" dirty="0">
                <a:latin typeface="Arial"/>
                <a:cs typeface="Arial"/>
              </a:rPr>
              <a:t>como</a:t>
            </a:r>
            <a:r>
              <a:rPr sz="1900" b="1" spc="-40" dirty="0">
                <a:latin typeface="Arial"/>
                <a:cs typeface="Arial"/>
              </a:rPr>
              <a:t> </a:t>
            </a:r>
            <a:r>
              <a:rPr sz="1900" b="1" spc="-5" dirty="0">
                <a:latin typeface="Arial"/>
                <a:cs typeface="Arial"/>
              </a:rPr>
              <a:t>consecuencia</a:t>
            </a:r>
            <a:r>
              <a:rPr sz="1900" b="1" spc="-30"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la</a:t>
            </a:r>
            <a:endParaRPr sz="1900">
              <a:latin typeface="Arial"/>
              <a:cs typeface="Arial"/>
            </a:endParaRPr>
          </a:p>
        </p:txBody>
      </p:sp>
      <p:sp>
        <p:nvSpPr>
          <p:cNvPr id="8" name="object 8"/>
          <p:cNvSpPr txBox="1"/>
          <p:nvPr/>
        </p:nvSpPr>
        <p:spPr>
          <a:xfrm>
            <a:off x="6753732" y="1979931"/>
            <a:ext cx="32194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carga</a:t>
            </a:r>
            <a:r>
              <a:rPr sz="1900" b="1" spc="-30" dirty="0">
                <a:latin typeface="Arial"/>
                <a:cs typeface="Arial"/>
              </a:rPr>
              <a:t> </a:t>
            </a:r>
            <a:r>
              <a:rPr sz="1900" b="1" spc="-5" dirty="0">
                <a:latin typeface="Arial"/>
                <a:cs typeface="Arial"/>
              </a:rPr>
              <a:t>del</a:t>
            </a:r>
            <a:r>
              <a:rPr sz="1900" b="1" spc="-21" dirty="0">
                <a:latin typeface="Arial"/>
                <a:cs typeface="Arial"/>
              </a:rPr>
              <a:t> </a:t>
            </a:r>
            <a:r>
              <a:rPr sz="1900" b="1" spc="-5" dirty="0">
                <a:latin typeface="Arial"/>
                <a:cs typeface="Arial"/>
              </a:rPr>
              <a:t>capacitor</a:t>
            </a:r>
            <a:r>
              <a:rPr sz="1900" b="1" spc="-30" dirty="0">
                <a:latin typeface="Arial"/>
                <a:cs typeface="Arial"/>
              </a:rPr>
              <a:t> </a:t>
            </a:r>
            <a:r>
              <a:rPr sz="1900" b="1" spc="-5" dirty="0">
                <a:latin typeface="Arial"/>
                <a:cs typeface="Arial"/>
              </a:rPr>
              <a:t>formado</a:t>
            </a:r>
            <a:endParaRPr sz="1900">
              <a:latin typeface="Arial"/>
              <a:cs typeface="Arial"/>
            </a:endParaRPr>
          </a:p>
        </p:txBody>
      </p:sp>
      <p:sp>
        <p:nvSpPr>
          <p:cNvPr id="9" name="object 9"/>
          <p:cNvSpPr txBox="1"/>
          <p:nvPr/>
        </p:nvSpPr>
        <p:spPr>
          <a:xfrm>
            <a:off x="1176832" y="2257375"/>
            <a:ext cx="39281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por el aislamiento</a:t>
            </a:r>
            <a:r>
              <a:rPr sz="1900" b="1" spc="5"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la </a:t>
            </a:r>
            <a:r>
              <a:rPr sz="1900" b="1" dirty="0">
                <a:latin typeface="Arial"/>
                <a:cs typeface="Arial"/>
              </a:rPr>
              <a:t>parte</a:t>
            </a:r>
            <a:r>
              <a:rPr sz="1900" b="1" spc="-5" dirty="0">
                <a:latin typeface="Arial"/>
                <a:cs typeface="Arial"/>
              </a:rPr>
              <a:t> activa</a:t>
            </a:r>
            <a:endParaRPr sz="1900">
              <a:latin typeface="Arial"/>
              <a:cs typeface="Arial"/>
            </a:endParaRPr>
          </a:p>
        </p:txBody>
      </p:sp>
      <p:sp>
        <p:nvSpPr>
          <p:cNvPr id="10" name="object 10"/>
          <p:cNvSpPr txBox="1"/>
          <p:nvPr/>
        </p:nvSpPr>
        <p:spPr>
          <a:xfrm>
            <a:off x="5158866" y="2228214"/>
            <a:ext cx="235839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30" dirty="0">
                <a:latin typeface="Arial"/>
                <a:cs typeface="Arial"/>
              </a:rPr>
              <a:t> </a:t>
            </a:r>
            <a:r>
              <a:rPr sz="1900" b="1" dirty="0">
                <a:latin typeface="Arial"/>
                <a:cs typeface="Arial"/>
              </a:rPr>
              <a:t>equipo</a:t>
            </a:r>
            <a:r>
              <a:rPr sz="1900" b="1" spc="-30" dirty="0">
                <a:latin typeface="Arial"/>
                <a:cs typeface="Arial"/>
              </a:rPr>
              <a:t> </a:t>
            </a:r>
            <a:r>
              <a:rPr sz="1900" b="1" spc="-5" dirty="0">
                <a:latin typeface="Arial"/>
                <a:cs typeface="Arial"/>
              </a:rPr>
              <a:t>eléctrico.</a:t>
            </a:r>
            <a:endParaRPr sz="1900">
              <a:latin typeface="Arial"/>
              <a:cs typeface="Arial"/>
            </a:endParaRPr>
          </a:p>
        </p:txBody>
      </p:sp>
      <p:sp>
        <p:nvSpPr>
          <p:cNvPr id="11" name="object 11"/>
          <p:cNvSpPr txBox="1"/>
          <p:nvPr/>
        </p:nvSpPr>
        <p:spPr>
          <a:xfrm>
            <a:off x="935227" y="2782950"/>
            <a:ext cx="548640"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10" dirty="0">
                <a:latin typeface="Arial"/>
                <a:cs typeface="Arial"/>
              </a:rPr>
              <a:t>S</a:t>
            </a:r>
            <a:r>
              <a:rPr sz="1900" b="1" spc="-5" dirty="0">
                <a:latin typeface="Arial"/>
                <a:cs typeface="Arial"/>
              </a:rPr>
              <a:t>e</a:t>
            </a:r>
            <a:endParaRPr sz="1900">
              <a:latin typeface="Arial"/>
              <a:cs typeface="Arial"/>
            </a:endParaRPr>
          </a:p>
        </p:txBody>
      </p:sp>
      <p:sp>
        <p:nvSpPr>
          <p:cNvPr id="12" name="object 12"/>
          <p:cNvSpPr txBox="1"/>
          <p:nvPr/>
        </p:nvSpPr>
        <p:spPr>
          <a:xfrm>
            <a:off x="1606550" y="2812416"/>
            <a:ext cx="6750684" cy="269304"/>
          </a:xfrm>
          <a:prstGeom prst="rect">
            <a:avLst/>
          </a:prstGeom>
          <a:solidFill>
            <a:srgbClr val="FFFF00"/>
          </a:solidFill>
        </p:spPr>
        <p:txBody>
          <a:bodyPr vert="horz" wrap="square" lIns="0" tIns="0" rIns="0" bIns="0" rtlCol="0">
            <a:spAutoFit/>
          </a:bodyPr>
          <a:lstStyle/>
          <a:p>
            <a:pPr>
              <a:lnSpc>
                <a:spcPts val="2145"/>
              </a:lnSpc>
              <a:tabLst>
                <a:tab pos="1422908" algn="l"/>
                <a:tab pos="1692125" algn="l"/>
                <a:tab pos="2672478" algn="l"/>
                <a:tab pos="3237578" algn="l"/>
                <a:tab pos="3645211" algn="l"/>
                <a:tab pos="5066850" algn="l"/>
                <a:tab pos="5403371" algn="l"/>
                <a:tab pos="6398962" algn="l"/>
              </a:tabLst>
            </a:pPr>
            <a:r>
              <a:rPr sz="1900" b="1" spc="-5" dirty="0">
                <a:latin typeface="Arial"/>
                <a:cs typeface="Arial"/>
              </a:rPr>
              <a:t>incr</a:t>
            </a:r>
            <a:r>
              <a:rPr sz="1900" b="1" dirty="0">
                <a:latin typeface="Arial"/>
                <a:cs typeface="Arial"/>
              </a:rPr>
              <a:t>e</a:t>
            </a:r>
            <a:r>
              <a:rPr sz="1900" b="1" spc="-5" dirty="0">
                <a:latin typeface="Arial"/>
                <a:cs typeface="Arial"/>
              </a:rPr>
              <a:t>me</a:t>
            </a:r>
            <a:r>
              <a:rPr sz="1900" b="1" spc="5" dirty="0">
                <a:latin typeface="Arial"/>
                <a:cs typeface="Arial"/>
              </a:rPr>
              <a:t>n</a:t>
            </a:r>
            <a:r>
              <a:rPr sz="1900" b="1" spc="-5" dirty="0">
                <a:latin typeface="Arial"/>
                <a:cs typeface="Arial"/>
              </a:rPr>
              <a:t>ta</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medi</a:t>
            </a:r>
            <a:r>
              <a:rPr sz="1900" b="1" dirty="0">
                <a:latin typeface="Arial"/>
                <a:cs typeface="Arial"/>
              </a:rPr>
              <a:t>d</a:t>
            </a:r>
            <a:r>
              <a:rPr sz="1900" b="1" spc="-5" dirty="0">
                <a:latin typeface="Arial"/>
                <a:cs typeface="Arial"/>
              </a:rPr>
              <a:t>a</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inc</a:t>
            </a:r>
            <a:r>
              <a:rPr sz="1900" b="1" dirty="0">
                <a:latin typeface="Arial"/>
                <a:cs typeface="Arial"/>
              </a:rPr>
              <a:t>r</a:t>
            </a:r>
            <a:r>
              <a:rPr sz="1900" b="1" spc="-5" dirty="0">
                <a:latin typeface="Arial"/>
                <a:cs typeface="Arial"/>
              </a:rPr>
              <a:t>emen</a:t>
            </a:r>
            <a:r>
              <a:rPr sz="1900" b="1" dirty="0">
                <a:latin typeface="Arial"/>
                <a:cs typeface="Arial"/>
              </a:rPr>
              <a:t>t</a:t>
            </a:r>
            <a:r>
              <a:rPr sz="1900" b="1" spc="-5" dirty="0">
                <a:latin typeface="Arial"/>
                <a:cs typeface="Arial"/>
              </a:rPr>
              <a:t>a</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t</a:t>
            </a:r>
            <a:r>
              <a:rPr sz="1900" b="1" spc="10" dirty="0">
                <a:latin typeface="Arial"/>
                <a:cs typeface="Arial"/>
              </a:rPr>
              <a:t>e</a:t>
            </a:r>
            <a:r>
              <a:rPr sz="1900" b="1" spc="-5" dirty="0">
                <a:latin typeface="Arial"/>
                <a:cs typeface="Arial"/>
              </a:rPr>
              <a:t>n</a:t>
            </a:r>
            <a:r>
              <a:rPr sz="1900" b="1" dirty="0">
                <a:latin typeface="Arial"/>
                <a:cs typeface="Arial"/>
              </a:rPr>
              <a:t>s</a:t>
            </a:r>
            <a:r>
              <a:rPr sz="1900" b="1" spc="-5" dirty="0">
                <a:latin typeface="Arial"/>
                <a:cs typeface="Arial"/>
              </a:rPr>
              <a:t>ión</a:t>
            </a:r>
            <a:r>
              <a:rPr sz="1900" b="1" dirty="0">
                <a:latin typeface="Arial"/>
                <a:cs typeface="Arial"/>
              </a:rPr>
              <a:t>	</a:t>
            </a:r>
            <a:r>
              <a:rPr sz="1900" b="1" spc="-5" dirty="0">
                <a:latin typeface="Arial"/>
                <a:cs typeface="Arial"/>
              </a:rPr>
              <a:t>DC</a:t>
            </a:r>
            <a:endParaRPr sz="1900">
              <a:latin typeface="Arial"/>
              <a:cs typeface="Arial"/>
            </a:endParaRPr>
          </a:p>
        </p:txBody>
      </p:sp>
      <p:sp>
        <p:nvSpPr>
          <p:cNvPr id="13" name="object 13"/>
          <p:cNvSpPr txBox="1"/>
          <p:nvPr/>
        </p:nvSpPr>
        <p:spPr>
          <a:xfrm>
            <a:off x="8481822" y="2782950"/>
            <a:ext cx="1503680" cy="304570"/>
          </a:xfrm>
          <a:prstGeom prst="rect">
            <a:avLst/>
          </a:prstGeom>
        </p:spPr>
        <p:txBody>
          <a:bodyPr vert="horz" wrap="square" lIns="0" tIns="12064" rIns="0" bIns="0" rtlCol="0">
            <a:spAutoFit/>
          </a:bodyPr>
          <a:lstStyle/>
          <a:p>
            <a:pPr marL="12699">
              <a:spcBef>
                <a:spcPts val="95"/>
              </a:spcBef>
              <a:tabLst>
                <a:tab pos="281914" algn="l"/>
                <a:tab pos="1128295" algn="l"/>
              </a:tabLst>
            </a:pPr>
            <a:r>
              <a:rPr sz="1900" b="1" spc="-5" dirty="0">
                <a:latin typeface="Arial"/>
                <a:cs typeface="Arial"/>
              </a:rPr>
              <a:t>y	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ser</a:t>
            </a:r>
            <a:endParaRPr sz="1900">
              <a:latin typeface="Arial"/>
              <a:cs typeface="Arial"/>
            </a:endParaRPr>
          </a:p>
        </p:txBody>
      </p:sp>
      <p:sp>
        <p:nvSpPr>
          <p:cNvPr id="14" name="object 14"/>
          <p:cNvSpPr txBox="1"/>
          <p:nvPr/>
        </p:nvSpPr>
        <p:spPr>
          <a:xfrm>
            <a:off x="1164132" y="3060317"/>
            <a:ext cx="19824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calculada</a:t>
            </a:r>
            <a:r>
              <a:rPr sz="1900" b="1" spc="-44" dirty="0">
                <a:latin typeface="Arial"/>
                <a:cs typeface="Arial"/>
              </a:rPr>
              <a:t> </a:t>
            </a:r>
            <a:r>
              <a:rPr sz="1900" b="1" spc="-5" dirty="0">
                <a:latin typeface="Arial"/>
                <a:cs typeface="Arial"/>
              </a:rPr>
              <a:t>según:</a:t>
            </a:r>
            <a:endParaRPr sz="1900">
              <a:latin typeface="Arial"/>
              <a:cs typeface="Arial"/>
            </a:endParaRPr>
          </a:p>
        </p:txBody>
      </p:sp>
      <p:sp>
        <p:nvSpPr>
          <p:cNvPr id="15" name="object 15"/>
          <p:cNvSpPr txBox="1"/>
          <p:nvPr/>
        </p:nvSpPr>
        <p:spPr>
          <a:xfrm>
            <a:off x="706627" y="4063366"/>
            <a:ext cx="3287395" cy="1435648"/>
          </a:xfrm>
          <a:prstGeom prst="rect">
            <a:avLst/>
          </a:prstGeom>
        </p:spPr>
        <p:txBody>
          <a:bodyPr vert="horz" wrap="square" lIns="0" tIns="12064" rIns="0" bIns="0" rtlCol="0">
            <a:spAutoFit/>
          </a:bodyPr>
          <a:lstStyle/>
          <a:p>
            <a:pPr marL="12699">
              <a:lnSpc>
                <a:spcPts val="1885"/>
              </a:lnSpc>
              <a:spcBef>
                <a:spcPts val="95"/>
              </a:spcBef>
            </a:pPr>
            <a:r>
              <a:rPr sz="1600" b="1" spc="-5" dirty="0">
                <a:latin typeface="Arial"/>
                <a:cs typeface="Arial"/>
              </a:rPr>
              <a:t>donde:</a:t>
            </a:r>
            <a:endParaRPr sz="1600">
              <a:latin typeface="Arial"/>
              <a:cs typeface="Arial"/>
            </a:endParaRPr>
          </a:p>
          <a:p>
            <a:pPr marL="12699" marR="5080">
              <a:lnSpc>
                <a:spcPts val="1839"/>
              </a:lnSpc>
              <a:spcBef>
                <a:spcPts val="90"/>
              </a:spcBef>
            </a:pPr>
            <a:r>
              <a:rPr sz="1600" b="1" spc="-5" dirty="0">
                <a:latin typeface="Arial"/>
                <a:cs typeface="Arial"/>
              </a:rPr>
              <a:t>Ig: </a:t>
            </a:r>
            <a:r>
              <a:rPr sz="1600" b="1" dirty="0">
                <a:latin typeface="Arial"/>
                <a:cs typeface="Arial"/>
              </a:rPr>
              <a:t>Corriente </a:t>
            </a:r>
            <a:r>
              <a:rPr sz="1600" b="1" spc="-10" dirty="0">
                <a:latin typeface="Arial"/>
                <a:cs typeface="Arial"/>
              </a:rPr>
              <a:t>de </a:t>
            </a:r>
            <a:r>
              <a:rPr sz="1600" b="1" spc="-5" dirty="0">
                <a:latin typeface="Arial"/>
                <a:cs typeface="Arial"/>
              </a:rPr>
              <a:t>Carga Capacitiva. </a:t>
            </a:r>
            <a:r>
              <a:rPr sz="1600" b="1" spc="-430" dirty="0">
                <a:latin typeface="Arial"/>
                <a:cs typeface="Arial"/>
              </a:rPr>
              <a:t> </a:t>
            </a:r>
            <a:r>
              <a:rPr sz="1600" b="1" spc="-5" dirty="0">
                <a:latin typeface="Arial"/>
                <a:cs typeface="Arial"/>
              </a:rPr>
              <a:t>E:</a:t>
            </a:r>
            <a:r>
              <a:rPr sz="1600" b="1" spc="-10" dirty="0">
                <a:latin typeface="Arial"/>
                <a:cs typeface="Arial"/>
              </a:rPr>
              <a:t> </a:t>
            </a:r>
            <a:r>
              <a:rPr sz="1600" b="1" spc="-5" dirty="0">
                <a:latin typeface="Arial"/>
                <a:cs typeface="Arial"/>
              </a:rPr>
              <a:t>Tensión en</a:t>
            </a:r>
            <a:r>
              <a:rPr sz="1600" b="1" spc="5" dirty="0">
                <a:latin typeface="Arial"/>
                <a:cs typeface="Arial"/>
              </a:rPr>
              <a:t> </a:t>
            </a:r>
            <a:r>
              <a:rPr sz="1600" b="1" spc="-5" dirty="0">
                <a:latin typeface="Arial"/>
                <a:cs typeface="Arial"/>
              </a:rPr>
              <a:t>KiloVolt</a:t>
            </a:r>
            <a:endParaRPr sz="1600">
              <a:latin typeface="Arial"/>
              <a:cs typeface="Arial"/>
            </a:endParaRPr>
          </a:p>
          <a:p>
            <a:pPr marL="12699">
              <a:lnSpc>
                <a:spcPts val="1750"/>
              </a:lnSpc>
            </a:pPr>
            <a:r>
              <a:rPr sz="1600" b="1" spc="-5" dirty="0">
                <a:latin typeface="Arial"/>
                <a:cs typeface="Arial"/>
              </a:rPr>
              <a:t>R:</a:t>
            </a:r>
            <a:r>
              <a:rPr sz="1600" b="1" spc="-10" dirty="0">
                <a:latin typeface="Arial"/>
                <a:cs typeface="Arial"/>
              </a:rPr>
              <a:t> </a:t>
            </a:r>
            <a:r>
              <a:rPr sz="1600" b="1" spc="-5" dirty="0">
                <a:latin typeface="Arial"/>
                <a:cs typeface="Arial"/>
              </a:rPr>
              <a:t>Resistencia</a:t>
            </a:r>
            <a:r>
              <a:rPr sz="1600" b="1" dirty="0">
                <a:latin typeface="Arial"/>
                <a:cs typeface="Arial"/>
              </a:rPr>
              <a:t> </a:t>
            </a:r>
            <a:r>
              <a:rPr sz="1600" b="1" spc="-5" dirty="0">
                <a:latin typeface="Arial"/>
                <a:cs typeface="Arial"/>
              </a:rPr>
              <a:t>en</a:t>
            </a:r>
            <a:r>
              <a:rPr sz="1600" b="1" spc="-10" dirty="0">
                <a:latin typeface="Arial"/>
                <a:cs typeface="Arial"/>
              </a:rPr>
              <a:t> </a:t>
            </a:r>
            <a:r>
              <a:rPr sz="1600" b="1" spc="-5" dirty="0">
                <a:latin typeface="Arial"/>
                <a:cs typeface="Arial"/>
              </a:rPr>
              <a:t>Megaohmios</a:t>
            </a:r>
            <a:endParaRPr sz="1600">
              <a:latin typeface="Arial"/>
              <a:cs typeface="Arial"/>
            </a:endParaRPr>
          </a:p>
          <a:p>
            <a:pPr marL="12699" marR="50161">
              <a:lnSpc>
                <a:spcPts val="1839"/>
              </a:lnSpc>
              <a:spcBef>
                <a:spcPts val="95"/>
              </a:spcBef>
            </a:pPr>
            <a:r>
              <a:rPr sz="1600" b="1" spc="-5" dirty="0">
                <a:latin typeface="Arial"/>
                <a:cs typeface="Arial"/>
              </a:rPr>
              <a:t>C:</a:t>
            </a:r>
            <a:r>
              <a:rPr sz="1600" b="1" spc="-10" dirty="0">
                <a:latin typeface="Arial"/>
                <a:cs typeface="Arial"/>
              </a:rPr>
              <a:t> </a:t>
            </a:r>
            <a:r>
              <a:rPr sz="1600" b="1" spc="-5" dirty="0">
                <a:latin typeface="Arial"/>
                <a:cs typeface="Arial"/>
              </a:rPr>
              <a:t>Capacitancia</a:t>
            </a:r>
            <a:r>
              <a:rPr sz="1600" b="1" spc="5" dirty="0">
                <a:latin typeface="Arial"/>
                <a:cs typeface="Arial"/>
              </a:rPr>
              <a:t> </a:t>
            </a:r>
            <a:r>
              <a:rPr sz="1600" b="1" spc="-5" dirty="0">
                <a:latin typeface="Arial"/>
                <a:cs typeface="Arial"/>
              </a:rPr>
              <a:t>en microfaradios </a:t>
            </a:r>
            <a:r>
              <a:rPr sz="1600" b="1" spc="-430" dirty="0">
                <a:latin typeface="Arial"/>
                <a:cs typeface="Arial"/>
              </a:rPr>
              <a:t> </a:t>
            </a:r>
            <a:r>
              <a:rPr sz="1600" b="1" spc="-5" dirty="0">
                <a:latin typeface="Arial"/>
                <a:cs typeface="Arial"/>
              </a:rPr>
              <a:t>t</a:t>
            </a:r>
            <a:r>
              <a:rPr sz="1600" b="1" spc="-10" dirty="0">
                <a:latin typeface="Arial"/>
                <a:cs typeface="Arial"/>
              </a:rPr>
              <a:t> </a:t>
            </a:r>
            <a:r>
              <a:rPr sz="1600" b="1" spc="-5" dirty="0">
                <a:latin typeface="Arial"/>
                <a:cs typeface="Arial"/>
              </a:rPr>
              <a:t>:</a:t>
            </a:r>
            <a:r>
              <a:rPr sz="1600" b="1" spc="-10" dirty="0">
                <a:latin typeface="Arial"/>
                <a:cs typeface="Arial"/>
              </a:rPr>
              <a:t> </a:t>
            </a:r>
            <a:r>
              <a:rPr sz="1600" b="1" spc="-5" dirty="0">
                <a:latin typeface="Arial"/>
                <a:cs typeface="Arial"/>
              </a:rPr>
              <a:t>Tiempo</a:t>
            </a:r>
            <a:r>
              <a:rPr sz="1600" b="1" spc="-10" dirty="0">
                <a:latin typeface="Arial"/>
                <a:cs typeface="Arial"/>
              </a:rPr>
              <a:t> </a:t>
            </a:r>
            <a:r>
              <a:rPr sz="1600" b="1" dirty="0">
                <a:latin typeface="Arial"/>
                <a:cs typeface="Arial"/>
              </a:rPr>
              <a:t>en</a:t>
            </a:r>
            <a:r>
              <a:rPr sz="1600" b="1" spc="-10" dirty="0">
                <a:latin typeface="Arial"/>
                <a:cs typeface="Arial"/>
              </a:rPr>
              <a:t> </a:t>
            </a:r>
            <a:r>
              <a:rPr sz="1600" b="1" spc="-5" dirty="0">
                <a:latin typeface="Arial"/>
                <a:cs typeface="Arial"/>
              </a:rPr>
              <a:t>Segundos.</a:t>
            </a:r>
            <a:endParaRPr sz="1600">
              <a:latin typeface="Arial"/>
              <a:cs typeface="Arial"/>
            </a:endParaRPr>
          </a:p>
        </p:txBody>
      </p:sp>
      <p:sp>
        <p:nvSpPr>
          <p:cNvPr id="16" name="object 16"/>
          <p:cNvSpPr txBox="1"/>
          <p:nvPr/>
        </p:nvSpPr>
        <p:spPr>
          <a:xfrm>
            <a:off x="1600453" y="5771134"/>
            <a:ext cx="7316470" cy="269304"/>
          </a:xfrm>
          <a:prstGeom prst="rect">
            <a:avLst/>
          </a:prstGeom>
          <a:solidFill>
            <a:srgbClr val="FFFF00"/>
          </a:solidFill>
        </p:spPr>
        <p:txBody>
          <a:bodyPr vert="horz" wrap="square" lIns="0" tIns="0" rIns="0" bIns="0" rtlCol="0">
            <a:spAutoFit/>
          </a:bodyPr>
          <a:lstStyle/>
          <a:p>
            <a:pPr>
              <a:lnSpc>
                <a:spcPts val="2145"/>
              </a:lnSpc>
              <a:tabLst>
                <a:tab pos="1001305" algn="l"/>
                <a:tab pos="1478784" algn="l"/>
                <a:tab pos="2400087" algn="l"/>
                <a:tab pos="2666764" algn="l"/>
                <a:tab pos="3708071" algn="l"/>
                <a:tab pos="3973476" algn="l"/>
                <a:tab pos="4946211" algn="l"/>
                <a:tab pos="5506231" algn="l"/>
                <a:tab pos="6118317" algn="l"/>
              </a:tabLst>
            </a:pPr>
            <a:r>
              <a:rPr sz="1900" b="1" spc="-5" dirty="0">
                <a:latin typeface="Arial"/>
                <a:cs typeface="Arial"/>
              </a:rPr>
              <a:t>f</a:t>
            </a:r>
            <a:r>
              <a:rPr sz="1900" b="1" dirty="0">
                <a:latin typeface="Arial"/>
                <a:cs typeface="Arial"/>
              </a:rPr>
              <a:t>u</a:t>
            </a:r>
            <a:r>
              <a:rPr sz="1900" b="1" spc="-5" dirty="0">
                <a:latin typeface="Arial"/>
                <a:cs typeface="Arial"/>
              </a:rPr>
              <a:t>n</a:t>
            </a:r>
            <a:r>
              <a:rPr sz="1900" b="1" dirty="0">
                <a:latin typeface="Arial"/>
                <a:cs typeface="Arial"/>
              </a:rPr>
              <a:t>c</a:t>
            </a:r>
            <a:r>
              <a:rPr sz="1900" b="1" spc="-5" dirty="0">
                <a:latin typeface="Arial"/>
                <a:cs typeface="Arial"/>
              </a:rPr>
              <a:t>ión</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5" dirty="0">
                <a:latin typeface="Arial"/>
                <a:cs typeface="Arial"/>
              </a:rPr>
              <a:t>ti</a:t>
            </a:r>
            <a:r>
              <a:rPr sz="1900" b="1" dirty="0">
                <a:latin typeface="Arial"/>
                <a:cs typeface="Arial"/>
              </a:rPr>
              <a:t>e</a:t>
            </a:r>
            <a:r>
              <a:rPr sz="1900" b="1" spc="-5" dirty="0">
                <a:latin typeface="Arial"/>
                <a:cs typeface="Arial"/>
              </a:rPr>
              <a:t>mpo</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crece</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medi</a:t>
            </a:r>
            <a:r>
              <a:rPr sz="1900" b="1" dirty="0">
                <a:latin typeface="Arial"/>
                <a:cs typeface="Arial"/>
              </a:rPr>
              <a:t>d</a:t>
            </a:r>
            <a:r>
              <a:rPr sz="1900" b="1" spc="-5" dirty="0">
                <a:latin typeface="Arial"/>
                <a:cs typeface="Arial"/>
              </a:rPr>
              <a:t>a</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e</a:t>
            </a:r>
            <a:r>
              <a:rPr sz="1900" b="1" dirty="0">
                <a:latin typeface="Arial"/>
                <a:cs typeface="Arial"/>
              </a:rPr>
              <a:t>	</a:t>
            </a:r>
            <a:r>
              <a:rPr sz="1900" b="1" spc="-5" dirty="0">
                <a:latin typeface="Arial"/>
                <a:cs typeface="Arial"/>
              </a:rPr>
              <a:t>transc</a:t>
            </a:r>
            <a:r>
              <a:rPr sz="1900" b="1" dirty="0">
                <a:latin typeface="Arial"/>
                <a:cs typeface="Arial"/>
              </a:rPr>
              <a:t>u</a:t>
            </a:r>
            <a:r>
              <a:rPr sz="1900" b="1" spc="-5" dirty="0">
                <a:latin typeface="Arial"/>
                <a:cs typeface="Arial"/>
              </a:rPr>
              <a:t>r</a:t>
            </a:r>
            <a:r>
              <a:rPr sz="1900" b="1" spc="-21" dirty="0">
                <a:latin typeface="Arial"/>
                <a:cs typeface="Arial"/>
              </a:rPr>
              <a:t>r</a:t>
            </a:r>
            <a:r>
              <a:rPr sz="1900" b="1" spc="-5" dirty="0">
                <a:latin typeface="Arial"/>
                <a:cs typeface="Arial"/>
              </a:rPr>
              <a:t>e</a:t>
            </a:r>
            <a:endParaRPr sz="1900">
              <a:latin typeface="Arial"/>
              <a:cs typeface="Arial"/>
            </a:endParaRPr>
          </a:p>
        </p:txBody>
      </p:sp>
      <p:sp>
        <p:nvSpPr>
          <p:cNvPr id="17" name="object 17"/>
          <p:cNvSpPr txBox="1"/>
          <p:nvPr/>
        </p:nvSpPr>
        <p:spPr>
          <a:xfrm>
            <a:off x="935227" y="5741670"/>
            <a:ext cx="9048749"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8110134" algn="l"/>
              </a:tabLst>
            </a:pPr>
            <a:r>
              <a:rPr sz="1900" b="1" spc="-10" dirty="0">
                <a:latin typeface="Arial"/>
                <a:cs typeface="Arial"/>
              </a:rPr>
              <a:t>E</a:t>
            </a:r>
            <a:r>
              <a:rPr sz="1900" b="1" spc="-5" dirty="0">
                <a:latin typeface="Arial"/>
                <a:cs typeface="Arial"/>
              </a:rPr>
              <a:t>s</a:t>
            </a:r>
            <a:r>
              <a:rPr sz="1900" b="1" dirty="0">
                <a:latin typeface="Arial"/>
                <a:cs typeface="Arial"/>
              </a:rPr>
              <a:t>	</a:t>
            </a:r>
            <a:r>
              <a:rPr sz="1900" b="1" spc="21" dirty="0">
                <a:latin typeface="Arial"/>
                <a:cs typeface="Arial"/>
              </a:rPr>
              <a:t>(</a:t>
            </a:r>
            <a:r>
              <a:rPr sz="1900" b="1" spc="-40" dirty="0">
                <a:latin typeface="Arial"/>
                <a:cs typeface="Arial"/>
              </a:rPr>
              <a:t>v</a:t>
            </a:r>
            <a:r>
              <a:rPr sz="1900" b="1" spc="5" dirty="0">
                <a:latin typeface="Arial"/>
                <a:cs typeface="Arial"/>
              </a:rPr>
              <a:t>a</a:t>
            </a:r>
            <a:r>
              <a:rPr sz="1900" b="1" spc="-5" dirty="0">
                <a:latin typeface="Arial"/>
                <a:cs typeface="Arial"/>
              </a:rPr>
              <a:t>lores</a:t>
            </a:r>
            <a:endParaRPr sz="1900">
              <a:latin typeface="Arial"/>
              <a:cs typeface="Arial"/>
            </a:endParaRPr>
          </a:p>
        </p:txBody>
      </p:sp>
      <p:sp>
        <p:nvSpPr>
          <p:cNvPr id="18" name="object 18"/>
          <p:cNvSpPr txBox="1"/>
          <p:nvPr/>
        </p:nvSpPr>
        <p:spPr>
          <a:xfrm>
            <a:off x="1164133" y="6019038"/>
            <a:ext cx="882078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iniciales</a:t>
            </a:r>
            <a:r>
              <a:rPr sz="1900" b="1" spc="-105" dirty="0">
                <a:latin typeface="Arial"/>
                <a:cs typeface="Arial"/>
              </a:rPr>
              <a:t> </a:t>
            </a:r>
            <a:r>
              <a:rPr sz="1900" b="1" spc="-5" dirty="0">
                <a:latin typeface="Arial"/>
                <a:cs typeface="Arial"/>
              </a:rPr>
              <a:t>muy</a:t>
            </a:r>
            <a:r>
              <a:rPr sz="1900" b="1" spc="-105" dirty="0">
                <a:latin typeface="Arial"/>
                <a:cs typeface="Arial"/>
              </a:rPr>
              <a:t> </a:t>
            </a:r>
            <a:r>
              <a:rPr sz="1900" b="1" spc="-5" dirty="0">
                <a:latin typeface="Arial"/>
                <a:cs typeface="Arial"/>
              </a:rPr>
              <a:t>altos</a:t>
            </a:r>
            <a:r>
              <a:rPr sz="1900" b="1" spc="-95" dirty="0">
                <a:latin typeface="Arial"/>
                <a:cs typeface="Arial"/>
              </a:rPr>
              <a:t> </a:t>
            </a:r>
            <a:r>
              <a:rPr sz="1900" b="1" spc="-5" dirty="0">
                <a:latin typeface="Arial"/>
                <a:cs typeface="Arial"/>
              </a:rPr>
              <a:t>que</a:t>
            </a:r>
            <a:r>
              <a:rPr sz="1900" b="1" spc="-105" dirty="0">
                <a:latin typeface="Arial"/>
                <a:cs typeface="Arial"/>
              </a:rPr>
              <a:t> </a:t>
            </a:r>
            <a:r>
              <a:rPr sz="1900" b="1" spc="-5" dirty="0">
                <a:latin typeface="Arial"/>
                <a:cs typeface="Arial"/>
              </a:rPr>
              <a:t>disminuyen</a:t>
            </a:r>
            <a:r>
              <a:rPr sz="1900" b="1" spc="-70" dirty="0">
                <a:latin typeface="Arial"/>
                <a:cs typeface="Arial"/>
              </a:rPr>
              <a:t> </a:t>
            </a:r>
            <a:r>
              <a:rPr sz="1900" b="1" spc="-5" dirty="0">
                <a:latin typeface="Arial"/>
                <a:cs typeface="Arial"/>
              </a:rPr>
              <a:t>con</a:t>
            </a:r>
            <a:r>
              <a:rPr sz="1900" b="1" spc="-86" dirty="0">
                <a:latin typeface="Arial"/>
                <a:cs typeface="Arial"/>
              </a:rPr>
              <a:t> </a:t>
            </a:r>
            <a:r>
              <a:rPr sz="1900" b="1" spc="-5" dirty="0">
                <a:latin typeface="Arial"/>
                <a:cs typeface="Arial"/>
              </a:rPr>
              <a:t>el</a:t>
            </a:r>
            <a:r>
              <a:rPr sz="1900" b="1" spc="-100" dirty="0">
                <a:latin typeface="Arial"/>
                <a:cs typeface="Arial"/>
              </a:rPr>
              <a:t> </a:t>
            </a:r>
            <a:r>
              <a:rPr sz="1900" b="1" spc="-5" dirty="0">
                <a:latin typeface="Arial"/>
                <a:cs typeface="Arial"/>
              </a:rPr>
              <a:t>tiempo</a:t>
            </a:r>
            <a:r>
              <a:rPr sz="1900" b="1" spc="-86" dirty="0">
                <a:latin typeface="Arial"/>
                <a:cs typeface="Arial"/>
              </a:rPr>
              <a:t> </a:t>
            </a:r>
            <a:r>
              <a:rPr sz="1900" b="1" spc="-5" dirty="0">
                <a:latin typeface="Arial"/>
                <a:cs typeface="Arial"/>
              </a:rPr>
              <a:t>y</a:t>
            </a:r>
            <a:r>
              <a:rPr sz="1900" b="1" spc="-120" dirty="0">
                <a:latin typeface="Arial"/>
                <a:cs typeface="Arial"/>
              </a:rPr>
              <a:t> </a:t>
            </a:r>
            <a:r>
              <a:rPr sz="1900" b="1" spc="-5" dirty="0">
                <a:latin typeface="Arial"/>
                <a:cs typeface="Arial"/>
              </a:rPr>
              <a:t>el</a:t>
            </a:r>
            <a:r>
              <a:rPr sz="1900" b="1" spc="-80" dirty="0">
                <a:latin typeface="Arial"/>
                <a:cs typeface="Arial"/>
              </a:rPr>
              <a:t> </a:t>
            </a:r>
            <a:r>
              <a:rPr sz="1900" b="1" spc="-5" dirty="0">
                <a:latin typeface="Arial"/>
                <a:cs typeface="Arial"/>
              </a:rPr>
              <a:t>capacitor</a:t>
            </a:r>
            <a:r>
              <a:rPr sz="1900" b="1" spc="-100" dirty="0">
                <a:latin typeface="Arial"/>
                <a:cs typeface="Arial"/>
              </a:rPr>
              <a:t> </a:t>
            </a:r>
            <a:r>
              <a:rPr sz="1900" b="1" spc="-5" dirty="0">
                <a:latin typeface="Arial"/>
                <a:cs typeface="Arial"/>
              </a:rPr>
              <a:t>se</a:t>
            </a:r>
            <a:r>
              <a:rPr sz="1900" b="1" spc="-105" dirty="0">
                <a:latin typeface="Arial"/>
                <a:cs typeface="Arial"/>
              </a:rPr>
              <a:t> </a:t>
            </a:r>
            <a:r>
              <a:rPr sz="1900" b="1" spc="-5" dirty="0">
                <a:latin typeface="Arial"/>
                <a:cs typeface="Arial"/>
              </a:rPr>
              <a:t>ha</a:t>
            </a:r>
            <a:r>
              <a:rPr sz="1900" b="1" spc="-100" dirty="0">
                <a:latin typeface="Arial"/>
                <a:cs typeface="Arial"/>
              </a:rPr>
              <a:t> </a:t>
            </a:r>
            <a:r>
              <a:rPr sz="1900" b="1" spc="-5" dirty="0">
                <a:latin typeface="Arial"/>
                <a:cs typeface="Arial"/>
              </a:rPr>
              <a:t>cargado </a:t>
            </a:r>
            <a:r>
              <a:rPr sz="1900" b="1" spc="-509" dirty="0">
                <a:latin typeface="Arial"/>
                <a:cs typeface="Arial"/>
              </a:rPr>
              <a:t> </a:t>
            </a:r>
            <a:r>
              <a:rPr sz="1900" b="1" spc="-5" dirty="0">
                <a:latin typeface="Arial"/>
                <a:cs typeface="Arial"/>
              </a:rPr>
              <a:t>a</a:t>
            </a:r>
            <a:r>
              <a:rPr sz="1900" b="1" spc="-1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tensión</a:t>
            </a:r>
            <a:r>
              <a:rPr sz="1900" b="1" spc="15" dirty="0">
                <a:latin typeface="Arial"/>
                <a:cs typeface="Arial"/>
              </a:rPr>
              <a:t> </a:t>
            </a:r>
            <a:r>
              <a:rPr sz="1900" b="1" spc="-5" dirty="0">
                <a:latin typeface="Arial"/>
                <a:cs typeface="Arial"/>
              </a:rPr>
              <a:t>plena).</a:t>
            </a:r>
            <a:endParaRPr sz="1900">
              <a:latin typeface="Arial"/>
              <a:cs typeface="Arial"/>
            </a:endParaRPr>
          </a:p>
        </p:txBody>
      </p:sp>
      <p:pic>
        <p:nvPicPr>
          <p:cNvPr id="19" name="object 19"/>
          <p:cNvPicPr/>
          <p:nvPr/>
        </p:nvPicPr>
        <p:blipFill>
          <a:blip r:embed="rId2" cstate="print"/>
          <a:stretch>
            <a:fillRect/>
          </a:stretch>
        </p:blipFill>
        <p:spPr>
          <a:xfrm>
            <a:off x="3904823" y="3404112"/>
            <a:ext cx="2844661" cy="516946"/>
          </a:xfrm>
          <a:prstGeom prst="rect">
            <a:avLst/>
          </a:prstGeom>
        </p:spPr>
      </p:pic>
      <p:sp>
        <p:nvSpPr>
          <p:cNvPr id="20" name="object 20"/>
          <p:cNvSpPr txBox="1"/>
          <p:nvPr/>
        </p:nvSpPr>
        <p:spPr>
          <a:xfrm>
            <a:off x="9818369" y="6784035"/>
            <a:ext cx="168910" cy="153888"/>
          </a:xfrm>
          <a:prstGeom prst="rect">
            <a:avLst/>
          </a:prstGeom>
        </p:spPr>
        <p:txBody>
          <a:bodyPr vert="horz" wrap="square" lIns="0" tIns="0" rIns="0" bIns="0" rtlCol="0">
            <a:spAutoFit/>
          </a:bodyPr>
          <a:lstStyle/>
          <a:p>
            <a:pPr marL="12699">
              <a:lnSpc>
                <a:spcPts val="1150"/>
              </a:lnSpc>
            </a:pPr>
            <a:r>
              <a:rPr sz="1100" dirty="0">
                <a:latin typeface="Calibri"/>
                <a:cs typeface="Calibri"/>
              </a:rPr>
              <a:t>13</a:t>
            </a:r>
            <a:endParaRPr sz="1100">
              <a:latin typeface="Calibri"/>
              <a:cs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39160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4.5</a:t>
            </a:r>
            <a:r>
              <a:rPr sz="1900" b="1" spc="5" dirty="0">
                <a:latin typeface="Arial"/>
                <a:cs typeface="Arial"/>
              </a:rPr>
              <a:t> </a:t>
            </a:r>
            <a:r>
              <a:rPr sz="1900" b="1" spc="-5" dirty="0">
                <a:latin typeface="Arial"/>
                <a:cs typeface="Arial"/>
              </a:rPr>
              <a:t>Corriente</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Fuga</a:t>
            </a:r>
            <a:r>
              <a:rPr sz="1900" b="1" dirty="0">
                <a:latin typeface="Arial"/>
                <a:cs typeface="Arial"/>
              </a:rPr>
              <a:t> </a:t>
            </a:r>
            <a:r>
              <a:rPr sz="1900" b="1" spc="-5" dirty="0">
                <a:latin typeface="Arial"/>
                <a:cs typeface="Arial"/>
              </a:rPr>
              <a:t>Volumétrica</a:t>
            </a:r>
            <a:endParaRPr sz="1900">
              <a:latin typeface="Arial"/>
              <a:cs typeface="Arial"/>
            </a:endParaRPr>
          </a:p>
        </p:txBody>
      </p:sp>
      <p:sp>
        <p:nvSpPr>
          <p:cNvPr id="7" name="object 7"/>
          <p:cNvSpPr txBox="1"/>
          <p:nvPr/>
        </p:nvSpPr>
        <p:spPr>
          <a:xfrm>
            <a:off x="2074418" y="1702563"/>
            <a:ext cx="218757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través del</a:t>
            </a:r>
            <a:r>
              <a:rPr sz="1900" b="1" spc="30" dirty="0">
                <a:latin typeface="Arial"/>
                <a:cs typeface="Arial"/>
              </a:rPr>
              <a:t> </a:t>
            </a:r>
            <a:r>
              <a:rPr sz="1900" b="1" spc="-10" dirty="0">
                <a:latin typeface="Arial"/>
                <a:cs typeface="Arial"/>
              </a:rPr>
              <a:t>volumen</a:t>
            </a:r>
            <a:endParaRPr sz="1900">
              <a:latin typeface="Arial"/>
              <a:cs typeface="Arial"/>
            </a:endParaRPr>
          </a:p>
        </p:txBody>
      </p:sp>
      <p:sp>
        <p:nvSpPr>
          <p:cNvPr id="8" name="object 8"/>
          <p:cNvSpPr txBox="1"/>
          <p:nvPr/>
        </p:nvSpPr>
        <p:spPr>
          <a:xfrm>
            <a:off x="935227" y="1673098"/>
            <a:ext cx="474535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3393138" algn="l"/>
              </a:tabLst>
            </a:pPr>
            <a:r>
              <a:rPr sz="1900" b="1" spc="-5" dirty="0">
                <a:latin typeface="Arial"/>
                <a:cs typeface="Arial"/>
              </a:rPr>
              <a:t>Fluye a	del</a:t>
            </a:r>
            <a:r>
              <a:rPr sz="1900" b="1" spc="-55" dirty="0">
                <a:latin typeface="Arial"/>
                <a:cs typeface="Arial"/>
              </a:rPr>
              <a:t> </a:t>
            </a:r>
            <a:r>
              <a:rPr sz="1900" b="1" spc="-5" dirty="0">
                <a:latin typeface="Arial"/>
                <a:cs typeface="Arial"/>
              </a:rPr>
              <a:t>material</a:t>
            </a:r>
            <a:endParaRPr sz="1900">
              <a:latin typeface="Arial"/>
              <a:cs typeface="Arial"/>
            </a:endParaRPr>
          </a:p>
        </p:txBody>
      </p:sp>
      <p:sp>
        <p:nvSpPr>
          <p:cNvPr id="9" name="object 9"/>
          <p:cNvSpPr txBox="1"/>
          <p:nvPr/>
        </p:nvSpPr>
        <p:spPr>
          <a:xfrm>
            <a:off x="935227" y="2228214"/>
            <a:ext cx="187642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10" dirty="0">
                <a:latin typeface="Arial"/>
                <a:cs typeface="Arial"/>
              </a:rPr>
              <a:t>Se</a:t>
            </a:r>
            <a:r>
              <a:rPr sz="1900" b="1" spc="-35" dirty="0">
                <a:latin typeface="Arial"/>
                <a:cs typeface="Arial"/>
              </a:rPr>
              <a:t> </a:t>
            </a:r>
            <a:r>
              <a:rPr sz="1900" b="1" spc="-5" dirty="0">
                <a:latin typeface="Arial"/>
                <a:cs typeface="Arial"/>
              </a:rPr>
              <a:t>utiliza</a:t>
            </a:r>
            <a:r>
              <a:rPr sz="1900" b="1" spc="-30" dirty="0">
                <a:latin typeface="Arial"/>
                <a:cs typeface="Arial"/>
              </a:rPr>
              <a:t> </a:t>
            </a:r>
            <a:r>
              <a:rPr sz="1900" b="1" dirty="0">
                <a:latin typeface="Arial"/>
                <a:cs typeface="Arial"/>
              </a:rPr>
              <a:t>para</a:t>
            </a:r>
            <a:endParaRPr sz="1900">
              <a:latin typeface="Arial"/>
              <a:cs typeface="Arial"/>
            </a:endParaRPr>
          </a:p>
        </p:txBody>
      </p:sp>
      <p:sp>
        <p:nvSpPr>
          <p:cNvPr id="10" name="object 10"/>
          <p:cNvSpPr txBox="1"/>
          <p:nvPr/>
        </p:nvSpPr>
        <p:spPr>
          <a:xfrm>
            <a:off x="2866898" y="2257375"/>
            <a:ext cx="44678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evaluar</a:t>
            </a:r>
            <a:r>
              <a:rPr sz="1900" b="1" spc="10" dirty="0">
                <a:latin typeface="Arial"/>
                <a:cs typeface="Arial"/>
              </a:rPr>
              <a:t> </a:t>
            </a:r>
            <a:r>
              <a:rPr sz="1900" b="1" spc="-5" dirty="0">
                <a:latin typeface="Arial"/>
                <a:cs typeface="Arial"/>
              </a:rPr>
              <a:t>las</a:t>
            </a:r>
            <a:r>
              <a:rPr sz="1900" b="1" spc="25" dirty="0">
                <a:latin typeface="Arial"/>
                <a:cs typeface="Arial"/>
              </a:rPr>
              <a:t> </a:t>
            </a:r>
            <a:r>
              <a:rPr sz="1900" b="1" spc="-5" dirty="0">
                <a:latin typeface="Arial"/>
                <a:cs typeface="Arial"/>
              </a:rPr>
              <a:t>condiciones</a:t>
            </a:r>
            <a:r>
              <a:rPr sz="1900" b="1" spc="2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aislamiento</a:t>
            </a:r>
            <a:endParaRPr sz="1900">
              <a:latin typeface="Arial"/>
              <a:cs typeface="Arial"/>
            </a:endParaRPr>
          </a:p>
        </p:txBody>
      </p:sp>
      <p:sp>
        <p:nvSpPr>
          <p:cNvPr id="11" name="object 11"/>
          <p:cNvSpPr txBox="1"/>
          <p:nvPr/>
        </p:nvSpPr>
        <p:spPr>
          <a:xfrm>
            <a:off x="7388731" y="2228214"/>
            <a:ext cx="14592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bajo</a:t>
            </a:r>
            <a:r>
              <a:rPr sz="1900" b="1" spc="-55" dirty="0">
                <a:latin typeface="Arial"/>
                <a:cs typeface="Arial"/>
              </a:rPr>
              <a:t> </a:t>
            </a:r>
            <a:r>
              <a:rPr sz="1900" b="1" spc="-5" dirty="0">
                <a:latin typeface="Arial"/>
                <a:cs typeface="Arial"/>
              </a:rPr>
              <a:t>prueba.</a:t>
            </a:r>
            <a:endParaRPr sz="1900">
              <a:latin typeface="Arial"/>
              <a:cs typeface="Arial"/>
            </a:endParaRPr>
          </a:p>
        </p:txBody>
      </p:sp>
      <p:sp>
        <p:nvSpPr>
          <p:cNvPr id="12" name="object 12"/>
          <p:cNvSpPr txBox="1"/>
          <p:nvPr/>
        </p:nvSpPr>
        <p:spPr>
          <a:xfrm>
            <a:off x="935228" y="2782950"/>
            <a:ext cx="3821429"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10" dirty="0">
                <a:latin typeface="Arial"/>
                <a:cs typeface="Arial"/>
              </a:rPr>
              <a:t>Se</a:t>
            </a:r>
            <a:r>
              <a:rPr sz="1900" b="1" spc="-70" dirty="0">
                <a:latin typeface="Arial"/>
                <a:cs typeface="Arial"/>
              </a:rPr>
              <a:t> </a:t>
            </a:r>
            <a:r>
              <a:rPr sz="1900" b="1" spc="-5" dirty="0">
                <a:latin typeface="Arial"/>
                <a:cs typeface="Arial"/>
              </a:rPr>
              <a:t>requiere</a:t>
            </a:r>
            <a:r>
              <a:rPr sz="1900" b="1" spc="-70" dirty="0">
                <a:latin typeface="Arial"/>
                <a:cs typeface="Arial"/>
              </a:rPr>
              <a:t> </a:t>
            </a:r>
            <a:r>
              <a:rPr sz="1900" b="1" dirty="0">
                <a:latin typeface="Arial"/>
                <a:cs typeface="Arial"/>
              </a:rPr>
              <a:t>que</a:t>
            </a:r>
            <a:r>
              <a:rPr sz="1900" b="1" spc="-60" dirty="0">
                <a:latin typeface="Arial"/>
                <a:cs typeface="Arial"/>
              </a:rPr>
              <a:t> </a:t>
            </a:r>
            <a:r>
              <a:rPr sz="1900" b="1" spc="-5" dirty="0">
                <a:latin typeface="Arial"/>
                <a:cs typeface="Arial"/>
              </a:rPr>
              <a:t>la</a:t>
            </a:r>
            <a:r>
              <a:rPr sz="1900" b="1" spc="-65" dirty="0">
                <a:latin typeface="Arial"/>
                <a:cs typeface="Arial"/>
              </a:rPr>
              <a:t> </a:t>
            </a:r>
            <a:r>
              <a:rPr sz="1900" b="1" spc="-5" dirty="0">
                <a:latin typeface="Arial"/>
                <a:cs typeface="Arial"/>
              </a:rPr>
              <a:t>inyección</a:t>
            </a:r>
            <a:r>
              <a:rPr sz="1900" b="1" spc="-55" dirty="0">
                <a:latin typeface="Arial"/>
                <a:cs typeface="Arial"/>
              </a:rPr>
              <a:t> </a:t>
            </a:r>
            <a:r>
              <a:rPr sz="1900" b="1" spc="-5" dirty="0">
                <a:latin typeface="Arial"/>
                <a:cs typeface="Arial"/>
              </a:rPr>
              <a:t>de</a:t>
            </a:r>
            <a:endParaRPr sz="1900">
              <a:latin typeface="Arial"/>
              <a:cs typeface="Arial"/>
            </a:endParaRPr>
          </a:p>
        </p:txBody>
      </p:sp>
      <p:sp>
        <p:nvSpPr>
          <p:cNvPr id="13" name="object 13"/>
          <p:cNvSpPr txBox="1"/>
          <p:nvPr/>
        </p:nvSpPr>
        <p:spPr>
          <a:xfrm>
            <a:off x="4804282" y="2812416"/>
            <a:ext cx="51689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70" dirty="0">
                <a:latin typeface="Arial"/>
                <a:cs typeface="Arial"/>
              </a:rPr>
              <a:t> </a:t>
            </a:r>
            <a:r>
              <a:rPr sz="1900" b="1" spc="-5" dirty="0">
                <a:latin typeface="Arial"/>
                <a:cs typeface="Arial"/>
              </a:rPr>
              <a:t>se</a:t>
            </a:r>
            <a:r>
              <a:rPr sz="1900" b="1" spc="-55" dirty="0">
                <a:latin typeface="Arial"/>
                <a:cs typeface="Arial"/>
              </a:rPr>
              <a:t> </a:t>
            </a:r>
            <a:r>
              <a:rPr sz="1900" b="1" spc="-5" dirty="0">
                <a:latin typeface="Arial"/>
                <a:cs typeface="Arial"/>
              </a:rPr>
              <a:t>realice</a:t>
            </a:r>
            <a:r>
              <a:rPr sz="1900" b="1" spc="-55" dirty="0">
                <a:latin typeface="Arial"/>
                <a:cs typeface="Arial"/>
              </a:rPr>
              <a:t> </a:t>
            </a:r>
            <a:r>
              <a:rPr sz="1900" b="1" spc="-5" dirty="0">
                <a:latin typeface="Arial"/>
                <a:cs typeface="Arial"/>
              </a:rPr>
              <a:t>por</a:t>
            </a:r>
            <a:r>
              <a:rPr sz="1900" b="1" spc="-65" dirty="0">
                <a:latin typeface="Arial"/>
                <a:cs typeface="Arial"/>
              </a:rPr>
              <a:t> </a:t>
            </a:r>
            <a:r>
              <a:rPr sz="1900" b="1" spc="-5" dirty="0">
                <a:latin typeface="Arial"/>
                <a:cs typeface="Arial"/>
              </a:rPr>
              <a:t>un</a:t>
            </a:r>
            <a:r>
              <a:rPr sz="1900" b="1" spc="-44" dirty="0">
                <a:latin typeface="Arial"/>
                <a:cs typeface="Arial"/>
              </a:rPr>
              <a:t> </a:t>
            </a:r>
            <a:r>
              <a:rPr sz="1900" b="1" spc="-5" dirty="0">
                <a:latin typeface="Arial"/>
                <a:cs typeface="Arial"/>
              </a:rPr>
              <a:t>tiempo</a:t>
            </a:r>
            <a:r>
              <a:rPr sz="1900" b="1" spc="-50" dirty="0">
                <a:latin typeface="Arial"/>
                <a:cs typeface="Arial"/>
              </a:rPr>
              <a:t> </a:t>
            </a:r>
            <a:r>
              <a:rPr sz="1900" b="1" spc="-5" dirty="0">
                <a:latin typeface="Arial"/>
                <a:cs typeface="Arial"/>
              </a:rPr>
              <a:t>determinado</a:t>
            </a:r>
            <a:endParaRPr sz="1900">
              <a:latin typeface="Arial"/>
              <a:cs typeface="Arial"/>
            </a:endParaRPr>
          </a:p>
        </p:txBody>
      </p:sp>
      <p:sp>
        <p:nvSpPr>
          <p:cNvPr id="14" name="object 14"/>
          <p:cNvSpPr txBox="1"/>
          <p:nvPr/>
        </p:nvSpPr>
        <p:spPr>
          <a:xfrm>
            <a:off x="1176832" y="3089784"/>
            <a:ext cx="209296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spc="-15" dirty="0">
                <a:latin typeface="Arial"/>
                <a:cs typeface="Arial"/>
              </a:rPr>
              <a:t> </a:t>
            </a:r>
            <a:r>
              <a:rPr sz="1900" b="1" spc="-5" dirty="0">
                <a:latin typeface="Arial"/>
                <a:cs typeface="Arial"/>
              </a:rPr>
              <a:t>menos</a:t>
            </a:r>
            <a:r>
              <a:rPr sz="1900" b="1" spc="-10" dirty="0">
                <a:latin typeface="Arial"/>
                <a:cs typeface="Arial"/>
              </a:rPr>
              <a:t> </a:t>
            </a:r>
            <a:r>
              <a:rPr sz="1900" b="1" spc="-5" dirty="0">
                <a:latin typeface="Arial"/>
                <a:cs typeface="Arial"/>
              </a:rPr>
              <a:t>60</a:t>
            </a:r>
            <a:r>
              <a:rPr sz="1900" b="1" spc="5" dirty="0">
                <a:latin typeface="Arial"/>
                <a:cs typeface="Arial"/>
              </a:rPr>
              <a:t> </a:t>
            </a:r>
            <a:r>
              <a:rPr sz="1900" b="1" spc="-5" dirty="0">
                <a:latin typeface="Arial"/>
                <a:cs typeface="Arial"/>
              </a:rPr>
              <a:t>seg),</a:t>
            </a:r>
            <a:endParaRPr sz="1900">
              <a:latin typeface="Arial"/>
              <a:cs typeface="Arial"/>
            </a:endParaRPr>
          </a:p>
        </p:txBody>
      </p:sp>
      <p:sp>
        <p:nvSpPr>
          <p:cNvPr id="15" name="object 15"/>
          <p:cNvSpPr txBox="1"/>
          <p:nvPr/>
        </p:nvSpPr>
        <p:spPr>
          <a:xfrm>
            <a:off x="3323590" y="3060317"/>
            <a:ext cx="49695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 poder</a:t>
            </a:r>
            <a:r>
              <a:rPr sz="1900" b="1" dirty="0">
                <a:latin typeface="Arial"/>
                <a:cs typeface="Arial"/>
              </a:rPr>
              <a:t> </a:t>
            </a:r>
            <a:r>
              <a:rPr sz="1900" b="1" spc="-5" dirty="0">
                <a:latin typeface="Arial"/>
                <a:cs typeface="Arial"/>
              </a:rPr>
              <a:t>medir el</a:t>
            </a:r>
            <a:r>
              <a:rPr sz="1900" b="1" spc="10" dirty="0">
                <a:latin typeface="Arial"/>
                <a:cs typeface="Arial"/>
              </a:rPr>
              <a:t> </a:t>
            </a:r>
            <a:r>
              <a:rPr sz="1900" b="1" spc="-10" dirty="0">
                <a:latin typeface="Arial"/>
                <a:cs typeface="Arial"/>
              </a:rPr>
              <a:t>valor</a:t>
            </a:r>
            <a:r>
              <a:rPr sz="1900" b="1" dirty="0">
                <a:latin typeface="Arial"/>
                <a:cs typeface="Arial"/>
              </a:rPr>
              <a:t> </a:t>
            </a:r>
            <a:r>
              <a:rPr sz="1900" b="1" spc="-5" dirty="0">
                <a:latin typeface="Arial"/>
                <a:cs typeface="Arial"/>
              </a:rPr>
              <a:t>de esta</a:t>
            </a:r>
            <a:r>
              <a:rPr sz="1900" b="1" spc="15" dirty="0">
                <a:latin typeface="Arial"/>
                <a:cs typeface="Arial"/>
              </a:rPr>
              <a:t> </a:t>
            </a:r>
            <a:r>
              <a:rPr sz="1900" b="1" spc="-5" dirty="0">
                <a:latin typeface="Arial"/>
                <a:cs typeface="Arial"/>
              </a:rPr>
              <a:t>corriente.</a:t>
            </a:r>
            <a:endParaRPr sz="1900">
              <a:latin typeface="Arial"/>
              <a:cs typeface="Arial"/>
            </a:endParaRPr>
          </a:p>
        </p:txBody>
      </p:sp>
      <p:sp>
        <p:nvSpPr>
          <p:cNvPr id="16" name="object 16"/>
          <p:cNvSpPr txBox="1"/>
          <p:nvPr/>
        </p:nvSpPr>
        <p:spPr>
          <a:xfrm>
            <a:off x="1564895" y="6424371"/>
            <a:ext cx="75577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Figura 1</a:t>
            </a:r>
            <a:r>
              <a:rPr sz="1900" b="1" spc="5" dirty="0">
                <a:latin typeface="Arial"/>
                <a:cs typeface="Arial"/>
              </a:rPr>
              <a:t> </a:t>
            </a:r>
            <a:r>
              <a:rPr sz="1900" b="1" spc="-5" dirty="0">
                <a:latin typeface="Arial"/>
                <a:cs typeface="Arial"/>
              </a:rPr>
              <a:t>Corrientes</a:t>
            </a:r>
            <a:r>
              <a:rPr sz="1900" b="1"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Dieléctrico</a:t>
            </a:r>
            <a:r>
              <a:rPr sz="1900" b="1" spc="5" dirty="0">
                <a:latin typeface="Arial"/>
                <a:cs typeface="Arial"/>
              </a:rPr>
              <a:t> </a:t>
            </a:r>
            <a:r>
              <a:rPr sz="1900" b="1" dirty="0">
                <a:latin typeface="Arial"/>
                <a:cs typeface="Arial"/>
              </a:rPr>
              <a:t>ante un</a:t>
            </a:r>
            <a:r>
              <a:rPr sz="1900" b="1" spc="5" dirty="0">
                <a:latin typeface="Arial"/>
                <a:cs typeface="Arial"/>
              </a:rPr>
              <a:t> </a:t>
            </a:r>
            <a:r>
              <a:rPr sz="1900" b="1" spc="-5" dirty="0">
                <a:latin typeface="Arial"/>
                <a:cs typeface="Arial"/>
              </a:rPr>
              <a:t>Campo</a:t>
            </a:r>
            <a:r>
              <a:rPr sz="1900" b="1" spc="5" dirty="0">
                <a:latin typeface="Arial"/>
                <a:cs typeface="Arial"/>
              </a:rPr>
              <a:t> </a:t>
            </a:r>
            <a:r>
              <a:rPr sz="1900" b="1" spc="-5" dirty="0">
                <a:latin typeface="Arial"/>
                <a:cs typeface="Arial"/>
              </a:rPr>
              <a:t>Eléctrico</a:t>
            </a:r>
            <a:r>
              <a:rPr sz="1900" b="1" spc="5" dirty="0">
                <a:latin typeface="Arial"/>
                <a:cs typeface="Arial"/>
              </a:rPr>
              <a:t> </a:t>
            </a:r>
            <a:r>
              <a:rPr sz="1900" b="1" spc="-5" dirty="0">
                <a:latin typeface="Arial"/>
                <a:cs typeface="Arial"/>
              </a:rPr>
              <a:t>DC</a:t>
            </a:r>
            <a:endParaRPr sz="1900">
              <a:latin typeface="Arial"/>
              <a:cs typeface="Arial"/>
            </a:endParaRPr>
          </a:p>
        </p:txBody>
      </p:sp>
      <p:pic>
        <p:nvPicPr>
          <p:cNvPr id="17" name="object 17"/>
          <p:cNvPicPr/>
          <p:nvPr/>
        </p:nvPicPr>
        <p:blipFill>
          <a:blip r:embed="rId2" cstate="print"/>
          <a:stretch>
            <a:fillRect/>
          </a:stretch>
        </p:blipFill>
        <p:spPr>
          <a:xfrm>
            <a:off x="2761196" y="3402399"/>
            <a:ext cx="5569100" cy="2987419"/>
          </a:xfrm>
          <a:prstGeom prst="rect">
            <a:avLst/>
          </a:prstGeom>
        </p:spPr>
      </p:pic>
      <p:sp>
        <p:nvSpPr>
          <p:cNvPr id="18" name="object 18"/>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14</a:t>
            </a:fld>
            <a:endParaRPr sz="1100">
              <a:latin typeface="Calibri"/>
              <a:cs typeface="Calibri"/>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944922" y="1662857"/>
            <a:ext cx="6970460" cy="4869643"/>
          </a:xfrm>
          <a:prstGeom prst="rect">
            <a:avLst/>
          </a:prstGeom>
        </p:spPr>
      </p:pic>
      <p:sp>
        <p:nvSpPr>
          <p:cNvPr id="7" name="object 7"/>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15</a:t>
            </a:fld>
            <a:endParaRPr sz="1100">
              <a:latin typeface="Calibri"/>
              <a:cs typeface="Calibri"/>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p:nvPr/>
        </p:nvSpPr>
        <p:spPr>
          <a:xfrm>
            <a:off x="719328" y="1425194"/>
            <a:ext cx="9253855" cy="350520"/>
          </a:xfrm>
          <a:custGeom>
            <a:avLst/>
            <a:gdLst/>
            <a:ahLst/>
            <a:cxnLst/>
            <a:rect l="l" t="t" r="r" b="b"/>
            <a:pathLst>
              <a:path w="9253855" h="350519">
                <a:moveTo>
                  <a:pt x="9253474" y="0"/>
                </a:moveTo>
                <a:lnTo>
                  <a:pt x="0" y="0"/>
                </a:lnTo>
                <a:lnTo>
                  <a:pt x="0" y="350520"/>
                </a:lnTo>
                <a:lnTo>
                  <a:pt x="9253474" y="350520"/>
                </a:lnTo>
                <a:lnTo>
                  <a:pt x="9253474" y="0"/>
                </a:lnTo>
                <a:close/>
              </a:path>
            </a:pathLst>
          </a:custGeom>
          <a:solidFill>
            <a:srgbClr val="D2D2D2"/>
          </a:solidFill>
        </p:spPr>
        <p:txBody>
          <a:bodyPr wrap="square" lIns="0" tIns="0" rIns="0" bIns="0" rtlCol="0"/>
          <a:lstStyle/>
          <a:p>
            <a:endParaRPr/>
          </a:p>
        </p:txBody>
      </p:sp>
      <p:sp>
        <p:nvSpPr>
          <p:cNvPr id="7" name="object 7"/>
          <p:cNvSpPr txBox="1"/>
          <p:nvPr/>
        </p:nvSpPr>
        <p:spPr>
          <a:xfrm>
            <a:off x="706628" y="1392683"/>
            <a:ext cx="9275445" cy="751487"/>
          </a:xfrm>
          <a:prstGeom prst="rect">
            <a:avLst/>
          </a:prstGeom>
        </p:spPr>
        <p:txBody>
          <a:bodyPr vert="horz" wrap="square" lIns="0" tIns="12699" rIns="0" bIns="0" rtlCol="0">
            <a:spAutoFit/>
          </a:bodyPr>
          <a:lstStyle/>
          <a:p>
            <a:pPr marL="12699">
              <a:spcBef>
                <a:spcPts val="100"/>
              </a:spcBef>
              <a:tabLst>
                <a:tab pos="579703" algn="l"/>
                <a:tab pos="2378498" algn="l"/>
                <a:tab pos="3114399" algn="l"/>
                <a:tab pos="5218601" algn="l"/>
                <a:tab pos="7138036" algn="l"/>
                <a:tab pos="7872665" algn="l"/>
              </a:tabLst>
            </a:pPr>
            <a:r>
              <a:rPr sz="2400" b="1" spc="-5" dirty="0">
                <a:latin typeface="Arial"/>
                <a:cs typeface="Arial"/>
              </a:rPr>
              <a:t>5.	PR</a:t>
            </a:r>
            <a:r>
              <a:rPr sz="2400" b="1" spc="-15" dirty="0">
                <a:latin typeface="Arial"/>
                <a:cs typeface="Arial"/>
              </a:rPr>
              <a:t>U</a:t>
            </a:r>
            <a:r>
              <a:rPr sz="2400" b="1" dirty="0">
                <a:latin typeface="Arial"/>
                <a:cs typeface="Arial"/>
              </a:rPr>
              <a:t>E</a:t>
            </a:r>
            <a:r>
              <a:rPr sz="2400" b="1" spc="-5" dirty="0">
                <a:latin typeface="Arial"/>
                <a:cs typeface="Arial"/>
              </a:rPr>
              <a:t>B</a:t>
            </a:r>
            <a:r>
              <a:rPr sz="2400" b="1" spc="-15" dirty="0">
                <a:latin typeface="Arial"/>
                <a:cs typeface="Arial"/>
              </a:rPr>
              <a:t>A</a:t>
            </a:r>
            <a:r>
              <a:rPr sz="2400" b="1" dirty="0">
                <a:latin typeface="Arial"/>
                <a:cs typeface="Arial"/>
              </a:rPr>
              <a:t>S	</a:t>
            </a:r>
            <a:r>
              <a:rPr sz="2400" b="1" spc="-5" dirty="0">
                <a:latin typeface="Arial"/>
                <a:cs typeface="Arial"/>
              </a:rPr>
              <a:t>EN</a:t>
            </a:r>
            <a:r>
              <a:rPr sz="2400" b="1" dirty="0">
                <a:latin typeface="Arial"/>
                <a:cs typeface="Arial"/>
              </a:rPr>
              <a:t>	</a:t>
            </a:r>
            <a:r>
              <a:rPr sz="2400" b="1" spc="-5" dirty="0">
                <a:latin typeface="Arial"/>
                <a:cs typeface="Arial"/>
              </a:rPr>
              <a:t>COR</a:t>
            </a:r>
            <a:r>
              <a:rPr sz="2400" b="1" spc="-15" dirty="0">
                <a:latin typeface="Arial"/>
                <a:cs typeface="Arial"/>
              </a:rPr>
              <a:t>R</a:t>
            </a:r>
            <a:r>
              <a:rPr sz="2400" b="1" spc="-5" dirty="0">
                <a:latin typeface="Arial"/>
                <a:cs typeface="Arial"/>
              </a:rPr>
              <a:t>IEN</a:t>
            </a:r>
            <a:r>
              <a:rPr sz="2400" b="1" spc="-15" dirty="0">
                <a:latin typeface="Arial"/>
                <a:cs typeface="Arial"/>
              </a:rPr>
              <a:t>T</a:t>
            </a:r>
            <a:r>
              <a:rPr sz="2400" b="1" dirty="0">
                <a:latin typeface="Arial"/>
                <a:cs typeface="Arial"/>
              </a:rPr>
              <a:t>E	</a:t>
            </a:r>
            <a:r>
              <a:rPr sz="2400" b="1" spc="-5" dirty="0">
                <a:latin typeface="Arial"/>
                <a:cs typeface="Arial"/>
              </a:rPr>
              <a:t>CON</a:t>
            </a:r>
            <a:r>
              <a:rPr sz="2400" b="1" spc="-15" dirty="0">
                <a:latin typeface="Arial"/>
                <a:cs typeface="Arial"/>
              </a:rPr>
              <a:t>T</a:t>
            </a:r>
            <a:r>
              <a:rPr sz="2400" b="1" spc="-5" dirty="0">
                <a:latin typeface="Arial"/>
                <a:cs typeface="Arial"/>
              </a:rPr>
              <a:t>INUA</a:t>
            </a:r>
            <a:r>
              <a:rPr sz="2400" b="1" dirty="0">
                <a:latin typeface="Arial"/>
                <a:cs typeface="Arial"/>
              </a:rPr>
              <a:t>	</a:t>
            </a:r>
            <a:r>
              <a:rPr sz="2400" b="1" spc="-5" dirty="0">
                <a:latin typeface="Arial"/>
                <a:cs typeface="Arial"/>
              </a:rPr>
              <a:t>DE</a:t>
            </a:r>
            <a:r>
              <a:rPr sz="2400" b="1" dirty="0">
                <a:latin typeface="Arial"/>
                <a:cs typeface="Arial"/>
              </a:rPr>
              <a:t>	</a:t>
            </a:r>
            <a:r>
              <a:rPr lang="es-ES" sz="2400" b="1" dirty="0" smtClean="0">
                <a:latin typeface="Arial"/>
                <a:cs typeface="Arial"/>
              </a:rPr>
              <a:t>TRANSFORMADORES</a:t>
            </a:r>
            <a:endParaRPr sz="2400" dirty="0">
              <a:latin typeface="Arial"/>
              <a:cs typeface="Arial"/>
            </a:endParaRPr>
          </a:p>
        </p:txBody>
      </p:sp>
      <p:sp>
        <p:nvSpPr>
          <p:cNvPr id="23" name="object 23"/>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16</a:t>
            </a:fld>
            <a:endParaRPr sz="1100">
              <a:latin typeface="Calibri"/>
              <a:cs typeface="Calibri"/>
            </a:endParaRPr>
          </a:p>
        </p:txBody>
      </p:sp>
      <p:sp>
        <p:nvSpPr>
          <p:cNvPr id="9" name="object 9"/>
          <p:cNvSpPr txBox="1"/>
          <p:nvPr/>
        </p:nvSpPr>
        <p:spPr>
          <a:xfrm>
            <a:off x="935228" y="2254123"/>
            <a:ext cx="9053195" cy="596314"/>
          </a:xfrm>
          <a:prstGeom prst="rect">
            <a:avLst/>
          </a:prstGeom>
        </p:spPr>
        <p:txBody>
          <a:bodyPr vert="horz" wrap="square" lIns="0" tIns="31747" rIns="0" bIns="0" rtlCol="0">
            <a:spAutoFit/>
          </a:bodyPr>
          <a:lstStyle/>
          <a:p>
            <a:pPr marL="241278" marR="5080" indent="-229214">
              <a:lnSpc>
                <a:spcPts val="2180"/>
              </a:lnSpc>
              <a:spcBef>
                <a:spcPts val="250"/>
              </a:spcBef>
              <a:buFont typeface="Wingdings"/>
              <a:buChar char=""/>
              <a:tabLst>
                <a:tab pos="241913" algn="l"/>
                <a:tab pos="1085754" algn="l"/>
                <a:tab pos="1568310" algn="l"/>
                <a:tab pos="2706129" algn="l"/>
                <a:tab pos="3336629" algn="l"/>
                <a:tab pos="3805853" algn="l"/>
                <a:tab pos="4868113" algn="l"/>
                <a:tab pos="5911960" algn="l"/>
                <a:tab pos="6395787" algn="l"/>
                <a:tab pos="7626943" algn="l"/>
                <a:tab pos="8905084" algn="l"/>
              </a:tabLst>
            </a:pPr>
            <a:r>
              <a:rPr sz="1900" b="1" dirty="0">
                <a:latin typeface="Arial"/>
                <a:cs typeface="Arial"/>
              </a:rPr>
              <a:t>T</a:t>
            </a:r>
            <a:r>
              <a:rPr sz="1900" b="1" spc="-5" dirty="0">
                <a:latin typeface="Arial"/>
                <a:cs typeface="Arial"/>
              </a:rPr>
              <a:t>ipos</a:t>
            </a:r>
            <a:r>
              <a:rPr sz="1900" b="1" dirty="0">
                <a:latin typeface="Arial"/>
                <a:cs typeface="Arial"/>
              </a:rPr>
              <a:t>	</a:t>
            </a:r>
            <a:r>
              <a:rPr sz="1900" b="1" spc="-5" dirty="0">
                <a:latin typeface="Arial"/>
                <a:cs typeface="Arial"/>
              </a:rPr>
              <a:t>de</a:t>
            </a:r>
            <a:r>
              <a:rPr sz="1900" b="1" dirty="0">
                <a:latin typeface="Arial"/>
                <a:cs typeface="Arial"/>
              </a:rPr>
              <a:t>	</a:t>
            </a:r>
            <a:r>
              <a:rPr sz="1900" b="1" spc="-15" dirty="0">
                <a:latin typeface="Arial"/>
                <a:cs typeface="Arial"/>
              </a:rPr>
              <a:t>p</a:t>
            </a:r>
            <a:r>
              <a:rPr sz="1900" b="1" spc="-5" dirty="0">
                <a:latin typeface="Arial"/>
                <a:cs typeface="Arial"/>
              </a:rPr>
              <a:t>rue</a:t>
            </a:r>
            <a:r>
              <a:rPr sz="1900" b="1" dirty="0">
                <a:latin typeface="Arial"/>
                <a:cs typeface="Arial"/>
              </a:rPr>
              <a:t>b</a:t>
            </a:r>
            <a:r>
              <a:rPr sz="1900" b="1" spc="-5" dirty="0">
                <a:latin typeface="Arial"/>
                <a:cs typeface="Arial"/>
              </a:rPr>
              <a:t>as</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en</a:t>
            </a:r>
            <a:r>
              <a:rPr sz="1900" b="1" dirty="0">
                <a:latin typeface="Arial"/>
                <a:cs typeface="Arial"/>
              </a:rPr>
              <a:t>	</a:t>
            </a:r>
            <a:r>
              <a:rPr sz="1900" b="1" spc="-5" dirty="0">
                <a:latin typeface="Arial"/>
                <a:cs typeface="Arial"/>
              </a:rPr>
              <a:t>realizar</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t</a:t>
            </a:r>
            <a:r>
              <a:rPr sz="1900" b="1" spc="-5" dirty="0">
                <a:latin typeface="Arial"/>
                <a:cs typeface="Arial"/>
              </a:rPr>
              <a:t>inu</a:t>
            </a:r>
            <a:r>
              <a:rPr sz="1900" b="1" dirty="0">
                <a:latin typeface="Arial"/>
                <a:cs typeface="Arial"/>
              </a:rPr>
              <a:t>a</a:t>
            </a:r>
            <a:r>
              <a:rPr sz="1900" b="1" spc="-5" dirty="0">
                <a:latin typeface="Arial"/>
                <a:cs typeface="Arial"/>
              </a:rPr>
              <a:t>,</a:t>
            </a:r>
            <a:r>
              <a:rPr sz="1900" b="1" dirty="0">
                <a:latin typeface="Arial"/>
                <a:cs typeface="Arial"/>
              </a:rPr>
              <a:t>	</a:t>
            </a:r>
            <a:r>
              <a:rPr sz="1900" b="1" spc="-5" dirty="0">
                <a:latin typeface="Arial"/>
                <a:cs typeface="Arial"/>
              </a:rPr>
              <a:t>y  recomendaciones</a:t>
            </a:r>
            <a:r>
              <a:rPr sz="1900" b="1" spc="-30" dirty="0">
                <a:latin typeface="Arial"/>
                <a:cs typeface="Arial"/>
              </a:rPr>
              <a:t> </a:t>
            </a:r>
            <a:r>
              <a:rPr sz="1900" b="1" spc="-5" dirty="0">
                <a:latin typeface="Arial"/>
                <a:cs typeface="Arial"/>
              </a:rPr>
              <a:t>para</a:t>
            </a:r>
            <a:r>
              <a:rPr sz="1900" b="1" spc="-40" dirty="0">
                <a:latin typeface="Arial"/>
                <a:cs typeface="Arial"/>
              </a:rPr>
              <a:t> </a:t>
            </a:r>
            <a:r>
              <a:rPr sz="1900" b="1" spc="-5" dirty="0">
                <a:latin typeface="Arial"/>
                <a:cs typeface="Arial"/>
              </a:rPr>
              <a:t>realizar</a:t>
            </a:r>
            <a:r>
              <a:rPr sz="1900" b="1" spc="-35" dirty="0">
                <a:latin typeface="Arial"/>
                <a:cs typeface="Arial"/>
              </a:rPr>
              <a:t> </a:t>
            </a:r>
            <a:r>
              <a:rPr sz="1900" b="1" spc="-5" dirty="0">
                <a:latin typeface="Arial"/>
                <a:cs typeface="Arial"/>
              </a:rPr>
              <a:t>estas</a:t>
            </a:r>
            <a:r>
              <a:rPr sz="1900" b="1" spc="-30" dirty="0">
                <a:latin typeface="Arial"/>
                <a:cs typeface="Arial"/>
              </a:rPr>
              <a:t> </a:t>
            </a:r>
            <a:r>
              <a:rPr sz="1900" b="1" spc="-5">
                <a:latin typeface="Arial"/>
                <a:cs typeface="Arial"/>
              </a:rPr>
              <a:t>pruebas</a:t>
            </a:r>
            <a:r>
              <a:rPr sz="1900" b="1" spc="-35">
                <a:latin typeface="Arial"/>
                <a:cs typeface="Arial"/>
              </a:rPr>
              <a:t> </a:t>
            </a:r>
            <a:r>
              <a:rPr sz="1900" b="1" spc="-5" smtClean="0">
                <a:latin typeface="Arial"/>
                <a:cs typeface="Arial"/>
              </a:rPr>
              <a:t>en</a:t>
            </a:r>
            <a:r>
              <a:rPr lang="es-ES" sz="1900" b="1" spc="-5" dirty="0" smtClean="0">
                <a:latin typeface="Arial"/>
                <a:cs typeface="Arial"/>
              </a:rPr>
              <a:t> transformadores</a:t>
            </a:r>
            <a:r>
              <a:rPr sz="1900" b="1" spc="-5" smtClean="0">
                <a:latin typeface="Arial"/>
                <a:cs typeface="Arial"/>
              </a:rPr>
              <a:t>.</a:t>
            </a:r>
            <a:endParaRPr sz="1900">
              <a:latin typeface="Arial"/>
              <a:cs typeface="Arial"/>
            </a:endParaRPr>
          </a:p>
        </p:txBody>
      </p:sp>
      <p:sp>
        <p:nvSpPr>
          <p:cNvPr id="10" name="object 10"/>
          <p:cNvSpPr txBox="1"/>
          <p:nvPr/>
        </p:nvSpPr>
        <p:spPr>
          <a:xfrm>
            <a:off x="719328" y="2838325"/>
            <a:ext cx="7654925" cy="320601"/>
          </a:xfrm>
          <a:prstGeom prst="rect">
            <a:avLst/>
          </a:prstGeom>
          <a:solidFill>
            <a:srgbClr val="00FFFF"/>
          </a:solidFill>
        </p:spPr>
        <p:txBody>
          <a:bodyPr vert="horz" wrap="square" lIns="0" tIns="0" rIns="0" bIns="0" rtlCol="0">
            <a:spAutoFit/>
          </a:bodyPr>
          <a:lstStyle/>
          <a:p>
            <a:pPr>
              <a:lnSpc>
                <a:spcPts val="2489"/>
              </a:lnSpc>
            </a:pPr>
            <a:r>
              <a:rPr sz="2200" b="1" spc="-5" dirty="0">
                <a:latin typeface="Arial"/>
                <a:cs typeface="Arial"/>
              </a:rPr>
              <a:t>5.1</a:t>
            </a:r>
            <a:r>
              <a:rPr sz="2200" b="1" spc="21" dirty="0">
                <a:latin typeface="Arial"/>
                <a:cs typeface="Arial"/>
              </a:rPr>
              <a:t> </a:t>
            </a:r>
            <a:r>
              <a:rPr sz="2200" b="1" spc="-5" dirty="0">
                <a:latin typeface="Arial"/>
                <a:cs typeface="Arial"/>
              </a:rPr>
              <a:t>Pruebas</a:t>
            </a:r>
            <a:r>
              <a:rPr sz="2200" b="1" spc="10" dirty="0">
                <a:latin typeface="Arial"/>
                <a:cs typeface="Arial"/>
              </a:rPr>
              <a:t> </a:t>
            </a:r>
            <a:r>
              <a:rPr sz="2200" b="1" spc="-5" dirty="0">
                <a:latin typeface="Arial"/>
                <a:cs typeface="Arial"/>
              </a:rPr>
              <a:t>en</a:t>
            </a:r>
            <a:r>
              <a:rPr sz="2200" b="1" spc="10" dirty="0">
                <a:latin typeface="Arial"/>
                <a:cs typeface="Arial"/>
              </a:rPr>
              <a:t> </a:t>
            </a:r>
            <a:r>
              <a:rPr sz="2200" b="1" spc="-5" dirty="0">
                <a:latin typeface="Arial"/>
                <a:cs typeface="Arial"/>
              </a:rPr>
              <a:t>Corriente</a:t>
            </a:r>
            <a:r>
              <a:rPr sz="2200" b="1" spc="10" dirty="0">
                <a:latin typeface="Arial"/>
                <a:cs typeface="Arial"/>
              </a:rPr>
              <a:t> </a:t>
            </a:r>
            <a:r>
              <a:rPr sz="2200" b="1" spc="-5" dirty="0">
                <a:latin typeface="Arial"/>
                <a:cs typeface="Arial"/>
              </a:rPr>
              <a:t>Continua</a:t>
            </a:r>
            <a:r>
              <a:rPr sz="2200" b="1" spc="15" dirty="0">
                <a:latin typeface="Arial"/>
                <a:cs typeface="Arial"/>
              </a:rPr>
              <a:t> </a:t>
            </a:r>
            <a:r>
              <a:rPr sz="2200" b="1" spc="-5" dirty="0">
                <a:latin typeface="Arial"/>
                <a:cs typeface="Arial"/>
              </a:rPr>
              <a:t>en</a:t>
            </a:r>
            <a:r>
              <a:rPr sz="2200" b="1" spc="15" dirty="0">
                <a:latin typeface="Arial"/>
                <a:cs typeface="Arial"/>
              </a:rPr>
              <a:t> </a:t>
            </a:r>
            <a:r>
              <a:rPr sz="2200" b="1" spc="-5" dirty="0">
                <a:latin typeface="Arial"/>
                <a:cs typeface="Arial"/>
              </a:rPr>
              <a:t>Aislamiento</a:t>
            </a:r>
            <a:r>
              <a:rPr sz="2200" b="1" spc="44" dirty="0">
                <a:latin typeface="Arial"/>
                <a:cs typeface="Arial"/>
              </a:rPr>
              <a:t> </a:t>
            </a:r>
            <a:r>
              <a:rPr sz="2200" b="1" spc="-5" dirty="0">
                <a:latin typeface="Arial"/>
                <a:cs typeface="Arial"/>
              </a:rPr>
              <a:t>Sólido.</a:t>
            </a:r>
            <a:endParaRPr sz="2200">
              <a:latin typeface="Arial"/>
              <a:cs typeface="Arial"/>
            </a:endParaRPr>
          </a:p>
        </p:txBody>
      </p:sp>
      <p:sp>
        <p:nvSpPr>
          <p:cNvPr id="11" name="object 11"/>
          <p:cNvSpPr txBox="1"/>
          <p:nvPr/>
        </p:nvSpPr>
        <p:spPr>
          <a:xfrm>
            <a:off x="749300" y="3407791"/>
            <a:ext cx="5967095"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Lst>
            </a:pPr>
            <a:r>
              <a:rPr sz="1900" b="1" spc="-5" dirty="0">
                <a:latin typeface="Arial"/>
                <a:cs typeface="Arial"/>
              </a:rPr>
              <a:t>Materiales</a:t>
            </a:r>
            <a:r>
              <a:rPr sz="1900" b="1" dirty="0">
                <a:latin typeface="Arial"/>
                <a:cs typeface="Arial"/>
              </a:rPr>
              <a:t> </a:t>
            </a:r>
            <a:r>
              <a:rPr sz="1900" b="1" spc="-5" dirty="0">
                <a:latin typeface="Arial"/>
                <a:cs typeface="Arial"/>
              </a:rPr>
              <a:t>utilizados</a:t>
            </a:r>
            <a:r>
              <a:rPr sz="1900" b="1" spc="15" dirty="0">
                <a:latin typeface="Arial"/>
                <a:cs typeface="Arial"/>
              </a:rPr>
              <a:t> </a:t>
            </a:r>
            <a:r>
              <a:rPr sz="1900" b="1" spc="-5" dirty="0">
                <a:latin typeface="Arial"/>
                <a:cs typeface="Arial"/>
              </a:rPr>
              <a:t>en</a:t>
            </a:r>
            <a:r>
              <a:rPr sz="1900" b="1" spc="30" dirty="0">
                <a:latin typeface="Arial"/>
                <a:cs typeface="Arial"/>
              </a:rPr>
              <a:t> </a:t>
            </a:r>
            <a:r>
              <a:rPr sz="1900" b="1" spc="-10" dirty="0">
                <a:latin typeface="Arial"/>
                <a:cs typeface="Arial"/>
              </a:rPr>
              <a:t>varios</a:t>
            </a:r>
            <a:r>
              <a:rPr sz="1900" b="1" spc="35" dirty="0">
                <a:latin typeface="Arial"/>
                <a:cs typeface="Arial"/>
              </a:rPr>
              <a:t> </a:t>
            </a:r>
            <a:r>
              <a:rPr sz="1900" b="1" spc="-5" dirty="0">
                <a:latin typeface="Arial"/>
                <a:cs typeface="Arial"/>
              </a:rPr>
              <a:t>niveles</a:t>
            </a:r>
            <a:r>
              <a:rPr sz="1900" b="1" spc="1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tensión,</a:t>
            </a:r>
            <a:endParaRPr sz="1900">
              <a:latin typeface="Arial"/>
              <a:cs typeface="Arial"/>
            </a:endParaRPr>
          </a:p>
        </p:txBody>
      </p:sp>
      <p:sp>
        <p:nvSpPr>
          <p:cNvPr id="12" name="object 12"/>
          <p:cNvSpPr txBox="1"/>
          <p:nvPr/>
        </p:nvSpPr>
        <p:spPr>
          <a:xfrm>
            <a:off x="762001" y="3991941"/>
            <a:ext cx="228599" cy="269304"/>
          </a:xfrm>
          <a:prstGeom prst="rect">
            <a:avLst/>
          </a:prstGeom>
          <a:solidFill>
            <a:srgbClr val="FFFF00"/>
          </a:solidFill>
        </p:spPr>
        <p:txBody>
          <a:bodyPr vert="horz" wrap="square" lIns="0" tIns="0" rIns="0" bIns="0" rtlCol="0">
            <a:spAutoFit/>
          </a:bodyPr>
          <a:lstStyle/>
          <a:p>
            <a:pPr>
              <a:lnSpc>
                <a:spcPts val="2145"/>
              </a:lnSpc>
            </a:pPr>
            <a:r>
              <a:rPr sz="1900" spc="-5" dirty="0">
                <a:latin typeface="Wingdings"/>
                <a:cs typeface="Wingdings"/>
              </a:rPr>
              <a:t></a:t>
            </a:r>
            <a:endParaRPr sz="1900">
              <a:latin typeface="Wingdings"/>
              <a:cs typeface="Wingdings"/>
            </a:endParaRPr>
          </a:p>
        </p:txBody>
      </p:sp>
      <p:sp>
        <p:nvSpPr>
          <p:cNvPr id="13" name="object 13"/>
          <p:cNvSpPr txBox="1"/>
          <p:nvPr/>
        </p:nvSpPr>
        <p:spPr>
          <a:xfrm>
            <a:off x="2440177" y="3991940"/>
            <a:ext cx="20808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alto</a:t>
            </a:r>
            <a:r>
              <a:rPr sz="1900" b="1" spc="245" dirty="0">
                <a:latin typeface="Arial"/>
                <a:cs typeface="Arial"/>
              </a:rPr>
              <a:t> </a:t>
            </a:r>
            <a:r>
              <a:rPr sz="1900" b="1" spc="-5" dirty="0">
                <a:latin typeface="Arial"/>
                <a:cs typeface="Arial"/>
              </a:rPr>
              <a:t>nivel</a:t>
            </a:r>
            <a:r>
              <a:rPr sz="1900" b="1" spc="245" dirty="0">
                <a:latin typeface="Arial"/>
                <a:cs typeface="Arial"/>
              </a:rPr>
              <a:t> </a:t>
            </a:r>
            <a:r>
              <a:rPr sz="1900" b="1" dirty="0">
                <a:latin typeface="Arial"/>
                <a:cs typeface="Arial"/>
              </a:rPr>
              <a:t>aislante</a:t>
            </a:r>
            <a:endParaRPr sz="1900">
              <a:latin typeface="Arial"/>
              <a:cs typeface="Arial"/>
            </a:endParaRPr>
          </a:p>
        </p:txBody>
      </p:sp>
      <p:sp>
        <p:nvSpPr>
          <p:cNvPr id="14" name="object 14"/>
          <p:cNvSpPr txBox="1"/>
          <p:nvPr/>
        </p:nvSpPr>
        <p:spPr>
          <a:xfrm>
            <a:off x="977901" y="3962781"/>
            <a:ext cx="5601335" cy="304570"/>
          </a:xfrm>
          <a:prstGeom prst="rect">
            <a:avLst/>
          </a:prstGeom>
        </p:spPr>
        <p:txBody>
          <a:bodyPr vert="horz" wrap="square" lIns="0" tIns="12064" rIns="0" bIns="0" rtlCol="0">
            <a:spAutoFit/>
          </a:bodyPr>
          <a:lstStyle/>
          <a:p>
            <a:pPr marL="12699">
              <a:spcBef>
                <a:spcPts val="95"/>
              </a:spcBef>
              <a:tabLst>
                <a:tab pos="3644577" algn="l"/>
              </a:tabLst>
            </a:pPr>
            <a:r>
              <a:rPr sz="1900" b="1" spc="-5" dirty="0">
                <a:latin typeface="Arial"/>
                <a:cs typeface="Arial"/>
              </a:rPr>
              <a:t>Proveen</a:t>
            </a:r>
            <a:r>
              <a:rPr sz="1900" b="1" spc="270" dirty="0">
                <a:latin typeface="Arial"/>
                <a:cs typeface="Arial"/>
              </a:rPr>
              <a:t> </a:t>
            </a:r>
            <a:r>
              <a:rPr sz="1900" b="1" spc="-5" dirty="0">
                <a:latin typeface="Arial"/>
                <a:cs typeface="Arial"/>
              </a:rPr>
              <a:t>un	y</a:t>
            </a:r>
            <a:r>
              <a:rPr sz="1900" b="1" spc="220" dirty="0">
                <a:latin typeface="Arial"/>
                <a:cs typeface="Arial"/>
              </a:rPr>
              <a:t> </a:t>
            </a:r>
            <a:r>
              <a:rPr sz="1900" b="1" spc="-5" dirty="0">
                <a:latin typeface="Arial"/>
                <a:cs typeface="Arial"/>
              </a:rPr>
              <a:t>una</a:t>
            </a:r>
            <a:r>
              <a:rPr sz="1900" b="1" spc="250" dirty="0">
                <a:latin typeface="Arial"/>
                <a:cs typeface="Arial"/>
              </a:rPr>
              <a:t> </a:t>
            </a:r>
            <a:r>
              <a:rPr sz="1900" b="1" spc="-5" dirty="0">
                <a:latin typeface="Arial"/>
                <a:cs typeface="Arial"/>
              </a:rPr>
              <a:t>capacidad</a:t>
            </a:r>
            <a:endParaRPr sz="1900">
              <a:latin typeface="Arial"/>
              <a:cs typeface="Arial"/>
            </a:endParaRPr>
          </a:p>
        </p:txBody>
      </p:sp>
      <p:sp>
        <p:nvSpPr>
          <p:cNvPr id="15" name="object 15"/>
          <p:cNvSpPr txBox="1"/>
          <p:nvPr/>
        </p:nvSpPr>
        <p:spPr>
          <a:xfrm>
            <a:off x="6668389" y="3991940"/>
            <a:ext cx="33045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importante</a:t>
            </a:r>
            <a:r>
              <a:rPr sz="1900" b="1" spc="265" dirty="0">
                <a:latin typeface="Arial"/>
                <a:cs typeface="Arial"/>
              </a:rPr>
              <a:t> </a:t>
            </a:r>
            <a:r>
              <a:rPr sz="1900" b="1" spc="-5" dirty="0">
                <a:latin typeface="Arial"/>
                <a:cs typeface="Arial"/>
              </a:rPr>
              <a:t>de</a:t>
            </a:r>
            <a:r>
              <a:rPr sz="1900" b="1" spc="275" dirty="0">
                <a:latin typeface="Arial"/>
                <a:cs typeface="Arial"/>
              </a:rPr>
              <a:t> </a:t>
            </a:r>
            <a:r>
              <a:rPr sz="1900" b="1" spc="-5" dirty="0">
                <a:latin typeface="Arial"/>
                <a:cs typeface="Arial"/>
              </a:rPr>
              <a:t>disipación</a:t>
            </a:r>
            <a:r>
              <a:rPr sz="1900" b="1" spc="275" dirty="0">
                <a:latin typeface="Arial"/>
                <a:cs typeface="Arial"/>
              </a:rPr>
              <a:t> </a:t>
            </a:r>
            <a:r>
              <a:rPr sz="1900" b="1" spc="-10" dirty="0">
                <a:latin typeface="Arial"/>
                <a:cs typeface="Arial"/>
              </a:rPr>
              <a:t>de</a:t>
            </a:r>
            <a:endParaRPr sz="1900">
              <a:latin typeface="Arial"/>
              <a:cs typeface="Arial"/>
            </a:endParaRPr>
          </a:p>
        </p:txBody>
      </p:sp>
      <p:sp>
        <p:nvSpPr>
          <p:cNvPr id="16" name="object 16"/>
          <p:cNvSpPr txBox="1"/>
          <p:nvPr/>
        </p:nvSpPr>
        <p:spPr>
          <a:xfrm>
            <a:off x="990601" y="4269614"/>
            <a:ext cx="6438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a:t>
            </a:r>
            <a:r>
              <a:rPr sz="1900" b="1" dirty="0">
                <a:latin typeface="Arial"/>
                <a:cs typeface="Arial"/>
              </a:rPr>
              <a:t>o</a:t>
            </a:r>
            <a:r>
              <a:rPr sz="1900" b="1" spc="-5" dirty="0">
                <a:latin typeface="Arial"/>
                <a:cs typeface="Arial"/>
              </a:rPr>
              <a:t>r.</a:t>
            </a:r>
            <a:endParaRPr sz="1900">
              <a:latin typeface="Arial"/>
              <a:cs typeface="Arial"/>
            </a:endParaRPr>
          </a:p>
        </p:txBody>
      </p:sp>
      <p:sp>
        <p:nvSpPr>
          <p:cNvPr id="17" name="object 17"/>
          <p:cNvSpPr txBox="1"/>
          <p:nvPr/>
        </p:nvSpPr>
        <p:spPr>
          <a:xfrm>
            <a:off x="749300" y="4794886"/>
            <a:ext cx="9232900" cy="596314"/>
          </a:xfrm>
          <a:prstGeom prst="rect">
            <a:avLst/>
          </a:prstGeom>
        </p:spPr>
        <p:txBody>
          <a:bodyPr vert="horz" wrap="square" lIns="0" tIns="31747" rIns="0" bIns="0" rtlCol="0">
            <a:spAutoFit/>
          </a:bodyPr>
          <a:lstStyle/>
          <a:p>
            <a:pPr marL="241278" marR="5080" indent="-228580">
              <a:lnSpc>
                <a:spcPts val="2180"/>
              </a:lnSpc>
              <a:spcBef>
                <a:spcPts val="250"/>
              </a:spcBef>
              <a:buFont typeface="Wingdings"/>
              <a:buChar char=""/>
              <a:tabLst>
                <a:tab pos="241278" algn="l"/>
              </a:tabLst>
            </a:pPr>
            <a:r>
              <a:rPr sz="1900" b="1" spc="-5" dirty="0">
                <a:latin typeface="Arial"/>
                <a:cs typeface="Arial"/>
              </a:rPr>
              <a:t>Se</a:t>
            </a:r>
            <a:r>
              <a:rPr sz="1900" b="1" spc="315" dirty="0">
                <a:latin typeface="Arial"/>
                <a:cs typeface="Arial"/>
              </a:rPr>
              <a:t> </a:t>
            </a:r>
            <a:r>
              <a:rPr sz="1900" b="1" spc="-5" dirty="0">
                <a:latin typeface="Arial"/>
                <a:cs typeface="Arial"/>
              </a:rPr>
              <a:t>han</a:t>
            </a:r>
            <a:r>
              <a:rPr sz="1900" b="1" spc="330" dirty="0">
                <a:latin typeface="Arial"/>
                <a:cs typeface="Arial"/>
              </a:rPr>
              <a:t> </a:t>
            </a:r>
            <a:r>
              <a:rPr sz="1900" b="1" spc="-5" dirty="0">
                <a:latin typeface="Arial"/>
                <a:cs typeface="Arial"/>
              </a:rPr>
              <a:t>utilizado</a:t>
            </a:r>
            <a:r>
              <a:rPr sz="1900" b="1" spc="325" dirty="0">
                <a:latin typeface="Arial"/>
                <a:cs typeface="Arial"/>
              </a:rPr>
              <a:t> </a:t>
            </a:r>
            <a:r>
              <a:rPr sz="1900" b="1" spc="-5" dirty="0">
                <a:latin typeface="Arial"/>
                <a:cs typeface="Arial"/>
              </a:rPr>
              <a:t>resinas</a:t>
            </a:r>
            <a:r>
              <a:rPr sz="1900" b="1" spc="319" dirty="0">
                <a:latin typeface="Arial"/>
                <a:cs typeface="Arial"/>
              </a:rPr>
              <a:t> </a:t>
            </a:r>
            <a:r>
              <a:rPr sz="1900" b="1" spc="-5" dirty="0">
                <a:latin typeface="Arial"/>
                <a:cs typeface="Arial"/>
              </a:rPr>
              <a:t>epóxicas,</a:t>
            </a:r>
            <a:r>
              <a:rPr sz="1900" b="1" spc="315" dirty="0">
                <a:latin typeface="Arial"/>
                <a:cs typeface="Arial"/>
              </a:rPr>
              <a:t> </a:t>
            </a:r>
            <a:r>
              <a:rPr sz="1900" b="1" spc="-5" dirty="0">
                <a:latin typeface="Arial"/>
                <a:cs typeface="Arial"/>
              </a:rPr>
              <a:t>porcelana,</a:t>
            </a:r>
            <a:r>
              <a:rPr sz="1900" b="1" spc="345" dirty="0">
                <a:latin typeface="Arial"/>
                <a:cs typeface="Arial"/>
              </a:rPr>
              <a:t> </a:t>
            </a:r>
            <a:r>
              <a:rPr sz="1900" b="1" spc="-5" dirty="0">
                <a:latin typeface="Arial"/>
                <a:cs typeface="Arial"/>
              </a:rPr>
              <a:t>vidrio</a:t>
            </a:r>
            <a:r>
              <a:rPr sz="1900" b="1" spc="375" dirty="0">
                <a:latin typeface="Arial"/>
                <a:cs typeface="Arial"/>
              </a:rPr>
              <a:t> </a:t>
            </a:r>
            <a:r>
              <a:rPr sz="1900" b="1" spc="-5" dirty="0">
                <a:latin typeface="Arial"/>
                <a:cs typeface="Arial"/>
              </a:rPr>
              <a:t>y</a:t>
            </a:r>
            <a:r>
              <a:rPr sz="1900" b="1" spc="295" dirty="0">
                <a:latin typeface="Arial"/>
                <a:cs typeface="Arial"/>
              </a:rPr>
              <a:t> </a:t>
            </a:r>
            <a:r>
              <a:rPr sz="1900" b="1" spc="-5" dirty="0">
                <a:latin typeface="Arial"/>
                <a:cs typeface="Arial"/>
              </a:rPr>
              <a:t>polímeros</a:t>
            </a:r>
            <a:r>
              <a:rPr sz="1900" b="1" spc="319" dirty="0">
                <a:latin typeface="Arial"/>
                <a:cs typeface="Arial"/>
              </a:rPr>
              <a:t> </a:t>
            </a:r>
            <a:r>
              <a:rPr sz="1900" b="1" spc="-5" dirty="0">
                <a:latin typeface="Arial"/>
                <a:cs typeface="Arial"/>
              </a:rPr>
              <a:t>base</a:t>
            </a:r>
            <a:r>
              <a:rPr sz="1900" b="1" spc="319" dirty="0">
                <a:latin typeface="Arial"/>
                <a:cs typeface="Arial"/>
              </a:rPr>
              <a:t> </a:t>
            </a:r>
            <a:r>
              <a:rPr sz="1900" b="1" spc="-5" dirty="0">
                <a:latin typeface="Arial"/>
                <a:cs typeface="Arial"/>
              </a:rPr>
              <a:t>EPR, </a:t>
            </a:r>
            <a:r>
              <a:rPr sz="1900" b="1" spc="-509" dirty="0">
                <a:latin typeface="Arial"/>
                <a:cs typeface="Arial"/>
              </a:rPr>
              <a:t> </a:t>
            </a:r>
            <a:r>
              <a:rPr sz="1900" b="1" spc="-5" dirty="0">
                <a:latin typeface="Arial"/>
                <a:cs typeface="Arial"/>
              </a:rPr>
              <a:t>silicona o</a:t>
            </a:r>
            <a:r>
              <a:rPr sz="1900" b="1" spc="5" dirty="0">
                <a:latin typeface="Arial"/>
                <a:cs typeface="Arial"/>
              </a:rPr>
              <a:t> </a:t>
            </a:r>
            <a:r>
              <a:rPr sz="1900" b="1" spc="-5" dirty="0">
                <a:latin typeface="Arial"/>
                <a:cs typeface="Arial"/>
              </a:rPr>
              <a:t>elastómeros termoplásticos.</a:t>
            </a:r>
            <a:endParaRPr sz="1900">
              <a:latin typeface="Arial"/>
              <a:cs typeface="Arial"/>
            </a:endParaRPr>
          </a:p>
        </p:txBody>
      </p:sp>
      <p:sp>
        <p:nvSpPr>
          <p:cNvPr id="18" name="object 18"/>
          <p:cNvSpPr txBox="1"/>
          <p:nvPr/>
        </p:nvSpPr>
        <p:spPr>
          <a:xfrm>
            <a:off x="990601" y="5656835"/>
            <a:ext cx="2703195" cy="269304"/>
          </a:xfrm>
          <a:prstGeom prst="rect">
            <a:avLst/>
          </a:prstGeom>
          <a:solidFill>
            <a:srgbClr val="FFFF00"/>
          </a:solidFill>
        </p:spPr>
        <p:txBody>
          <a:bodyPr vert="horz" wrap="square" lIns="0" tIns="0" rIns="0" bIns="0" rtlCol="0">
            <a:spAutoFit/>
          </a:bodyPr>
          <a:lstStyle/>
          <a:p>
            <a:pPr>
              <a:lnSpc>
                <a:spcPts val="2145"/>
              </a:lnSpc>
              <a:tabLst>
                <a:tab pos="603831" algn="l"/>
                <a:tab pos="1330207" algn="l"/>
                <a:tab pos="1760698" algn="l"/>
              </a:tabLst>
            </a:pPr>
            <a:r>
              <a:rPr sz="1900" b="1" spc="-5" dirty="0">
                <a:latin typeface="Arial"/>
                <a:cs typeface="Arial"/>
              </a:rPr>
              <a:t>Dos	ti</a:t>
            </a:r>
            <a:r>
              <a:rPr sz="1900" b="1" dirty="0">
                <a:latin typeface="Arial"/>
                <a:cs typeface="Arial"/>
              </a:rPr>
              <a:t>p</a:t>
            </a:r>
            <a:r>
              <a:rPr sz="1900" b="1" spc="-5" dirty="0">
                <a:latin typeface="Arial"/>
                <a:cs typeface="Arial"/>
              </a:rPr>
              <a:t>os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t>
            </a:r>
            <a:r>
              <a:rPr sz="1900" b="1" dirty="0">
                <a:latin typeface="Arial"/>
                <a:cs typeface="Arial"/>
              </a:rPr>
              <a:t>a</a:t>
            </a:r>
            <a:r>
              <a:rPr sz="1900" b="1" spc="-5" dirty="0">
                <a:latin typeface="Arial"/>
                <a:cs typeface="Arial"/>
              </a:rPr>
              <a:t>s</a:t>
            </a:r>
            <a:endParaRPr sz="1900">
              <a:latin typeface="Arial"/>
              <a:cs typeface="Arial"/>
            </a:endParaRPr>
          </a:p>
        </p:txBody>
      </p:sp>
      <p:sp>
        <p:nvSpPr>
          <p:cNvPr id="19" name="object 19"/>
          <p:cNvSpPr txBox="1"/>
          <p:nvPr/>
        </p:nvSpPr>
        <p:spPr>
          <a:xfrm>
            <a:off x="749301" y="5627370"/>
            <a:ext cx="9237345" cy="304570"/>
          </a:xfrm>
          <a:prstGeom prst="rect">
            <a:avLst/>
          </a:prstGeom>
        </p:spPr>
        <p:txBody>
          <a:bodyPr vert="horz" wrap="square" lIns="0" tIns="12064" rIns="0" bIns="0" rtlCol="0">
            <a:spAutoFit/>
          </a:bodyPr>
          <a:lstStyle/>
          <a:p>
            <a:pPr marL="3092810" indent="-3080746">
              <a:spcBef>
                <a:spcPts val="95"/>
              </a:spcBef>
              <a:buFont typeface="Wingdings"/>
              <a:buChar char=""/>
              <a:tabLst>
                <a:tab pos="3092810" algn="l"/>
                <a:tab pos="3093446" algn="l"/>
                <a:tab pos="3526476" algn="l"/>
                <a:tab pos="5014150" algn="l"/>
                <a:tab pos="5444641" algn="l"/>
                <a:tab pos="6921519" algn="l"/>
                <a:tab pos="7352012" algn="l"/>
                <a:tab pos="7853617" algn="l"/>
                <a:tab pos="8861908" algn="l"/>
              </a:tabLst>
            </a:pPr>
            <a:r>
              <a:rPr sz="1900" b="1" spc="-5" dirty="0">
                <a:latin typeface="Arial"/>
                <a:cs typeface="Arial"/>
              </a:rPr>
              <a:t>de	</a:t>
            </a:r>
            <a:r>
              <a:rPr sz="1900" b="1" spc="-40" dirty="0">
                <a:latin typeface="Arial"/>
                <a:cs typeface="Arial"/>
              </a:rPr>
              <a:t>v</a:t>
            </a:r>
            <a:r>
              <a:rPr sz="1900" b="1" spc="5" dirty="0">
                <a:latin typeface="Arial"/>
                <a:cs typeface="Arial"/>
              </a:rPr>
              <a:t>e</a:t>
            </a:r>
            <a:r>
              <a:rPr sz="1900" b="1" spc="-5" dirty="0">
                <a:latin typeface="Arial"/>
                <a:cs typeface="Arial"/>
              </a:rPr>
              <a:t>rificaci</a:t>
            </a:r>
            <a:r>
              <a:rPr sz="1900" b="1" spc="10"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aisl</a:t>
            </a:r>
            <a:r>
              <a:rPr sz="1900" b="1" dirty="0">
                <a:latin typeface="Arial"/>
                <a:cs typeface="Arial"/>
              </a:rPr>
              <a:t>a</a:t>
            </a:r>
            <a:r>
              <a:rPr sz="1900" b="1" spc="-5" dirty="0">
                <a:latin typeface="Arial"/>
                <a:cs typeface="Arial"/>
              </a:rPr>
              <a:t>m</a:t>
            </a:r>
            <a:r>
              <a:rPr sz="1900" b="1" dirty="0">
                <a:latin typeface="Arial"/>
                <a:cs typeface="Arial"/>
              </a:rPr>
              <a:t>i</a:t>
            </a:r>
            <a:r>
              <a:rPr sz="1900" b="1" spc="-5" dirty="0">
                <a:latin typeface="Arial"/>
                <a:cs typeface="Arial"/>
              </a:rPr>
              <a:t>e</a:t>
            </a:r>
            <a:r>
              <a:rPr sz="1900" b="1" dirty="0">
                <a:latin typeface="Arial"/>
                <a:cs typeface="Arial"/>
              </a:rPr>
              <a:t>n</a:t>
            </a:r>
            <a:r>
              <a:rPr sz="1900" b="1" spc="-5" dirty="0">
                <a:latin typeface="Arial"/>
                <a:cs typeface="Arial"/>
              </a:rPr>
              <a:t>to</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DC</a:t>
            </a:r>
            <a:r>
              <a:rPr sz="1900" b="1" dirty="0">
                <a:latin typeface="Arial"/>
                <a:cs typeface="Arial"/>
              </a:rPr>
              <a:t>	</a:t>
            </a: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en</a:t>
            </a:r>
            <a:r>
              <a:rPr sz="1900" b="1" dirty="0">
                <a:latin typeface="Arial"/>
                <a:cs typeface="Arial"/>
              </a:rPr>
              <a:t>	</a:t>
            </a:r>
            <a:r>
              <a:rPr sz="1900" b="1" spc="-5" dirty="0">
                <a:latin typeface="Arial"/>
                <a:cs typeface="Arial"/>
              </a:rPr>
              <a:t>ser</a:t>
            </a:r>
            <a:endParaRPr sz="1900">
              <a:latin typeface="Arial"/>
              <a:cs typeface="Arial"/>
            </a:endParaRPr>
          </a:p>
        </p:txBody>
      </p:sp>
      <p:sp>
        <p:nvSpPr>
          <p:cNvPr id="20" name="object 20"/>
          <p:cNvSpPr txBox="1"/>
          <p:nvPr/>
        </p:nvSpPr>
        <p:spPr>
          <a:xfrm>
            <a:off x="977901" y="5904738"/>
            <a:ext cx="45993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conducidas</a:t>
            </a:r>
            <a:r>
              <a:rPr sz="1900" b="1" spc="-10" dirty="0">
                <a:latin typeface="Arial"/>
                <a:cs typeface="Arial"/>
              </a:rPr>
              <a:t> </a:t>
            </a:r>
            <a:r>
              <a:rPr sz="1900" b="1" spc="-5" dirty="0">
                <a:latin typeface="Arial"/>
                <a:cs typeface="Arial"/>
              </a:rPr>
              <a:t>en este tipo</a:t>
            </a:r>
            <a:r>
              <a:rPr sz="1900" b="1" dirty="0">
                <a:latin typeface="Arial"/>
                <a:cs typeface="Arial"/>
              </a:rPr>
              <a:t> </a:t>
            </a:r>
            <a:r>
              <a:rPr sz="1900" b="1" spc="-5" dirty="0">
                <a:latin typeface="Arial"/>
                <a:cs typeface="Arial"/>
              </a:rPr>
              <a:t>de </a:t>
            </a:r>
            <a:r>
              <a:rPr sz="1900" b="1" dirty="0">
                <a:latin typeface="Arial"/>
                <a:cs typeface="Arial"/>
              </a:rPr>
              <a:t>aislamiento:</a:t>
            </a:r>
            <a:endParaRPr sz="1900">
              <a:latin typeface="Arial"/>
              <a:cs typeface="Arial"/>
            </a:endParaRPr>
          </a:p>
        </p:txBody>
      </p:sp>
      <p:sp>
        <p:nvSpPr>
          <p:cNvPr id="21" name="object 21"/>
          <p:cNvSpPr txBox="1"/>
          <p:nvPr/>
        </p:nvSpPr>
        <p:spPr>
          <a:xfrm>
            <a:off x="1169212" y="6211520"/>
            <a:ext cx="2589530"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Prueba</a:t>
            </a:r>
            <a:r>
              <a:rPr sz="1900" b="1" spc="-10" dirty="0">
                <a:latin typeface="Arial"/>
                <a:cs typeface="Arial"/>
              </a:rPr>
              <a:t> </a:t>
            </a:r>
            <a:r>
              <a:rPr sz="1900" b="1" spc="-5" dirty="0">
                <a:latin typeface="Arial"/>
                <a:cs typeface="Arial"/>
              </a:rPr>
              <a:t>de</a:t>
            </a:r>
            <a:r>
              <a:rPr sz="1900" b="1" spc="-15" dirty="0">
                <a:latin typeface="Arial"/>
                <a:cs typeface="Arial"/>
              </a:rPr>
              <a:t> </a:t>
            </a:r>
            <a:r>
              <a:rPr sz="1900" b="1" dirty="0">
                <a:latin typeface="Arial"/>
                <a:cs typeface="Arial"/>
              </a:rPr>
              <a:t>Hi-Pot</a:t>
            </a:r>
            <a:r>
              <a:rPr sz="1900" b="1" spc="-10" dirty="0">
                <a:latin typeface="Arial"/>
                <a:cs typeface="Arial"/>
              </a:rPr>
              <a:t> </a:t>
            </a:r>
            <a:r>
              <a:rPr sz="1900" b="1" spc="-5" dirty="0">
                <a:latin typeface="Arial"/>
                <a:cs typeface="Arial"/>
              </a:rPr>
              <a:t>DC</a:t>
            </a:r>
            <a:endParaRPr sz="1900">
              <a:latin typeface="Arial"/>
              <a:cs typeface="Arial"/>
            </a:endParaRPr>
          </a:p>
        </p:txBody>
      </p:sp>
      <p:sp>
        <p:nvSpPr>
          <p:cNvPr id="22" name="object 22"/>
          <p:cNvSpPr txBox="1"/>
          <p:nvPr/>
        </p:nvSpPr>
        <p:spPr>
          <a:xfrm>
            <a:off x="1169214" y="6490412"/>
            <a:ext cx="4655185"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Prueba</a:t>
            </a:r>
            <a:r>
              <a:rPr sz="1900" b="1" spc="1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Resistencia</a:t>
            </a:r>
            <a:r>
              <a:rPr sz="1900" b="1" spc="5" dirty="0">
                <a:latin typeface="Arial"/>
                <a:cs typeface="Arial"/>
              </a:rPr>
              <a:t> </a:t>
            </a:r>
            <a:r>
              <a:rPr sz="1900" b="1" dirty="0">
                <a:latin typeface="Arial"/>
                <a:cs typeface="Arial"/>
              </a:rPr>
              <a:t>de</a:t>
            </a:r>
            <a:r>
              <a:rPr sz="1900" b="1" spc="5" dirty="0">
                <a:latin typeface="Arial"/>
                <a:cs typeface="Arial"/>
              </a:rPr>
              <a:t> </a:t>
            </a:r>
            <a:r>
              <a:rPr sz="1900" b="1" spc="-5" dirty="0">
                <a:latin typeface="Arial"/>
                <a:cs typeface="Arial"/>
              </a:rPr>
              <a:t>Aislamiento.</a:t>
            </a:r>
            <a:endParaRPr sz="1900">
              <a:latin typeface="Arial"/>
              <a:cs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397760" y="1147827"/>
            <a:ext cx="5276723" cy="294953"/>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Prueba</a:t>
            </a:r>
            <a:r>
              <a:rPr sz="2100" b="1" spc="-25" dirty="0">
                <a:latin typeface="Arial"/>
                <a:cs typeface="Arial"/>
              </a:rPr>
              <a:t> </a:t>
            </a:r>
            <a:r>
              <a:rPr sz="2100" b="1" dirty="0">
                <a:latin typeface="Arial"/>
                <a:cs typeface="Arial"/>
              </a:rPr>
              <a:t>de</a:t>
            </a:r>
            <a:r>
              <a:rPr sz="2100" b="1" spc="-21" dirty="0">
                <a:latin typeface="Arial"/>
                <a:cs typeface="Arial"/>
              </a:rPr>
              <a:t> </a:t>
            </a:r>
            <a:r>
              <a:rPr sz="2100" b="1" dirty="0">
                <a:latin typeface="Arial"/>
                <a:cs typeface="Arial"/>
              </a:rPr>
              <a:t>Resistencia</a:t>
            </a:r>
            <a:r>
              <a:rPr sz="2100" b="1" spc="-15" dirty="0">
                <a:latin typeface="Arial"/>
                <a:cs typeface="Arial"/>
              </a:rPr>
              <a:t> </a:t>
            </a:r>
            <a:r>
              <a:rPr sz="2100" b="1" spc="-10" dirty="0">
                <a:latin typeface="Arial"/>
                <a:cs typeface="Arial"/>
              </a:rPr>
              <a:t>de</a:t>
            </a:r>
            <a:r>
              <a:rPr sz="2100" b="1" spc="-21" dirty="0">
                <a:latin typeface="Arial"/>
                <a:cs typeface="Arial"/>
              </a:rPr>
              <a:t> </a:t>
            </a:r>
            <a:r>
              <a:rPr sz="2100" b="1" dirty="0">
                <a:latin typeface="Arial"/>
                <a:cs typeface="Arial"/>
              </a:rPr>
              <a:t>Aislamiento</a:t>
            </a:r>
            <a:endParaRPr sz="2100" dirty="0">
              <a:latin typeface="Arial"/>
              <a:cs typeface="Arial"/>
            </a:endParaRPr>
          </a:p>
        </p:txBody>
      </p:sp>
      <p:pic>
        <p:nvPicPr>
          <p:cNvPr id="7" name="object 7"/>
          <p:cNvPicPr/>
          <p:nvPr/>
        </p:nvPicPr>
        <p:blipFill>
          <a:blip r:embed="rId2" cstate="print"/>
          <a:stretch>
            <a:fillRect/>
          </a:stretch>
        </p:blipFill>
        <p:spPr>
          <a:xfrm>
            <a:off x="948057" y="1468035"/>
            <a:ext cx="208915" cy="194394"/>
          </a:xfrm>
          <a:prstGeom prst="rect">
            <a:avLst/>
          </a:prstGeom>
        </p:spPr>
      </p:pic>
      <p:sp>
        <p:nvSpPr>
          <p:cNvPr id="8" name="object 8"/>
          <p:cNvSpPr txBox="1"/>
          <p:nvPr/>
        </p:nvSpPr>
        <p:spPr>
          <a:xfrm>
            <a:off x="3912743" y="1438910"/>
            <a:ext cx="9131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Meg</a:t>
            </a:r>
            <a:r>
              <a:rPr sz="1900" b="1" dirty="0">
                <a:latin typeface="Arial"/>
                <a:cs typeface="Arial"/>
              </a:rPr>
              <a:t>a</a:t>
            </a:r>
            <a:r>
              <a:rPr sz="1900" b="1" spc="-5" dirty="0">
                <a:latin typeface="Arial"/>
                <a:cs typeface="Arial"/>
              </a:rPr>
              <a:t>do</a:t>
            </a:r>
            <a:endParaRPr sz="1900">
              <a:latin typeface="Arial"/>
              <a:cs typeface="Arial"/>
            </a:endParaRPr>
          </a:p>
        </p:txBody>
      </p:sp>
      <p:sp>
        <p:nvSpPr>
          <p:cNvPr id="9" name="object 9"/>
          <p:cNvSpPr txBox="1"/>
          <p:nvPr/>
        </p:nvSpPr>
        <p:spPr>
          <a:xfrm>
            <a:off x="1164132" y="1409446"/>
            <a:ext cx="3741420" cy="304570"/>
          </a:xfrm>
          <a:prstGeom prst="rect">
            <a:avLst/>
          </a:prstGeom>
        </p:spPr>
        <p:txBody>
          <a:bodyPr vert="horz" wrap="square" lIns="0" tIns="12064" rIns="0" bIns="0" rtlCol="0">
            <a:spAutoFit/>
          </a:bodyPr>
          <a:lstStyle/>
          <a:p>
            <a:pPr marL="12699">
              <a:spcBef>
                <a:spcPts val="95"/>
              </a:spcBef>
              <a:tabLst>
                <a:tab pos="3661085" algn="l"/>
              </a:tabLst>
            </a:pPr>
            <a:r>
              <a:rPr sz="1900" b="1" spc="-10" dirty="0">
                <a:latin typeface="Arial"/>
                <a:cs typeface="Arial"/>
              </a:rPr>
              <a:t>D</a:t>
            </a:r>
            <a:r>
              <a:rPr sz="1900" b="1" spc="-5" dirty="0">
                <a:latin typeface="Arial"/>
                <a:cs typeface="Arial"/>
              </a:rPr>
              <a:t>e</a:t>
            </a:r>
            <a:r>
              <a:rPr sz="1900" b="1" dirty="0">
                <a:latin typeface="Arial"/>
                <a:cs typeface="Arial"/>
              </a:rPr>
              <a:t>n</a:t>
            </a:r>
            <a:r>
              <a:rPr sz="1900" b="1" spc="-5" dirty="0">
                <a:latin typeface="Arial"/>
                <a:cs typeface="Arial"/>
              </a:rPr>
              <a:t>omina</a:t>
            </a:r>
            <a:r>
              <a:rPr sz="1900" b="1" dirty="0">
                <a:latin typeface="Arial"/>
                <a:cs typeface="Arial"/>
              </a:rPr>
              <a:t>d</a:t>
            </a:r>
            <a:r>
              <a:rPr sz="1900" b="1" spc="-5" dirty="0">
                <a:latin typeface="Arial"/>
                <a:cs typeface="Arial"/>
              </a:rPr>
              <a:t>a </a:t>
            </a:r>
            <a:r>
              <a:rPr sz="1900" b="1" dirty="0">
                <a:latin typeface="Arial"/>
                <a:cs typeface="Arial"/>
              </a:rPr>
              <a:t>p</a:t>
            </a:r>
            <a:r>
              <a:rPr sz="1900" b="1" spc="-5" dirty="0">
                <a:latin typeface="Arial"/>
                <a:cs typeface="Arial"/>
              </a:rPr>
              <a:t>rue</a:t>
            </a:r>
            <a:r>
              <a:rPr sz="1900" b="1" dirty="0">
                <a:latin typeface="Arial"/>
                <a:cs typeface="Arial"/>
              </a:rPr>
              <a:t>b</a:t>
            </a:r>
            <a:r>
              <a:rPr sz="1900" b="1" spc="-5" dirty="0">
                <a:latin typeface="Arial"/>
                <a:cs typeface="Arial"/>
              </a:rPr>
              <a:t>a </a:t>
            </a: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a:t>
            </a:r>
            <a:endParaRPr sz="1900" dirty="0">
              <a:latin typeface="Arial"/>
              <a:cs typeface="Arial"/>
            </a:endParaRPr>
          </a:p>
        </p:txBody>
      </p:sp>
      <p:pic>
        <p:nvPicPr>
          <p:cNvPr id="10" name="object 10"/>
          <p:cNvPicPr/>
          <p:nvPr/>
        </p:nvPicPr>
        <p:blipFill>
          <a:blip r:embed="rId2" cstate="print"/>
          <a:stretch>
            <a:fillRect/>
          </a:stretch>
        </p:blipFill>
        <p:spPr>
          <a:xfrm>
            <a:off x="948057" y="2022432"/>
            <a:ext cx="208915" cy="194987"/>
          </a:xfrm>
          <a:prstGeom prst="rect">
            <a:avLst/>
          </a:prstGeom>
        </p:spPr>
      </p:pic>
      <p:sp>
        <p:nvSpPr>
          <p:cNvPr id="11" name="object 11"/>
          <p:cNvSpPr txBox="1"/>
          <p:nvPr/>
        </p:nvSpPr>
        <p:spPr>
          <a:xfrm>
            <a:off x="1164132" y="1964182"/>
            <a:ext cx="8821420" cy="594390"/>
          </a:xfrm>
          <a:prstGeom prst="rect">
            <a:avLst/>
          </a:prstGeom>
        </p:spPr>
        <p:txBody>
          <a:bodyPr vert="horz" wrap="square" lIns="0" tIns="29842" rIns="0" bIns="0" rtlCol="0">
            <a:spAutoFit/>
          </a:bodyPr>
          <a:lstStyle/>
          <a:p>
            <a:pPr marL="12699" marR="5080">
              <a:lnSpc>
                <a:spcPts val="2199"/>
              </a:lnSpc>
              <a:spcBef>
                <a:spcPts val="235"/>
              </a:spcBef>
              <a:tabLst>
                <a:tab pos="2254685" algn="l"/>
                <a:tab pos="4932242" algn="l"/>
              </a:tabLst>
            </a:pPr>
            <a:r>
              <a:rPr sz="1900" b="1" spc="-5" dirty="0">
                <a:latin typeface="Arial"/>
                <a:cs typeface="Arial"/>
              </a:rPr>
              <a:t>Solicitada</a:t>
            </a:r>
            <a:r>
              <a:rPr sz="1900" b="1" spc="480" dirty="0">
                <a:latin typeface="Arial"/>
                <a:cs typeface="Arial"/>
              </a:rPr>
              <a:t> </a:t>
            </a:r>
            <a:r>
              <a:rPr sz="1900" b="1" spc="-5" dirty="0">
                <a:latin typeface="Arial"/>
                <a:cs typeface="Arial"/>
              </a:rPr>
              <a:t>por</a:t>
            </a:r>
            <a:r>
              <a:rPr sz="1900" b="1" spc="475" dirty="0">
                <a:latin typeface="Arial"/>
                <a:cs typeface="Arial"/>
              </a:rPr>
              <a:t> </a:t>
            </a:r>
            <a:r>
              <a:rPr sz="1900" b="1" spc="-5" dirty="0">
                <a:latin typeface="Arial"/>
                <a:cs typeface="Arial"/>
              </a:rPr>
              <a:t>las	Normas</a:t>
            </a:r>
            <a:r>
              <a:rPr sz="1900" b="1" spc="489" dirty="0">
                <a:latin typeface="Arial"/>
                <a:cs typeface="Arial"/>
              </a:rPr>
              <a:t> </a:t>
            </a:r>
            <a:r>
              <a:rPr sz="1900" b="1" spc="-5" dirty="0">
                <a:latin typeface="Arial"/>
                <a:cs typeface="Arial"/>
              </a:rPr>
              <a:t>IEEE</a:t>
            </a:r>
            <a:r>
              <a:rPr sz="1900" b="1" spc="489" dirty="0">
                <a:latin typeface="Arial"/>
                <a:cs typeface="Arial"/>
              </a:rPr>
              <a:t> </a:t>
            </a:r>
            <a:r>
              <a:rPr sz="1900" b="1" spc="-5" dirty="0">
                <a:latin typeface="Arial"/>
                <a:cs typeface="Arial"/>
              </a:rPr>
              <a:t>C57.12,	</a:t>
            </a:r>
            <a:r>
              <a:rPr sz="1900" b="1" dirty="0">
                <a:latin typeface="Arial"/>
                <a:cs typeface="Arial"/>
              </a:rPr>
              <a:t>IEC60076-1</a:t>
            </a:r>
            <a:r>
              <a:rPr sz="1900" b="1" spc="449" dirty="0">
                <a:latin typeface="Arial"/>
                <a:cs typeface="Arial"/>
              </a:rPr>
              <a:t> </a:t>
            </a:r>
            <a:r>
              <a:rPr sz="1900" b="1" spc="-5" dirty="0">
                <a:latin typeface="Arial"/>
                <a:cs typeface="Arial"/>
              </a:rPr>
              <a:t>e</a:t>
            </a:r>
            <a:r>
              <a:rPr sz="1900" b="1" spc="445" dirty="0">
                <a:latin typeface="Arial"/>
                <a:cs typeface="Arial"/>
              </a:rPr>
              <a:t> </a:t>
            </a:r>
            <a:r>
              <a:rPr sz="1900" b="1" spc="-5" dirty="0">
                <a:latin typeface="Arial"/>
                <a:cs typeface="Arial"/>
              </a:rPr>
              <a:t>IEEE</a:t>
            </a:r>
            <a:r>
              <a:rPr sz="1900" b="1" spc="455" dirty="0">
                <a:latin typeface="Arial"/>
                <a:cs typeface="Arial"/>
              </a:rPr>
              <a:t> </a:t>
            </a:r>
            <a:r>
              <a:rPr sz="1900" b="1" dirty="0">
                <a:latin typeface="Arial"/>
                <a:cs typeface="Arial"/>
              </a:rPr>
              <a:t>62-1995</a:t>
            </a:r>
            <a:r>
              <a:rPr sz="1900" b="1" spc="455" dirty="0">
                <a:latin typeface="Arial"/>
                <a:cs typeface="Arial"/>
              </a:rPr>
              <a:t> </a:t>
            </a:r>
            <a:r>
              <a:rPr sz="1900" b="1" spc="-5" dirty="0">
                <a:latin typeface="Arial"/>
                <a:cs typeface="Arial"/>
              </a:rPr>
              <a:t>para </a:t>
            </a:r>
            <a:r>
              <a:rPr sz="1900" b="1" spc="-515" dirty="0">
                <a:latin typeface="Arial"/>
                <a:cs typeface="Arial"/>
              </a:rPr>
              <a:t> </a:t>
            </a:r>
            <a:r>
              <a:rPr sz="1900" b="1" spc="-5" dirty="0">
                <a:latin typeface="Arial"/>
                <a:cs typeface="Arial"/>
              </a:rPr>
              <a:t>transformadores.</a:t>
            </a:r>
            <a:endParaRPr sz="1900">
              <a:latin typeface="Arial"/>
              <a:cs typeface="Arial"/>
            </a:endParaRPr>
          </a:p>
        </p:txBody>
      </p:sp>
      <p:pic>
        <p:nvPicPr>
          <p:cNvPr id="12" name="object 12"/>
          <p:cNvPicPr/>
          <p:nvPr/>
        </p:nvPicPr>
        <p:blipFill>
          <a:blip r:embed="rId2" cstate="print"/>
          <a:stretch>
            <a:fillRect/>
          </a:stretch>
        </p:blipFill>
        <p:spPr>
          <a:xfrm>
            <a:off x="948057" y="2856188"/>
            <a:ext cx="208915" cy="194987"/>
          </a:xfrm>
          <a:prstGeom prst="rect">
            <a:avLst/>
          </a:prstGeom>
        </p:spPr>
      </p:pic>
      <p:sp>
        <p:nvSpPr>
          <p:cNvPr id="13" name="object 13"/>
          <p:cNvSpPr txBox="1"/>
          <p:nvPr/>
        </p:nvSpPr>
        <p:spPr>
          <a:xfrm>
            <a:off x="1164133" y="2798190"/>
            <a:ext cx="14230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Esta</a:t>
            </a:r>
            <a:r>
              <a:rPr sz="1900" b="1" spc="86" dirty="0">
                <a:latin typeface="Arial"/>
                <a:cs typeface="Arial"/>
              </a:rPr>
              <a:t> </a:t>
            </a:r>
            <a:r>
              <a:rPr sz="1900" b="1" spc="-5" dirty="0">
                <a:latin typeface="Arial"/>
                <a:cs typeface="Arial"/>
              </a:rPr>
              <a:t>prueba</a:t>
            </a:r>
            <a:endParaRPr sz="1900">
              <a:latin typeface="Arial"/>
              <a:cs typeface="Arial"/>
            </a:endParaRPr>
          </a:p>
        </p:txBody>
      </p:sp>
      <p:sp>
        <p:nvSpPr>
          <p:cNvPr id="14" name="object 14"/>
          <p:cNvSpPr txBox="1"/>
          <p:nvPr/>
        </p:nvSpPr>
        <p:spPr>
          <a:xfrm>
            <a:off x="2661158" y="2827656"/>
            <a:ext cx="73120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149" dirty="0">
                <a:latin typeface="Arial"/>
                <a:cs typeface="Arial"/>
              </a:rPr>
              <a:t> </a:t>
            </a:r>
            <a:r>
              <a:rPr sz="1900" b="1" spc="-5" dirty="0">
                <a:latin typeface="Arial"/>
                <a:cs typeface="Arial"/>
              </a:rPr>
              <a:t>conduce</a:t>
            </a:r>
            <a:r>
              <a:rPr sz="1900" b="1" spc="125" dirty="0">
                <a:latin typeface="Arial"/>
                <a:cs typeface="Arial"/>
              </a:rPr>
              <a:t> </a:t>
            </a:r>
            <a:r>
              <a:rPr sz="1900" b="1" spc="-5" dirty="0">
                <a:latin typeface="Arial"/>
                <a:cs typeface="Arial"/>
              </a:rPr>
              <a:t>con</a:t>
            </a:r>
            <a:r>
              <a:rPr sz="1900" b="1" spc="155" dirty="0">
                <a:latin typeface="Arial"/>
                <a:cs typeface="Arial"/>
              </a:rPr>
              <a:t> </a:t>
            </a:r>
            <a:r>
              <a:rPr sz="1900" b="1" spc="-5" dirty="0">
                <a:latin typeface="Arial"/>
                <a:cs typeface="Arial"/>
              </a:rPr>
              <a:t>equipos</a:t>
            </a:r>
            <a:r>
              <a:rPr sz="1900" b="1" spc="140" dirty="0">
                <a:latin typeface="Arial"/>
                <a:cs typeface="Arial"/>
              </a:rPr>
              <a:t> </a:t>
            </a:r>
            <a:r>
              <a:rPr sz="1900" b="1" spc="-5" dirty="0">
                <a:latin typeface="Arial"/>
                <a:cs typeface="Arial"/>
              </a:rPr>
              <a:t>que</a:t>
            </a:r>
            <a:r>
              <a:rPr sz="1900" b="1" spc="145" dirty="0">
                <a:latin typeface="Arial"/>
                <a:cs typeface="Arial"/>
              </a:rPr>
              <a:t> </a:t>
            </a:r>
            <a:r>
              <a:rPr sz="1900" b="1" spc="-5" dirty="0">
                <a:latin typeface="Arial"/>
                <a:cs typeface="Arial"/>
              </a:rPr>
              <a:t>aplican</a:t>
            </a:r>
            <a:r>
              <a:rPr sz="1900" b="1" spc="149" dirty="0">
                <a:latin typeface="Arial"/>
                <a:cs typeface="Arial"/>
              </a:rPr>
              <a:t> </a:t>
            </a:r>
            <a:r>
              <a:rPr sz="1900" b="1" spc="-5" dirty="0">
                <a:latin typeface="Arial"/>
                <a:cs typeface="Arial"/>
              </a:rPr>
              <a:t>tensión</a:t>
            </a:r>
            <a:r>
              <a:rPr sz="1900" b="1" spc="149" dirty="0">
                <a:latin typeface="Arial"/>
                <a:cs typeface="Arial"/>
              </a:rPr>
              <a:t> </a:t>
            </a:r>
            <a:r>
              <a:rPr sz="1900" b="1" spc="-5" dirty="0">
                <a:latin typeface="Arial"/>
                <a:cs typeface="Arial"/>
              </a:rPr>
              <a:t>entre</a:t>
            </a:r>
            <a:r>
              <a:rPr sz="1900" b="1" spc="145" dirty="0">
                <a:latin typeface="Arial"/>
                <a:cs typeface="Arial"/>
              </a:rPr>
              <a:t> </a:t>
            </a:r>
            <a:r>
              <a:rPr sz="1900" b="1" spc="-5" dirty="0">
                <a:latin typeface="Arial"/>
                <a:cs typeface="Arial"/>
              </a:rPr>
              <a:t>50</a:t>
            </a:r>
            <a:r>
              <a:rPr sz="1900" b="1" spc="160" dirty="0">
                <a:latin typeface="Arial"/>
                <a:cs typeface="Arial"/>
              </a:rPr>
              <a:t> </a:t>
            </a:r>
            <a:r>
              <a:rPr sz="1900" b="1" spc="-5" dirty="0">
                <a:latin typeface="Arial"/>
                <a:cs typeface="Arial"/>
              </a:rPr>
              <a:t>y</a:t>
            </a:r>
            <a:r>
              <a:rPr sz="1900" b="1" spc="120" dirty="0">
                <a:latin typeface="Arial"/>
                <a:cs typeface="Arial"/>
              </a:rPr>
              <a:t> </a:t>
            </a:r>
            <a:r>
              <a:rPr sz="1900" b="1" spc="-5" dirty="0">
                <a:latin typeface="Arial"/>
                <a:cs typeface="Arial"/>
              </a:rPr>
              <a:t>30.000</a:t>
            </a:r>
            <a:endParaRPr sz="1900">
              <a:latin typeface="Arial"/>
              <a:cs typeface="Arial"/>
            </a:endParaRPr>
          </a:p>
        </p:txBody>
      </p:sp>
      <p:sp>
        <p:nvSpPr>
          <p:cNvPr id="15" name="object 15"/>
          <p:cNvSpPr/>
          <p:nvPr/>
        </p:nvSpPr>
        <p:spPr>
          <a:xfrm>
            <a:off x="2635251" y="3105024"/>
            <a:ext cx="2298700" cy="277495"/>
          </a:xfrm>
          <a:custGeom>
            <a:avLst/>
            <a:gdLst/>
            <a:ahLst/>
            <a:cxnLst/>
            <a:rect l="l" t="t" r="r" b="b"/>
            <a:pathLst>
              <a:path w="2298700" h="277495">
                <a:moveTo>
                  <a:pt x="2298446" y="0"/>
                </a:moveTo>
                <a:lnTo>
                  <a:pt x="0" y="0"/>
                </a:lnTo>
                <a:lnTo>
                  <a:pt x="0" y="277367"/>
                </a:lnTo>
                <a:lnTo>
                  <a:pt x="2298446" y="277367"/>
                </a:lnTo>
                <a:lnTo>
                  <a:pt x="2298446" y="0"/>
                </a:lnTo>
                <a:close/>
              </a:path>
            </a:pathLst>
          </a:custGeom>
          <a:solidFill>
            <a:srgbClr val="FFFF00"/>
          </a:solidFill>
        </p:spPr>
        <p:txBody>
          <a:bodyPr wrap="square" lIns="0" tIns="0" rIns="0" bIns="0" rtlCol="0"/>
          <a:lstStyle/>
          <a:p>
            <a:endParaRPr/>
          </a:p>
        </p:txBody>
      </p:sp>
      <p:sp>
        <p:nvSpPr>
          <p:cNvPr id="16" name="object 16"/>
          <p:cNvSpPr txBox="1"/>
          <p:nvPr/>
        </p:nvSpPr>
        <p:spPr>
          <a:xfrm>
            <a:off x="1176832" y="3105024"/>
            <a:ext cx="777240" cy="269304"/>
          </a:xfrm>
          <a:prstGeom prst="rect">
            <a:avLst/>
          </a:prstGeom>
          <a:solidFill>
            <a:srgbClr val="FFFF00"/>
          </a:solidFill>
        </p:spPr>
        <p:txBody>
          <a:bodyPr vert="horz" wrap="square" lIns="0" tIns="0" rIns="0" bIns="0" rtlCol="0">
            <a:spAutoFit/>
          </a:bodyPr>
          <a:lstStyle/>
          <a:p>
            <a:pPr>
              <a:lnSpc>
                <a:spcPts val="2145"/>
              </a:lnSpc>
            </a:pPr>
            <a:r>
              <a:rPr sz="1900" b="1" spc="-30" dirty="0">
                <a:latin typeface="Arial"/>
                <a:cs typeface="Arial"/>
              </a:rPr>
              <a:t>v</a:t>
            </a:r>
            <a:r>
              <a:rPr sz="1900" b="1" spc="10" dirty="0">
                <a:latin typeface="Arial"/>
                <a:cs typeface="Arial"/>
              </a:rPr>
              <a:t>o</a:t>
            </a:r>
            <a:r>
              <a:rPr sz="1900" b="1" spc="-5" dirty="0">
                <a:latin typeface="Arial"/>
                <a:cs typeface="Arial"/>
              </a:rPr>
              <a:t>ltios</a:t>
            </a:r>
            <a:endParaRPr sz="1900">
              <a:latin typeface="Arial"/>
              <a:cs typeface="Arial"/>
            </a:endParaRPr>
          </a:p>
        </p:txBody>
      </p:sp>
      <p:sp>
        <p:nvSpPr>
          <p:cNvPr id="17" name="object 17"/>
          <p:cNvSpPr txBox="1"/>
          <p:nvPr/>
        </p:nvSpPr>
        <p:spPr>
          <a:xfrm>
            <a:off x="2026667" y="3075558"/>
            <a:ext cx="628395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149" dirty="0">
                <a:latin typeface="Arial"/>
                <a:cs typeface="Arial"/>
              </a:rPr>
              <a:t> </a:t>
            </a:r>
            <a:r>
              <a:rPr sz="1900" b="1" spc="-5" dirty="0">
                <a:latin typeface="Arial"/>
                <a:cs typeface="Arial"/>
              </a:rPr>
              <a:t>algunos</a:t>
            </a:r>
            <a:r>
              <a:rPr sz="1900" b="1" spc="149" dirty="0">
                <a:latin typeface="Arial"/>
                <a:cs typeface="Arial"/>
              </a:rPr>
              <a:t> </a:t>
            </a:r>
            <a:r>
              <a:rPr sz="1900" b="1" spc="-5" dirty="0">
                <a:latin typeface="Arial"/>
                <a:cs typeface="Arial"/>
              </a:rPr>
              <a:t>fabricantes</a:t>
            </a:r>
            <a:r>
              <a:rPr sz="1900" b="1" spc="170" dirty="0">
                <a:latin typeface="Arial"/>
                <a:cs typeface="Arial"/>
              </a:rPr>
              <a:t> </a:t>
            </a:r>
            <a:r>
              <a:rPr sz="1900" b="1" spc="-5" dirty="0">
                <a:latin typeface="Arial"/>
                <a:cs typeface="Arial"/>
              </a:rPr>
              <a:t>como</a:t>
            </a:r>
            <a:r>
              <a:rPr sz="1900" b="1" spc="145" dirty="0">
                <a:latin typeface="Arial"/>
                <a:cs typeface="Arial"/>
              </a:rPr>
              <a:t> </a:t>
            </a:r>
            <a:r>
              <a:rPr sz="1900" b="1" spc="-5" dirty="0">
                <a:latin typeface="Arial"/>
                <a:cs typeface="Arial"/>
              </a:rPr>
              <a:t>Megger</a:t>
            </a:r>
            <a:r>
              <a:rPr sz="1900" b="1" spc="155" dirty="0">
                <a:latin typeface="Arial"/>
                <a:cs typeface="Arial"/>
              </a:rPr>
              <a:t> </a:t>
            </a:r>
            <a:r>
              <a:rPr sz="1900" b="1" spc="-5" dirty="0">
                <a:latin typeface="Arial"/>
                <a:cs typeface="Arial"/>
              </a:rPr>
              <a:t>por</a:t>
            </a:r>
            <a:r>
              <a:rPr sz="1900" b="1" spc="149" dirty="0">
                <a:latin typeface="Arial"/>
                <a:cs typeface="Arial"/>
              </a:rPr>
              <a:t> </a:t>
            </a:r>
            <a:r>
              <a:rPr sz="1900" b="1" spc="-5" dirty="0">
                <a:latin typeface="Arial"/>
                <a:cs typeface="Arial"/>
              </a:rPr>
              <a:t>ejemplo</a:t>
            </a:r>
            <a:r>
              <a:rPr sz="1900" b="1" spc="165" dirty="0">
                <a:latin typeface="Arial"/>
                <a:cs typeface="Arial"/>
              </a:rPr>
              <a:t> </a:t>
            </a:r>
            <a:r>
              <a:rPr sz="1900" b="1" spc="-5" dirty="0">
                <a:latin typeface="Arial"/>
                <a:cs typeface="Arial"/>
              </a:rPr>
              <a:t>y</a:t>
            </a:r>
            <a:endParaRPr sz="1900">
              <a:latin typeface="Arial"/>
              <a:cs typeface="Arial"/>
            </a:endParaRPr>
          </a:p>
        </p:txBody>
      </p:sp>
      <p:sp>
        <p:nvSpPr>
          <p:cNvPr id="18" name="object 18"/>
          <p:cNvSpPr txBox="1"/>
          <p:nvPr/>
        </p:nvSpPr>
        <p:spPr>
          <a:xfrm>
            <a:off x="8383269" y="3105024"/>
            <a:ext cx="159004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hasta</a:t>
            </a:r>
            <a:r>
              <a:rPr sz="1900" b="1" spc="95" dirty="0">
                <a:latin typeface="Arial"/>
                <a:cs typeface="Arial"/>
              </a:rPr>
              <a:t> </a:t>
            </a:r>
            <a:r>
              <a:rPr sz="1900" b="1" spc="-5" dirty="0">
                <a:latin typeface="Arial"/>
                <a:cs typeface="Arial"/>
              </a:rPr>
              <a:t>200.000</a:t>
            </a:r>
            <a:endParaRPr sz="1900">
              <a:latin typeface="Arial"/>
              <a:cs typeface="Arial"/>
            </a:endParaRPr>
          </a:p>
        </p:txBody>
      </p:sp>
      <p:sp>
        <p:nvSpPr>
          <p:cNvPr id="19" name="object 19"/>
          <p:cNvSpPr/>
          <p:nvPr/>
        </p:nvSpPr>
        <p:spPr>
          <a:xfrm>
            <a:off x="2598674" y="3382392"/>
            <a:ext cx="603885" cy="277495"/>
          </a:xfrm>
          <a:custGeom>
            <a:avLst/>
            <a:gdLst/>
            <a:ahLst/>
            <a:cxnLst/>
            <a:rect l="l" t="t" r="r" b="b"/>
            <a:pathLst>
              <a:path w="603885" h="277495">
                <a:moveTo>
                  <a:pt x="603504" y="0"/>
                </a:moveTo>
                <a:lnTo>
                  <a:pt x="0" y="0"/>
                </a:lnTo>
                <a:lnTo>
                  <a:pt x="0" y="277367"/>
                </a:lnTo>
                <a:lnTo>
                  <a:pt x="603504" y="277367"/>
                </a:lnTo>
                <a:lnTo>
                  <a:pt x="603504" y="0"/>
                </a:lnTo>
                <a:close/>
              </a:path>
            </a:pathLst>
          </a:custGeom>
          <a:solidFill>
            <a:srgbClr val="FFFF00"/>
          </a:solidFill>
        </p:spPr>
        <p:txBody>
          <a:bodyPr wrap="square" lIns="0" tIns="0" rIns="0" bIns="0" rtlCol="0"/>
          <a:lstStyle/>
          <a:p>
            <a:endParaRPr/>
          </a:p>
        </p:txBody>
      </p:sp>
      <p:sp>
        <p:nvSpPr>
          <p:cNvPr id="20" name="object 20"/>
          <p:cNvSpPr txBox="1"/>
          <p:nvPr/>
        </p:nvSpPr>
        <p:spPr>
          <a:xfrm>
            <a:off x="1164133" y="3352927"/>
            <a:ext cx="34715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voltios para</a:t>
            </a:r>
            <a:r>
              <a:rPr sz="1900" b="1" spc="15" dirty="0">
                <a:latin typeface="Arial"/>
                <a:cs typeface="Arial"/>
              </a:rPr>
              <a:t> </a:t>
            </a:r>
            <a:r>
              <a:rPr sz="1900" b="1" spc="-5" dirty="0">
                <a:latin typeface="Arial"/>
                <a:cs typeface="Arial"/>
              </a:rPr>
              <a:t>otros fabricantes.</a:t>
            </a:r>
            <a:endParaRPr sz="1900">
              <a:latin typeface="Arial"/>
              <a:cs typeface="Arial"/>
            </a:endParaRPr>
          </a:p>
        </p:txBody>
      </p:sp>
      <p:pic>
        <p:nvPicPr>
          <p:cNvPr id="21" name="object 21"/>
          <p:cNvPicPr/>
          <p:nvPr/>
        </p:nvPicPr>
        <p:blipFill>
          <a:blip r:embed="rId3" cstate="print"/>
          <a:stretch>
            <a:fillRect/>
          </a:stretch>
        </p:blipFill>
        <p:spPr>
          <a:xfrm>
            <a:off x="947927" y="3937077"/>
            <a:ext cx="228904" cy="277672"/>
          </a:xfrm>
          <a:prstGeom prst="rect">
            <a:avLst/>
          </a:prstGeom>
        </p:spPr>
      </p:pic>
      <p:sp>
        <p:nvSpPr>
          <p:cNvPr id="22" name="object 22"/>
          <p:cNvSpPr txBox="1"/>
          <p:nvPr/>
        </p:nvSpPr>
        <p:spPr>
          <a:xfrm>
            <a:off x="1164131" y="3907917"/>
            <a:ext cx="5676900" cy="304570"/>
          </a:xfrm>
          <a:prstGeom prst="rect">
            <a:avLst/>
          </a:prstGeom>
        </p:spPr>
        <p:txBody>
          <a:bodyPr vert="horz" wrap="square" lIns="0" tIns="12064" rIns="0" bIns="0" rtlCol="0">
            <a:spAutoFit/>
          </a:bodyPr>
          <a:lstStyle/>
          <a:p>
            <a:pPr marL="12699">
              <a:spcBef>
                <a:spcPts val="95"/>
              </a:spcBef>
              <a:tabLst>
                <a:tab pos="414618" algn="l"/>
                <a:tab pos="1381002" algn="l"/>
                <a:tab pos="1824193" algn="l"/>
                <a:tab pos="2294686" algn="l"/>
                <a:tab pos="3420441" algn="l"/>
                <a:tab pos="3880140" algn="l"/>
                <a:tab pos="5529089" algn="l"/>
              </a:tabLst>
            </a:pPr>
            <a:r>
              <a:rPr sz="1900" b="1" spc="-10" dirty="0">
                <a:latin typeface="Arial"/>
                <a:cs typeface="Arial"/>
              </a:rPr>
              <a:t>E</a:t>
            </a:r>
            <a:r>
              <a:rPr sz="1900" b="1" spc="-5" dirty="0">
                <a:latin typeface="Arial"/>
                <a:cs typeface="Arial"/>
              </a:rPr>
              <a:t>l</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uipo</a:t>
            </a:r>
            <a:r>
              <a:rPr sz="1900" b="1"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medi</a:t>
            </a:r>
            <a:r>
              <a:rPr sz="1900" b="1" dirty="0">
                <a:latin typeface="Arial"/>
                <a:cs typeface="Arial"/>
              </a:rPr>
              <a:t>d</a:t>
            </a:r>
            <a:r>
              <a:rPr sz="1900" b="1" spc="-5" dirty="0">
                <a:latin typeface="Arial"/>
                <a:cs typeface="Arial"/>
              </a:rPr>
              <a:t>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Meg</a:t>
            </a:r>
            <a:r>
              <a:rPr sz="1900" b="1" dirty="0">
                <a:latin typeface="Arial"/>
                <a:cs typeface="Arial"/>
              </a:rPr>
              <a:t>a</a:t>
            </a:r>
            <a:r>
              <a:rPr sz="1900" b="1" spc="-5" dirty="0">
                <a:latin typeface="Arial"/>
                <a:cs typeface="Arial"/>
              </a:rPr>
              <a:t>ó</a:t>
            </a:r>
            <a:r>
              <a:rPr sz="1900" b="1" dirty="0">
                <a:latin typeface="Arial"/>
                <a:cs typeface="Arial"/>
              </a:rPr>
              <a:t>h</a:t>
            </a:r>
            <a:r>
              <a:rPr sz="1900" b="1" spc="-5" dirty="0">
                <a:latin typeface="Arial"/>
                <a:cs typeface="Arial"/>
              </a:rPr>
              <a:t>mios</a:t>
            </a:r>
            <a:r>
              <a:rPr sz="1900" b="1" dirty="0">
                <a:latin typeface="Arial"/>
                <a:cs typeface="Arial"/>
              </a:rPr>
              <a:t>	</a:t>
            </a:r>
            <a:r>
              <a:rPr sz="1900" b="1" spc="-5" dirty="0">
                <a:latin typeface="Arial"/>
                <a:cs typeface="Arial"/>
              </a:rPr>
              <a:t>e</a:t>
            </a:r>
            <a:endParaRPr sz="1900">
              <a:latin typeface="Arial"/>
              <a:cs typeface="Arial"/>
            </a:endParaRPr>
          </a:p>
        </p:txBody>
      </p:sp>
      <p:sp>
        <p:nvSpPr>
          <p:cNvPr id="23" name="object 23"/>
          <p:cNvSpPr txBox="1"/>
          <p:nvPr/>
        </p:nvSpPr>
        <p:spPr>
          <a:xfrm>
            <a:off x="7005194" y="3937076"/>
            <a:ext cx="2980691" cy="269304"/>
          </a:xfrm>
          <a:prstGeom prst="rect">
            <a:avLst/>
          </a:prstGeom>
          <a:solidFill>
            <a:srgbClr val="FFFF00"/>
          </a:solidFill>
        </p:spPr>
        <p:txBody>
          <a:bodyPr vert="horz" wrap="square" lIns="0" tIns="0" rIns="0" bIns="0" rtlCol="0">
            <a:spAutoFit/>
          </a:bodyPr>
          <a:lstStyle/>
          <a:p>
            <a:pPr>
              <a:lnSpc>
                <a:spcPts val="2145"/>
              </a:lnSpc>
              <a:tabLst>
                <a:tab pos="871778" algn="l"/>
                <a:tab pos="1248299" algn="l"/>
                <a:tab pos="2686446" algn="l"/>
              </a:tabLst>
            </a:pPr>
            <a:r>
              <a:rPr sz="1900" b="1" spc="-5" dirty="0">
                <a:latin typeface="Arial"/>
                <a:cs typeface="Arial"/>
              </a:rPr>
              <a:t>indica	la	res</a:t>
            </a:r>
            <a:r>
              <a:rPr sz="1900" b="1" dirty="0">
                <a:latin typeface="Arial"/>
                <a:cs typeface="Arial"/>
              </a:rPr>
              <a:t>i</a:t>
            </a:r>
            <a:r>
              <a:rPr sz="1900" b="1" spc="-5" dirty="0">
                <a:latin typeface="Arial"/>
                <a:cs typeface="Arial"/>
              </a:rPr>
              <a:t>ste</a:t>
            </a:r>
            <a:r>
              <a:rPr sz="1900" b="1" dirty="0">
                <a:latin typeface="Arial"/>
                <a:cs typeface="Arial"/>
              </a:rPr>
              <a:t>n</a:t>
            </a:r>
            <a:r>
              <a:rPr sz="1900" b="1" spc="-5" dirty="0">
                <a:latin typeface="Arial"/>
                <a:cs typeface="Arial"/>
              </a:rPr>
              <a:t>cia</a:t>
            </a:r>
            <a:r>
              <a:rPr sz="1900" b="1" dirty="0">
                <a:latin typeface="Arial"/>
                <a:cs typeface="Arial"/>
              </a:rPr>
              <a:t>	</a:t>
            </a:r>
            <a:r>
              <a:rPr sz="1900" b="1" spc="-5" dirty="0">
                <a:latin typeface="Arial"/>
                <a:cs typeface="Arial"/>
              </a:rPr>
              <a:t>de</a:t>
            </a:r>
            <a:endParaRPr sz="1900">
              <a:latin typeface="Arial"/>
              <a:cs typeface="Arial"/>
            </a:endParaRPr>
          </a:p>
        </p:txBody>
      </p:sp>
      <p:sp>
        <p:nvSpPr>
          <p:cNvPr id="24" name="object 24"/>
          <p:cNvSpPr txBox="1"/>
          <p:nvPr/>
        </p:nvSpPr>
        <p:spPr>
          <a:xfrm>
            <a:off x="1176832" y="4214749"/>
            <a:ext cx="13944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aisl</a:t>
            </a:r>
            <a:r>
              <a:rPr sz="1900" b="1" dirty="0">
                <a:latin typeface="Arial"/>
                <a:cs typeface="Arial"/>
              </a:rPr>
              <a:t>a</a:t>
            </a:r>
            <a:r>
              <a:rPr sz="1900" b="1" spc="-5" dirty="0">
                <a:latin typeface="Arial"/>
                <a:cs typeface="Arial"/>
              </a:rPr>
              <a:t>mien</a:t>
            </a:r>
            <a:r>
              <a:rPr sz="1900" b="1" dirty="0">
                <a:latin typeface="Arial"/>
                <a:cs typeface="Arial"/>
              </a:rPr>
              <a:t>t</a:t>
            </a:r>
            <a:r>
              <a:rPr sz="1900" b="1" spc="-5" dirty="0">
                <a:latin typeface="Arial"/>
                <a:cs typeface="Arial"/>
              </a:rPr>
              <a:t>o.</a:t>
            </a:r>
            <a:endParaRPr sz="1900">
              <a:latin typeface="Arial"/>
              <a:cs typeface="Arial"/>
            </a:endParaRPr>
          </a:p>
        </p:txBody>
      </p:sp>
      <p:pic>
        <p:nvPicPr>
          <p:cNvPr id="25" name="object 25"/>
          <p:cNvPicPr/>
          <p:nvPr/>
        </p:nvPicPr>
        <p:blipFill>
          <a:blip r:embed="rId4" cstate="print"/>
          <a:stretch>
            <a:fillRect/>
          </a:stretch>
        </p:blipFill>
        <p:spPr>
          <a:xfrm>
            <a:off x="947927" y="4769485"/>
            <a:ext cx="228904" cy="277368"/>
          </a:xfrm>
          <a:prstGeom prst="rect">
            <a:avLst/>
          </a:prstGeom>
        </p:spPr>
      </p:pic>
      <p:sp>
        <p:nvSpPr>
          <p:cNvPr id="26" name="object 26"/>
          <p:cNvSpPr txBox="1"/>
          <p:nvPr/>
        </p:nvSpPr>
        <p:spPr>
          <a:xfrm>
            <a:off x="1164131" y="4740021"/>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27" name="object 27"/>
          <p:cNvSpPr txBox="1"/>
          <p:nvPr/>
        </p:nvSpPr>
        <p:spPr>
          <a:xfrm>
            <a:off x="1557783" y="4769486"/>
            <a:ext cx="27070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calidad</a:t>
            </a:r>
            <a:r>
              <a:rPr sz="1900" b="1" spc="265" dirty="0">
                <a:latin typeface="Arial"/>
                <a:cs typeface="Arial"/>
              </a:rPr>
              <a:t> </a:t>
            </a:r>
            <a:r>
              <a:rPr sz="1900" b="1" spc="-10" dirty="0">
                <a:latin typeface="Arial"/>
                <a:cs typeface="Arial"/>
              </a:rPr>
              <a:t>del</a:t>
            </a:r>
            <a:r>
              <a:rPr sz="1900" b="1" spc="265" dirty="0">
                <a:latin typeface="Arial"/>
                <a:cs typeface="Arial"/>
              </a:rPr>
              <a:t> </a:t>
            </a:r>
            <a:r>
              <a:rPr sz="1900" b="1" spc="-5" dirty="0">
                <a:latin typeface="Arial"/>
                <a:cs typeface="Arial"/>
              </a:rPr>
              <a:t>aislamiento</a:t>
            </a:r>
            <a:endParaRPr sz="1900">
              <a:latin typeface="Arial"/>
              <a:cs typeface="Arial"/>
            </a:endParaRPr>
          </a:p>
        </p:txBody>
      </p:sp>
      <p:sp>
        <p:nvSpPr>
          <p:cNvPr id="28" name="object 28"/>
          <p:cNvSpPr txBox="1"/>
          <p:nvPr/>
        </p:nvSpPr>
        <p:spPr>
          <a:xfrm>
            <a:off x="4351147" y="4740021"/>
            <a:ext cx="22339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spc="225" dirty="0">
                <a:latin typeface="Arial"/>
                <a:cs typeface="Arial"/>
              </a:rPr>
              <a:t> </a:t>
            </a:r>
            <a:r>
              <a:rPr sz="1900" b="1" spc="-5" dirty="0">
                <a:latin typeface="Arial"/>
                <a:cs typeface="Arial"/>
              </a:rPr>
              <a:t>evaluada</a:t>
            </a:r>
            <a:r>
              <a:rPr sz="1900" b="1" spc="225" dirty="0">
                <a:latin typeface="Arial"/>
                <a:cs typeface="Arial"/>
              </a:rPr>
              <a:t> </a:t>
            </a:r>
            <a:r>
              <a:rPr sz="1900" b="1" spc="-5" dirty="0">
                <a:latin typeface="Arial"/>
                <a:cs typeface="Arial"/>
              </a:rPr>
              <a:t>según</a:t>
            </a:r>
            <a:endParaRPr sz="1900">
              <a:latin typeface="Arial"/>
              <a:cs typeface="Arial"/>
            </a:endParaRPr>
          </a:p>
        </p:txBody>
      </p:sp>
      <p:sp>
        <p:nvSpPr>
          <p:cNvPr id="29" name="object 29"/>
          <p:cNvSpPr txBox="1"/>
          <p:nvPr/>
        </p:nvSpPr>
        <p:spPr>
          <a:xfrm>
            <a:off x="6674484" y="4769486"/>
            <a:ext cx="3298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a:t>
            </a:r>
            <a:r>
              <a:rPr sz="1900" b="1" spc="275" dirty="0">
                <a:latin typeface="Arial"/>
                <a:cs typeface="Arial"/>
              </a:rPr>
              <a:t> </a:t>
            </a:r>
            <a:r>
              <a:rPr sz="1900" b="1" spc="-10" dirty="0">
                <a:latin typeface="Arial"/>
                <a:cs typeface="Arial"/>
              </a:rPr>
              <a:t>valor</a:t>
            </a:r>
            <a:r>
              <a:rPr sz="1900" b="1" spc="240" dirty="0">
                <a:latin typeface="Arial"/>
                <a:cs typeface="Arial"/>
              </a:rPr>
              <a:t> </a:t>
            </a:r>
            <a:r>
              <a:rPr sz="1900" b="1" spc="-5" dirty="0">
                <a:latin typeface="Arial"/>
                <a:cs typeface="Arial"/>
              </a:rPr>
              <a:t>de</a:t>
            </a:r>
            <a:r>
              <a:rPr sz="1900" b="1" spc="275" dirty="0">
                <a:latin typeface="Arial"/>
                <a:cs typeface="Arial"/>
              </a:rPr>
              <a:t> </a:t>
            </a:r>
            <a:r>
              <a:rPr sz="1900" b="1" spc="-5" dirty="0">
                <a:latin typeface="Arial"/>
                <a:cs typeface="Arial"/>
              </a:rPr>
              <a:t>la</a:t>
            </a:r>
            <a:r>
              <a:rPr sz="1900" b="1" spc="250" dirty="0">
                <a:latin typeface="Arial"/>
                <a:cs typeface="Arial"/>
              </a:rPr>
              <a:t> </a:t>
            </a:r>
            <a:r>
              <a:rPr sz="1900" b="1" spc="-5" dirty="0">
                <a:latin typeface="Arial"/>
                <a:cs typeface="Arial"/>
              </a:rPr>
              <a:t>resistencia</a:t>
            </a:r>
            <a:r>
              <a:rPr sz="1900" b="1" spc="260" dirty="0">
                <a:latin typeface="Arial"/>
                <a:cs typeface="Arial"/>
              </a:rPr>
              <a:t> </a:t>
            </a:r>
            <a:r>
              <a:rPr sz="1900" b="1" spc="-5" dirty="0">
                <a:latin typeface="Arial"/>
                <a:cs typeface="Arial"/>
              </a:rPr>
              <a:t>de</a:t>
            </a:r>
            <a:endParaRPr sz="1900">
              <a:latin typeface="Arial"/>
              <a:cs typeface="Arial"/>
            </a:endParaRPr>
          </a:p>
        </p:txBody>
      </p:sp>
      <p:sp>
        <p:nvSpPr>
          <p:cNvPr id="30" name="object 30"/>
          <p:cNvSpPr txBox="1"/>
          <p:nvPr/>
        </p:nvSpPr>
        <p:spPr>
          <a:xfrm>
            <a:off x="1176833" y="5046854"/>
            <a:ext cx="1327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aisl</a:t>
            </a:r>
            <a:r>
              <a:rPr sz="1900" b="1" dirty="0">
                <a:latin typeface="Arial"/>
                <a:cs typeface="Arial"/>
              </a:rPr>
              <a:t>a</a:t>
            </a:r>
            <a:r>
              <a:rPr sz="1900" b="1" spc="-5" dirty="0">
                <a:latin typeface="Arial"/>
                <a:cs typeface="Arial"/>
              </a:rPr>
              <a:t>mien</a:t>
            </a:r>
            <a:r>
              <a:rPr sz="1900" b="1" dirty="0">
                <a:latin typeface="Arial"/>
                <a:cs typeface="Arial"/>
              </a:rPr>
              <a:t>t</a:t>
            </a:r>
            <a:r>
              <a:rPr sz="1900" b="1" spc="-5" dirty="0">
                <a:latin typeface="Arial"/>
                <a:cs typeface="Arial"/>
              </a:rPr>
              <a:t>o</a:t>
            </a:r>
            <a:endParaRPr sz="1900">
              <a:latin typeface="Arial"/>
              <a:cs typeface="Arial"/>
            </a:endParaRPr>
          </a:p>
        </p:txBody>
      </p:sp>
      <p:sp>
        <p:nvSpPr>
          <p:cNvPr id="31" name="object 31"/>
          <p:cNvSpPr txBox="1"/>
          <p:nvPr/>
        </p:nvSpPr>
        <p:spPr>
          <a:xfrm>
            <a:off x="2491487" y="5017388"/>
            <a:ext cx="3898265" cy="304570"/>
          </a:xfrm>
          <a:prstGeom prst="rect">
            <a:avLst/>
          </a:prstGeom>
        </p:spPr>
        <p:txBody>
          <a:bodyPr vert="horz" wrap="square" lIns="0" tIns="12064" rIns="0" bIns="0" rtlCol="0">
            <a:spAutoFit/>
          </a:bodyPr>
          <a:lstStyle/>
          <a:p>
            <a:pPr marL="12699">
              <a:spcBef>
                <a:spcPts val="95"/>
              </a:spcBef>
              <a:tabLst>
                <a:tab pos="243819" algn="l"/>
                <a:tab pos="689549" algn="l"/>
                <a:tab pos="2113727" algn="l"/>
                <a:tab pos="2560092" algn="l"/>
              </a:tabLst>
            </a:pPr>
            <a:r>
              <a:rPr sz="1900" b="1" spc="-5" dirty="0">
                <a:latin typeface="Arial"/>
                <a:cs typeface="Arial"/>
              </a:rPr>
              <a:t>.	La	resist</a:t>
            </a:r>
            <a:r>
              <a:rPr sz="1900" b="1" dirty="0">
                <a:latin typeface="Arial"/>
                <a:cs typeface="Arial"/>
              </a:rPr>
              <a:t>e</a:t>
            </a:r>
            <a:r>
              <a:rPr sz="1900" b="1" spc="-5" dirty="0">
                <a:latin typeface="Arial"/>
                <a:cs typeface="Arial"/>
              </a:rPr>
              <a:t>n</a:t>
            </a:r>
            <a:r>
              <a:rPr sz="1900" b="1" dirty="0">
                <a:latin typeface="Arial"/>
                <a:cs typeface="Arial"/>
              </a:rPr>
              <a:t>c</a:t>
            </a:r>
            <a:r>
              <a:rPr sz="1900" b="1" spc="-5" dirty="0">
                <a:latin typeface="Arial"/>
                <a:cs typeface="Arial"/>
              </a:rPr>
              <a:t>ia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aisla</a:t>
            </a:r>
            <a:r>
              <a:rPr sz="1900" b="1" spc="-15" dirty="0">
                <a:latin typeface="Arial"/>
                <a:cs typeface="Arial"/>
              </a:rPr>
              <a:t>m</a:t>
            </a:r>
            <a:r>
              <a:rPr sz="1900" b="1" spc="-5" dirty="0">
                <a:latin typeface="Arial"/>
                <a:cs typeface="Arial"/>
              </a:rPr>
              <a:t>ie</a:t>
            </a:r>
            <a:r>
              <a:rPr sz="1900" b="1" dirty="0">
                <a:latin typeface="Arial"/>
                <a:cs typeface="Arial"/>
              </a:rPr>
              <a:t>n</a:t>
            </a:r>
            <a:r>
              <a:rPr sz="1900" b="1" spc="-5" dirty="0">
                <a:latin typeface="Arial"/>
                <a:cs typeface="Arial"/>
              </a:rPr>
              <a:t>to</a:t>
            </a:r>
            <a:endParaRPr sz="1900">
              <a:latin typeface="Arial"/>
              <a:cs typeface="Arial"/>
            </a:endParaRPr>
          </a:p>
        </p:txBody>
      </p:sp>
      <p:sp>
        <p:nvSpPr>
          <p:cNvPr id="32" name="object 32"/>
          <p:cNvSpPr txBox="1"/>
          <p:nvPr/>
        </p:nvSpPr>
        <p:spPr>
          <a:xfrm>
            <a:off x="6544945" y="5052899"/>
            <a:ext cx="3427729" cy="269304"/>
          </a:xfrm>
          <a:prstGeom prst="rect">
            <a:avLst/>
          </a:prstGeom>
          <a:solidFill>
            <a:srgbClr val="FFFF00"/>
          </a:solidFill>
        </p:spPr>
        <p:txBody>
          <a:bodyPr vert="horz" wrap="square" lIns="0" tIns="0" rIns="0" bIns="0" rtlCol="0">
            <a:spAutoFit/>
          </a:bodyPr>
          <a:lstStyle/>
          <a:p>
            <a:pPr>
              <a:lnSpc>
                <a:spcPts val="2095"/>
              </a:lnSpc>
              <a:tabLst>
                <a:tab pos="1155597" algn="l"/>
                <a:tab pos="1600058" algn="l"/>
                <a:tab pos="1965785" algn="l"/>
              </a:tabLst>
            </a:pPr>
            <a:r>
              <a:rPr sz="1900" b="1" spc="-5" dirty="0">
                <a:latin typeface="Arial"/>
                <a:cs typeface="Arial"/>
              </a:rPr>
              <a:t>d</a:t>
            </a:r>
            <a:r>
              <a:rPr sz="1900" b="1" dirty="0">
                <a:latin typeface="Arial"/>
                <a:cs typeface="Arial"/>
              </a:rPr>
              <a:t>e</a:t>
            </a:r>
            <a:r>
              <a:rPr sz="1900" b="1" spc="-5" dirty="0">
                <a:latin typeface="Arial"/>
                <a:cs typeface="Arial"/>
              </a:rPr>
              <a:t>pende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dirty="0">
                <a:latin typeface="Arial"/>
                <a:cs typeface="Arial"/>
              </a:rPr>
              <a:t>	</a:t>
            </a:r>
            <a:r>
              <a:rPr sz="1900" b="1" spc="-15" dirty="0">
                <a:latin typeface="Arial"/>
                <a:cs typeface="Arial"/>
              </a:rPr>
              <a:t>t</a:t>
            </a:r>
            <a:r>
              <a:rPr sz="1900" b="1" spc="-5" dirty="0">
                <a:latin typeface="Arial"/>
                <a:cs typeface="Arial"/>
              </a:rPr>
              <a:t>emperat</a:t>
            </a:r>
            <a:r>
              <a:rPr sz="1900" b="1" dirty="0">
                <a:latin typeface="Arial"/>
                <a:cs typeface="Arial"/>
              </a:rPr>
              <a:t>u</a:t>
            </a:r>
            <a:r>
              <a:rPr sz="1900" b="1" spc="-5" dirty="0">
                <a:latin typeface="Arial"/>
                <a:cs typeface="Arial"/>
              </a:rPr>
              <a:t>ra,</a:t>
            </a:r>
            <a:endParaRPr sz="1900">
              <a:latin typeface="Arial"/>
              <a:cs typeface="Arial"/>
            </a:endParaRPr>
          </a:p>
        </p:txBody>
      </p:sp>
      <p:sp>
        <p:nvSpPr>
          <p:cNvPr id="33" name="object 33"/>
          <p:cNvSpPr txBox="1"/>
          <p:nvPr/>
        </p:nvSpPr>
        <p:spPr>
          <a:xfrm>
            <a:off x="1176832" y="5324298"/>
            <a:ext cx="44792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humedad</a:t>
            </a:r>
            <a:r>
              <a:rPr sz="1900" b="1" spc="21" dirty="0">
                <a:latin typeface="Arial"/>
                <a:cs typeface="Arial"/>
              </a:rPr>
              <a:t> </a:t>
            </a:r>
            <a:r>
              <a:rPr sz="1900" b="1" spc="-5" dirty="0">
                <a:latin typeface="Arial"/>
                <a:cs typeface="Arial"/>
              </a:rPr>
              <a:t>y</a:t>
            </a:r>
            <a:r>
              <a:rPr sz="1900" b="1" spc="-15" dirty="0">
                <a:latin typeface="Arial"/>
                <a:cs typeface="Arial"/>
              </a:rPr>
              <a:t> </a:t>
            </a:r>
            <a:r>
              <a:rPr sz="1900" b="1" dirty="0">
                <a:latin typeface="Arial"/>
                <a:cs typeface="Arial"/>
              </a:rPr>
              <a:t>otros</a:t>
            </a:r>
            <a:r>
              <a:rPr sz="1900" b="1" spc="10" dirty="0">
                <a:latin typeface="Arial"/>
                <a:cs typeface="Arial"/>
              </a:rPr>
              <a:t> </a:t>
            </a:r>
            <a:r>
              <a:rPr sz="1900" b="1" spc="-5" dirty="0">
                <a:latin typeface="Arial"/>
                <a:cs typeface="Arial"/>
              </a:rPr>
              <a:t>factores</a:t>
            </a:r>
            <a:r>
              <a:rPr sz="1900" b="1" spc="25" dirty="0">
                <a:latin typeface="Arial"/>
                <a:cs typeface="Arial"/>
              </a:rPr>
              <a:t> </a:t>
            </a:r>
            <a:r>
              <a:rPr sz="1900" b="1" spc="-5" dirty="0">
                <a:latin typeface="Arial"/>
                <a:cs typeface="Arial"/>
              </a:rPr>
              <a:t>ambientales.</a:t>
            </a:r>
            <a:endParaRPr sz="1900">
              <a:latin typeface="Arial"/>
              <a:cs typeface="Arial"/>
            </a:endParaRPr>
          </a:p>
        </p:txBody>
      </p:sp>
      <p:pic>
        <p:nvPicPr>
          <p:cNvPr id="34" name="object 34"/>
          <p:cNvPicPr/>
          <p:nvPr/>
        </p:nvPicPr>
        <p:blipFill>
          <a:blip r:embed="rId2" cstate="print"/>
          <a:stretch>
            <a:fillRect/>
          </a:stretch>
        </p:blipFill>
        <p:spPr>
          <a:xfrm>
            <a:off x="948057" y="5907362"/>
            <a:ext cx="208915" cy="194987"/>
          </a:xfrm>
          <a:prstGeom prst="rect">
            <a:avLst/>
          </a:prstGeom>
        </p:spPr>
      </p:pic>
      <p:sp>
        <p:nvSpPr>
          <p:cNvPr id="35" name="object 35"/>
          <p:cNvSpPr txBox="1"/>
          <p:nvPr/>
        </p:nvSpPr>
        <p:spPr>
          <a:xfrm>
            <a:off x="1164133" y="5849873"/>
            <a:ext cx="5467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a:t>
            </a:r>
            <a:r>
              <a:rPr sz="1900" b="1" spc="-15" dirty="0">
                <a:latin typeface="Arial"/>
                <a:cs typeface="Arial"/>
              </a:rPr>
              <a:t>r</a:t>
            </a:r>
            <a:r>
              <a:rPr sz="1900" b="1" spc="-5" dirty="0">
                <a:latin typeface="Arial"/>
                <a:cs typeface="Arial"/>
              </a:rPr>
              <a:t>a</a:t>
            </a:r>
            <a:endParaRPr sz="1900">
              <a:latin typeface="Arial"/>
              <a:cs typeface="Arial"/>
            </a:endParaRPr>
          </a:p>
        </p:txBody>
      </p:sp>
      <p:sp>
        <p:nvSpPr>
          <p:cNvPr id="41" name="object 4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17</a:t>
            </a:fld>
            <a:endParaRPr sz="1100">
              <a:latin typeface="Calibri"/>
              <a:cs typeface="Calibri"/>
            </a:endParaRPr>
          </a:p>
        </p:txBody>
      </p:sp>
      <p:sp>
        <p:nvSpPr>
          <p:cNvPr id="36" name="object 36"/>
          <p:cNvSpPr txBox="1"/>
          <p:nvPr/>
        </p:nvSpPr>
        <p:spPr>
          <a:xfrm>
            <a:off x="1749806" y="5879339"/>
            <a:ext cx="2007185" cy="269304"/>
          </a:xfrm>
          <a:prstGeom prst="rect">
            <a:avLst/>
          </a:prstGeom>
          <a:solidFill>
            <a:srgbClr val="FFFF00"/>
          </a:solidFill>
        </p:spPr>
        <p:txBody>
          <a:bodyPr vert="horz" wrap="square" lIns="0" tIns="0" rIns="0" bIns="0" rtlCol="0">
            <a:spAutoFit/>
          </a:bodyPr>
          <a:lstStyle/>
          <a:p>
            <a:pPr>
              <a:lnSpc>
                <a:spcPts val="2145"/>
              </a:lnSpc>
            </a:pPr>
            <a:r>
              <a:rPr sz="1900" b="1" spc="-130" smtClean="0">
                <a:latin typeface="Arial"/>
                <a:cs typeface="Arial"/>
              </a:rPr>
              <a:t> </a:t>
            </a:r>
            <a:r>
              <a:rPr sz="1900" b="1" spc="-5" dirty="0">
                <a:latin typeface="Arial"/>
                <a:cs typeface="Arial"/>
              </a:rPr>
              <a:t>transformad</a:t>
            </a:r>
            <a:r>
              <a:rPr sz="1900" b="1" spc="10" dirty="0">
                <a:latin typeface="Arial"/>
                <a:cs typeface="Arial"/>
              </a:rPr>
              <a:t>o</a:t>
            </a:r>
            <a:r>
              <a:rPr sz="1900" b="1" spc="-5" dirty="0">
                <a:latin typeface="Arial"/>
                <a:cs typeface="Arial"/>
              </a:rPr>
              <a:t>res</a:t>
            </a:r>
            <a:endParaRPr sz="1900">
              <a:latin typeface="Arial"/>
              <a:cs typeface="Arial"/>
            </a:endParaRPr>
          </a:p>
        </p:txBody>
      </p:sp>
      <p:sp>
        <p:nvSpPr>
          <p:cNvPr id="37" name="object 37"/>
          <p:cNvSpPr txBox="1"/>
          <p:nvPr/>
        </p:nvSpPr>
        <p:spPr>
          <a:xfrm>
            <a:off x="3775064" y="5853127"/>
            <a:ext cx="262826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35" dirty="0">
                <a:latin typeface="Arial"/>
                <a:cs typeface="Arial"/>
              </a:rPr>
              <a:t> </a:t>
            </a:r>
            <a:r>
              <a:rPr sz="1900" b="1" spc="-5" dirty="0">
                <a:latin typeface="Arial"/>
                <a:cs typeface="Arial"/>
              </a:rPr>
              <a:t>las</a:t>
            </a:r>
            <a:r>
              <a:rPr sz="1900" b="1" spc="-130" dirty="0">
                <a:latin typeface="Arial"/>
                <a:cs typeface="Arial"/>
              </a:rPr>
              <a:t> </a:t>
            </a:r>
            <a:r>
              <a:rPr sz="1900" b="1" spc="-5" dirty="0">
                <a:latin typeface="Arial"/>
                <a:cs typeface="Arial"/>
              </a:rPr>
              <a:t>lec</a:t>
            </a:r>
            <a:r>
              <a:rPr sz="1900" b="1" dirty="0">
                <a:latin typeface="Arial"/>
                <a:cs typeface="Arial"/>
              </a:rPr>
              <a:t>t</a:t>
            </a:r>
            <a:r>
              <a:rPr sz="1900" b="1" spc="-5" dirty="0">
                <a:latin typeface="Arial"/>
                <a:cs typeface="Arial"/>
              </a:rPr>
              <a:t>u</a:t>
            </a:r>
            <a:r>
              <a:rPr sz="1900" b="1" dirty="0">
                <a:latin typeface="Arial"/>
                <a:cs typeface="Arial"/>
              </a:rPr>
              <a:t>r</a:t>
            </a:r>
            <a:r>
              <a:rPr sz="1900" b="1" spc="-5" dirty="0">
                <a:latin typeface="Arial"/>
                <a:cs typeface="Arial"/>
              </a:rPr>
              <a:t>as</a:t>
            </a:r>
            <a:r>
              <a:rPr sz="1900" b="1" spc="-130"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b</a:t>
            </a:r>
            <a:r>
              <a:rPr sz="1900" b="1" dirty="0">
                <a:latin typeface="Arial"/>
                <a:cs typeface="Arial"/>
              </a:rPr>
              <a:t>e</a:t>
            </a:r>
            <a:r>
              <a:rPr sz="1900" b="1" spc="-5" dirty="0">
                <a:latin typeface="Arial"/>
                <a:cs typeface="Arial"/>
              </a:rPr>
              <a:t>n</a:t>
            </a:r>
            <a:r>
              <a:rPr sz="1900" b="1" spc="-130" dirty="0">
                <a:latin typeface="Arial"/>
                <a:cs typeface="Arial"/>
              </a:rPr>
              <a:t> </a:t>
            </a:r>
            <a:r>
              <a:rPr sz="1900" b="1" spc="-5" dirty="0">
                <a:latin typeface="Arial"/>
                <a:cs typeface="Arial"/>
              </a:rPr>
              <a:t>ser</a:t>
            </a:r>
            <a:endParaRPr sz="1900">
              <a:latin typeface="Arial"/>
              <a:cs typeface="Arial"/>
            </a:endParaRPr>
          </a:p>
        </p:txBody>
      </p:sp>
      <p:sp>
        <p:nvSpPr>
          <p:cNvPr id="38" name="object 38"/>
          <p:cNvSpPr txBox="1"/>
          <p:nvPr/>
        </p:nvSpPr>
        <p:spPr>
          <a:xfrm>
            <a:off x="6489708" y="5924565"/>
            <a:ext cx="12344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e</a:t>
            </a:r>
            <a:r>
              <a:rPr sz="1900" b="1" dirty="0">
                <a:latin typeface="Arial"/>
                <a:cs typeface="Arial"/>
              </a:rPr>
              <a:t>g</a:t>
            </a:r>
            <a:r>
              <a:rPr sz="1900" b="1" spc="-5" dirty="0">
                <a:latin typeface="Arial"/>
                <a:cs typeface="Arial"/>
              </a:rPr>
              <a:t>idas</a:t>
            </a:r>
            <a:endParaRPr sz="1900">
              <a:latin typeface="Arial"/>
              <a:cs typeface="Arial"/>
            </a:endParaRPr>
          </a:p>
        </p:txBody>
      </p:sp>
      <p:sp>
        <p:nvSpPr>
          <p:cNvPr id="39" name="object 39"/>
          <p:cNvSpPr txBox="1"/>
          <p:nvPr/>
        </p:nvSpPr>
        <p:spPr>
          <a:xfrm>
            <a:off x="1176832" y="6156705"/>
            <a:ext cx="13411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a:t>
            </a:r>
            <a:r>
              <a:rPr sz="1900" b="1" spc="-30" dirty="0">
                <a:latin typeface="Arial"/>
                <a:cs typeface="Arial"/>
              </a:rPr>
              <a:t> </a:t>
            </a:r>
            <a:r>
              <a:rPr sz="1900" b="1" spc="-5" dirty="0">
                <a:latin typeface="Arial"/>
                <a:cs typeface="Arial"/>
              </a:rPr>
              <a:t>20</a:t>
            </a:r>
            <a:r>
              <a:rPr sz="1900" b="1" spc="-30" dirty="0">
                <a:latin typeface="Arial"/>
                <a:cs typeface="Arial"/>
              </a:rPr>
              <a:t> </a:t>
            </a:r>
            <a:r>
              <a:rPr sz="1900" b="1" spc="-5" dirty="0">
                <a:latin typeface="Arial"/>
                <a:cs typeface="Arial"/>
              </a:rPr>
              <a:t>grados</a:t>
            </a:r>
            <a:endParaRPr sz="1900">
              <a:latin typeface="Arial"/>
              <a:cs typeface="Arial"/>
            </a:endParaRPr>
          </a:p>
        </p:txBody>
      </p:sp>
      <p:sp>
        <p:nvSpPr>
          <p:cNvPr id="40" name="object 40"/>
          <p:cNvSpPr txBox="1"/>
          <p:nvPr/>
        </p:nvSpPr>
        <p:spPr>
          <a:xfrm>
            <a:off x="2572258" y="6127191"/>
            <a:ext cx="14598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centígrados.</a:t>
            </a:r>
            <a:endParaRPr sz="1900">
              <a:latin typeface="Arial"/>
              <a:cs typeface="Aria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5" y="1123874"/>
            <a:ext cx="9189085" cy="301625"/>
            <a:chOff x="719455" y="1123874"/>
            <a:chExt cx="9189085" cy="301625"/>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1635505" y="1147826"/>
              <a:ext cx="751840" cy="277495"/>
            </a:xfrm>
            <a:custGeom>
              <a:avLst/>
              <a:gdLst/>
              <a:ahLst/>
              <a:cxnLst/>
              <a:rect l="l" t="t" r="r" b="b"/>
              <a:pathLst>
                <a:path w="751839" h="277494">
                  <a:moveTo>
                    <a:pt x="751332" y="0"/>
                  </a:moveTo>
                  <a:lnTo>
                    <a:pt x="0" y="0"/>
                  </a:lnTo>
                  <a:lnTo>
                    <a:pt x="0" y="277367"/>
                  </a:lnTo>
                  <a:lnTo>
                    <a:pt x="751332" y="277367"/>
                  </a:lnTo>
                  <a:lnTo>
                    <a:pt x="751332"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719455" y="1176612"/>
              <a:ext cx="208914"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5404740" y="1147827"/>
            <a:ext cx="30105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corregidas</a:t>
            </a:r>
            <a:r>
              <a:rPr sz="1900" b="1" spc="440" dirty="0">
                <a:latin typeface="Arial"/>
                <a:cs typeface="Arial"/>
              </a:rPr>
              <a:t> </a:t>
            </a:r>
            <a:r>
              <a:rPr sz="1900" b="1" spc="-5" dirty="0">
                <a:latin typeface="Arial"/>
                <a:cs typeface="Arial"/>
              </a:rPr>
              <a:t>a</a:t>
            </a:r>
            <a:r>
              <a:rPr sz="1900" b="1" spc="440" dirty="0">
                <a:latin typeface="Arial"/>
                <a:cs typeface="Arial"/>
              </a:rPr>
              <a:t> </a:t>
            </a:r>
            <a:r>
              <a:rPr sz="1900" b="1" spc="-5" dirty="0">
                <a:latin typeface="Arial"/>
                <a:cs typeface="Arial"/>
              </a:rPr>
              <a:t>15.6</a:t>
            </a:r>
            <a:r>
              <a:rPr sz="1900" b="1" spc="440" dirty="0">
                <a:latin typeface="Arial"/>
                <a:cs typeface="Arial"/>
              </a:rPr>
              <a:t> </a:t>
            </a:r>
            <a:r>
              <a:rPr sz="1900" b="1" spc="-5" dirty="0">
                <a:latin typeface="Arial"/>
                <a:cs typeface="Arial"/>
              </a:rPr>
              <a:t>grados</a:t>
            </a:r>
            <a:endParaRPr sz="1900">
              <a:latin typeface="Arial"/>
              <a:cs typeface="Arial"/>
            </a:endParaRPr>
          </a:p>
        </p:txBody>
      </p:sp>
      <p:sp>
        <p:nvSpPr>
          <p:cNvPr id="10" name="object 10"/>
          <p:cNvSpPr txBox="1"/>
          <p:nvPr/>
        </p:nvSpPr>
        <p:spPr>
          <a:xfrm>
            <a:off x="977901" y="1118363"/>
            <a:ext cx="9008110" cy="304570"/>
          </a:xfrm>
          <a:prstGeom prst="rect">
            <a:avLst/>
          </a:prstGeom>
        </p:spPr>
        <p:txBody>
          <a:bodyPr vert="horz" wrap="square" lIns="0" tIns="12064" rIns="0" bIns="0" rtlCol="0">
            <a:spAutoFit/>
          </a:bodyPr>
          <a:lstStyle/>
          <a:p>
            <a:pPr marL="12699">
              <a:spcBef>
                <a:spcPts val="95"/>
              </a:spcBef>
              <a:tabLst>
                <a:tab pos="7559638" algn="l"/>
              </a:tabLst>
            </a:pPr>
            <a:r>
              <a:rPr sz="1900" b="1" spc="-5" dirty="0">
                <a:latin typeface="Arial"/>
                <a:cs typeface="Arial"/>
              </a:rPr>
              <a:t>Para</a:t>
            </a:r>
            <a:r>
              <a:rPr sz="1900" b="1" spc="455" dirty="0">
                <a:latin typeface="Arial"/>
                <a:cs typeface="Arial"/>
              </a:rPr>
              <a:t> </a:t>
            </a:r>
            <a:r>
              <a:rPr sz="1900" b="1" spc="-5" dirty="0">
                <a:latin typeface="Arial"/>
                <a:cs typeface="Arial"/>
              </a:rPr>
              <a:t>cables,</a:t>
            </a:r>
            <a:r>
              <a:rPr sz="1900" b="1" spc="470" dirty="0">
                <a:latin typeface="Arial"/>
                <a:cs typeface="Arial"/>
              </a:rPr>
              <a:t> </a:t>
            </a:r>
            <a:r>
              <a:rPr sz="1900" b="1" spc="-5" dirty="0">
                <a:latin typeface="Arial"/>
                <a:cs typeface="Arial"/>
              </a:rPr>
              <a:t>las</a:t>
            </a:r>
            <a:r>
              <a:rPr sz="1900" b="1" spc="459" dirty="0">
                <a:latin typeface="Arial"/>
                <a:cs typeface="Arial"/>
              </a:rPr>
              <a:t> </a:t>
            </a:r>
            <a:r>
              <a:rPr sz="1900" b="1" spc="-5" dirty="0">
                <a:latin typeface="Arial"/>
                <a:cs typeface="Arial"/>
              </a:rPr>
              <a:t>lecturas</a:t>
            </a:r>
            <a:r>
              <a:rPr sz="1900" b="1" spc="459" dirty="0">
                <a:latin typeface="Arial"/>
                <a:cs typeface="Arial"/>
              </a:rPr>
              <a:t> </a:t>
            </a:r>
            <a:r>
              <a:rPr sz="1900" b="1" spc="-5" dirty="0">
                <a:latin typeface="Arial"/>
                <a:cs typeface="Arial"/>
              </a:rPr>
              <a:t>deben</a:t>
            </a:r>
            <a:r>
              <a:rPr sz="1900" b="1" spc="465" dirty="0">
                <a:latin typeface="Arial"/>
                <a:cs typeface="Arial"/>
              </a:rPr>
              <a:t> </a:t>
            </a:r>
            <a:r>
              <a:rPr sz="1900" b="1" spc="-5" dirty="0">
                <a:latin typeface="Arial"/>
                <a:cs typeface="Arial"/>
              </a:rPr>
              <a:t>ser	centígrados,</a:t>
            </a:r>
            <a:endParaRPr sz="1900">
              <a:latin typeface="Arial"/>
              <a:cs typeface="Arial"/>
            </a:endParaRPr>
          </a:p>
        </p:txBody>
      </p:sp>
      <p:sp>
        <p:nvSpPr>
          <p:cNvPr id="11" name="object 11"/>
          <p:cNvSpPr/>
          <p:nvPr/>
        </p:nvSpPr>
        <p:spPr>
          <a:xfrm>
            <a:off x="3726816" y="1425195"/>
            <a:ext cx="763905" cy="277495"/>
          </a:xfrm>
          <a:custGeom>
            <a:avLst/>
            <a:gdLst/>
            <a:ahLst/>
            <a:cxnLst/>
            <a:rect l="l" t="t" r="r" b="b"/>
            <a:pathLst>
              <a:path w="763904" h="277494">
                <a:moveTo>
                  <a:pt x="763524" y="0"/>
                </a:moveTo>
                <a:lnTo>
                  <a:pt x="0" y="0"/>
                </a:lnTo>
                <a:lnTo>
                  <a:pt x="0" y="277367"/>
                </a:lnTo>
                <a:lnTo>
                  <a:pt x="763524" y="277367"/>
                </a:lnTo>
                <a:lnTo>
                  <a:pt x="763524" y="0"/>
                </a:lnTo>
                <a:close/>
              </a:path>
            </a:pathLst>
          </a:custGeom>
          <a:solidFill>
            <a:srgbClr val="FFFF00"/>
          </a:solidFill>
        </p:spPr>
        <p:txBody>
          <a:bodyPr wrap="square" lIns="0" tIns="0" rIns="0" bIns="0" rtlCol="0"/>
          <a:lstStyle/>
          <a:p>
            <a:endParaRPr/>
          </a:p>
        </p:txBody>
      </p:sp>
      <p:sp>
        <p:nvSpPr>
          <p:cNvPr id="12" name="object 12"/>
          <p:cNvSpPr txBox="1"/>
          <p:nvPr/>
        </p:nvSpPr>
        <p:spPr>
          <a:xfrm>
            <a:off x="977901" y="1395730"/>
            <a:ext cx="35921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según</a:t>
            </a:r>
            <a:r>
              <a:rPr sz="1900" b="1" dirty="0">
                <a:latin typeface="Arial"/>
                <a:cs typeface="Arial"/>
              </a:rPr>
              <a:t> </a:t>
            </a:r>
            <a:r>
              <a:rPr sz="1900" b="1" spc="-5" dirty="0">
                <a:latin typeface="Arial"/>
                <a:cs typeface="Arial"/>
              </a:rPr>
              <a:t>lo</a:t>
            </a:r>
            <a:r>
              <a:rPr sz="1900" b="1" dirty="0">
                <a:latin typeface="Arial"/>
                <a:cs typeface="Arial"/>
              </a:rPr>
              <a:t> </a:t>
            </a:r>
            <a:r>
              <a:rPr sz="1900" b="1" spc="-5" dirty="0">
                <a:latin typeface="Arial"/>
                <a:cs typeface="Arial"/>
              </a:rPr>
              <a:t>indicado en la</a:t>
            </a:r>
            <a:r>
              <a:rPr sz="1900" b="1" spc="15" dirty="0">
                <a:latin typeface="Arial"/>
                <a:cs typeface="Arial"/>
              </a:rPr>
              <a:t> </a:t>
            </a:r>
            <a:r>
              <a:rPr sz="1900" b="1" spc="-5" dirty="0">
                <a:latin typeface="Arial"/>
                <a:cs typeface="Arial"/>
              </a:rPr>
              <a:t>tabla</a:t>
            </a:r>
            <a:r>
              <a:rPr sz="1900" b="1" spc="-10" dirty="0">
                <a:latin typeface="Arial"/>
                <a:cs typeface="Arial"/>
              </a:rPr>
              <a:t> </a:t>
            </a:r>
            <a:r>
              <a:rPr sz="1900" b="1" dirty="0">
                <a:latin typeface="Arial"/>
                <a:cs typeface="Arial"/>
              </a:rPr>
              <a:t>1.</a:t>
            </a:r>
            <a:endParaRPr sz="1900">
              <a:latin typeface="Arial"/>
              <a:cs typeface="Arial"/>
            </a:endParaRPr>
          </a:p>
        </p:txBody>
      </p:sp>
      <p:pic>
        <p:nvPicPr>
          <p:cNvPr id="13" name="object 13"/>
          <p:cNvPicPr/>
          <p:nvPr/>
        </p:nvPicPr>
        <p:blipFill>
          <a:blip r:embed="rId2" cstate="print"/>
          <a:stretch>
            <a:fillRect/>
          </a:stretch>
        </p:blipFill>
        <p:spPr>
          <a:xfrm>
            <a:off x="948057" y="6189303"/>
            <a:ext cx="208915" cy="194987"/>
          </a:xfrm>
          <a:prstGeom prst="rect">
            <a:avLst/>
          </a:prstGeom>
        </p:spPr>
      </p:pic>
      <p:sp>
        <p:nvSpPr>
          <p:cNvPr id="14" name="object 14"/>
          <p:cNvSpPr txBox="1"/>
          <p:nvPr/>
        </p:nvSpPr>
        <p:spPr>
          <a:xfrm>
            <a:off x="1164132" y="6131763"/>
            <a:ext cx="42786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145" dirty="0">
                <a:latin typeface="Arial"/>
                <a:cs typeface="Arial"/>
              </a:rPr>
              <a:t> </a:t>
            </a:r>
            <a:r>
              <a:rPr sz="1900" b="1" spc="-5" dirty="0">
                <a:latin typeface="Arial"/>
                <a:cs typeface="Arial"/>
              </a:rPr>
              <a:t>resultado</a:t>
            </a:r>
            <a:r>
              <a:rPr sz="1900" b="1" spc="145" dirty="0">
                <a:latin typeface="Arial"/>
                <a:cs typeface="Arial"/>
              </a:rPr>
              <a:t> </a:t>
            </a:r>
            <a:r>
              <a:rPr sz="1900" b="1" spc="-5" dirty="0">
                <a:latin typeface="Arial"/>
                <a:cs typeface="Arial"/>
              </a:rPr>
              <a:t>de</a:t>
            </a:r>
            <a:r>
              <a:rPr sz="1900" b="1" spc="140" dirty="0">
                <a:latin typeface="Arial"/>
                <a:cs typeface="Arial"/>
              </a:rPr>
              <a:t> </a:t>
            </a:r>
            <a:r>
              <a:rPr sz="1900" b="1" spc="-5" dirty="0">
                <a:latin typeface="Arial"/>
                <a:cs typeface="Arial"/>
              </a:rPr>
              <a:t>esta</a:t>
            </a:r>
            <a:r>
              <a:rPr sz="1900" b="1" spc="140" dirty="0">
                <a:latin typeface="Arial"/>
                <a:cs typeface="Arial"/>
              </a:rPr>
              <a:t> </a:t>
            </a:r>
            <a:r>
              <a:rPr sz="1900" b="1" dirty="0">
                <a:latin typeface="Arial"/>
                <a:cs typeface="Arial"/>
              </a:rPr>
              <a:t>prueba</a:t>
            </a:r>
            <a:r>
              <a:rPr sz="1900" b="1" spc="145" dirty="0">
                <a:latin typeface="Arial"/>
                <a:cs typeface="Arial"/>
              </a:rPr>
              <a:t> </a:t>
            </a:r>
            <a:r>
              <a:rPr sz="1900" b="1" spc="-5" dirty="0">
                <a:latin typeface="Arial"/>
                <a:cs typeface="Arial"/>
              </a:rPr>
              <a:t>tiene</a:t>
            </a:r>
            <a:r>
              <a:rPr sz="1900" b="1" spc="140" dirty="0">
                <a:latin typeface="Arial"/>
                <a:cs typeface="Arial"/>
              </a:rPr>
              <a:t> </a:t>
            </a:r>
            <a:r>
              <a:rPr sz="1900" b="1" spc="-5" dirty="0">
                <a:latin typeface="Arial"/>
                <a:cs typeface="Arial"/>
              </a:rPr>
              <a:t>un</a:t>
            </a:r>
            <a:endParaRPr sz="1900">
              <a:latin typeface="Arial"/>
              <a:cs typeface="Arial"/>
            </a:endParaRPr>
          </a:p>
        </p:txBody>
      </p:sp>
      <p:sp>
        <p:nvSpPr>
          <p:cNvPr id="15" name="object 15"/>
          <p:cNvSpPr txBox="1"/>
          <p:nvPr/>
        </p:nvSpPr>
        <p:spPr>
          <a:xfrm>
            <a:off x="5520564" y="6161228"/>
            <a:ext cx="271843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mayor</a:t>
            </a:r>
            <a:r>
              <a:rPr sz="1900" b="1" spc="140" dirty="0">
                <a:latin typeface="Arial"/>
                <a:cs typeface="Arial"/>
              </a:rPr>
              <a:t> </a:t>
            </a:r>
            <a:r>
              <a:rPr sz="1900" b="1" spc="-5" dirty="0">
                <a:latin typeface="Arial"/>
                <a:cs typeface="Arial"/>
              </a:rPr>
              <a:t>poder</a:t>
            </a:r>
            <a:r>
              <a:rPr sz="1900" b="1" spc="145" dirty="0">
                <a:latin typeface="Arial"/>
                <a:cs typeface="Arial"/>
              </a:rPr>
              <a:t> </a:t>
            </a:r>
            <a:r>
              <a:rPr sz="1900" b="1" spc="-5" dirty="0">
                <a:latin typeface="Arial"/>
                <a:cs typeface="Arial"/>
              </a:rPr>
              <a:t>predictivo</a:t>
            </a:r>
            <a:endParaRPr sz="1900">
              <a:latin typeface="Arial"/>
              <a:cs typeface="Arial"/>
            </a:endParaRPr>
          </a:p>
        </p:txBody>
      </p:sp>
      <p:sp>
        <p:nvSpPr>
          <p:cNvPr id="16" name="object 16"/>
          <p:cNvSpPr txBox="1"/>
          <p:nvPr/>
        </p:nvSpPr>
        <p:spPr>
          <a:xfrm>
            <a:off x="8311134" y="6131763"/>
            <a:ext cx="58165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r>
              <a:rPr sz="1900" b="1" spc="75" dirty="0">
                <a:latin typeface="Arial"/>
                <a:cs typeface="Arial"/>
              </a:rPr>
              <a:t> </a:t>
            </a:r>
            <a:r>
              <a:rPr sz="1900" b="1" spc="-5" dirty="0">
                <a:latin typeface="Arial"/>
                <a:cs typeface="Arial"/>
              </a:rPr>
              <a:t>se</a:t>
            </a:r>
            <a:endParaRPr sz="1900">
              <a:latin typeface="Arial"/>
              <a:cs typeface="Arial"/>
            </a:endParaRPr>
          </a:p>
        </p:txBody>
      </p:sp>
      <p:sp>
        <p:nvSpPr>
          <p:cNvPr id="17" name="object 17"/>
          <p:cNvSpPr txBox="1"/>
          <p:nvPr/>
        </p:nvSpPr>
        <p:spPr>
          <a:xfrm>
            <a:off x="8965439" y="6161228"/>
            <a:ext cx="100774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mp</a:t>
            </a:r>
            <a:r>
              <a:rPr sz="1900" b="1" spc="5" dirty="0">
                <a:latin typeface="Arial"/>
                <a:cs typeface="Arial"/>
              </a:rPr>
              <a:t>a</a:t>
            </a:r>
            <a:r>
              <a:rPr sz="1900" b="1" spc="-5" dirty="0">
                <a:latin typeface="Arial"/>
                <a:cs typeface="Arial"/>
              </a:rPr>
              <a:t>ra</a:t>
            </a:r>
            <a:endParaRPr sz="1900">
              <a:latin typeface="Arial"/>
              <a:cs typeface="Arial"/>
            </a:endParaRPr>
          </a:p>
        </p:txBody>
      </p:sp>
      <p:sp>
        <p:nvSpPr>
          <p:cNvPr id="18" name="object 18"/>
          <p:cNvSpPr txBox="1"/>
          <p:nvPr/>
        </p:nvSpPr>
        <p:spPr>
          <a:xfrm>
            <a:off x="1176832" y="6438596"/>
            <a:ext cx="44780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a:t>
            </a:r>
            <a:r>
              <a:rPr sz="1900" b="1" dirty="0">
                <a:latin typeface="Arial"/>
                <a:cs typeface="Arial"/>
              </a:rPr>
              <a:t> </a:t>
            </a:r>
            <a:r>
              <a:rPr sz="1900" b="1" spc="-5" dirty="0">
                <a:latin typeface="Arial"/>
                <a:cs typeface="Arial"/>
              </a:rPr>
              <a:t>resultados</a:t>
            </a:r>
            <a:r>
              <a:rPr sz="1900" b="1" dirty="0">
                <a:latin typeface="Arial"/>
                <a:cs typeface="Arial"/>
              </a:rPr>
              <a:t> de un</a:t>
            </a:r>
            <a:r>
              <a:rPr sz="1900" b="1" spc="5" dirty="0">
                <a:latin typeface="Arial"/>
                <a:cs typeface="Arial"/>
              </a:rPr>
              <a:t> </a:t>
            </a:r>
            <a:r>
              <a:rPr sz="1900" b="1" spc="-5" dirty="0">
                <a:latin typeface="Arial"/>
                <a:cs typeface="Arial"/>
              </a:rPr>
              <a:t>registro</a:t>
            </a:r>
            <a:r>
              <a:rPr sz="1900" b="1" dirty="0">
                <a:latin typeface="Arial"/>
                <a:cs typeface="Arial"/>
              </a:rPr>
              <a:t> </a:t>
            </a:r>
            <a:r>
              <a:rPr sz="1900" b="1" spc="-5" dirty="0">
                <a:latin typeface="Arial"/>
                <a:cs typeface="Arial"/>
              </a:rPr>
              <a:t>histórico</a:t>
            </a:r>
            <a:endParaRPr sz="1900">
              <a:latin typeface="Arial"/>
              <a:cs typeface="Arial"/>
            </a:endParaRPr>
          </a:p>
        </p:txBody>
      </p:sp>
      <p:sp>
        <p:nvSpPr>
          <p:cNvPr id="19" name="object 19"/>
          <p:cNvSpPr txBox="1"/>
          <p:nvPr/>
        </p:nvSpPr>
        <p:spPr>
          <a:xfrm>
            <a:off x="5709285" y="6409130"/>
            <a:ext cx="27082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0" dirty="0">
                <a:latin typeface="Arial"/>
                <a:cs typeface="Arial"/>
              </a:rPr>
              <a:t> </a:t>
            </a:r>
            <a:r>
              <a:rPr sz="1900" b="1" spc="-5" dirty="0">
                <a:latin typeface="Arial"/>
                <a:cs typeface="Arial"/>
              </a:rPr>
              <a:t>pruebas</a:t>
            </a:r>
            <a:r>
              <a:rPr sz="1900" b="1" dirty="0">
                <a:latin typeface="Arial"/>
                <a:cs typeface="Arial"/>
              </a:rPr>
              <a:t> </a:t>
            </a:r>
            <a:r>
              <a:rPr sz="1900" b="1" spc="-5" dirty="0">
                <a:latin typeface="Arial"/>
                <a:cs typeface="Arial"/>
              </a:rPr>
              <a:t>efectuadas.</a:t>
            </a:r>
            <a:endParaRPr sz="1900">
              <a:latin typeface="Arial"/>
              <a:cs typeface="Arial"/>
            </a:endParaRPr>
          </a:p>
        </p:txBody>
      </p:sp>
      <p:pic>
        <p:nvPicPr>
          <p:cNvPr id="20" name="object 20"/>
          <p:cNvPicPr/>
          <p:nvPr/>
        </p:nvPicPr>
        <p:blipFill>
          <a:blip r:embed="rId3" cstate="print"/>
          <a:stretch>
            <a:fillRect/>
          </a:stretch>
        </p:blipFill>
        <p:spPr>
          <a:xfrm>
            <a:off x="1954060" y="1753955"/>
            <a:ext cx="6828624" cy="4332092"/>
          </a:xfrm>
          <a:prstGeom prst="rect">
            <a:avLst/>
          </a:prstGeom>
        </p:spPr>
      </p:pic>
      <p:sp>
        <p:nvSpPr>
          <p:cNvPr id="21" name="object 2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18</a:t>
            </a:fld>
            <a:endParaRPr sz="1100">
              <a:latin typeface="Calibri"/>
              <a:cs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164132" y="1118362"/>
            <a:ext cx="346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t>
            </a:r>
            <a:endParaRPr sz="1900">
              <a:latin typeface="Arial"/>
              <a:cs typeface="Arial"/>
            </a:endParaRPr>
          </a:p>
        </p:txBody>
      </p:sp>
      <p:sp>
        <p:nvSpPr>
          <p:cNvPr id="21" name="object 2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19</a:t>
            </a:fld>
            <a:endParaRPr sz="1100">
              <a:latin typeface="Calibri"/>
              <a:cs typeface="Calibri"/>
            </a:endParaRPr>
          </a:p>
        </p:txBody>
      </p:sp>
      <p:sp>
        <p:nvSpPr>
          <p:cNvPr id="9" name="object 9"/>
          <p:cNvSpPr txBox="1"/>
          <p:nvPr/>
        </p:nvSpPr>
        <p:spPr>
          <a:xfrm>
            <a:off x="1569975" y="1147827"/>
            <a:ext cx="312039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a:t>
            </a:r>
            <a:r>
              <a:rPr sz="1900" b="1" spc="-5" dirty="0">
                <a:latin typeface="Arial"/>
                <a:cs typeface="Arial"/>
              </a:rPr>
              <a:t> bajo</a:t>
            </a:r>
            <a:r>
              <a:rPr sz="1900" b="1" spc="21"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resistencia</a:t>
            </a:r>
            <a:endParaRPr sz="1900">
              <a:latin typeface="Arial"/>
              <a:cs typeface="Arial"/>
            </a:endParaRPr>
          </a:p>
        </p:txBody>
      </p:sp>
      <p:sp>
        <p:nvSpPr>
          <p:cNvPr id="10" name="object 10"/>
          <p:cNvSpPr txBox="1"/>
          <p:nvPr/>
        </p:nvSpPr>
        <p:spPr>
          <a:xfrm>
            <a:off x="4713860" y="1118362"/>
            <a:ext cx="34994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dirty="0">
                <a:latin typeface="Arial"/>
                <a:cs typeface="Arial"/>
              </a:rPr>
              <a:t> </a:t>
            </a:r>
            <a:r>
              <a:rPr sz="1900" b="1" spc="-5" dirty="0">
                <a:latin typeface="Arial"/>
                <a:cs typeface="Arial"/>
              </a:rPr>
              <a:t>aislamiento</a:t>
            </a:r>
            <a:r>
              <a:rPr sz="1900" b="1" spc="21" dirty="0">
                <a:latin typeface="Arial"/>
                <a:cs typeface="Arial"/>
              </a:rPr>
              <a:t> </a:t>
            </a:r>
            <a:r>
              <a:rPr sz="1900" b="1" spc="-5" dirty="0">
                <a:latin typeface="Arial"/>
                <a:cs typeface="Arial"/>
              </a:rPr>
              <a:t>pudiera indicar</a:t>
            </a:r>
            <a:endParaRPr sz="1900">
              <a:latin typeface="Arial"/>
              <a:cs typeface="Arial"/>
            </a:endParaRPr>
          </a:p>
        </p:txBody>
      </p:sp>
      <p:sp>
        <p:nvSpPr>
          <p:cNvPr id="11" name="object 11"/>
          <p:cNvSpPr txBox="1"/>
          <p:nvPr/>
        </p:nvSpPr>
        <p:spPr>
          <a:xfrm>
            <a:off x="8270494" y="1147827"/>
            <a:ext cx="1702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t</a:t>
            </a:r>
            <a:r>
              <a:rPr sz="1900" b="1" spc="-5" dirty="0">
                <a:latin typeface="Arial"/>
                <a:cs typeface="Arial"/>
              </a:rPr>
              <a:t>aminación</a:t>
            </a:r>
            <a:endParaRPr sz="1900">
              <a:latin typeface="Arial"/>
              <a:cs typeface="Arial"/>
            </a:endParaRPr>
          </a:p>
        </p:txBody>
      </p:sp>
      <p:sp>
        <p:nvSpPr>
          <p:cNvPr id="12" name="object 12"/>
          <p:cNvSpPr txBox="1"/>
          <p:nvPr/>
        </p:nvSpPr>
        <p:spPr>
          <a:xfrm>
            <a:off x="1176833" y="1425195"/>
            <a:ext cx="351345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a:t>
            </a:r>
            <a:r>
              <a:rPr sz="1900" b="1" dirty="0">
                <a:latin typeface="Arial"/>
                <a:cs typeface="Arial"/>
              </a:rPr>
              <a:t> </a:t>
            </a:r>
            <a:r>
              <a:rPr sz="1900" b="1" spc="-5" dirty="0">
                <a:latin typeface="Arial"/>
                <a:cs typeface="Arial"/>
              </a:rPr>
              <a:t>la existencia </a:t>
            </a:r>
            <a:r>
              <a:rPr sz="1900" b="1" dirty="0">
                <a:latin typeface="Arial"/>
                <a:cs typeface="Arial"/>
              </a:rPr>
              <a:t>de un </a:t>
            </a:r>
            <a:r>
              <a:rPr sz="1900" b="1" spc="-5" dirty="0">
                <a:latin typeface="Arial"/>
                <a:cs typeface="Arial"/>
              </a:rPr>
              <a:t>problema</a:t>
            </a:r>
            <a:endParaRPr sz="1900">
              <a:latin typeface="Arial"/>
              <a:cs typeface="Arial"/>
            </a:endParaRPr>
          </a:p>
        </p:txBody>
      </p:sp>
      <p:sp>
        <p:nvSpPr>
          <p:cNvPr id="13" name="object 13"/>
          <p:cNvSpPr txBox="1"/>
          <p:nvPr/>
        </p:nvSpPr>
        <p:spPr>
          <a:xfrm>
            <a:off x="4744339" y="1395730"/>
            <a:ext cx="46380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 pudiera causar</a:t>
            </a:r>
            <a:r>
              <a:rPr sz="1900" b="1" dirty="0">
                <a:latin typeface="Arial"/>
                <a:cs typeface="Arial"/>
              </a:rPr>
              <a:t> daños</a:t>
            </a:r>
            <a:r>
              <a:rPr sz="1900" b="1" spc="-5" dirty="0">
                <a:latin typeface="Arial"/>
                <a:cs typeface="Arial"/>
              </a:rPr>
              <a:t> a corto</a:t>
            </a:r>
            <a:r>
              <a:rPr sz="1900" b="1" spc="10" dirty="0">
                <a:latin typeface="Arial"/>
                <a:cs typeface="Arial"/>
              </a:rPr>
              <a:t> </a:t>
            </a:r>
            <a:r>
              <a:rPr sz="1900" b="1" spc="-5" dirty="0">
                <a:latin typeface="Arial"/>
                <a:cs typeface="Arial"/>
              </a:rPr>
              <a:t>plazo.</a:t>
            </a:r>
            <a:endParaRPr sz="1900">
              <a:latin typeface="Arial"/>
              <a:cs typeface="Arial"/>
            </a:endParaRPr>
          </a:p>
        </p:txBody>
      </p:sp>
      <p:sp>
        <p:nvSpPr>
          <p:cNvPr id="14" name="object 14"/>
          <p:cNvSpPr txBox="1"/>
          <p:nvPr/>
        </p:nvSpPr>
        <p:spPr>
          <a:xfrm>
            <a:off x="706628" y="1950466"/>
            <a:ext cx="57746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Pueden</a:t>
            </a:r>
            <a:r>
              <a:rPr sz="1900" b="1" spc="5" dirty="0">
                <a:latin typeface="Arial"/>
                <a:cs typeface="Arial"/>
              </a:rPr>
              <a:t> </a:t>
            </a:r>
            <a:r>
              <a:rPr sz="1900" b="1" spc="-5" dirty="0">
                <a:latin typeface="Arial"/>
                <a:cs typeface="Arial"/>
              </a:rPr>
              <a:t>emplearse</a:t>
            </a:r>
            <a:r>
              <a:rPr sz="1900" b="1" spc="5" dirty="0">
                <a:latin typeface="Arial"/>
                <a:cs typeface="Arial"/>
              </a:rPr>
              <a:t> </a:t>
            </a:r>
            <a:r>
              <a:rPr sz="1900" b="1" dirty="0">
                <a:latin typeface="Arial"/>
                <a:cs typeface="Arial"/>
              </a:rPr>
              <a:t>los</a:t>
            </a:r>
            <a:r>
              <a:rPr sz="1900" b="1" spc="15" dirty="0">
                <a:latin typeface="Arial"/>
                <a:cs typeface="Arial"/>
              </a:rPr>
              <a:t> </a:t>
            </a:r>
            <a:r>
              <a:rPr sz="1900" b="1" spc="-5" dirty="0">
                <a:latin typeface="Arial"/>
                <a:cs typeface="Arial"/>
              </a:rPr>
              <a:t>siguientes</a:t>
            </a:r>
            <a:r>
              <a:rPr sz="1900" b="1" spc="5" dirty="0">
                <a:latin typeface="Arial"/>
                <a:cs typeface="Arial"/>
              </a:rPr>
              <a:t> </a:t>
            </a:r>
            <a:r>
              <a:rPr sz="1900" b="1" spc="-5" dirty="0">
                <a:latin typeface="Arial"/>
                <a:cs typeface="Arial"/>
              </a:rPr>
              <a:t>procedimientos:</a:t>
            </a:r>
            <a:endParaRPr sz="1900">
              <a:latin typeface="Arial"/>
              <a:cs typeface="Arial"/>
            </a:endParaRPr>
          </a:p>
        </p:txBody>
      </p:sp>
      <p:sp>
        <p:nvSpPr>
          <p:cNvPr id="15" name="object 15"/>
          <p:cNvSpPr txBox="1"/>
          <p:nvPr/>
        </p:nvSpPr>
        <p:spPr>
          <a:xfrm>
            <a:off x="1618740" y="2257375"/>
            <a:ext cx="7683500" cy="820738"/>
          </a:xfrm>
          <a:prstGeom prst="rect">
            <a:avLst/>
          </a:prstGeom>
          <a:solidFill>
            <a:srgbClr val="00FF00"/>
          </a:solidFill>
        </p:spPr>
        <p:txBody>
          <a:bodyPr vert="horz" wrap="square" lIns="0" tIns="0" rIns="0" bIns="0" rtlCol="0">
            <a:spAutoFit/>
          </a:bodyPr>
          <a:lstStyle/>
          <a:p>
            <a:pPr marL="448905" indent="-448905">
              <a:lnSpc>
                <a:spcPts val="3179"/>
              </a:lnSpc>
              <a:buFont typeface="Wingdings"/>
              <a:buChar char=""/>
              <a:tabLst>
                <a:tab pos="448905" algn="l"/>
                <a:tab pos="449540" algn="l"/>
              </a:tabLst>
            </a:pPr>
            <a:r>
              <a:rPr sz="2900" b="1" spc="-5" dirty="0">
                <a:latin typeface="Arial"/>
                <a:cs typeface="Arial"/>
              </a:rPr>
              <a:t>Prueba </a:t>
            </a:r>
            <a:r>
              <a:rPr sz="2900" b="1" dirty="0">
                <a:latin typeface="Arial"/>
                <a:cs typeface="Arial"/>
              </a:rPr>
              <a:t>de </a:t>
            </a:r>
            <a:r>
              <a:rPr sz="2900" b="1" spc="-5" dirty="0">
                <a:latin typeface="Arial"/>
                <a:cs typeface="Arial"/>
              </a:rPr>
              <a:t>Corto</a:t>
            </a:r>
            <a:r>
              <a:rPr sz="2900" b="1" spc="10" dirty="0">
                <a:latin typeface="Arial"/>
                <a:cs typeface="Arial"/>
              </a:rPr>
              <a:t> </a:t>
            </a:r>
            <a:r>
              <a:rPr sz="2900" b="1" spc="-5" dirty="0">
                <a:latin typeface="Arial"/>
                <a:cs typeface="Arial"/>
              </a:rPr>
              <a:t>Tiempo</a:t>
            </a:r>
            <a:r>
              <a:rPr sz="2900" b="1" spc="10" dirty="0">
                <a:latin typeface="Arial"/>
                <a:cs typeface="Arial"/>
              </a:rPr>
              <a:t> </a:t>
            </a:r>
            <a:r>
              <a:rPr sz="2900" b="1" spc="-5" dirty="0">
                <a:latin typeface="Arial"/>
                <a:cs typeface="Arial"/>
              </a:rPr>
              <a:t>o</a:t>
            </a:r>
            <a:r>
              <a:rPr sz="2900" b="1" dirty="0">
                <a:latin typeface="Arial"/>
                <a:cs typeface="Arial"/>
              </a:rPr>
              <a:t> </a:t>
            </a:r>
            <a:r>
              <a:rPr sz="2900" b="1" spc="-5" dirty="0">
                <a:latin typeface="Arial"/>
                <a:cs typeface="Arial"/>
              </a:rPr>
              <a:t>Lectura</a:t>
            </a:r>
            <a:r>
              <a:rPr sz="2900" b="1" dirty="0">
                <a:latin typeface="Arial"/>
                <a:cs typeface="Arial"/>
              </a:rPr>
              <a:t> </a:t>
            </a:r>
            <a:r>
              <a:rPr sz="2900" b="1" spc="-5" dirty="0">
                <a:latin typeface="Arial"/>
                <a:cs typeface="Arial"/>
              </a:rPr>
              <a:t>Puntual</a:t>
            </a:r>
            <a:endParaRPr sz="2900">
              <a:latin typeface="Arial"/>
              <a:cs typeface="Arial"/>
            </a:endParaRPr>
          </a:p>
        </p:txBody>
      </p:sp>
      <p:sp>
        <p:nvSpPr>
          <p:cNvPr id="16" name="object 16"/>
          <p:cNvSpPr txBox="1"/>
          <p:nvPr/>
        </p:nvSpPr>
        <p:spPr>
          <a:xfrm>
            <a:off x="1618741" y="3076068"/>
            <a:ext cx="5153660" cy="820738"/>
          </a:xfrm>
          <a:prstGeom prst="rect">
            <a:avLst/>
          </a:prstGeom>
          <a:solidFill>
            <a:srgbClr val="00FF00"/>
          </a:solidFill>
        </p:spPr>
        <p:txBody>
          <a:bodyPr vert="horz" wrap="square" lIns="0" tIns="0" rIns="0" bIns="0" rtlCol="0">
            <a:spAutoFit/>
          </a:bodyPr>
          <a:lstStyle/>
          <a:p>
            <a:pPr marL="448905" indent="-448905">
              <a:lnSpc>
                <a:spcPts val="3175"/>
              </a:lnSpc>
              <a:buFont typeface="Wingdings"/>
              <a:buChar char=""/>
              <a:tabLst>
                <a:tab pos="448905" algn="l"/>
                <a:tab pos="449540" algn="l"/>
              </a:tabLst>
            </a:pPr>
            <a:r>
              <a:rPr sz="2900" b="1" spc="-5" dirty="0">
                <a:latin typeface="Arial"/>
                <a:cs typeface="Arial"/>
              </a:rPr>
              <a:t>Método</a:t>
            </a:r>
            <a:r>
              <a:rPr sz="2900" b="1" spc="10" dirty="0">
                <a:latin typeface="Arial"/>
                <a:cs typeface="Arial"/>
              </a:rPr>
              <a:t> </a:t>
            </a:r>
            <a:r>
              <a:rPr sz="2900" b="1" spc="-5" dirty="0">
                <a:latin typeface="Arial"/>
                <a:cs typeface="Arial"/>
              </a:rPr>
              <a:t>Tiempo</a:t>
            </a:r>
            <a:r>
              <a:rPr sz="2900" b="1" spc="15" dirty="0">
                <a:latin typeface="Arial"/>
                <a:cs typeface="Arial"/>
              </a:rPr>
              <a:t> </a:t>
            </a:r>
            <a:r>
              <a:rPr sz="2900" b="1" spc="-5" dirty="0">
                <a:latin typeface="Arial"/>
                <a:cs typeface="Arial"/>
              </a:rPr>
              <a:t>Resistencia</a:t>
            </a:r>
            <a:endParaRPr sz="2900">
              <a:latin typeface="Arial"/>
              <a:cs typeface="Arial"/>
            </a:endParaRPr>
          </a:p>
        </p:txBody>
      </p:sp>
      <p:sp>
        <p:nvSpPr>
          <p:cNvPr id="17" name="object 17"/>
          <p:cNvSpPr txBox="1"/>
          <p:nvPr/>
        </p:nvSpPr>
        <p:spPr>
          <a:xfrm>
            <a:off x="1618742" y="3892881"/>
            <a:ext cx="5508625" cy="820738"/>
          </a:xfrm>
          <a:prstGeom prst="rect">
            <a:avLst/>
          </a:prstGeom>
          <a:solidFill>
            <a:srgbClr val="00FF00"/>
          </a:solidFill>
        </p:spPr>
        <p:txBody>
          <a:bodyPr vert="horz" wrap="square" lIns="0" tIns="0" rIns="0" bIns="0" rtlCol="0">
            <a:spAutoFit/>
          </a:bodyPr>
          <a:lstStyle/>
          <a:p>
            <a:pPr marL="448905" indent="-448905">
              <a:lnSpc>
                <a:spcPts val="3179"/>
              </a:lnSpc>
              <a:buFont typeface="Wingdings"/>
              <a:buChar char=""/>
              <a:tabLst>
                <a:tab pos="448905" algn="l"/>
                <a:tab pos="449540" algn="l"/>
              </a:tabLst>
            </a:pPr>
            <a:r>
              <a:rPr sz="2900" b="1" spc="-5" dirty="0">
                <a:latin typeface="Arial"/>
                <a:cs typeface="Arial"/>
              </a:rPr>
              <a:t>Método</a:t>
            </a:r>
            <a:r>
              <a:rPr sz="2900" b="1" spc="10" dirty="0">
                <a:latin typeface="Arial"/>
                <a:cs typeface="Arial"/>
              </a:rPr>
              <a:t> </a:t>
            </a:r>
            <a:r>
              <a:rPr sz="2900" b="1" spc="-5" dirty="0">
                <a:latin typeface="Arial"/>
                <a:cs typeface="Arial"/>
              </a:rPr>
              <a:t>de</a:t>
            </a:r>
            <a:r>
              <a:rPr sz="2900" b="1" dirty="0">
                <a:latin typeface="Arial"/>
                <a:cs typeface="Arial"/>
              </a:rPr>
              <a:t> </a:t>
            </a:r>
            <a:r>
              <a:rPr sz="2900" b="1" spc="-5" dirty="0">
                <a:latin typeface="Arial"/>
                <a:cs typeface="Arial"/>
              </a:rPr>
              <a:t>Tensión</a:t>
            </a:r>
            <a:r>
              <a:rPr sz="2900" b="1" dirty="0">
                <a:latin typeface="Arial"/>
                <a:cs typeface="Arial"/>
              </a:rPr>
              <a:t> </a:t>
            </a:r>
            <a:r>
              <a:rPr sz="2900" b="1" spc="-5" dirty="0">
                <a:latin typeface="Arial"/>
                <a:cs typeface="Arial"/>
              </a:rPr>
              <a:t>por</a:t>
            </a:r>
            <a:r>
              <a:rPr sz="2900" b="1" dirty="0">
                <a:latin typeface="Arial"/>
                <a:cs typeface="Arial"/>
              </a:rPr>
              <a:t> </a:t>
            </a:r>
            <a:r>
              <a:rPr sz="2900" b="1" spc="-5" dirty="0">
                <a:latin typeface="Arial"/>
                <a:cs typeface="Arial"/>
              </a:rPr>
              <a:t>Pasos</a:t>
            </a:r>
            <a:endParaRPr sz="2900">
              <a:latin typeface="Arial"/>
              <a:cs typeface="Arial"/>
            </a:endParaRPr>
          </a:p>
        </p:txBody>
      </p:sp>
      <p:sp>
        <p:nvSpPr>
          <p:cNvPr id="18" name="object 18"/>
          <p:cNvSpPr txBox="1"/>
          <p:nvPr/>
        </p:nvSpPr>
        <p:spPr>
          <a:xfrm>
            <a:off x="1618742" y="4711574"/>
            <a:ext cx="6200775" cy="820738"/>
          </a:xfrm>
          <a:prstGeom prst="rect">
            <a:avLst/>
          </a:prstGeom>
          <a:solidFill>
            <a:srgbClr val="00FF00"/>
          </a:solidFill>
        </p:spPr>
        <p:txBody>
          <a:bodyPr vert="horz" wrap="square" lIns="0" tIns="0" rIns="0" bIns="0" rtlCol="0">
            <a:spAutoFit/>
          </a:bodyPr>
          <a:lstStyle/>
          <a:p>
            <a:pPr marL="448905" indent="-448905">
              <a:lnSpc>
                <a:spcPts val="3175"/>
              </a:lnSpc>
              <a:buFont typeface="Wingdings"/>
              <a:buChar char=""/>
              <a:tabLst>
                <a:tab pos="448905" algn="l"/>
                <a:tab pos="449540" algn="l"/>
              </a:tabLst>
            </a:pPr>
            <a:r>
              <a:rPr sz="2900" b="1" spc="-5" dirty="0">
                <a:latin typeface="Arial"/>
                <a:cs typeface="Arial"/>
              </a:rPr>
              <a:t>Relación</a:t>
            </a:r>
            <a:r>
              <a:rPr sz="2900" b="1" spc="21" dirty="0">
                <a:latin typeface="Arial"/>
                <a:cs typeface="Arial"/>
              </a:rPr>
              <a:t> </a:t>
            </a:r>
            <a:r>
              <a:rPr sz="2900" b="1" spc="-5" dirty="0">
                <a:latin typeface="Arial"/>
                <a:cs typeface="Arial"/>
              </a:rPr>
              <a:t>de</a:t>
            </a:r>
            <a:r>
              <a:rPr sz="2900" b="1" spc="15" dirty="0">
                <a:latin typeface="Arial"/>
                <a:cs typeface="Arial"/>
              </a:rPr>
              <a:t> </a:t>
            </a:r>
            <a:r>
              <a:rPr sz="2900" b="1" spc="-5" dirty="0">
                <a:latin typeface="Arial"/>
                <a:cs typeface="Arial"/>
              </a:rPr>
              <a:t>Absorción</a:t>
            </a:r>
            <a:r>
              <a:rPr sz="2900" b="1" spc="10" dirty="0">
                <a:latin typeface="Arial"/>
                <a:cs typeface="Arial"/>
              </a:rPr>
              <a:t> </a:t>
            </a:r>
            <a:r>
              <a:rPr sz="2900" b="1" spc="-5" dirty="0">
                <a:latin typeface="Arial"/>
                <a:cs typeface="Arial"/>
              </a:rPr>
              <a:t>Dieléctrica</a:t>
            </a:r>
            <a:endParaRPr sz="2900">
              <a:latin typeface="Arial"/>
              <a:cs typeface="Arial"/>
            </a:endParaRPr>
          </a:p>
        </p:txBody>
      </p:sp>
      <p:sp>
        <p:nvSpPr>
          <p:cNvPr id="19" name="object 19"/>
          <p:cNvSpPr txBox="1"/>
          <p:nvPr/>
        </p:nvSpPr>
        <p:spPr>
          <a:xfrm>
            <a:off x="1618742" y="5528514"/>
            <a:ext cx="4185920" cy="820738"/>
          </a:xfrm>
          <a:prstGeom prst="rect">
            <a:avLst/>
          </a:prstGeom>
          <a:solidFill>
            <a:srgbClr val="00FF00"/>
          </a:solidFill>
        </p:spPr>
        <p:txBody>
          <a:bodyPr vert="horz" wrap="square" lIns="0" tIns="0" rIns="0" bIns="0" rtlCol="0">
            <a:spAutoFit/>
          </a:bodyPr>
          <a:lstStyle/>
          <a:p>
            <a:pPr marL="448905" indent="-448905">
              <a:lnSpc>
                <a:spcPts val="3179"/>
              </a:lnSpc>
              <a:buFont typeface="Wingdings"/>
              <a:buChar char=""/>
              <a:tabLst>
                <a:tab pos="448905" algn="l"/>
                <a:tab pos="449540" algn="l"/>
              </a:tabLst>
            </a:pPr>
            <a:r>
              <a:rPr sz="2900" b="1" spc="-5" dirty="0">
                <a:latin typeface="Arial"/>
                <a:cs typeface="Arial"/>
              </a:rPr>
              <a:t>Indice</a:t>
            </a:r>
            <a:r>
              <a:rPr sz="2900" b="1" spc="10" dirty="0">
                <a:latin typeface="Arial"/>
                <a:cs typeface="Arial"/>
              </a:rPr>
              <a:t> </a:t>
            </a:r>
            <a:r>
              <a:rPr sz="2900" b="1" spc="-5" dirty="0">
                <a:latin typeface="Arial"/>
                <a:cs typeface="Arial"/>
              </a:rPr>
              <a:t>de</a:t>
            </a:r>
            <a:r>
              <a:rPr sz="2900" b="1" dirty="0">
                <a:latin typeface="Arial"/>
                <a:cs typeface="Arial"/>
              </a:rPr>
              <a:t> </a:t>
            </a:r>
            <a:r>
              <a:rPr sz="2900" b="1" spc="-5" dirty="0">
                <a:latin typeface="Arial"/>
                <a:cs typeface="Arial"/>
              </a:rPr>
              <a:t>Polarización</a:t>
            </a:r>
            <a:endParaRPr sz="2900">
              <a:latin typeface="Arial"/>
              <a:cs typeface="Arial"/>
            </a:endParaRPr>
          </a:p>
        </p:txBody>
      </p:sp>
      <p:sp>
        <p:nvSpPr>
          <p:cNvPr id="20" name="object 20"/>
          <p:cNvSpPr txBox="1"/>
          <p:nvPr/>
        </p:nvSpPr>
        <p:spPr>
          <a:xfrm>
            <a:off x="1618742" y="6347156"/>
            <a:ext cx="5866765" cy="820738"/>
          </a:xfrm>
          <a:prstGeom prst="rect">
            <a:avLst/>
          </a:prstGeom>
          <a:solidFill>
            <a:srgbClr val="00FF00"/>
          </a:solidFill>
        </p:spPr>
        <p:txBody>
          <a:bodyPr vert="horz" wrap="square" lIns="0" tIns="0" rIns="0" bIns="0" rtlCol="0">
            <a:spAutoFit/>
          </a:bodyPr>
          <a:lstStyle/>
          <a:p>
            <a:pPr marL="448905" indent="-448905">
              <a:lnSpc>
                <a:spcPts val="3175"/>
              </a:lnSpc>
              <a:buFont typeface="Wingdings"/>
              <a:buChar char=""/>
              <a:tabLst>
                <a:tab pos="448905" algn="l"/>
                <a:tab pos="449540" algn="l"/>
              </a:tabLst>
            </a:pPr>
            <a:r>
              <a:rPr sz="2900" b="1" spc="-5" dirty="0">
                <a:latin typeface="Arial"/>
                <a:cs typeface="Arial"/>
              </a:rPr>
              <a:t>Prueba</a:t>
            </a:r>
            <a:r>
              <a:rPr sz="2900" b="1" spc="-10" dirty="0">
                <a:latin typeface="Arial"/>
                <a:cs typeface="Arial"/>
              </a:rPr>
              <a:t> </a:t>
            </a:r>
            <a:r>
              <a:rPr sz="2900" b="1" dirty="0">
                <a:latin typeface="Arial"/>
                <a:cs typeface="Arial"/>
              </a:rPr>
              <a:t>de</a:t>
            </a:r>
            <a:r>
              <a:rPr sz="2900" b="1" spc="-10" dirty="0">
                <a:latin typeface="Arial"/>
                <a:cs typeface="Arial"/>
              </a:rPr>
              <a:t> </a:t>
            </a:r>
            <a:r>
              <a:rPr sz="2900" b="1" spc="-5" dirty="0">
                <a:latin typeface="Arial"/>
                <a:cs typeface="Arial"/>
              </a:rPr>
              <a:t>Descarga </a:t>
            </a:r>
            <a:r>
              <a:rPr sz="2900" b="1" dirty="0">
                <a:latin typeface="Arial"/>
                <a:cs typeface="Arial"/>
              </a:rPr>
              <a:t>Dieléctrica.</a:t>
            </a:r>
            <a:endParaRPr sz="2900">
              <a:latin typeface="Arial"/>
              <a:cs typeface="Aria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169213" y="1147827"/>
            <a:ext cx="49904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10" dirty="0">
                <a:latin typeface="Arial"/>
                <a:cs typeface="Arial"/>
              </a:rPr>
              <a:t> </a:t>
            </a:r>
            <a:r>
              <a:rPr sz="1900" b="1" spc="-5" dirty="0">
                <a:latin typeface="Arial"/>
                <a:cs typeface="Arial"/>
              </a:rPr>
              <a:t>de</a:t>
            </a:r>
            <a:r>
              <a:rPr sz="1900" b="1" dirty="0">
                <a:latin typeface="Arial"/>
                <a:cs typeface="Arial"/>
              </a:rPr>
              <a:t> Corto</a:t>
            </a:r>
            <a:r>
              <a:rPr sz="1900" b="1" spc="5" dirty="0">
                <a:latin typeface="Arial"/>
                <a:cs typeface="Arial"/>
              </a:rPr>
              <a:t> </a:t>
            </a:r>
            <a:r>
              <a:rPr sz="1900" b="1" spc="-5" dirty="0">
                <a:latin typeface="Arial"/>
                <a:cs typeface="Arial"/>
              </a:rPr>
              <a:t>Tiempo</a:t>
            </a:r>
            <a:r>
              <a:rPr sz="1900" b="1" spc="10" dirty="0">
                <a:latin typeface="Arial"/>
                <a:cs typeface="Arial"/>
              </a:rPr>
              <a:t> </a:t>
            </a:r>
            <a:r>
              <a:rPr sz="1900" b="1" spc="-5" dirty="0">
                <a:latin typeface="Arial"/>
                <a:cs typeface="Arial"/>
              </a:rPr>
              <a:t>o</a:t>
            </a:r>
            <a:r>
              <a:rPr sz="1900" b="1" spc="5" dirty="0">
                <a:latin typeface="Arial"/>
                <a:cs typeface="Arial"/>
              </a:rPr>
              <a:t> </a:t>
            </a:r>
            <a:r>
              <a:rPr sz="1900" b="1" spc="-5" dirty="0">
                <a:latin typeface="Arial"/>
                <a:cs typeface="Arial"/>
              </a:rPr>
              <a:t>Lectura</a:t>
            </a:r>
            <a:r>
              <a:rPr sz="1900" b="1" spc="30" dirty="0">
                <a:latin typeface="Arial"/>
                <a:cs typeface="Arial"/>
              </a:rPr>
              <a:t> </a:t>
            </a:r>
            <a:r>
              <a:rPr sz="1900" b="1" spc="-5" dirty="0">
                <a:latin typeface="Arial"/>
                <a:cs typeface="Arial"/>
              </a:rPr>
              <a:t>Puntual:</a:t>
            </a:r>
            <a:endParaRPr sz="1900">
              <a:latin typeface="Arial"/>
              <a:cs typeface="Arial"/>
            </a:endParaRPr>
          </a:p>
        </p:txBody>
      </p:sp>
      <p:pic>
        <p:nvPicPr>
          <p:cNvPr id="7" name="object 7"/>
          <p:cNvPicPr/>
          <p:nvPr/>
        </p:nvPicPr>
        <p:blipFill>
          <a:blip r:embed="rId2" cstate="print"/>
          <a:stretch>
            <a:fillRect/>
          </a:stretch>
        </p:blipFill>
        <p:spPr>
          <a:xfrm>
            <a:off x="719455" y="1454107"/>
            <a:ext cx="208914" cy="194987"/>
          </a:xfrm>
          <a:prstGeom prst="rect">
            <a:avLst/>
          </a:prstGeom>
        </p:spPr>
      </p:pic>
      <p:sp>
        <p:nvSpPr>
          <p:cNvPr id="8" name="object 8"/>
          <p:cNvSpPr txBox="1"/>
          <p:nvPr/>
        </p:nvSpPr>
        <p:spPr>
          <a:xfrm>
            <a:off x="935229" y="1395730"/>
            <a:ext cx="9049384" cy="596314"/>
          </a:xfrm>
          <a:prstGeom prst="rect">
            <a:avLst/>
          </a:prstGeom>
        </p:spPr>
        <p:txBody>
          <a:bodyPr vert="horz" wrap="square" lIns="0" tIns="31747" rIns="0" bIns="0" rtlCol="0">
            <a:spAutoFit/>
          </a:bodyPr>
          <a:lstStyle/>
          <a:p>
            <a:pPr marL="12699" marR="5080">
              <a:lnSpc>
                <a:spcPts val="2180"/>
              </a:lnSpc>
              <a:spcBef>
                <a:spcPts val="250"/>
              </a:spcBef>
            </a:pPr>
            <a:r>
              <a:rPr sz="1900" b="1" spc="-10" dirty="0">
                <a:latin typeface="Arial"/>
                <a:cs typeface="Arial"/>
              </a:rPr>
              <a:t>Se</a:t>
            </a:r>
            <a:r>
              <a:rPr sz="1900" b="1" spc="200" dirty="0">
                <a:latin typeface="Arial"/>
                <a:cs typeface="Arial"/>
              </a:rPr>
              <a:t> </a:t>
            </a:r>
            <a:r>
              <a:rPr sz="1900" b="1" spc="-5" dirty="0">
                <a:latin typeface="Arial"/>
                <a:cs typeface="Arial"/>
              </a:rPr>
              <a:t>conecta</a:t>
            </a:r>
            <a:r>
              <a:rPr sz="1900" b="1" spc="195" dirty="0">
                <a:latin typeface="Arial"/>
                <a:cs typeface="Arial"/>
              </a:rPr>
              <a:t> </a:t>
            </a:r>
            <a:r>
              <a:rPr sz="1900" b="1" dirty="0">
                <a:latin typeface="Arial"/>
                <a:cs typeface="Arial"/>
              </a:rPr>
              <a:t>el</a:t>
            </a:r>
            <a:r>
              <a:rPr sz="1900" b="1" spc="195" dirty="0">
                <a:latin typeface="Arial"/>
                <a:cs typeface="Arial"/>
              </a:rPr>
              <a:t> </a:t>
            </a:r>
            <a:r>
              <a:rPr sz="1900" b="1" spc="-5" dirty="0">
                <a:latin typeface="Arial"/>
                <a:cs typeface="Arial"/>
              </a:rPr>
              <a:t>equipo</a:t>
            </a:r>
            <a:r>
              <a:rPr sz="1900" b="1" spc="210" dirty="0">
                <a:latin typeface="Arial"/>
                <a:cs typeface="Arial"/>
              </a:rPr>
              <a:t> </a:t>
            </a:r>
            <a:r>
              <a:rPr sz="1900" b="1" spc="-5" dirty="0">
                <a:latin typeface="Arial"/>
                <a:cs typeface="Arial"/>
              </a:rPr>
              <a:t>de</a:t>
            </a:r>
            <a:r>
              <a:rPr sz="1900" b="1" spc="200" dirty="0">
                <a:latin typeface="Arial"/>
                <a:cs typeface="Arial"/>
              </a:rPr>
              <a:t> </a:t>
            </a:r>
            <a:r>
              <a:rPr sz="1900" b="1" spc="-5" dirty="0">
                <a:latin typeface="Arial"/>
                <a:cs typeface="Arial"/>
              </a:rPr>
              <a:t>medición</a:t>
            </a:r>
            <a:r>
              <a:rPr sz="1900" b="1" spc="200" dirty="0">
                <a:latin typeface="Arial"/>
                <a:cs typeface="Arial"/>
              </a:rPr>
              <a:t> </a:t>
            </a:r>
            <a:r>
              <a:rPr sz="1900" b="1" spc="-5" dirty="0">
                <a:latin typeface="Arial"/>
                <a:cs typeface="Arial"/>
              </a:rPr>
              <a:t>de</a:t>
            </a:r>
            <a:r>
              <a:rPr sz="1900" b="1" spc="204" dirty="0">
                <a:latin typeface="Arial"/>
                <a:cs typeface="Arial"/>
              </a:rPr>
              <a:t> </a:t>
            </a:r>
            <a:r>
              <a:rPr sz="1900" b="1" spc="-5" dirty="0">
                <a:latin typeface="Arial"/>
                <a:cs typeface="Arial"/>
              </a:rPr>
              <a:t>aislamiento</a:t>
            </a:r>
            <a:r>
              <a:rPr sz="1900" b="1" spc="200" dirty="0">
                <a:latin typeface="Arial"/>
                <a:cs typeface="Arial"/>
              </a:rPr>
              <a:t> </a:t>
            </a:r>
            <a:r>
              <a:rPr sz="1900" b="1" dirty="0">
                <a:latin typeface="Arial"/>
                <a:cs typeface="Arial"/>
              </a:rPr>
              <a:t>en</a:t>
            </a:r>
            <a:r>
              <a:rPr sz="1900" b="1" spc="200" dirty="0">
                <a:latin typeface="Arial"/>
                <a:cs typeface="Arial"/>
              </a:rPr>
              <a:t> </a:t>
            </a:r>
            <a:r>
              <a:rPr sz="1900" b="1" spc="-5" dirty="0">
                <a:latin typeface="Arial"/>
                <a:cs typeface="Arial"/>
              </a:rPr>
              <a:t>DC,</a:t>
            </a:r>
            <a:r>
              <a:rPr sz="1900" b="1" spc="245" dirty="0">
                <a:latin typeface="Arial"/>
                <a:cs typeface="Arial"/>
              </a:rPr>
              <a:t> </a:t>
            </a:r>
            <a:r>
              <a:rPr sz="1900" b="1" spc="-5" dirty="0">
                <a:latin typeface="Arial"/>
                <a:cs typeface="Arial"/>
              </a:rPr>
              <a:t>al</a:t>
            </a:r>
            <a:r>
              <a:rPr sz="1900" b="1" spc="195" dirty="0">
                <a:latin typeface="Arial"/>
                <a:cs typeface="Arial"/>
              </a:rPr>
              <a:t> </a:t>
            </a:r>
            <a:r>
              <a:rPr sz="1900" b="1" dirty="0">
                <a:latin typeface="Arial"/>
                <a:cs typeface="Arial"/>
              </a:rPr>
              <a:t>equipo</a:t>
            </a:r>
            <a:r>
              <a:rPr sz="1900" b="1" spc="204" dirty="0">
                <a:latin typeface="Arial"/>
                <a:cs typeface="Arial"/>
              </a:rPr>
              <a:t> </a:t>
            </a:r>
            <a:r>
              <a:rPr sz="1900" b="1" spc="-5" dirty="0">
                <a:latin typeface="Arial"/>
                <a:cs typeface="Arial"/>
              </a:rPr>
              <a:t>que</a:t>
            </a:r>
            <a:r>
              <a:rPr sz="1900" b="1" spc="200" dirty="0">
                <a:latin typeface="Arial"/>
                <a:cs typeface="Arial"/>
              </a:rPr>
              <a:t> </a:t>
            </a:r>
            <a:r>
              <a:rPr sz="1900" b="1" spc="-5" dirty="0">
                <a:latin typeface="Arial"/>
                <a:cs typeface="Arial"/>
              </a:rPr>
              <a:t>se</a:t>
            </a:r>
            <a:r>
              <a:rPr sz="1900" b="1" spc="195" dirty="0">
                <a:latin typeface="Arial"/>
                <a:cs typeface="Arial"/>
              </a:rPr>
              <a:t> </a:t>
            </a:r>
            <a:r>
              <a:rPr sz="1900" b="1" spc="-5" dirty="0">
                <a:latin typeface="Arial"/>
                <a:cs typeface="Arial"/>
              </a:rPr>
              <a:t>le </a:t>
            </a:r>
            <a:r>
              <a:rPr sz="1900" b="1" spc="-509" dirty="0">
                <a:latin typeface="Arial"/>
                <a:cs typeface="Arial"/>
              </a:rPr>
              <a:t> </a:t>
            </a:r>
            <a:r>
              <a:rPr sz="1900" b="1" spc="-5" dirty="0">
                <a:latin typeface="Arial"/>
                <a:cs typeface="Arial"/>
              </a:rPr>
              <a:t>efectuará</a:t>
            </a:r>
            <a:r>
              <a:rPr sz="1900" b="1" spc="-10" dirty="0">
                <a:latin typeface="Arial"/>
                <a:cs typeface="Arial"/>
              </a:rPr>
              <a:t> </a:t>
            </a:r>
            <a:r>
              <a:rPr sz="1900" b="1" spc="-5" dirty="0">
                <a:latin typeface="Arial"/>
                <a:cs typeface="Arial"/>
              </a:rPr>
              <a:t>la prueba.</a:t>
            </a:r>
            <a:endParaRPr sz="1900">
              <a:latin typeface="Arial"/>
              <a:cs typeface="Arial"/>
            </a:endParaRPr>
          </a:p>
        </p:txBody>
      </p:sp>
      <p:pic>
        <p:nvPicPr>
          <p:cNvPr id="9" name="object 9"/>
          <p:cNvPicPr/>
          <p:nvPr/>
        </p:nvPicPr>
        <p:blipFill>
          <a:blip r:embed="rId2" cstate="print"/>
          <a:stretch>
            <a:fillRect/>
          </a:stretch>
        </p:blipFill>
        <p:spPr>
          <a:xfrm>
            <a:off x="719455" y="2009056"/>
            <a:ext cx="208914" cy="194394"/>
          </a:xfrm>
          <a:prstGeom prst="rect">
            <a:avLst/>
          </a:prstGeom>
        </p:spPr>
      </p:pic>
      <p:sp>
        <p:nvSpPr>
          <p:cNvPr id="10" name="object 10"/>
          <p:cNvSpPr txBox="1"/>
          <p:nvPr/>
        </p:nvSpPr>
        <p:spPr>
          <a:xfrm>
            <a:off x="2719071" y="1979931"/>
            <a:ext cx="46005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inyección</a:t>
            </a:r>
            <a:r>
              <a:rPr sz="1900" b="1" spc="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corto</a:t>
            </a:r>
            <a:r>
              <a:rPr sz="1900" b="1" dirty="0">
                <a:latin typeface="Arial"/>
                <a:cs typeface="Arial"/>
              </a:rPr>
              <a:t> </a:t>
            </a:r>
            <a:r>
              <a:rPr sz="1900" b="1" spc="-5" dirty="0">
                <a:latin typeface="Arial"/>
                <a:cs typeface="Arial"/>
              </a:rPr>
              <a:t>tiempo,</a:t>
            </a:r>
            <a:r>
              <a:rPr sz="1900" b="1" dirty="0">
                <a:latin typeface="Arial"/>
                <a:cs typeface="Arial"/>
              </a:rPr>
              <a:t> </a:t>
            </a:r>
            <a:r>
              <a:rPr sz="1900" b="1" spc="-5" dirty="0">
                <a:latin typeface="Arial"/>
                <a:cs typeface="Arial"/>
              </a:rPr>
              <a:t>60</a:t>
            </a:r>
            <a:r>
              <a:rPr sz="1900" b="1" spc="5" dirty="0">
                <a:latin typeface="Arial"/>
                <a:cs typeface="Arial"/>
              </a:rPr>
              <a:t> </a:t>
            </a:r>
            <a:r>
              <a:rPr sz="1900" b="1" spc="-5" dirty="0">
                <a:latin typeface="Arial"/>
                <a:cs typeface="Arial"/>
              </a:rPr>
              <a:t>segundos</a:t>
            </a:r>
            <a:endParaRPr sz="1900">
              <a:latin typeface="Arial"/>
              <a:cs typeface="Arial"/>
            </a:endParaRPr>
          </a:p>
        </p:txBody>
      </p:sp>
      <p:sp>
        <p:nvSpPr>
          <p:cNvPr id="11" name="object 11"/>
          <p:cNvSpPr txBox="1"/>
          <p:nvPr/>
        </p:nvSpPr>
        <p:spPr>
          <a:xfrm>
            <a:off x="935228" y="1950466"/>
            <a:ext cx="6463664" cy="304570"/>
          </a:xfrm>
          <a:prstGeom prst="rect">
            <a:avLst/>
          </a:prstGeom>
        </p:spPr>
        <p:txBody>
          <a:bodyPr vert="horz" wrap="square" lIns="0" tIns="12064" rIns="0" bIns="0" rtlCol="0">
            <a:spAutoFit/>
          </a:bodyPr>
          <a:lstStyle/>
          <a:p>
            <a:pPr marL="12699">
              <a:spcBef>
                <a:spcPts val="95"/>
              </a:spcBef>
              <a:tabLst>
                <a:tab pos="6383089" algn="l"/>
              </a:tabLst>
            </a:pPr>
            <a:r>
              <a:rPr sz="1900" b="1" spc="-5" dirty="0">
                <a:latin typeface="Arial"/>
                <a:cs typeface="Arial"/>
              </a:rPr>
              <a:t>Se efectúa</a:t>
            </a:r>
            <a:r>
              <a:rPr sz="1900" b="1" spc="5" dirty="0">
                <a:latin typeface="Arial"/>
                <a:cs typeface="Arial"/>
              </a:rPr>
              <a:t> </a:t>
            </a:r>
            <a:r>
              <a:rPr sz="1900" b="1" spc="-5" dirty="0">
                <a:latin typeface="Arial"/>
                <a:cs typeface="Arial"/>
              </a:rPr>
              <a:t>una</a:t>
            </a:r>
            <a:r>
              <a:rPr sz="1900" b="1" dirty="0">
                <a:latin typeface="Arial"/>
                <a:cs typeface="Arial"/>
              </a:rPr>
              <a:t>	</a:t>
            </a:r>
            <a:r>
              <a:rPr sz="1900" b="1" spc="-5" dirty="0">
                <a:latin typeface="Arial"/>
                <a:cs typeface="Arial"/>
              </a:rPr>
              <a:t>.</a:t>
            </a:r>
            <a:endParaRPr sz="1900">
              <a:latin typeface="Arial"/>
              <a:cs typeface="Arial"/>
            </a:endParaRPr>
          </a:p>
        </p:txBody>
      </p:sp>
      <p:pic>
        <p:nvPicPr>
          <p:cNvPr id="12" name="object 12"/>
          <p:cNvPicPr/>
          <p:nvPr/>
        </p:nvPicPr>
        <p:blipFill>
          <a:blip r:embed="rId2" cstate="print"/>
          <a:stretch>
            <a:fillRect/>
          </a:stretch>
        </p:blipFill>
        <p:spPr>
          <a:xfrm>
            <a:off x="719455" y="2285958"/>
            <a:ext cx="208914" cy="194987"/>
          </a:xfrm>
          <a:prstGeom prst="rect">
            <a:avLst/>
          </a:prstGeom>
        </p:spPr>
      </p:pic>
      <p:sp>
        <p:nvSpPr>
          <p:cNvPr id="13" name="object 13"/>
          <p:cNvSpPr txBox="1"/>
          <p:nvPr/>
        </p:nvSpPr>
        <p:spPr>
          <a:xfrm>
            <a:off x="935228" y="2228214"/>
            <a:ext cx="2533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endParaRPr sz="1900">
              <a:latin typeface="Arial"/>
              <a:cs typeface="Arial"/>
            </a:endParaRPr>
          </a:p>
        </p:txBody>
      </p:sp>
      <p:sp>
        <p:nvSpPr>
          <p:cNvPr id="14" name="object 14"/>
          <p:cNvSpPr txBox="1"/>
          <p:nvPr/>
        </p:nvSpPr>
        <p:spPr>
          <a:xfrm>
            <a:off x="1256080" y="2257375"/>
            <a:ext cx="167195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a:t>
            </a:r>
            <a:r>
              <a:rPr sz="1900" b="1" spc="65" dirty="0">
                <a:latin typeface="Arial"/>
                <a:cs typeface="Arial"/>
              </a:rPr>
              <a:t> </a:t>
            </a:r>
            <a:r>
              <a:rPr sz="1900" b="1" spc="-5" dirty="0">
                <a:latin typeface="Arial"/>
                <a:cs typeface="Arial"/>
              </a:rPr>
              <a:t>obtenido</a:t>
            </a:r>
            <a:endParaRPr sz="1900">
              <a:latin typeface="Arial"/>
              <a:cs typeface="Arial"/>
            </a:endParaRPr>
          </a:p>
        </p:txBody>
      </p:sp>
      <p:sp>
        <p:nvSpPr>
          <p:cNvPr id="15" name="object 15"/>
          <p:cNvSpPr txBox="1"/>
          <p:nvPr/>
        </p:nvSpPr>
        <p:spPr>
          <a:xfrm>
            <a:off x="2927909" y="2257375"/>
            <a:ext cx="2301875" cy="269304"/>
          </a:xfrm>
          <a:prstGeom prst="rect">
            <a:avLst/>
          </a:prstGeom>
        </p:spPr>
        <p:txBody>
          <a:bodyPr vert="horz" wrap="square" lIns="0" tIns="0" rIns="0" bIns="0" rtlCol="0">
            <a:spAutoFit/>
          </a:bodyPr>
          <a:lstStyle/>
          <a:p>
            <a:pPr marL="77463">
              <a:lnSpc>
                <a:spcPts val="2145"/>
              </a:lnSpc>
            </a:pPr>
            <a:r>
              <a:rPr sz="1900" b="1" spc="-5" dirty="0">
                <a:latin typeface="Arial"/>
                <a:cs typeface="Arial"/>
              </a:rPr>
              <a:t>en</a:t>
            </a:r>
            <a:r>
              <a:rPr sz="1900" b="1" spc="60" dirty="0">
                <a:latin typeface="Arial"/>
                <a:cs typeface="Arial"/>
              </a:rPr>
              <a:t> </a:t>
            </a:r>
            <a:r>
              <a:rPr sz="1900" b="1" spc="-5" dirty="0">
                <a:latin typeface="Arial"/>
                <a:cs typeface="Arial"/>
              </a:rPr>
              <a:t>la</a:t>
            </a:r>
            <a:r>
              <a:rPr sz="1900" b="1" spc="65" dirty="0">
                <a:latin typeface="Arial"/>
                <a:cs typeface="Arial"/>
              </a:rPr>
              <a:t> </a:t>
            </a:r>
            <a:r>
              <a:rPr sz="1900" b="1" spc="-5" dirty="0">
                <a:latin typeface="Arial"/>
                <a:cs typeface="Arial"/>
              </a:rPr>
              <a:t>prueba,</a:t>
            </a:r>
            <a:r>
              <a:rPr sz="1900" b="1" spc="65" dirty="0">
                <a:latin typeface="Arial"/>
                <a:cs typeface="Arial"/>
              </a:rPr>
              <a:t> </a:t>
            </a:r>
            <a:r>
              <a:rPr sz="1900" b="1" spc="-5" dirty="0">
                <a:latin typeface="Arial"/>
                <a:cs typeface="Arial"/>
              </a:rPr>
              <a:t>tiene</a:t>
            </a:r>
            <a:endParaRPr sz="1900">
              <a:latin typeface="Arial"/>
              <a:cs typeface="Arial"/>
            </a:endParaRPr>
          </a:p>
        </p:txBody>
      </p:sp>
      <p:sp>
        <p:nvSpPr>
          <p:cNvPr id="16" name="object 16"/>
          <p:cNvSpPr txBox="1"/>
          <p:nvPr/>
        </p:nvSpPr>
        <p:spPr>
          <a:xfrm>
            <a:off x="5229479" y="2257375"/>
            <a:ext cx="47434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mayor</a:t>
            </a:r>
            <a:r>
              <a:rPr sz="1900" b="1" spc="110" dirty="0">
                <a:latin typeface="Arial"/>
                <a:cs typeface="Arial"/>
              </a:rPr>
              <a:t> </a:t>
            </a:r>
            <a:r>
              <a:rPr sz="1900" b="1" spc="-5" dirty="0">
                <a:latin typeface="Arial"/>
                <a:cs typeface="Arial"/>
              </a:rPr>
              <a:t>validez</a:t>
            </a:r>
            <a:r>
              <a:rPr sz="1900" b="1" spc="86" dirty="0">
                <a:latin typeface="Arial"/>
                <a:cs typeface="Arial"/>
              </a:rPr>
              <a:t> </a:t>
            </a:r>
            <a:r>
              <a:rPr sz="1900" b="1" spc="-5" dirty="0">
                <a:latin typeface="Arial"/>
                <a:cs typeface="Arial"/>
              </a:rPr>
              <a:t>si</a:t>
            </a:r>
            <a:r>
              <a:rPr sz="1900" b="1" spc="86" dirty="0">
                <a:latin typeface="Arial"/>
                <a:cs typeface="Arial"/>
              </a:rPr>
              <a:t> </a:t>
            </a:r>
            <a:r>
              <a:rPr sz="1900" b="1" spc="-5" dirty="0">
                <a:latin typeface="Arial"/>
                <a:cs typeface="Arial"/>
              </a:rPr>
              <a:t>se</a:t>
            </a:r>
            <a:r>
              <a:rPr sz="1900" b="1" spc="110" dirty="0">
                <a:latin typeface="Arial"/>
                <a:cs typeface="Arial"/>
              </a:rPr>
              <a:t> </a:t>
            </a:r>
            <a:r>
              <a:rPr sz="1900" b="1" spc="-5" dirty="0">
                <a:latin typeface="Arial"/>
                <a:cs typeface="Arial"/>
              </a:rPr>
              <a:t>compara</a:t>
            </a:r>
            <a:r>
              <a:rPr sz="1900" b="1" spc="86" dirty="0">
                <a:latin typeface="Arial"/>
                <a:cs typeface="Arial"/>
              </a:rPr>
              <a:t> </a:t>
            </a:r>
            <a:r>
              <a:rPr sz="1900" b="1" spc="-5" dirty="0">
                <a:latin typeface="Arial"/>
                <a:cs typeface="Arial"/>
              </a:rPr>
              <a:t>con</a:t>
            </a:r>
            <a:r>
              <a:rPr sz="1900" b="1" spc="114" dirty="0">
                <a:latin typeface="Arial"/>
                <a:cs typeface="Arial"/>
              </a:rPr>
              <a:t> </a:t>
            </a:r>
            <a:r>
              <a:rPr sz="1900" b="1" spc="-10" dirty="0">
                <a:latin typeface="Arial"/>
                <a:cs typeface="Arial"/>
              </a:rPr>
              <a:t>valores</a:t>
            </a:r>
            <a:endParaRPr sz="1900">
              <a:latin typeface="Arial"/>
              <a:cs typeface="Arial"/>
            </a:endParaRPr>
          </a:p>
        </p:txBody>
      </p:sp>
      <p:sp>
        <p:nvSpPr>
          <p:cNvPr id="17" name="object 17"/>
          <p:cNvSpPr txBox="1"/>
          <p:nvPr/>
        </p:nvSpPr>
        <p:spPr>
          <a:xfrm>
            <a:off x="947928" y="2535048"/>
            <a:ext cx="3734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obtenidos</a:t>
            </a:r>
            <a:r>
              <a:rPr sz="1900" b="1" spc="-10"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pruebas</a:t>
            </a:r>
            <a:r>
              <a:rPr sz="1900" b="1" spc="-15" dirty="0">
                <a:latin typeface="Arial"/>
                <a:cs typeface="Arial"/>
              </a:rPr>
              <a:t> </a:t>
            </a:r>
            <a:r>
              <a:rPr sz="1900" b="1" spc="-5" dirty="0">
                <a:latin typeface="Arial"/>
                <a:cs typeface="Arial"/>
              </a:rPr>
              <a:t>anteriores</a:t>
            </a:r>
            <a:endParaRPr sz="1900">
              <a:latin typeface="Arial"/>
              <a:cs typeface="Arial"/>
            </a:endParaRPr>
          </a:p>
        </p:txBody>
      </p:sp>
      <p:sp>
        <p:nvSpPr>
          <p:cNvPr id="18" name="object 18"/>
          <p:cNvSpPr txBox="1"/>
          <p:nvPr/>
        </p:nvSpPr>
        <p:spPr>
          <a:xfrm>
            <a:off x="4733671" y="2505582"/>
            <a:ext cx="52470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25" dirty="0">
                <a:latin typeface="Arial"/>
                <a:cs typeface="Arial"/>
              </a:rPr>
              <a:t> </a:t>
            </a:r>
            <a:r>
              <a:rPr sz="1900" b="1" spc="-5" dirty="0">
                <a:latin typeface="Arial"/>
                <a:cs typeface="Arial"/>
              </a:rPr>
              <a:t>mismo</a:t>
            </a:r>
            <a:r>
              <a:rPr sz="1900" b="1" spc="-21" dirty="0">
                <a:latin typeface="Arial"/>
                <a:cs typeface="Arial"/>
              </a:rPr>
              <a:t> </a:t>
            </a:r>
            <a:r>
              <a:rPr sz="1900" b="1" spc="-5" dirty="0">
                <a:latin typeface="Arial"/>
                <a:cs typeface="Arial"/>
              </a:rPr>
              <a:t>equipo</a:t>
            </a:r>
            <a:r>
              <a:rPr sz="1900" b="1" spc="-10" dirty="0">
                <a:latin typeface="Arial"/>
                <a:cs typeface="Arial"/>
              </a:rPr>
              <a:t> </a:t>
            </a:r>
            <a:r>
              <a:rPr sz="1900" b="1" spc="-5" dirty="0">
                <a:latin typeface="Arial"/>
                <a:cs typeface="Arial"/>
              </a:rPr>
              <a:t>o</a:t>
            </a:r>
            <a:r>
              <a:rPr sz="1900" b="1" spc="-21" dirty="0">
                <a:latin typeface="Arial"/>
                <a:cs typeface="Arial"/>
              </a:rPr>
              <a:t> </a:t>
            </a:r>
            <a:r>
              <a:rPr sz="1900" b="1" spc="-5" dirty="0">
                <a:latin typeface="Arial"/>
                <a:cs typeface="Arial"/>
              </a:rPr>
              <a:t>con</a:t>
            </a:r>
            <a:r>
              <a:rPr sz="1900" b="1" spc="5" dirty="0">
                <a:latin typeface="Arial"/>
                <a:cs typeface="Arial"/>
              </a:rPr>
              <a:t> </a:t>
            </a:r>
            <a:r>
              <a:rPr sz="1900" b="1" spc="-10" dirty="0">
                <a:latin typeface="Arial"/>
                <a:cs typeface="Arial"/>
              </a:rPr>
              <a:t>valores </a:t>
            </a:r>
            <a:r>
              <a:rPr sz="1900" b="1" spc="-5" dirty="0">
                <a:latin typeface="Arial"/>
                <a:cs typeface="Arial"/>
              </a:rPr>
              <a:t>obtenidos</a:t>
            </a:r>
            <a:r>
              <a:rPr sz="1900" b="1" spc="-21" dirty="0">
                <a:latin typeface="Arial"/>
                <a:cs typeface="Arial"/>
              </a:rPr>
              <a:t> </a:t>
            </a:r>
            <a:r>
              <a:rPr sz="1900" b="1" spc="-10" dirty="0">
                <a:latin typeface="Arial"/>
                <a:cs typeface="Arial"/>
              </a:rPr>
              <a:t>en</a:t>
            </a:r>
            <a:endParaRPr sz="1900">
              <a:latin typeface="Arial"/>
              <a:cs typeface="Arial"/>
            </a:endParaRPr>
          </a:p>
        </p:txBody>
      </p:sp>
      <p:sp>
        <p:nvSpPr>
          <p:cNvPr id="19" name="object 19"/>
          <p:cNvSpPr txBox="1"/>
          <p:nvPr/>
        </p:nvSpPr>
        <p:spPr>
          <a:xfrm>
            <a:off x="935228" y="2782950"/>
            <a:ext cx="450278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pruebas</a:t>
            </a:r>
            <a:r>
              <a:rPr sz="1900" b="1" spc="10" dirty="0">
                <a:latin typeface="Arial"/>
                <a:cs typeface="Arial"/>
              </a:rPr>
              <a:t> </a:t>
            </a:r>
            <a:r>
              <a:rPr sz="1900" b="1" spc="-5" dirty="0">
                <a:latin typeface="Arial"/>
                <a:cs typeface="Arial"/>
              </a:rPr>
              <a:t>realizadas</a:t>
            </a:r>
            <a:r>
              <a:rPr sz="1900" b="1" dirty="0">
                <a:latin typeface="Arial"/>
                <a:cs typeface="Arial"/>
              </a:rPr>
              <a:t> </a:t>
            </a:r>
            <a:r>
              <a:rPr sz="1900" b="1" spc="-5" dirty="0">
                <a:latin typeface="Arial"/>
                <a:cs typeface="Arial"/>
              </a:rPr>
              <a:t>a</a:t>
            </a:r>
            <a:r>
              <a:rPr sz="1900" b="1" spc="5" dirty="0">
                <a:latin typeface="Arial"/>
                <a:cs typeface="Arial"/>
              </a:rPr>
              <a:t> </a:t>
            </a:r>
            <a:r>
              <a:rPr sz="1900" b="1" spc="-5" dirty="0">
                <a:latin typeface="Arial"/>
                <a:cs typeface="Arial"/>
              </a:rPr>
              <a:t>equipos</a:t>
            </a:r>
            <a:r>
              <a:rPr sz="1900" b="1" dirty="0">
                <a:latin typeface="Arial"/>
                <a:cs typeface="Arial"/>
              </a:rPr>
              <a:t> </a:t>
            </a:r>
            <a:r>
              <a:rPr sz="1900" b="1" spc="-5" dirty="0">
                <a:latin typeface="Arial"/>
                <a:cs typeface="Arial"/>
              </a:rPr>
              <a:t>similares</a:t>
            </a:r>
            <a:endParaRPr sz="1900">
              <a:latin typeface="Arial"/>
              <a:cs typeface="Arial"/>
            </a:endParaRPr>
          </a:p>
        </p:txBody>
      </p:sp>
      <p:pic>
        <p:nvPicPr>
          <p:cNvPr id="20" name="object 20"/>
          <p:cNvPicPr/>
          <p:nvPr/>
        </p:nvPicPr>
        <p:blipFill>
          <a:blip r:embed="rId2" cstate="print"/>
          <a:stretch>
            <a:fillRect/>
          </a:stretch>
        </p:blipFill>
        <p:spPr>
          <a:xfrm>
            <a:off x="719455" y="3118442"/>
            <a:ext cx="208914" cy="194987"/>
          </a:xfrm>
          <a:prstGeom prst="rect">
            <a:avLst/>
          </a:prstGeom>
        </p:spPr>
      </p:pic>
      <p:sp>
        <p:nvSpPr>
          <p:cNvPr id="21" name="object 21"/>
          <p:cNvSpPr txBox="1"/>
          <p:nvPr/>
        </p:nvSpPr>
        <p:spPr>
          <a:xfrm>
            <a:off x="1452625" y="3089784"/>
            <a:ext cx="221932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valores</a:t>
            </a:r>
            <a:r>
              <a:rPr sz="1900" b="1" spc="25" dirty="0">
                <a:latin typeface="Arial"/>
                <a:cs typeface="Arial"/>
              </a:rPr>
              <a:t> </a:t>
            </a:r>
            <a:r>
              <a:rPr sz="1900" b="1" spc="-5" dirty="0">
                <a:latin typeface="Arial"/>
                <a:cs typeface="Arial"/>
              </a:rPr>
              <a:t>a</a:t>
            </a:r>
            <a:r>
              <a:rPr sz="1900" b="1" spc="35" dirty="0">
                <a:latin typeface="Arial"/>
                <a:cs typeface="Arial"/>
              </a:rPr>
              <a:t> </a:t>
            </a:r>
            <a:r>
              <a:rPr sz="1900" b="1" spc="-5" dirty="0">
                <a:latin typeface="Arial"/>
                <a:cs typeface="Arial"/>
              </a:rPr>
              <a:t>comparar</a:t>
            </a:r>
            <a:endParaRPr sz="1900">
              <a:latin typeface="Arial"/>
              <a:cs typeface="Arial"/>
            </a:endParaRPr>
          </a:p>
        </p:txBody>
      </p:sp>
      <p:sp>
        <p:nvSpPr>
          <p:cNvPr id="22" name="object 22"/>
          <p:cNvSpPr txBox="1"/>
          <p:nvPr/>
        </p:nvSpPr>
        <p:spPr>
          <a:xfrm>
            <a:off x="935228" y="3060317"/>
            <a:ext cx="4184650" cy="304570"/>
          </a:xfrm>
          <a:prstGeom prst="rect">
            <a:avLst/>
          </a:prstGeom>
        </p:spPr>
        <p:txBody>
          <a:bodyPr vert="horz" wrap="square" lIns="0" tIns="12064" rIns="0" bIns="0" rtlCol="0">
            <a:spAutoFit/>
          </a:bodyPr>
          <a:lstStyle/>
          <a:p>
            <a:pPr marL="12699">
              <a:spcBef>
                <a:spcPts val="95"/>
              </a:spcBef>
              <a:tabLst>
                <a:tab pos="2808991" algn="l"/>
              </a:tabLst>
            </a:pPr>
            <a:r>
              <a:rPr sz="1900" b="1" spc="-5" dirty="0">
                <a:latin typeface="Arial"/>
                <a:cs typeface="Arial"/>
              </a:rPr>
              <a:t>Los	</a:t>
            </a:r>
            <a:r>
              <a:rPr sz="1900" b="1" dirty="0">
                <a:latin typeface="Arial"/>
                <a:cs typeface="Arial"/>
              </a:rPr>
              <a:t>deben</a:t>
            </a:r>
            <a:r>
              <a:rPr sz="1900" b="1" spc="-15" dirty="0">
                <a:latin typeface="Arial"/>
                <a:cs typeface="Arial"/>
              </a:rPr>
              <a:t> </a:t>
            </a:r>
            <a:r>
              <a:rPr sz="1900" b="1" spc="-5" dirty="0">
                <a:latin typeface="Arial"/>
                <a:cs typeface="Arial"/>
              </a:rPr>
              <a:t>estar</a:t>
            </a:r>
            <a:endParaRPr sz="1900">
              <a:latin typeface="Arial"/>
              <a:cs typeface="Arial"/>
            </a:endParaRPr>
          </a:p>
        </p:txBody>
      </p:sp>
      <p:sp>
        <p:nvSpPr>
          <p:cNvPr id="23" name="object 23"/>
          <p:cNvSpPr txBox="1"/>
          <p:nvPr/>
        </p:nvSpPr>
        <p:spPr>
          <a:xfrm>
            <a:off x="5180711" y="3089784"/>
            <a:ext cx="42906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corregidos</a:t>
            </a:r>
            <a:r>
              <a:rPr sz="1900" b="1" spc="55" dirty="0">
                <a:latin typeface="Arial"/>
                <a:cs typeface="Arial"/>
              </a:rPr>
              <a:t> </a:t>
            </a:r>
            <a:r>
              <a:rPr sz="1900" b="1" spc="-5" dirty="0">
                <a:latin typeface="Arial"/>
                <a:cs typeface="Arial"/>
              </a:rPr>
              <a:t>a</a:t>
            </a:r>
            <a:r>
              <a:rPr sz="1900" b="1" spc="50" dirty="0">
                <a:latin typeface="Arial"/>
                <a:cs typeface="Arial"/>
              </a:rPr>
              <a:t> </a:t>
            </a:r>
            <a:r>
              <a:rPr sz="1900" b="1" spc="-5" dirty="0">
                <a:latin typeface="Arial"/>
                <a:cs typeface="Arial"/>
              </a:rPr>
              <a:t>un</a:t>
            </a:r>
            <a:r>
              <a:rPr sz="1900" b="1" spc="50" dirty="0">
                <a:latin typeface="Arial"/>
                <a:cs typeface="Arial"/>
              </a:rPr>
              <a:t> </a:t>
            </a:r>
            <a:r>
              <a:rPr sz="1900" b="1" spc="-10" dirty="0">
                <a:latin typeface="Arial"/>
                <a:cs typeface="Arial"/>
              </a:rPr>
              <a:t>valor</a:t>
            </a:r>
            <a:r>
              <a:rPr sz="1900" b="1" spc="44"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temperatura</a:t>
            </a:r>
            <a:endParaRPr sz="1900">
              <a:latin typeface="Arial"/>
              <a:cs typeface="Arial"/>
            </a:endParaRPr>
          </a:p>
        </p:txBody>
      </p:sp>
      <p:sp>
        <p:nvSpPr>
          <p:cNvPr id="24" name="object 24"/>
          <p:cNvSpPr txBox="1"/>
          <p:nvPr/>
        </p:nvSpPr>
        <p:spPr>
          <a:xfrm>
            <a:off x="9531858" y="3060317"/>
            <a:ext cx="4540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fijo,</a:t>
            </a:r>
            <a:endParaRPr sz="1900">
              <a:latin typeface="Arial"/>
              <a:cs typeface="Arial"/>
            </a:endParaRPr>
          </a:p>
        </p:txBody>
      </p:sp>
      <p:sp>
        <p:nvSpPr>
          <p:cNvPr id="25" name="object 25"/>
          <p:cNvSpPr txBox="1"/>
          <p:nvPr/>
        </p:nvSpPr>
        <p:spPr>
          <a:xfrm>
            <a:off x="935228" y="3337687"/>
            <a:ext cx="34156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15" dirty="0">
                <a:latin typeface="Arial"/>
                <a:cs typeface="Arial"/>
              </a:rPr>
              <a:t> </a:t>
            </a:r>
            <a:r>
              <a:rPr sz="1900" b="1" spc="-5" dirty="0">
                <a:latin typeface="Arial"/>
                <a:cs typeface="Arial"/>
              </a:rPr>
              <a:t>20 o 40</a:t>
            </a:r>
            <a:r>
              <a:rPr sz="1900" b="1" spc="-15" dirty="0">
                <a:latin typeface="Arial"/>
                <a:cs typeface="Arial"/>
              </a:rPr>
              <a:t> </a:t>
            </a:r>
            <a:r>
              <a:rPr sz="1900" b="1" spc="-5" dirty="0">
                <a:latin typeface="Arial"/>
                <a:cs typeface="Arial"/>
              </a:rPr>
              <a:t>grados</a:t>
            </a:r>
            <a:r>
              <a:rPr sz="1900" b="1" spc="-10" dirty="0">
                <a:latin typeface="Arial"/>
                <a:cs typeface="Arial"/>
              </a:rPr>
              <a:t> </a:t>
            </a:r>
            <a:r>
              <a:rPr sz="1900" b="1" spc="-5" dirty="0">
                <a:latin typeface="Arial"/>
                <a:cs typeface="Arial"/>
              </a:rPr>
              <a:t>centígrados.</a:t>
            </a:r>
            <a:endParaRPr sz="1900">
              <a:latin typeface="Arial"/>
              <a:cs typeface="Arial"/>
            </a:endParaRPr>
          </a:p>
        </p:txBody>
      </p:sp>
      <p:grpSp>
        <p:nvGrpSpPr>
          <p:cNvPr id="26" name="object 26"/>
          <p:cNvGrpSpPr/>
          <p:nvPr/>
        </p:nvGrpSpPr>
        <p:grpSpPr>
          <a:xfrm>
            <a:off x="947927" y="3921836"/>
            <a:ext cx="9025255" cy="351155"/>
            <a:chOff x="947927" y="3921836"/>
            <a:chExt cx="9025255" cy="351155"/>
          </a:xfrm>
        </p:grpSpPr>
        <p:sp>
          <p:nvSpPr>
            <p:cNvPr id="27" name="object 27"/>
            <p:cNvSpPr/>
            <p:nvPr/>
          </p:nvSpPr>
          <p:spPr>
            <a:xfrm>
              <a:off x="947927" y="3921836"/>
              <a:ext cx="9025255" cy="351155"/>
            </a:xfrm>
            <a:custGeom>
              <a:avLst/>
              <a:gdLst/>
              <a:ahLst/>
              <a:cxnLst/>
              <a:rect l="l" t="t" r="r" b="b"/>
              <a:pathLst>
                <a:path w="9025255" h="351154">
                  <a:moveTo>
                    <a:pt x="9024874" y="0"/>
                  </a:moveTo>
                  <a:lnTo>
                    <a:pt x="0" y="0"/>
                  </a:lnTo>
                  <a:lnTo>
                    <a:pt x="0" y="350824"/>
                  </a:lnTo>
                  <a:lnTo>
                    <a:pt x="9024874" y="350824"/>
                  </a:lnTo>
                  <a:lnTo>
                    <a:pt x="9024874" y="0"/>
                  </a:lnTo>
                  <a:close/>
                </a:path>
              </a:pathLst>
            </a:custGeom>
            <a:solidFill>
              <a:srgbClr val="00FF00"/>
            </a:solidFill>
          </p:spPr>
          <p:txBody>
            <a:bodyPr wrap="square" lIns="0" tIns="0" rIns="0" bIns="0" rtlCol="0"/>
            <a:lstStyle/>
            <a:p>
              <a:endParaRPr/>
            </a:p>
          </p:txBody>
        </p:sp>
        <p:pic>
          <p:nvPicPr>
            <p:cNvPr id="28" name="object 28"/>
            <p:cNvPicPr/>
            <p:nvPr/>
          </p:nvPicPr>
          <p:blipFill>
            <a:blip r:embed="rId3" cstate="print"/>
            <a:stretch>
              <a:fillRect/>
            </a:stretch>
          </p:blipFill>
          <p:spPr>
            <a:xfrm>
              <a:off x="948054" y="3933189"/>
              <a:ext cx="271144" cy="271779"/>
            </a:xfrm>
            <a:prstGeom prst="rect">
              <a:avLst/>
            </a:prstGeom>
          </p:spPr>
        </p:pic>
      </p:grpSp>
      <p:sp>
        <p:nvSpPr>
          <p:cNvPr id="29" name="object 29"/>
          <p:cNvSpPr txBox="1"/>
          <p:nvPr/>
        </p:nvSpPr>
        <p:spPr>
          <a:xfrm>
            <a:off x="947927" y="3921837"/>
            <a:ext cx="9037955" cy="346249"/>
          </a:xfrm>
          <a:prstGeom prst="rect">
            <a:avLst/>
          </a:prstGeom>
        </p:spPr>
        <p:txBody>
          <a:bodyPr vert="horz" wrap="square" lIns="0" tIns="0" rIns="0" bIns="0" rtlCol="0">
            <a:spAutoFit/>
          </a:bodyPr>
          <a:lstStyle/>
          <a:p>
            <a:pPr marL="670501">
              <a:lnSpc>
                <a:spcPts val="2715"/>
              </a:lnSpc>
            </a:pPr>
            <a:r>
              <a:rPr sz="2400" b="1" i="1" dirty="0">
                <a:latin typeface="Arial"/>
                <a:cs typeface="Arial"/>
              </a:rPr>
              <a:t>Si</a:t>
            </a:r>
            <a:r>
              <a:rPr sz="2400" b="1" i="1" spc="-70" dirty="0">
                <a:latin typeface="Arial"/>
                <a:cs typeface="Arial"/>
              </a:rPr>
              <a:t> </a:t>
            </a:r>
            <a:r>
              <a:rPr sz="2400" b="1" i="1" spc="-5" dirty="0">
                <a:latin typeface="Arial"/>
                <a:cs typeface="Arial"/>
              </a:rPr>
              <a:t>el</a:t>
            </a:r>
            <a:r>
              <a:rPr sz="2400" b="1" i="1" spc="-65" dirty="0">
                <a:latin typeface="Arial"/>
                <a:cs typeface="Arial"/>
              </a:rPr>
              <a:t> </a:t>
            </a:r>
            <a:r>
              <a:rPr sz="2400" b="1" i="1" spc="-5" dirty="0">
                <a:latin typeface="Arial"/>
                <a:cs typeface="Arial"/>
              </a:rPr>
              <a:t>equipo</a:t>
            </a:r>
            <a:r>
              <a:rPr sz="2400" b="1" i="1" spc="-70" dirty="0">
                <a:latin typeface="Arial"/>
                <a:cs typeface="Arial"/>
              </a:rPr>
              <a:t> </a:t>
            </a:r>
            <a:r>
              <a:rPr sz="2400" b="1" i="1" dirty="0">
                <a:latin typeface="Arial"/>
                <a:cs typeface="Arial"/>
              </a:rPr>
              <a:t>bajo</a:t>
            </a:r>
            <a:r>
              <a:rPr sz="2400" b="1" i="1" spc="-70" dirty="0">
                <a:latin typeface="Arial"/>
                <a:cs typeface="Arial"/>
              </a:rPr>
              <a:t> </a:t>
            </a:r>
            <a:r>
              <a:rPr sz="2400" b="1" i="1" spc="-5" dirty="0">
                <a:latin typeface="Arial"/>
                <a:cs typeface="Arial"/>
              </a:rPr>
              <a:t>prueba</a:t>
            </a:r>
            <a:r>
              <a:rPr sz="2400" b="1" i="1" spc="-70" dirty="0">
                <a:latin typeface="Arial"/>
                <a:cs typeface="Arial"/>
              </a:rPr>
              <a:t> </a:t>
            </a:r>
            <a:r>
              <a:rPr sz="2400" b="1" i="1" spc="-5" dirty="0">
                <a:latin typeface="Arial"/>
                <a:cs typeface="Arial"/>
              </a:rPr>
              <a:t>posee</a:t>
            </a:r>
            <a:r>
              <a:rPr sz="2400" b="1" i="1" spc="-60" dirty="0">
                <a:latin typeface="Arial"/>
                <a:cs typeface="Arial"/>
              </a:rPr>
              <a:t> </a:t>
            </a:r>
            <a:r>
              <a:rPr sz="2400" b="1" i="1" dirty="0">
                <a:latin typeface="Arial"/>
                <a:cs typeface="Arial"/>
              </a:rPr>
              <a:t>una</a:t>
            </a:r>
            <a:r>
              <a:rPr sz="2400" b="1" i="1" spc="-70" dirty="0">
                <a:latin typeface="Arial"/>
                <a:cs typeface="Arial"/>
              </a:rPr>
              <a:t> </a:t>
            </a:r>
            <a:r>
              <a:rPr sz="2400" b="1" i="1" spc="-5" dirty="0">
                <a:latin typeface="Arial"/>
                <a:cs typeface="Arial"/>
              </a:rPr>
              <a:t>capacitancia</a:t>
            </a:r>
            <a:r>
              <a:rPr sz="2400" b="1" i="1" spc="-60" dirty="0">
                <a:latin typeface="Arial"/>
                <a:cs typeface="Arial"/>
              </a:rPr>
              <a:t> </a:t>
            </a:r>
            <a:r>
              <a:rPr sz="2400" b="1" i="1" spc="-5" dirty="0">
                <a:latin typeface="Arial"/>
                <a:cs typeface="Arial"/>
              </a:rPr>
              <a:t>baja,</a:t>
            </a:r>
            <a:r>
              <a:rPr sz="2400" b="1" i="1" spc="-65" dirty="0">
                <a:latin typeface="Arial"/>
                <a:cs typeface="Arial"/>
              </a:rPr>
              <a:t> </a:t>
            </a:r>
            <a:r>
              <a:rPr sz="2400" b="1" i="1" dirty="0">
                <a:latin typeface="Arial"/>
                <a:cs typeface="Arial"/>
              </a:rPr>
              <a:t>una</a:t>
            </a:r>
            <a:endParaRPr sz="2400">
              <a:latin typeface="Arial"/>
              <a:cs typeface="Arial"/>
            </a:endParaRPr>
          </a:p>
        </p:txBody>
      </p:sp>
      <p:sp>
        <p:nvSpPr>
          <p:cNvPr id="30" name="object 30"/>
          <p:cNvSpPr txBox="1"/>
          <p:nvPr/>
        </p:nvSpPr>
        <p:spPr>
          <a:xfrm>
            <a:off x="1176832" y="4272660"/>
            <a:ext cx="8796020" cy="346249"/>
          </a:xfrm>
          <a:prstGeom prst="rect">
            <a:avLst/>
          </a:prstGeom>
          <a:solidFill>
            <a:srgbClr val="00FF00"/>
          </a:solidFill>
        </p:spPr>
        <p:txBody>
          <a:bodyPr vert="horz" wrap="square" lIns="0" tIns="0" rIns="0" bIns="0" rtlCol="0">
            <a:spAutoFit/>
          </a:bodyPr>
          <a:lstStyle/>
          <a:p>
            <a:pPr>
              <a:lnSpc>
                <a:spcPts val="2709"/>
              </a:lnSpc>
              <a:tabLst>
                <a:tab pos="1218457" algn="l"/>
                <a:tab pos="2523901" algn="l"/>
                <a:tab pos="3066143" algn="l"/>
                <a:tab pos="3879506" algn="l"/>
                <a:tab pos="4624294" algn="l"/>
                <a:tab pos="6249750" algn="l"/>
                <a:tab pos="7100574" algn="l"/>
                <a:tab pos="8371097" algn="l"/>
              </a:tabLst>
            </a:pPr>
            <a:r>
              <a:rPr sz="2400" b="1" i="1" spc="-5" dirty="0">
                <a:latin typeface="Arial"/>
                <a:cs typeface="Arial"/>
              </a:rPr>
              <a:t>prue</a:t>
            </a:r>
            <a:r>
              <a:rPr sz="2400" b="1" i="1" spc="-15" dirty="0">
                <a:latin typeface="Arial"/>
                <a:cs typeface="Arial"/>
              </a:rPr>
              <a:t>b</a:t>
            </a:r>
            <a:r>
              <a:rPr sz="2400" b="1" i="1" spc="-5" dirty="0">
                <a:latin typeface="Arial"/>
                <a:cs typeface="Arial"/>
              </a:rPr>
              <a:t>a</a:t>
            </a:r>
            <a:r>
              <a:rPr sz="2400" b="1" i="1" dirty="0">
                <a:latin typeface="Arial"/>
                <a:cs typeface="Arial"/>
              </a:rPr>
              <a:t>	</a:t>
            </a:r>
            <a:r>
              <a:rPr sz="2400" b="1" i="1" spc="5" dirty="0">
                <a:latin typeface="Arial"/>
                <a:cs typeface="Arial"/>
              </a:rPr>
              <a:t>p</a:t>
            </a:r>
            <a:r>
              <a:rPr sz="2400" b="1" i="1" dirty="0">
                <a:latin typeface="Arial"/>
                <a:cs typeface="Arial"/>
              </a:rPr>
              <a:t>untual	</a:t>
            </a:r>
            <a:r>
              <a:rPr sz="2400" b="1" i="1" spc="-5" dirty="0">
                <a:latin typeface="Arial"/>
                <a:cs typeface="Arial"/>
              </a:rPr>
              <a:t>es</a:t>
            </a:r>
            <a:r>
              <a:rPr sz="2400" b="1" i="1" dirty="0">
                <a:latin typeface="Arial"/>
                <a:cs typeface="Arial"/>
              </a:rPr>
              <a:t>	</a:t>
            </a:r>
            <a:r>
              <a:rPr sz="2400" b="1" i="1" spc="-5" dirty="0">
                <a:latin typeface="Arial"/>
                <a:cs typeface="Arial"/>
              </a:rPr>
              <a:t>más</a:t>
            </a:r>
            <a:r>
              <a:rPr sz="2400" b="1" i="1" dirty="0">
                <a:latin typeface="Arial"/>
                <a:cs typeface="Arial"/>
              </a:rPr>
              <a:t>	que	</a:t>
            </a:r>
            <a:r>
              <a:rPr sz="2400" b="1" i="1" spc="-5" dirty="0">
                <a:latin typeface="Arial"/>
                <a:cs typeface="Arial"/>
              </a:rPr>
              <a:t>suficien</a:t>
            </a:r>
            <a:r>
              <a:rPr sz="2400" b="1" i="1" spc="-21" dirty="0">
                <a:latin typeface="Arial"/>
                <a:cs typeface="Arial"/>
              </a:rPr>
              <a:t>t</a:t>
            </a:r>
            <a:r>
              <a:rPr sz="2400" b="1" i="1" spc="-5" dirty="0">
                <a:latin typeface="Arial"/>
                <a:cs typeface="Arial"/>
              </a:rPr>
              <a:t>e</a:t>
            </a:r>
            <a:r>
              <a:rPr sz="2400" b="1" i="1" dirty="0">
                <a:latin typeface="Arial"/>
                <a:cs typeface="Arial"/>
              </a:rPr>
              <a:t>	</a:t>
            </a:r>
            <a:r>
              <a:rPr sz="2400" b="1" i="1" spc="-5" dirty="0">
                <a:latin typeface="Arial"/>
                <a:cs typeface="Arial"/>
              </a:rPr>
              <a:t>para</a:t>
            </a:r>
            <a:r>
              <a:rPr sz="2400" b="1" i="1" dirty="0">
                <a:latin typeface="Arial"/>
                <a:cs typeface="Arial"/>
              </a:rPr>
              <a:t>	</a:t>
            </a:r>
            <a:r>
              <a:rPr sz="2400" b="1" i="1" spc="-5" dirty="0">
                <a:latin typeface="Arial"/>
                <a:cs typeface="Arial"/>
              </a:rPr>
              <a:t>ev</a:t>
            </a:r>
            <a:r>
              <a:rPr sz="2400" b="1" i="1" spc="-15" dirty="0">
                <a:latin typeface="Arial"/>
                <a:cs typeface="Arial"/>
              </a:rPr>
              <a:t>a</a:t>
            </a:r>
            <a:r>
              <a:rPr sz="2400" b="1" i="1" spc="-5" dirty="0">
                <a:latin typeface="Arial"/>
                <a:cs typeface="Arial"/>
              </a:rPr>
              <a:t>luar</a:t>
            </a:r>
            <a:r>
              <a:rPr sz="2400" b="1" i="1" dirty="0">
                <a:latin typeface="Arial"/>
                <a:cs typeface="Arial"/>
              </a:rPr>
              <a:t>	</a:t>
            </a:r>
            <a:r>
              <a:rPr sz="2400" b="1" i="1" spc="-5" dirty="0">
                <a:latin typeface="Arial"/>
                <a:cs typeface="Arial"/>
              </a:rPr>
              <a:t>las</a:t>
            </a:r>
            <a:endParaRPr sz="2400">
              <a:latin typeface="Arial"/>
              <a:cs typeface="Arial"/>
            </a:endParaRPr>
          </a:p>
        </p:txBody>
      </p:sp>
      <p:sp>
        <p:nvSpPr>
          <p:cNvPr id="31" name="object 31"/>
          <p:cNvSpPr txBox="1"/>
          <p:nvPr/>
        </p:nvSpPr>
        <p:spPr>
          <a:xfrm>
            <a:off x="1176832" y="4623180"/>
            <a:ext cx="4151630" cy="346249"/>
          </a:xfrm>
          <a:prstGeom prst="rect">
            <a:avLst/>
          </a:prstGeom>
          <a:solidFill>
            <a:srgbClr val="00FF00"/>
          </a:solidFill>
        </p:spPr>
        <p:txBody>
          <a:bodyPr vert="horz" wrap="square" lIns="0" tIns="0" rIns="0" bIns="0" rtlCol="0">
            <a:spAutoFit/>
          </a:bodyPr>
          <a:lstStyle/>
          <a:p>
            <a:pPr>
              <a:lnSpc>
                <a:spcPts val="2709"/>
              </a:lnSpc>
            </a:pPr>
            <a:r>
              <a:rPr sz="2400" b="1" i="1" spc="-5" dirty="0">
                <a:latin typeface="Arial"/>
                <a:cs typeface="Arial"/>
              </a:rPr>
              <a:t>condiciones</a:t>
            </a:r>
            <a:r>
              <a:rPr sz="2400" b="1" i="1" spc="21" dirty="0">
                <a:latin typeface="Arial"/>
                <a:cs typeface="Arial"/>
              </a:rPr>
              <a:t> </a:t>
            </a:r>
            <a:r>
              <a:rPr sz="2400" b="1" i="1" spc="-5" dirty="0">
                <a:latin typeface="Arial"/>
                <a:cs typeface="Arial"/>
              </a:rPr>
              <a:t>del</a:t>
            </a:r>
            <a:r>
              <a:rPr sz="2400" b="1" i="1" spc="21" dirty="0">
                <a:latin typeface="Arial"/>
                <a:cs typeface="Arial"/>
              </a:rPr>
              <a:t> </a:t>
            </a:r>
            <a:r>
              <a:rPr sz="2400" b="1" i="1" spc="-5" dirty="0">
                <a:latin typeface="Arial"/>
                <a:cs typeface="Arial"/>
              </a:rPr>
              <a:t>aislamiento.</a:t>
            </a:r>
            <a:endParaRPr sz="2400">
              <a:latin typeface="Arial"/>
              <a:cs typeface="Arial"/>
            </a:endParaRPr>
          </a:p>
        </p:txBody>
      </p:sp>
      <p:grpSp>
        <p:nvGrpSpPr>
          <p:cNvPr id="32" name="object 32"/>
          <p:cNvGrpSpPr/>
          <p:nvPr/>
        </p:nvGrpSpPr>
        <p:grpSpPr>
          <a:xfrm>
            <a:off x="947927" y="5324297"/>
            <a:ext cx="9025255" cy="351155"/>
            <a:chOff x="947927" y="5324297"/>
            <a:chExt cx="9025255" cy="351155"/>
          </a:xfrm>
        </p:grpSpPr>
        <p:sp>
          <p:nvSpPr>
            <p:cNvPr id="33" name="object 33"/>
            <p:cNvSpPr/>
            <p:nvPr/>
          </p:nvSpPr>
          <p:spPr>
            <a:xfrm>
              <a:off x="947927" y="5324297"/>
              <a:ext cx="9025255" cy="351155"/>
            </a:xfrm>
            <a:custGeom>
              <a:avLst/>
              <a:gdLst/>
              <a:ahLst/>
              <a:cxnLst/>
              <a:rect l="l" t="t" r="r" b="b"/>
              <a:pathLst>
                <a:path w="9025255" h="351154">
                  <a:moveTo>
                    <a:pt x="9024874" y="0"/>
                  </a:moveTo>
                  <a:lnTo>
                    <a:pt x="0" y="0"/>
                  </a:lnTo>
                  <a:lnTo>
                    <a:pt x="0" y="350824"/>
                  </a:lnTo>
                  <a:lnTo>
                    <a:pt x="9024874" y="350824"/>
                  </a:lnTo>
                  <a:lnTo>
                    <a:pt x="9024874" y="0"/>
                  </a:lnTo>
                  <a:close/>
                </a:path>
              </a:pathLst>
            </a:custGeom>
            <a:solidFill>
              <a:srgbClr val="00FF00"/>
            </a:solidFill>
          </p:spPr>
          <p:txBody>
            <a:bodyPr wrap="square" lIns="0" tIns="0" rIns="0" bIns="0" rtlCol="0"/>
            <a:lstStyle/>
            <a:p>
              <a:endParaRPr/>
            </a:p>
          </p:txBody>
        </p:sp>
        <p:pic>
          <p:nvPicPr>
            <p:cNvPr id="34" name="object 34"/>
            <p:cNvPicPr/>
            <p:nvPr/>
          </p:nvPicPr>
          <p:blipFill>
            <a:blip r:embed="rId3" cstate="print"/>
            <a:stretch>
              <a:fillRect/>
            </a:stretch>
          </p:blipFill>
          <p:spPr>
            <a:xfrm>
              <a:off x="948054" y="5335269"/>
              <a:ext cx="271144" cy="271780"/>
            </a:xfrm>
            <a:prstGeom prst="rect">
              <a:avLst/>
            </a:prstGeom>
          </p:spPr>
        </p:pic>
      </p:grpSp>
      <p:sp>
        <p:nvSpPr>
          <p:cNvPr id="35" name="object 35"/>
          <p:cNvSpPr txBox="1"/>
          <p:nvPr/>
        </p:nvSpPr>
        <p:spPr>
          <a:xfrm>
            <a:off x="947927" y="5324298"/>
            <a:ext cx="9025255" cy="346249"/>
          </a:xfrm>
          <a:prstGeom prst="rect">
            <a:avLst/>
          </a:prstGeom>
        </p:spPr>
        <p:txBody>
          <a:bodyPr vert="horz" wrap="square" lIns="0" tIns="0" rIns="0" bIns="0" rtlCol="0">
            <a:spAutoFit/>
          </a:bodyPr>
          <a:lstStyle/>
          <a:p>
            <a:pPr marL="670501">
              <a:lnSpc>
                <a:spcPts val="2715"/>
              </a:lnSpc>
              <a:tabLst>
                <a:tab pos="1386082" algn="l"/>
                <a:tab pos="3000743" algn="l"/>
                <a:tab pos="3499175" algn="l"/>
                <a:tab pos="4910019" algn="l"/>
                <a:tab pos="5506866" algn="l"/>
                <a:tab pos="6189430" algn="l"/>
                <a:tab pos="7599640" algn="l"/>
              </a:tabLst>
            </a:pPr>
            <a:r>
              <a:rPr sz="2400" b="1" i="1" dirty="0">
                <a:latin typeface="Arial"/>
                <a:cs typeface="Arial"/>
              </a:rPr>
              <a:t>Sin	</a:t>
            </a:r>
            <a:r>
              <a:rPr sz="2400" b="1" i="1" spc="-5" dirty="0">
                <a:latin typeface="Arial"/>
                <a:cs typeface="Arial"/>
              </a:rPr>
              <a:t>emba</a:t>
            </a:r>
            <a:r>
              <a:rPr sz="2400" b="1" i="1" dirty="0">
                <a:latin typeface="Arial"/>
                <a:cs typeface="Arial"/>
              </a:rPr>
              <a:t>rgo,	</a:t>
            </a:r>
            <a:r>
              <a:rPr sz="2400" b="1" i="1" spc="-5" dirty="0">
                <a:latin typeface="Arial"/>
                <a:cs typeface="Arial"/>
              </a:rPr>
              <a:t>la</a:t>
            </a:r>
            <a:r>
              <a:rPr sz="2400" b="1" i="1" dirty="0">
                <a:latin typeface="Arial"/>
                <a:cs typeface="Arial"/>
              </a:rPr>
              <a:t>	</a:t>
            </a:r>
            <a:r>
              <a:rPr sz="2400" b="1" i="1" spc="-5" dirty="0">
                <a:latin typeface="Arial"/>
                <a:cs typeface="Arial"/>
              </a:rPr>
              <a:t>mayoría</a:t>
            </a:r>
            <a:r>
              <a:rPr sz="2400" b="1" i="1" dirty="0">
                <a:latin typeface="Arial"/>
                <a:cs typeface="Arial"/>
              </a:rPr>
              <a:t>	</a:t>
            </a:r>
            <a:r>
              <a:rPr sz="2400" b="1" i="1" spc="-5" dirty="0">
                <a:latin typeface="Arial"/>
                <a:cs typeface="Arial"/>
              </a:rPr>
              <a:t>de</a:t>
            </a:r>
            <a:r>
              <a:rPr sz="2400" b="1" i="1" dirty="0">
                <a:latin typeface="Arial"/>
                <a:cs typeface="Arial"/>
              </a:rPr>
              <a:t>	</a:t>
            </a:r>
            <a:r>
              <a:rPr sz="2400" b="1" i="1" spc="-5" dirty="0">
                <a:latin typeface="Arial"/>
                <a:cs typeface="Arial"/>
              </a:rPr>
              <a:t>los</a:t>
            </a:r>
            <a:r>
              <a:rPr sz="2400" b="1" i="1" dirty="0">
                <a:latin typeface="Arial"/>
                <a:cs typeface="Arial"/>
              </a:rPr>
              <a:t>	e</a:t>
            </a:r>
            <a:r>
              <a:rPr sz="2400" b="1" i="1" spc="-5" dirty="0">
                <a:latin typeface="Arial"/>
                <a:cs typeface="Arial"/>
              </a:rPr>
              <a:t>quipos	eléctr</a:t>
            </a:r>
            <a:r>
              <a:rPr sz="2400" b="1" i="1" dirty="0">
                <a:latin typeface="Arial"/>
                <a:cs typeface="Arial"/>
              </a:rPr>
              <a:t>i</a:t>
            </a:r>
            <a:r>
              <a:rPr sz="2400" b="1" i="1" spc="-5" dirty="0">
                <a:latin typeface="Arial"/>
                <a:cs typeface="Arial"/>
              </a:rPr>
              <a:t>cos</a:t>
            </a:r>
            <a:endParaRPr sz="2400">
              <a:latin typeface="Arial"/>
              <a:cs typeface="Arial"/>
            </a:endParaRPr>
          </a:p>
        </p:txBody>
      </p:sp>
      <p:sp>
        <p:nvSpPr>
          <p:cNvPr id="39" name="object 39"/>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20</a:t>
            </a:fld>
            <a:endParaRPr sz="1100">
              <a:latin typeface="Calibri"/>
              <a:cs typeface="Calibri"/>
            </a:endParaRPr>
          </a:p>
        </p:txBody>
      </p:sp>
      <p:sp>
        <p:nvSpPr>
          <p:cNvPr id="36" name="object 36"/>
          <p:cNvSpPr txBox="1"/>
          <p:nvPr/>
        </p:nvSpPr>
        <p:spPr>
          <a:xfrm>
            <a:off x="1176832" y="5675122"/>
            <a:ext cx="8796020" cy="346249"/>
          </a:xfrm>
          <a:prstGeom prst="rect">
            <a:avLst/>
          </a:prstGeom>
          <a:solidFill>
            <a:srgbClr val="00FF00"/>
          </a:solidFill>
        </p:spPr>
        <p:txBody>
          <a:bodyPr vert="horz" wrap="square" lIns="0" tIns="0" rIns="0" bIns="0" rtlCol="0">
            <a:spAutoFit/>
          </a:bodyPr>
          <a:lstStyle/>
          <a:p>
            <a:pPr>
              <a:lnSpc>
                <a:spcPts val="2709"/>
              </a:lnSpc>
            </a:pPr>
            <a:r>
              <a:rPr lang="es-ES" sz="2400" b="1" i="1" spc="-5" dirty="0" smtClean="0">
                <a:latin typeface="Arial"/>
                <a:cs typeface="Arial"/>
              </a:rPr>
              <a:t>Grandes </a:t>
            </a:r>
            <a:r>
              <a:rPr sz="2400" b="1" i="1" spc="-5" smtClean="0">
                <a:latin typeface="Arial"/>
                <a:cs typeface="Arial"/>
              </a:rPr>
              <a:t>poseen</a:t>
            </a:r>
            <a:r>
              <a:rPr sz="2400" b="1" i="1" spc="-110" smtClean="0">
                <a:latin typeface="Arial"/>
                <a:cs typeface="Arial"/>
              </a:rPr>
              <a:t> </a:t>
            </a:r>
            <a:r>
              <a:rPr sz="2400" b="1" i="1" dirty="0">
                <a:latin typeface="Arial"/>
                <a:cs typeface="Arial"/>
              </a:rPr>
              <a:t>una</a:t>
            </a:r>
            <a:r>
              <a:rPr sz="2400" b="1" i="1" spc="-90" dirty="0">
                <a:latin typeface="Arial"/>
                <a:cs typeface="Arial"/>
              </a:rPr>
              <a:t> </a:t>
            </a:r>
            <a:r>
              <a:rPr sz="2400" b="1" i="1" spc="-5" dirty="0">
                <a:latin typeface="Arial"/>
                <a:cs typeface="Arial"/>
              </a:rPr>
              <a:t>capacitancia</a:t>
            </a:r>
            <a:r>
              <a:rPr sz="2400" b="1" i="1" spc="-100" dirty="0">
                <a:latin typeface="Arial"/>
                <a:cs typeface="Arial"/>
              </a:rPr>
              <a:t> </a:t>
            </a:r>
            <a:r>
              <a:rPr sz="2400" b="1" i="1" spc="-5" dirty="0">
                <a:latin typeface="Arial"/>
                <a:cs typeface="Arial"/>
              </a:rPr>
              <a:t>alta,</a:t>
            </a:r>
            <a:r>
              <a:rPr sz="2400" b="1" i="1" spc="-105" dirty="0">
                <a:latin typeface="Arial"/>
                <a:cs typeface="Arial"/>
              </a:rPr>
              <a:t> </a:t>
            </a:r>
            <a:r>
              <a:rPr sz="2400" b="1" i="1" dirty="0">
                <a:latin typeface="Arial"/>
                <a:cs typeface="Arial"/>
              </a:rPr>
              <a:t>por</a:t>
            </a:r>
            <a:r>
              <a:rPr sz="2400" b="1" i="1" spc="-110" dirty="0">
                <a:latin typeface="Arial"/>
                <a:cs typeface="Arial"/>
              </a:rPr>
              <a:t> </a:t>
            </a:r>
            <a:r>
              <a:rPr sz="2400" b="1" i="1" dirty="0">
                <a:latin typeface="Arial"/>
                <a:cs typeface="Arial"/>
              </a:rPr>
              <a:t>lo</a:t>
            </a:r>
            <a:r>
              <a:rPr sz="2400" b="1" i="1" spc="-105" dirty="0">
                <a:latin typeface="Arial"/>
                <a:cs typeface="Arial"/>
              </a:rPr>
              <a:t> </a:t>
            </a:r>
            <a:r>
              <a:rPr sz="2400" b="1" i="1" dirty="0">
                <a:latin typeface="Arial"/>
                <a:cs typeface="Arial"/>
              </a:rPr>
              <a:t>que</a:t>
            </a:r>
            <a:r>
              <a:rPr sz="2400" b="1" i="1" spc="-110" dirty="0">
                <a:latin typeface="Arial"/>
                <a:cs typeface="Arial"/>
              </a:rPr>
              <a:t> </a:t>
            </a:r>
            <a:r>
              <a:rPr sz="2400" b="1" i="1" dirty="0">
                <a:latin typeface="Arial"/>
                <a:cs typeface="Arial"/>
              </a:rPr>
              <a:t>una</a:t>
            </a:r>
            <a:r>
              <a:rPr sz="2400" b="1" i="1" spc="-114" dirty="0">
                <a:latin typeface="Arial"/>
                <a:cs typeface="Arial"/>
              </a:rPr>
              <a:t> </a:t>
            </a:r>
            <a:r>
              <a:rPr sz="2400" b="1" i="1" spc="-5" dirty="0">
                <a:latin typeface="Arial"/>
                <a:cs typeface="Arial"/>
              </a:rPr>
              <a:t>prueba</a:t>
            </a:r>
            <a:endParaRPr sz="2400">
              <a:latin typeface="Arial"/>
              <a:cs typeface="Arial"/>
            </a:endParaRPr>
          </a:p>
        </p:txBody>
      </p:sp>
      <p:sp>
        <p:nvSpPr>
          <p:cNvPr id="37" name="object 37"/>
          <p:cNvSpPr txBox="1"/>
          <p:nvPr/>
        </p:nvSpPr>
        <p:spPr>
          <a:xfrm>
            <a:off x="1176832" y="6033128"/>
            <a:ext cx="8808720" cy="346249"/>
          </a:xfrm>
          <a:prstGeom prst="rect">
            <a:avLst/>
          </a:prstGeom>
          <a:solidFill>
            <a:srgbClr val="00FF00"/>
          </a:solidFill>
        </p:spPr>
        <p:txBody>
          <a:bodyPr vert="horz" wrap="square" lIns="0" tIns="0" rIns="0" bIns="0" rtlCol="0">
            <a:spAutoFit/>
          </a:bodyPr>
          <a:lstStyle/>
          <a:p>
            <a:pPr>
              <a:lnSpc>
                <a:spcPts val="2655"/>
              </a:lnSpc>
              <a:tabLst>
                <a:tab pos="1087024" algn="l"/>
                <a:tab pos="1632440" algn="l"/>
                <a:tab pos="2145474" algn="l"/>
                <a:tab pos="3741088" algn="l"/>
                <a:tab pos="4558895" algn="l"/>
                <a:tab pos="5544962" algn="l"/>
                <a:tab pos="6263083" algn="l"/>
                <a:tab pos="8012353" algn="l"/>
                <a:tab pos="8540627" algn="l"/>
              </a:tabLst>
            </a:pPr>
            <a:r>
              <a:rPr sz="2400" b="1" i="1" spc="-5" dirty="0">
                <a:latin typeface="Arial"/>
                <a:cs typeface="Arial"/>
              </a:rPr>
              <a:t>rápida	no	es	suficiente	para	ha</a:t>
            </a:r>
            <a:r>
              <a:rPr sz="2400" b="1" i="1" spc="-15" dirty="0">
                <a:latin typeface="Arial"/>
                <a:cs typeface="Arial"/>
              </a:rPr>
              <a:t>c</a:t>
            </a:r>
            <a:r>
              <a:rPr sz="2400" b="1" i="1" spc="-5" dirty="0">
                <a:latin typeface="Arial"/>
                <a:cs typeface="Arial"/>
              </a:rPr>
              <a:t>er</a:t>
            </a:r>
            <a:r>
              <a:rPr sz="2400" b="1" i="1" dirty="0">
                <a:latin typeface="Arial"/>
                <a:cs typeface="Arial"/>
              </a:rPr>
              <a:t>	u</a:t>
            </a:r>
            <a:r>
              <a:rPr sz="2400" b="1" i="1" spc="5" dirty="0">
                <a:latin typeface="Arial"/>
                <a:cs typeface="Arial"/>
              </a:rPr>
              <a:t>n</a:t>
            </a:r>
            <a:r>
              <a:rPr sz="2400" b="1" i="1" spc="-5" dirty="0">
                <a:latin typeface="Arial"/>
                <a:cs typeface="Arial"/>
              </a:rPr>
              <a:t>a</a:t>
            </a:r>
            <a:r>
              <a:rPr sz="2400" b="1" i="1" dirty="0">
                <a:latin typeface="Arial"/>
                <a:cs typeface="Arial"/>
              </a:rPr>
              <a:t>	</a:t>
            </a:r>
            <a:r>
              <a:rPr sz="2400" b="1" i="1" spc="-5" dirty="0">
                <a:latin typeface="Arial"/>
                <a:cs typeface="Arial"/>
              </a:rPr>
              <a:t>ev</a:t>
            </a:r>
            <a:r>
              <a:rPr sz="2400" b="1" i="1" spc="-15" dirty="0">
                <a:latin typeface="Arial"/>
                <a:cs typeface="Arial"/>
              </a:rPr>
              <a:t>a</a:t>
            </a:r>
            <a:r>
              <a:rPr sz="2400" b="1" i="1" spc="-5" dirty="0">
                <a:latin typeface="Arial"/>
                <a:cs typeface="Arial"/>
              </a:rPr>
              <a:t>luac</a:t>
            </a:r>
            <a:r>
              <a:rPr sz="2400" b="1" i="1" spc="5" dirty="0">
                <a:latin typeface="Arial"/>
                <a:cs typeface="Arial"/>
              </a:rPr>
              <a:t>i</a:t>
            </a:r>
            <a:r>
              <a:rPr sz="2400" b="1" i="1" dirty="0">
                <a:latin typeface="Arial"/>
                <a:cs typeface="Arial"/>
              </a:rPr>
              <a:t>ón	</a:t>
            </a:r>
            <a:r>
              <a:rPr sz="2400" b="1" i="1" spc="-5" dirty="0">
                <a:latin typeface="Arial"/>
                <a:cs typeface="Arial"/>
              </a:rPr>
              <a:t>de</a:t>
            </a:r>
            <a:r>
              <a:rPr sz="2400" b="1" i="1" dirty="0">
                <a:latin typeface="Arial"/>
                <a:cs typeface="Arial"/>
              </a:rPr>
              <a:t>	</a:t>
            </a:r>
            <a:r>
              <a:rPr sz="2400" b="1" i="1" spc="-5" dirty="0">
                <a:latin typeface="Arial"/>
                <a:cs typeface="Arial"/>
              </a:rPr>
              <a:t>la</a:t>
            </a:r>
            <a:endParaRPr sz="2400">
              <a:latin typeface="Arial"/>
              <a:cs typeface="Arial"/>
            </a:endParaRPr>
          </a:p>
        </p:txBody>
      </p:sp>
      <p:sp>
        <p:nvSpPr>
          <p:cNvPr id="38" name="object 38"/>
          <p:cNvSpPr txBox="1"/>
          <p:nvPr/>
        </p:nvSpPr>
        <p:spPr>
          <a:xfrm>
            <a:off x="1176832" y="6376112"/>
            <a:ext cx="3811904" cy="346249"/>
          </a:xfrm>
          <a:prstGeom prst="rect">
            <a:avLst/>
          </a:prstGeom>
          <a:solidFill>
            <a:srgbClr val="00FF00"/>
          </a:solidFill>
        </p:spPr>
        <p:txBody>
          <a:bodyPr vert="horz" wrap="square" lIns="0" tIns="0" rIns="0" bIns="0" rtlCol="0">
            <a:spAutoFit/>
          </a:bodyPr>
          <a:lstStyle/>
          <a:p>
            <a:pPr>
              <a:lnSpc>
                <a:spcPts val="2709"/>
              </a:lnSpc>
            </a:pPr>
            <a:r>
              <a:rPr sz="2400" b="1" i="1" spc="-5" dirty="0">
                <a:latin typeface="Arial"/>
                <a:cs typeface="Arial"/>
              </a:rPr>
              <a:t>condición</a:t>
            </a:r>
            <a:r>
              <a:rPr sz="2400" b="1" i="1" spc="5" dirty="0">
                <a:latin typeface="Arial"/>
                <a:cs typeface="Arial"/>
              </a:rPr>
              <a:t> </a:t>
            </a:r>
            <a:r>
              <a:rPr sz="2400" b="1" i="1" spc="-5" dirty="0">
                <a:latin typeface="Arial"/>
                <a:cs typeface="Arial"/>
              </a:rPr>
              <a:t>del</a:t>
            </a:r>
            <a:r>
              <a:rPr sz="2400" b="1" i="1" spc="21" dirty="0">
                <a:latin typeface="Arial"/>
                <a:cs typeface="Arial"/>
              </a:rPr>
              <a:t> </a:t>
            </a:r>
            <a:r>
              <a:rPr sz="2400" b="1" i="1" spc="-5" dirty="0">
                <a:latin typeface="Arial"/>
                <a:cs typeface="Arial"/>
              </a:rPr>
              <a:t>aislamiento.</a:t>
            </a:r>
            <a:endParaRPr sz="2400">
              <a:latin typeface="Arial"/>
              <a:cs typeface="Aria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18742" y="1425195"/>
            <a:ext cx="32727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Método</a:t>
            </a:r>
            <a:r>
              <a:rPr sz="1900" b="1" dirty="0">
                <a:latin typeface="Arial"/>
                <a:cs typeface="Arial"/>
              </a:rPr>
              <a:t> </a:t>
            </a:r>
            <a:r>
              <a:rPr sz="1900" b="1" spc="-5" dirty="0">
                <a:latin typeface="Arial"/>
                <a:cs typeface="Arial"/>
              </a:rPr>
              <a:t>Tiempo</a:t>
            </a:r>
            <a:r>
              <a:rPr sz="1900" b="1" spc="5" dirty="0">
                <a:latin typeface="Arial"/>
                <a:cs typeface="Arial"/>
              </a:rPr>
              <a:t> </a:t>
            </a:r>
            <a:r>
              <a:rPr sz="1900" b="1" spc="-5" dirty="0">
                <a:latin typeface="Arial"/>
                <a:cs typeface="Arial"/>
              </a:rPr>
              <a:t>Resistencia:</a:t>
            </a:r>
            <a:endParaRPr sz="1900">
              <a:latin typeface="Arial"/>
              <a:cs typeface="Arial"/>
            </a:endParaRPr>
          </a:p>
        </p:txBody>
      </p:sp>
      <p:pic>
        <p:nvPicPr>
          <p:cNvPr id="7" name="object 7"/>
          <p:cNvPicPr/>
          <p:nvPr/>
        </p:nvPicPr>
        <p:blipFill>
          <a:blip r:embed="rId2" cstate="print"/>
          <a:stretch>
            <a:fillRect/>
          </a:stretch>
        </p:blipFill>
        <p:spPr>
          <a:xfrm>
            <a:off x="947927" y="1979931"/>
            <a:ext cx="228904" cy="277367"/>
          </a:xfrm>
          <a:prstGeom prst="rect">
            <a:avLst/>
          </a:prstGeom>
        </p:spPr>
      </p:pic>
      <p:sp>
        <p:nvSpPr>
          <p:cNvPr id="8" name="object 8"/>
          <p:cNvSpPr txBox="1"/>
          <p:nvPr/>
        </p:nvSpPr>
        <p:spPr>
          <a:xfrm>
            <a:off x="1164134" y="1950466"/>
            <a:ext cx="18078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Este</a:t>
            </a:r>
            <a:r>
              <a:rPr sz="1900" b="1" spc="-35" dirty="0">
                <a:latin typeface="Arial"/>
                <a:cs typeface="Arial"/>
              </a:rPr>
              <a:t> </a:t>
            </a:r>
            <a:r>
              <a:rPr sz="1900" b="1" spc="-5" dirty="0">
                <a:latin typeface="Arial"/>
                <a:cs typeface="Arial"/>
              </a:rPr>
              <a:t>método</a:t>
            </a:r>
            <a:r>
              <a:rPr sz="1900" b="1" spc="-25" dirty="0">
                <a:latin typeface="Arial"/>
                <a:cs typeface="Arial"/>
              </a:rPr>
              <a:t> </a:t>
            </a:r>
            <a:r>
              <a:rPr sz="1900" b="1" spc="-5" dirty="0">
                <a:latin typeface="Arial"/>
                <a:cs typeface="Arial"/>
              </a:rPr>
              <a:t>es</a:t>
            </a:r>
            <a:endParaRPr sz="1900">
              <a:latin typeface="Arial"/>
              <a:cs typeface="Arial"/>
            </a:endParaRPr>
          </a:p>
        </p:txBody>
      </p:sp>
      <p:sp>
        <p:nvSpPr>
          <p:cNvPr id="9" name="object 9"/>
          <p:cNvSpPr txBox="1"/>
          <p:nvPr/>
        </p:nvSpPr>
        <p:spPr>
          <a:xfrm>
            <a:off x="3026916" y="1979931"/>
            <a:ext cx="378015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independiente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temperatura.</a:t>
            </a:r>
            <a:endParaRPr sz="1900">
              <a:latin typeface="Arial"/>
              <a:cs typeface="Arial"/>
            </a:endParaRPr>
          </a:p>
        </p:txBody>
      </p:sp>
      <p:sp>
        <p:nvSpPr>
          <p:cNvPr id="10" name="object 10"/>
          <p:cNvSpPr/>
          <p:nvPr/>
        </p:nvSpPr>
        <p:spPr>
          <a:xfrm>
            <a:off x="2772410" y="2535049"/>
            <a:ext cx="5996305" cy="277495"/>
          </a:xfrm>
          <a:custGeom>
            <a:avLst/>
            <a:gdLst/>
            <a:ahLst/>
            <a:cxnLst/>
            <a:rect l="l" t="t" r="r" b="b"/>
            <a:pathLst>
              <a:path w="5996305" h="277494">
                <a:moveTo>
                  <a:pt x="5996305" y="0"/>
                </a:moveTo>
                <a:lnTo>
                  <a:pt x="0" y="0"/>
                </a:lnTo>
                <a:lnTo>
                  <a:pt x="0" y="277367"/>
                </a:lnTo>
                <a:lnTo>
                  <a:pt x="5996305" y="277367"/>
                </a:lnTo>
                <a:lnTo>
                  <a:pt x="5996305" y="0"/>
                </a:lnTo>
                <a:close/>
              </a:path>
            </a:pathLst>
          </a:custGeom>
          <a:solidFill>
            <a:srgbClr val="FFFF00"/>
          </a:solidFill>
        </p:spPr>
        <p:txBody>
          <a:bodyPr wrap="square" lIns="0" tIns="0" rIns="0" bIns="0" rtlCol="0"/>
          <a:lstStyle/>
          <a:p>
            <a:endParaRPr/>
          </a:p>
        </p:txBody>
      </p:sp>
      <p:pic>
        <p:nvPicPr>
          <p:cNvPr id="11" name="object 11"/>
          <p:cNvPicPr/>
          <p:nvPr/>
        </p:nvPicPr>
        <p:blipFill>
          <a:blip r:embed="rId3" cstate="print"/>
          <a:stretch>
            <a:fillRect/>
          </a:stretch>
        </p:blipFill>
        <p:spPr>
          <a:xfrm>
            <a:off x="948057" y="2563453"/>
            <a:ext cx="208915" cy="194987"/>
          </a:xfrm>
          <a:prstGeom prst="rect">
            <a:avLst/>
          </a:prstGeom>
        </p:spPr>
      </p:pic>
      <p:sp>
        <p:nvSpPr>
          <p:cNvPr id="12" name="object 12"/>
          <p:cNvSpPr txBox="1"/>
          <p:nvPr/>
        </p:nvSpPr>
        <p:spPr>
          <a:xfrm>
            <a:off x="1164132" y="2505582"/>
            <a:ext cx="7684770"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Se</a:t>
            </a:r>
            <a:r>
              <a:rPr sz="1900" b="1" spc="-5" dirty="0">
                <a:latin typeface="Arial"/>
                <a:cs typeface="Arial"/>
              </a:rPr>
              <a:t> basa</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efecto</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absorción</a:t>
            </a:r>
            <a:r>
              <a:rPr sz="1900" b="1" spc="5" dirty="0">
                <a:latin typeface="Arial"/>
                <a:cs typeface="Arial"/>
              </a:rPr>
              <a:t> </a:t>
            </a:r>
            <a:r>
              <a:rPr sz="1900" b="1" spc="-5" dirty="0">
                <a:latin typeface="Arial"/>
                <a:cs typeface="Arial"/>
              </a:rPr>
              <a:t>dieléctrica</a:t>
            </a:r>
            <a:r>
              <a:rPr sz="1900" b="1" spc="35" dirty="0">
                <a:latin typeface="Arial"/>
                <a:cs typeface="Arial"/>
              </a:rPr>
              <a:t> </a:t>
            </a:r>
            <a:r>
              <a:rPr sz="1900" b="1" spc="-5" dirty="0">
                <a:latin typeface="Arial"/>
                <a:cs typeface="Arial"/>
              </a:rPr>
              <a:t>del</a:t>
            </a:r>
            <a:r>
              <a:rPr sz="1900" b="1" dirty="0">
                <a:latin typeface="Arial"/>
                <a:cs typeface="Arial"/>
              </a:rPr>
              <a:t> buen aislamiento.</a:t>
            </a:r>
            <a:endParaRPr sz="1900">
              <a:latin typeface="Arial"/>
              <a:cs typeface="Arial"/>
            </a:endParaRPr>
          </a:p>
        </p:txBody>
      </p:sp>
      <p:pic>
        <p:nvPicPr>
          <p:cNvPr id="13" name="object 13"/>
          <p:cNvPicPr/>
          <p:nvPr/>
        </p:nvPicPr>
        <p:blipFill>
          <a:blip r:embed="rId3" cstate="print"/>
          <a:stretch>
            <a:fillRect/>
          </a:stretch>
        </p:blipFill>
        <p:spPr>
          <a:xfrm>
            <a:off x="948057" y="3118442"/>
            <a:ext cx="208915" cy="194987"/>
          </a:xfrm>
          <a:prstGeom prst="rect">
            <a:avLst/>
          </a:prstGeom>
        </p:spPr>
      </p:pic>
      <p:sp>
        <p:nvSpPr>
          <p:cNvPr id="14" name="object 14"/>
          <p:cNvSpPr txBox="1"/>
          <p:nvPr/>
        </p:nvSpPr>
        <p:spPr>
          <a:xfrm>
            <a:off x="1164133" y="3060318"/>
            <a:ext cx="764540" cy="304570"/>
          </a:xfrm>
          <a:prstGeom prst="rect">
            <a:avLst/>
          </a:prstGeom>
        </p:spPr>
        <p:txBody>
          <a:bodyPr vert="horz" wrap="square" lIns="0" tIns="12064" rIns="0" bIns="0" rtlCol="0">
            <a:spAutoFit/>
          </a:bodyPr>
          <a:lstStyle/>
          <a:p>
            <a:pPr marL="12699">
              <a:spcBef>
                <a:spcPts val="95"/>
              </a:spcBef>
              <a:tabLst>
                <a:tab pos="457160" algn="l"/>
              </a:tabLst>
            </a:pPr>
            <a:r>
              <a:rPr sz="1900" b="1" spc="-5" dirty="0">
                <a:latin typeface="Arial"/>
                <a:cs typeface="Arial"/>
              </a:rPr>
              <a:t>En	un</a:t>
            </a:r>
            <a:endParaRPr sz="1900">
              <a:latin typeface="Arial"/>
              <a:cs typeface="Arial"/>
            </a:endParaRPr>
          </a:p>
        </p:txBody>
      </p:sp>
      <p:sp>
        <p:nvSpPr>
          <p:cNvPr id="15" name="object 15"/>
          <p:cNvSpPr txBox="1"/>
          <p:nvPr/>
        </p:nvSpPr>
        <p:spPr>
          <a:xfrm>
            <a:off x="2054606" y="3089784"/>
            <a:ext cx="7918450" cy="269304"/>
          </a:xfrm>
          <a:prstGeom prst="rect">
            <a:avLst/>
          </a:prstGeom>
          <a:solidFill>
            <a:srgbClr val="FFFF00"/>
          </a:solidFill>
        </p:spPr>
        <p:txBody>
          <a:bodyPr vert="horz" wrap="square" lIns="0" tIns="0" rIns="0" bIns="0" rtlCol="0">
            <a:spAutoFit/>
          </a:bodyPr>
          <a:lstStyle/>
          <a:p>
            <a:pPr>
              <a:lnSpc>
                <a:spcPts val="2145"/>
              </a:lnSpc>
              <a:tabLst>
                <a:tab pos="1461640" algn="l"/>
                <a:tab pos="1880068" algn="l"/>
                <a:tab pos="2593110" algn="l"/>
                <a:tab pos="3509334" algn="l"/>
                <a:tab pos="3845854" algn="l"/>
                <a:tab pos="5013515" algn="l"/>
                <a:tab pos="5432577" algn="l"/>
                <a:tab pos="6720878" algn="l"/>
              </a:tabLst>
            </a:pPr>
            <a:r>
              <a:rPr sz="1900" b="1" spc="-5" dirty="0">
                <a:latin typeface="Arial"/>
                <a:cs typeface="Arial"/>
              </a:rPr>
              <a:t>aisla</a:t>
            </a:r>
            <a:r>
              <a:rPr sz="1900" b="1" spc="-15" dirty="0">
                <a:latin typeface="Arial"/>
                <a:cs typeface="Arial"/>
              </a:rPr>
              <a:t>m</a:t>
            </a:r>
            <a:r>
              <a:rPr sz="1900" b="1" spc="-5" dirty="0">
                <a:latin typeface="Arial"/>
                <a:cs typeface="Arial"/>
              </a:rPr>
              <a:t>ie</a:t>
            </a:r>
            <a:r>
              <a:rPr sz="1900" b="1" dirty="0">
                <a:latin typeface="Arial"/>
                <a:cs typeface="Arial"/>
              </a:rPr>
              <a:t>n</a:t>
            </a:r>
            <a:r>
              <a:rPr sz="1900" b="1" spc="-5" dirty="0">
                <a:latin typeface="Arial"/>
                <a:cs typeface="Arial"/>
              </a:rPr>
              <a:t>to</a:t>
            </a:r>
            <a:r>
              <a:rPr sz="1900" b="1" dirty="0">
                <a:latin typeface="Arial"/>
                <a:cs typeface="Arial"/>
              </a:rPr>
              <a:t>	</a:t>
            </a:r>
            <a:r>
              <a:rPr sz="1900" b="1" spc="-5" dirty="0">
                <a:latin typeface="Arial"/>
                <a:cs typeface="Arial"/>
              </a:rPr>
              <a:t>en</a:t>
            </a:r>
            <a:r>
              <a:rPr sz="1900" b="1" dirty="0">
                <a:latin typeface="Arial"/>
                <a:cs typeface="Arial"/>
              </a:rPr>
              <a:t>	</a:t>
            </a:r>
            <a:r>
              <a:rPr sz="1900" b="1" spc="-15" dirty="0">
                <a:latin typeface="Arial"/>
                <a:cs typeface="Arial"/>
              </a:rPr>
              <a:t>b</a:t>
            </a:r>
            <a:r>
              <a:rPr sz="1900" b="1" spc="-5" dirty="0">
                <a:latin typeface="Arial"/>
                <a:cs typeface="Arial"/>
              </a:rPr>
              <a:t>u</a:t>
            </a:r>
            <a:r>
              <a:rPr sz="1900" b="1" dirty="0">
                <a:latin typeface="Arial"/>
                <a:cs typeface="Arial"/>
              </a:rPr>
              <a:t>e</a:t>
            </a:r>
            <a:r>
              <a:rPr sz="1900" b="1" spc="-5" dirty="0">
                <a:latin typeface="Arial"/>
                <a:cs typeface="Arial"/>
              </a:rPr>
              <a:t>n</a:t>
            </a:r>
            <a:r>
              <a:rPr sz="1900" b="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o</a:t>
            </a:r>
            <a:r>
              <a:rPr sz="1900" b="1" dirty="0">
                <a:latin typeface="Arial"/>
                <a:cs typeface="Arial"/>
              </a:rPr>
              <a:t>	</a:t>
            </a:r>
            <a:r>
              <a:rPr sz="1900" b="1" spc="-21" dirty="0">
                <a:latin typeface="Arial"/>
                <a:cs typeface="Arial"/>
              </a:rPr>
              <a:t>l</a:t>
            </a:r>
            <a:r>
              <a:rPr sz="1900" b="1" spc="-5" dirty="0">
                <a:latin typeface="Arial"/>
                <a:cs typeface="Arial"/>
              </a:rPr>
              <a:t>a</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a:t>
            </a:r>
            <a:r>
              <a:rPr sz="1900" b="1" dirty="0">
                <a:latin typeface="Arial"/>
                <a:cs typeface="Arial"/>
              </a:rPr>
              <a:t>b</a:t>
            </a:r>
            <a:r>
              <a:rPr sz="1900" b="1" spc="-5" dirty="0">
                <a:latin typeface="Arial"/>
                <a:cs typeface="Arial"/>
              </a:rPr>
              <a:t>s</a:t>
            </a:r>
            <a:r>
              <a:rPr sz="1900" b="1" dirty="0">
                <a:latin typeface="Arial"/>
                <a:cs typeface="Arial"/>
              </a:rPr>
              <a:t>o</a:t>
            </a:r>
            <a:r>
              <a:rPr sz="1900" b="1" spc="-5" dirty="0">
                <a:latin typeface="Arial"/>
                <a:cs typeface="Arial"/>
              </a:rPr>
              <a:t>rci</a:t>
            </a:r>
            <a:r>
              <a:rPr sz="1900" b="1" spc="-15"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dieléctrica</a:t>
            </a:r>
            <a:endParaRPr sz="1900">
              <a:latin typeface="Arial"/>
              <a:cs typeface="Arial"/>
            </a:endParaRPr>
          </a:p>
        </p:txBody>
      </p:sp>
      <p:sp>
        <p:nvSpPr>
          <p:cNvPr id="16" name="object 16"/>
          <p:cNvSpPr txBox="1"/>
          <p:nvPr/>
        </p:nvSpPr>
        <p:spPr>
          <a:xfrm>
            <a:off x="1176832" y="3367152"/>
            <a:ext cx="25666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decrece</a:t>
            </a:r>
            <a:r>
              <a:rPr sz="1900" b="1" spc="80" dirty="0">
                <a:latin typeface="Arial"/>
                <a:cs typeface="Arial"/>
              </a:rPr>
              <a:t> </a:t>
            </a:r>
            <a:r>
              <a:rPr sz="1900" b="1" spc="-5" dirty="0">
                <a:latin typeface="Arial"/>
                <a:cs typeface="Arial"/>
              </a:rPr>
              <a:t>con</a:t>
            </a:r>
            <a:r>
              <a:rPr sz="1900" b="1" spc="86" dirty="0">
                <a:latin typeface="Arial"/>
                <a:cs typeface="Arial"/>
              </a:rPr>
              <a:t> </a:t>
            </a:r>
            <a:r>
              <a:rPr sz="1900" b="1" spc="-5" dirty="0">
                <a:latin typeface="Arial"/>
                <a:cs typeface="Arial"/>
              </a:rPr>
              <a:t>el</a:t>
            </a:r>
            <a:r>
              <a:rPr sz="1900" b="1" spc="75" dirty="0">
                <a:latin typeface="Arial"/>
                <a:cs typeface="Arial"/>
              </a:rPr>
              <a:t> </a:t>
            </a:r>
            <a:r>
              <a:rPr sz="1900" b="1" spc="-5" dirty="0">
                <a:latin typeface="Arial"/>
                <a:cs typeface="Arial"/>
              </a:rPr>
              <a:t>tiempo</a:t>
            </a:r>
            <a:endParaRPr sz="1900">
              <a:latin typeface="Arial"/>
              <a:cs typeface="Arial"/>
            </a:endParaRPr>
          </a:p>
        </p:txBody>
      </p:sp>
      <p:sp>
        <p:nvSpPr>
          <p:cNvPr id="17" name="object 17"/>
          <p:cNvSpPr txBox="1"/>
          <p:nvPr/>
        </p:nvSpPr>
        <p:spPr>
          <a:xfrm>
            <a:off x="3807078" y="3337687"/>
            <a:ext cx="6177280" cy="304570"/>
          </a:xfrm>
          <a:prstGeom prst="rect">
            <a:avLst/>
          </a:prstGeom>
        </p:spPr>
        <p:txBody>
          <a:bodyPr vert="horz" wrap="square" lIns="0" tIns="12064" rIns="0" bIns="0" rtlCol="0">
            <a:spAutoFit/>
          </a:bodyPr>
          <a:lstStyle/>
          <a:p>
            <a:pPr marL="12699">
              <a:spcBef>
                <a:spcPts val="95"/>
              </a:spcBef>
            </a:pPr>
            <a:r>
              <a:rPr sz="1100" b="1" dirty="0">
                <a:latin typeface="Wingdings"/>
                <a:cs typeface="Wingdings"/>
              </a:rPr>
              <a:t></a:t>
            </a:r>
            <a:r>
              <a:rPr sz="1100" b="1" spc="345" dirty="0">
                <a:latin typeface="Times New Roman"/>
                <a:cs typeface="Times New Roman"/>
              </a:rPr>
              <a:t> </a:t>
            </a:r>
            <a:r>
              <a:rPr sz="1900" b="1" spc="-5" dirty="0">
                <a:latin typeface="Arial"/>
                <a:cs typeface="Arial"/>
              </a:rPr>
              <a:t>esto</a:t>
            </a:r>
            <a:r>
              <a:rPr sz="1900" b="1" spc="86" dirty="0">
                <a:latin typeface="Arial"/>
                <a:cs typeface="Arial"/>
              </a:rPr>
              <a:t> </a:t>
            </a:r>
            <a:r>
              <a:rPr sz="1900" b="1" spc="-5" dirty="0">
                <a:latin typeface="Arial"/>
                <a:cs typeface="Arial"/>
              </a:rPr>
              <a:t>se</a:t>
            </a:r>
            <a:r>
              <a:rPr sz="1900" b="1" spc="90" dirty="0">
                <a:latin typeface="Arial"/>
                <a:cs typeface="Arial"/>
              </a:rPr>
              <a:t> </a:t>
            </a:r>
            <a:r>
              <a:rPr sz="1900" b="1" spc="-5" dirty="0">
                <a:latin typeface="Arial"/>
                <a:cs typeface="Arial"/>
              </a:rPr>
              <a:t>traduce</a:t>
            </a:r>
            <a:r>
              <a:rPr sz="1900" b="1" spc="75" dirty="0">
                <a:latin typeface="Arial"/>
                <a:cs typeface="Arial"/>
              </a:rPr>
              <a:t> </a:t>
            </a:r>
            <a:r>
              <a:rPr sz="1900" b="1" spc="-5" dirty="0">
                <a:latin typeface="Arial"/>
                <a:cs typeface="Arial"/>
              </a:rPr>
              <a:t>en</a:t>
            </a:r>
            <a:r>
              <a:rPr sz="1900" b="1" spc="100" dirty="0">
                <a:latin typeface="Arial"/>
                <a:cs typeface="Arial"/>
              </a:rPr>
              <a:t> </a:t>
            </a:r>
            <a:r>
              <a:rPr sz="1900" b="1" spc="-5" dirty="0">
                <a:latin typeface="Arial"/>
                <a:cs typeface="Arial"/>
              </a:rPr>
              <a:t>un</a:t>
            </a:r>
            <a:r>
              <a:rPr sz="1900" b="1" spc="86" dirty="0">
                <a:latin typeface="Arial"/>
                <a:cs typeface="Arial"/>
              </a:rPr>
              <a:t> </a:t>
            </a:r>
            <a:r>
              <a:rPr sz="1900" b="1" spc="-5" dirty="0">
                <a:latin typeface="Arial"/>
                <a:cs typeface="Arial"/>
              </a:rPr>
              <a:t>aumento</a:t>
            </a:r>
            <a:r>
              <a:rPr sz="1900" b="1" spc="86" dirty="0">
                <a:latin typeface="Arial"/>
                <a:cs typeface="Arial"/>
              </a:rPr>
              <a:t> </a:t>
            </a:r>
            <a:r>
              <a:rPr sz="1900" b="1" spc="-5" dirty="0">
                <a:latin typeface="Arial"/>
                <a:cs typeface="Arial"/>
              </a:rPr>
              <a:t>en</a:t>
            </a:r>
            <a:r>
              <a:rPr sz="1900" b="1" spc="80" dirty="0">
                <a:latin typeface="Arial"/>
                <a:cs typeface="Arial"/>
              </a:rPr>
              <a:t> </a:t>
            </a:r>
            <a:r>
              <a:rPr sz="1900" b="1" spc="-5" dirty="0">
                <a:latin typeface="Arial"/>
                <a:cs typeface="Arial"/>
              </a:rPr>
              <a:t>la</a:t>
            </a:r>
            <a:r>
              <a:rPr sz="1900" b="1" spc="80" dirty="0">
                <a:latin typeface="Arial"/>
                <a:cs typeface="Arial"/>
              </a:rPr>
              <a:t> </a:t>
            </a:r>
            <a:r>
              <a:rPr sz="1900" b="1" spc="-5" dirty="0">
                <a:latin typeface="Arial"/>
                <a:cs typeface="Arial"/>
              </a:rPr>
              <a:t>resistencia</a:t>
            </a:r>
            <a:r>
              <a:rPr sz="1900" b="1" spc="80" dirty="0">
                <a:latin typeface="Arial"/>
                <a:cs typeface="Arial"/>
              </a:rPr>
              <a:t> </a:t>
            </a:r>
            <a:r>
              <a:rPr sz="1900" b="1" spc="-10" dirty="0">
                <a:latin typeface="Arial"/>
                <a:cs typeface="Arial"/>
              </a:rPr>
              <a:t>de</a:t>
            </a:r>
            <a:endParaRPr sz="1900">
              <a:latin typeface="Arial"/>
              <a:cs typeface="Arial"/>
            </a:endParaRPr>
          </a:p>
        </p:txBody>
      </p:sp>
      <p:sp>
        <p:nvSpPr>
          <p:cNvPr id="18" name="object 18"/>
          <p:cNvSpPr txBox="1"/>
          <p:nvPr/>
        </p:nvSpPr>
        <p:spPr>
          <a:xfrm>
            <a:off x="1164132" y="3615055"/>
            <a:ext cx="14185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aislamiento.</a:t>
            </a:r>
            <a:endParaRPr sz="1900">
              <a:latin typeface="Arial"/>
              <a:cs typeface="Arial"/>
            </a:endParaRPr>
          </a:p>
        </p:txBody>
      </p:sp>
      <p:pic>
        <p:nvPicPr>
          <p:cNvPr id="19" name="object 19"/>
          <p:cNvPicPr/>
          <p:nvPr/>
        </p:nvPicPr>
        <p:blipFill>
          <a:blip r:embed="rId3" cstate="print"/>
          <a:stretch>
            <a:fillRect/>
          </a:stretch>
        </p:blipFill>
        <p:spPr>
          <a:xfrm>
            <a:off x="948057" y="4227787"/>
            <a:ext cx="208915" cy="194987"/>
          </a:xfrm>
          <a:prstGeom prst="rect">
            <a:avLst/>
          </a:prstGeom>
        </p:spPr>
      </p:pic>
      <p:sp>
        <p:nvSpPr>
          <p:cNvPr id="20" name="object 20"/>
          <p:cNvSpPr txBox="1"/>
          <p:nvPr/>
        </p:nvSpPr>
        <p:spPr>
          <a:xfrm>
            <a:off x="1164134" y="4170045"/>
            <a:ext cx="7359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40" dirty="0">
                <a:latin typeface="Arial"/>
                <a:cs typeface="Arial"/>
              </a:rPr>
              <a:t> </a:t>
            </a:r>
            <a:r>
              <a:rPr sz="1900" b="1" spc="-5" dirty="0">
                <a:latin typeface="Arial"/>
                <a:cs typeface="Arial"/>
              </a:rPr>
              <a:t>un</a:t>
            </a:r>
            <a:endParaRPr sz="1900">
              <a:latin typeface="Arial"/>
              <a:cs typeface="Arial"/>
            </a:endParaRPr>
          </a:p>
        </p:txBody>
      </p:sp>
      <p:sp>
        <p:nvSpPr>
          <p:cNvPr id="21" name="object 21"/>
          <p:cNvSpPr txBox="1"/>
          <p:nvPr/>
        </p:nvSpPr>
        <p:spPr>
          <a:xfrm>
            <a:off x="1996695" y="4199510"/>
            <a:ext cx="31292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aislamiento</a:t>
            </a:r>
            <a:r>
              <a:rPr sz="1900" b="1" spc="330" dirty="0">
                <a:latin typeface="Arial"/>
                <a:cs typeface="Arial"/>
              </a:rPr>
              <a:t> </a:t>
            </a:r>
            <a:r>
              <a:rPr sz="1900" b="1" spc="-5" dirty="0">
                <a:latin typeface="Arial"/>
                <a:cs typeface="Arial"/>
              </a:rPr>
              <a:t>en</a:t>
            </a:r>
            <a:r>
              <a:rPr sz="1900" b="1" spc="330" dirty="0">
                <a:latin typeface="Arial"/>
                <a:cs typeface="Arial"/>
              </a:rPr>
              <a:t> </a:t>
            </a:r>
            <a:r>
              <a:rPr sz="1900" b="1" spc="-5" dirty="0">
                <a:latin typeface="Arial"/>
                <a:cs typeface="Arial"/>
              </a:rPr>
              <a:t>mal</a:t>
            </a:r>
            <a:r>
              <a:rPr sz="1900" b="1" spc="335" dirty="0">
                <a:latin typeface="Arial"/>
                <a:cs typeface="Arial"/>
              </a:rPr>
              <a:t> </a:t>
            </a:r>
            <a:r>
              <a:rPr sz="1900" b="1" spc="-5" dirty="0">
                <a:latin typeface="Arial"/>
                <a:cs typeface="Arial"/>
              </a:rPr>
              <a:t>estado</a:t>
            </a:r>
            <a:endParaRPr sz="1900">
              <a:latin typeface="Arial"/>
              <a:cs typeface="Arial"/>
            </a:endParaRPr>
          </a:p>
        </p:txBody>
      </p:sp>
      <p:sp>
        <p:nvSpPr>
          <p:cNvPr id="22" name="object 22"/>
          <p:cNvSpPr txBox="1"/>
          <p:nvPr/>
        </p:nvSpPr>
        <p:spPr>
          <a:xfrm>
            <a:off x="5113148" y="4170045"/>
            <a:ext cx="40131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40" dirty="0">
                <a:latin typeface="Arial"/>
                <a:cs typeface="Arial"/>
              </a:rPr>
              <a:t> </a:t>
            </a:r>
            <a:r>
              <a:rPr sz="1900" b="1" spc="-5" dirty="0">
                <a:latin typeface="Arial"/>
                <a:cs typeface="Arial"/>
              </a:rPr>
              <a:t>la</a:t>
            </a:r>
            <a:endParaRPr sz="1900">
              <a:latin typeface="Arial"/>
              <a:cs typeface="Arial"/>
            </a:endParaRPr>
          </a:p>
        </p:txBody>
      </p:sp>
      <p:sp>
        <p:nvSpPr>
          <p:cNvPr id="23" name="object 23"/>
          <p:cNvSpPr txBox="1"/>
          <p:nvPr/>
        </p:nvSpPr>
        <p:spPr>
          <a:xfrm>
            <a:off x="5610478" y="4199510"/>
            <a:ext cx="43624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corriente</a:t>
            </a:r>
            <a:r>
              <a:rPr sz="1900" b="1" spc="330" dirty="0">
                <a:latin typeface="Arial"/>
                <a:cs typeface="Arial"/>
              </a:rPr>
              <a:t> </a:t>
            </a:r>
            <a:r>
              <a:rPr sz="1900" b="1" spc="-5" dirty="0">
                <a:latin typeface="Arial"/>
                <a:cs typeface="Arial"/>
              </a:rPr>
              <a:t>de</a:t>
            </a:r>
            <a:r>
              <a:rPr sz="1900" b="1" spc="365" dirty="0">
                <a:latin typeface="Arial"/>
                <a:cs typeface="Arial"/>
              </a:rPr>
              <a:t> </a:t>
            </a:r>
            <a:r>
              <a:rPr sz="1900" b="1" spc="-5" dirty="0">
                <a:latin typeface="Arial"/>
                <a:cs typeface="Arial"/>
              </a:rPr>
              <a:t>absorción</a:t>
            </a:r>
            <a:r>
              <a:rPr sz="1900" b="1" spc="330" dirty="0">
                <a:latin typeface="Arial"/>
                <a:cs typeface="Arial"/>
              </a:rPr>
              <a:t> </a:t>
            </a:r>
            <a:r>
              <a:rPr sz="1900" b="1" spc="-5" dirty="0">
                <a:latin typeface="Arial"/>
                <a:cs typeface="Arial"/>
              </a:rPr>
              <a:t>dieléctrica</a:t>
            </a:r>
            <a:r>
              <a:rPr sz="1900" b="1" spc="335" dirty="0">
                <a:latin typeface="Arial"/>
                <a:cs typeface="Arial"/>
              </a:rPr>
              <a:t> </a:t>
            </a:r>
            <a:r>
              <a:rPr sz="1900" b="1" spc="-5" dirty="0">
                <a:latin typeface="Arial"/>
                <a:cs typeface="Arial"/>
              </a:rPr>
              <a:t>se</a:t>
            </a:r>
            <a:endParaRPr sz="1900">
              <a:latin typeface="Arial"/>
              <a:cs typeface="Arial"/>
            </a:endParaRPr>
          </a:p>
        </p:txBody>
      </p:sp>
      <p:sp>
        <p:nvSpPr>
          <p:cNvPr id="24" name="object 24"/>
          <p:cNvSpPr txBox="1"/>
          <p:nvPr/>
        </p:nvSpPr>
        <p:spPr>
          <a:xfrm>
            <a:off x="1176832" y="4478402"/>
            <a:ext cx="10591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mantie</a:t>
            </a:r>
            <a:r>
              <a:rPr sz="1900" b="1" dirty="0">
                <a:latin typeface="Arial"/>
                <a:cs typeface="Arial"/>
              </a:rPr>
              <a:t>n</a:t>
            </a:r>
            <a:r>
              <a:rPr sz="1900" b="1" spc="-5" dirty="0">
                <a:latin typeface="Arial"/>
                <a:cs typeface="Arial"/>
              </a:rPr>
              <a:t>e</a:t>
            </a:r>
            <a:endParaRPr sz="1900">
              <a:latin typeface="Arial"/>
              <a:cs typeface="Arial"/>
            </a:endParaRPr>
          </a:p>
        </p:txBody>
      </p:sp>
      <p:sp>
        <p:nvSpPr>
          <p:cNvPr id="25" name="object 25"/>
          <p:cNvSpPr txBox="1"/>
          <p:nvPr/>
        </p:nvSpPr>
        <p:spPr>
          <a:xfrm>
            <a:off x="2290318" y="4448936"/>
            <a:ext cx="33248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durante</a:t>
            </a:r>
            <a:r>
              <a:rPr sz="1900" b="1" spc="-10" dirty="0">
                <a:latin typeface="Arial"/>
                <a:cs typeface="Arial"/>
              </a:rPr>
              <a:t> </a:t>
            </a:r>
            <a:r>
              <a:rPr sz="1900" b="1" spc="-5" dirty="0">
                <a:latin typeface="Arial"/>
                <a:cs typeface="Arial"/>
              </a:rPr>
              <a:t>el tiempo</a:t>
            </a:r>
            <a:r>
              <a:rPr sz="1900" b="1"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prueba.</a:t>
            </a:r>
            <a:endParaRPr sz="1900">
              <a:latin typeface="Arial"/>
              <a:cs typeface="Arial"/>
            </a:endParaRPr>
          </a:p>
        </p:txBody>
      </p:sp>
      <p:sp>
        <p:nvSpPr>
          <p:cNvPr id="26" name="object 26"/>
          <p:cNvSpPr/>
          <p:nvPr/>
        </p:nvSpPr>
        <p:spPr>
          <a:xfrm>
            <a:off x="1652271" y="5033137"/>
            <a:ext cx="6216015" cy="277495"/>
          </a:xfrm>
          <a:custGeom>
            <a:avLst/>
            <a:gdLst/>
            <a:ahLst/>
            <a:cxnLst/>
            <a:rect l="l" t="t" r="r" b="b"/>
            <a:pathLst>
              <a:path w="6216015" h="277495">
                <a:moveTo>
                  <a:pt x="6215507" y="0"/>
                </a:moveTo>
                <a:lnTo>
                  <a:pt x="0" y="0"/>
                </a:lnTo>
                <a:lnTo>
                  <a:pt x="0" y="277368"/>
                </a:lnTo>
                <a:lnTo>
                  <a:pt x="6215507" y="277368"/>
                </a:lnTo>
                <a:lnTo>
                  <a:pt x="6215507" y="0"/>
                </a:lnTo>
                <a:close/>
              </a:path>
            </a:pathLst>
          </a:custGeom>
          <a:solidFill>
            <a:srgbClr val="FFFF00"/>
          </a:solidFill>
        </p:spPr>
        <p:txBody>
          <a:bodyPr wrap="square" lIns="0" tIns="0" rIns="0" bIns="0" rtlCol="0"/>
          <a:lstStyle/>
          <a:p>
            <a:endParaRPr/>
          </a:p>
        </p:txBody>
      </p:sp>
      <p:pic>
        <p:nvPicPr>
          <p:cNvPr id="27" name="object 27"/>
          <p:cNvPicPr/>
          <p:nvPr/>
        </p:nvPicPr>
        <p:blipFill>
          <a:blip r:embed="rId3" cstate="print"/>
          <a:stretch>
            <a:fillRect/>
          </a:stretch>
        </p:blipFill>
        <p:spPr>
          <a:xfrm>
            <a:off x="948057" y="5061542"/>
            <a:ext cx="208915" cy="194987"/>
          </a:xfrm>
          <a:prstGeom prst="rect">
            <a:avLst/>
          </a:prstGeom>
        </p:spPr>
      </p:pic>
      <p:sp>
        <p:nvSpPr>
          <p:cNvPr id="28" name="object 28"/>
          <p:cNvSpPr txBox="1"/>
          <p:nvPr/>
        </p:nvSpPr>
        <p:spPr>
          <a:xfrm>
            <a:off x="1164132" y="5003673"/>
            <a:ext cx="8821420" cy="596314"/>
          </a:xfrm>
          <a:prstGeom prst="rect">
            <a:avLst/>
          </a:prstGeom>
        </p:spPr>
        <p:txBody>
          <a:bodyPr vert="horz" wrap="square" lIns="0" tIns="31747" rIns="0" bIns="0" rtlCol="0">
            <a:spAutoFit/>
          </a:bodyPr>
          <a:lstStyle/>
          <a:p>
            <a:pPr marL="12699" marR="5080">
              <a:lnSpc>
                <a:spcPts val="2180"/>
              </a:lnSpc>
              <a:spcBef>
                <a:spcPts val="250"/>
              </a:spcBef>
              <a:tabLst>
                <a:tab pos="487637" algn="l"/>
                <a:tab pos="1393066" algn="l"/>
                <a:tab pos="2499773" algn="l"/>
                <a:tab pos="3819820" algn="l"/>
                <a:tab pos="4280790" algn="l"/>
                <a:tab pos="5384957" algn="l"/>
                <a:tab pos="6950728" algn="l"/>
                <a:tab pos="8458718" algn="l"/>
              </a:tabLst>
            </a:pPr>
            <a:r>
              <a:rPr sz="1900" b="1" spc="-10" dirty="0">
                <a:latin typeface="Arial"/>
                <a:cs typeface="Arial"/>
              </a:rPr>
              <a:t>S</a:t>
            </a:r>
            <a:r>
              <a:rPr sz="1900" b="1" spc="-5" dirty="0">
                <a:latin typeface="Arial"/>
                <a:cs typeface="Arial"/>
              </a:rPr>
              <a:t>e</a:t>
            </a:r>
            <a:r>
              <a:rPr sz="1900" b="1" dirty="0">
                <a:latin typeface="Arial"/>
                <a:cs typeface="Arial"/>
              </a:rPr>
              <a:t>	</a:t>
            </a:r>
            <a:r>
              <a:rPr sz="1900" b="1" spc="-5" dirty="0">
                <a:latin typeface="Arial"/>
                <a:cs typeface="Arial"/>
              </a:rPr>
              <a:t>t</a:t>
            </a:r>
            <a:r>
              <a:rPr sz="1900" b="1" dirty="0">
                <a:latin typeface="Arial"/>
                <a:cs typeface="Arial"/>
              </a:rPr>
              <a:t>o</a:t>
            </a:r>
            <a:r>
              <a:rPr sz="1900" b="1" spc="-5" dirty="0">
                <a:latin typeface="Arial"/>
                <a:cs typeface="Arial"/>
              </a:rPr>
              <a:t>man</a:t>
            </a:r>
            <a:r>
              <a:rPr sz="1900" b="1" dirty="0">
                <a:latin typeface="Arial"/>
                <a:cs typeface="Arial"/>
              </a:rPr>
              <a:t>	</a:t>
            </a:r>
            <a:r>
              <a:rPr sz="1900" b="1" spc="-5" dirty="0">
                <a:latin typeface="Arial"/>
                <a:cs typeface="Arial"/>
              </a:rPr>
              <a:t>lec</a:t>
            </a:r>
            <a:r>
              <a:rPr sz="1900" b="1" dirty="0">
                <a:latin typeface="Arial"/>
                <a:cs typeface="Arial"/>
              </a:rPr>
              <a:t>t</a:t>
            </a:r>
            <a:r>
              <a:rPr sz="1900" b="1" spc="-5" dirty="0">
                <a:latin typeface="Arial"/>
                <a:cs typeface="Arial"/>
              </a:rPr>
              <a:t>uras</a:t>
            </a:r>
            <a:r>
              <a:rPr sz="1900" b="1" dirty="0">
                <a:latin typeface="Arial"/>
                <a:cs typeface="Arial"/>
              </a:rPr>
              <a:t>	</a:t>
            </a:r>
            <a:r>
              <a:rPr sz="1900" b="1" spc="-5" dirty="0">
                <a:latin typeface="Arial"/>
                <a:cs typeface="Arial"/>
              </a:rPr>
              <a:t>p</a:t>
            </a:r>
            <a:r>
              <a:rPr sz="1900" b="1" dirty="0">
                <a:latin typeface="Arial"/>
                <a:cs typeface="Arial"/>
              </a:rPr>
              <a:t>u</a:t>
            </a:r>
            <a:r>
              <a:rPr sz="1900" b="1" spc="-15" dirty="0">
                <a:latin typeface="Arial"/>
                <a:cs typeface="Arial"/>
              </a:rPr>
              <a:t>n</a:t>
            </a:r>
            <a:r>
              <a:rPr sz="1900" b="1" spc="-5" dirty="0">
                <a:latin typeface="Arial"/>
                <a:cs typeface="Arial"/>
              </a:rPr>
              <a:t>t</a:t>
            </a:r>
            <a:r>
              <a:rPr sz="1900" b="1" dirty="0">
                <a:latin typeface="Arial"/>
                <a:cs typeface="Arial"/>
              </a:rPr>
              <a:t>u</a:t>
            </a:r>
            <a:r>
              <a:rPr sz="1900" b="1" spc="-5" dirty="0">
                <a:latin typeface="Arial"/>
                <a:cs typeface="Arial"/>
              </a:rPr>
              <a:t>ales</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t</a:t>
            </a:r>
            <a:r>
              <a:rPr sz="1900" b="1" spc="-15" dirty="0">
                <a:latin typeface="Arial"/>
                <a:cs typeface="Arial"/>
              </a:rPr>
              <a:t>i</a:t>
            </a:r>
            <a:r>
              <a:rPr sz="1900" b="1" spc="-5" dirty="0">
                <a:latin typeface="Arial"/>
                <a:cs typeface="Arial"/>
              </a:rPr>
              <a:t>emp</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es</a:t>
            </a:r>
            <a:r>
              <a:rPr sz="1900" b="1" dirty="0">
                <a:latin typeface="Arial"/>
                <a:cs typeface="Arial"/>
              </a:rPr>
              <a:t>p</a:t>
            </a:r>
            <a:r>
              <a:rPr sz="1900" b="1" spc="-5" dirty="0">
                <a:latin typeface="Arial"/>
                <a:cs typeface="Arial"/>
              </a:rPr>
              <a:t>ecí</a:t>
            </a:r>
            <a:r>
              <a:rPr sz="1900" b="1" dirty="0">
                <a:latin typeface="Arial"/>
                <a:cs typeface="Arial"/>
              </a:rPr>
              <a:t>f</a:t>
            </a:r>
            <a:r>
              <a:rPr sz="1900" b="1" spc="-5" dirty="0">
                <a:latin typeface="Arial"/>
                <a:cs typeface="Arial"/>
              </a:rPr>
              <a:t>ic</a:t>
            </a:r>
            <a:r>
              <a:rPr sz="1900" b="1" dirty="0">
                <a:latin typeface="Arial"/>
                <a:cs typeface="Arial"/>
              </a:rPr>
              <a:t>o</a:t>
            </a:r>
            <a:r>
              <a:rPr sz="1900" b="1" spc="21" dirty="0">
                <a:latin typeface="Arial"/>
                <a:cs typeface="Arial"/>
              </a:rPr>
              <a:t>s</a:t>
            </a:r>
            <a:r>
              <a:rPr sz="1900" b="1" spc="-5" dirty="0">
                <a:latin typeface="Arial"/>
                <a:cs typeface="Arial"/>
              </a:rPr>
              <a:t>,</a:t>
            </a:r>
            <a:r>
              <a:rPr sz="1900" b="1" dirty="0">
                <a:latin typeface="Arial"/>
                <a:cs typeface="Arial"/>
              </a:rPr>
              <a:t>	</a:t>
            </a:r>
            <a:r>
              <a:rPr sz="1900" b="1" spc="-5" dirty="0">
                <a:latin typeface="Arial"/>
                <a:cs typeface="Arial"/>
              </a:rPr>
              <a:t>regis</a:t>
            </a:r>
            <a:r>
              <a:rPr sz="1900" b="1" dirty="0">
                <a:latin typeface="Arial"/>
                <a:cs typeface="Arial"/>
              </a:rPr>
              <a:t>t</a:t>
            </a:r>
            <a:r>
              <a:rPr sz="1900" b="1" spc="-5" dirty="0">
                <a:latin typeface="Arial"/>
                <a:cs typeface="Arial"/>
              </a:rPr>
              <a:t>ran</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los  diferentes</a:t>
            </a:r>
            <a:r>
              <a:rPr sz="1900" b="1" spc="25" dirty="0">
                <a:latin typeface="Arial"/>
                <a:cs typeface="Arial"/>
              </a:rPr>
              <a:t> </a:t>
            </a:r>
            <a:r>
              <a:rPr sz="1900" b="1" spc="-10" dirty="0">
                <a:latin typeface="Arial"/>
                <a:cs typeface="Arial"/>
              </a:rPr>
              <a:t>valores</a:t>
            </a:r>
            <a:r>
              <a:rPr sz="1900" b="1" spc="-5" dirty="0">
                <a:latin typeface="Arial"/>
                <a:cs typeface="Arial"/>
              </a:rPr>
              <a:t> obtenidos.</a:t>
            </a:r>
            <a:endParaRPr sz="1900">
              <a:latin typeface="Arial"/>
              <a:cs typeface="Arial"/>
            </a:endParaRPr>
          </a:p>
        </p:txBody>
      </p:sp>
      <p:pic>
        <p:nvPicPr>
          <p:cNvPr id="29" name="object 29"/>
          <p:cNvPicPr/>
          <p:nvPr/>
        </p:nvPicPr>
        <p:blipFill>
          <a:blip r:embed="rId3" cstate="print"/>
          <a:stretch>
            <a:fillRect/>
          </a:stretch>
        </p:blipFill>
        <p:spPr>
          <a:xfrm>
            <a:off x="948057" y="5893392"/>
            <a:ext cx="208915" cy="194987"/>
          </a:xfrm>
          <a:prstGeom prst="rect">
            <a:avLst/>
          </a:prstGeom>
        </p:spPr>
      </p:pic>
      <p:sp>
        <p:nvSpPr>
          <p:cNvPr id="30" name="object 30"/>
          <p:cNvSpPr txBox="1"/>
          <p:nvPr/>
        </p:nvSpPr>
        <p:spPr>
          <a:xfrm>
            <a:off x="1164134" y="5836158"/>
            <a:ext cx="44723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400" dirty="0">
                <a:latin typeface="Arial"/>
                <a:cs typeface="Arial"/>
              </a:rPr>
              <a:t> </a:t>
            </a:r>
            <a:r>
              <a:rPr sz="1900" b="1" spc="-5" dirty="0">
                <a:latin typeface="Arial"/>
                <a:cs typeface="Arial"/>
              </a:rPr>
              <a:t>la</a:t>
            </a:r>
            <a:r>
              <a:rPr sz="1900" b="1" spc="405" dirty="0">
                <a:latin typeface="Arial"/>
                <a:cs typeface="Arial"/>
              </a:rPr>
              <a:t> </a:t>
            </a:r>
            <a:r>
              <a:rPr sz="1900" b="1" spc="-5" dirty="0">
                <a:latin typeface="Arial"/>
                <a:cs typeface="Arial"/>
              </a:rPr>
              <a:t>figura</a:t>
            </a:r>
            <a:r>
              <a:rPr sz="1900" b="1" spc="395" dirty="0">
                <a:latin typeface="Arial"/>
                <a:cs typeface="Arial"/>
              </a:rPr>
              <a:t> </a:t>
            </a:r>
            <a:r>
              <a:rPr sz="1900" b="1" spc="-5" dirty="0">
                <a:latin typeface="Arial"/>
                <a:cs typeface="Arial"/>
              </a:rPr>
              <a:t>4</a:t>
            </a:r>
            <a:r>
              <a:rPr sz="1900" b="1" spc="405" dirty="0">
                <a:latin typeface="Arial"/>
                <a:cs typeface="Arial"/>
              </a:rPr>
              <a:t> </a:t>
            </a:r>
            <a:r>
              <a:rPr sz="1900" b="1" spc="-5" dirty="0">
                <a:latin typeface="Arial"/>
                <a:cs typeface="Arial"/>
              </a:rPr>
              <a:t>podemos</a:t>
            </a:r>
            <a:r>
              <a:rPr sz="1900" b="1" spc="390" dirty="0">
                <a:latin typeface="Arial"/>
                <a:cs typeface="Arial"/>
              </a:rPr>
              <a:t> </a:t>
            </a:r>
            <a:r>
              <a:rPr sz="1900" b="1" spc="-5" dirty="0">
                <a:latin typeface="Arial"/>
                <a:cs typeface="Arial"/>
              </a:rPr>
              <a:t>observar</a:t>
            </a:r>
            <a:r>
              <a:rPr sz="1900" b="1" spc="400" dirty="0">
                <a:latin typeface="Arial"/>
                <a:cs typeface="Arial"/>
              </a:rPr>
              <a:t> </a:t>
            </a:r>
            <a:r>
              <a:rPr sz="1900" b="1" spc="-5" dirty="0">
                <a:latin typeface="Arial"/>
                <a:cs typeface="Arial"/>
              </a:rPr>
              <a:t>las</a:t>
            </a:r>
            <a:endParaRPr sz="1900">
              <a:latin typeface="Arial"/>
              <a:cs typeface="Arial"/>
            </a:endParaRPr>
          </a:p>
        </p:txBody>
      </p:sp>
      <p:sp>
        <p:nvSpPr>
          <p:cNvPr id="36" name="object 3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21</a:t>
            </a:fld>
            <a:endParaRPr sz="1100">
              <a:latin typeface="Calibri"/>
              <a:cs typeface="Calibri"/>
            </a:endParaRPr>
          </a:p>
        </p:txBody>
      </p:sp>
      <p:sp>
        <p:nvSpPr>
          <p:cNvPr id="31" name="object 31"/>
          <p:cNvSpPr txBox="1"/>
          <p:nvPr/>
        </p:nvSpPr>
        <p:spPr>
          <a:xfrm>
            <a:off x="5747893" y="5865623"/>
            <a:ext cx="42252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diferencias</a:t>
            </a:r>
            <a:r>
              <a:rPr sz="1900" b="1" spc="395" dirty="0">
                <a:latin typeface="Arial"/>
                <a:cs typeface="Arial"/>
              </a:rPr>
              <a:t> </a:t>
            </a:r>
            <a:r>
              <a:rPr sz="1900" b="1" spc="-5" dirty="0">
                <a:latin typeface="Arial"/>
                <a:cs typeface="Arial"/>
              </a:rPr>
              <a:t>entre</a:t>
            </a:r>
            <a:r>
              <a:rPr sz="1900" b="1" spc="426" dirty="0">
                <a:latin typeface="Arial"/>
                <a:cs typeface="Arial"/>
              </a:rPr>
              <a:t> </a:t>
            </a:r>
            <a:r>
              <a:rPr sz="1900" b="1" spc="-5" dirty="0">
                <a:latin typeface="Arial"/>
                <a:cs typeface="Arial"/>
              </a:rPr>
              <a:t>un</a:t>
            </a:r>
            <a:r>
              <a:rPr sz="1900" b="1" spc="420" dirty="0">
                <a:latin typeface="Arial"/>
                <a:cs typeface="Arial"/>
              </a:rPr>
              <a:t> </a:t>
            </a:r>
            <a:r>
              <a:rPr sz="1900" b="1" spc="-5" dirty="0">
                <a:latin typeface="Arial"/>
                <a:cs typeface="Arial"/>
              </a:rPr>
              <a:t>registro</a:t>
            </a:r>
            <a:r>
              <a:rPr sz="1900" b="1" spc="408"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un</a:t>
            </a:r>
            <a:endParaRPr sz="1900">
              <a:latin typeface="Arial"/>
              <a:cs typeface="Arial"/>
            </a:endParaRPr>
          </a:p>
        </p:txBody>
      </p:sp>
      <p:sp>
        <p:nvSpPr>
          <p:cNvPr id="32" name="object 32"/>
          <p:cNvSpPr txBox="1"/>
          <p:nvPr/>
        </p:nvSpPr>
        <p:spPr>
          <a:xfrm>
            <a:off x="1176832" y="6142940"/>
            <a:ext cx="316610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aislamiento</a:t>
            </a:r>
            <a:r>
              <a:rPr sz="1900" b="1" spc="5"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buen</a:t>
            </a:r>
            <a:r>
              <a:rPr sz="1900" b="1" spc="10" dirty="0">
                <a:latin typeface="Arial"/>
                <a:cs typeface="Arial"/>
              </a:rPr>
              <a:t> </a:t>
            </a:r>
            <a:r>
              <a:rPr sz="1900" b="1" spc="-5" dirty="0">
                <a:latin typeface="Arial"/>
                <a:cs typeface="Arial"/>
              </a:rPr>
              <a:t>estado</a:t>
            </a:r>
            <a:endParaRPr sz="1900">
              <a:latin typeface="Arial"/>
              <a:cs typeface="Arial"/>
            </a:endParaRPr>
          </a:p>
        </p:txBody>
      </p:sp>
      <p:sp>
        <p:nvSpPr>
          <p:cNvPr id="33" name="object 33"/>
          <p:cNvSpPr txBox="1"/>
          <p:nvPr/>
        </p:nvSpPr>
        <p:spPr>
          <a:xfrm>
            <a:off x="4398391" y="6113475"/>
            <a:ext cx="183260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44" dirty="0">
                <a:latin typeface="Arial"/>
                <a:cs typeface="Arial"/>
              </a:rPr>
              <a:t> </a:t>
            </a:r>
            <a:r>
              <a:rPr sz="1900" b="1" spc="-5" dirty="0">
                <a:latin typeface="Arial"/>
                <a:cs typeface="Arial"/>
              </a:rPr>
              <a:t>un</a:t>
            </a:r>
            <a:r>
              <a:rPr sz="1900" b="1" spc="-15" dirty="0">
                <a:latin typeface="Arial"/>
                <a:cs typeface="Arial"/>
              </a:rPr>
              <a:t> </a:t>
            </a:r>
            <a:r>
              <a:rPr sz="1900" b="1" spc="-5" dirty="0">
                <a:latin typeface="Arial"/>
                <a:cs typeface="Arial"/>
              </a:rPr>
              <a:t>registro</a:t>
            </a:r>
            <a:r>
              <a:rPr sz="1900" b="1" spc="-15" dirty="0">
                <a:latin typeface="Arial"/>
                <a:cs typeface="Arial"/>
              </a:rPr>
              <a:t> </a:t>
            </a:r>
            <a:r>
              <a:rPr sz="1900" b="1" spc="-5" dirty="0">
                <a:latin typeface="Arial"/>
                <a:cs typeface="Arial"/>
              </a:rPr>
              <a:t>de</a:t>
            </a:r>
            <a:endParaRPr sz="1900">
              <a:latin typeface="Arial"/>
              <a:cs typeface="Arial"/>
            </a:endParaRPr>
          </a:p>
        </p:txBody>
      </p:sp>
      <p:sp>
        <p:nvSpPr>
          <p:cNvPr id="34" name="object 34"/>
          <p:cNvSpPr txBox="1"/>
          <p:nvPr/>
        </p:nvSpPr>
        <p:spPr>
          <a:xfrm>
            <a:off x="6287389" y="6142940"/>
            <a:ext cx="33667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un</a:t>
            </a:r>
            <a:r>
              <a:rPr sz="1900" b="1" spc="10" dirty="0">
                <a:latin typeface="Arial"/>
                <a:cs typeface="Arial"/>
              </a:rPr>
              <a:t> </a:t>
            </a:r>
            <a:r>
              <a:rPr sz="1900" b="1" spc="-5" dirty="0">
                <a:latin typeface="Arial"/>
                <a:cs typeface="Arial"/>
              </a:rPr>
              <a:t>aislamiento</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mal</a:t>
            </a:r>
            <a:r>
              <a:rPr sz="1900" b="1" dirty="0">
                <a:latin typeface="Arial"/>
                <a:cs typeface="Arial"/>
              </a:rPr>
              <a:t> </a:t>
            </a:r>
            <a:r>
              <a:rPr sz="1900" b="1" spc="-5" dirty="0">
                <a:latin typeface="Arial"/>
                <a:cs typeface="Arial"/>
              </a:rPr>
              <a:t>estado</a:t>
            </a:r>
            <a:endParaRPr sz="1900">
              <a:latin typeface="Arial"/>
              <a:cs typeface="Arial"/>
            </a:endParaRPr>
          </a:p>
        </p:txBody>
      </p:sp>
      <p:sp>
        <p:nvSpPr>
          <p:cNvPr id="35" name="object 35"/>
          <p:cNvSpPr txBox="1"/>
          <p:nvPr/>
        </p:nvSpPr>
        <p:spPr>
          <a:xfrm>
            <a:off x="9641586" y="611347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5"/>
            <a:ext cx="9114790" cy="5361940"/>
            <a:chOff x="789431" y="1124085"/>
            <a:chExt cx="9114790" cy="536194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1627304" y="1147572"/>
              <a:ext cx="7528344" cy="5338304"/>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22</a:t>
            </a:fld>
            <a:endParaRPr sz="1100">
              <a:latin typeface="Calibri"/>
              <a:cs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2" y="1124085"/>
            <a:ext cx="9183370" cy="374650"/>
            <a:chOff x="789431" y="1124085"/>
            <a:chExt cx="9183370" cy="374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947927" y="1147826"/>
              <a:ext cx="9025255" cy="350520"/>
            </a:xfrm>
            <a:custGeom>
              <a:avLst/>
              <a:gdLst/>
              <a:ahLst/>
              <a:cxnLst/>
              <a:rect l="l" t="t" r="r" b="b"/>
              <a:pathLst>
                <a:path w="9025255" h="350519">
                  <a:moveTo>
                    <a:pt x="9024874" y="0"/>
                  </a:moveTo>
                  <a:lnTo>
                    <a:pt x="0" y="0"/>
                  </a:lnTo>
                  <a:lnTo>
                    <a:pt x="0" y="350520"/>
                  </a:lnTo>
                  <a:lnTo>
                    <a:pt x="9024874" y="350520"/>
                  </a:lnTo>
                  <a:lnTo>
                    <a:pt x="9024874" y="0"/>
                  </a:lnTo>
                  <a:close/>
                </a:path>
              </a:pathLst>
            </a:custGeom>
            <a:solidFill>
              <a:srgbClr val="00FF00"/>
            </a:solidFill>
          </p:spPr>
          <p:txBody>
            <a:bodyPr wrap="square" lIns="0" tIns="0" rIns="0" bIns="0" rtlCol="0"/>
            <a:lstStyle/>
            <a:p>
              <a:endParaRPr/>
            </a:p>
          </p:txBody>
        </p:sp>
        <p:pic>
          <p:nvPicPr>
            <p:cNvPr id="6" name="object 6"/>
            <p:cNvPicPr/>
            <p:nvPr/>
          </p:nvPicPr>
          <p:blipFill>
            <a:blip r:embed="rId2" cstate="print"/>
            <a:stretch>
              <a:fillRect/>
            </a:stretch>
          </p:blipFill>
          <p:spPr>
            <a:xfrm>
              <a:off x="948054" y="1159510"/>
              <a:ext cx="271144" cy="271779"/>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947927" y="1147827"/>
            <a:ext cx="9025255" cy="346249"/>
          </a:xfrm>
          <a:prstGeom prst="rect">
            <a:avLst/>
          </a:prstGeom>
        </p:spPr>
        <p:txBody>
          <a:bodyPr vert="horz" wrap="square" lIns="0" tIns="0" rIns="0" bIns="0" rtlCol="0">
            <a:spAutoFit/>
          </a:bodyPr>
          <a:lstStyle/>
          <a:p>
            <a:pPr marL="670501">
              <a:lnSpc>
                <a:spcPts val="2709"/>
              </a:lnSpc>
              <a:tabLst>
                <a:tab pos="1285760" algn="l"/>
                <a:tab pos="1884513" algn="l"/>
                <a:tab pos="2840738" algn="l"/>
                <a:tab pos="4830016" algn="l"/>
                <a:tab pos="5309398" algn="l"/>
                <a:tab pos="6264988" algn="l"/>
                <a:tab pos="6845326" algn="l"/>
                <a:tab pos="8663806" algn="l"/>
              </a:tabLst>
            </a:pPr>
            <a:r>
              <a:rPr sz="2400" b="1" i="1" dirty="0">
                <a:latin typeface="Arial"/>
                <a:cs typeface="Arial"/>
              </a:rPr>
              <a:t>En	un	</a:t>
            </a:r>
            <a:r>
              <a:rPr sz="2400" b="1" i="1" spc="5" dirty="0">
                <a:latin typeface="Arial"/>
                <a:cs typeface="Arial"/>
              </a:rPr>
              <a:t>b</a:t>
            </a:r>
            <a:r>
              <a:rPr sz="2400" b="1" i="1" dirty="0">
                <a:latin typeface="Arial"/>
                <a:cs typeface="Arial"/>
              </a:rPr>
              <a:t>uen	</a:t>
            </a:r>
            <a:r>
              <a:rPr sz="2400" b="1" i="1" spc="-5" dirty="0">
                <a:latin typeface="Arial"/>
                <a:cs typeface="Arial"/>
              </a:rPr>
              <a:t>aislam</a:t>
            </a:r>
            <a:r>
              <a:rPr sz="2400" b="1" i="1" dirty="0">
                <a:latin typeface="Arial"/>
                <a:cs typeface="Arial"/>
              </a:rPr>
              <a:t>i</a:t>
            </a:r>
            <a:r>
              <a:rPr sz="2400" b="1" i="1" spc="-5" dirty="0">
                <a:latin typeface="Arial"/>
                <a:cs typeface="Arial"/>
              </a:rPr>
              <a:t>ento,	</a:t>
            </a:r>
            <a:r>
              <a:rPr sz="2400" b="1" i="1" spc="-21" dirty="0">
                <a:latin typeface="Arial"/>
                <a:cs typeface="Arial"/>
              </a:rPr>
              <a:t>e</a:t>
            </a:r>
            <a:r>
              <a:rPr sz="2400" b="1" i="1" dirty="0">
                <a:latin typeface="Arial"/>
                <a:cs typeface="Arial"/>
              </a:rPr>
              <a:t>l	</a:t>
            </a:r>
            <a:r>
              <a:rPr sz="2400" b="1" i="1" spc="-5" dirty="0">
                <a:latin typeface="Arial"/>
                <a:cs typeface="Arial"/>
              </a:rPr>
              <a:t>valor</a:t>
            </a:r>
            <a:r>
              <a:rPr sz="2400" b="1" i="1" dirty="0">
                <a:latin typeface="Arial"/>
                <a:cs typeface="Arial"/>
              </a:rPr>
              <a:t>	</a:t>
            </a:r>
            <a:r>
              <a:rPr sz="2400" b="1" i="1" spc="-15" dirty="0">
                <a:latin typeface="Arial"/>
                <a:cs typeface="Arial"/>
              </a:rPr>
              <a:t>d</a:t>
            </a:r>
            <a:r>
              <a:rPr sz="2400" b="1" i="1" spc="-5" dirty="0">
                <a:latin typeface="Arial"/>
                <a:cs typeface="Arial"/>
              </a:rPr>
              <a:t>e</a:t>
            </a:r>
            <a:r>
              <a:rPr sz="2400" b="1" i="1" dirty="0">
                <a:latin typeface="Arial"/>
                <a:cs typeface="Arial"/>
              </a:rPr>
              <a:t>	</a:t>
            </a:r>
            <a:r>
              <a:rPr sz="2400" b="1" i="1" spc="-5" dirty="0">
                <a:latin typeface="Arial"/>
                <a:cs typeface="Arial"/>
              </a:rPr>
              <a:t>resistencia</a:t>
            </a:r>
            <a:r>
              <a:rPr sz="2400" b="1" i="1" dirty="0">
                <a:latin typeface="Arial"/>
                <a:cs typeface="Arial"/>
              </a:rPr>
              <a:t>	</a:t>
            </a:r>
            <a:r>
              <a:rPr sz="2400" b="1" i="1" spc="-5" dirty="0">
                <a:latin typeface="Arial"/>
                <a:cs typeface="Arial"/>
              </a:rPr>
              <a:t>de</a:t>
            </a:r>
            <a:endParaRPr sz="2400">
              <a:latin typeface="Arial"/>
              <a:cs typeface="Arial"/>
            </a:endParaRPr>
          </a:p>
        </p:txBody>
      </p:sp>
      <p:sp>
        <p:nvSpPr>
          <p:cNvPr id="10" name="object 10"/>
          <p:cNvSpPr txBox="1"/>
          <p:nvPr/>
        </p:nvSpPr>
        <p:spPr>
          <a:xfrm>
            <a:off x="1176832" y="1498347"/>
            <a:ext cx="8796020" cy="346249"/>
          </a:xfrm>
          <a:prstGeom prst="rect">
            <a:avLst/>
          </a:prstGeom>
          <a:solidFill>
            <a:srgbClr val="00FF00"/>
          </a:solidFill>
        </p:spPr>
        <p:txBody>
          <a:bodyPr vert="horz" wrap="square" lIns="0" tIns="0" rIns="0" bIns="0" rtlCol="0">
            <a:spAutoFit/>
          </a:bodyPr>
          <a:lstStyle/>
          <a:p>
            <a:pPr>
              <a:lnSpc>
                <a:spcPts val="2709"/>
              </a:lnSpc>
            </a:pPr>
            <a:r>
              <a:rPr sz="2400" b="1" i="1" spc="-5" dirty="0">
                <a:latin typeface="Arial"/>
                <a:cs typeface="Arial"/>
              </a:rPr>
              <a:t>aislamiento</a:t>
            </a:r>
            <a:r>
              <a:rPr sz="2400" b="1" i="1" spc="300" dirty="0">
                <a:latin typeface="Arial"/>
                <a:cs typeface="Arial"/>
              </a:rPr>
              <a:t> </a:t>
            </a:r>
            <a:r>
              <a:rPr sz="2400" b="1" i="1" spc="-5" dirty="0">
                <a:latin typeface="Arial"/>
                <a:cs typeface="Arial"/>
              </a:rPr>
              <a:t>aumenta</a:t>
            </a:r>
            <a:r>
              <a:rPr sz="2400" b="1" i="1" spc="300" dirty="0">
                <a:latin typeface="Arial"/>
                <a:cs typeface="Arial"/>
              </a:rPr>
              <a:t> </a:t>
            </a:r>
            <a:r>
              <a:rPr sz="2400" b="1" i="1" spc="-5" dirty="0">
                <a:latin typeface="Arial"/>
                <a:cs typeface="Arial"/>
              </a:rPr>
              <a:t>al</a:t>
            </a:r>
            <a:r>
              <a:rPr sz="2400" b="1" i="1" spc="305" dirty="0">
                <a:latin typeface="Arial"/>
                <a:cs typeface="Arial"/>
              </a:rPr>
              <a:t> </a:t>
            </a:r>
            <a:r>
              <a:rPr sz="2400" b="1" i="1" spc="-5" dirty="0">
                <a:latin typeface="Arial"/>
                <a:cs typeface="Arial"/>
              </a:rPr>
              <a:t>transcurrir</a:t>
            </a:r>
            <a:r>
              <a:rPr sz="2400" b="1" i="1" spc="300" dirty="0">
                <a:latin typeface="Arial"/>
                <a:cs typeface="Arial"/>
              </a:rPr>
              <a:t> </a:t>
            </a:r>
            <a:r>
              <a:rPr sz="2400" b="1" i="1" spc="-5" dirty="0">
                <a:latin typeface="Arial"/>
                <a:cs typeface="Arial"/>
              </a:rPr>
              <a:t>el</a:t>
            </a:r>
            <a:r>
              <a:rPr sz="2400" b="1" i="1" spc="295" dirty="0">
                <a:latin typeface="Arial"/>
                <a:cs typeface="Arial"/>
              </a:rPr>
              <a:t> </a:t>
            </a:r>
            <a:r>
              <a:rPr sz="2400" b="1" i="1" spc="-5" dirty="0">
                <a:latin typeface="Arial"/>
                <a:cs typeface="Arial"/>
              </a:rPr>
              <a:t>tiempo,</a:t>
            </a:r>
            <a:r>
              <a:rPr sz="2400" b="1" i="1" spc="300" dirty="0">
                <a:latin typeface="Arial"/>
                <a:cs typeface="Arial"/>
              </a:rPr>
              <a:t> </a:t>
            </a:r>
            <a:r>
              <a:rPr sz="2400" b="1" i="1" spc="-5" dirty="0">
                <a:latin typeface="Arial"/>
                <a:cs typeface="Arial"/>
              </a:rPr>
              <a:t>contrario</a:t>
            </a:r>
            <a:r>
              <a:rPr sz="2400" b="1" i="1" spc="305" dirty="0">
                <a:latin typeface="Arial"/>
                <a:cs typeface="Arial"/>
              </a:rPr>
              <a:t> </a:t>
            </a:r>
            <a:r>
              <a:rPr sz="2400" b="1" i="1" spc="-5" dirty="0">
                <a:latin typeface="Arial"/>
                <a:cs typeface="Arial"/>
              </a:rPr>
              <a:t>a</a:t>
            </a:r>
            <a:r>
              <a:rPr sz="2400" b="1" i="1" spc="285" dirty="0">
                <a:latin typeface="Arial"/>
                <a:cs typeface="Arial"/>
              </a:rPr>
              <a:t> </a:t>
            </a:r>
            <a:r>
              <a:rPr sz="2400" b="1" i="1" dirty="0">
                <a:latin typeface="Arial"/>
                <a:cs typeface="Arial"/>
              </a:rPr>
              <a:t>lo</a:t>
            </a:r>
            <a:endParaRPr sz="2400">
              <a:latin typeface="Arial"/>
              <a:cs typeface="Arial"/>
            </a:endParaRPr>
          </a:p>
        </p:txBody>
      </p:sp>
      <p:sp>
        <p:nvSpPr>
          <p:cNvPr id="11" name="object 11"/>
          <p:cNvSpPr txBox="1"/>
          <p:nvPr/>
        </p:nvSpPr>
        <p:spPr>
          <a:xfrm>
            <a:off x="1176832" y="1856403"/>
            <a:ext cx="8796020" cy="346249"/>
          </a:xfrm>
          <a:prstGeom prst="rect">
            <a:avLst/>
          </a:prstGeom>
          <a:solidFill>
            <a:srgbClr val="00FF00"/>
          </a:solidFill>
        </p:spPr>
        <p:txBody>
          <a:bodyPr vert="horz" wrap="square" lIns="0" tIns="0" rIns="0" bIns="0" rtlCol="0">
            <a:spAutoFit/>
          </a:bodyPr>
          <a:lstStyle/>
          <a:p>
            <a:pPr>
              <a:lnSpc>
                <a:spcPts val="2655"/>
              </a:lnSpc>
            </a:pPr>
            <a:r>
              <a:rPr sz="2400" b="1" i="1" spc="-5" dirty="0">
                <a:latin typeface="Arial"/>
                <a:cs typeface="Arial"/>
              </a:rPr>
              <a:t>que</a:t>
            </a:r>
            <a:r>
              <a:rPr sz="2400" b="1" i="1" spc="130" dirty="0">
                <a:latin typeface="Arial"/>
                <a:cs typeface="Arial"/>
              </a:rPr>
              <a:t> </a:t>
            </a:r>
            <a:r>
              <a:rPr sz="2400" b="1" i="1" spc="-5" dirty="0">
                <a:latin typeface="Arial"/>
                <a:cs typeface="Arial"/>
              </a:rPr>
              <a:t>ocurre</a:t>
            </a:r>
            <a:r>
              <a:rPr sz="2400" b="1" i="1" spc="130" dirty="0">
                <a:latin typeface="Arial"/>
                <a:cs typeface="Arial"/>
              </a:rPr>
              <a:t> </a:t>
            </a:r>
            <a:r>
              <a:rPr sz="2400" b="1" i="1" spc="-5" dirty="0">
                <a:latin typeface="Arial"/>
                <a:cs typeface="Arial"/>
              </a:rPr>
              <a:t>en</a:t>
            </a:r>
            <a:r>
              <a:rPr sz="2400" b="1" i="1" spc="135" dirty="0">
                <a:latin typeface="Arial"/>
                <a:cs typeface="Arial"/>
              </a:rPr>
              <a:t> </a:t>
            </a:r>
            <a:r>
              <a:rPr sz="2400" b="1" i="1" dirty="0">
                <a:latin typeface="Arial"/>
                <a:cs typeface="Arial"/>
              </a:rPr>
              <a:t>un</a:t>
            </a:r>
            <a:r>
              <a:rPr sz="2400" b="1" i="1" spc="130" dirty="0">
                <a:latin typeface="Arial"/>
                <a:cs typeface="Arial"/>
              </a:rPr>
              <a:t> </a:t>
            </a:r>
            <a:r>
              <a:rPr sz="2400" b="1" i="1" dirty="0">
                <a:latin typeface="Arial"/>
                <a:cs typeface="Arial"/>
              </a:rPr>
              <a:t>aislamiento</a:t>
            </a:r>
            <a:r>
              <a:rPr sz="2400" b="1" i="1" spc="140" dirty="0">
                <a:latin typeface="Arial"/>
                <a:cs typeface="Arial"/>
              </a:rPr>
              <a:t> </a:t>
            </a:r>
            <a:r>
              <a:rPr sz="2400" b="1" i="1" dirty="0">
                <a:latin typeface="Arial"/>
                <a:cs typeface="Arial"/>
              </a:rPr>
              <a:t>con</a:t>
            </a:r>
            <a:r>
              <a:rPr sz="2400" b="1" i="1" spc="125" dirty="0">
                <a:latin typeface="Arial"/>
                <a:cs typeface="Arial"/>
              </a:rPr>
              <a:t> </a:t>
            </a:r>
            <a:r>
              <a:rPr sz="2400" b="1" i="1" dirty="0">
                <a:latin typeface="Arial"/>
                <a:cs typeface="Arial"/>
              </a:rPr>
              <a:t>problemas</a:t>
            </a:r>
            <a:r>
              <a:rPr sz="2400" b="1" i="1" spc="135" dirty="0">
                <a:latin typeface="Arial"/>
                <a:cs typeface="Arial"/>
              </a:rPr>
              <a:t> </a:t>
            </a:r>
            <a:r>
              <a:rPr sz="2400" b="1" i="1" dirty="0">
                <a:latin typeface="Arial"/>
                <a:cs typeface="Arial"/>
              </a:rPr>
              <a:t>donde</a:t>
            </a:r>
            <a:r>
              <a:rPr sz="2400" b="1" i="1" spc="135" dirty="0">
                <a:latin typeface="Arial"/>
                <a:cs typeface="Arial"/>
              </a:rPr>
              <a:t> </a:t>
            </a:r>
            <a:r>
              <a:rPr sz="2400" b="1" i="1" spc="-5" dirty="0">
                <a:latin typeface="Arial"/>
                <a:cs typeface="Arial"/>
              </a:rPr>
              <a:t>el</a:t>
            </a:r>
            <a:r>
              <a:rPr sz="2400" b="1" i="1" spc="140" dirty="0">
                <a:latin typeface="Arial"/>
                <a:cs typeface="Arial"/>
              </a:rPr>
              <a:t> </a:t>
            </a:r>
            <a:r>
              <a:rPr sz="2400" b="1" i="1" spc="-5" dirty="0">
                <a:latin typeface="Arial"/>
                <a:cs typeface="Arial"/>
              </a:rPr>
              <a:t>valor</a:t>
            </a:r>
            <a:endParaRPr sz="2400">
              <a:latin typeface="Arial"/>
              <a:cs typeface="Arial"/>
            </a:endParaRPr>
          </a:p>
        </p:txBody>
      </p:sp>
      <p:sp>
        <p:nvSpPr>
          <p:cNvPr id="12" name="object 12"/>
          <p:cNvSpPr txBox="1"/>
          <p:nvPr/>
        </p:nvSpPr>
        <p:spPr>
          <a:xfrm>
            <a:off x="1176832" y="2199463"/>
            <a:ext cx="5828665" cy="346249"/>
          </a:xfrm>
          <a:prstGeom prst="rect">
            <a:avLst/>
          </a:prstGeom>
          <a:solidFill>
            <a:srgbClr val="00FF00"/>
          </a:solidFill>
        </p:spPr>
        <p:txBody>
          <a:bodyPr vert="horz" wrap="square" lIns="0" tIns="0" rIns="0" bIns="0" rtlCol="0">
            <a:spAutoFit/>
          </a:bodyPr>
          <a:lstStyle/>
          <a:p>
            <a:pPr>
              <a:lnSpc>
                <a:spcPts val="2715"/>
              </a:lnSpc>
            </a:pPr>
            <a:r>
              <a:rPr sz="2400" b="1" i="1" spc="-5" dirty="0">
                <a:latin typeface="Arial"/>
                <a:cs typeface="Arial"/>
              </a:rPr>
              <a:t>de</a:t>
            </a:r>
            <a:r>
              <a:rPr sz="2400" b="1" i="1" spc="15" dirty="0">
                <a:latin typeface="Arial"/>
                <a:cs typeface="Arial"/>
              </a:rPr>
              <a:t> </a:t>
            </a:r>
            <a:r>
              <a:rPr sz="2400" b="1" i="1" spc="-5" dirty="0">
                <a:latin typeface="Arial"/>
                <a:cs typeface="Arial"/>
              </a:rPr>
              <a:t>la</a:t>
            </a:r>
            <a:r>
              <a:rPr sz="2400" b="1" i="1" spc="15" dirty="0">
                <a:latin typeface="Arial"/>
                <a:cs typeface="Arial"/>
              </a:rPr>
              <a:t> </a:t>
            </a:r>
            <a:r>
              <a:rPr sz="2400" b="1" i="1" spc="-5" dirty="0">
                <a:latin typeface="Arial"/>
                <a:cs typeface="Arial"/>
              </a:rPr>
              <a:t>resistencia</a:t>
            </a:r>
            <a:r>
              <a:rPr sz="2400" b="1" i="1" spc="21" dirty="0">
                <a:latin typeface="Arial"/>
                <a:cs typeface="Arial"/>
              </a:rPr>
              <a:t> </a:t>
            </a:r>
            <a:r>
              <a:rPr sz="2400" b="1" i="1" spc="-5" dirty="0">
                <a:latin typeface="Arial"/>
                <a:cs typeface="Arial"/>
              </a:rPr>
              <a:t>se</a:t>
            </a:r>
            <a:r>
              <a:rPr sz="2400" b="1" i="1" spc="15" dirty="0">
                <a:latin typeface="Arial"/>
                <a:cs typeface="Arial"/>
              </a:rPr>
              <a:t> </a:t>
            </a:r>
            <a:r>
              <a:rPr sz="2400" b="1" i="1" spc="-5" dirty="0">
                <a:latin typeface="Arial"/>
                <a:cs typeface="Arial"/>
              </a:rPr>
              <a:t>mantiene</a:t>
            </a:r>
            <a:r>
              <a:rPr sz="2400" b="1" i="1" spc="15" dirty="0">
                <a:latin typeface="Arial"/>
                <a:cs typeface="Arial"/>
              </a:rPr>
              <a:t> </a:t>
            </a:r>
            <a:r>
              <a:rPr sz="2400" b="1" i="1" spc="-5" dirty="0">
                <a:latin typeface="Arial"/>
                <a:cs typeface="Arial"/>
              </a:rPr>
              <a:t>constante.</a:t>
            </a:r>
            <a:endParaRPr sz="2400">
              <a:latin typeface="Arial"/>
              <a:cs typeface="Arial"/>
            </a:endParaRPr>
          </a:p>
        </p:txBody>
      </p:sp>
      <p:pic>
        <p:nvPicPr>
          <p:cNvPr id="13" name="object 13"/>
          <p:cNvPicPr/>
          <p:nvPr/>
        </p:nvPicPr>
        <p:blipFill>
          <a:blip r:embed="rId3" cstate="print"/>
          <a:stretch>
            <a:fillRect/>
          </a:stretch>
        </p:blipFill>
        <p:spPr>
          <a:xfrm>
            <a:off x="719328" y="3105024"/>
            <a:ext cx="228599" cy="277367"/>
          </a:xfrm>
          <a:prstGeom prst="rect">
            <a:avLst/>
          </a:prstGeom>
        </p:spPr>
      </p:pic>
      <p:sp>
        <p:nvSpPr>
          <p:cNvPr id="14" name="object 14"/>
          <p:cNvSpPr txBox="1"/>
          <p:nvPr/>
        </p:nvSpPr>
        <p:spPr>
          <a:xfrm>
            <a:off x="1251508" y="3105024"/>
            <a:ext cx="180340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a:t>
            </a:r>
            <a:r>
              <a:rPr sz="1900" b="1" spc="50" dirty="0">
                <a:latin typeface="Arial"/>
                <a:cs typeface="Arial"/>
              </a:rPr>
              <a:t> </a:t>
            </a:r>
            <a:r>
              <a:rPr sz="1900" b="1" spc="-5" dirty="0">
                <a:latin typeface="Arial"/>
                <a:cs typeface="Arial"/>
              </a:rPr>
              <a:t>resultante</a:t>
            </a:r>
            <a:endParaRPr sz="1900">
              <a:latin typeface="Arial"/>
              <a:cs typeface="Arial"/>
            </a:endParaRPr>
          </a:p>
        </p:txBody>
      </p:sp>
      <p:sp>
        <p:nvSpPr>
          <p:cNvPr id="15" name="object 15"/>
          <p:cNvSpPr txBox="1"/>
          <p:nvPr/>
        </p:nvSpPr>
        <p:spPr>
          <a:xfrm>
            <a:off x="935228" y="3075558"/>
            <a:ext cx="6200775" cy="304570"/>
          </a:xfrm>
          <a:prstGeom prst="rect">
            <a:avLst/>
          </a:prstGeom>
        </p:spPr>
        <p:txBody>
          <a:bodyPr vert="horz" wrap="square" lIns="0" tIns="12064" rIns="0" bIns="0" rtlCol="0">
            <a:spAutoFit/>
          </a:bodyPr>
          <a:lstStyle/>
          <a:p>
            <a:pPr marL="12699">
              <a:spcBef>
                <a:spcPts val="95"/>
              </a:spcBef>
              <a:tabLst>
                <a:tab pos="2191826" algn="l"/>
              </a:tabLst>
            </a:pPr>
            <a:r>
              <a:rPr sz="1900" b="1" spc="-5" dirty="0">
                <a:latin typeface="Arial"/>
                <a:cs typeface="Arial"/>
              </a:rPr>
              <a:t>El	de</a:t>
            </a:r>
            <a:r>
              <a:rPr sz="1900" b="1" spc="44"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prueba</a:t>
            </a:r>
            <a:r>
              <a:rPr sz="1900" b="1" spc="50" dirty="0">
                <a:latin typeface="Arial"/>
                <a:cs typeface="Arial"/>
              </a:rPr>
              <a:t> </a:t>
            </a:r>
            <a:r>
              <a:rPr sz="1900" b="1" spc="-5" dirty="0">
                <a:latin typeface="Arial"/>
                <a:cs typeface="Arial"/>
              </a:rPr>
              <a:t>se</a:t>
            </a:r>
            <a:r>
              <a:rPr sz="1900" b="1" spc="50" dirty="0">
                <a:latin typeface="Arial"/>
                <a:cs typeface="Arial"/>
              </a:rPr>
              <a:t> </a:t>
            </a:r>
            <a:r>
              <a:rPr sz="1900" b="1" spc="-5" dirty="0">
                <a:latin typeface="Arial"/>
                <a:cs typeface="Arial"/>
              </a:rPr>
              <a:t>obtiene</a:t>
            </a:r>
            <a:r>
              <a:rPr sz="1900" b="1" spc="50" dirty="0">
                <a:latin typeface="Arial"/>
                <a:cs typeface="Arial"/>
              </a:rPr>
              <a:t> </a:t>
            </a:r>
            <a:r>
              <a:rPr sz="1900" b="1" spc="-5" dirty="0">
                <a:latin typeface="Arial"/>
                <a:cs typeface="Arial"/>
              </a:rPr>
              <a:t>al</a:t>
            </a:r>
            <a:r>
              <a:rPr sz="1900" b="1" spc="44" dirty="0">
                <a:latin typeface="Arial"/>
                <a:cs typeface="Arial"/>
              </a:rPr>
              <a:t> </a:t>
            </a:r>
            <a:r>
              <a:rPr sz="1900" b="1" dirty="0">
                <a:latin typeface="Arial"/>
                <a:cs typeface="Arial"/>
              </a:rPr>
              <a:t>efectuar</a:t>
            </a:r>
            <a:endParaRPr sz="1900">
              <a:latin typeface="Arial"/>
              <a:cs typeface="Arial"/>
            </a:endParaRPr>
          </a:p>
        </p:txBody>
      </p:sp>
      <p:sp>
        <p:nvSpPr>
          <p:cNvPr id="16" name="object 16"/>
          <p:cNvSpPr txBox="1"/>
          <p:nvPr/>
        </p:nvSpPr>
        <p:spPr>
          <a:xfrm>
            <a:off x="7195694" y="3105024"/>
            <a:ext cx="27774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cocientes</a:t>
            </a:r>
            <a:r>
              <a:rPr sz="1900" b="1" spc="50" dirty="0">
                <a:latin typeface="Arial"/>
                <a:cs typeface="Arial"/>
              </a:rPr>
              <a:t> </a:t>
            </a:r>
            <a:r>
              <a:rPr sz="1900" b="1" dirty="0">
                <a:latin typeface="Arial"/>
                <a:cs typeface="Arial"/>
              </a:rPr>
              <a:t>entre</a:t>
            </a:r>
            <a:r>
              <a:rPr sz="1900" b="1" spc="50" dirty="0">
                <a:latin typeface="Arial"/>
                <a:cs typeface="Arial"/>
              </a:rPr>
              <a:t> </a:t>
            </a:r>
            <a:r>
              <a:rPr sz="1900" b="1" spc="-5" dirty="0">
                <a:latin typeface="Arial"/>
                <a:cs typeface="Arial"/>
              </a:rPr>
              <a:t>lecturas</a:t>
            </a:r>
            <a:endParaRPr sz="1900">
              <a:latin typeface="Arial"/>
              <a:cs typeface="Arial"/>
            </a:endParaRPr>
          </a:p>
        </p:txBody>
      </p:sp>
      <p:sp>
        <p:nvSpPr>
          <p:cNvPr id="17" name="object 17"/>
          <p:cNvSpPr txBox="1"/>
          <p:nvPr/>
        </p:nvSpPr>
        <p:spPr>
          <a:xfrm>
            <a:off x="947927" y="3382392"/>
            <a:ext cx="48964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tomadas</a:t>
            </a:r>
            <a:r>
              <a:rPr sz="1900" b="1" spc="10" dirty="0">
                <a:latin typeface="Arial"/>
                <a:cs typeface="Arial"/>
              </a:rPr>
              <a:t> </a:t>
            </a:r>
            <a:r>
              <a:rPr sz="1900" b="1" spc="-5" dirty="0">
                <a:latin typeface="Arial"/>
                <a:cs typeface="Arial"/>
              </a:rPr>
              <a:t>a</a:t>
            </a:r>
            <a:r>
              <a:rPr sz="1900" b="1" spc="5" dirty="0">
                <a:latin typeface="Arial"/>
                <a:cs typeface="Arial"/>
              </a:rPr>
              <a:t> </a:t>
            </a:r>
            <a:r>
              <a:rPr sz="1900" b="1" spc="-5" dirty="0">
                <a:latin typeface="Arial"/>
                <a:cs typeface="Arial"/>
              </a:rPr>
              <a:t>diferentes</a:t>
            </a:r>
            <a:r>
              <a:rPr sz="1900" b="1" spc="5" dirty="0">
                <a:latin typeface="Arial"/>
                <a:cs typeface="Arial"/>
              </a:rPr>
              <a:t> </a:t>
            </a:r>
            <a:r>
              <a:rPr sz="1900" b="1" spc="-5" dirty="0">
                <a:latin typeface="Arial"/>
                <a:cs typeface="Arial"/>
              </a:rPr>
              <a:t>intervalos</a:t>
            </a:r>
            <a:r>
              <a:rPr sz="1900" b="1" spc="4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tiempo.</a:t>
            </a:r>
            <a:endParaRPr sz="1900">
              <a:latin typeface="Arial"/>
              <a:cs typeface="Arial"/>
            </a:endParaRPr>
          </a:p>
        </p:txBody>
      </p:sp>
      <p:pic>
        <p:nvPicPr>
          <p:cNvPr id="18" name="object 18"/>
          <p:cNvPicPr/>
          <p:nvPr/>
        </p:nvPicPr>
        <p:blipFill>
          <a:blip r:embed="rId4" cstate="print"/>
          <a:stretch>
            <a:fillRect/>
          </a:stretch>
        </p:blipFill>
        <p:spPr>
          <a:xfrm>
            <a:off x="719455" y="4243028"/>
            <a:ext cx="208914" cy="194987"/>
          </a:xfrm>
          <a:prstGeom prst="rect">
            <a:avLst/>
          </a:prstGeom>
        </p:spPr>
      </p:pic>
      <p:sp>
        <p:nvSpPr>
          <p:cNvPr id="19" name="object 19"/>
          <p:cNvSpPr txBox="1"/>
          <p:nvPr/>
        </p:nvSpPr>
        <p:spPr>
          <a:xfrm>
            <a:off x="935227" y="4185285"/>
            <a:ext cx="6819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a:t>
            </a:r>
            <a:r>
              <a:rPr sz="1900" b="1" dirty="0">
                <a:latin typeface="Arial"/>
                <a:cs typeface="Arial"/>
              </a:rPr>
              <a:t>o</a:t>
            </a:r>
            <a:r>
              <a:rPr sz="1900" b="1" spc="-5" dirty="0">
                <a:latin typeface="Arial"/>
                <a:cs typeface="Arial"/>
              </a:rPr>
              <a:t>s</a:t>
            </a:r>
            <a:endParaRPr sz="1900">
              <a:latin typeface="Arial"/>
              <a:cs typeface="Arial"/>
            </a:endParaRPr>
          </a:p>
        </p:txBody>
      </p:sp>
      <p:sp>
        <p:nvSpPr>
          <p:cNvPr id="20" name="object 20"/>
          <p:cNvSpPr txBox="1"/>
          <p:nvPr/>
        </p:nvSpPr>
        <p:spPr>
          <a:xfrm>
            <a:off x="1708658" y="4214749"/>
            <a:ext cx="68421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cocientes</a:t>
            </a:r>
            <a:r>
              <a:rPr sz="1900" b="1" spc="300" dirty="0">
                <a:latin typeface="Arial"/>
                <a:cs typeface="Arial"/>
              </a:rPr>
              <a:t> </a:t>
            </a:r>
            <a:r>
              <a:rPr sz="1900" b="1" spc="-5" dirty="0">
                <a:latin typeface="Arial"/>
                <a:cs typeface="Arial"/>
              </a:rPr>
              <a:t>se</a:t>
            </a:r>
            <a:r>
              <a:rPr sz="1900" b="1" spc="300" dirty="0">
                <a:latin typeface="Arial"/>
                <a:cs typeface="Arial"/>
              </a:rPr>
              <a:t> </a:t>
            </a:r>
            <a:r>
              <a:rPr sz="1900" b="1" spc="-5" dirty="0">
                <a:latin typeface="Arial"/>
                <a:cs typeface="Arial"/>
              </a:rPr>
              <a:t>denominan</a:t>
            </a:r>
            <a:r>
              <a:rPr sz="1900" b="1" spc="300" dirty="0">
                <a:latin typeface="Arial"/>
                <a:cs typeface="Arial"/>
              </a:rPr>
              <a:t> </a:t>
            </a:r>
            <a:r>
              <a:rPr sz="1900" b="1" spc="-5" dirty="0">
                <a:latin typeface="Arial"/>
                <a:cs typeface="Arial"/>
              </a:rPr>
              <a:t>relación</a:t>
            </a:r>
            <a:r>
              <a:rPr sz="1900" b="1" spc="305" dirty="0">
                <a:latin typeface="Arial"/>
                <a:cs typeface="Arial"/>
              </a:rPr>
              <a:t> </a:t>
            </a:r>
            <a:r>
              <a:rPr sz="1900" b="1" spc="-5" dirty="0">
                <a:latin typeface="Arial"/>
                <a:cs typeface="Arial"/>
              </a:rPr>
              <a:t>de</a:t>
            </a:r>
            <a:r>
              <a:rPr sz="1900" b="1" spc="335" dirty="0">
                <a:latin typeface="Arial"/>
                <a:cs typeface="Arial"/>
              </a:rPr>
              <a:t> </a:t>
            </a:r>
            <a:r>
              <a:rPr sz="1900" b="1" spc="-5" dirty="0">
                <a:latin typeface="Arial"/>
                <a:cs typeface="Arial"/>
              </a:rPr>
              <a:t>absorción</a:t>
            </a:r>
            <a:r>
              <a:rPr sz="1900" b="1" spc="300" dirty="0">
                <a:latin typeface="Arial"/>
                <a:cs typeface="Arial"/>
              </a:rPr>
              <a:t> </a:t>
            </a:r>
            <a:r>
              <a:rPr sz="1900" b="1" spc="-5" dirty="0">
                <a:latin typeface="Arial"/>
                <a:cs typeface="Arial"/>
              </a:rPr>
              <a:t>dieléctrica</a:t>
            </a:r>
            <a:endParaRPr sz="1900">
              <a:latin typeface="Arial"/>
              <a:cs typeface="Arial"/>
            </a:endParaRPr>
          </a:p>
        </p:txBody>
      </p:sp>
      <p:sp>
        <p:nvSpPr>
          <p:cNvPr id="21" name="object 21"/>
          <p:cNvSpPr txBox="1"/>
          <p:nvPr/>
        </p:nvSpPr>
        <p:spPr>
          <a:xfrm>
            <a:off x="8641843" y="4185285"/>
            <a:ext cx="13423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a:t>
            </a:r>
            <a:r>
              <a:rPr sz="1900" b="1" spc="245" dirty="0">
                <a:latin typeface="Arial"/>
                <a:cs typeface="Arial"/>
              </a:rPr>
              <a:t> </a:t>
            </a:r>
            <a:r>
              <a:rPr sz="1900" b="1" spc="-5" dirty="0">
                <a:latin typeface="Arial"/>
                <a:cs typeface="Arial"/>
              </a:rPr>
              <a:t>índice</a:t>
            </a:r>
            <a:r>
              <a:rPr sz="1900" b="1" spc="245" dirty="0">
                <a:latin typeface="Arial"/>
                <a:cs typeface="Arial"/>
              </a:rPr>
              <a:t> </a:t>
            </a:r>
            <a:r>
              <a:rPr sz="1900" b="1" spc="-10" dirty="0">
                <a:latin typeface="Arial"/>
                <a:cs typeface="Arial"/>
              </a:rPr>
              <a:t>de</a:t>
            </a:r>
            <a:endParaRPr sz="1900">
              <a:latin typeface="Arial"/>
              <a:cs typeface="Arial"/>
            </a:endParaRPr>
          </a:p>
        </p:txBody>
      </p:sp>
      <p:sp>
        <p:nvSpPr>
          <p:cNvPr id="22" name="object 22"/>
          <p:cNvSpPr txBox="1"/>
          <p:nvPr/>
        </p:nvSpPr>
        <p:spPr>
          <a:xfrm>
            <a:off x="935228" y="4462653"/>
            <a:ext cx="14992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polarización.</a:t>
            </a:r>
            <a:endParaRPr sz="1900">
              <a:latin typeface="Arial"/>
              <a:cs typeface="Arial"/>
            </a:endParaRPr>
          </a:p>
        </p:txBody>
      </p:sp>
      <p:pic>
        <p:nvPicPr>
          <p:cNvPr id="23" name="object 23"/>
          <p:cNvPicPr/>
          <p:nvPr/>
        </p:nvPicPr>
        <p:blipFill>
          <a:blip r:embed="rId4" cstate="print"/>
          <a:stretch>
            <a:fillRect/>
          </a:stretch>
        </p:blipFill>
        <p:spPr>
          <a:xfrm>
            <a:off x="719455" y="5352373"/>
            <a:ext cx="208914" cy="194987"/>
          </a:xfrm>
          <a:prstGeom prst="rect">
            <a:avLst/>
          </a:prstGeom>
        </p:spPr>
      </p:pic>
      <p:sp>
        <p:nvSpPr>
          <p:cNvPr id="24" name="object 24"/>
          <p:cNvSpPr txBox="1"/>
          <p:nvPr/>
        </p:nvSpPr>
        <p:spPr>
          <a:xfrm>
            <a:off x="1231696" y="5324298"/>
            <a:ext cx="26066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cociente</a:t>
            </a:r>
            <a:r>
              <a:rPr sz="1900" b="1" spc="-80" dirty="0">
                <a:latin typeface="Arial"/>
                <a:cs typeface="Arial"/>
              </a:rPr>
              <a:t> </a:t>
            </a:r>
            <a:r>
              <a:rPr sz="1900" b="1" spc="-5" dirty="0">
                <a:latin typeface="Arial"/>
                <a:cs typeface="Arial"/>
              </a:rPr>
              <a:t>entre</a:t>
            </a:r>
            <a:r>
              <a:rPr sz="1900" b="1" spc="-90" dirty="0">
                <a:latin typeface="Arial"/>
                <a:cs typeface="Arial"/>
              </a:rPr>
              <a:t> </a:t>
            </a:r>
            <a:r>
              <a:rPr sz="1900" b="1" spc="-5" dirty="0">
                <a:latin typeface="Arial"/>
                <a:cs typeface="Arial"/>
              </a:rPr>
              <a:t>lecturas</a:t>
            </a:r>
            <a:endParaRPr sz="1900">
              <a:latin typeface="Arial"/>
              <a:cs typeface="Arial"/>
            </a:endParaRPr>
          </a:p>
        </p:txBody>
      </p:sp>
      <p:sp>
        <p:nvSpPr>
          <p:cNvPr id="29" name="object 29"/>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23</a:t>
            </a:fld>
            <a:endParaRPr sz="1100">
              <a:latin typeface="Calibri"/>
              <a:cs typeface="Calibri"/>
            </a:endParaRPr>
          </a:p>
        </p:txBody>
      </p:sp>
      <p:sp>
        <p:nvSpPr>
          <p:cNvPr id="25" name="object 25"/>
          <p:cNvSpPr txBox="1"/>
          <p:nvPr/>
        </p:nvSpPr>
        <p:spPr>
          <a:xfrm>
            <a:off x="935228" y="5294757"/>
            <a:ext cx="6290945" cy="304570"/>
          </a:xfrm>
          <a:prstGeom prst="rect">
            <a:avLst/>
          </a:prstGeom>
        </p:spPr>
        <p:txBody>
          <a:bodyPr vert="horz" wrap="square" lIns="0" tIns="12064" rIns="0" bIns="0" rtlCol="0">
            <a:spAutoFit/>
          </a:bodyPr>
          <a:lstStyle/>
          <a:p>
            <a:pPr marL="12699">
              <a:spcBef>
                <a:spcPts val="95"/>
              </a:spcBef>
              <a:tabLst>
                <a:tab pos="2958837" algn="l"/>
              </a:tabLst>
            </a:pPr>
            <a:r>
              <a:rPr sz="1900" b="1" spc="-5" dirty="0">
                <a:latin typeface="Arial"/>
                <a:cs typeface="Arial"/>
              </a:rPr>
              <a:t>El	de</a:t>
            </a:r>
            <a:r>
              <a:rPr sz="1900" b="1" spc="-86" dirty="0">
                <a:latin typeface="Arial"/>
                <a:cs typeface="Arial"/>
              </a:rPr>
              <a:t> </a:t>
            </a:r>
            <a:r>
              <a:rPr sz="1900" b="1" spc="-5" dirty="0">
                <a:latin typeface="Arial"/>
                <a:cs typeface="Arial"/>
              </a:rPr>
              <a:t>resistencia</a:t>
            </a:r>
            <a:r>
              <a:rPr sz="1900" b="1" spc="-86"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aislamiento</a:t>
            </a:r>
            <a:endParaRPr sz="1900">
              <a:latin typeface="Arial"/>
              <a:cs typeface="Arial"/>
            </a:endParaRPr>
          </a:p>
        </p:txBody>
      </p:sp>
      <p:sp>
        <p:nvSpPr>
          <p:cNvPr id="26" name="object 26"/>
          <p:cNvSpPr txBox="1"/>
          <p:nvPr/>
        </p:nvSpPr>
        <p:spPr>
          <a:xfrm>
            <a:off x="7271893" y="5324298"/>
            <a:ext cx="27012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tomadas</a:t>
            </a:r>
            <a:r>
              <a:rPr sz="1900" b="1" spc="-95" dirty="0">
                <a:latin typeface="Arial"/>
                <a:cs typeface="Arial"/>
              </a:rPr>
              <a:t> </a:t>
            </a:r>
            <a:r>
              <a:rPr sz="1900" b="1" spc="-5" dirty="0">
                <a:latin typeface="Arial"/>
                <a:cs typeface="Arial"/>
              </a:rPr>
              <a:t>a</a:t>
            </a:r>
            <a:r>
              <a:rPr sz="1900" b="1" spc="-95" dirty="0">
                <a:latin typeface="Arial"/>
                <a:cs typeface="Arial"/>
              </a:rPr>
              <a:t> </a:t>
            </a:r>
            <a:r>
              <a:rPr sz="1900" b="1" spc="-5" dirty="0">
                <a:latin typeface="Arial"/>
                <a:cs typeface="Arial"/>
              </a:rPr>
              <a:t>60</a:t>
            </a:r>
            <a:r>
              <a:rPr sz="1900" b="1" spc="-95" dirty="0">
                <a:latin typeface="Arial"/>
                <a:cs typeface="Arial"/>
              </a:rPr>
              <a:t> </a:t>
            </a:r>
            <a:r>
              <a:rPr sz="1900" b="1" spc="-5" dirty="0">
                <a:latin typeface="Arial"/>
                <a:cs typeface="Arial"/>
              </a:rPr>
              <a:t>segundos</a:t>
            </a:r>
            <a:endParaRPr sz="1900">
              <a:latin typeface="Arial"/>
              <a:cs typeface="Arial"/>
            </a:endParaRPr>
          </a:p>
        </p:txBody>
      </p:sp>
      <p:sp>
        <p:nvSpPr>
          <p:cNvPr id="27" name="object 27"/>
          <p:cNvSpPr txBox="1"/>
          <p:nvPr/>
        </p:nvSpPr>
        <p:spPr>
          <a:xfrm>
            <a:off x="947927" y="5601970"/>
            <a:ext cx="75926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r>
              <a:rPr sz="1900" b="1" spc="-10"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30</a:t>
            </a:r>
            <a:r>
              <a:rPr sz="1900" b="1" spc="10" dirty="0">
                <a:latin typeface="Arial"/>
                <a:cs typeface="Arial"/>
              </a:rPr>
              <a:t> </a:t>
            </a:r>
            <a:r>
              <a:rPr sz="1900" b="1" dirty="0">
                <a:latin typeface="Arial"/>
                <a:cs typeface="Arial"/>
              </a:rPr>
              <a:t>segundos</a:t>
            </a:r>
            <a:r>
              <a:rPr sz="1900" b="1" spc="5" dirty="0">
                <a:latin typeface="Arial"/>
                <a:cs typeface="Arial"/>
              </a:rPr>
              <a:t> </a:t>
            </a:r>
            <a:r>
              <a:rPr sz="1900" b="1" spc="-5" dirty="0">
                <a:latin typeface="Arial"/>
                <a:cs typeface="Arial"/>
              </a:rPr>
              <a:t>se</a:t>
            </a:r>
            <a:r>
              <a:rPr sz="1900" b="1" spc="5" dirty="0">
                <a:latin typeface="Arial"/>
                <a:cs typeface="Arial"/>
              </a:rPr>
              <a:t> </a:t>
            </a:r>
            <a:r>
              <a:rPr sz="1900" b="1" spc="-10" dirty="0">
                <a:latin typeface="Arial"/>
                <a:cs typeface="Arial"/>
              </a:rPr>
              <a:t>denomina:</a:t>
            </a:r>
            <a:r>
              <a:rPr sz="1900" b="1" spc="5" dirty="0">
                <a:latin typeface="Arial"/>
                <a:cs typeface="Arial"/>
              </a:rPr>
              <a:t> </a:t>
            </a:r>
            <a:r>
              <a:rPr sz="1900" b="1" spc="-5" dirty="0">
                <a:latin typeface="Arial"/>
                <a:cs typeface="Arial"/>
              </a:rPr>
              <a:t>“Relación</a:t>
            </a:r>
            <a:r>
              <a:rPr sz="1900" b="1" spc="4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Absorción</a:t>
            </a:r>
            <a:r>
              <a:rPr sz="1900" b="1" spc="5" dirty="0">
                <a:latin typeface="Arial"/>
                <a:cs typeface="Arial"/>
              </a:rPr>
              <a:t> </a:t>
            </a:r>
            <a:r>
              <a:rPr sz="1900" b="1" spc="-5" dirty="0">
                <a:latin typeface="Arial"/>
                <a:cs typeface="Arial"/>
              </a:rPr>
              <a:t>Dieléctrica</a:t>
            </a:r>
            <a:endParaRPr sz="1900">
              <a:latin typeface="Arial"/>
              <a:cs typeface="Arial"/>
            </a:endParaRPr>
          </a:p>
        </p:txBody>
      </p:sp>
      <p:sp>
        <p:nvSpPr>
          <p:cNvPr id="28" name="object 28"/>
          <p:cNvSpPr txBox="1"/>
          <p:nvPr/>
        </p:nvSpPr>
        <p:spPr>
          <a:xfrm>
            <a:off x="8527543" y="5572505"/>
            <a:ext cx="2127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03230" y="6281755"/>
            <a:ext cx="8743950" cy="576439"/>
          </a:xfrm>
          <a:prstGeom prst="rect">
            <a:avLst/>
          </a:prstGeom>
        </p:spPr>
        <p:txBody>
          <a:bodyPr vert="horz" wrap="square" lIns="0" tIns="12064" rIns="0" bIns="0" rtlCol="0">
            <a:spAutoFit/>
          </a:bodyPr>
          <a:lstStyle/>
          <a:p>
            <a:pPr marL="12699">
              <a:lnSpc>
                <a:spcPts val="2239"/>
              </a:lnSpc>
              <a:spcBef>
                <a:spcPts val="95"/>
              </a:spcBef>
            </a:pPr>
            <a:r>
              <a:rPr sz="1900" b="1" spc="-5" dirty="0">
                <a:latin typeface="Arial"/>
                <a:cs typeface="Arial"/>
              </a:rPr>
              <a:t>Nota:</a:t>
            </a:r>
            <a:r>
              <a:rPr sz="1900" b="1" spc="21" dirty="0">
                <a:latin typeface="Arial"/>
                <a:cs typeface="Arial"/>
              </a:rPr>
              <a:t> </a:t>
            </a:r>
            <a:r>
              <a:rPr sz="1900" b="1" spc="-5" dirty="0">
                <a:latin typeface="Arial"/>
                <a:cs typeface="Arial"/>
              </a:rPr>
              <a:t>Estos</a:t>
            </a:r>
            <a:r>
              <a:rPr sz="1900" b="1" spc="30" dirty="0">
                <a:latin typeface="Arial"/>
                <a:cs typeface="Arial"/>
              </a:rPr>
              <a:t> </a:t>
            </a:r>
            <a:r>
              <a:rPr sz="1900" b="1" spc="-10" dirty="0">
                <a:latin typeface="Arial"/>
                <a:cs typeface="Arial"/>
              </a:rPr>
              <a:t>valores</a:t>
            </a:r>
            <a:r>
              <a:rPr sz="1900" b="1" spc="5" dirty="0">
                <a:latin typeface="Arial"/>
                <a:cs typeface="Arial"/>
              </a:rPr>
              <a:t> </a:t>
            </a:r>
            <a:r>
              <a:rPr sz="1900" b="1" spc="-5" dirty="0">
                <a:latin typeface="Arial"/>
                <a:cs typeface="Arial"/>
              </a:rPr>
              <a:t>deben</a:t>
            </a:r>
            <a:r>
              <a:rPr sz="1900" b="1" spc="10" dirty="0">
                <a:latin typeface="Arial"/>
                <a:cs typeface="Arial"/>
              </a:rPr>
              <a:t> </a:t>
            </a:r>
            <a:r>
              <a:rPr sz="1900" b="1" spc="-5" dirty="0">
                <a:latin typeface="Arial"/>
                <a:cs typeface="Arial"/>
              </a:rPr>
              <a:t>considerarse</a:t>
            </a:r>
            <a:r>
              <a:rPr sz="1900" b="1" spc="25" dirty="0">
                <a:latin typeface="Arial"/>
                <a:cs typeface="Arial"/>
              </a:rPr>
              <a:t> </a:t>
            </a:r>
            <a:r>
              <a:rPr sz="1900" b="1" spc="-5" dirty="0">
                <a:latin typeface="Arial"/>
                <a:cs typeface="Arial"/>
              </a:rPr>
              <a:t>como</a:t>
            </a:r>
            <a:r>
              <a:rPr sz="1900" b="1" spc="5" dirty="0">
                <a:latin typeface="Arial"/>
                <a:cs typeface="Arial"/>
              </a:rPr>
              <a:t> </a:t>
            </a:r>
            <a:r>
              <a:rPr sz="1900" b="1" spc="-5" dirty="0">
                <a:latin typeface="Arial"/>
                <a:cs typeface="Arial"/>
              </a:rPr>
              <a:t>una</a:t>
            </a:r>
            <a:r>
              <a:rPr sz="1900" b="1" spc="15" dirty="0">
                <a:latin typeface="Arial"/>
                <a:cs typeface="Arial"/>
              </a:rPr>
              <a:t> </a:t>
            </a:r>
            <a:r>
              <a:rPr sz="1900" b="1" spc="-5" dirty="0">
                <a:latin typeface="Arial"/>
                <a:cs typeface="Arial"/>
              </a:rPr>
              <a:t>orientación.</a:t>
            </a:r>
            <a:endParaRPr sz="1900">
              <a:latin typeface="Arial"/>
              <a:cs typeface="Arial"/>
            </a:endParaRPr>
          </a:p>
          <a:p>
            <a:pPr marL="643833">
              <a:lnSpc>
                <a:spcPts val="2239"/>
              </a:lnSpc>
            </a:pPr>
            <a:r>
              <a:rPr sz="1900" b="1" spc="-5" dirty="0">
                <a:latin typeface="Arial"/>
                <a:cs typeface="Arial"/>
              </a:rPr>
              <a:t>La</a:t>
            </a:r>
            <a:r>
              <a:rPr sz="1900" b="1" spc="15" dirty="0">
                <a:latin typeface="Arial"/>
                <a:cs typeface="Arial"/>
              </a:rPr>
              <a:t> </a:t>
            </a:r>
            <a:r>
              <a:rPr sz="1900" b="1" spc="-5" dirty="0">
                <a:latin typeface="Arial"/>
                <a:cs typeface="Arial"/>
              </a:rPr>
              <a:t>definición</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índice</a:t>
            </a:r>
            <a:r>
              <a:rPr sz="1900" b="1" spc="10" dirty="0">
                <a:latin typeface="Arial"/>
                <a:cs typeface="Arial"/>
              </a:rPr>
              <a:t> </a:t>
            </a:r>
            <a:r>
              <a:rPr sz="1900" b="1" dirty="0">
                <a:latin typeface="Arial"/>
                <a:cs typeface="Arial"/>
              </a:rPr>
              <a:t>de</a:t>
            </a:r>
            <a:r>
              <a:rPr sz="1900" b="1" spc="-5" dirty="0">
                <a:latin typeface="Arial"/>
                <a:cs typeface="Arial"/>
              </a:rPr>
              <a:t> polarización</a:t>
            </a:r>
            <a:r>
              <a:rPr sz="1900" b="1" spc="15" dirty="0">
                <a:latin typeface="Arial"/>
                <a:cs typeface="Arial"/>
              </a:rPr>
              <a:t> </a:t>
            </a:r>
            <a:r>
              <a:rPr sz="1900" b="1" spc="-5" dirty="0">
                <a:latin typeface="Arial"/>
                <a:cs typeface="Arial"/>
              </a:rPr>
              <a:t>(Ip)</a:t>
            </a:r>
            <a:r>
              <a:rPr sz="1900" b="1" spc="5" dirty="0">
                <a:latin typeface="Arial"/>
                <a:cs typeface="Arial"/>
              </a:rPr>
              <a:t> </a:t>
            </a:r>
            <a:r>
              <a:rPr sz="1900" b="1" spc="-5" dirty="0">
                <a:latin typeface="Arial"/>
                <a:cs typeface="Arial"/>
              </a:rPr>
              <a:t>será</a:t>
            </a:r>
            <a:r>
              <a:rPr sz="1900" b="1" spc="10" dirty="0">
                <a:latin typeface="Arial"/>
                <a:cs typeface="Arial"/>
              </a:rPr>
              <a:t> </a:t>
            </a:r>
            <a:r>
              <a:rPr sz="1900" b="1" spc="-5" dirty="0">
                <a:latin typeface="Arial"/>
                <a:cs typeface="Arial"/>
              </a:rPr>
              <a:t>hecha</a:t>
            </a:r>
            <a:r>
              <a:rPr sz="1900" b="1" spc="50" dirty="0">
                <a:latin typeface="Arial"/>
                <a:cs typeface="Arial"/>
              </a:rPr>
              <a:t> </a:t>
            </a:r>
            <a:r>
              <a:rPr sz="1900" b="1" spc="-5" dirty="0">
                <a:latin typeface="Arial"/>
                <a:cs typeface="Arial"/>
              </a:rPr>
              <a:t>posteriormente.</a:t>
            </a:r>
            <a:endParaRPr sz="1900">
              <a:latin typeface="Arial"/>
              <a:cs typeface="Arial"/>
            </a:endParaRPr>
          </a:p>
        </p:txBody>
      </p:sp>
      <p:pic>
        <p:nvPicPr>
          <p:cNvPr id="7" name="object 7"/>
          <p:cNvPicPr/>
          <p:nvPr/>
        </p:nvPicPr>
        <p:blipFill>
          <a:blip r:embed="rId2" cstate="print"/>
          <a:stretch>
            <a:fillRect/>
          </a:stretch>
        </p:blipFill>
        <p:spPr>
          <a:xfrm>
            <a:off x="3055805" y="1237318"/>
            <a:ext cx="4628049" cy="4784725"/>
          </a:xfrm>
          <a:prstGeom prst="rect">
            <a:avLst/>
          </a:prstGeom>
        </p:spPr>
      </p:pic>
      <p:sp>
        <p:nvSpPr>
          <p:cNvPr id="8" name="object 8"/>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24</a:t>
            </a:fld>
            <a:endParaRPr sz="1100">
              <a:latin typeface="Calibri"/>
              <a:cs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18742" y="1425195"/>
            <a:ext cx="343280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Método</a:t>
            </a:r>
            <a:r>
              <a:rPr sz="1900" b="1" spc="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Tensión</a:t>
            </a:r>
            <a:r>
              <a:rPr sz="1900" b="1"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Pasos</a:t>
            </a:r>
            <a:endParaRPr sz="1900">
              <a:latin typeface="Arial"/>
              <a:cs typeface="Arial"/>
            </a:endParaRPr>
          </a:p>
        </p:txBody>
      </p:sp>
      <p:pic>
        <p:nvPicPr>
          <p:cNvPr id="7" name="object 7"/>
          <p:cNvPicPr/>
          <p:nvPr/>
        </p:nvPicPr>
        <p:blipFill>
          <a:blip r:embed="rId2" cstate="print"/>
          <a:stretch>
            <a:fillRect/>
          </a:stretch>
        </p:blipFill>
        <p:spPr>
          <a:xfrm>
            <a:off x="948057" y="2009056"/>
            <a:ext cx="208915" cy="194394"/>
          </a:xfrm>
          <a:prstGeom prst="rect">
            <a:avLst/>
          </a:prstGeom>
        </p:spPr>
      </p:pic>
      <p:sp>
        <p:nvSpPr>
          <p:cNvPr id="8" name="object 8"/>
          <p:cNvSpPr txBox="1"/>
          <p:nvPr/>
        </p:nvSpPr>
        <p:spPr>
          <a:xfrm>
            <a:off x="3098546" y="1979931"/>
            <a:ext cx="13950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instrumento</a:t>
            </a:r>
            <a:endParaRPr sz="1900">
              <a:latin typeface="Arial"/>
              <a:cs typeface="Arial"/>
            </a:endParaRPr>
          </a:p>
        </p:txBody>
      </p:sp>
      <p:sp>
        <p:nvSpPr>
          <p:cNvPr id="9" name="object 9"/>
          <p:cNvSpPr txBox="1"/>
          <p:nvPr/>
        </p:nvSpPr>
        <p:spPr>
          <a:xfrm>
            <a:off x="1164132" y="1950466"/>
            <a:ext cx="8818880" cy="304570"/>
          </a:xfrm>
          <a:prstGeom prst="rect">
            <a:avLst/>
          </a:prstGeom>
        </p:spPr>
        <p:txBody>
          <a:bodyPr vert="horz" wrap="square" lIns="0" tIns="12064" rIns="0" bIns="0" rtlCol="0">
            <a:spAutoFit/>
          </a:bodyPr>
          <a:lstStyle/>
          <a:p>
            <a:pPr marL="12699">
              <a:spcBef>
                <a:spcPts val="95"/>
              </a:spcBef>
              <a:tabLst>
                <a:tab pos="3455363" algn="l"/>
                <a:tab pos="5684650" algn="l"/>
              </a:tabLst>
            </a:pPr>
            <a:r>
              <a:rPr sz="1900" b="1" spc="-10" dirty="0">
                <a:latin typeface="Arial"/>
                <a:cs typeface="Arial"/>
              </a:rPr>
              <a:t>Se</a:t>
            </a:r>
            <a:r>
              <a:rPr sz="1900" b="1" spc="475" dirty="0">
                <a:latin typeface="Arial"/>
                <a:cs typeface="Arial"/>
              </a:rPr>
              <a:t> </a:t>
            </a:r>
            <a:r>
              <a:rPr sz="1900" b="1" spc="-5" dirty="0">
                <a:latin typeface="Arial"/>
                <a:cs typeface="Arial"/>
              </a:rPr>
              <a:t>requiere</a:t>
            </a:r>
            <a:r>
              <a:rPr sz="1900" b="1" spc="480" dirty="0">
                <a:latin typeface="Arial"/>
                <a:cs typeface="Arial"/>
              </a:rPr>
              <a:t> </a:t>
            </a:r>
            <a:r>
              <a:rPr sz="1900" b="1" spc="-5" dirty="0">
                <a:latin typeface="Arial"/>
                <a:cs typeface="Arial"/>
              </a:rPr>
              <a:t>un	para</a:t>
            </a:r>
            <a:r>
              <a:rPr sz="1900" b="1" spc="470" dirty="0">
                <a:latin typeface="Arial"/>
                <a:cs typeface="Arial"/>
              </a:rPr>
              <a:t> </a:t>
            </a:r>
            <a:r>
              <a:rPr sz="1900" b="1" spc="-5" dirty="0">
                <a:latin typeface="Arial"/>
                <a:cs typeface="Arial"/>
              </a:rPr>
              <a:t>medición</a:t>
            </a:r>
            <a:r>
              <a:rPr sz="1900" b="1" spc="484" dirty="0">
                <a:latin typeface="Arial"/>
                <a:cs typeface="Arial"/>
              </a:rPr>
              <a:t> </a:t>
            </a:r>
            <a:r>
              <a:rPr sz="1900" b="1" spc="-5" dirty="0">
                <a:latin typeface="Arial"/>
                <a:cs typeface="Arial"/>
              </a:rPr>
              <a:t>de	resistencia</a:t>
            </a:r>
            <a:r>
              <a:rPr sz="1900" b="1" spc="465" dirty="0">
                <a:latin typeface="Arial"/>
                <a:cs typeface="Arial"/>
              </a:rPr>
              <a:t> </a:t>
            </a:r>
            <a:r>
              <a:rPr sz="1900" b="1" spc="-5" dirty="0">
                <a:latin typeface="Arial"/>
                <a:cs typeface="Arial"/>
              </a:rPr>
              <a:t>de</a:t>
            </a:r>
            <a:r>
              <a:rPr sz="1900" b="1" spc="459" dirty="0">
                <a:latin typeface="Arial"/>
                <a:cs typeface="Arial"/>
              </a:rPr>
              <a:t> </a:t>
            </a:r>
            <a:r>
              <a:rPr sz="1900" b="1" spc="-5" dirty="0">
                <a:latin typeface="Arial"/>
                <a:cs typeface="Arial"/>
              </a:rPr>
              <a:t>aislamiento</a:t>
            </a:r>
            <a:endParaRPr sz="1900">
              <a:latin typeface="Arial"/>
              <a:cs typeface="Arial"/>
            </a:endParaRPr>
          </a:p>
        </p:txBody>
      </p:sp>
      <p:sp>
        <p:nvSpPr>
          <p:cNvPr id="10" name="object 10"/>
          <p:cNvSpPr txBox="1"/>
          <p:nvPr/>
        </p:nvSpPr>
        <p:spPr>
          <a:xfrm>
            <a:off x="1176833" y="2257298"/>
            <a:ext cx="53270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capaz</a:t>
            </a:r>
            <a:r>
              <a:rPr sz="1900" b="1" spc="5" dirty="0">
                <a:latin typeface="Arial"/>
                <a:cs typeface="Arial"/>
              </a:rPr>
              <a:t> </a:t>
            </a:r>
            <a:r>
              <a:rPr sz="1900" b="1" dirty="0">
                <a:latin typeface="Arial"/>
                <a:cs typeface="Arial"/>
              </a:rPr>
              <a:t>de</a:t>
            </a:r>
            <a:r>
              <a:rPr sz="1900" b="1" spc="5" dirty="0">
                <a:latin typeface="Arial"/>
                <a:cs typeface="Arial"/>
              </a:rPr>
              <a:t> </a:t>
            </a:r>
            <a:r>
              <a:rPr sz="1900" b="1" spc="-5" dirty="0">
                <a:latin typeface="Arial"/>
                <a:cs typeface="Arial"/>
              </a:rPr>
              <a:t>inyectar</a:t>
            </a:r>
            <a:r>
              <a:rPr sz="1900" b="1" spc="5" dirty="0">
                <a:latin typeface="Arial"/>
                <a:cs typeface="Arial"/>
              </a:rPr>
              <a:t> </a:t>
            </a:r>
            <a:r>
              <a:rPr sz="1900" b="1" spc="-5" dirty="0">
                <a:latin typeface="Arial"/>
                <a:cs typeface="Arial"/>
              </a:rPr>
              <a:t>múltiples</a:t>
            </a:r>
            <a:r>
              <a:rPr sz="1900" b="1" spc="55" dirty="0">
                <a:latin typeface="Arial"/>
                <a:cs typeface="Arial"/>
              </a:rPr>
              <a:t> </a:t>
            </a:r>
            <a:r>
              <a:rPr sz="1900" b="1" spc="-10" dirty="0">
                <a:latin typeface="Arial"/>
                <a:cs typeface="Arial"/>
              </a:rPr>
              <a:t>valores</a:t>
            </a:r>
            <a:r>
              <a:rPr sz="1900" b="1" spc="5"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tensión</a:t>
            </a:r>
            <a:endParaRPr sz="1900">
              <a:latin typeface="Arial"/>
              <a:cs typeface="Arial"/>
            </a:endParaRPr>
          </a:p>
        </p:txBody>
      </p:sp>
      <p:sp>
        <p:nvSpPr>
          <p:cNvPr id="11" name="object 11"/>
          <p:cNvSpPr txBox="1"/>
          <p:nvPr/>
        </p:nvSpPr>
        <p:spPr>
          <a:xfrm>
            <a:off x="6491097" y="2228214"/>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2" name="object 12"/>
          <p:cNvPicPr/>
          <p:nvPr/>
        </p:nvPicPr>
        <p:blipFill>
          <a:blip r:embed="rId3" cstate="print"/>
          <a:stretch>
            <a:fillRect/>
          </a:stretch>
        </p:blipFill>
        <p:spPr>
          <a:xfrm>
            <a:off x="947927" y="2812416"/>
            <a:ext cx="228904" cy="277367"/>
          </a:xfrm>
          <a:prstGeom prst="rect">
            <a:avLst/>
          </a:prstGeom>
        </p:spPr>
      </p:pic>
      <p:sp>
        <p:nvSpPr>
          <p:cNvPr id="13" name="object 13"/>
          <p:cNvSpPr txBox="1"/>
          <p:nvPr/>
        </p:nvSpPr>
        <p:spPr>
          <a:xfrm>
            <a:off x="2153667" y="2812416"/>
            <a:ext cx="66992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med</a:t>
            </a:r>
            <a:r>
              <a:rPr sz="1900" b="1" spc="5" dirty="0">
                <a:latin typeface="Arial"/>
                <a:cs typeface="Arial"/>
              </a:rPr>
              <a:t>i</a:t>
            </a:r>
            <a:r>
              <a:rPr sz="1900" b="1" spc="-5" dirty="0">
                <a:latin typeface="Arial"/>
                <a:cs typeface="Arial"/>
              </a:rPr>
              <a:t>r</a:t>
            </a:r>
            <a:endParaRPr sz="1900">
              <a:latin typeface="Arial"/>
              <a:cs typeface="Arial"/>
            </a:endParaRPr>
          </a:p>
        </p:txBody>
      </p:sp>
      <p:sp>
        <p:nvSpPr>
          <p:cNvPr id="14" name="object 14"/>
          <p:cNvSpPr txBox="1"/>
          <p:nvPr/>
        </p:nvSpPr>
        <p:spPr>
          <a:xfrm>
            <a:off x="1164134" y="2782950"/>
            <a:ext cx="5377815" cy="304570"/>
          </a:xfrm>
          <a:prstGeom prst="rect">
            <a:avLst/>
          </a:prstGeom>
        </p:spPr>
        <p:txBody>
          <a:bodyPr vert="horz" wrap="square" lIns="0" tIns="12064" rIns="0" bIns="0" rtlCol="0">
            <a:spAutoFit/>
          </a:bodyPr>
          <a:lstStyle/>
          <a:p>
            <a:pPr marL="12699">
              <a:spcBef>
                <a:spcPts val="95"/>
              </a:spcBef>
              <a:tabLst>
                <a:tab pos="1705458" algn="l"/>
              </a:tabLst>
            </a:pPr>
            <a:r>
              <a:rPr sz="1900" b="1" spc="-5" dirty="0">
                <a:latin typeface="Arial"/>
                <a:cs typeface="Arial"/>
              </a:rPr>
              <a:t>Se</a:t>
            </a:r>
            <a:r>
              <a:rPr sz="1900" b="1" spc="-60" dirty="0">
                <a:latin typeface="Arial"/>
                <a:cs typeface="Arial"/>
              </a:rPr>
              <a:t> </a:t>
            </a:r>
            <a:r>
              <a:rPr sz="1900" b="1" spc="-5" dirty="0">
                <a:latin typeface="Arial"/>
                <a:cs typeface="Arial"/>
              </a:rPr>
              <a:t>debe	la</a:t>
            </a:r>
            <a:r>
              <a:rPr sz="1900" b="1" spc="-44" dirty="0">
                <a:latin typeface="Arial"/>
                <a:cs typeface="Arial"/>
              </a:rPr>
              <a:t> </a:t>
            </a:r>
            <a:r>
              <a:rPr sz="1900" b="1" spc="-5" dirty="0">
                <a:latin typeface="Arial"/>
                <a:cs typeface="Arial"/>
              </a:rPr>
              <a:t>resistencia</a:t>
            </a:r>
            <a:r>
              <a:rPr sz="1900" b="1" spc="-55" dirty="0">
                <a:latin typeface="Arial"/>
                <a:cs typeface="Arial"/>
              </a:rPr>
              <a:t> </a:t>
            </a:r>
            <a:r>
              <a:rPr sz="1900" b="1" spc="-5" dirty="0">
                <a:latin typeface="Arial"/>
                <a:cs typeface="Arial"/>
              </a:rPr>
              <a:t>de</a:t>
            </a:r>
            <a:r>
              <a:rPr sz="1900" b="1" spc="-50" dirty="0">
                <a:latin typeface="Arial"/>
                <a:cs typeface="Arial"/>
              </a:rPr>
              <a:t> </a:t>
            </a:r>
            <a:r>
              <a:rPr sz="1900" b="1" spc="-5" dirty="0">
                <a:latin typeface="Arial"/>
                <a:cs typeface="Arial"/>
              </a:rPr>
              <a:t>aislamiento,</a:t>
            </a:r>
            <a:r>
              <a:rPr sz="1900" b="1" spc="-60" dirty="0">
                <a:latin typeface="Arial"/>
                <a:cs typeface="Arial"/>
              </a:rPr>
              <a:t> </a:t>
            </a:r>
            <a:r>
              <a:rPr sz="1900" b="1" spc="-5" dirty="0">
                <a:latin typeface="Arial"/>
                <a:cs typeface="Arial"/>
              </a:rPr>
              <a:t>en</a:t>
            </a:r>
            <a:endParaRPr sz="1900">
              <a:latin typeface="Arial"/>
              <a:cs typeface="Arial"/>
            </a:endParaRPr>
          </a:p>
        </p:txBody>
      </p:sp>
      <p:sp>
        <p:nvSpPr>
          <p:cNvPr id="15" name="object 15"/>
          <p:cNvSpPr txBox="1"/>
          <p:nvPr/>
        </p:nvSpPr>
        <p:spPr>
          <a:xfrm>
            <a:off x="6590665" y="2812416"/>
            <a:ext cx="33820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dos</a:t>
            </a:r>
            <a:r>
              <a:rPr sz="1900" b="1" spc="-60" dirty="0">
                <a:latin typeface="Arial"/>
                <a:cs typeface="Arial"/>
              </a:rPr>
              <a:t> </a:t>
            </a:r>
            <a:r>
              <a:rPr sz="1900" b="1" spc="-5" dirty="0">
                <a:latin typeface="Arial"/>
                <a:cs typeface="Arial"/>
              </a:rPr>
              <a:t>o</a:t>
            </a:r>
            <a:r>
              <a:rPr sz="1900" b="1" spc="-65" dirty="0">
                <a:latin typeface="Arial"/>
                <a:cs typeface="Arial"/>
              </a:rPr>
              <a:t> </a:t>
            </a:r>
            <a:r>
              <a:rPr sz="1900" b="1" spc="-5" dirty="0">
                <a:latin typeface="Arial"/>
                <a:cs typeface="Arial"/>
              </a:rPr>
              <a:t>más</a:t>
            </a:r>
            <a:r>
              <a:rPr sz="1900" b="1" spc="-60" dirty="0">
                <a:latin typeface="Arial"/>
                <a:cs typeface="Arial"/>
              </a:rPr>
              <a:t> </a:t>
            </a:r>
            <a:r>
              <a:rPr sz="1900" b="1" spc="-5" dirty="0">
                <a:latin typeface="Arial"/>
                <a:cs typeface="Arial"/>
              </a:rPr>
              <a:t>niveles</a:t>
            </a:r>
            <a:r>
              <a:rPr sz="1900" b="1" spc="-40" dirty="0">
                <a:latin typeface="Arial"/>
                <a:cs typeface="Arial"/>
              </a:rPr>
              <a:t> </a:t>
            </a:r>
            <a:r>
              <a:rPr sz="1900" b="1" spc="-5" dirty="0">
                <a:latin typeface="Arial"/>
                <a:cs typeface="Arial"/>
              </a:rPr>
              <a:t>de</a:t>
            </a:r>
            <a:r>
              <a:rPr sz="1900" b="1" spc="-50" dirty="0">
                <a:latin typeface="Arial"/>
                <a:cs typeface="Arial"/>
              </a:rPr>
              <a:t> </a:t>
            </a:r>
            <a:r>
              <a:rPr sz="1900" b="1" spc="-5" dirty="0">
                <a:latin typeface="Arial"/>
                <a:cs typeface="Arial"/>
              </a:rPr>
              <a:t>tensión.</a:t>
            </a:r>
            <a:endParaRPr sz="1900">
              <a:latin typeface="Arial"/>
              <a:cs typeface="Arial"/>
            </a:endParaRPr>
          </a:p>
        </p:txBody>
      </p:sp>
      <p:grpSp>
        <p:nvGrpSpPr>
          <p:cNvPr id="16" name="object 16"/>
          <p:cNvGrpSpPr/>
          <p:nvPr/>
        </p:nvGrpSpPr>
        <p:grpSpPr>
          <a:xfrm>
            <a:off x="947927" y="3367151"/>
            <a:ext cx="9025255" cy="350520"/>
            <a:chOff x="947927" y="3367151"/>
            <a:chExt cx="9025255" cy="350520"/>
          </a:xfrm>
        </p:grpSpPr>
        <p:sp>
          <p:nvSpPr>
            <p:cNvPr id="17" name="object 17"/>
            <p:cNvSpPr/>
            <p:nvPr/>
          </p:nvSpPr>
          <p:spPr>
            <a:xfrm>
              <a:off x="947927" y="3367151"/>
              <a:ext cx="9025255" cy="350520"/>
            </a:xfrm>
            <a:custGeom>
              <a:avLst/>
              <a:gdLst/>
              <a:ahLst/>
              <a:cxnLst/>
              <a:rect l="l" t="t" r="r" b="b"/>
              <a:pathLst>
                <a:path w="9025255" h="350520">
                  <a:moveTo>
                    <a:pt x="9024874" y="0"/>
                  </a:moveTo>
                  <a:lnTo>
                    <a:pt x="0" y="0"/>
                  </a:lnTo>
                  <a:lnTo>
                    <a:pt x="0" y="350520"/>
                  </a:lnTo>
                  <a:lnTo>
                    <a:pt x="9024874" y="350520"/>
                  </a:lnTo>
                  <a:lnTo>
                    <a:pt x="9024874" y="0"/>
                  </a:lnTo>
                  <a:close/>
                </a:path>
              </a:pathLst>
            </a:custGeom>
            <a:solidFill>
              <a:srgbClr val="00FF00"/>
            </a:solidFill>
          </p:spPr>
          <p:txBody>
            <a:bodyPr wrap="square" lIns="0" tIns="0" rIns="0" bIns="0" rtlCol="0"/>
            <a:lstStyle/>
            <a:p>
              <a:endParaRPr/>
            </a:p>
          </p:txBody>
        </p:sp>
        <p:pic>
          <p:nvPicPr>
            <p:cNvPr id="18" name="object 18"/>
            <p:cNvPicPr/>
            <p:nvPr/>
          </p:nvPicPr>
          <p:blipFill>
            <a:blip r:embed="rId4" cstate="print"/>
            <a:stretch>
              <a:fillRect/>
            </a:stretch>
          </p:blipFill>
          <p:spPr>
            <a:xfrm>
              <a:off x="948054" y="3378835"/>
              <a:ext cx="271144" cy="271145"/>
            </a:xfrm>
            <a:prstGeom prst="rect">
              <a:avLst/>
            </a:prstGeom>
          </p:spPr>
        </p:pic>
      </p:grpSp>
      <p:sp>
        <p:nvSpPr>
          <p:cNvPr id="19" name="object 19"/>
          <p:cNvSpPr txBox="1"/>
          <p:nvPr/>
        </p:nvSpPr>
        <p:spPr>
          <a:xfrm>
            <a:off x="947927" y="3367152"/>
            <a:ext cx="9025255" cy="346249"/>
          </a:xfrm>
          <a:prstGeom prst="rect">
            <a:avLst/>
          </a:prstGeom>
        </p:spPr>
        <p:txBody>
          <a:bodyPr vert="horz" wrap="square" lIns="0" tIns="0" rIns="0" bIns="0" rtlCol="0">
            <a:spAutoFit/>
          </a:bodyPr>
          <a:lstStyle/>
          <a:p>
            <a:pPr marL="670501">
              <a:lnSpc>
                <a:spcPts val="2709"/>
              </a:lnSpc>
              <a:tabLst>
                <a:tab pos="2149919" algn="l"/>
                <a:tab pos="2696606" algn="l"/>
                <a:tab pos="4075068" algn="l"/>
                <a:tab pos="4521433" algn="l"/>
                <a:tab pos="4967798" algn="l"/>
                <a:tab pos="5887832" algn="l"/>
                <a:tab pos="6434518" algn="l"/>
                <a:tab pos="6884058" algn="l"/>
                <a:tab pos="8667615" algn="l"/>
              </a:tabLst>
            </a:pPr>
            <a:r>
              <a:rPr sz="2400" b="1" i="1" spc="-10" dirty="0">
                <a:latin typeface="Arial"/>
                <a:cs typeface="Arial"/>
              </a:rPr>
              <a:t>C</a:t>
            </a:r>
            <a:r>
              <a:rPr sz="2400" b="1" i="1" spc="-5" dirty="0">
                <a:latin typeface="Arial"/>
                <a:cs typeface="Arial"/>
              </a:rPr>
              <a:t>onsiste</a:t>
            </a:r>
            <a:r>
              <a:rPr sz="2400" b="1" i="1" dirty="0">
                <a:latin typeface="Arial"/>
                <a:cs typeface="Arial"/>
              </a:rPr>
              <a:t>	</a:t>
            </a:r>
            <a:r>
              <a:rPr sz="2400" b="1" i="1" spc="-5" dirty="0">
                <a:latin typeface="Arial"/>
                <a:cs typeface="Arial"/>
              </a:rPr>
              <a:t>en</a:t>
            </a:r>
            <a:r>
              <a:rPr sz="2400" b="1" i="1" dirty="0">
                <a:latin typeface="Arial"/>
                <a:cs typeface="Arial"/>
              </a:rPr>
              <a:t>	</a:t>
            </a:r>
            <a:r>
              <a:rPr sz="2400" b="1" i="1" spc="-5" dirty="0">
                <a:latin typeface="Arial"/>
                <a:cs typeface="Arial"/>
              </a:rPr>
              <a:t>verificar</a:t>
            </a:r>
            <a:r>
              <a:rPr sz="2400" b="1" i="1" dirty="0">
                <a:latin typeface="Arial"/>
                <a:cs typeface="Arial"/>
              </a:rPr>
              <a:t>	</a:t>
            </a:r>
            <a:r>
              <a:rPr sz="2400" b="1" i="1" spc="-5" dirty="0">
                <a:latin typeface="Arial"/>
                <a:cs typeface="Arial"/>
              </a:rPr>
              <a:t>si</a:t>
            </a:r>
            <a:r>
              <a:rPr sz="2400" b="1" i="1" dirty="0">
                <a:latin typeface="Arial"/>
                <a:cs typeface="Arial"/>
              </a:rPr>
              <a:t>	</a:t>
            </a:r>
            <a:r>
              <a:rPr sz="2400" b="1" i="1" spc="-5" dirty="0">
                <a:latin typeface="Arial"/>
                <a:cs typeface="Arial"/>
              </a:rPr>
              <a:t>el</a:t>
            </a:r>
            <a:r>
              <a:rPr sz="2400" b="1" i="1" dirty="0">
                <a:latin typeface="Arial"/>
                <a:cs typeface="Arial"/>
              </a:rPr>
              <a:t>	</a:t>
            </a:r>
            <a:r>
              <a:rPr sz="2400" b="1" i="1" spc="-5" dirty="0">
                <a:latin typeface="Arial"/>
                <a:cs typeface="Arial"/>
              </a:rPr>
              <a:t>valor</a:t>
            </a:r>
            <a:r>
              <a:rPr sz="2400" b="1" i="1" dirty="0">
                <a:latin typeface="Arial"/>
                <a:cs typeface="Arial"/>
              </a:rPr>
              <a:t>	</a:t>
            </a:r>
            <a:r>
              <a:rPr sz="2400" b="1" i="1" spc="-5" dirty="0">
                <a:latin typeface="Arial"/>
                <a:cs typeface="Arial"/>
              </a:rPr>
              <a:t>de</a:t>
            </a:r>
            <a:r>
              <a:rPr sz="2400" b="1" i="1" dirty="0">
                <a:latin typeface="Arial"/>
                <a:cs typeface="Arial"/>
              </a:rPr>
              <a:t>	</a:t>
            </a:r>
            <a:r>
              <a:rPr sz="2400" b="1" i="1" spc="-5" dirty="0">
                <a:latin typeface="Arial"/>
                <a:cs typeface="Arial"/>
              </a:rPr>
              <a:t>la</a:t>
            </a:r>
            <a:r>
              <a:rPr sz="2400" b="1" i="1" dirty="0">
                <a:latin typeface="Arial"/>
                <a:cs typeface="Arial"/>
              </a:rPr>
              <a:t>	</a:t>
            </a:r>
            <a:r>
              <a:rPr sz="2400" b="1" i="1" spc="-5" dirty="0">
                <a:latin typeface="Arial"/>
                <a:cs typeface="Arial"/>
              </a:rPr>
              <a:t>resistencia</a:t>
            </a:r>
            <a:r>
              <a:rPr sz="2400" b="1" i="1" dirty="0">
                <a:latin typeface="Arial"/>
                <a:cs typeface="Arial"/>
              </a:rPr>
              <a:t>	</a:t>
            </a:r>
            <a:r>
              <a:rPr sz="2400" b="1" i="1" spc="-5" dirty="0">
                <a:latin typeface="Arial"/>
                <a:cs typeface="Arial"/>
              </a:rPr>
              <a:t>de</a:t>
            </a:r>
            <a:endParaRPr sz="2400">
              <a:latin typeface="Arial"/>
              <a:cs typeface="Arial"/>
            </a:endParaRPr>
          </a:p>
        </p:txBody>
      </p:sp>
      <p:sp>
        <p:nvSpPr>
          <p:cNvPr id="20" name="object 20"/>
          <p:cNvSpPr txBox="1"/>
          <p:nvPr/>
        </p:nvSpPr>
        <p:spPr>
          <a:xfrm>
            <a:off x="1176832" y="3717621"/>
            <a:ext cx="8796020" cy="346249"/>
          </a:xfrm>
          <a:prstGeom prst="rect">
            <a:avLst/>
          </a:prstGeom>
          <a:solidFill>
            <a:srgbClr val="00FF00"/>
          </a:solidFill>
        </p:spPr>
        <p:txBody>
          <a:bodyPr vert="horz" wrap="square" lIns="0" tIns="0" rIns="0" bIns="0" rtlCol="0">
            <a:spAutoFit/>
          </a:bodyPr>
          <a:lstStyle/>
          <a:p>
            <a:pPr>
              <a:lnSpc>
                <a:spcPts val="2715"/>
              </a:lnSpc>
              <a:tabLst>
                <a:tab pos="1819748" algn="l"/>
                <a:tab pos="2302306" algn="l"/>
                <a:tab pos="4075068" algn="l"/>
                <a:tab pos="4388095" algn="l"/>
                <a:tab pos="5599568" algn="l"/>
                <a:tab pos="6285941" algn="l"/>
                <a:tab pos="6769133" algn="l"/>
                <a:tab pos="8539991" algn="l"/>
              </a:tabLst>
            </a:pPr>
            <a:r>
              <a:rPr sz="2400" b="1" i="1" spc="-5" dirty="0">
                <a:latin typeface="Arial"/>
                <a:cs typeface="Arial"/>
              </a:rPr>
              <a:t>aislam</a:t>
            </a:r>
            <a:r>
              <a:rPr sz="2400" b="1" i="1" dirty="0">
                <a:latin typeface="Arial"/>
                <a:cs typeface="Arial"/>
              </a:rPr>
              <a:t>i</a:t>
            </a:r>
            <a:r>
              <a:rPr sz="2400" b="1" i="1" spc="-5" dirty="0">
                <a:latin typeface="Arial"/>
                <a:cs typeface="Arial"/>
              </a:rPr>
              <a:t>en</a:t>
            </a:r>
            <a:r>
              <a:rPr sz="2400" b="1" i="1" spc="-21" dirty="0">
                <a:latin typeface="Arial"/>
                <a:cs typeface="Arial"/>
              </a:rPr>
              <a:t>t</a:t>
            </a:r>
            <a:r>
              <a:rPr sz="2400" b="1" i="1" dirty="0">
                <a:latin typeface="Arial"/>
                <a:cs typeface="Arial"/>
              </a:rPr>
              <a:t>o	</a:t>
            </a:r>
            <a:r>
              <a:rPr sz="2400" b="1" i="1" spc="-5" dirty="0">
                <a:latin typeface="Arial"/>
                <a:cs typeface="Arial"/>
              </a:rPr>
              <a:t>se</a:t>
            </a:r>
            <a:r>
              <a:rPr sz="2400" b="1" i="1" dirty="0">
                <a:latin typeface="Arial"/>
                <a:cs typeface="Arial"/>
              </a:rPr>
              <a:t>	</a:t>
            </a:r>
            <a:r>
              <a:rPr sz="2400" b="1" i="1" spc="-5" dirty="0">
                <a:latin typeface="Arial"/>
                <a:cs typeface="Arial"/>
              </a:rPr>
              <a:t>incrementa</a:t>
            </a:r>
            <a:r>
              <a:rPr sz="2400" b="1" i="1" dirty="0">
                <a:latin typeface="Arial"/>
                <a:cs typeface="Arial"/>
              </a:rPr>
              <a:t>	</a:t>
            </a:r>
            <a:r>
              <a:rPr sz="2400" b="1" i="1" spc="-5" dirty="0">
                <a:latin typeface="Arial"/>
                <a:cs typeface="Arial"/>
              </a:rPr>
              <a:t>a</a:t>
            </a:r>
            <a:r>
              <a:rPr sz="2400" b="1" i="1" dirty="0">
                <a:latin typeface="Arial"/>
                <a:cs typeface="Arial"/>
              </a:rPr>
              <a:t>	</a:t>
            </a:r>
            <a:r>
              <a:rPr sz="2400" b="1" i="1" spc="-5" dirty="0">
                <a:latin typeface="Arial"/>
                <a:cs typeface="Arial"/>
              </a:rPr>
              <a:t>medida</a:t>
            </a:r>
            <a:r>
              <a:rPr sz="2400" b="1" i="1" dirty="0">
                <a:latin typeface="Arial"/>
                <a:cs typeface="Arial"/>
              </a:rPr>
              <a:t>	que	</a:t>
            </a:r>
            <a:r>
              <a:rPr sz="2400" b="1" i="1" spc="-5" dirty="0">
                <a:latin typeface="Arial"/>
                <a:cs typeface="Arial"/>
              </a:rPr>
              <a:t>se</a:t>
            </a:r>
            <a:r>
              <a:rPr sz="2400" b="1" i="1" dirty="0">
                <a:latin typeface="Arial"/>
                <a:cs typeface="Arial"/>
              </a:rPr>
              <a:t>	</a:t>
            </a:r>
            <a:r>
              <a:rPr sz="2400" b="1" i="1" spc="-5" dirty="0">
                <a:latin typeface="Arial"/>
                <a:cs typeface="Arial"/>
              </a:rPr>
              <a:t>incrementa</a:t>
            </a:r>
            <a:r>
              <a:rPr sz="2400" b="1" i="1" dirty="0">
                <a:latin typeface="Arial"/>
                <a:cs typeface="Arial"/>
              </a:rPr>
              <a:t>	</a:t>
            </a:r>
            <a:r>
              <a:rPr sz="2400" b="1" i="1" spc="-5" dirty="0">
                <a:latin typeface="Arial"/>
                <a:cs typeface="Arial"/>
              </a:rPr>
              <a:t>la</a:t>
            </a:r>
            <a:endParaRPr sz="2400">
              <a:latin typeface="Arial"/>
              <a:cs typeface="Arial"/>
            </a:endParaRPr>
          </a:p>
        </p:txBody>
      </p:sp>
      <p:sp>
        <p:nvSpPr>
          <p:cNvPr id="21" name="object 21"/>
          <p:cNvSpPr txBox="1"/>
          <p:nvPr/>
        </p:nvSpPr>
        <p:spPr>
          <a:xfrm>
            <a:off x="1176833" y="4068446"/>
            <a:ext cx="1169035" cy="346249"/>
          </a:xfrm>
          <a:prstGeom prst="rect">
            <a:avLst/>
          </a:prstGeom>
          <a:solidFill>
            <a:srgbClr val="00FF00"/>
          </a:solidFill>
        </p:spPr>
        <p:txBody>
          <a:bodyPr vert="horz" wrap="square" lIns="0" tIns="0" rIns="0" bIns="0" rtlCol="0">
            <a:spAutoFit/>
          </a:bodyPr>
          <a:lstStyle/>
          <a:p>
            <a:pPr>
              <a:lnSpc>
                <a:spcPts val="2709"/>
              </a:lnSpc>
            </a:pPr>
            <a:r>
              <a:rPr sz="2400" b="1" i="1" spc="-5" dirty="0">
                <a:latin typeface="Arial"/>
                <a:cs typeface="Arial"/>
              </a:rPr>
              <a:t>tensión.</a:t>
            </a:r>
            <a:endParaRPr sz="2400">
              <a:latin typeface="Arial"/>
              <a:cs typeface="Arial"/>
            </a:endParaRPr>
          </a:p>
        </p:txBody>
      </p:sp>
      <p:grpSp>
        <p:nvGrpSpPr>
          <p:cNvPr id="22" name="object 22"/>
          <p:cNvGrpSpPr/>
          <p:nvPr/>
        </p:nvGrpSpPr>
        <p:grpSpPr>
          <a:xfrm>
            <a:off x="947927" y="4769485"/>
            <a:ext cx="9025255" cy="350520"/>
            <a:chOff x="947927" y="4769485"/>
            <a:chExt cx="9025255" cy="350520"/>
          </a:xfrm>
        </p:grpSpPr>
        <p:sp>
          <p:nvSpPr>
            <p:cNvPr id="23" name="object 23"/>
            <p:cNvSpPr/>
            <p:nvPr/>
          </p:nvSpPr>
          <p:spPr>
            <a:xfrm>
              <a:off x="947927" y="4769485"/>
              <a:ext cx="9025255" cy="350520"/>
            </a:xfrm>
            <a:custGeom>
              <a:avLst/>
              <a:gdLst/>
              <a:ahLst/>
              <a:cxnLst/>
              <a:rect l="l" t="t" r="r" b="b"/>
              <a:pathLst>
                <a:path w="9025255" h="350520">
                  <a:moveTo>
                    <a:pt x="9024874" y="0"/>
                  </a:moveTo>
                  <a:lnTo>
                    <a:pt x="0" y="0"/>
                  </a:lnTo>
                  <a:lnTo>
                    <a:pt x="0" y="350519"/>
                  </a:lnTo>
                  <a:lnTo>
                    <a:pt x="9024874" y="350519"/>
                  </a:lnTo>
                  <a:lnTo>
                    <a:pt x="9024874" y="0"/>
                  </a:lnTo>
                  <a:close/>
                </a:path>
              </a:pathLst>
            </a:custGeom>
            <a:solidFill>
              <a:srgbClr val="00FF00"/>
            </a:solidFill>
          </p:spPr>
          <p:txBody>
            <a:bodyPr wrap="square" lIns="0" tIns="0" rIns="0" bIns="0" rtlCol="0"/>
            <a:lstStyle/>
            <a:p>
              <a:endParaRPr/>
            </a:p>
          </p:txBody>
        </p:sp>
        <p:pic>
          <p:nvPicPr>
            <p:cNvPr id="24" name="object 24"/>
            <p:cNvPicPr/>
            <p:nvPr/>
          </p:nvPicPr>
          <p:blipFill>
            <a:blip r:embed="rId4" cstate="print"/>
            <a:stretch>
              <a:fillRect/>
            </a:stretch>
          </p:blipFill>
          <p:spPr>
            <a:xfrm>
              <a:off x="948054" y="4780915"/>
              <a:ext cx="271144" cy="271144"/>
            </a:xfrm>
            <a:prstGeom prst="rect">
              <a:avLst/>
            </a:prstGeom>
          </p:spPr>
        </p:pic>
      </p:grpSp>
      <p:sp>
        <p:nvSpPr>
          <p:cNvPr id="25" name="object 25"/>
          <p:cNvSpPr txBox="1"/>
          <p:nvPr/>
        </p:nvSpPr>
        <p:spPr>
          <a:xfrm>
            <a:off x="947927" y="4769486"/>
            <a:ext cx="9037955" cy="346249"/>
          </a:xfrm>
          <a:prstGeom prst="rect">
            <a:avLst/>
          </a:prstGeom>
        </p:spPr>
        <p:txBody>
          <a:bodyPr vert="horz" wrap="square" lIns="0" tIns="0" rIns="0" bIns="0" rtlCol="0">
            <a:spAutoFit/>
          </a:bodyPr>
          <a:lstStyle/>
          <a:p>
            <a:pPr marL="670501">
              <a:lnSpc>
                <a:spcPts val="2709"/>
              </a:lnSpc>
            </a:pPr>
            <a:r>
              <a:rPr sz="2400" b="1" i="1" spc="-5" dirty="0">
                <a:latin typeface="Arial"/>
                <a:cs typeface="Arial"/>
              </a:rPr>
              <a:t>Una </a:t>
            </a:r>
            <a:r>
              <a:rPr sz="2400" b="1" i="1" dirty="0">
                <a:latin typeface="Arial"/>
                <a:cs typeface="Arial"/>
              </a:rPr>
              <a:t>disminución</a:t>
            </a:r>
            <a:r>
              <a:rPr sz="2400" b="1" i="1" spc="5" dirty="0">
                <a:latin typeface="Arial"/>
                <a:cs typeface="Arial"/>
              </a:rPr>
              <a:t> </a:t>
            </a:r>
            <a:r>
              <a:rPr sz="2400" b="1" i="1" spc="-10" dirty="0">
                <a:latin typeface="Arial"/>
                <a:cs typeface="Arial"/>
              </a:rPr>
              <a:t>en</a:t>
            </a:r>
            <a:r>
              <a:rPr sz="2400" b="1" i="1" spc="-5" dirty="0">
                <a:latin typeface="Arial"/>
                <a:cs typeface="Arial"/>
              </a:rPr>
              <a:t> los valores</a:t>
            </a:r>
            <a:r>
              <a:rPr sz="2400" b="1" i="1" spc="-10" dirty="0">
                <a:latin typeface="Arial"/>
                <a:cs typeface="Arial"/>
              </a:rPr>
              <a:t> </a:t>
            </a:r>
            <a:r>
              <a:rPr sz="2400" b="1" i="1" spc="-5" dirty="0">
                <a:latin typeface="Arial"/>
                <a:cs typeface="Arial"/>
              </a:rPr>
              <a:t>medidos, a medida</a:t>
            </a:r>
            <a:r>
              <a:rPr sz="2400" b="1" i="1" spc="-10" dirty="0">
                <a:latin typeface="Arial"/>
                <a:cs typeface="Arial"/>
              </a:rPr>
              <a:t> </a:t>
            </a:r>
            <a:r>
              <a:rPr sz="2400" b="1" i="1" dirty="0">
                <a:latin typeface="Arial"/>
                <a:cs typeface="Arial"/>
              </a:rPr>
              <a:t>que</a:t>
            </a:r>
            <a:r>
              <a:rPr sz="2400" b="1" i="1" spc="-10" dirty="0">
                <a:latin typeface="Arial"/>
                <a:cs typeface="Arial"/>
              </a:rPr>
              <a:t> </a:t>
            </a:r>
            <a:r>
              <a:rPr sz="2400" b="1" i="1" spc="-5" dirty="0">
                <a:latin typeface="Arial"/>
                <a:cs typeface="Arial"/>
              </a:rPr>
              <a:t>la</a:t>
            </a:r>
            <a:endParaRPr sz="2400">
              <a:latin typeface="Arial"/>
              <a:cs typeface="Arial"/>
            </a:endParaRPr>
          </a:p>
        </p:txBody>
      </p:sp>
      <p:sp>
        <p:nvSpPr>
          <p:cNvPr id="26" name="object 26"/>
          <p:cNvSpPr/>
          <p:nvPr/>
        </p:nvSpPr>
        <p:spPr>
          <a:xfrm>
            <a:off x="1176832" y="5120004"/>
            <a:ext cx="8796020" cy="350520"/>
          </a:xfrm>
          <a:custGeom>
            <a:avLst/>
            <a:gdLst/>
            <a:ahLst/>
            <a:cxnLst/>
            <a:rect l="l" t="t" r="r" b="b"/>
            <a:pathLst>
              <a:path w="8796020" h="350520">
                <a:moveTo>
                  <a:pt x="8795893" y="0"/>
                </a:moveTo>
                <a:lnTo>
                  <a:pt x="0" y="0"/>
                </a:lnTo>
                <a:lnTo>
                  <a:pt x="0" y="350519"/>
                </a:lnTo>
                <a:lnTo>
                  <a:pt x="8795893" y="350519"/>
                </a:lnTo>
                <a:lnTo>
                  <a:pt x="8795893" y="0"/>
                </a:lnTo>
                <a:close/>
              </a:path>
            </a:pathLst>
          </a:custGeom>
          <a:solidFill>
            <a:srgbClr val="00FF00"/>
          </a:solidFill>
        </p:spPr>
        <p:txBody>
          <a:bodyPr wrap="square" lIns="0" tIns="0" rIns="0" bIns="0" rtlCol="0"/>
          <a:lstStyle/>
          <a:p>
            <a:endParaRPr/>
          </a:p>
        </p:txBody>
      </p:sp>
      <p:sp>
        <p:nvSpPr>
          <p:cNvPr id="27" name="object 27"/>
          <p:cNvSpPr txBox="1"/>
          <p:nvPr/>
        </p:nvSpPr>
        <p:spPr>
          <a:xfrm>
            <a:off x="1176832" y="5085970"/>
            <a:ext cx="8809990" cy="382155"/>
          </a:xfrm>
          <a:prstGeom prst="rect">
            <a:avLst/>
          </a:prstGeom>
        </p:spPr>
        <p:txBody>
          <a:bodyPr vert="horz" wrap="square" lIns="0" tIns="12699" rIns="0" bIns="0" rtlCol="0">
            <a:spAutoFit/>
          </a:bodyPr>
          <a:lstStyle/>
          <a:p>
            <a:pPr>
              <a:spcBef>
                <a:spcPts val="100"/>
              </a:spcBef>
              <a:tabLst>
                <a:tab pos="1393702" algn="l"/>
                <a:tab pos="2042614" algn="l"/>
                <a:tab pos="4063004" algn="l"/>
                <a:tab pos="5558931" algn="l"/>
                <a:tab pos="6241496" algn="l"/>
                <a:tab pos="7873301" algn="l"/>
                <a:tab pos="8541896" algn="l"/>
              </a:tabLst>
            </a:pPr>
            <a:r>
              <a:rPr sz="2400" b="1" i="1" spc="-5" dirty="0">
                <a:latin typeface="Arial"/>
                <a:cs typeface="Arial"/>
              </a:rPr>
              <a:t>tensión	se	incrementa,	muestra	un	deterioro	en	el</a:t>
            </a:r>
            <a:endParaRPr sz="2400">
              <a:latin typeface="Arial"/>
              <a:cs typeface="Arial"/>
            </a:endParaRPr>
          </a:p>
        </p:txBody>
      </p:sp>
      <p:sp>
        <p:nvSpPr>
          <p:cNvPr id="30" name="object 3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25</a:t>
            </a:fld>
            <a:endParaRPr sz="1100">
              <a:latin typeface="Calibri"/>
              <a:cs typeface="Calibri"/>
            </a:endParaRPr>
          </a:p>
        </p:txBody>
      </p:sp>
      <p:sp>
        <p:nvSpPr>
          <p:cNvPr id="28" name="object 28"/>
          <p:cNvSpPr txBox="1"/>
          <p:nvPr/>
        </p:nvSpPr>
        <p:spPr>
          <a:xfrm>
            <a:off x="1176832" y="5478443"/>
            <a:ext cx="8796020" cy="346249"/>
          </a:xfrm>
          <a:prstGeom prst="rect">
            <a:avLst/>
          </a:prstGeom>
          <a:solidFill>
            <a:srgbClr val="00FF00"/>
          </a:solidFill>
        </p:spPr>
        <p:txBody>
          <a:bodyPr vert="horz" wrap="square" lIns="0" tIns="0" rIns="0" bIns="0" rtlCol="0">
            <a:spAutoFit/>
          </a:bodyPr>
          <a:lstStyle/>
          <a:p>
            <a:pPr>
              <a:lnSpc>
                <a:spcPts val="2655"/>
              </a:lnSpc>
            </a:pPr>
            <a:r>
              <a:rPr sz="2400" b="1" i="1" spc="-5" dirty="0">
                <a:latin typeface="Arial"/>
                <a:cs typeface="Arial"/>
              </a:rPr>
              <a:t>aislamiento</a:t>
            </a:r>
            <a:r>
              <a:rPr sz="2400" b="1" i="1" spc="60" dirty="0">
                <a:latin typeface="Arial"/>
                <a:cs typeface="Arial"/>
              </a:rPr>
              <a:t> </a:t>
            </a:r>
            <a:r>
              <a:rPr sz="2400" b="1" i="1" spc="-5" dirty="0">
                <a:latin typeface="Arial"/>
                <a:cs typeface="Arial"/>
              </a:rPr>
              <a:t>producto</a:t>
            </a:r>
            <a:r>
              <a:rPr sz="2400" b="1" i="1" spc="65" dirty="0">
                <a:latin typeface="Arial"/>
                <a:cs typeface="Arial"/>
              </a:rPr>
              <a:t> </a:t>
            </a:r>
            <a:r>
              <a:rPr sz="2400" b="1" i="1" spc="-5" dirty="0">
                <a:latin typeface="Arial"/>
                <a:cs typeface="Arial"/>
              </a:rPr>
              <a:t>de</a:t>
            </a:r>
            <a:r>
              <a:rPr sz="2400" b="1" i="1" spc="65" dirty="0">
                <a:latin typeface="Arial"/>
                <a:cs typeface="Arial"/>
              </a:rPr>
              <a:t> </a:t>
            </a:r>
            <a:r>
              <a:rPr sz="2400" b="1" i="1" spc="-5" dirty="0">
                <a:latin typeface="Arial"/>
                <a:cs typeface="Arial"/>
              </a:rPr>
              <a:t>envejecimiento,</a:t>
            </a:r>
            <a:r>
              <a:rPr sz="2400" b="1" i="1" spc="60" dirty="0">
                <a:latin typeface="Arial"/>
                <a:cs typeface="Arial"/>
              </a:rPr>
              <a:t> </a:t>
            </a:r>
            <a:r>
              <a:rPr sz="2400" b="1" i="1" spc="-5" dirty="0">
                <a:latin typeface="Arial"/>
                <a:cs typeface="Arial"/>
              </a:rPr>
              <a:t>daños</a:t>
            </a:r>
            <a:r>
              <a:rPr sz="2400" b="1" i="1" spc="65" dirty="0">
                <a:latin typeface="Arial"/>
                <a:cs typeface="Arial"/>
              </a:rPr>
              <a:t> </a:t>
            </a:r>
            <a:r>
              <a:rPr sz="2400" b="1" i="1" spc="-5" dirty="0">
                <a:latin typeface="Arial"/>
                <a:cs typeface="Arial"/>
              </a:rPr>
              <a:t>del</a:t>
            </a:r>
            <a:r>
              <a:rPr sz="2400" b="1" i="1" spc="80" dirty="0">
                <a:latin typeface="Arial"/>
                <a:cs typeface="Arial"/>
              </a:rPr>
              <a:t> </a:t>
            </a:r>
            <a:r>
              <a:rPr sz="2400" b="1" i="1" spc="-5" dirty="0">
                <a:latin typeface="Arial"/>
                <a:cs typeface="Arial"/>
              </a:rPr>
              <a:t>equipo</a:t>
            </a:r>
            <a:r>
              <a:rPr sz="2400" b="1" i="1" spc="70" dirty="0">
                <a:latin typeface="Arial"/>
                <a:cs typeface="Arial"/>
              </a:rPr>
              <a:t> </a:t>
            </a:r>
            <a:r>
              <a:rPr sz="2400" b="1" i="1" dirty="0">
                <a:latin typeface="Arial"/>
                <a:cs typeface="Arial"/>
              </a:rPr>
              <a:t>o</a:t>
            </a:r>
            <a:endParaRPr sz="2400">
              <a:latin typeface="Arial"/>
              <a:cs typeface="Arial"/>
            </a:endParaRPr>
          </a:p>
        </p:txBody>
      </p:sp>
      <p:sp>
        <p:nvSpPr>
          <p:cNvPr id="29" name="object 29"/>
          <p:cNvSpPr txBox="1"/>
          <p:nvPr/>
        </p:nvSpPr>
        <p:spPr>
          <a:xfrm>
            <a:off x="1176832" y="5821427"/>
            <a:ext cx="2236470" cy="346249"/>
          </a:xfrm>
          <a:prstGeom prst="rect">
            <a:avLst/>
          </a:prstGeom>
          <a:solidFill>
            <a:srgbClr val="00FF00"/>
          </a:solidFill>
        </p:spPr>
        <p:txBody>
          <a:bodyPr vert="horz" wrap="square" lIns="0" tIns="0" rIns="0" bIns="0" rtlCol="0">
            <a:spAutoFit/>
          </a:bodyPr>
          <a:lstStyle/>
          <a:p>
            <a:pPr>
              <a:lnSpc>
                <a:spcPts val="2709"/>
              </a:lnSpc>
            </a:pPr>
            <a:r>
              <a:rPr sz="2400" b="1" i="1" spc="-5" dirty="0">
                <a:latin typeface="Arial"/>
                <a:cs typeface="Arial"/>
              </a:rPr>
              <a:t>co</a:t>
            </a:r>
            <a:r>
              <a:rPr sz="2400" b="1" i="1" spc="-15" dirty="0">
                <a:latin typeface="Arial"/>
                <a:cs typeface="Arial"/>
              </a:rPr>
              <a:t>n</a:t>
            </a:r>
            <a:r>
              <a:rPr sz="2400" b="1" i="1" spc="-5" dirty="0">
                <a:latin typeface="Arial"/>
                <a:cs typeface="Arial"/>
              </a:rPr>
              <a:t>tam</a:t>
            </a:r>
            <a:r>
              <a:rPr sz="2400" b="1" i="1" dirty="0">
                <a:latin typeface="Arial"/>
                <a:cs typeface="Arial"/>
              </a:rPr>
              <a:t>i</a:t>
            </a:r>
            <a:r>
              <a:rPr sz="2400" b="1" i="1" spc="-5" dirty="0">
                <a:latin typeface="Arial"/>
                <a:cs typeface="Arial"/>
              </a:rPr>
              <a:t>na</a:t>
            </a:r>
            <a:r>
              <a:rPr sz="2400" b="1" i="1" spc="-15" dirty="0">
                <a:latin typeface="Arial"/>
                <a:cs typeface="Arial"/>
              </a:rPr>
              <a:t>c</a:t>
            </a:r>
            <a:r>
              <a:rPr sz="2400" b="1" i="1" spc="-5" dirty="0">
                <a:latin typeface="Arial"/>
                <a:cs typeface="Arial"/>
              </a:rPr>
              <a:t>ión.</a:t>
            </a:r>
            <a:endParaRPr sz="2400">
              <a:latin typeface="Arial"/>
              <a:cs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935228" y="1118362"/>
            <a:ext cx="144335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Lst>
            </a:pPr>
            <a:r>
              <a:rPr sz="1900" b="1" spc="-5" dirty="0">
                <a:latin typeface="Arial"/>
                <a:cs typeface="Arial"/>
              </a:rPr>
              <a:t>Cuando</a:t>
            </a:r>
            <a:r>
              <a:rPr sz="1900" b="1" spc="114" dirty="0">
                <a:latin typeface="Arial"/>
                <a:cs typeface="Arial"/>
              </a:rPr>
              <a:t> </a:t>
            </a:r>
            <a:r>
              <a:rPr sz="1900" b="1" spc="-5" dirty="0">
                <a:latin typeface="Arial"/>
                <a:cs typeface="Arial"/>
              </a:rPr>
              <a:t>la</a:t>
            </a:r>
            <a:endParaRPr sz="1900">
              <a:latin typeface="Arial"/>
              <a:cs typeface="Arial"/>
            </a:endParaRPr>
          </a:p>
        </p:txBody>
      </p:sp>
      <p:sp>
        <p:nvSpPr>
          <p:cNvPr id="7" name="object 7"/>
          <p:cNvSpPr txBox="1"/>
          <p:nvPr/>
        </p:nvSpPr>
        <p:spPr>
          <a:xfrm>
            <a:off x="2456942" y="1147827"/>
            <a:ext cx="2591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165" dirty="0">
                <a:latin typeface="Arial"/>
                <a:cs typeface="Arial"/>
              </a:rPr>
              <a:t> </a:t>
            </a:r>
            <a:r>
              <a:rPr sz="1900" b="1" spc="-5" dirty="0">
                <a:latin typeface="Arial"/>
                <a:cs typeface="Arial"/>
              </a:rPr>
              <a:t>se</a:t>
            </a:r>
            <a:r>
              <a:rPr sz="1900" b="1" spc="170" dirty="0">
                <a:latin typeface="Arial"/>
                <a:cs typeface="Arial"/>
              </a:rPr>
              <a:t> </a:t>
            </a:r>
            <a:r>
              <a:rPr sz="1900" b="1" spc="-5" dirty="0">
                <a:latin typeface="Arial"/>
                <a:cs typeface="Arial"/>
              </a:rPr>
              <a:t>incrementa</a:t>
            </a:r>
            <a:endParaRPr sz="1900">
              <a:latin typeface="Arial"/>
              <a:cs typeface="Arial"/>
            </a:endParaRPr>
          </a:p>
        </p:txBody>
      </p:sp>
      <p:sp>
        <p:nvSpPr>
          <p:cNvPr id="8" name="object 8"/>
          <p:cNvSpPr txBox="1"/>
          <p:nvPr/>
        </p:nvSpPr>
        <p:spPr>
          <a:xfrm>
            <a:off x="6753732" y="1147827"/>
            <a:ext cx="23431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esfuerzos</a:t>
            </a:r>
            <a:r>
              <a:rPr sz="1900" b="1" spc="175" dirty="0">
                <a:latin typeface="Arial"/>
                <a:cs typeface="Arial"/>
              </a:rPr>
              <a:t> </a:t>
            </a:r>
            <a:r>
              <a:rPr sz="1900" b="1" spc="-5" dirty="0">
                <a:latin typeface="Arial"/>
                <a:cs typeface="Arial"/>
              </a:rPr>
              <a:t>eléctricos</a:t>
            </a:r>
            <a:endParaRPr sz="1900">
              <a:latin typeface="Arial"/>
              <a:cs typeface="Arial"/>
            </a:endParaRPr>
          </a:p>
        </p:txBody>
      </p:sp>
      <p:sp>
        <p:nvSpPr>
          <p:cNvPr id="9" name="object 9"/>
          <p:cNvSpPr txBox="1"/>
          <p:nvPr/>
        </p:nvSpPr>
        <p:spPr>
          <a:xfrm>
            <a:off x="5035424" y="1118362"/>
            <a:ext cx="4951094" cy="304570"/>
          </a:xfrm>
          <a:prstGeom prst="rect">
            <a:avLst/>
          </a:prstGeom>
        </p:spPr>
        <p:txBody>
          <a:bodyPr vert="horz" wrap="square" lIns="0" tIns="12064" rIns="0" bIns="0" rtlCol="0">
            <a:spAutoFit/>
          </a:bodyPr>
          <a:lstStyle/>
          <a:p>
            <a:pPr marL="12699">
              <a:spcBef>
                <a:spcPts val="95"/>
              </a:spcBef>
              <a:tabLst>
                <a:tab pos="4149992" algn="l"/>
              </a:tabLst>
            </a:pPr>
            <a:r>
              <a:rPr sz="1900" b="1" spc="-5" dirty="0">
                <a:latin typeface="Arial"/>
                <a:cs typeface="Arial"/>
              </a:rPr>
              <a:t>,</a:t>
            </a:r>
            <a:r>
              <a:rPr sz="1900" b="1" spc="185" dirty="0">
                <a:latin typeface="Arial"/>
                <a:cs typeface="Arial"/>
              </a:rPr>
              <a:t> </a:t>
            </a:r>
            <a:r>
              <a:rPr sz="1900" b="1" spc="-5" dirty="0">
                <a:latin typeface="Arial"/>
                <a:cs typeface="Arial"/>
              </a:rPr>
              <a:t>se</a:t>
            </a:r>
            <a:r>
              <a:rPr sz="1900" b="1" spc="195" dirty="0">
                <a:latin typeface="Arial"/>
                <a:cs typeface="Arial"/>
              </a:rPr>
              <a:t> </a:t>
            </a:r>
            <a:r>
              <a:rPr sz="1900" b="1" spc="-5" dirty="0">
                <a:latin typeface="Arial"/>
                <a:cs typeface="Arial"/>
              </a:rPr>
              <a:t>producen	que</a:t>
            </a:r>
            <a:r>
              <a:rPr sz="1900" b="1" spc="105" dirty="0">
                <a:latin typeface="Arial"/>
                <a:cs typeface="Arial"/>
              </a:rPr>
              <a:t> </a:t>
            </a:r>
            <a:r>
              <a:rPr sz="1900" b="1" spc="-5" dirty="0">
                <a:latin typeface="Arial"/>
                <a:cs typeface="Arial"/>
              </a:rPr>
              <a:t>se</a:t>
            </a:r>
            <a:endParaRPr sz="1900">
              <a:latin typeface="Arial"/>
              <a:cs typeface="Arial"/>
            </a:endParaRPr>
          </a:p>
        </p:txBody>
      </p:sp>
      <p:sp>
        <p:nvSpPr>
          <p:cNvPr id="10" name="object 10"/>
          <p:cNvSpPr txBox="1"/>
          <p:nvPr/>
        </p:nvSpPr>
        <p:spPr>
          <a:xfrm>
            <a:off x="1176833" y="1425195"/>
            <a:ext cx="37953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aproximan o</a:t>
            </a:r>
            <a:r>
              <a:rPr sz="1900" b="1" spc="10" dirty="0">
                <a:latin typeface="Arial"/>
                <a:cs typeface="Arial"/>
              </a:rPr>
              <a:t> </a:t>
            </a:r>
            <a:r>
              <a:rPr sz="1900" b="1" spc="-5" dirty="0">
                <a:latin typeface="Arial"/>
                <a:cs typeface="Arial"/>
              </a:rPr>
              <a:t>exceden</a:t>
            </a:r>
            <a:r>
              <a:rPr sz="1900" b="1" spc="5" dirty="0">
                <a:latin typeface="Arial"/>
                <a:cs typeface="Arial"/>
              </a:rPr>
              <a:t> </a:t>
            </a:r>
            <a:r>
              <a:rPr sz="1900" b="1" spc="-5" dirty="0">
                <a:latin typeface="Arial"/>
                <a:cs typeface="Arial"/>
              </a:rPr>
              <a:t>los valores</a:t>
            </a:r>
            <a:endParaRPr sz="1900">
              <a:latin typeface="Arial"/>
              <a:cs typeface="Arial"/>
            </a:endParaRPr>
          </a:p>
        </p:txBody>
      </p:sp>
      <p:sp>
        <p:nvSpPr>
          <p:cNvPr id="11" name="object 11"/>
          <p:cNvSpPr txBox="1"/>
          <p:nvPr/>
        </p:nvSpPr>
        <p:spPr>
          <a:xfrm>
            <a:off x="5026278" y="1395730"/>
            <a:ext cx="2800986"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de</a:t>
            </a:r>
            <a:r>
              <a:rPr sz="1900" b="1" spc="-15" dirty="0">
                <a:latin typeface="Arial"/>
                <a:cs typeface="Arial"/>
              </a:rPr>
              <a:t> </a:t>
            </a:r>
            <a:r>
              <a:rPr sz="1900" b="1" spc="-5" dirty="0">
                <a:latin typeface="Arial"/>
                <a:cs typeface="Arial"/>
              </a:rPr>
              <a:t>operación</a:t>
            </a:r>
            <a:r>
              <a:rPr sz="1900" b="1" spc="-10" dirty="0">
                <a:latin typeface="Arial"/>
                <a:cs typeface="Arial"/>
              </a:rPr>
              <a:t> </a:t>
            </a:r>
            <a:r>
              <a:rPr sz="1900" b="1" spc="-5" dirty="0">
                <a:latin typeface="Arial"/>
                <a:cs typeface="Arial"/>
              </a:rPr>
              <a:t>del</a:t>
            </a:r>
            <a:r>
              <a:rPr sz="1900" b="1" spc="-15" dirty="0">
                <a:latin typeface="Arial"/>
                <a:cs typeface="Arial"/>
              </a:rPr>
              <a:t> </a:t>
            </a:r>
            <a:r>
              <a:rPr sz="1900" b="1" spc="-5" dirty="0">
                <a:latin typeface="Arial"/>
                <a:cs typeface="Arial"/>
              </a:rPr>
              <a:t>equipo</a:t>
            </a:r>
            <a:endParaRPr sz="1900">
              <a:latin typeface="Arial"/>
              <a:cs typeface="Arial"/>
            </a:endParaRPr>
          </a:p>
        </p:txBody>
      </p:sp>
      <p:sp>
        <p:nvSpPr>
          <p:cNvPr id="12" name="object 12"/>
          <p:cNvSpPr txBox="1"/>
          <p:nvPr/>
        </p:nvSpPr>
        <p:spPr>
          <a:xfrm>
            <a:off x="935227" y="1950467"/>
            <a:ext cx="217171" cy="304570"/>
          </a:xfrm>
          <a:prstGeom prst="rect">
            <a:avLst/>
          </a:prstGeom>
        </p:spPr>
        <p:txBody>
          <a:bodyPr vert="horz" wrap="square" lIns="0" tIns="12064" rIns="0" bIns="0" rtlCol="0">
            <a:spAutoFit/>
          </a:bodyPr>
          <a:lstStyle/>
          <a:p>
            <a:pPr marL="12699">
              <a:spcBef>
                <a:spcPts val="95"/>
              </a:spcBef>
            </a:pPr>
            <a:r>
              <a:rPr sz="1900" spc="-5" dirty="0">
                <a:latin typeface="Wingdings"/>
                <a:cs typeface="Wingdings"/>
              </a:rPr>
              <a:t></a:t>
            </a:r>
            <a:endParaRPr sz="1900">
              <a:latin typeface="Wingdings"/>
              <a:cs typeface="Wingdings"/>
            </a:endParaRPr>
          </a:p>
        </p:txBody>
      </p:sp>
      <p:sp>
        <p:nvSpPr>
          <p:cNvPr id="13" name="object 13"/>
          <p:cNvSpPr txBox="1"/>
          <p:nvPr/>
        </p:nvSpPr>
        <p:spPr>
          <a:xfrm>
            <a:off x="1176833" y="1979931"/>
            <a:ext cx="4225290" cy="269304"/>
          </a:xfrm>
          <a:prstGeom prst="rect">
            <a:avLst/>
          </a:prstGeom>
          <a:solidFill>
            <a:srgbClr val="FFFF00"/>
          </a:solidFill>
        </p:spPr>
        <p:txBody>
          <a:bodyPr vert="horz" wrap="square" lIns="0" tIns="0" rIns="0" bIns="0" rtlCol="0">
            <a:spAutoFit/>
          </a:bodyPr>
          <a:lstStyle/>
          <a:p>
            <a:pPr>
              <a:lnSpc>
                <a:spcPts val="2145"/>
              </a:lnSpc>
              <a:tabLst>
                <a:tab pos="1326397" algn="l"/>
                <a:tab pos="1823559" algn="l"/>
                <a:tab pos="3096619" algn="l"/>
              </a:tabLst>
            </a:pPr>
            <a:r>
              <a:rPr sz="1900" b="1" spc="-10" dirty="0">
                <a:latin typeface="Arial"/>
                <a:cs typeface="Arial"/>
              </a:rPr>
              <a:t>A</a:t>
            </a:r>
            <a:r>
              <a:rPr sz="1900" b="1" spc="-5" dirty="0">
                <a:latin typeface="Arial"/>
                <a:cs typeface="Arial"/>
              </a:rPr>
              <a:t>ume</a:t>
            </a:r>
            <a:r>
              <a:rPr sz="1900" b="1" dirty="0">
                <a:latin typeface="Arial"/>
                <a:cs typeface="Arial"/>
              </a:rPr>
              <a:t>n</a:t>
            </a:r>
            <a:r>
              <a:rPr sz="1900" b="1" spc="-5" dirty="0">
                <a:latin typeface="Arial"/>
                <a:cs typeface="Arial"/>
              </a:rPr>
              <a:t>tan</a:t>
            </a:r>
            <a:r>
              <a:rPr sz="1900" b="1"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es</a:t>
            </a:r>
            <a:r>
              <a:rPr sz="1900" b="1" dirty="0">
                <a:latin typeface="Arial"/>
                <a:cs typeface="Arial"/>
              </a:rPr>
              <a:t>f</a:t>
            </a:r>
            <a:r>
              <a:rPr sz="1900" b="1" spc="-5" dirty="0">
                <a:latin typeface="Arial"/>
                <a:cs typeface="Arial"/>
              </a:rPr>
              <a:t>u</a:t>
            </a:r>
            <a:r>
              <a:rPr sz="1900" b="1" dirty="0">
                <a:latin typeface="Arial"/>
                <a:cs typeface="Arial"/>
              </a:rPr>
              <a:t>e</a:t>
            </a:r>
            <a:r>
              <a:rPr sz="1900" b="1" spc="-5" dirty="0">
                <a:latin typeface="Arial"/>
                <a:cs typeface="Arial"/>
              </a:rPr>
              <a:t>rzos</a:t>
            </a:r>
            <a:r>
              <a:rPr sz="1900" b="1" dirty="0">
                <a:latin typeface="Arial"/>
                <a:cs typeface="Arial"/>
              </a:rPr>
              <a:t>	</a:t>
            </a:r>
            <a:r>
              <a:rPr sz="1900" b="1" spc="-5" dirty="0">
                <a:latin typeface="Arial"/>
                <a:cs typeface="Arial"/>
              </a:rPr>
              <a:t>eléctric</a:t>
            </a:r>
            <a:r>
              <a:rPr sz="1900" b="1" dirty="0">
                <a:latin typeface="Arial"/>
                <a:cs typeface="Arial"/>
              </a:rPr>
              <a:t>o</a:t>
            </a:r>
            <a:r>
              <a:rPr sz="1900" b="1" spc="-5" dirty="0">
                <a:latin typeface="Arial"/>
                <a:cs typeface="Arial"/>
              </a:rPr>
              <a:t>s</a:t>
            </a:r>
            <a:endParaRPr sz="1900">
              <a:latin typeface="Arial"/>
              <a:cs typeface="Arial"/>
            </a:endParaRPr>
          </a:p>
        </p:txBody>
      </p:sp>
      <p:sp>
        <p:nvSpPr>
          <p:cNvPr id="14" name="object 14"/>
          <p:cNvSpPr txBox="1"/>
          <p:nvPr/>
        </p:nvSpPr>
        <p:spPr>
          <a:xfrm>
            <a:off x="5536820" y="1950467"/>
            <a:ext cx="1164590" cy="304570"/>
          </a:xfrm>
          <a:prstGeom prst="rect">
            <a:avLst/>
          </a:prstGeom>
        </p:spPr>
        <p:txBody>
          <a:bodyPr vert="horz" wrap="square" lIns="0" tIns="12064" rIns="0" bIns="0" rtlCol="0">
            <a:spAutoFit/>
          </a:bodyPr>
          <a:lstStyle/>
          <a:p>
            <a:pPr marL="12699">
              <a:spcBef>
                <a:spcPts val="95"/>
              </a:spcBef>
              <a:tabLst>
                <a:tab pos="816538" algn="l"/>
              </a:tabLst>
            </a:pPr>
            <a:r>
              <a:rPr sz="1900" b="1" spc="-5" dirty="0">
                <a:latin typeface="Arial"/>
                <a:cs typeface="Arial"/>
              </a:rPr>
              <a:t>s</a:t>
            </a:r>
            <a:r>
              <a:rPr sz="1900" b="1" dirty="0">
                <a:latin typeface="Arial"/>
                <a:cs typeface="Arial"/>
              </a:rPr>
              <a:t>o</a:t>
            </a:r>
            <a:r>
              <a:rPr sz="1900" b="1" spc="-5" dirty="0">
                <a:latin typeface="Arial"/>
                <a:cs typeface="Arial"/>
              </a:rPr>
              <a:t>bre</a:t>
            </a:r>
            <a:r>
              <a:rPr sz="1900" b="1" dirty="0">
                <a:latin typeface="Arial"/>
                <a:cs typeface="Arial"/>
              </a:rPr>
              <a:t>	</a:t>
            </a:r>
            <a:r>
              <a:rPr sz="1900" b="1" spc="-5" dirty="0">
                <a:latin typeface="Arial"/>
                <a:cs typeface="Arial"/>
              </a:rPr>
              <a:t>las</a:t>
            </a:r>
            <a:endParaRPr sz="1900">
              <a:latin typeface="Arial"/>
              <a:cs typeface="Arial"/>
            </a:endParaRPr>
          </a:p>
        </p:txBody>
      </p:sp>
      <p:sp>
        <p:nvSpPr>
          <p:cNvPr id="15" name="object 15"/>
          <p:cNvSpPr txBox="1"/>
          <p:nvPr/>
        </p:nvSpPr>
        <p:spPr>
          <a:xfrm>
            <a:off x="6837554" y="1979931"/>
            <a:ext cx="3148330" cy="269304"/>
          </a:xfrm>
          <a:prstGeom prst="rect">
            <a:avLst/>
          </a:prstGeom>
          <a:solidFill>
            <a:srgbClr val="FFFF00"/>
          </a:solidFill>
        </p:spPr>
        <p:txBody>
          <a:bodyPr vert="horz" wrap="square" lIns="0" tIns="0" rIns="0" bIns="0" rtlCol="0">
            <a:spAutoFit/>
          </a:bodyPr>
          <a:lstStyle/>
          <a:p>
            <a:pPr>
              <a:lnSpc>
                <a:spcPts val="2145"/>
              </a:lnSpc>
              <a:tabLst>
                <a:tab pos="831141" algn="l"/>
                <a:tab pos="1408305" algn="l"/>
                <a:tab pos="2399451" algn="l"/>
              </a:tabLst>
            </a:pPr>
            <a:r>
              <a:rPr sz="1900" b="1" spc="-5" dirty="0">
                <a:latin typeface="Arial"/>
                <a:cs typeface="Arial"/>
              </a:rPr>
              <a:t>zo</a:t>
            </a:r>
            <a:r>
              <a:rPr sz="1900" b="1" dirty="0">
                <a:latin typeface="Arial"/>
                <a:cs typeface="Arial"/>
              </a:rPr>
              <a:t>n</a:t>
            </a:r>
            <a:r>
              <a:rPr sz="1900" b="1" spc="-5" dirty="0">
                <a:latin typeface="Arial"/>
                <a:cs typeface="Arial"/>
              </a:rPr>
              <a:t>as</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15" dirty="0">
                <a:latin typeface="Arial"/>
                <a:cs typeface="Arial"/>
              </a:rPr>
              <a:t>p</a:t>
            </a:r>
            <a:r>
              <a:rPr sz="1900" b="1" spc="-5" dirty="0">
                <a:latin typeface="Arial"/>
                <a:cs typeface="Arial"/>
              </a:rPr>
              <a:t>o</a:t>
            </a:r>
            <a:r>
              <a:rPr sz="1900" b="1" dirty="0">
                <a:latin typeface="Arial"/>
                <a:cs typeface="Arial"/>
              </a:rPr>
              <a:t>s</a:t>
            </a:r>
            <a:r>
              <a:rPr sz="1900" b="1" spc="-5" dirty="0">
                <a:latin typeface="Arial"/>
                <a:cs typeface="Arial"/>
              </a:rPr>
              <a:t>een</a:t>
            </a:r>
            <a:r>
              <a:rPr sz="1900" b="1" dirty="0">
                <a:latin typeface="Arial"/>
                <a:cs typeface="Arial"/>
              </a:rPr>
              <a:t>	</a:t>
            </a:r>
            <a:r>
              <a:rPr sz="1900" b="1" spc="-5" dirty="0">
                <a:latin typeface="Arial"/>
                <a:cs typeface="Arial"/>
              </a:rPr>
              <a:t>menor</a:t>
            </a:r>
            <a:endParaRPr sz="1900">
              <a:latin typeface="Arial"/>
              <a:cs typeface="Arial"/>
            </a:endParaRPr>
          </a:p>
        </p:txBody>
      </p:sp>
      <p:sp>
        <p:nvSpPr>
          <p:cNvPr id="16" name="object 16"/>
          <p:cNvSpPr txBox="1"/>
          <p:nvPr/>
        </p:nvSpPr>
        <p:spPr>
          <a:xfrm>
            <a:off x="1176833" y="2257375"/>
            <a:ext cx="1327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aisl</a:t>
            </a:r>
            <a:r>
              <a:rPr sz="1900" b="1" dirty="0">
                <a:latin typeface="Arial"/>
                <a:cs typeface="Arial"/>
              </a:rPr>
              <a:t>a</a:t>
            </a:r>
            <a:r>
              <a:rPr sz="1900" b="1" spc="-5" dirty="0">
                <a:latin typeface="Arial"/>
                <a:cs typeface="Arial"/>
              </a:rPr>
              <a:t>mien</a:t>
            </a:r>
            <a:r>
              <a:rPr sz="1900" b="1" dirty="0">
                <a:latin typeface="Arial"/>
                <a:cs typeface="Arial"/>
              </a:rPr>
              <a:t>t</a:t>
            </a:r>
            <a:r>
              <a:rPr sz="1900" b="1" spc="-5" dirty="0">
                <a:latin typeface="Arial"/>
                <a:cs typeface="Arial"/>
              </a:rPr>
              <a:t>o</a:t>
            </a:r>
            <a:endParaRPr sz="1900">
              <a:latin typeface="Arial"/>
              <a:cs typeface="Arial"/>
            </a:endParaRPr>
          </a:p>
        </p:txBody>
      </p:sp>
      <p:sp>
        <p:nvSpPr>
          <p:cNvPr id="17" name="object 17"/>
          <p:cNvSpPr txBox="1"/>
          <p:nvPr/>
        </p:nvSpPr>
        <p:spPr>
          <a:xfrm>
            <a:off x="2491486" y="2228214"/>
            <a:ext cx="30206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0" dirty="0">
                <a:latin typeface="Arial"/>
                <a:cs typeface="Arial"/>
              </a:rPr>
              <a:t> </a:t>
            </a:r>
            <a:r>
              <a:rPr sz="1900" b="1" spc="-5" dirty="0">
                <a:latin typeface="Arial"/>
                <a:cs typeface="Arial"/>
              </a:rPr>
              <a:t>lo</a:t>
            </a:r>
            <a:r>
              <a:rPr sz="1900" b="1" spc="-25" dirty="0">
                <a:latin typeface="Arial"/>
                <a:cs typeface="Arial"/>
              </a:rPr>
              <a:t> </a:t>
            </a:r>
            <a:r>
              <a:rPr sz="1900" b="1" spc="-5" dirty="0">
                <a:latin typeface="Arial"/>
                <a:cs typeface="Arial"/>
              </a:rPr>
              <a:t>cual</a:t>
            </a:r>
            <a:r>
              <a:rPr sz="1900" b="1" spc="-30" dirty="0">
                <a:latin typeface="Arial"/>
                <a:cs typeface="Arial"/>
              </a:rPr>
              <a:t> </a:t>
            </a:r>
            <a:r>
              <a:rPr sz="1900" b="1" spc="-5" dirty="0">
                <a:latin typeface="Arial"/>
                <a:cs typeface="Arial"/>
              </a:rPr>
              <a:t>se</a:t>
            </a:r>
            <a:r>
              <a:rPr sz="1900" b="1" spc="-40" dirty="0">
                <a:latin typeface="Arial"/>
                <a:cs typeface="Arial"/>
              </a:rPr>
              <a:t> </a:t>
            </a:r>
            <a:r>
              <a:rPr sz="1900" b="1" spc="-5" dirty="0">
                <a:latin typeface="Arial"/>
                <a:cs typeface="Arial"/>
              </a:rPr>
              <a:t>traduce</a:t>
            </a:r>
            <a:r>
              <a:rPr sz="1900" b="1" spc="-30" dirty="0">
                <a:latin typeface="Arial"/>
                <a:cs typeface="Arial"/>
              </a:rPr>
              <a:t> </a:t>
            </a:r>
            <a:r>
              <a:rPr sz="1900" b="1" spc="-5" dirty="0">
                <a:latin typeface="Arial"/>
                <a:cs typeface="Arial"/>
              </a:rPr>
              <a:t>en</a:t>
            </a:r>
            <a:r>
              <a:rPr sz="1900" b="1" spc="-25" dirty="0">
                <a:latin typeface="Arial"/>
                <a:cs typeface="Arial"/>
              </a:rPr>
              <a:t> </a:t>
            </a:r>
            <a:r>
              <a:rPr sz="1900" b="1" spc="-10" dirty="0">
                <a:latin typeface="Arial"/>
                <a:cs typeface="Arial"/>
              </a:rPr>
              <a:t>una</a:t>
            </a:r>
            <a:endParaRPr sz="1900">
              <a:latin typeface="Arial"/>
              <a:cs typeface="Arial"/>
            </a:endParaRPr>
          </a:p>
        </p:txBody>
      </p:sp>
      <p:sp>
        <p:nvSpPr>
          <p:cNvPr id="18" name="object 18"/>
          <p:cNvSpPr txBox="1"/>
          <p:nvPr/>
        </p:nvSpPr>
        <p:spPr>
          <a:xfrm>
            <a:off x="5566283" y="2257298"/>
            <a:ext cx="440690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disminución</a:t>
            </a:r>
            <a:r>
              <a:rPr sz="1900" b="1" spc="-15" dirty="0">
                <a:latin typeface="Arial"/>
                <a:cs typeface="Arial"/>
              </a:rPr>
              <a:t> </a:t>
            </a:r>
            <a:r>
              <a:rPr sz="1900" b="1" spc="-5" dirty="0">
                <a:latin typeface="Arial"/>
                <a:cs typeface="Arial"/>
              </a:rPr>
              <a:t>del</a:t>
            </a:r>
            <a:r>
              <a:rPr sz="1900" b="1" spc="15" dirty="0">
                <a:latin typeface="Arial"/>
                <a:cs typeface="Arial"/>
              </a:rPr>
              <a:t> </a:t>
            </a:r>
            <a:r>
              <a:rPr sz="1900" b="1" spc="-10" dirty="0">
                <a:latin typeface="Arial"/>
                <a:cs typeface="Arial"/>
              </a:rPr>
              <a:t>valor</a:t>
            </a:r>
            <a:r>
              <a:rPr sz="1900" b="1" spc="-2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resistencia</a:t>
            </a:r>
            <a:endParaRPr sz="1900">
              <a:latin typeface="Arial"/>
              <a:cs typeface="Arial"/>
            </a:endParaRPr>
          </a:p>
        </p:txBody>
      </p:sp>
      <p:sp>
        <p:nvSpPr>
          <p:cNvPr id="19" name="object 19"/>
          <p:cNvSpPr txBox="1"/>
          <p:nvPr/>
        </p:nvSpPr>
        <p:spPr>
          <a:xfrm>
            <a:off x="1176832" y="2535048"/>
            <a:ext cx="16764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35" dirty="0">
                <a:latin typeface="Arial"/>
                <a:cs typeface="Arial"/>
              </a:rPr>
              <a:t> </a:t>
            </a:r>
            <a:r>
              <a:rPr sz="1900" b="1" spc="-5" dirty="0">
                <a:latin typeface="Arial"/>
                <a:cs typeface="Arial"/>
              </a:rPr>
              <a:t>aislamiento</a:t>
            </a:r>
            <a:endParaRPr sz="1900">
              <a:latin typeface="Arial"/>
              <a:cs typeface="Arial"/>
            </a:endParaRPr>
          </a:p>
        </p:txBody>
      </p:sp>
      <p:sp>
        <p:nvSpPr>
          <p:cNvPr id="20" name="object 20"/>
          <p:cNvSpPr txBox="1"/>
          <p:nvPr/>
        </p:nvSpPr>
        <p:spPr>
          <a:xfrm>
            <a:off x="2840483" y="2505582"/>
            <a:ext cx="575246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dirty="0">
                <a:latin typeface="Arial"/>
                <a:cs typeface="Arial"/>
              </a:rPr>
              <a:t> </a:t>
            </a:r>
            <a:r>
              <a:rPr sz="1900" b="1" spc="-5" dirty="0">
                <a:latin typeface="Arial"/>
                <a:cs typeface="Arial"/>
              </a:rPr>
              <a:t>La</a:t>
            </a:r>
            <a:r>
              <a:rPr sz="1900" b="1" spc="10" dirty="0">
                <a:latin typeface="Arial"/>
                <a:cs typeface="Arial"/>
              </a:rPr>
              <a:t> </a:t>
            </a:r>
            <a:r>
              <a:rPr sz="1900" b="1" spc="-10" dirty="0">
                <a:latin typeface="Arial"/>
                <a:cs typeface="Arial"/>
              </a:rPr>
              <a:t>curva</a:t>
            </a:r>
            <a:r>
              <a:rPr sz="1900" b="1" dirty="0">
                <a:latin typeface="Arial"/>
                <a:cs typeface="Arial"/>
              </a:rPr>
              <a:t> </a:t>
            </a:r>
            <a:r>
              <a:rPr sz="1900" b="1" spc="-5" dirty="0">
                <a:latin typeface="Arial"/>
                <a:cs typeface="Arial"/>
              </a:rPr>
              <a:t>1</a:t>
            </a:r>
            <a:r>
              <a:rPr sz="1900" b="1" spc="1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figura</a:t>
            </a:r>
            <a:r>
              <a:rPr sz="1900" b="1" dirty="0">
                <a:latin typeface="Arial"/>
                <a:cs typeface="Arial"/>
              </a:rPr>
              <a:t> </a:t>
            </a:r>
            <a:r>
              <a:rPr sz="1900" b="1" spc="-5" dirty="0">
                <a:latin typeface="Arial"/>
                <a:cs typeface="Arial"/>
              </a:rPr>
              <a:t>5</a:t>
            </a:r>
            <a:r>
              <a:rPr sz="1900" b="1" dirty="0">
                <a:latin typeface="Arial"/>
                <a:cs typeface="Arial"/>
              </a:rPr>
              <a:t> </a:t>
            </a:r>
            <a:r>
              <a:rPr sz="1900" b="1" spc="-5" dirty="0">
                <a:latin typeface="Arial"/>
                <a:cs typeface="Arial"/>
              </a:rPr>
              <a:t>muestra este</a:t>
            </a:r>
            <a:r>
              <a:rPr sz="1900" b="1" spc="44" dirty="0">
                <a:latin typeface="Arial"/>
                <a:cs typeface="Arial"/>
              </a:rPr>
              <a:t> </a:t>
            </a:r>
            <a:r>
              <a:rPr sz="1900" b="1" spc="-5" dirty="0">
                <a:latin typeface="Arial"/>
                <a:cs typeface="Arial"/>
              </a:rPr>
              <a:t>fenómeno.</a:t>
            </a:r>
            <a:endParaRPr sz="1900">
              <a:latin typeface="Arial"/>
              <a:cs typeface="Arial"/>
            </a:endParaRPr>
          </a:p>
        </p:txBody>
      </p:sp>
      <p:pic>
        <p:nvPicPr>
          <p:cNvPr id="21" name="object 21"/>
          <p:cNvPicPr/>
          <p:nvPr/>
        </p:nvPicPr>
        <p:blipFill>
          <a:blip r:embed="rId2" cstate="print"/>
          <a:stretch>
            <a:fillRect/>
          </a:stretch>
        </p:blipFill>
        <p:spPr>
          <a:xfrm>
            <a:off x="2418442" y="2811819"/>
            <a:ext cx="5897112" cy="4184316"/>
          </a:xfrm>
          <a:prstGeom prst="rect">
            <a:avLst/>
          </a:prstGeom>
        </p:spPr>
      </p:pic>
      <p:sp>
        <p:nvSpPr>
          <p:cNvPr id="22" name="object 22"/>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26</a:t>
            </a:fld>
            <a:endParaRPr sz="1100">
              <a:latin typeface="Calibri"/>
              <a:cs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18741" y="1147827"/>
            <a:ext cx="37160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Absorción</a:t>
            </a:r>
            <a:r>
              <a:rPr sz="1900" b="1" spc="15" dirty="0">
                <a:latin typeface="Arial"/>
                <a:cs typeface="Arial"/>
              </a:rPr>
              <a:t> </a:t>
            </a:r>
            <a:r>
              <a:rPr sz="1900" b="1" spc="-5" dirty="0">
                <a:latin typeface="Arial"/>
                <a:cs typeface="Arial"/>
              </a:rPr>
              <a:t>Dieléctrica</a:t>
            </a:r>
            <a:endParaRPr sz="1900">
              <a:latin typeface="Arial"/>
              <a:cs typeface="Arial"/>
            </a:endParaRPr>
          </a:p>
        </p:txBody>
      </p:sp>
      <p:pic>
        <p:nvPicPr>
          <p:cNvPr id="7" name="object 7"/>
          <p:cNvPicPr/>
          <p:nvPr/>
        </p:nvPicPr>
        <p:blipFill>
          <a:blip r:embed="rId2" cstate="print"/>
          <a:stretch>
            <a:fillRect/>
          </a:stretch>
        </p:blipFill>
        <p:spPr>
          <a:xfrm>
            <a:off x="947927" y="1702563"/>
            <a:ext cx="228904" cy="277367"/>
          </a:xfrm>
          <a:prstGeom prst="rect">
            <a:avLst/>
          </a:prstGeom>
        </p:spPr>
      </p:pic>
      <p:sp>
        <p:nvSpPr>
          <p:cNvPr id="8" name="object 8"/>
          <p:cNvSpPr txBox="1"/>
          <p:nvPr/>
        </p:nvSpPr>
        <p:spPr>
          <a:xfrm>
            <a:off x="1164133" y="1673098"/>
            <a:ext cx="1848485"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Se</a:t>
            </a:r>
            <a:r>
              <a:rPr sz="1900" b="1" spc="-21" dirty="0">
                <a:latin typeface="Arial"/>
                <a:cs typeface="Arial"/>
              </a:rPr>
              <a:t> </a:t>
            </a:r>
            <a:r>
              <a:rPr sz="1900" b="1" spc="-5" dirty="0">
                <a:latin typeface="Arial"/>
                <a:cs typeface="Arial"/>
              </a:rPr>
              <a:t>conduce</a:t>
            </a:r>
            <a:r>
              <a:rPr sz="1900" b="1" spc="-21" dirty="0">
                <a:latin typeface="Arial"/>
                <a:cs typeface="Arial"/>
              </a:rPr>
              <a:t> </a:t>
            </a:r>
            <a:r>
              <a:rPr sz="1900" b="1" spc="-5" dirty="0">
                <a:latin typeface="Arial"/>
                <a:cs typeface="Arial"/>
              </a:rPr>
              <a:t>a</a:t>
            </a:r>
            <a:r>
              <a:rPr sz="1900" b="1" spc="-21" dirty="0">
                <a:latin typeface="Arial"/>
                <a:cs typeface="Arial"/>
              </a:rPr>
              <a:t> </a:t>
            </a:r>
            <a:r>
              <a:rPr sz="1900" b="1" spc="-5" dirty="0">
                <a:latin typeface="Arial"/>
                <a:cs typeface="Arial"/>
              </a:rPr>
              <a:t>la</a:t>
            </a:r>
            <a:endParaRPr sz="1900">
              <a:latin typeface="Arial"/>
              <a:cs typeface="Arial"/>
            </a:endParaRPr>
          </a:p>
        </p:txBody>
      </p:sp>
      <p:sp>
        <p:nvSpPr>
          <p:cNvPr id="9" name="object 9"/>
          <p:cNvSpPr txBox="1"/>
          <p:nvPr/>
        </p:nvSpPr>
        <p:spPr>
          <a:xfrm>
            <a:off x="3068067" y="1702563"/>
            <a:ext cx="31934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5" dirty="0">
                <a:latin typeface="Arial"/>
                <a:cs typeface="Arial"/>
              </a:rPr>
              <a:t> </a:t>
            </a:r>
            <a:r>
              <a:rPr sz="1900" b="1" spc="-5" dirty="0">
                <a:latin typeface="Arial"/>
                <a:cs typeface="Arial"/>
              </a:rPr>
              <a:t>nominal</a:t>
            </a:r>
            <a:r>
              <a:rPr sz="1900" b="1" spc="25"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equipo.</a:t>
            </a:r>
            <a:endParaRPr sz="1900">
              <a:latin typeface="Arial"/>
              <a:cs typeface="Arial"/>
            </a:endParaRPr>
          </a:p>
        </p:txBody>
      </p:sp>
      <p:pic>
        <p:nvPicPr>
          <p:cNvPr id="10" name="object 10"/>
          <p:cNvPicPr/>
          <p:nvPr/>
        </p:nvPicPr>
        <p:blipFill>
          <a:blip r:embed="rId3" cstate="print"/>
          <a:stretch>
            <a:fillRect/>
          </a:stretch>
        </p:blipFill>
        <p:spPr>
          <a:xfrm>
            <a:off x="948057" y="2285958"/>
            <a:ext cx="208915" cy="194987"/>
          </a:xfrm>
          <a:prstGeom prst="rect">
            <a:avLst/>
          </a:prstGeom>
        </p:spPr>
      </p:pic>
      <p:sp>
        <p:nvSpPr>
          <p:cNvPr id="11" name="object 11"/>
          <p:cNvSpPr txBox="1"/>
          <p:nvPr/>
        </p:nvSpPr>
        <p:spPr>
          <a:xfrm>
            <a:off x="1164133" y="2228214"/>
            <a:ext cx="1464946" cy="304570"/>
          </a:xfrm>
          <a:prstGeom prst="rect">
            <a:avLst/>
          </a:prstGeom>
        </p:spPr>
        <p:txBody>
          <a:bodyPr vert="horz" wrap="square" lIns="0" tIns="12064" rIns="0" bIns="0" rtlCol="0">
            <a:spAutoFit/>
          </a:bodyPr>
          <a:lstStyle/>
          <a:p>
            <a:pPr marL="12699">
              <a:spcBef>
                <a:spcPts val="95"/>
              </a:spcBef>
              <a:tabLst>
                <a:tab pos="1170201" algn="l"/>
              </a:tabLst>
            </a:pPr>
            <a:r>
              <a:rPr sz="1900" b="1" spc="-10"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s</a:t>
            </a:r>
            <a:r>
              <a:rPr sz="1900" b="1" spc="-5" dirty="0">
                <a:latin typeface="Arial"/>
                <a:cs typeface="Arial"/>
              </a:rPr>
              <a:t>is</a:t>
            </a:r>
            <a:r>
              <a:rPr sz="1900" b="1" dirty="0">
                <a:latin typeface="Arial"/>
                <a:cs typeface="Arial"/>
              </a:rPr>
              <a:t>t</a:t>
            </a:r>
            <a:r>
              <a:rPr sz="1900" b="1" spc="-5" dirty="0">
                <a:latin typeface="Arial"/>
                <a:cs typeface="Arial"/>
              </a:rPr>
              <a:t>e</a:t>
            </a:r>
            <a:r>
              <a:rPr sz="1900" b="1" dirty="0">
                <a:latin typeface="Arial"/>
                <a:cs typeface="Arial"/>
              </a:rPr>
              <a:t>	</a:t>
            </a:r>
            <a:r>
              <a:rPr sz="1900" b="1" spc="-5" dirty="0">
                <a:latin typeface="Arial"/>
                <a:cs typeface="Arial"/>
              </a:rPr>
              <a:t>en</a:t>
            </a:r>
            <a:endParaRPr sz="1900">
              <a:latin typeface="Arial"/>
              <a:cs typeface="Arial"/>
            </a:endParaRPr>
          </a:p>
        </p:txBody>
      </p:sp>
      <p:sp>
        <p:nvSpPr>
          <p:cNvPr id="12" name="object 12"/>
          <p:cNvSpPr txBox="1"/>
          <p:nvPr/>
        </p:nvSpPr>
        <p:spPr>
          <a:xfrm>
            <a:off x="2755646" y="2257375"/>
            <a:ext cx="3509010" cy="269304"/>
          </a:xfrm>
          <a:prstGeom prst="rect">
            <a:avLst/>
          </a:prstGeom>
          <a:solidFill>
            <a:srgbClr val="FFFF00"/>
          </a:solidFill>
        </p:spPr>
        <p:txBody>
          <a:bodyPr vert="horz" wrap="square" lIns="0" tIns="0" rIns="0" bIns="0" rtlCol="0">
            <a:spAutoFit/>
          </a:bodyPr>
          <a:lstStyle/>
          <a:p>
            <a:pPr>
              <a:lnSpc>
                <a:spcPts val="2145"/>
              </a:lnSpc>
              <a:tabLst>
                <a:tab pos="981623" algn="l"/>
                <a:tab pos="1324493" algn="l"/>
                <a:tab pos="2441358" algn="l"/>
                <a:tab pos="2931534" algn="l"/>
              </a:tabLst>
            </a:pPr>
            <a:r>
              <a:rPr sz="1900" b="1" spc="-5" dirty="0">
                <a:latin typeface="Arial"/>
                <a:cs typeface="Arial"/>
              </a:rPr>
              <a:t>realiz</a:t>
            </a:r>
            <a:r>
              <a:rPr sz="1900" b="1" spc="5" dirty="0">
                <a:latin typeface="Arial"/>
                <a:cs typeface="Arial"/>
              </a:rPr>
              <a:t>a</a:t>
            </a:r>
            <a:r>
              <a:rPr sz="1900" b="1" spc="-5" dirty="0">
                <a:latin typeface="Arial"/>
                <a:cs typeface="Arial"/>
              </a:rPr>
              <a:t>r</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cie</a:t>
            </a:r>
            <a:r>
              <a:rPr sz="1900" b="1" dirty="0">
                <a:latin typeface="Arial"/>
                <a:cs typeface="Arial"/>
              </a:rPr>
              <a:t>n</a:t>
            </a:r>
            <a:r>
              <a:rPr sz="1900" b="1" spc="-5" dirty="0">
                <a:latin typeface="Arial"/>
                <a:cs typeface="Arial"/>
              </a:rPr>
              <a:t>te</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40" dirty="0">
                <a:latin typeface="Arial"/>
                <a:cs typeface="Arial"/>
              </a:rPr>
              <a:t>v</a:t>
            </a:r>
            <a:r>
              <a:rPr sz="1900" b="1" spc="-5" dirty="0">
                <a:latin typeface="Arial"/>
                <a:cs typeface="Arial"/>
              </a:rPr>
              <a:t>al</a:t>
            </a:r>
            <a:r>
              <a:rPr sz="1900" b="1" spc="10" dirty="0">
                <a:latin typeface="Arial"/>
                <a:cs typeface="Arial"/>
              </a:rPr>
              <a:t>o</a:t>
            </a:r>
            <a:r>
              <a:rPr sz="1900" b="1" spc="-5" dirty="0">
                <a:latin typeface="Arial"/>
                <a:cs typeface="Arial"/>
              </a:rPr>
              <a:t>r</a:t>
            </a:r>
            <a:endParaRPr sz="1900">
              <a:latin typeface="Arial"/>
              <a:cs typeface="Arial"/>
            </a:endParaRPr>
          </a:p>
        </p:txBody>
      </p:sp>
      <p:sp>
        <p:nvSpPr>
          <p:cNvPr id="13" name="object 13"/>
          <p:cNvSpPr txBox="1"/>
          <p:nvPr/>
        </p:nvSpPr>
        <p:spPr>
          <a:xfrm>
            <a:off x="6390514" y="2228214"/>
            <a:ext cx="3595370" cy="304570"/>
          </a:xfrm>
          <a:prstGeom prst="rect">
            <a:avLst/>
          </a:prstGeom>
        </p:spPr>
        <p:txBody>
          <a:bodyPr vert="horz" wrap="square" lIns="0" tIns="12064" rIns="0" bIns="0" rtlCol="0">
            <a:spAutoFit/>
          </a:bodyPr>
          <a:lstStyle/>
          <a:p>
            <a:pPr marL="12699">
              <a:spcBef>
                <a:spcPts val="95"/>
              </a:spcBef>
              <a:tabLst>
                <a:tab pos="433666" algn="l"/>
                <a:tab pos="1833082" algn="l"/>
                <a:tab pos="2255955" algn="l"/>
              </a:tabLst>
            </a:pPr>
            <a:r>
              <a:rPr sz="1900" b="1" spc="-5" dirty="0">
                <a:latin typeface="Arial"/>
                <a:cs typeface="Arial"/>
              </a:rPr>
              <a:t>de	resistencia	de	aislamiento</a:t>
            </a:r>
            <a:endParaRPr sz="1900">
              <a:latin typeface="Arial"/>
              <a:cs typeface="Arial"/>
            </a:endParaRPr>
          </a:p>
        </p:txBody>
      </p:sp>
      <p:sp>
        <p:nvSpPr>
          <p:cNvPr id="14" name="object 14"/>
          <p:cNvSpPr/>
          <p:nvPr/>
        </p:nvSpPr>
        <p:spPr>
          <a:xfrm>
            <a:off x="6314821" y="2535049"/>
            <a:ext cx="2092961" cy="277495"/>
          </a:xfrm>
          <a:custGeom>
            <a:avLst/>
            <a:gdLst/>
            <a:ahLst/>
            <a:cxnLst/>
            <a:rect l="l" t="t" r="r" b="b"/>
            <a:pathLst>
              <a:path w="2092959" h="277494">
                <a:moveTo>
                  <a:pt x="2092705" y="0"/>
                </a:moveTo>
                <a:lnTo>
                  <a:pt x="0" y="0"/>
                </a:lnTo>
                <a:lnTo>
                  <a:pt x="0" y="277367"/>
                </a:lnTo>
                <a:lnTo>
                  <a:pt x="2092705" y="277367"/>
                </a:lnTo>
                <a:lnTo>
                  <a:pt x="2092705" y="0"/>
                </a:lnTo>
                <a:close/>
              </a:path>
            </a:pathLst>
          </a:custGeom>
          <a:solidFill>
            <a:srgbClr val="FFFF00"/>
          </a:solidFill>
        </p:spPr>
        <p:txBody>
          <a:bodyPr wrap="square" lIns="0" tIns="0" rIns="0" bIns="0" rtlCol="0"/>
          <a:lstStyle/>
          <a:p>
            <a:endParaRPr/>
          </a:p>
        </p:txBody>
      </p:sp>
      <p:sp>
        <p:nvSpPr>
          <p:cNvPr id="15" name="object 15"/>
          <p:cNvSpPr txBox="1"/>
          <p:nvPr/>
        </p:nvSpPr>
        <p:spPr>
          <a:xfrm>
            <a:off x="1164132" y="2505582"/>
            <a:ext cx="882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a:t>
            </a:r>
            <a:r>
              <a:rPr sz="1900" b="1" dirty="0">
                <a:latin typeface="Arial"/>
                <a:cs typeface="Arial"/>
              </a:rPr>
              <a:t>o</a:t>
            </a:r>
            <a:r>
              <a:rPr sz="1900" b="1" spc="-5" dirty="0">
                <a:latin typeface="Arial"/>
                <a:cs typeface="Arial"/>
              </a:rPr>
              <a:t>mada</a:t>
            </a:r>
            <a:endParaRPr sz="1900">
              <a:latin typeface="Arial"/>
              <a:cs typeface="Arial"/>
            </a:endParaRPr>
          </a:p>
        </p:txBody>
      </p:sp>
      <p:sp>
        <p:nvSpPr>
          <p:cNvPr id="16" name="object 16"/>
          <p:cNvSpPr txBox="1"/>
          <p:nvPr/>
        </p:nvSpPr>
        <p:spPr>
          <a:xfrm>
            <a:off x="2101851" y="2535048"/>
            <a:ext cx="20942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a:t>
            </a:r>
            <a:r>
              <a:rPr sz="1900" b="1" spc="-10" dirty="0">
                <a:latin typeface="Arial"/>
                <a:cs typeface="Arial"/>
              </a:rPr>
              <a:t> </a:t>
            </a:r>
            <a:r>
              <a:rPr sz="1900" b="1" spc="-5" dirty="0">
                <a:latin typeface="Arial"/>
                <a:cs typeface="Arial"/>
              </a:rPr>
              <a:t>los 60</a:t>
            </a:r>
            <a:r>
              <a:rPr sz="1900" b="1" dirty="0">
                <a:latin typeface="Arial"/>
                <a:cs typeface="Arial"/>
              </a:rPr>
              <a:t> </a:t>
            </a:r>
            <a:r>
              <a:rPr sz="1900" b="1" spc="-5" dirty="0">
                <a:latin typeface="Arial"/>
                <a:cs typeface="Arial"/>
              </a:rPr>
              <a:t>segundos</a:t>
            </a:r>
            <a:endParaRPr sz="1900">
              <a:latin typeface="Arial"/>
              <a:cs typeface="Arial"/>
            </a:endParaRPr>
          </a:p>
        </p:txBody>
      </p:sp>
      <p:sp>
        <p:nvSpPr>
          <p:cNvPr id="17" name="object 17"/>
          <p:cNvSpPr txBox="1"/>
          <p:nvPr/>
        </p:nvSpPr>
        <p:spPr>
          <a:xfrm>
            <a:off x="4249040" y="2505582"/>
            <a:ext cx="423862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21"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valor tomado</a:t>
            </a:r>
            <a:r>
              <a:rPr sz="1900" b="1" spc="5" dirty="0">
                <a:latin typeface="Arial"/>
                <a:cs typeface="Arial"/>
              </a:rPr>
              <a:t> </a:t>
            </a:r>
            <a:r>
              <a:rPr sz="1900" b="1" spc="-5" dirty="0">
                <a:latin typeface="Arial"/>
                <a:cs typeface="Arial"/>
              </a:rPr>
              <a:t>a los</a:t>
            </a:r>
            <a:r>
              <a:rPr sz="1900" b="1" spc="-10" dirty="0">
                <a:latin typeface="Arial"/>
                <a:cs typeface="Arial"/>
              </a:rPr>
              <a:t> </a:t>
            </a:r>
            <a:r>
              <a:rPr sz="1900" b="1" spc="-5" dirty="0">
                <a:latin typeface="Arial"/>
                <a:cs typeface="Arial"/>
              </a:rPr>
              <a:t>30</a:t>
            </a:r>
            <a:r>
              <a:rPr sz="1900" b="1" spc="-10" dirty="0">
                <a:latin typeface="Arial"/>
                <a:cs typeface="Arial"/>
              </a:rPr>
              <a:t> </a:t>
            </a:r>
            <a:r>
              <a:rPr sz="1900" b="1" dirty="0">
                <a:latin typeface="Arial"/>
                <a:cs typeface="Arial"/>
              </a:rPr>
              <a:t>segundos.</a:t>
            </a:r>
            <a:endParaRPr sz="1900">
              <a:latin typeface="Arial"/>
              <a:cs typeface="Arial"/>
            </a:endParaRPr>
          </a:p>
        </p:txBody>
      </p:sp>
      <p:pic>
        <p:nvPicPr>
          <p:cNvPr id="18" name="object 18"/>
          <p:cNvPicPr/>
          <p:nvPr/>
        </p:nvPicPr>
        <p:blipFill>
          <a:blip r:embed="rId3" cstate="print"/>
          <a:stretch>
            <a:fillRect/>
          </a:stretch>
        </p:blipFill>
        <p:spPr>
          <a:xfrm>
            <a:off x="948057" y="3118442"/>
            <a:ext cx="208915" cy="194987"/>
          </a:xfrm>
          <a:prstGeom prst="rect">
            <a:avLst/>
          </a:prstGeom>
        </p:spPr>
      </p:pic>
      <p:sp>
        <p:nvSpPr>
          <p:cNvPr id="19" name="object 19"/>
          <p:cNvSpPr txBox="1"/>
          <p:nvPr/>
        </p:nvSpPr>
        <p:spPr>
          <a:xfrm>
            <a:off x="1176833" y="3089784"/>
            <a:ext cx="96646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Alg</a:t>
            </a:r>
            <a:r>
              <a:rPr sz="1900" b="1" dirty="0">
                <a:latin typeface="Arial"/>
                <a:cs typeface="Arial"/>
              </a:rPr>
              <a:t>u</a:t>
            </a:r>
            <a:r>
              <a:rPr sz="1900" b="1" spc="-5" dirty="0">
                <a:latin typeface="Arial"/>
                <a:cs typeface="Arial"/>
              </a:rPr>
              <a:t>n</a:t>
            </a:r>
            <a:r>
              <a:rPr sz="1900" b="1" dirty="0">
                <a:latin typeface="Arial"/>
                <a:cs typeface="Arial"/>
              </a:rPr>
              <a:t>o</a:t>
            </a:r>
            <a:r>
              <a:rPr sz="1900" b="1" spc="-5" dirty="0">
                <a:latin typeface="Arial"/>
                <a:cs typeface="Arial"/>
              </a:rPr>
              <a:t>s</a:t>
            </a:r>
            <a:endParaRPr sz="1900">
              <a:latin typeface="Arial"/>
              <a:cs typeface="Arial"/>
            </a:endParaRPr>
          </a:p>
        </p:txBody>
      </p:sp>
      <p:sp>
        <p:nvSpPr>
          <p:cNvPr id="20" name="object 20"/>
          <p:cNvSpPr txBox="1"/>
          <p:nvPr/>
        </p:nvSpPr>
        <p:spPr>
          <a:xfrm>
            <a:off x="2198878" y="3060317"/>
            <a:ext cx="12985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sugieren</a:t>
            </a:r>
            <a:r>
              <a:rPr sz="1900" b="1" spc="-55" dirty="0">
                <a:latin typeface="Arial"/>
                <a:cs typeface="Arial"/>
              </a:rPr>
              <a:t> </a:t>
            </a:r>
            <a:r>
              <a:rPr sz="1900" b="1" spc="-5" dirty="0">
                <a:latin typeface="Arial"/>
                <a:cs typeface="Arial"/>
              </a:rPr>
              <a:t>el</a:t>
            </a:r>
            <a:endParaRPr sz="1900">
              <a:latin typeface="Arial"/>
              <a:cs typeface="Arial"/>
            </a:endParaRPr>
          </a:p>
        </p:txBody>
      </p:sp>
      <p:sp>
        <p:nvSpPr>
          <p:cNvPr id="21" name="object 21"/>
          <p:cNvSpPr txBox="1"/>
          <p:nvPr/>
        </p:nvSpPr>
        <p:spPr>
          <a:xfrm>
            <a:off x="3553079" y="3089784"/>
            <a:ext cx="530415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cociente</a:t>
            </a:r>
            <a:r>
              <a:rPr sz="1900" b="1" spc="15" dirty="0">
                <a:latin typeface="Arial"/>
                <a:cs typeface="Arial"/>
              </a:rPr>
              <a:t> </a:t>
            </a:r>
            <a:r>
              <a:rPr sz="1900" b="1" spc="-5" dirty="0">
                <a:latin typeface="Arial"/>
                <a:cs typeface="Arial"/>
              </a:rPr>
              <a:t>entre</a:t>
            </a:r>
            <a:r>
              <a:rPr sz="1900" b="1" spc="21" dirty="0">
                <a:latin typeface="Arial"/>
                <a:cs typeface="Arial"/>
              </a:rPr>
              <a:t> </a:t>
            </a:r>
            <a:r>
              <a:rPr sz="1900" b="1" spc="-5" dirty="0">
                <a:latin typeface="Arial"/>
                <a:cs typeface="Arial"/>
              </a:rPr>
              <a:t>el</a:t>
            </a:r>
            <a:r>
              <a:rPr sz="1900" b="1" spc="15" dirty="0">
                <a:latin typeface="Arial"/>
                <a:cs typeface="Arial"/>
              </a:rPr>
              <a:t> </a:t>
            </a:r>
            <a:r>
              <a:rPr sz="1900" b="1" spc="-10" dirty="0">
                <a:latin typeface="Arial"/>
                <a:cs typeface="Arial"/>
              </a:rPr>
              <a:t>valor</a:t>
            </a:r>
            <a:r>
              <a:rPr sz="1900" b="1" spc="10" dirty="0">
                <a:latin typeface="Arial"/>
                <a:cs typeface="Arial"/>
              </a:rPr>
              <a:t> </a:t>
            </a:r>
            <a:r>
              <a:rPr sz="1900" b="1" spc="-5" dirty="0">
                <a:latin typeface="Arial"/>
                <a:cs typeface="Arial"/>
              </a:rPr>
              <a:t>tomada</a:t>
            </a:r>
            <a:r>
              <a:rPr sz="1900" b="1" spc="15" dirty="0">
                <a:latin typeface="Arial"/>
                <a:cs typeface="Arial"/>
              </a:rPr>
              <a:t> </a:t>
            </a:r>
            <a:r>
              <a:rPr sz="1900" b="1" spc="-5" dirty="0">
                <a:latin typeface="Arial"/>
                <a:cs typeface="Arial"/>
              </a:rPr>
              <a:t>a</a:t>
            </a:r>
            <a:r>
              <a:rPr sz="1900" b="1" spc="21" dirty="0">
                <a:latin typeface="Arial"/>
                <a:cs typeface="Arial"/>
              </a:rPr>
              <a:t> </a:t>
            </a:r>
            <a:r>
              <a:rPr sz="1900" b="1" spc="-5" dirty="0">
                <a:latin typeface="Arial"/>
                <a:cs typeface="Arial"/>
              </a:rPr>
              <a:t>los</a:t>
            </a:r>
            <a:r>
              <a:rPr sz="1900" b="1" spc="50" dirty="0">
                <a:latin typeface="Arial"/>
                <a:cs typeface="Arial"/>
              </a:rPr>
              <a:t> </a:t>
            </a:r>
            <a:r>
              <a:rPr sz="1900" b="1" spc="-5" dirty="0">
                <a:latin typeface="Arial"/>
                <a:cs typeface="Arial"/>
              </a:rPr>
              <a:t>3</a:t>
            </a:r>
            <a:r>
              <a:rPr sz="1900" b="1" spc="25" dirty="0">
                <a:latin typeface="Arial"/>
                <a:cs typeface="Arial"/>
              </a:rPr>
              <a:t> </a:t>
            </a:r>
            <a:r>
              <a:rPr sz="1900" b="1" spc="-5" dirty="0">
                <a:latin typeface="Arial"/>
                <a:cs typeface="Arial"/>
              </a:rPr>
              <a:t>minutos</a:t>
            </a:r>
            <a:endParaRPr sz="1900">
              <a:latin typeface="Arial"/>
              <a:cs typeface="Arial"/>
            </a:endParaRPr>
          </a:p>
        </p:txBody>
      </p:sp>
      <p:sp>
        <p:nvSpPr>
          <p:cNvPr id="22" name="object 22"/>
          <p:cNvSpPr txBox="1"/>
          <p:nvPr/>
        </p:nvSpPr>
        <p:spPr>
          <a:xfrm>
            <a:off x="8913114" y="3060317"/>
            <a:ext cx="10706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50" dirty="0">
                <a:latin typeface="Arial"/>
                <a:cs typeface="Arial"/>
              </a:rPr>
              <a:t> </a:t>
            </a:r>
            <a:r>
              <a:rPr sz="1900" b="1" spc="-5" dirty="0">
                <a:latin typeface="Arial"/>
                <a:cs typeface="Arial"/>
              </a:rPr>
              <a:t>el</a:t>
            </a:r>
            <a:r>
              <a:rPr sz="1900" b="1" dirty="0">
                <a:latin typeface="Arial"/>
                <a:cs typeface="Arial"/>
              </a:rPr>
              <a:t> </a:t>
            </a:r>
            <a:r>
              <a:rPr sz="1900" b="1" spc="-10" dirty="0">
                <a:latin typeface="Arial"/>
                <a:cs typeface="Arial"/>
              </a:rPr>
              <a:t>valor</a:t>
            </a:r>
            <a:endParaRPr sz="1900">
              <a:latin typeface="Arial"/>
              <a:cs typeface="Arial"/>
            </a:endParaRPr>
          </a:p>
        </p:txBody>
      </p:sp>
      <p:sp>
        <p:nvSpPr>
          <p:cNvPr id="23" name="object 23"/>
          <p:cNvSpPr txBox="1"/>
          <p:nvPr/>
        </p:nvSpPr>
        <p:spPr>
          <a:xfrm>
            <a:off x="4598542" y="3367152"/>
            <a:ext cx="30302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tomado</a:t>
            </a:r>
            <a:r>
              <a:rPr sz="1900" b="1" dirty="0">
                <a:latin typeface="Arial"/>
                <a:cs typeface="Arial"/>
              </a:rPr>
              <a:t> </a:t>
            </a:r>
            <a:r>
              <a:rPr sz="1900" b="1" spc="-5" dirty="0">
                <a:latin typeface="Arial"/>
                <a:cs typeface="Arial"/>
              </a:rPr>
              <a:t>a</a:t>
            </a:r>
            <a:r>
              <a:rPr sz="1900" b="1" spc="-10"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30</a:t>
            </a:r>
            <a:r>
              <a:rPr sz="1900" b="1" spc="5" dirty="0">
                <a:latin typeface="Arial"/>
                <a:cs typeface="Arial"/>
              </a:rPr>
              <a:t> </a:t>
            </a:r>
            <a:r>
              <a:rPr sz="1900" b="1" spc="-5" dirty="0">
                <a:latin typeface="Arial"/>
                <a:cs typeface="Arial"/>
              </a:rPr>
              <a:t>segundos</a:t>
            </a:r>
            <a:endParaRPr sz="1900">
              <a:latin typeface="Arial"/>
              <a:cs typeface="Arial"/>
            </a:endParaRPr>
          </a:p>
        </p:txBody>
      </p:sp>
      <p:sp>
        <p:nvSpPr>
          <p:cNvPr id="24" name="object 24"/>
          <p:cNvSpPr txBox="1"/>
          <p:nvPr/>
        </p:nvSpPr>
        <p:spPr>
          <a:xfrm>
            <a:off x="1164133" y="3337687"/>
            <a:ext cx="6544309" cy="304570"/>
          </a:xfrm>
          <a:prstGeom prst="rect">
            <a:avLst/>
          </a:prstGeom>
        </p:spPr>
        <p:txBody>
          <a:bodyPr vert="horz" wrap="square" lIns="0" tIns="12064" rIns="0" bIns="0" rtlCol="0">
            <a:spAutoFit/>
          </a:bodyPr>
          <a:lstStyle/>
          <a:p>
            <a:pPr marL="12699">
              <a:spcBef>
                <a:spcPts val="95"/>
              </a:spcBef>
              <a:tabLst>
                <a:tab pos="6463726" algn="l"/>
              </a:tabLst>
            </a:pPr>
            <a:r>
              <a:rPr sz="1900" b="1" spc="-5" dirty="0">
                <a:latin typeface="Arial"/>
                <a:cs typeface="Arial"/>
              </a:rPr>
              <a:t>de</a:t>
            </a:r>
            <a:r>
              <a:rPr sz="1900" b="1" spc="5" dirty="0">
                <a:latin typeface="Arial"/>
                <a:cs typeface="Arial"/>
              </a:rPr>
              <a:t> </a:t>
            </a:r>
            <a:r>
              <a:rPr sz="1900" b="1" spc="-5" dirty="0">
                <a:latin typeface="Arial"/>
                <a:cs typeface="Arial"/>
              </a:rPr>
              <a:t>resiste</a:t>
            </a:r>
            <a:r>
              <a:rPr sz="1900" b="1" dirty="0">
                <a:latin typeface="Arial"/>
                <a:cs typeface="Arial"/>
              </a:rPr>
              <a:t>n</a:t>
            </a:r>
            <a:r>
              <a:rPr sz="1900" b="1" spc="-5" dirty="0">
                <a:latin typeface="Arial"/>
                <a:cs typeface="Arial"/>
              </a:rPr>
              <a:t>cia </a:t>
            </a:r>
            <a:r>
              <a:rPr sz="1900" b="1" dirty="0">
                <a:latin typeface="Arial"/>
                <a:cs typeface="Arial"/>
              </a:rPr>
              <a:t>d</a:t>
            </a:r>
            <a:r>
              <a:rPr sz="1900" b="1" spc="-5" dirty="0">
                <a:latin typeface="Arial"/>
                <a:cs typeface="Arial"/>
              </a:rPr>
              <a:t>e</a:t>
            </a:r>
            <a:r>
              <a:rPr sz="1900" b="1" spc="10" dirty="0">
                <a:latin typeface="Arial"/>
                <a:cs typeface="Arial"/>
              </a:rPr>
              <a:t> </a:t>
            </a:r>
            <a:r>
              <a:rPr sz="1900" b="1" spc="-5" dirty="0">
                <a:latin typeface="Arial"/>
                <a:cs typeface="Arial"/>
              </a:rPr>
              <a:t>aisl</a:t>
            </a:r>
            <a:r>
              <a:rPr sz="1900" b="1" dirty="0">
                <a:latin typeface="Arial"/>
                <a:cs typeface="Arial"/>
              </a:rPr>
              <a:t>a</a:t>
            </a:r>
            <a:r>
              <a:rPr sz="1900" b="1" spc="-5" dirty="0">
                <a:latin typeface="Arial"/>
                <a:cs typeface="Arial"/>
              </a:rPr>
              <a:t>mi</a:t>
            </a:r>
            <a:r>
              <a:rPr sz="1900" b="1"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a:t>
            </a:r>
            <a:endParaRPr sz="1900">
              <a:latin typeface="Arial"/>
              <a:cs typeface="Arial"/>
            </a:endParaRPr>
          </a:p>
        </p:txBody>
      </p:sp>
      <p:grpSp>
        <p:nvGrpSpPr>
          <p:cNvPr id="25" name="object 25"/>
          <p:cNvGrpSpPr/>
          <p:nvPr/>
        </p:nvGrpSpPr>
        <p:grpSpPr>
          <a:xfrm>
            <a:off x="947927" y="3921837"/>
            <a:ext cx="9025255" cy="381635"/>
            <a:chOff x="947927" y="3921836"/>
            <a:chExt cx="9025255" cy="381635"/>
          </a:xfrm>
        </p:grpSpPr>
        <p:sp>
          <p:nvSpPr>
            <p:cNvPr id="26" name="object 26"/>
            <p:cNvSpPr/>
            <p:nvPr/>
          </p:nvSpPr>
          <p:spPr>
            <a:xfrm>
              <a:off x="947927" y="3921836"/>
              <a:ext cx="9025255" cy="381635"/>
            </a:xfrm>
            <a:custGeom>
              <a:avLst/>
              <a:gdLst/>
              <a:ahLst/>
              <a:cxnLst/>
              <a:rect l="l" t="t" r="r" b="b"/>
              <a:pathLst>
                <a:path w="9025255" h="381635">
                  <a:moveTo>
                    <a:pt x="9024874" y="0"/>
                  </a:moveTo>
                  <a:lnTo>
                    <a:pt x="0" y="0"/>
                  </a:lnTo>
                  <a:lnTo>
                    <a:pt x="0" y="381304"/>
                  </a:lnTo>
                  <a:lnTo>
                    <a:pt x="9024874" y="381304"/>
                  </a:lnTo>
                  <a:lnTo>
                    <a:pt x="9024874" y="0"/>
                  </a:lnTo>
                  <a:close/>
                </a:path>
              </a:pathLst>
            </a:custGeom>
            <a:solidFill>
              <a:srgbClr val="00FF00"/>
            </a:solidFill>
          </p:spPr>
          <p:txBody>
            <a:bodyPr wrap="square" lIns="0" tIns="0" rIns="0" bIns="0" rtlCol="0"/>
            <a:lstStyle/>
            <a:p>
              <a:endParaRPr/>
            </a:p>
          </p:txBody>
        </p:sp>
        <p:pic>
          <p:nvPicPr>
            <p:cNvPr id="27" name="object 27"/>
            <p:cNvPicPr/>
            <p:nvPr/>
          </p:nvPicPr>
          <p:blipFill>
            <a:blip r:embed="rId4" cstate="print"/>
            <a:stretch>
              <a:fillRect/>
            </a:stretch>
          </p:blipFill>
          <p:spPr>
            <a:xfrm>
              <a:off x="948054" y="3935094"/>
              <a:ext cx="295275" cy="295275"/>
            </a:xfrm>
            <a:prstGeom prst="rect">
              <a:avLst/>
            </a:prstGeom>
          </p:spPr>
        </p:pic>
      </p:grpSp>
      <p:sp>
        <p:nvSpPr>
          <p:cNvPr id="28" name="object 28"/>
          <p:cNvSpPr txBox="1"/>
          <p:nvPr/>
        </p:nvSpPr>
        <p:spPr>
          <a:xfrm>
            <a:off x="947927" y="3921837"/>
            <a:ext cx="9025255" cy="384721"/>
          </a:xfrm>
          <a:prstGeom prst="rect">
            <a:avLst/>
          </a:prstGeom>
        </p:spPr>
        <p:txBody>
          <a:bodyPr vert="horz" wrap="square" lIns="0" tIns="0" rIns="0" bIns="0" rtlCol="0">
            <a:spAutoFit/>
          </a:bodyPr>
          <a:lstStyle/>
          <a:p>
            <a:pPr marL="670501">
              <a:lnSpc>
                <a:spcPts val="2959"/>
              </a:lnSpc>
              <a:tabLst>
                <a:tab pos="1268618" algn="l"/>
                <a:tab pos="2583586" algn="l"/>
                <a:tab pos="3567748" algn="l"/>
                <a:tab pos="4056655" algn="l"/>
                <a:tab pos="5405275" algn="l"/>
                <a:tab pos="6096728" algn="l"/>
                <a:tab pos="8217440" algn="l"/>
                <a:tab pos="8743173" algn="l"/>
              </a:tabLst>
            </a:pPr>
            <a:r>
              <a:rPr sz="2600" b="1" i="1" dirty="0">
                <a:latin typeface="Arial"/>
                <a:cs typeface="Arial"/>
              </a:rPr>
              <a:t>La	prue</a:t>
            </a:r>
            <a:r>
              <a:rPr sz="2600" b="1" i="1" spc="-15" dirty="0">
                <a:latin typeface="Arial"/>
                <a:cs typeface="Arial"/>
              </a:rPr>
              <a:t>b</a:t>
            </a:r>
            <a:r>
              <a:rPr sz="2600" b="1" i="1" dirty="0">
                <a:latin typeface="Arial"/>
                <a:cs typeface="Arial"/>
              </a:rPr>
              <a:t>a	mi</a:t>
            </a:r>
            <a:r>
              <a:rPr sz="2600" b="1" i="1" spc="-15" dirty="0">
                <a:latin typeface="Arial"/>
                <a:cs typeface="Arial"/>
              </a:rPr>
              <a:t>d</a:t>
            </a:r>
            <a:r>
              <a:rPr sz="2600" b="1" i="1" dirty="0">
                <a:latin typeface="Arial"/>
                <a:cs typeface="Arial"/>
              </a:rPr>
              <a:t>e	la	c</a:t>
            </a:r>
            <a:r>
              <a:rPr sz="2600" b="1" i="1" spc="5" dirty="0">
                <a:latin typeface="Arial"/>
                <a:cs typeface="Arial"/>
              </a:rPr>
              <a:t>a</a:t>
            </a:r>
            <a:r>
              <a:rPr sz="2600" b="1" i="1" dirty="0">
                <a:latin typeface="Arial"/>
                <a:cs typeface="Arial"/>
              </a:rPr>
              <a:t>l</a:t>
            </a:r>
            <a:r>
              <a:rPr sz="2600" b="1" i="1" spc="-10" dirty="0">
                <a:latin typeface="Arial"/>
                <a:cs typeface="Arial"/>
              </a:rPr>
              <a:t>i</a:t>
            </a:r>
            <a:r>
              <a:rPr sz="2600" b="1" i="1" dirty="0">
                <a:latin typeface="Arial"/>
                <a:cs typeface="Arial"/>
              </a:rPr>
              <a:t>d</a:t>
            </a:r>
            <a:r>
              <a:rPr sz="2600" b="1" i="1" spc="-21" dirty="0">
                <a:latin typeface="Arial"/>
                <a:cs typeface="Arial"/>
              </a:rPr>
              <a:t>a</a:t>
            </a:r>
            <a:r>
              <a:rPr sz="2600" b="1" i="1" dirty="0">
                <a:latin typeface="Arial"/>
                <a:cs typeface="Arial"/>
              </a:rPr>
              <a:t>d	d</a:t>
            </a:r>
            <a:r>
              <a:rPr sz="2600" b="1" i="1" spc="5" dirty="0">
                <a:latin typeface="Arial"/>
                <a:cs typeface="Arial"/>
              </a:rPr>
              <a:t>e</a:t>
            </a:r>
            <a:r>
              <a:rPr sz="2600" b="1" i="1" dirty="0">
                <a:latin typeface="Arial"/>
                <a:cs typeface="Arial"/>
              </a:rPr>
              <a:t>l	ais</a:t>
            </a:r>
            <a:r>
              <a:rPr sz="2600" b="1" i="1" spc="-15" dirty="0">
                <a:latin typeface="Arial"/>
                <a:cs typeface="Arial"/>
              </a:rPr>
              <a:t>l</a:t>
            </a:r>
            <a:r>
              <a:rPr sz="2600" b="1" i="1" dirty="0">
                <a:latin typeface="Arial"/>
                <a:cs typeface="Arial"/>
              </a:rPr>
              <a:t>amiento.	Si	el</a:t>
            </a:r>
            <a:endParaRPr sz="2600">
              <a:latin typeface="Arial"/>
              <a:cs typeface="Arial"/>
            </a:endParaRPr>
          </a:p>
        </p:txBody>
      </p:sp>
      <p:sp>
        <p:nvSpPr>
          <p:cNvPr id="35" name="object 35"/>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27</a:t>
            </a:fld>
            <a:endParaRPr sz="1100">
              <a:latin typeface="Calibri"/>
              <a:cs typeface="Calibri"/>
            </a:endParaRPr>
          </a:p>
        </p:txBody>
      </p:sp>
      <p:sp>
        <p:nvSpPr>
          <p:cNvPr id="29" name="object 29"/>
          <p:cNvSpPr txBox="1"/>
          <p:nvPr/>
        </p:nvSpPr>
        <p:spPr>
          <a:xfrm>
            <a:off x="1176832" y="4303141"/>
            <a:ext cx="8808720" cy="384721"/>
          </a:xfrm>
          <a:prstGeom prst="rect">
            <a:avLst/>
          </a:prstGeom>
          <a:solidFill>
            <a:srgbClr val="00FF00"/>
          </a:solidFill>
        </p:spPr>
        <p:txBody>
          <a:bodyPr vert="horz" wrap="square" lIns="0" tIns="0" rIns="0" bIns="0" rtlCol="0">
            <a:spAutoFit/>
          </a:bodyPr>
          <a:lstStyle/>
          <a:p>
            <a:pPr>
              <a:lnSpc>
                <a:spcPts val="2955"/>
              </a:lnSpc>
            </a:pPr>
            <a:r>
              <a:rPr sz="2600" b="1" i="1" dirty="0">
                <a:latin typeface="Arial"/>
                <a:cs typeface="Arial"/>
              </a:rPr>
              <a:t>aislamiento</a:t>
            </a:r>
            <a:r>
              <a:rPr sz="2600" b="1" i="1" spc="-155" dirty="0">
                <a:latin typeface="Arial"/>
                <a:cs typeface="Arial"/>
              </a:rPr>
              <a:t> </a:t>
            </a:r>
            <a:r>
              <a:rPr sz="2600" b="1" i="1" spc="-5" dirty="0">
                <a:latin typeface="Arial"/>
                <a:cs typeface="Arial"/>
              </a:rPr>
              <a:t>se</a:t>
            </a:r>
            <a:r>
              <a:rPr sz="2600" b="1" i="1" spc="-149" dirty="0">
                <a:latin typeface="Arial"/>
                <a:cs typeface="Arial"/>
              </a:rPr>
              <a:t> </a:t>
            </a:r>
            <a:r>
              <a:rPr sz="2600" b="1" i="1" spc="-5" dirty="0">
                <a:latin typeface="Arial"/>
                <a:cs typeface="Arial"/>
              </a:rPr>
              <a:t>encuentra</a:t>
            </a:r>
            <a:r>
              <a:rPr sz="2600" b="1" i="1" spc="-149" dirty="0">
                <a:latin typeface="Arial"/>
                <a:cs typeface="Arial"/>
              </a:rPr>
              <a:t> </a:t>
            </a:r>
            <a:r>
              <a:rPr sz="2600" b="1" i="1" spc="-5" dirty="0">
                <a:latin typeface="Arial"/>
                <a:cs typeface="Arial"/>
              </a:rPr>
              <a:t>en</a:t>
            </a:r>
            <a:r>
              <a:rPr sz="2600" b="1" i="1" spc="-160" dirty="0">
                <a:latin typeface="Arial"/>
                <a:cs typeface="Arial"/>
              </a:rPr>
              <a:t> </a:t>
            </a:r>
            <a:r>
              <a:rPr sz="2600" b="1" i="1" dirty="0">
                <a:latin typeface="Arial"/>
                <a:cs typeface="Arial"/>
              </a:rPr>
              <a:t>buenas</a:t>
            </a:r>
            <a:r>
              <a:rPr sz="2600" b="1" i="1" spc="-160" dirty="0">
                <a:latin typeface="Arial"/>
                <a:cs typeface="Arial"/>
              </a:rPr>
              <a:t> </a:t>
            </a:r>
            <a:r>
              <a:rPr sz="2600" b="1" i="1" spc="-5" dirty="0">
                <a:latin typeface="Arial"/>
                <a:cs typeface="Arial"/>
              </a:rPr>
              <a:t>condiciones</a:t>
            </a:r>
            <a:r>
              <a:rPr sz="2600" b="1" i="1" spc="-149" dirty="0">
                <a:latin typeface="Arial"/>
                <a:cs typeface="Arial"/>
              </a:rPr>
              <a:t> </a:t>
            </a:r>
            <a:r>
              <a:rPr sz="2600" b="1" i="1" dirty="0">
                <a:latin typeface="Arial"/>
                <a:cs typeface="Arial"/>
              </a:rPr>
              <a:t>el</a:t>
            </a:r>
            <a:r>
              <a:rPr sz="2600" b="1" i="1" spc="-155" dirty="0">
                <a:latin typeface="Arial"/>
                <a:cs typeface="Arial"/>
              </a:rPr>
              <a:t> </a:t>
            </a:r>
            <a:r>
              <a:rPr sz="2600" b="1" i="1" spc="-5" dirty="0">
                <a:latin typeface="Arial"/>
                <a:cs typeface="Arial"/>
              </a:rPr>
              <a:t>valor</a:t>
            </a:r>
            <a:endParaRPr sz="2600">
              <a:latin typeface="Arial"/>
              <a:cs typeface="Arial"/>
            </a:endParaRPr>
          </a:p>
        </p:txBody>
      </p:sp>
      <p:sp>
        <p:nvSpPr>
          <p:cNvPr id="30" name="object 30"/>
          <p:cNvSpPr txBox="1"/>
          <p:nvPr/>
        </p:nvSpPr>
        <p:spPr>
          <a:xfrm>
            <a:off x="1176832" y="4692608"/>
            <a:ext cx="8808720" cy="371897"/>
          </a:xfrm>
          <a:prstGeom prst="rect">
            <a:avLst/>
          </a:prstGeom>
          <a:solidFill>
            <a:srgbClr val="00FF00"/>
          </a:solidFill>
        </p:spPr>
        <p:txBody>
          <a:bodyPr vert="horz" wrap="square" lIns="0" tIns="0" rIns="0" bIns="0" rtlCol="0">
            <a:spAutoFit/>
          </a:bodyPr>
          <a:lstStyle/>
          <a:p>
            <a:pPr>
              <a:lnSpc>
                <a:spcPts val="2875"/>
              </a:lnSpc>
              <a:tabLst>
                <a:tab pos="685104" algn="l"/>
                <a:tab pos="1846416" algn="l"/>
                <a:tab pos="2438818" algn="l"/>
                <a:tab pos="4224280" algn="l"/>
                <a:tab pos="6064347" algn="l"/>
                <a:tab pos="6639605" algn="l"/>
                <a:tab pos="8611741" algn="l"/>
              </a:tabLst>
            </a:pPr>
            <a:r>
              <a:rPr sz="2600" b="1" i="1" dirty="0">
                <a:latin typeface="Arial"/>
                <a:cs typeface="Arial"/>
              </a:rPr>
              <a:t>d</a:t>
            </a:r>
            <a:r>
              <a:rPr sz="2600" b="1" i="1" spc="5" dirty="0">
                <a:latin typeface="Arial"/>
                <a:cs typeface="Arial"/>
              </a:rPr>
              <a:t>e</a:t>
            </a:r>
            <a:r>
              <a:rPr sz="2600" b="1" i="1" dirty="0">
                <a:latin typeface="Arial"/>
                <a:cs typeface="Arial"/>
              </a:rPr>
              <a:t>l	i</a:t>
            </a:r>
            <a:r>
              <a:rPr sz="2600" b="1" i="1" spc="-15" dirty="0">
                <a:latin typeface="Arial"/>
                <a:cs typeface="Arial"/>
              </a:rPr>
              <a:t>n</a:t>
            </a:r>
            <a:r>
              <a:rPr sz="2600" b="1" i="1" dirty="0">
                <a:latin typeface="Arial"/>
                <a:cs typeface="Arial"/>
              </a:rPr>
              <a:t>dice	de	ab</a:t>
            </a:r>
            <a:r>
              <a:rPr sz="2600" b="1" i="1" spc="-15" dirty="0">
                <a:latin typeface="Arial"/>
                <a:cs typeface="Arial"/>
              </a:rPr>
              <a:t>s</a:t>
            </a:r>
            <a:r>
              <a:rPr sz="2600" b="1" i="1" dirty="0">
                <a:latin typeface="Arial"/>
                <a:cs typeface="Arial"/>
              </a:rPr>
              <a:t>orción	d</a:t>
            </a:r>
            <a:r>
              <a:rPr sz="2600" b="1" i="1" spc="-15" dirty="0">
                <a:latin typeface="Arial"/>
                <a:cs typeface="Arial"/>
              </a:rPr>
              <a:t>i</a:t>
            </a:r>
            <a:r>
              <a:rPr sz="2600" b="1" i="1" dirty="0">
                <a:latin typeface="Arial"/>
                <a:cs typeface="Arial"/>
              </a:rPr>
              <a:t>elé</a:t>
            </a:r>
            <a:r>
              <a:rPr sz="2600" b="1" i="1" spc="5" dirty="0">
                <a:latin typeface="Arial"/>
                <a:cs typeface="Arial"/>
              </a:rPr>
              <a:t>c</a:t>
            </a:r>
            <a:r>
              <a:rPr sz="2600" b="1" i="1" dirty="0">
                <a:latin typeface="Arial"/>
                <a:cs typeface="Arial"/>
              </a:rPr>
              <a:t>t</a:t>
            </a:r>
            <a:r>
              <a:rPr sz="2600" b="1" i="1" spc="-10" dirty="0">
                <a:latin typeface="Arial"/>
                <a:cs typeface="Arial"/>
              </a:rPr>
              <a:t>r</a:t>
            </a:r>
            <a:r>
              <a:rPr sz="2600" b="1" i="1" dirty="0">
                <a:latin typeface="Arial"/>
                <a:cs typeface="Arial"/>
              </a:rPr>
              <a:t>i</a:t>
            </a:r>
            <a:r>
              <a:rPr sz="2600" b="1" i="1" spc="-15" dirty="0">
                <a:latin typeface="Arial"/>
                <a:cs typeface="Arial"/>
              </a:rPr>
              <a:t>c</a:t>
            </a:r>
            <a:r>
              <a:rPr sz="2600" b="1" i="1" dirty="0">
                <a:latin typeface="Arial"/>
                <a:cs typeface="Arial"/>
              </a:rPr>
              <a:t>a	se	i</a:t>
            </a:r>
            <a:r>
              <a:rPr sz="2600" b="1" i="1" spc="-15" dirty="0">
                <a:latin typeface="Arial"/>
                <a:cs typeface="Arial"/>
              </a:rPr>
              <a:t>n</a:t>
            </a:r>
            <a:r>
              <a:rPr sz="2600" b="1" i="1" dirty="0">
                <a:latin typeface="Arial"/>
                <a:cs typeface="Arial"/>
              </a:rPr>
              <a:t>cr</a:t>
            </a:r>
            <a:r>
              <a:rPr sz="2600" b="1" i="1" spc="-10" dirty="0">
                <a:latin typeface="Arial"/>
                <a:cs typeface="Arial"/>
              </a:rPr>
              <a:t>e</a:t>
            </a:r>
            <a:r>
              <a:rPr sz="2600" b="1" i="1" dirty="0">
                <a:latin typeface="Arial"/>
                <a:cs typeface="Arial"/>
              </a:rPr>
              <a:t>me</a:t>
            </a:r>
            <a:r>
              <a:rPr sz="2600" b="1" i="1" spc="5" dirty="0">
                <a:latin typeface="Arial"/>
                <a:cs typeface="Arial"/>
              </a:rPr>
              <a:t>n</a:t>
            </a:r>
            <a:r>
              <a:rPr sz="2600" b="1" i="1" spc="-21" dirty="0">
                <a:latin typeface="Arial"/>
                <a:cs typeface="Arial"/>
              </a:rPr>
              <a:t>t</a:t>
            </a:r>
            <a:r>
              <a:rPr sz="2600" b="1" i="1" dirty="0">
                <a:latin typeface="Arial"/>
                <a:cs typeface="Arial"/>
              </a:rPr>
              <a:t>a	a</a:t>
            </a:r>
            <a:endParaRPr sz="2600">
              <a:latin typeface="Arial"/>
              <a:cs typeface="Arial"/>
            </a:endParaRPr>
          </a:p>
        </p:txBody>
      </p:sp>
      <p:sp>
        <p:nvSpPr>
          <p:cNvPr id="31" name="object 31"/>
          <p:cNvSpPr txBox="1"/>
          <p:nvPr/>
        </p:nvSpPr>
        <p:spPr>
          <a:xfrm>
            <a:off x="1176832" y="5072085"/>
            <a:ext cx="8796020" cy="371897"/>
          </a:xfrm>
          <a:prstGeom prst="rect">
            <a:avLst/>
          </a:prstGeom>
          <a:solidFill>
            <a:srgbClr val="00FF00"/>
          </a:solidFill>
        </p:spPr>
        <p:txBody>
          <a:bodyPr vert="horz" wrap="square" lIns="0" tIns="0" rIns="0" bIns="0" rtlCol="0">
            <a:spAutoFit/>
          </a:bodyPr>
          <a:lstStyle/>
          <a:p>
            <a:pPr>
              <a:lnSpc>
                <a:spcPts val="2875"/>
              </a:lnSpc>
              <a:tabLst>
                <a:tab pos="1328937" algn="l"/>
                <a:tab pos="2090870" algn="l"/>
                <a:tab pos="3896649" algn="l"/>
                <a:tab pos="4345554" algn="l"/>
                <a:tab pos="5694174" algn="l"/>
                <a:tab pos="6232607" algn="l"/>
                <a:tab pos="6994538" algn="l"/>
                <a:tab pos="7442173" algn="l"/>
                <a:tab pos="8404748" algn="l"/>
              </a:tabLst>
            </a:pPr>
            <a:r>
              <a:rPr sz="2600" b="1" i="1" dirty="0">
                <a:latin typeface="Arial"/>
                <a:cs typeface="Arial"/>
              </a:rPr>
              <a:t>me</a:t>
            </a:r>
            <a:r>
              <a:rPr sz="2600" b="1" i="1" spc="5" dirty="0">
                <a:latin typeface="Arial"/>
                <a:cs typeface="Arial"/>
              </a:rPr>
              <a:t>d</a:t>
            </a:r>
            <a:r>
              <a:rPr sz="2600" b="1" i="1" spc="-21" dirty="0">
                <a:latin typeface="Arial"/>
                <a:cs typeface="Arial"/>
              </a:rPr>
              <a:t>i</a:t>
            </a:r>
            <a:r>
              <a:rPr sz="2600" b="1" i="1" dirty="0">
                <a:latin typeface="Arial"/>
                <a:cs typeface="Arial"/>
              </a:rPr>
              <a:t>da	que	t</a:t>
            </a:r>
            <a:r>
              <a:rPr sz="2600" b="1" i="1" spc="-10" dirty="0">
                <a:latin typeface="Arial"/>
                <a:cs typeface="Arial"/>
              </a:rPr>
              <a:t>ra</a:t>
            </a:r>
            <a:r>
              <a:rPr sz="2600" b="1" i="1" dirty="0">
                <a:latin typeface="Arial"/>
                <a:cs typeface="Arial"/>
              </a:rPr>
              <a:t>ns</a:t>
            </a:r>
            <a:r>
              <a:rPr sz="2600" b="1" i="1" spc="-15" dirty="0">
                <a:latin typeface="Arial"/>
                <a:cs typeface="Arial"/>
              </a:rPr>
              <a:t>c</a:t>
            </a:r>
            <a:r>
              <a:rPr sz="2600" b="1" i="1" dirty="0">
                <a:latin typeface="Arial"/>
                <a:cs typeface="Arial"/>
              </a:rPr>
              <a:t>urre	el	tiem</a:t>
            </a:r>
            <a:r>
              <a:rPr sz="2600" b="1" i="1" spc="-10" dirty="0">
                <a:latin typeface="Arial"/>
                <a:cs typeface="Arial"/>
              </a:rPr>
              <a:t>p</a:t>
            </a:r>
            <a:r>
              <a:rPr sz="2600" b="1" i="1" dirty="0">
                <a:latin typeface="Arial"/>
                <a:cs typeface="Arial"/>
              </a:rPr>
              <a:t>o,	</a:t>
            </a:r>
            <a:r>
              <a:rPr sz="2600" b="1" i="1" spc="-10" dirty="0">
                <a:latin typeface="Arial"/>
                <a:cs typeface="Arial"/>
              </a:rPr>
              <a:t>y</a:t>
            </a:r>
            <a:r>
              <a:rPr sz="2600" b="1" i="1" dirty="0">
                <a:latin typeface="Arial"/>
                <a:cs typeface="Arial"/>
              </a:rPr>
              <a:t>a	que	el	v</a:t>
            </a:r>
            <a:r>
              <a:rPr sz="2600" b="1" i="1" spc="5" dirty="0">
                <a:latin typeface="Arial"/>
                <a:cs typeface="Arial"/>
              </a:rPr>
              <a:t>a</a:t>
            </a:r>
            <a:r>
              <a:rPr sz="2600" b="1" i="1" dirty="0">
                <a:latin typeface="Arial"/>
                <a:cs typeface="Arial"/>
              </a:rPr>
              <a:t>lor	de</a:t>
            </a:r>
            <a:endParaRPr sz="2600">
              <a:latin typeface="Arial"/>
              <a:cs typeface="Arial"/>
            </a:endParaRPr>
          </a:p>
        </p:txBody>
      </p:sp>
      <p:sp>
        <p:nvSpPr>
          <p:cNvPr id="32" name="object 32"/>
          <p:cNvSpPr txBox="1"/>
          <p:nvPr/>
        </p:nvSpPr>
        <p:spPr>
          <a:xfrm>
            <a:off x="1176832" y="5451940"/>
            <a:ext cx="8808720" cy="371897"/>
          </a:xfrm>
          <a:prstGeom prst="rect">
            <a:avLst/>
          </a:prstGeom>
          <a:solidFill>
            <a:srgbClr val="00FF00"/>
          </a:solidFill>
        </p:spPr>
        <p:txBody>
          <a:bodyPr vert="horz" wrap="square" lIns="0" tIns="0" rIns="0" bIns="0" rtlCol="0">
            <a:spAutoFit/>
          </a:bodyPr>
          <a:lstStyle/>
          <a:p>
            <a:pPr>
              <a:lnSpc>
                <a:spcPts val="2875"/>
              </a:lnSpc>
            </a:pPr>
            <a:r>
              <a:rPr sz="2600" b="1" i="1" dirty="0">
                <a:latin typeface="Arial"/>
                <a:cs typeface="Arial"/>
              </a:rPr>
              <a:t>resistencia</a:t>
            </a:r>
            <a:r>
              <a:rPr sz="2600" b="1" i="1" spc="15" dirty="0">
                <a:latin typeface="Arial"/>
                <a:cs typeface="Arial"/>
              </a:rPr>
              <a:t> </a:t>
            </a:r>
            <a:r>
              <a:rPr sz="2600" b="1" i="1" dirty="0">
                <a:latin typeface="Arial"/>
                <a:cs typeface="Arial"/>
              </a:rPr>
              <a:t>de</a:t>
            </a:r>
            <a:r>
              <a:rPr sz="2600" b="1" i="1" spc="15" dirty="0">
                <a:latin typeface="Arial"/>
                <a:cs typeface="Arial"/>
              </a:rPr>
              <a:t> </a:t>
            </a:r>
            <a:r>
              <a:rPr sz="2600" b="1" i="1" spc="-5" dirty="0">
                <a:latin typeface="Arial"/>
                <a:cs typeface="Arial"/>
              </a:rPr>
              <a:t>aislamiento</a:t>
            </a:r>
            <a:r>
              <a:rPr sz="2600" b="1" i="1" spc="21" dirty="0">
                <a:latin typeface="Arial"/>
                <a:cs typeface="Arial"/>
              </a:rPr>
              <a:t> </a:t>
            </a:r>
            <a:r>
              <a:rPr sz="2600" b="1" i="1" spc="-5" dirty="0">
                <a:latin typeface="Arial"/>
                <a:cs typeface="Arial"/>
              </a:rPr>
              <a:t>medido</a:t>
            </a:r>
            <a:r>
              <a:rPr sz="2600" b="1" i="1" spc="10" dirty="0">
                <a:latin typeface="Arial"/>
                <a:cs typeface="Arial"/>
              </a:rPr>
              <a:t> </a:t>
            </a:r>
            <a:r>
              <a:rPr sz="2600" b="1" i="1" dirty="0">
                <a:latin typeface="Arial"/>
                <a:cs typeface="Arial"/>
              </a:rPr>
              <a:t>al</a:t>
            </a:r>
            <a:r>
              <a:rPr sz="2600" b="1" i="1" spc="5" dirty="0">
                <a:latin typeface="Arial"/>
                <a:cs typeface="Arial"/>
              </a:rPr>
              <a:t> </a:t>
            </a:r>
            <a:r>
              <a:rPr sz="2600" b="1" i="1" dirty="0">
                <a:latin typeface="Arial"/>
                <a:cs typeface="Arial"/>
              </a:rPr>
              <a:t>minuto</a:t>
            </a:r>
            <a:r>
              <a:rPr sz="2600" b="1" i="1" spc="5" dirty="0">
                <a:latin typeface="Arial"/>
                <a:cs typeface="Arial"/>
              </a:rPr>
              <a:t> </a:t>
            </a:r>
            <a:r>
              <a:rPr sz="2600" b="1" i="1" dirty="0">
                <a:latin typeface="Arial"/>
                <a:cs typeface="Arial"/>
              </a:rPr>
              <a:t>o</a:t>
            </a:r>
            <a:r>
              <a:rPr sz="2600" b="1" i="1" spc="10" dirty="0">
                <a:latin typeface="Arial"/>
                <a:cs typeface="Arial"/>
              </a:rPr>
              <a:t> </a:t>
            </a:r>
            <a:r>
              <a:rPr sz="2600" b="1" i="1" dirty="0">
                <a:latin typeface="Arial"/>
                <a:cs typeface="Arial"/>
              </a:rPr>
              <a:t>a</a:t>
            </a:r>
            <a:r>
              <a:rPr sz="2600" b="1" i="1" spc="15" dirty="0">
                <a:latin typeface="Arial"/>
                <a:cs typeface="Arial"/>
              </a:rPr>
              <a:t> </a:t>
            </a:r>
            <a:r>
              <a:rPr sz="2600" b="1" i="1" spc="-5" dirty="0">
                <a:latin typeface="Arial"/>
                <a:cs typeface="Arial"/>
              </a:rPr>
              <a:t>los</a:t>
            </a:r>
            <a:r>
              <a:rPr sz="2600" b="1" i="1" spc="60" dirty="0">
                <a:latin typeface="Arial"/>
                <a:cs typeface="Arial"/>
              </a:rPr>
              <a:t> </a:t>
            </a:r>
            <a:r>
              <a:rPr sz="2600" b="1" i="1" spc="-5" dirty="0">
                <a:latin typeface="Arial"/>
                <a:cs typeface="Arial"/>
              </a:rPr>
              <a:t>tres</a:t>
            </a:r>
            <a:endParaRPr sz="2600">
              <a:latin typeface="Arial"/>
              <a:cs typeface="Arial"/>
            </a:endParaRPr>
          </a:p>
        </p:txBody>
      </p:sp>
      <p:sp>
        <p:nvSpPr>
          <p:cNvPr id="33" name="object 33"/>
          <p:cNvSpPr txBox="1"/>
          <p:nvPr/>
        </p:nvSpPr>
        <p:spPr>
          <a:xfrm>
            <a:off x="1176832" y="5831417"/>
            <a:ext cx="8796020" cy="371897"/>
          </a:xfrm>
          <a:prstGeom prst="rect">
            <a:avLst/>
          </a:prstGeom>
          <a:solidFill>
            <a:srgbClr val="00FF00"/>
          </a:solidFill>
        </p:spPr>
        <p:txBody>
          <a:bodyPr vert="horz" wrap="square" lIns="0" tIns="0" rIns="0" bIns="0" rtlCol="0">
            <a:spAutoFit/>
          </a:bodyPr>
          <a:lstStyle/>
          <a:p>
            <a:pPr>
              <a:lnSpc>
                <a:spcPts val="2875"/>
              </a:lnSpc>
              <a:tabLst>
                <a:tab pos="1525770" algn="l"/>
                <a:tab pos="2540410" algn="l"/>
                <a:tab pos="3277579" algn="l"/>
                <a:tab pos="4513179" algn="l"/>
                <a:tab pos="5343685" algn="l"/>
                <a:tab pos="5861165" algn="l"/>
                <a:tab pos="7277723" algn="l"/>
                <a:tab pos="7703771" algn="l"/>
                <a:tab pos="8424432" algn="l"/>
              </a:tabLst>
            </a:pPr>
            <a:r>
              <a:rPr sz="2600" b="1" i="1" dirty="0">
                <a:latin typeface="Arial"/>
                <a:cs typeface="Arial"/>
              </a:rPr>
              <a:t>minu</a:t>
            </a:r>
            <a:r>
              <a:rPr sz="2600" b="1" i="1" spc="-10" dirty="0">
                <a:latin typeface="Arial"/>
                <a:cs typeface="Arial"/>
              </a:rPr>
              <a:t>t</a:t>
            </a:r>
            <a:r>
              <a:rPr sz="2600" b="1" i="1" dirty="0">
                <a:latin typeface="Arial"/>
                <a:cs typeface="Arial"/>
              </a:rPr>
              <a:t>os	debe	</a:t>
            </a:r>
            <a:r>
              <a:rPr sz="2600" b="1" i="1" spc="-10" dirty="0">
                <a:latin typeface="Arial"/>
                <a:cs typeface="Arial"/>
              </a:rPr>
              <a:t>s</a:t>
            </a:r>
            <a:r>
              <a:rPr sz="2600" b="1" i="1" dirty="0">
                <a:latin typeface="Arial"/>
                <a:cs typeface="Arial"/>
              </a:rPr>
              <a:t>er	ma</a:t>
            </a:r>
            <a:r>
              <a:rPr sz="2600" b="1" i="1" spc="5" dirty="0">
                <a:latin typeface="Arial"/>
                <a:cs typeface="Arial"/>
              </a:rPr>
              <a:t>y</a:t>
            </a:r>
            <a:r>
              <a:rPr sz="2600" b="1" i="1" dirty="0">
                <a:latin typeface="Arial"/>
                <a:cs typeface="Arial"/>
              </a:rPr>
              <a:t>or	que	el	me</a:t>
            </a:r>
            <a:r>
              <a:rPr sz="2600" b="1" i="1" spc="5" dirty="0">
                <a:latin typeface="Arial"/>
                <a:cs typeface="Arial"/>
              </a:rPr>
              <a:t>d</a:t>
            </a:r>
            <a:r>
              <a:rPr sz="2600" b="1" i="1" spc="-21" dirty="0">
                <a:latin typeface="Arial"/>
                <a:cs typeface="Arial"/>
              </a:rPr>
              <a:t>i</a:t>
            </a:r>
            <a:r>
              <a:rPr sz="2600" b="1" i="1" dirty="0">
                <a:latin typeface="Arial"/>
                <a:cs typeface="Arial"/>
              </a:rPr>
              <a:t>do	a	los	</a:t>
            </a:r>
            <a:r>
              <a:rPr sz="2600" b="1" i="1" spc="-10" dirty="0">
                <a:latin typeface="Arial"/>
                <a:cs typeface="Arial"/>
              </a:rPr>
              <a:t>3</a:t>
            </a:r>
            <a:r>
              <a:rPr sz="2600" b="1" i="1" dirty="0">
                <a:latin typeface="Arial"/>
                <a:cs typeface="Arial"/>
              </a:rPr>
              <a:t>0</a:t>
            </a:r>
            <a:endParaRPr sz="2600">
              <a:latin typeface="Arial"/>
              <a:cs typeface="Arial"/>
            </a:endParaRPr>
          </a:p>
        </p:txBody>
      </p:sp>
      <p:sp>
        <p:nvSpPr>
          <p:cNvPr id="34" name="object 34"/>
          <p:cNvSpPr txBox="1"/>
          <p:nvPr/>
        </p:nvSpPr>
        <p:spPr>
          <a:xfrm>
            <a:off x="1176832" y="6200852"/>
            <a:ext cx="1663700" cy="384721"/>
          </a:xfrm>
          <a:prstGeom prst="rect">
            <a:avLst/>
          </a:prstGeom>
          <a:solidFill>
            <a:srgbClr val="00FF00"/>
          </a:solidFill>
        </p:spPr>
        <p:txBody>
          <a:bodyPr vert="horz" wrap="square" lIns="0" tIns="0" rIns="0" bIns="0" rtlCol="0">
            <a:spAutoFit/>
          </a:bodyPr>
          <a:lstStyle/>
          <a:p>
            <a:pPr>
              <a:lnSpc>
                <a:spcPts val="2955"/>
              </a:lnSpc>
            </a:pPr>
            <a:r>
              <a:rPr sz="2600" b="1" i="1" dirty="0">
                <a:latin typeface="Arial"/>
                <a:cs typeface="Arial"/>
              </a:rPr>
              <a:t>segu</a:t>
            </a:r>
            <a:r>
              <a:rPr sz="2600" b="1" i="1" spc="-15" dirty="0">
                <a:latin typeface="Arial"/>
                <a:cs typeface="Arial"/>
              </a:rPr>
              <a:t>n</a:t>
            </a:r>
            <a:r>
              <a:rPr sz="2600" b="1" i="1" dirty="0">
                <a:latin typeface="Arial"/>
                <a:cs typeface="Arial"/>
              </a:rPr>
              <a:t>do</a:t>
            </a:r>
            <a:r>
              <a:rPr sz="2600" b="1" i="1" spc="-15" dirty="0">
                <a:latin typeface="Arial"/>
                <a:cs typeface="Arial"/>
              </a:rPr>
              <a:t>s</a:t>
            </a:r>
            <a:r>
              <a:rPr sz="2600" b="1" i="1" dirty="0">
                <a:latin typeface="Arial"/>
                <a:cs typeface="Arial"/>
              </a:rPr>
              <a:t>.</a:t>
            </a:r>
            <a:endParaRPr sz="2600">
              <a:latin typeface="Arial"/>
              <a:cs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18740" y="1147827"/>
            <a:ext cx="25349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Indice </a:t>
            </a:r>
            <a:r>
              <a:rPr sz="1900" b="1" dirty="0">
                <a:latin typeface="Arial"/>
                <a:cs typeface="Arial"/>
              </a:rPr>
              <a:t>de</a:t>
            </a:r>
            <a:r>
              <a:rPr sz="1900" b="1" spc="-5" dirty="0">
                <a:latin typeface="Arial"/>
                <a:cs typeface="Arial"/>
              </a:rPr>
              <a:t> Polarización</a:t>
            </a:r>
            <a:endParaRPr sz="1900">
              <a:latin typeface="Arial"/>
              <a:cs typeface="Arial"/>
            </a:endParaRPr>
          </a:p>
        </p:txBody>
      </p:sp>
      <p:pic>
        <p:nvPicPr>
          <p:cNvPr id="7" name="object 7"/>
          <p:cNvPicPr/>
          <p:nvPr/>
        </p:nvPicPr>
        <p:blipFill>
          <a:blip r:embed="rId2" cstate="print"/>
          <a:stretch>
            <a:fillRect/>
          </a:stretch>
        </p:blipFill>
        <p:spPr>
          <a:xfrm>
            <a:off x="948057" y="1731602"/>
            <a:ext cx="208915" cy="194987"/>
          </a:xfrm>
          <a:prstGeom prst="rect">
            <a:avLst/>
          </a:prstGeom>
        </p:spPr>
      </p:pic>
      <p:sp>
        <p:nvSpPr>
          <p:cNvPr id="8" name="object 8"/>
          <p:cNvSpPr txBox="1"/>
          <p:nvPr/>
        </p:nvSpPr>
        <p:spPr>
          <a:xfrm>
            <a:off x="3311906" y="1702563"/>
            <a:ext cx="54495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especial</a:t>
            </a:r>
            <a:r>
              <a:rPr sz="1900" b="1" spc="80" dirty="0">
                <a:latin typeface="Arial"/>
                <a:cs typeface="Arial"/>
              </a:rPr>
              <a:t> </a:t>
            </a:r>
            <a:r>
              <a:rPr sz="1900" b="1" spc="-5" dirty="0">
                <a:latin typeface="Arial"/>
                <a:cs typeface="Arial"/>
              </a:rPr>
              <a:t>de</a:t>
            </a:r>
            <a:r>
              <a:rPr sz="1900" b="1" spc="95" dirty="0">
                <a:latin typeface="Arial"/>
                <a:cs typeface="Arial"/>
              </a:rPr>
              <a:t> </a:t>
            </a:r>
            <a:r>
              <a:rPr sz="1900" b="1" spc="-5" dirty="0">
                <a:latin typeface="Arial"/>
                <a:cs typeface="Arial"/>
              </a:rPr>
              <a:t>la</a:t>
            </a:r>
            <a:r>
              <a:rPr sz="1900" b="1" spc="86" dirty="0">
                <a:latin typeface="Arial"/>
                <a:cs typeface="Arial"/>
              </a:rPr>
              <a:t> </a:t>
            </a:r>
            <a:r>
              <a:rPr sz="1900" b="1" spc="-5" dirty="0">
                <a:latin typeface="Arial"/>
                <a:cs typeface="Arial"/>
              </a:rPr>
              <a:t>relación</a:t>
            </a:r>
            <a:r>
              <a:rPr sz="1900" b="1" spc="86" dirty="0">
                <a:latin typeface="Arial"/>
                <a:cs typeface="Arial"/>
              </a:rPr>
              <a:t> </a:t>
            </a:r>
            <a:r>
              <a:rPr sz="1900" b="1" spc="-5" dirty="0">
                <a:latin typeface="Arial"/>
                <a:cs typeface="Arial"/>
              </a:rPr>
              <a:t>de</a:t>
            </a:r>
            <a:r>
              <a:rPr sz="1900" b="1" spc="90" dirty="0">
                <a:latin typeface="Arial"/>
                <a:cs typeface="Arial"/>
              </a:rPr>
              <a:t> </a:t>
            </a:r>
            <a:r>
              <a:rPr sz="1900" b="1" spc="-5" dirty="0">
                <a:latin typeface="Arial"/>
                <a:cs typeface="Arial"/>
              </a:rPr>
              <a:t>absorción</a:t>
            </a:r>
            <a:r>
              <a:rPr sz="1900" b="1" spc="86" dirty="0">
                <a:latin typeface="Arial"/>
                <a:cs typeface="Arial"/>
              </a:rPr>
              <a:t> </a:t>
            </a:r>
            <a:r>
              <a:rPr sz="1900" b="1" spc="-5" dirty="0">
                <a:latin typeface="Arial"/>
                <a:cs typeface="Arial"/>
              </a:rPr>
              <a:t>dieléctrica</a:t>
            </a:r>
            <a:endParaRPr sz="1900">
              <a:latin typeface="Arial"/>
              <a:cs typeface="Arial"/>
            </a:endParaRPr>
          </a:p>
        </p:txBody>
      </p:sp>
      <p:sp>
        <p:nvSpPr>
          <p:cNvPr id="9" name="object 9"/>
          <p:cNvSpPr txBox="1"/>
          <p:nvPr/>
        </p:nvSpPr>
        <p:spPr>
          <a:xfrm>
            <a:off x="1164133" y="1673098"/>
            <a:ext cx="8822055" cy="304570"/>
          </a:xfrm>
          <a:prstGeom prst="rect">
            <a:avLst/>
          </a:prstGeom>
        </p:spPr>
        <p:txBody>
          <a:bodyPr vert="horz" wrap="square" lIns="0" tIns="12064" rIns="0" bIns="0" rtlCol="0">
            <a:spAutoFit/>
          </a:bodyPr>
          <a:lstStyle/>
          <a:p>
            <a:pPr marL="12699">
              <a:spcBef>
                <a:spcPts val="95"/>
              </a:spcBef>
              <a:tabLst>
                <a:tab pos="7672024" algn="l"/>
              </a:tabLst>
            </a:pPr>
            <a:r>
              <a:rPr sz="1900" b="1" spc="-5" dirty="0">
                <a:latin typeface="Arial"/>
                <a:cs typeface="Arial"/>
              </a:rPr>
              <a:t>Es</a:t>
            </a:r>
            <a:r>
              <a:rPr sz="1900" b="1" spc="80" dirty="0">
                <a:latin typeface="Arial"/>
                <a:cs typeface="Arial"/>
              </a:rPr>
              <a:t> </a:t>
            </a:r>
            <a:r>
              <a:rPr sz="1900" b="1" spc="-5" dirty="0">
                <a:latin typeface="Arial"/>
                <a:cs typeface="Arial"/>
              </a:rPr>
              <a:t>una</a:t>
            </a:r>
            <a:r>
              <a:rPr sz="1900" b="1" spc="86" dirty="0">
                <a:latin typeface="Arial"/>
                <a:cs typeface="Arial"/>
              </a:rPr>
              <a:t> </a:t>
            </a:r>
            <a:r>
              <a:rPr sz="1900" b="1" spc="-5" dirty="0">
                <a:latin typeface="Arial"/>
                <a:cs typeface="Arial"/>
              </a:rPr>
              <a:t>aplicación	donde</a:t>
            </a:r>
            <a:r>
              <a:rPr sz="1900" b="1" spc="15" dirty="0">
                <a:latin typeface="Arial"/>
                <a:cs typeface="Arial"/>
              </a:rPr>
              <a:t> </a:t>
            </a:r>
            <a:r>
              <a:rPr sz="1900" b="1" spc="-5" dirty="0">
                <a:latin typeface="Arial"/>
                <a:cs typeface="Arial"/>
              </a:rPr>
              <a:t>las</a:t>
            </a:r>
            <a:endParaRPr sz="1900">
              <a:latin typeface="Arial"/>
              <a:cs typeface="Arial"/>
            </a:endParaRPr>
          </a:p>
        </p:txBody>
      </p:sp>
      <p:sp>
        <p:nvSpPr>
          <p:cNvPr id="10" name="object 10"/>
          <p:cNvSpPr txBox="1"/>
          <p:nvPr/>
        </p:nvSpPr>
        <p:spPr>
          <a:xfrm>
            <a:off x="1164134" y="1950466"/>
            <a:ext cx="87572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lecturas</a:t>
            </a:r>
            <a:r>
              <a:rPr sz="1900" b="1" spc="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resistencia</a:t>
            </a:r>
            <a:r>
              <a:rPr sz="1900" b="1" spc="5" dirty="0">
                <a:latin typeface="Arial"/>
                <a:cs typeface="Arial"/>
              </a:rPr>
              <a:t> </a:t>
            </a:r>
            <a:r>
              <a:rPr sz="1900" b="1" dirty="0">
                <a:latin typeface="Arial"/>
                <a:cs typeface="Arial"/>
              </a:rPr>
              <a:t>de </a:t>
            </a:r>
            <a:r>
              <a:rPr sz="1900" b="1" spc="-5" dirty="0">
                <a:latin typeface="Arial"/>
                <a:cs typeface="Arial"/>
              </a:rPr>
              <a:t>aislamiento</a:t>
            </a:r>
            <a:r>
              <a:rPr sz="1900" b="1" spc="10" dirty="0">
                <a:latin typeface="Arial"/>
                <a:cs typeface="Arial"/>
              </a:rPr>
              <a:t> </a:t>
            </a:r>
            <a:r>
              <a:rPr sz="1900" b="1" spc="-5" dirty="0">
                <a:latin typeface="Arial"/>
                <a:cs typeface="Arial"/>
              </a:rPr>
              <a:t>se</a:t>
            </a:r>
            <a:r>
              <a:rPr sz="1900" b="1" spc="5" dirty="0">
                <a:latin typeface="Arial"/>
                <a:cs typeface="Arial"/>
              </a:rPr>
              <a:t> </a:t>
            </a:r>
            <a:r>
              <a:rPr sz="1900" b="1" spc="-5" dirty="0">
                <a:latin typeface="Arial"/>
                <a:cs typeface="Arial"/>
              </a:rPr>
              <a:t>realizan</a:t>
            </a:r>
            <a:r>
              <a:rPr sz="1900" b="1" spc="5" dirty="0">
                <a:latin typeface="Arial"/>
                <a:cs typeface="Arial"/>
              </a:rPr>
              <a:t> </a:t>
            </a:r>
            <a:r>
              <a:rPr sz="1900" b="1" spc="-5" dirty="0">
                <a:latin typeface="Arial"/>
                <a:cs typeface="Arial"/>
              </a:rPr>
              <a:t>a</a:t>
            </a:r>
            <a:r>
              <a:rPr sz="1900" b="1" spc="21" dirty="0">
                <a:latin typeface="Arial"/>
                <a:cs typeface="Arial"/>
              </a:rPr>
              <a:t> </a:t>
            </a:r>
            <a:r>
              <a:rPr sz="1900" b="1" spc="-5" dirty="0">
                <a:latin typeface="Arial"/>
                <a:cs typeface="Arial"/>
              </a:rPr>
              <a:t>10</a:t>
            </a:r>
            <a:r>
              <a:rPr sz="1900" b="1" spc="5" dirty="0">
                <a:latin typeface="Arial"/>
                <a:cs typeface="Arial"/>
              </a:rPr>
              <a:t> </a:t>
            </a:r>
            <a:r>
              <a:rPr sz="1900" b="1" spc="-5" dirty="0">
                <a:latin typeface="Arial"/>
                <a:cs typeface="Arial"/>
              </a:rPr>
              <a:t>minutos</a:t>
            </a:r>
            <a:r>
              <a:rPr sz="1900" b="1" spc="60"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a</a:t>
            </a:r>
            <a:r>
              <a:rPr sz="1900" b="1" spc="5" dirty="0">
                <a:latin typeface="Arial"/>
                <a:cs typeface="Arial"/>
              </a:rPr>
              <a:t> </a:t>
            </a:r>
            <a:r>
              <a:rPr sz="1900" b="1" spc="-5" dirty="0">
                <a:latin typeface="Arial"/>
                <a:cs typeface="Arial"/>
              </a:rPr>
              <a:t>1</a:t>
            </a:r>
            <a:r>
              <a:rPr sz="1900" b="1" spc="5" dirty="0">
                <a:latin typeface="Arial"/>
                <a:cs typeface="Arial"/>
              </a:rPr>
              <a:t> </a:t>
            </a:r>
            <a:r>
              <a:rPr sz="1900" b="1" spc="-5" dirty="0">
                <a:latin typeface="Arial"/>
                <a:cs typeface="Arial"/>
              </a:rPr>
              <a:t>minuto.</a:t>
            </a:r>
            <a:endParaRPr sz="1900">
              <a:latin typeface="Arial"/>
              <a:cs typeface="Arial"/>
            </a:endParaRPr>
          </a:p>
        </p:txBody>
      </p:sp>
      <p:pic>
        <p:nvPicPr>
          <p:cNvPr id="11" name="object 11"/>
          <p:cNvPicPr/>
          <p:nvPr/>
        </p:nvPicPr>
        <p:blipFill>
          <a:blip r:embed="rId2" cstate="print"/>
          <a:stretch>
            <a:fillRect/>
          </a:stretch>
        </p:blipFill>
        <p:spPr>
          <a:xfrm>
            <a:off x="948057" y="2563453"/>
            <a:ext cx="208915" cy="194987"/>
          </a:xfrm>
          <a:prstGeom prst="rect">
            <a:avLst/>
          </a:prstGeom>
        </p:spPr>
      </p:pic>
      <p:sp>
        <p:nvSpPr>
          <p:cNvPr id="12" name="object 12"/>
          <p:cNvSpPr txBox="1"/>
          <p:nvPr/>
        </p:nvSpPr>
        <p:spPr>
          <a:xfrm>
            <a:off x="1623314" y="2535048"/>
            <a:ext cx="680085" cy="269304"/>
          </a:xfrm>
          <a:prstGeom prst="rect">
            <a:avLst/>
          </a:prstGeom>
          <a:solidFill>
            <a:srgbClr val="FFFF00"/>
          </a:solidFill>
        </p:spPr>
        <p:txBody>
          <a:bodyPr vert="horz" wrap="square" lIns="0" tIns="0" rIns="0" bIns="0" rtlCol="0">
            <a:spAutoFit/>
          </a:bodyPr>
          <a:lstStyle/>
          <a:p>
            <a:pPr>
              <a:lnSpc>
                <a:spcPts val="2145"/>
              </a:lnSpc>
            </a:pPr>
            <a:r>
              <a:rPr sz="1900" b="1" spc="-40" dirty="0">
                <a:latin typeface="Arial"/>
                <a:cs typeface="Arial"/>
              </a:rPr>
              <a:t>v</a:t>
            </a:r>
            <a:r>
              <a:rPr sz="1900" b="1" spc="-5" dirty="0">
                <a:latin typeface="Arial"/>
                <a:cs typeface="Arial"/>
              </a:rPr>
              <a:t>áli</a:t>
            </a:r>
            <a:r>
              <a:rPr sz="1900" b="1" dirty="0">
                <a:latin typeface="Arial"/>
                <a:cs typeface="Arial"/>
              </a:rPr>
              <a:t>d</a:t>
            </a:r>
            <a:r>
              <a:rPr sz="1900" b="1" spc="-5" dirty="0">
                <a:latin typeface="Arial"/>
                <a:cs typeface="Arial"/>
              </a:rPr>
              <a:t>a</a:t>
            </a:r>
            <a:endParaRPr sz="1900">
              <a:latin typeface="Arial"/>
              <a:cs typeface="Arial"/>
            </a:endParaRPr>
          </a:p>
        </p:txBody>
      </p:sp>
      <p:sp>
        <p:nvSpPr>
          <p:cNvPr id="13" name="object 13"/>
          <p:cNvSpPr txBox="1"/>
          <p:nvPr/>
        </p:nvSpPr>
        <p:spPr>
          <a:xfrm>
            <a:off x="1164133" y="2505582"/>
            <a:ext cx="4562475" cy="304570"/>
          </a:xfrm>
          <a:prstGeom prst="rect">
            <a:avLst/>
          </a:prstGeom>
        </p:spPr>
        <p:txBody>
          <a:bodyPr vert="horz" wrap="square" lIns="0" tIns="12064" rIns="0" bIns="0" rtlCol="0">
            <a:spAutoFit/>
          </a:bodyPr>
          <a:lstStyle/>
          <a:p>
            <a:pPr marL="12699">
              <a:spcBef>
                <a:spcPts val="95"/>
              </a:spcBef>
              <a:tabLst>
                <a:tab pos="1287665" algn="l"/>
                <a:tab pos="1945467" algn="l"/>
                <a:tab pos="3127733" algn="l"/>
                <a:tab pos="3706166" algn="l"/>
              </a:tabLst>
            </a:pPr>
            <a:r>
              <a:rPr sz="1900" b="1" spc="-10" dirty="0">
                <a:latin typeface="Arial"/>
                <a:cs typeface="Arial"/>
              </a:rPr>
              <a:t>E</a:t>
            </a:r>
            <a:r>
              <a:rPr sz="1900" b="1" spc="-5" dirty="0">
                <a:latin typeface="Arial"/>
                <a:cs typeface="Arial"/>
              </a:rPr>
              <a:t>s</a:t>
            </a:r>
            <a:r>
              <a:rPr sz="1900" b="1"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ra</a:t>
            </a:r>
            <a:r>
              <a:rPr sz="1900" b="1" dirty="0">
                <a:latin typeface="Arial"/>
                <a:cs typeface="Arial"/>
              </a:rPr>
              <a:t>	</a:t>
            </a:r>
            <a:r>
              <a:rPr sz="1900" b="1" spc="-5" dirty="0">
                <a:latin typeface="Arial"/>
                <a:cs typeface="Arial"/>
              </a:rPr>
              <a:t>aisl</a:t>
            </a:r>
            <a:r>
              <a:rPr sz="1900" b="1" dirty="0">
                <a:latin typeface="Arial"/>
                <a:cs typeface="Arial"/>
              </a:rPr>
              <a:t>a</a:t>
            </a:r>
            <a:r>
              <a:rPr sz="1900" b="1" spc="-5" dirty="0">
                <a:latin typeface="Arial"/>
                <a:cs typeface="Arial"/>
              </a:rPr>
              <a:t>n</a:t>
            </a:r>
            <a:r>
              <a:rPr sz="1900" b="1" dirty="0">
                <a:latin typeface="Arial"/>
                <a:cs typeface="Arial"/>
              </a:rPr>
              <a:t>t</a:t>
            </a:r>
            <a:r>
              <a:rPr sz="1900" b="1" spc="-5" dirty="0">
                <a:latin typeface="Arial"/>
                <a:cs typeface="Arial"/>
              </a:rPr>
              <a:t>es</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15" dirty="0">
                <a:latin typeface="Arial"/>
                <a:cs typeface="Arial"/>
              </a:rPr>
              <a:t>u</a:t>
            </a:r>
            <a:r>
              <a:rPr sz="1900" b="1" spc="-5" dirty="0">
                <a:latin typeface="Arial"/>
                <a:cs typeface="Arial"/>
              </a:rPr>
              <a:t>tilicen</a:t>
            </a:r>
            <a:endParaRPr sz="1900">
              <a:latin typeface="Arial"/>
              <a:cs typeface="Arial"/>
            </a:endParaRPr>
          </a:p>
        </p:txBody>
      </p:sp>
      <p:sp>
        <p:nvSpPr>
          <p:cNvPr id="14" name="object 14"/>
          <p:cNvSpPr txBox="1"/>
          <p:nvPr/>
        </p:nvSpPr>
        <p:spPr>
          <a:xfrm>
            <a:off x="5863716" y="2535048"/>
            <a:ext cx="3810635" cy="269304"/>
          </a:xfrm>
          <a:prstGeom prst="rect">
            <a:avLst/>
          </a:prstGeom>
          <a:solidFill>
            <a:srgbClr val="FFFF00"/>
          </a:solidFill>
        </p:spPr>
        <p:txBody>
          <a:bodyPr vert="horz" wrap="square" lIns="0" tIns="0" rIns="0" bIns="0" rtlCol="0">
            <a:spAutoFit/>
          </a:bodyPr>
          <a:lstStyle/>
          <a:p>
            <a:pPr>
              <a:lnSpc>
                <a:spcPts val="2145"/>
              </a:lnSpc>
              <a:tabLst>
                <a:tab pos="1340366" algn="l"/>
                <a:tab pos="1770857" algn="l"/>
                <a:tab pos="2401357" algn="l"/>
              </a:tabLst>
            </a:pPr>
            <a:r>
              <a:rPr sz="1900" b="1" spc="-5" dirty="0">
                <a:latin typeface="Arial"/>
                <a:cs typeface="Arial"/>
              </a:rPr>
              <a:t>materiales	de	fácil	p</a:t>
            </a:r>
            <a:r>
              <a:rPr sz="1900" b="1" dirty="0">
                <a:latin typeface="Arial"/>
                <a:cs typeface="Arial"/>
              </a:rPr>
              <a:t>o</a:t>
            </a:r>
            <a:r>
              <a:rPr sz="1900" b="1" spc="-5" dirty="0">
                <a:latin typeface="Arial"/>
                <a:cs typeface="Arial"/>
              </a:rPr>
              <a:t>l</a:t>
            </a:r>
            <a:r>
              <a:rPr sz="1900" b="1" spc="-15" dirty="0">
                <a:latin typeface="Arial"/>
                <a:cs typeface="Arial"/>
              </a:rPr>
              <a:t>a</a:t>
            </a:r>
            <a:r>
              <a:rPr sz="1900" b="1" spc="-5" dirty="0">
                <a:latin typeface="Arial"/>
                <a:cs typeface="Arial"/>
              </a:rPr>
              <a:t>rización</a:t>
            </a:r>
            <a:endParaRPr sz="1900">
              <a:latin typeface="Arial"/>
              <a:cs typeface="Arial"/>
            </a:endParaRPr>
          </a:p>
        </p:txBody>
      </p:sp>
      <p:sp>
        <p:nvSpPr>
          <p:cNvPr id="15" name="object 15"/>
          <p:cNvSpPr txBox="1"/>
          <p:nvPr/>
        </p:nvSpPr>
        <p:spPr>
          <a:xfrm>
            <a:off x="9810750" y="2505582"/>
            <a:ext cx="1727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o</a:t>
            </a:r>
            <a:endParaRPr sz="1900">
              <a:latin typeface="Arial"/>
              <a:cs typeface="Arial"/>
            </a:endParaRPr>
          </a:p>
        </p:txBody>
      </p:sp>
      <p:sp>
        <p:nvSpPr>
          <p:cNvPr id="16" name="object 16"/>
          <p:cNvSpPr txBox="1"/>
          <p:nvPr/>
        </p:nvSpPr>
        <p:spPr>
          <a:xfrm>
            <a:off x="1164133" y="2782950"/>
            <a:ext cx="87014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afectados</a:t>
            </a:r>
            <a:r>
              <a:rPr sz="1900" b="1" spc="21" dirty="0">
                <a:latin typeface="Arial"/>
                <a:cs typeface="Arial"/>
              </a:rPr>
              <a:t> </a:t>
            </a:r>
            <a:r>
              <a:rPr sz="1900" b="1" spc="-5" dirty="0">
                <a:latin typeface="Arial"/>
                <a:cs typeface="Arial"/>
              </a:rPr>
              <a:t>con</a:t>
            </a:r>
            <a:r>
              <a:rPr sz="1900" b="1" spc="5" dirty="0">
                <a:latin typeface="Arial"/>
                <a:cs typeface="Arial"/>
              </a:rPr>
              <a:t> </a:t>
            </a:r>
            <a:r>
              <a:rPr sz="1900" b="1" spc="-5" dirty="0">
                <a:latin typeface="Arial"/>
                <a:cs typeface="Arial"/>
              </a:rPr>
              <a:t>elementos</a:t>
            </a:r>
            <a:r>
              <a:rPr sz="1900" b="1" spc="15" dirty="0">
                <a:latin typeface="Arial"/>
                <a:cs typeface="Arial"/>
              </a:rPr>
              <a:t> </a:t>
            </a:r>
            <a:r>
              <a:rPr sz="1900" b="1" spc="-5" dirty="0">
                <a:latin typeface="Arial"/>
                <a:cs typeface="Arial"/>
              </a:rPr>
              <a:t>polarizables</a:t>
            </a:r>
            <a:r>
              <a:rPr sz="1900" b="1" spc="35" dirty="0">
                <a:latin typeface="Arial"/>
                <a:cs typeface="Arial"/>
              </a:rPr>
              <a:t> </a:t>
            </a:r>
            <a:r>
              <a:rPr sz="1900" b="1" spc="-5" dirty="0">
                <a:latin typeface="Arial"/>
                <a:cs typeface="Arial"/>
              </a:rPr>
              <a:t>como</a:t>
            </a:r>
            <a:r>
              <a:rPr sz="1900" b="1" spc="5"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agua</a:t>
            </a:r>
            <a:r>
              <a:rPr sz="1900" b="1" spc="5" dirty="0">
                <a:latin typeface="Arial"/>
                <a:cs typeface="Arial"/>
              </a:rPr>
              <a:t> </a:t>
            </a:r>
            <a:r>
              <a:rPr sz="1900" b="1" spc="-5" dirty="0">
                <a:latin typeface="Arial"/>
                <a:cs typeface="Arial"/>
              </a:rPr>
              <a:t>u</a:t>
            </a:r>
            <a:r>
              <a:rPr sz="1900" b="1" spc="21" dirty="0">
                <a:latin typeface="Arial"/>
                <a:cs typeface="Arial"/>
              </a:rPr>
              <a:t> </a:t>
            </a:r>
            <a:r>
              <a:rPr sz="1900" b="1" spc="-5" dirty="0">
                <a:latin typeface="Arial"/>
                <a:cs typeface="Arial"/>
              </a:rPr>
              <a:t>otros</a:t>
            </a:r>
            <a:r>
              <a:rPr sz="1900" b="1" spc="30" dirty="0">
                <a:latin typeface="Arial"/>
                <a:cs typeface="Arial"/>
              </a:rPr>
              <a:t> </a:t>
            </a:r>
            <a:r>
              <a:rPr sz="1900" b="1" spc="-5" dirty="0">
                <a:latin typeface="Arial"/>
                <a:cs typeface="Arial"/>
              </a:rPr>
              <a:t>contaminantes.</a:t>
            </a:r>
            <a:endParaRPr sz="1900">
              <a:latin typeface="Arial"/>
              <a:cs typeface="Arial"/>
            </a:endParaRPr>
          </a:p>
        </p:txBody>
      </p:sp>
      <p:sp>
        <p:nvSpPr>
          <p:cNvPr id="17" name="object 17"/>
          <p:cNvSpPr txBox="1"/>
          <p:nvPr/>
        </p:nvSpPr>
        <p:spPr>
          <a:xfrm>
            <a:off x="719328" y="3367152"/>
            <a:ext cx="9253855" cy="384721"/>
          </a:xfrm>
          <a:prstGeom prst="rect">
            <a:avLst/>
          </a:prstGeom>
          <a:solidFill>
            <a:srgbClr val="00FFFF"/>
          </a:solidFill>
        </p:spPr>
        <p:txBody>
          <a:bodyPr vert="horz" wrap="square" lIns="0" tIns="0" rIns="0" bIns="0" rtlCol="0">
            <a:spAutoFit/>
          </a:bodyPr>
          <a:lstStyle/>
          <a:p>
            <a:pPr>
              <a:lnSpc>
                <a:spcPts val="2955"/>
              </a:lnSpc>
            </a:pPr>
            <a:r>
              <a:rPr sz="2600" b="1" dirty="0">
                <a:latin typeface="Arial"/>
                <a:cs typeface="Arial"/>
              </a:rPr>
              <a:t>Ip=</a:t>
            </a:r>
            <a:r>
              <a:rPr sz="2600" b="1" spc="-60" dirty="0">
                <a:latin typeface="Arial"/>
                <a:cs typeface="Arial"/>
              </a:rPr>
              <a:t> </a:t>
            </a:r>
            <a:r>
              <a:rPr sz="2600" b="1" dirty="0">
                <a:latin typeface="Arial"/>
                <a:cs typeface="Arial"/>
              </a:rPr>
              <a:t>Medición</a:t>
            </a:r>
            <a:r>
              <a:rPr sz="2600" b="1" spc="-60" dirty="0">
                <a:latin typeface="Arial"/>
                <a:cs typeface="Arial"/>
              </a:rPr>
              <a:t> </a:t>
            </a:r>
            <a:r>
              <a:rPr sz="2600" b="1" dirty="0">
                <a:latin typeface="Arial"/>
                <a:cs typeface="Arial"/>
              </a:rPr>
              <a:t>de</a:t>
            </a:r>
            <a:r>
              <a:rPr sz="2600" b="1" spc="-70" dirty="0">
                <a:latin typeface="Arial"/>
                <a:cs typeface="Arial"/>
              </a:rPr>
              <a:t> </a:t>
            </a:r>
            <a:r>
              <a:rPr sz="2600" b="1" dirty="0">
                <a:latin typeface="Arial"/>
                <a:cs typeface="Arial"/>
              </a:rPr>
              <a:t>la</a:t>
            </a:r>
            <a:r>
              <a:rPr sz="2600" b="1" spc="-65" dirty="0">
                <a:latin typeface="Arial"/>
                <a:cs typeface="Arial"/>
              </a:rPr>
              <a:t> </a:t>
            </a:r>
            <a:r>
              <a:rPr sz="2600" b="1" spc="-5" dirty="0">
                <a:latin typeface="Arial"/>
                <a:cs typeface="Arial"/>
              </a:rPr>
              <a:t>resistencia</a:t>
            </a:r>
            <a:r>
              <a:rPr sz="2600" b="1" spc="-60" dirty="0">
                <a:latin typeface="Arial"/>
                <a:cs typeface="Arial"/>
              </a:rPr>
              <a:t> </a:t>
            </a:r>
            <a:r>
              <a:rPr sz="2600" b="1" dirty="0">
                <a:latin typeface="Arial"/>
                <a:cs typeface="Arial"/>
              </a:rPr>
              <a:t>a</a:t>
            </a:r>
            <a:r>
              <a:rPr sz="2600" b="1" spc="-60" dirty="0">
                <a:latin typeface="Arial"/>
                <a:cs typeface="Arial"/>
              </a:rPr>
              <a:t> </a:t>
            </a:r>
            <a:r>
              <a:rPr sz="2600" b="1" dirty="0">
                <a:latin typeface="Arial"/>
                <a:cs typeface="Arial"/>
              </a:rPr>
              <a:t>10</a:t>
            </a:r>
            <a:r>
              <a:rPr sz="2600" b="1" spc="-60" dirty="0">
                <a:latin typeface="Arial"/>
                <a:cs typeface="Arial"/>
              </a:rPr>
              <a:t> </a:t>
            </a:r>
            <a:r>
              <a:rPr sz="2600" b="1" spc="-5" dirty="0">
                <a:latin typeface="Arial"/>
                <a:cs typeface="Arial"/>
              </a:rPr>
              <a:t>minutos</a:t>
            </a:r>
            <a:r>
              <a:rPr sz="2600" b="1" spc="-55" dirty="0">
                <a:latin typeface="Arial"/>
                <a:cs typeface="Arial"/>
              </a:rPr>
              <a:t> </a:t>
            </a:r>
            <a:r>
              <a:rPr sz="2600" b="1" dirty="0">
                <a:latin typeface="Arial"/>
                <a:cs typeface="Arial"/>
              </a:rPr>
              <a:t>/</a:t>
            </a:r>
            <a:r>
              <a:rPr sz="2600" b="1" spc="-70" dirty="0">
                <a:latin typeface="Arial"/>
                <a:cs typeface="Arial"/>
              </a:rPr>
              <a:t> </a:t>
            </a:r>
            <a:r>
              <a:rPr sz="2600" b="1" spc="-5" dirty="0">
                <a:latin typeface="Arial"/>
                <a:cs typeface="Arial"/>
              </a:rPr>
              <a:t>Medición</a:t>
            </a:r>
            <a:r>
              <a:rPr sz="2600" b="1" spc="-65" dirty="0">
                <a:latin typeface="Arial"/>
                <a:cs typeface="Arial"/>
              </a:rPr>
              <a:t> </a:t>
            </a:r>
            <a:r>
              <a:rPr sz="2600" b="1" dirty="0">
                <a:latin typeface="Arial"/>
                <a:cs typeface="Arial"/>
              </a:rPr>
              <a:t>de</a:t>
            </a:r>
            <a:r>
              <a:rPr sz="2600" b="1" spc="-70" dirty="0">
                <a:latin typeface="Arial"/>
                <a:cs typeface="Arial"/>
              </a:rPr>
              <a:t> </a:t>
            </a:r>
            <a:r>
              <a:rPr sz="2600" b="1" dirty="0">
                <a:latin typeface="Arial"/>
                <a:cs typeface="Arial"/>
              </a:rPr>
              <a:t>la</a:t>
            </a:r>
            <a:endParaRPr sz="2600">
              <a:latin typeface="Arial"/>
              <a:cs typeface="Arial"/>
            </a:endParaRPr>
          </a:p>
        </p:txBody>
      </p:sp>
      <p:sp>
        <p:nvSpPr>
          <p:cNvPr id="18" name="object 18"/>
          <p:cNvSpPr txBox="1"/>
          <p:nvPr/>
        </p:nvSpPr>
        <p:spPr>
          <a:xfrm>
            <a:off x="1260652" y="3746577"/>
            <a:ext cx="3481704" cy="384721"/>
          </a:xfrm>
          <a:prstGeom prst="rect">
            <a:avLst/>
          </a:prstGeom>
          <a:solidFill>
            <a:srgbClr val="00FFFF"/>
          </a:solidFill>
        </p:spPr>
        <p:txBody>
          <a:bodyPr vert="horz" wrap="square" lIns="0" tIns="0" rIns="0" bIns="0" rtlCol="0">
            <a:spAutoFit/>
          </a:bodyPr>
          <a:lstStyle/>
          <a:p>
            <a:pPr>
              <a:lnSpc>
                <a:spcPts val="2959"/>
              </a:lnSpc>
            </a:pPr>
            <a:r>
              <a:rPr sz="2600" b="1" dirty="0">
                <a:latin typeface="Arial"/>
                <a:cs typeface="Arial"/>
              </a:rPr>
              <a:t>resistencia</a:t>
            </a:r>
            <a:r>
              <a:rPr sz="2600" b="1" spc="-21" dirty="0">
                <a:latin typeface="Arial"/>
                <a:cs typeface="Arial"/>
              </a:rPr>
              <a:t> </a:t>
            </a:r>
            <a:r>
              <a:rPr sz="2600" b="1" dirty="0">
                <a:latin typeface="Arial"/>
                <a:cs typeface="Arial"/>
              </a:rPr>
              <a:t>a</a:t>
            </a:r>
            <a:r>
              <a:rPr sz="2600" b="1" spc="-15" dirty="0">
                <a:latin typeface="Arial"/>
                <a:cs typeface="Arial"/>
              </a:rPr>
              <a:t> </a:t>
            </a:r>
            <a:r>
              <a:rPr sz="2600" b="1" dirty="0">
                <a:latin typeface="Arial"/>
                <a:cs typeface="Arial"/>
              </a:rPr>
              <a:t>1</a:t>
            </a:r>
            <a:r>
              <a:rPr sz="2600" b="1" spc="-21" dirty="0">
                <a:latin typeface="Arial"/>
                <a:cs typeface="Arial"/>
              </a:rPr>
              <a:t> </a:t>
            </a:r>
            <a:r>
              <a:rPr sz="2600" b="1" spc="-5" dirty="0">
                <a:latin typeface="Arial"/>
                <a:cs typeface="Arial"/>
              </a:rPr>
              <a:t>minuto</a:t>
            </a:r>
            <a:endParaRPr sz="2600">
              <a:latin typeface="Arial"/>
              <a:cs typeface="Arial"/>
            </a:endParaRPr>
          </a:p>
        </p:txBody>
      </p:sp>
      <p:grpSp>
        <p:nvGrpSpPr>
          <p:cNvPr id="19" name="object 19"/>
          <p:cNvGrpSpPr/>
          <p:nvPr/>
        </p:nvGrpSpPr>
        <p:grpSpPr>
          <a:xfrm>
            <a:off x="947927" y="4405247"/>
            <a:ext cx="9025255" cy="379731"/>
            <a:chOff x="947927" y="4405248"/>
            <a:chExt cx="9025255" cy="379730"/>
          </a:xfrm>
        </p:grpSpPr>
        <p:sp>
          <p:nvSpPr>
            <p:cNvPr id="20" name="object 20"/>
            <p:cNvSpPr/>
            <p:nvPr/>
          </p:nvSpPr>
          <p:spPr>
            <a:xfrm>
              <a:off x="947927" y="4405248"/>
              <a:ext cx="9025255" cy="379730"/>
            </a:xfrm>
            <a:custGeom>
              <a:avLst/>
              <a:gdLst/>
              <a:ahLst/>
              <a:cxnLst/>
              <a:rect l="l" t="t" r="r" b="b"/>
              <a:pathLst>
                <a:path w="9025255" h="379729">
                  <a:moveTo>
                    <a:pt x="9024874" y="0"/>
                  </a:moveTo>
                  <a:lnTo>
                    <a:pt x="0" y="0"/>
                  </a:lnTo>
                  <a:lnTo>
                    <a:pt x="0" y="379475"/>
                  </a:lnTo>
                  <a:lnTo>
                    <a:pt x="9024874" y="379475"/>
                  </a:lnTo>
                  <a:lnTo>
                    <a:pt x="9024874" y="0"/>
                  </a:lnTo>
                  <a:close/>
                </a:path>
              </a:pathLst>
            </a:custGeom>
            <a:solidFill>
              <a:srgbClr val="00FF00"/>
            </a:solidFill>
          </p:spPr>
          <p:txBody>
            <a:bodyPr wrap="square" lIns="0" tIns="0" rIns="0" bIns="0" rtlCol="0"/>
            <a:lstStyle/>
            <a:p>
              <a:endParaRPr/>
            </a:p>
          </p:txBody>
        </p:sp>
        <p:pic>
          <p:nvPicPr>
            <p:cNvPr id="21" name="object 21"/>
            <p:cNvPicPr/>
            <p:nvPr/>
          </p:nvPicPr>
          <p:blipFill>
            <a:blip r:embed="rId3" cstate="print"/>
            <a:stretch>
              <a:fillRect/>
            </a:stretch>
          </p:blipFill>
          <p:spPr>
            <a:xfrm>
              <a:off x="948054" y="4418329"/>
              <a:ext cx="295275" cy="295275"/>
            </a:xfrm>
            <a:prstGeom prst="rect">
              <a:avLst/>
            </a:prstGeom>
          </p:spPr>
        </p:pic>
      </p:grpSp>
      <p:sp>
        <p:nvSpPr>
          <p:cNvPr id="22" name="object 22"/>
          <p:cNvSpPr txBox="1"/>
          <p:nvPr/>
        </p:nvSpPr>
        <p:spPr>
          <a:xfrm>
            <a:off x="947927" y="4405248"/>
            <a:ext cx="9025255" cy="384721"/>
          </a:xfrm>
          <a:prstGeom prst="rect">
            <a:avLst/>
          </a:prstGeom>
        </p:spPr>
        <p:txBody>
          <a:bodyPr vert="horz" wrap="square" lIns="0" tIns="0" rIns="0" bIns="0" rtlCol="0">
            <a:spAutoFit/>
          </a:bodyPr>
          <a:lstStyle/>
          <a:p>
            <a:pPr marL="670501">
              <a:lnSpc>
                <a:spcPts val="2955"/>
              </a:lnSpc>
              <a:tabLst>
                <a:tab pos="1570851" algn="l"/>
                <a:tab pos="2230557" algn="l"/>
                <a:tab pos="3570286" algn="l"/>
                <a:tab pos="5388132" algn="l"/>
                <a:tab pos="7077716" algn="l"/>
                <a:tab pos="7920921" algn="l"/>
              </a:tabLst>
            </a:pPr>
            <a:r>
              <a:rPr sz="2600" b="1" i="1" dirty="0">
                <a:latin typeface="Arial"/>
                <a:cs typeface="Arial"/>
              </a:rPr>
              <a:t>Para	los	n</a:t>
            </a:r>
            <a:r>
              <a:rPr sz="2600" b="1" i="1" spc="5" dirty="0">
                <a:latin typeface="Arial"/>
                <a:cs typeface="Arial"/>
              </a:rPr>
              <a:t>u</a:t>
            </a:r>
            <a:r>
              <a:rPr sz="2600" b="1" i="1" spc="-10" dirty="0">
                <a:latin typeface="Arial"/>
                <a:cs typeface="Arial"/>
              </a:rPr>
              <a:t>e</a:t>
            </a:r>
            <a:r>
              <a:rPr sz="2600" b="1" i="1" dirty="0">
                <a:latin typeface="Arial"/>
                <a:cs typeface="Arial"/>
              </a:rPr>
              <a:t>vos	material</a:t>
            </a:r>
            <a:r>
              <a:rPr sz="2600" b="1" i="1" spc="-15" dirty="0">
                <a:latin typeface="Arial"/>
                <a:cs typeface="Arial"/>
              </a:rPr>
              <a:t>e</a:t>
            </a:r>
            <a:r>
              <a:rPr sz="2600" b="1" i="1" dirty="0">
                <a:latin typeface="Arial"/>
                <a:cs typeface="Arial"/>
              </a:rPr>
              <a:t>s	aislantes,	e</a:t>
            </a:r>
            <a:r>
              <a:rPr sz="2600" b="1" i="1" spc="5" dirty="0">
                <a:latin typeface="Arial"/>
                <a:cs typeface="Arial"/>
              </a:rPr>
              <a:t>s</a:t>
            </a:r>
            <a:r>
              <a:rPr sz="2600" b="1" i="1" dirty="0">
                <a:latin typeface="Arial"/>
                <a:cs typeface="Arial"/>
              </a:rPr>
              <a:t>ta	pru</a:t>
            </a:r>
            <a:r>
              <a:rPr sz="2600" b="1" i="1" spc="-21" dirty="0">
                <a:latin typeface="Arial"/>
                <a:cs typeface="Arial"/>
              </a:rPr>
              <a:t>e</a:t>
            </a:r>
            <a:r>
              <a:rPr sz="2600" b="1" i="1" dirty="0">
                <a:latin typeface="Arial"/>
                <a:cs typeface="Arial"/>
              </a:rPr>
              <a:t>ba</a:t>
            </a:r>
            <a:endParaRPr sz="2600">
              <a:latin typeface="Arial"/>
              <a:cs typeface="Arial"/>
            </a:endParaRPr>
          </a:p>
        </p:txBody>
      </p:sp>
      <p:sp>
        <p:nvSpPr>
          <p:cNvPr id="24" name="object 24"/>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28</a:t>
            </a:fld>
            <a:endParaRPr sz="1100">
              <a:latin typeface="Calibri"/>
              <a:cs typeface="Calibri"/>
            </a:endParaRPr>
          </a:p>
        </p:txBody>
      </p:sp>
      <p:sp>
        <p:nvSpPr>
          <p:cNvPr id="23" name="object 23"/>
          <p:cNvSpPr txBox="1"/>
          <p:nvPr/>
        </p:nvSpPr>
        <p:spPr>
          <a:xfrm>
            <a:off x="1176832" y="4784725"/>
            <a:ext cx="6936740" cy="384721"/>
          </a:xfrm>
          <a:prstGeom prst="rect">
            <a:avLst/>
          </a:prstGeom>
          <a:solidFill>
            <a:srgbClr val="00FF00"/>
          </a:solidFill>
        </p:spPr>
        <p:txBody>
          <a:bodyPr vert="horz" wrap="square" lIns="0" tIns="0" rIns="0" bIns="0" rtlCol="0">
            <a:spAutoFit/>
          </a:bodyPr>
          <a:lstStyle/>
          <a:p>
            <a:pPr>
              <a:lnSpc>
                <a:spcPts val="2955"/>
              </a:lnSpc>
            </a:pPr>
            <a:r>
              <a:rPr sz="2600" b="1" i="1" dirty="0">
                <a:latin typeface="Arial"/>
                <a:cs typeface="Arial"/>
              </a:rPr>
              <a:t>pudiera</a:t>
            </a:r>
            <a:r>
              <a:rPr sz="2600" b="1" i="1" spc="5" dirty="0">
                <a:latin typeface="Arial"/>
                <a:cs typeface="Arial"/>
              </a:rPr>
              <a:t> </a:t>
            </a:r>
            <a:r>
              <a:rPr sz="2600" b="1" i="1" spc="-5" dirty="0">
                <a:latin typeface="Arial"/>
                <a:cs typeface="Arial"/>
              </a:rPr>
              <a:t>detectar</a:t>
            </a:r>
            <a:r>
              <a:rPr sz="2600" b="1" i="1" spc="25" dirty="0">
                <a:latin typeface="Arial"/>
                <a:cs typeface="Arial"/>
              </a:rPr>
              <a:t> </a:t>
            </a:r>
            <a:r>
              <a:rPr sz="2600" b="1" i="1" spc="-5" dirty="0">
                <a:latin typeface="Arial"/>
                <a:cs typeface="Arial"/>
              </a:rPr>
              <a:t>humedad</a:t>
            </a:r>
            <a:r>
              <a:rPr sz="2600" b="1" i="1" spc="10" dirty="0">
                <a:latin typeface="Arial"/>
                <a:cs typeface="Arial"/>
              </a:rPr>
              <a:t> </a:t>
            </a:r>
            <a:r>
              <a:rPr sz="2600" b="1" i="1" dirty="0">
                <a:latin typeface="Arial"/>
                <a:cs typeface="Arial"/>
              </a:rPr>
              <a:t>o</a:t>
            </a:r>
            <a:r>
              <a:rPr sz="2600" b="1" i="1" spc="10" dirty="0">
                <a:latin typeface="Arial"/>
                <a:cs typeface="Arial"/>
              </a:rPr>
              <a:t> </a:t>
            </a:r>
            <a:r>
              <a:rPr sz="2600" b="1" i="1" spc="-5" dirty="0">
                <a:latin typeface="Arial"/>
                <a:cs typeface="Arial"/>
              </a:rPr>
              <a:t>contaminación.</a:t>
            </a:r>
            <a:endParaRPr sz="2600">
              <a:latin typeface="Arial"/>
              <a:cs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948057" y="1454107"/>
            <a:ext cx="208915" cy="194987"/>
          </a:xfrm>
          <a:prstGeom prst="rect">
            <a:avLst/>
          </a:prstGeom>
        </p:spPr>
      </p:pic>
      <p:sp>
        <p:nvSpPr>
          <p:cNvPr id="7" name="object 7"/>
          <p:cNvSpPr txBox="1"/>
          <p:nvPr/>
        </p:nvSpPr>
        <p:spPr>
          <a:xfrm>
            <a:off x="1164133" y="1395730"/>
            <a:ext cx="8816975"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La tabla 2 muestra algunos </a:t>
            </a:r>
            <a:r>
              <a:rPr sz="1900" b="1" spc="-10" dirty="0">
                <a:latin typeface="Arial"/>
                <a:cs typeface="Arial"/>
              </a:rPr>
              <a:t>valores </a:t>
            </a:r>
            <a:r>
              <a:rPr sz="1900" b="1" spc="-5" dirty="0">
                <a:latin typeface="Arial"/>
                <a:cs typeface="Arial"/>
              </a:rPr>
              <a:t>referenciales para esta prueba tanto para </a:t>
            </a:r>
            <a:r>
              <a:rPr sz="1900" b="1" spc="-515" dirty="0">
                <a:latin typeface="Arial"/>
                <a:cs typeface="Arial"/>
              </a:rPr>
              <a:t> </a:t>
            </a:r>
            <a:r>
              <a:rPr sz="1900" b="1" spc="-5" dirty="0">
                <a:latin typeface="Arial"/>
                <a:cs typeface="Arial"/>
              </a:rPr>
              <a:t>motores</a:t>
            </a:r>
            <a:r>
              <a:rPr sz="1900" b="1" dirty="0">
                <a:latin typeface="Arial"/>
                <a:cs typeface="Arial"/>
              </a:rPr>
              <a:t> </a:t>
            </a:r>
            <a:r>
              <a:rPr sz="1900" b="1" spc="-5" dirty="0">
                <a:latin typeface="Arial"/>
                <a:cs typeface="Arial"/>
              </a:rPr>
              <a:t>con</a:t>
            </a:r>
            <a:r>
              <a:rPr sz="1900" b="1" dirty="0">
                <a:latin typeface="Arial"/>
                <a:cs typeface="Arial"/>
              </a:rPr>
              <a:t> </a:t>
            </a:r>
            <a:r>
              <a:rPr sz="1900" b="1" spc="-5" dirty="0">
                <a:latin typeface="Arial"/>
                <a:cs typeface="Arial"/>
              </a:rPr>
              <a:t>materiales</a:t>
            </a:r>
            <a:r>
              <a:rPr sz="1900" b="1" dirty="0">
                <a:latin typeface="Arial"/>
                <a:cs typeface="Arial"/>
              </a:rPr>
              <a:t> </a:t>
            </a:r>
            <a:r>
              <a:rPr sz="1900" b="1" spc="-5" dirty="0">
                <a:latin typeface="Arial"/>
                <a:cs typeface="Arial"/>
              </a:rPr>
              <a:t>aislantes</a:t>
            </a:r>
            <a:r>
              <a:rPr sz="1900" b="1" dirty="0">
                <a:latin typeface="Arial"/>
                <a:cs typeface="Arial"/>
              </a:rPr>
              <a:t> </a:t>
            </a:r>
            <a:r>
              <a:rPr sz="1900" b="1" spc="-5" dirty="0">
                <a:latin typeface="Arial"/>
                <a:cs typeface="Arial"/>
              </a:rPr>
              <a:t>polarizables</a:t>
            </a:r>
            <a:r>
              <a:rPr sz="1900" b="1" dirty="0">
                <a:latin typeface="Arial"/>
                <a:cs typeface="Arial"/>
              </a:rPr>
              <a:t> </a:t>
            </a:r>
            <a:r>
              <a:rPr sz="1900" b="1" spc="-5" dirty="0">
                <a:latin typeface="Arial"/>
                <a:cs typeface="Arial"/>
              </a:rPr>
              <a:t>como</a:t>
            </a:r>
            <a:r>
              <a:rPr sz="1900" b="1" dirty="0">
                <a:latin typeface="Arial"/>
                <a:cs typeface="Arial"/>
              </a:rPr>
              <a:t> </a:t>
            </a:r>
            <a:r>
              <a:rPr sz="1900" b="1" spc="-5" dirty="0">
                <a:latin typeface="Arial"/>
                <a:cs typeface="Arial"/>
              </a:rPr>
              <a:t>para</a:t>
            </a:r>
            <a:r>
              <a:rPr sz="1900" b="1" dirty="0">
                <a:latin typeface="Arial"/>
                <a:cs typeface="Arial"/>
              </a:rPr>
              <a:t> </a:t>
            </a:r>
            <a:r>
              <a:rPr sz="1900" b="1" spc="-5" dirty="0">
                <a:latin typeface="Arial"/>
                <a:cs typeface="Arial"/>
              </a:rPr>
              <a:t>aislantes</a:t>
            </a:r>
            <a:r>
              <a:rPr sz="1900" b="1" dirty="0">
                <a:latin typeface="Arial"/>
                <a:cs typeface="Arial"/>
              </a:rPr>
              <a:t> </a:t>
            </a:r>
            <a:r>
              <a:rPr sz="1900" b="1" spc="-10" dirty="0">
                <a:latin typeface="Arial"/>
                <a:cs typeface="Arial"/>
              </a:rPr>
              <a:t>no </a:t>
            </a:r>
            <a:r>
              <a:rPr sz="1900" b="1" spc="-5" dirty="0">
                <a:latin typeface="Arial"/>
                <a:cs typeface="Arial"/>
              </a:rPr>
              <a:t> polarizables (de</a:t>
            </a:r>
            <a:r>
              <a:rPr sz="1900" b="1" spc="5" dirty="0">
                <a:latin typeface="Arial"/>
                <a:cs typeface="Arial"/>
              </a:rPr>
              <a:t> </a:t>
            </a:r>
            <a:r>
              <a:rPr sz="1900" b="1" spc="-10" dirty="0">
                <a:latin typeface="Arial"/>
                <a:cs typeface="Arial"/>
              </a:rPr>
              <a:t>nueva</a:t>
            </a:r>
            <a:r>
              <a:rPr sz="1900" b="1" spc="-5" dirty="0">
                <a:latin typeface="Arial"/>
                <a:cs typeface="Arial"/>
              </a:rPr>
              <a:t> tecnología).</a:t>
            </a:r>
            <a:endParaRPr sz="1900">
              <a:latin typeface="Arial"/>
              <a:cs typeface="Arial"/>
            </a:endParaRPr>
          </a:p>
        </p:txBody>
      </p:sp>
      <p:grpSp>
        <p:nvGrpSpPr>
          <p:cNvPr id="8" name="object 8"/>
          <p:cNvGrpSpPr/>
          <p:nvPr/>
        </p:nvGrpSpPr>
        <p:grpSpPr>
          <a:xfrm>
            <a:off x="947929" y="5805170"/>
            <a:ext cx="671194" cy="301625"/>
            <a:chOff x="947927" y="5805170"/>
            <a:chExt cx="671195" cy="301625"/>
          </a:xfrm>
        </p:grpSpPr>
        <p:sp>
          <p:nvSpPr>
            <p:cNvPr id="9" name="object 9"/>
            <p:cNvSpPr/>
            <p:nvPr/>
          </p:nvSpPr>
          <p:spPr>
            <a:xfrm>
              <a:off x="1193596" y="5809234"/>
              <a:ext cx="425450" cy="297180"/>
            </a:xfrm>
            <a:custGeom>
              <a:avLst/>
              <a:gdLst/>
              <a:ahLst/>
              <a:cxnLst/>
              <a:rect l="l" t="t" r="r" b="b"/>
              <a:pathLst>
                <a:path w="425450" h="297179">
                  <a:moveTo>
                    <a:pt x="425196" y="0"/>
                  </a:moveTo>
                  <a:lnTo>
                    <a:pt x="0" y="0"/>
                  </a:lnTo>
                  <a:lnTo>
                    <a:pt x="0" y="297179"/>
                  </a:lnTo>
                  <a:lnTo>
                    <a:pt x="425196" y="297179"/>
                  </a:lnTo>
                  <a:lnTo>
                    <a:pt x="425196" y="0"/>
                  </a:lnTo>
                  <a:close/>
                </a:path>
              </a:pathLst>
            </a:custGeom>
            <a:solidFill>
              <a:srgbClr val="00FF00"/>
            </a:solidFill>
          </p:spPr>
          <p:txBody>
            <a:bodyPr wrap="square" lIns="0" tIns="0" rIns="0" bIns="0" rtlCol="0"/>
            <a:lstStyle/>
            <a:p>
              <a:endParaRPr/>
            </a:p>
          </p:txBody>
        </p:sp>
        <p:pic>
          <p:nvPicPr>
            <p:cNvPr id="10" name="object 10"/>
            <p:cNvPicPr/>
            <p:nvPr/>
          </p:nvPicPr>
          <p:blipFill>
            <a:blip r:embed="rId3" cstate="print"/>
            <a:stretch>
              <a:fillRect/>
            </a:stretch>
          </p:blipFill>
          <p:spPr>
            <a:xfrm>
              <a:off x="947927" y="5805170"/>
              <a:ext cx="247192" cy="301244"/>
            </a:xfrm>
            <a:prstGeom prst="rect">
              <a:avLst/>
            </a:prstGeom>
          </p:spPr>
        </p:pic>
      </p:grpSp>
      <p:sp>
        <p:nvSpPr>
          <p:cNvPr id="11" name="object 11"/>
          <p:cNvSpPr txBox="1"/>
          <p:nvPr/>
        </p:nvSpPr>
        <p:spPr>
          <a:xfrm>
            <a:off x="1164133" y="5799582"/>
            <a:ext cx="8814435" cy="596314"/>
          </a:xfrm>
          <a:prstGeom prst="rect">
            <a:avLst/>
          </a:prstGeom>
        </p:spPr>
        <p:txBody>
          <a:bodyPr vert="horz" wrap="square" lIns="0" tIns="31747" rIns="0" bIns="0" rtlCol="0">
            <a:spAutoFit/>
          </a:bodyPr>
          <a:lstStyle/>
          <a:p>
            <a:pPr marL="12699" marR="5080" indent="441285">
              <a:lnSpc>
                <a:spcPts val="2180"/>
              </a:lnSpc>
              <a:spcBef>
                <a:spcPts val="250"/>
              </a:spcBef>
            </a:pPr>
            <a:r>
              <a:rPr sz="1900" b="1" spc="-5" dirty="0">
                <a:latin typeface="Arial"/>
                <a:cs typeface="Arial"/>
              </a:rPr>
              <a:t>Transformadores</a:t>
            </a:r>
            <a:r>
              <a:rPr sz="1900" b="1" spc="21" dirty="0">
                <a:latin typeface="Arial"/>
                <a:cs typeface="Arial"/>
              </a:rPr>
              <a:t> </a:t>
            </a:r>
            <a:r>
              <a:rPr sz="1900" b="1" spc="-5" dirty="0">
                <a:latin typeface="Arial"/>
                <a:cs typeface="Arial"/>
              </a:rPr>
              <a:t>grandes</a:t>
            </a:r>
            <a:r>
              <a:rPr sz="1900" b="1" spc="21" dirty="0">
                <a:latin typeface="Arial"/>
                <a:cs typeface="Arial"/>
              </a:rPr>
              <a:t> </a:t>
            </a:r>
            <a:r>
              <a:rPr sz="1900" b="1" spc="-5" dirty="0">
                <a:latin typeface="Arial"/>
                <a:cs typeface="Arial"/>
              </a:rPr>
              <a:t>en</a:t>
            </a:r>
            <a:r>
              <a:rPr sz="1900" b="1" spc="30" dirty="0">
                <a:latin typeface="Arial"/>
                <a:cs typeface="Arial"/>
              </a:rPr>
              <a:t> </a:t>
            </a:r>
            <a:r>
              <a:rPr sz="1900" b="1" spc="-5" dirty="0">
                <a:latin typeface="Arial"/>
                <a:cs typeface="Arial"/>
              </a:rPr>
              <a:t>buen</a:t>
            </a:r>
            <a:r>
              <a:rPr sz="1900" b="1" spc="10" dirty="0">
                <a:latin typeface="Arial"/>
                <a:cs typeface="Arial"/>
              </a:rPr>
              <a:t> </a:t>
            </a:r>
            <a:r>
              <a:rPr sz="1900" b="1" spc="-5" dirty="0">
                <a:latin typeface="Arial"/>
                <a:cs typeface="Arial"/>
              </a:rPr>
              <a:t>estado,</a:t>
            </a:r>
            <a:r>
              <a:rPr sz="1900" b="1" spc="21" dirty="0">
                <a:latin typeface="Arial"/>
                <a:cs typeface="Arial"/>
              </a:rPr>
              <a:t> </a:t>
            </a:r>
            <a:r>
              <a:rPr sz="1900" b="1" spc="-5" dirty="0">
                <a:latin typeface="Arial"/>
                <a:cs typeface="Arial"/>
              </a:rPr>
              <a:t>deberían</a:t>
            </a:r>
            <a:r>
              <a:rPr sz="1900" b="1" spc="10" dirty="0">
                <a:latin typeface="Arial"/>
                <a:cs typeface="Arial"/>
              </a:rPr>
              <a:t> </a:t>
            </a:r>
            <a:r>
              <a:rPr sz="1900" b="1" spc="-5" dirty="0">
                <a:latin typeface="Arial"/>
                <a:cs typeface="Arial"/>
              </a:rPr>
              <a:t>tener</a:t>
            </a:r>
            <a:r>
              <a:rPr sz="1900" b="1" spc="15" dirty="0">
                <a:latin typeface="Arial"/>
                <a:cs typeface="Arial"/>
              </a:rPr>
              <a:t> </a:t>
            </a:r>
            <a:r>
              <a:rPr sz="1900" b="1" spc="-5" dirty="0">
                <a:latin typeface="Arial"/>
                <a:cs typeface="Arial"/>
              </a:rPr>
              <a:t>un</a:t>
            </a:r>
            <a:r>
              <a:rPr sz="1900" b="1" spc="30" dirty="0">
                <a:latin typeface="Arial"/>
                <a:cs typeface="Arial"/>
              </a:rPr>
              <a:t> </a:t>
            </a:r>
            <a:r>
              <a:rPr sz="1900" b="1" spc="-5" dirty="0">
                <a:latin typeface="Arial"/>
                <a:cs typeface="Arial"/>
              </a:rPr>
              <a:t>IP</a:t>
            </a:r>
            <a:r>
              <a:rPr sz="1900" b="1" spc="21" dirty="0">
                <a:latin typeface="Arial"/>
                <a:cs typeface="Arial"/>
              </a:rPr>
              <a:t> </a:t>
            </a:r>
            <a:r>
              <a:rPr sz="1900" b="1" spc="-5" dirty="0">
                <a:latin typeface="Arial"/>
                <a:cs typeface="Arial"/>
              </a:rPr>
              <a:t>entre</a:t>
            </a:r>
            <a:r>
              <a:rPr sz="1900" b="1" spc="21" dirty="0">
                <a:latin typeface="Arial"/>
                <a:cs typeface="Arial"/>
              </a:rPr>
              <a:t> </a:t>
            </a:r>
            <a:r>
              <a:rPr sz="1900" b="1" spc="-5" dirty="0">
                <a:latin typeface="Arial"/>
                <a:cs typeface="Arial"/>
              </a:rPr>
              <a:t>1,1 </a:t>
            </a:r>
            <a:r>
              <a:rPr sz="1900" b="1" spc="-509" dirty="0">
                <a:latin typeface="Arial"/>
                <a:cs typeface="Arial"/>
              </a:rPr>
              <a:t> </a:t>
            </a:r>
            <a:r>
              <a:rPr sz="1900" b="1" spc="-5" dirty="0">
                <a:latin typeface="Arial"/>
                <a:cs typeface="Arial"/>
              </a:rPr>
              <a:t>y</a:t>
            </a:r>
            <a:r>
              <a:rPr sz="1900" b="1" spc="140" dirty="0">
                <a:latin typeface="Arial"/>
                <a:cs typeface="Arial"/>
              </a:rPr>
              <a:t> </a:t>
            </a:r>
            <a:r>
              <a:rPr sz="1900" b="1" spc="-5" dirty="0">
                <a:latin typeface="Arial"/>
                <a:cs typeface="Arial"/>
              </a:rPr>
              <a:t>1,5</a:t>
            </a:r>
            <a:r>
              <a:rPr sz="1900" b="1" spc="160" dirty="0">
                <a:latin typeface="Arial"/>
                <a:cs typeface="Arial"/>
              </a:rPr>
              <a:t> </a:t>
            </a:r>
            <a:r>
              <a:rPr sz="1900" b="1" spc="-5" dirty="0">
                <a:latin typeface="Arial"/>
                <a:cs typeface="Arial"/>
              </a:rPr>
              <a:t>para</a:t>
            </a:r>
            <a:r>
              <a:rPr sz="1900" b="1" spc="149" dirty="0">
                <a:latin typeface="Arial"/>
                <a:cs typeface="Arial"/>
              </a:rPr>
              <a:t> </a:t>
            </a:r>
            <a:r>
              <a:rPr sz="1900" b="1" spc="-5" dirty="0">
                <a:latin typeface="Arial"/>
                <a:cs typeface="Arial"/>
              </a:rPr>
              <a:t>transformadores</a:t>
            </a:r>
            <a:r>
              <a:rPr sz="1900" b="1" spc="149" dirty="0">
                <a:latin typeface="Arial"/>
                <a:cs typeface="Arial"/>
              </a:rPr>
              <a:t> </a:t>
            </a:r>
            <a:r>
              <a:rPr sz="1900" b="1" spc="-5" dirty="0">
                <a:latin typeface="Arial"/>
                <a:cs typeface="Arial"/>
              </a:rPr>
              <a:t>pequeños,</a:t>
            </a:r>
            <a:r>
              <a:rPr sz="1900" b="1" spc="145" dirty="0">
                <a:latin typeface="Arial"/>
                <a:cs typeface="Arial"/>
              </a:rPr>
              <a:t> </a:t>
            </a:r>
            <a:r>
              <a:rPr sz="1900" b="1" spc="-5" dirty="0">
                <a:latin typeface="Arial"/>
                <a:cs typeface="Arial"/>
              </a:rPr>
              <a:t>el</a:t>
            </a:r>
            <a:r>
              <a:rPr sz="1900" b="1" spc="160" dirty="0">
                <a:latin typeface="Arial"/>
                <a:cs typeface="Arial"/>
              </a:rPr>
              <a:t> </a:t>
            </a:r>
            <a:r>
              <a:rPr sz="1900" b="1" spc="-5" dirty="0">
                <a:latin typeface="Arial"/>
                <a:cs typeface="Arial"/>
              </a:rPr>
              <a:t>IP</a:t>
            </a:r>
            <a:r>
              <a:rPr sz="1900" b="1" spc="145" dirty="0">
                <a:latin typeface="Arial"/>
                <a:cs typeface="Arial"/>
              </a:rPr>
              <a:t> </a:t>
            </a:r>
            <a:r>
              <a:rPr sz="1900" b="1" spc="-5" dirty="0">
                <a:latin typeface="Arial"/>
                <a:cs typeface="Arial"/>
              </a:rPr>
              <a:t>debería</a:t>
            </a:r>
            <a:r>
              <a:rPr sz="1900" b="1" spc="165" dirty="0">
                <a:latin typeface="Arial"/>
                <a:cs typeface="Arial"/>
              </a:rPr>
              <a:t> </a:t>
            </a:r>
            <a:r>
              <a:rPr sz="1900" b="1" spc="-5" dirty="0">
                <a:latin typeface="Arial"/>
                <a:cs typeface="Arial"/>
              </a:rPr>
              <a:t>estar</a:t>
            </a:r>
            <a:r>
              <a:rPr sz="1900" b="1" spc="149" dirty="0">
                <a:latin typeface="Arial"/>
                <a:cs typeface="Arial"/>
              </a:rPr>
              <a:t> </a:t>
            </a:r>
            <a:r>
              <a:rPr sz="1900" b="1" spc="-5" dirty="0">
                <a:latin typeface="Arial"/>
                <a:cs typeface="Arial"/>
              </a:rPr>
              <a:t>alrededor</a:t>
            </a:r>
            <a:r>
              <a:rPr sz="1900" b="1" spc="155" dirty="0">
                <a:latin typeface="Arial"/>
                <a:cs typeface="Arial"/>
              </a:rPr>
              <a:t> </a:t>
            </a:r>
            <a:r>
              <a:rPr sz="1900" b="1" spc="-5" dirty="0">
                <a:latin typeface="Arial"/>
                <a:cs typeface="Arial"/>
              </a:rPr>
              <a:t>de</a:t>
            </a:r>
            <a:r>
              <a:rPr sz="1900" b="1" spc="155" dirty="0">
                <a:latin typeface="Arial"/>
                <a:cs typeface="Arial"/>
              </a:rPr>
              <a:t> </a:t>
            </a:r>
            <a:r>
              <a:rPr sz="1900" b="1" spc="-5" dirty="0">
                <a:latin typeface="Arial"/>
                <a:cs typeface="Arial"/>
              </a:rPr>
              <a:t>uno.</a:t>
            </a:r>
            <a:endParaRPr sz="1900">
              <a:latin typeface="Arial"/>
              <a:cs typeface="Arial"/>
            </a:endParaRPr>
          </a:p>
        </p:txBody>
      </p:sp>
      <p:pic>
        <p:nvPicPr>
          <p:cNvPr id="12" name="object 12"/>
          <p:cNvPicPr/>
          <p:nvPr/>
        </p:nvPicPr>
        <p:blipFill>
          <a:blip r:embed="rId4" cstate="print"/>
          <a:stretch>
            <a:fillRect/>
          </a:stretch>
        </p:blipFill>
        <p:spPr>
          <a:xfrm>
            <a:off x="2340674" y="2270132"/>
            <a:ext cx="5819599" cy="3515967"/>
          </a:xfrm>
          <a:prstGeom prst="rect">
            <a:avLst/>
          </a:prstGeom>
        </p:spPr>
      </p:pic>
      <p:sp>
        <p:nvSpPr>
          <p:cNvPr id="13" name="object 13"/>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29</a:t>
            </a:fld>
            <a:endParaRPr sz="1100">
              <a:latin typeface="Calibri"/>
              <a:cs typeface="Calibri"/>
            </a:endParaRPr>
          </a:p>
        </p:txBody>
      </p:sp>
      <p:sp>
        <p:nvSpPr>
          <p:cNvPr id="14" name="object 6"/>
          <p:cNvSpPr txBox="1"/>
          <p:nvPr/>
        </p:nvSpPr>
        <p:spPr>
          <a:xfrm>
            <a:off x="962280" y="6422457"/>
            <a:ext cx="8796020" cy="320601"/>
          </a:xfrm>
          <a:prstGeom prst="rect">
            <a:avLst/>
          </a:prstGeom>
          <a:solidFill>
            <a:srgbClr val="00FF00"/>
          </a:solidFill>
        </p:spPr>
        <p:txBody>
          <a:bodyPr vert="horz" wrap="square" lIns="0" tIns="0" rIns="0" bIns="0" rtlCol="0">
            <a:spAutoFit/>
          </a:bodyPr>
          <a:lstStyle/>
          <a:p>
            <a:pPr>
              <a:lnSpc>
                <a:spcPts val="2489"/>
              </a:lnSpc>
            </a:pPr>
            <a:r>
              <a:rPr sz="2200" b="1" i="1" spc="-5" dirty="0">
                <a:latin typeface="Arial"/>
                <a:cs typeface="Arial"/>
              </a:rPr>
              <a:t>Lo</a:t>
            </a:r>
            <a:r>
              <a:rPr sz="2200" b="1" i="1" spc="-44" dirty="0">
                <a:latin typeface="Arial"/>
                <a:cs typeface="Arial"/>
              </a:rPr>
              <a:t> </a:t>
            </a:r>
            <a:r>
              <a:rPr sz="2200" b="1" i="1" spc="-5" dirty="0">
                <a:latin typeface="Arial"/>
                <a:cs typeface="Arial"/>
              </a:rPr>
              <a:t>que</a:t>
            </a:r>
            <a:r>
              <a:rPr sz="2200" b="1" i="1" spc="-40" dirty="0">
                <a:latin typeface="Arial"/>
                <a:cs typeface="Arial"/>
              </a:rPr>
              <a:t> </a:t>
            </a:r>
            <a:r>
              <a:rPr sz="2200" b="1" i="1" spc="-5" dirty="0">
                <a:latin typeface="Arial"/>
                <a:cs typeface="Arial"/>
              </a:rPr>
              <a:t>siempre</a:t>
            </a:r>
            <a:r>
              <a:rPr sz="2200" b="1" i="1" spc="-44" dirty="0">
                <a:latin typeface="Arial"/>
                <a:cs typeface="Arial"/>
              </a:rPr>
              <a:t> </a:t>
            </a:r>
            <a:r>
              <a:rPr sz="2200" b="1" i="1" spc="-5" dirty="0">
                <a:latin typeface="Arial"/>
                <a:cs typeface="Arial"/>
              </a:rPr>
              <a:t>debe</a:t>
            </a:r>
            <a:r>
              <a:rPr sz="2200" b="1" i="1" spc="-40" dirty="0">
                <a:latin typeface="Arial"/>
                <a:cs typeface="Arial"/>
              </a:rPr>
              <a:t> </a:t>
            </a:r>
            <a:r>
              <a:rPr sz="2200" b="1" i="1" spc="-5" dirty="0">
                <a:latin typeface="Arial"/>
                <a:cs typeface="Arial"/>
              </a:rPr>
              <a:t>cumplirse</a:t>
            </a:r>
            <a:r>
              <a:rPr sz="2200" b="1" i="1" spc="-40" dirty="0">
                <a:latin typeface="Arial"/>
                <a:cs typeface="Arial"/>
              </a:rPr>
              <a:t> </a:t>
            </a:r>
            <a:r>
              <a:rPr sz="2200" b="1" i="1" spc="-5" dirty="0">
                <a:latin typeface="Arial"/>
                <a:cs typeface="Arial"/>
              </a:rPr>
              <a:t>es</a:t>
            </a:r>
            <a:r>
              <a:rPr sz="2200" b="1" i="1" spc="-44" dirty="0">
                <a:latin typeface="Arial"/>
                <a:cs typeface="Arial"/>
              </a:rPr>
              <a:t> </a:t>
            </a:r>
            <a:r>
              <a:rPr sz="2200" b="1" i="1" spc="-5" dirty="0">
                <a:latin typeface="Arial"/>
                <a:cs typeface="Arial"/>
              </a:rPr>
              <a:t>que</a:t>
            </a:r>
            <a:r>
              <a:rPr sz="2200" b="1" i="1" spc="-40" dirty="0">
                <a:latin typeface="Arial"/>
                <a:cs typeface="Arial"/>
              </a:rPr>
              <a:t> </a:t>
            </a:r>
            <a:r>
              <a:rPr sz="2200" b="1" i="1" spc="-5" dirty="0">
                <a:latin typeface="Arial"/>
                <a:cs typeface="Arial"/>
              </a:rPr>
              <a:t>el</a:t>
            </a:r>
            <a:r>
              <a:rPr sz="2200" b="1" i="1" spc="-44" dirty="0">
                <a:latin typeface="Arial"/>
                <a:cs typeface="Arial"/>
              </a:rPr>
              <a:t> </a:t>
            </a:r>
            <a:r>
              <a:rPr sz="2200" b="1" i="1" spc="-5" dirty="0">
                <a:latin typeface="Arial"/>
                <a:cs typeface="Arial"/>
              </a:rPr>
              <a:t>IP</a:t>
            </a:r>
            <a:r>
              <a:rPr sz="2200" b="1" i="1" spc="-44" dirty="0">
                <a:latin typeface="Arial"/>
                <a:cs typeface="Arial"/>
              </a:rPr>
              <a:t> </a:t>
            </a:r>
            <a:r>
              <a:rPr sz="2200" b="1" i="1" spc="-5" dirty="0">
                <a:latin typeface="Arial"/>
                <a:cs typeface="Arial"/>
              </a:rPr>
              <a:t>nunca</a:t>
            </a:r>
            <a:r>
              <a:rPr sz="2200" b="1" i="1" spc="-40" dirty="0">
                <a:latin typeface="Arial"/>
                <a:cs typeface="Arial"/>
              </a:rPr>
              <a:t> </a:t>
            </a:r>
            <a:r>
              <a:rPr sz="2200" b="1" i="1" spc="-5" dirty="0">
                <a:latin typeface="Arial"/>
                <a:cs typeface="Arial"/>
              </a:rPr>
              <a:t>debe</a:t>
            </a:r>
            <a:r>
              <a:rPr sz="2200" b="1" i="1" spc="-44" dirty="0">
                <a:latin typeface="Arial"/>
                <a:cs typeface="Arial"/>
              </a:rPr>
              <a:t> </a:t>
            </a:r>
            <a:r>
              <a:rPr sz="2200" b="1" i="1" spc="-5" dirty="0">
                <a:latin typeface="Arial"/>
                <a:cs typeface="Arial"/>
              </a:rPr>
              <a:t>ser</a:t>
            </a:r>
            <a:r>
              <a:rPr sz="2200" b="1" i="1" spc="-40" dirty="0">
                <a:latin typeface="Arial"/>
                <a:cs typeface="Arial"/>
              </a:rPr>
              <a:t> </a:t>
            </a:r>
            <a:r>
              <a:rPr sz="2200" b="1" i="1" spc="-5" dirty="0">
                <a:latin typeface="Arial"/>
                <a:cs typeface="Arial"/>
              </a:rPr>
              <a:t>menor</a:t>
            </a:r>
            <a:endParaRPr sz="2200" dirty="0">
              <a:latin typeface="Arial"/>
              <a:cs typeface="Arial"/>
            </a:endParaRPr>
          </a:p>
        </p:txBody>
      </p:sp>
      <p:sp>
        <p:nvSpPr>
          <p:cNvPr id="15" name="object 7"/>
          <p:cNvSpPr txBox="1"/>
          <p:nvPr/>
        </p:nvSpPr>
        <p:spPr>
          <a:xfrm>
            <a:off x="962280" y="6744020"/>
            <a:ext cx="807720" cy="320601"/>
          </a:xfrm>
          <a:prstGeom prst="rect">
            <a:avLst/>
          </a:prstGeom>
          <a:solidFill>
            <a:srgbClr val="00FF00"/>
          </a:solidFill>
        </p:spPr>
        <p:txBody>
          <a:bodyPr vert="horz" wrap="square" lIns="0" tIns="0" rIns="0" bIns="0" rtlCol="0">
            <a:spAutoFit/>
          </a:bodyPr>
          <a:lstStyle/>
          <a:p>
            <a:pPr>
              <a:lnSpc>
                <a:spcPts val="2489"/>
              </a:lnSpc>
            </a:pPr>
            <a:r>
              <a:rPr sz="2200" b="1" i="1" spc="-5" dirty="0">
                <a:latin typeface="Arial"/>
                <a:cs typeface="Arial"/>
              </a:rPr>
              <a:t>que</a:t>
            </a:r>
            <a:r>
              <a:rPr sz="2200" b="1" i="1" spc="-75" dirty="0">
                <a:latin typeface="Arial"/>
                <a:cs typeface="Arial"/>
              </a:rPr>
              <a:t> </a:t>
            </a:r>
            <a:r>
              <a:rPr sz="2200" b="1" i="1" spc="-5" dirty="0">
                <a:latin typeface="Arial"/>
                <a:cs typeface="Arial"/>
              </a:rPr>
              <a:t>1.</a:t>
            </a:r>
            <a:endParaRPr sz="2200" dirty="0">
              <a:latin typeface="Arial"/>
              <a:cs typeface="Aria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618740" y="1789431"/>
            <a:ext cx="360807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1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Descarga</a:t>
            </a:r>
            <a:r>
              <a:rPr sz="1900" b="1" spc="15" dirty="0">
                <a:latin typeface="Arial"/>
                <a:cs typeface="Arial"/>
              </a:rPr>
              <a:t> </a:t>
            </a:r>
            <a:r>
              <a:rPr sz="1900" b="1" spc="-5" dirty="0">
                <a:latin typeface="Arial"/>
                <a:cs typeface="Arial"/>
              </a:rPr>
              <a:t>Dieléctrica</a:t>
            </a:r>
            <a:endParaRPr sz="1900">
              <a:latin typeface="Arial"/>
              <a:cs typeface="Arial"/>
            </a:endParaRPr>
          </a:p>
        </p:txBody>
      </p:sp>
      <p:pic>
        <p:nvPicPr>
          <p:cNvPr id="9" name="object 9"/>
          <p:cNvPicPr/>
          <p:nvPr/>
        </p:nvPicPr>
        <p:blipFill>
          <a:blip r:embed="rId2" cstate="print"/>
          <a:stretch>
            <a:fillRect/>
          </a:stretch>
        </p:blipFill>
        <p:spPr>
          <a:xfrm>
            <a:off x="948057" y="2372953"/>
            <a:ext cx="208915" cy="194987"/>
          </a:xfrm>
          <a:prstGeom prst="rect">
            <a:avLst/>
          </a:prstGeom>
        </p:spPr>
      </p:pic>
      <p:sp>
        <p:nvSpPr>
          <p:cNvPr id="10" name="object 10"/>
          <p:cNvSpPr txBox="1"/>
          <p:nvPr/>
        </p:nvSpPr>
        <p:spPr>
          <a:xfrm>
            <a:off x="2476755" y="2344243"/>
            <a:ext cx="54463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deterioro,</a:t>
            </a:r>
            <a:r>
              <a:rPr sz="1900" b="1" spc="5" dirty="0">
                <a:latin typeface="Arial"/>
                <a:cs typeface="Arial"/>
              </a:rPr>
              <a:t> </a:t>
            </a:r>
            <a:r>
              <a:rPr sz="1900" b="1" spc="-5" dirty="0">
                <a:latin typeface="Arial"/>
                <a:cs typeface="Arial"/>
              </a:rPr>
              <a:t>envejecimiento,</a:t>
            </a:r>
            <a:r>
              <a:rPr sz="1900" b="1" spc="15" dirty="0">
                <a:latin typeface="Arial"/>
                <a:cs typeface="Arial"/>
              </a:rPr>
              <a:t> </a:t>
            </a:r>
            <a:r>
              <a:rPr sz="1900" b="1" spc="-5" dirty="0">
                <a:latin typeface="Arial"/>
                <a:cs typeface="Arial"/>
              </a:rPr>
              <a:t>humedad</a:t>
            </a:r>
            <a:r>
              <a:rPr sz="1900" b="1" spc="30" dirty="0">
                <a:latin typeface="Arial"/>
                <a:cs typeface="Arial"/>
              </a:rPr>
              <a:t> </a:t>
            </a:r>
            <a:r>
              <a:rPr sz="1900" b="1" spc="-5" dirty="0">
                <a:latin typeface="Arial"/>
                <a:cs typeface="Arial"/>
              </a:rPr>
              <a:t>y</a:t>
            </a:r>
            <a:r>
              <a:rPr sz="1900" b="1" spc="21" dirty="0">
                <a:latin typeface="Arial"/>
                <a:cs typeface="Arial"/>
              </a:rPr>
              <a:t> </a:t>
            </a:r>
            <a:r>
              <a:rPr sz="1900" b="1" dirty="0">
                <a:latin typeface="Arial"/>
                <a:cs typeface="Arial"/>
              </a:rPr>
              <a:t>suciedad</a:t>
            </a:r>
            <a:endParaRPr sz="1900">
              <a:latin typeface="Arial"/>
              <a:cs typeface="Arial"/>
            </a:endParaRPr>
          </a:p>
        </p:txBody>
      </p:sp>
      <p:sp>
        <p:nvSpPr>
          <p:cNvPr id="11" name="object 11"/>
          <p:cNvSpPr txBox="1"/>
          <p:nvPr/>
        </p:nvSpPr>
        <p:spPr>
          <a:xfrm>
            <a:off x="1164133" y="2315082"/>
            <a:ext cx="8646795" cy="304570"/>
          </a:xfrm>
          <a:prstGeom prst="rect">
            <a:avLst/>
          </a:prstGeom>
        </p:spPr>
        <p:txBody>
          <a:bodyPr vert="horz" wrap="square" lIns="0" tIns="12064" rIns="0" bIns="0" rtlCol="0">
            <a:spAutoFit/>
          </a:bodyPr>
          <a:lstStyle/>
          <a:p>
            <a:pPr marL="12699">
              <a:spcBef>
                <a:spcPts val="95"/>
              </a:spcBef>
              <a:tabLst>
                <a:tab pos="6825009" algn="l"/>
              </a:tabLst>
            </a:pPr>
            <a:r>
              <a:rPr sz="1900" b="1" spc="-5" dirty="0">
                <a:latin typeface="Arial"/>
                <a:cs typeface="Arial"/>
              </a:rPr>
              <a:t>Detectar</a:t>
            </a:r>
            <a:r>
              <a:rPr sz="1900" b="1" dirty="0">
                <a:latin typeface="Arial"/>
                <a:cs typeface="Arial"/>
              </a:rPr>
              <a:t> </a:t>
            </a:r>
            <a:r>
              <a:rPr sz="1900" b="1" spc="-5" dirty="0">
                <a:latin typeface="Arial"/>
                <a:cs typeface="Arial"/>
              </a:rPr>
              <a:t>el	del</a:t>
            </a:r>
            <a:r>
              <a:rPr sz="1900" b="1" spc="-44" dirty="0">
                <a:latin typeface="Arial"/>
                <a:cs typeface="Arial"/>
              </a:rPr>
              <a:t> </a:t>
            </a:r>
            <a:r>
              <a:rPr sz="1900" b="1" spc="-5" dirty="0">
                <a:latin typeface="Arial"/>
                <a:cs typeface="Arial"/>
              </a:rPr>
              <a:t>aislamiento.</a:t>
            </a:r>
            <a:endParaRPr sz="1900">
              <a:latin typeface="Arial"/>
              <a:cs typeface="Arial"/>
            </a:endParaRPr>
          </a:p>
        </p:txBody>
      </p:sp>
      <p:sp>
        <p:nvSpPr>
          <p:cNvPr id="12" name="object 12"/>
          <p:cNvSpPr/>
          <p:nvPr/>
        </p:nvSpPr>
        <p:spPr>
          <a:xfrm>
            <a:off x="1696467" y="2900808"/>
            <a:ext cx="8139430" cy="277495"/>
          </a:xfrm>
          <a:custGeom>
            <a:avLst/>
            <a:gdLst/>
            <a:ahLst/>
            <a:cxnLst/>
            <a:rect l="l" t="t" r="r" b="b"/>
            <a:pathLst>
              <a:path w="8139430" h="277494">
                <a:moveTo>
                  <a:pt x="8139049" y="0"/>
                </a:moveTo>
                <a:lnTo>
                  <a:pt x="0" y="0"/>
                </a:lnTo>
                <a:lnTo>
                  <a:pt x="0" y="277367"/>
                </a:lnTo>
                <a:lnTo>
                  <a:pt x="8139049" y="277367"/>
                </a:lnTo>
                <a:lnTo>
                  <a:pt x="8139049" y="0"/>
                </a:lnTo>
                <a:close/>
              </a:path>
            </a:pathLst>
          </a:custGeom>
          <a:solidFill>
            <a:srgbClr val="FFFF00"/>
          </a:solidFill>
        </p:spPr>
        <p:txBody>
          <a:bodyPr wrap="square" lIns="0" tIns="0" rIns="0" bIns="0" rtlCol="0"/>
          <a:lstStyle/>
          <a:p>
            <a:endParaRPr/>
          </a:p>
        </p:txBody>
      </p:sp>
      <p:pic>
        <p:nvPicPr>
          <p:cNvPr id="13" name="object 13"/>
          <p:cNvPicPr/>
          <p:nvPr/>
        </p:nvPicPr>
        <p:blipFill>
          <a:blip r:embed="rId2" cstate="print"/>
          <a:stretch>
            <a:fillRect/>
          </a:stretch>
        </p:blipFill>
        <p:spPr>
          <a:xfrm>
            <a:off x="948057" y="2929212"/>
            <a:ext cx="208915" cy="194987"/>
          </a:xfrm>
          <a:prstGeom prst="rect">
            <a:avLst/>
          </a:prstGeom>
        </p:spPr>
      </p:pic>
      <p:sp>
        <p:nvSpPr>
          <p:cNvPr id="14" name="object 14"/>
          <p:cNvSpPr txBox="1"/>
          <p:nvPr/>
        </p:nvSpPr>
        <p:spPr>
          <a:xfrm>
            <a:off x="1164133" y="2871343"/>
            <a:ext cx="882205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Los</a:t>
            </a:r>
            <a:r>
              <a:rPr sz="1900" b="1" spc="185" dirty="0">
                <a:latin typeface="Arial"/>
                <a:cs typeface="Arial"/>
              </a:rPr>
              <a:t> </a:t>
            </a:r>
            <a:r>
              <a:rPr sz="1900" b="1" spc="-5" dirty="0">
                <a:latin typeface="Arial"/>
                <a:cs typeface="Arial"/>
              </a:rPr>
              <a:t>resultados</a:t>
            </a:r>
            <a:r>
              <a:rPr sz="1900" b="1" spc="191" dirty="0">
                <a:latin typeface="Arial"/>
                <a:cs typeface="Arial"/>
              </a:rPr>
              <a:t> </a:t>
            </a:r>
            <a:r>
              <a:rPr sz="1900" b="1" spc="-5" dirty="0">
                <a:latin typeface="Arial"/>
                <a:cs typeface="Arial"/>
              </a:rPr>
              <a:t>dependen</a:t>
            </a:r>
            <a:r>
              <a:rPr sz="1900" b="1" spc="180" dirty="0">
                <a:latin typeface="Arial"/>
                <a:cs typeface="Arial"/>
              </a:rPr>
              <a:t> </a:t>
            </a:r>
            <a:r>
              <a:rPr sz="1900" b="1" spc="-5" dirty="0">
                <a:latin typeface="Arial"/>
                <a:cs typeface="Arial"/>
              </a:rPr>
              <a:t>de</a:t>
            </a:r>
            <a:r>
              <a:rPr sz="1900" b="1" spc="191" dirty="0">
                <a:latin typeface="Arial"/>
                <a:cs typeface="Arial"/>
              </a:rPr>
              <a:t> </a:t>
            </a:r>
            <a:r>
              <a:rPr sz="1900" b="1" spc="-5" dirty="0">
                <a:latin typeface="Arial"/>
                <a:cs typeface="Arial"/>
              </a:rPr>
              <a:t>la</a:t>
            </a:r>
            <a:r>
              <a:rPr sz="1900" b="1" spc="214" dirty="0">
                <a:latin typeface="Arial"/>
                <a:cs typeface="Arial"/>
              </a:rPr>
              <a:t> </a:t>
            </a:r>
            <a:r>
              <a:rPr sz="1900" b="1" spc="-5" dirty="0">
                <a:latin typeface="Arial"/>
                <a:cs typeface="Arial"/>
              </a:rPr>
              <a:t>característica</a:t>
            </a:r>
            <a:r>
              <a:rPr sz="1900" b="1" spc="185" dirty="0">
                <a:latin typeface="Arial"/>
                <a:cs typeface="Arial"/>
              </a:rPr>
              <a:t> </a:t>
            </a:r>
            <a:r>
              <a:rPr sz="1900" b="1" spc="-5" dirty="0">
                <a:latin typeface="Arial"/>
                <a:cs typeface="Arial"/>
              </a:rPr>
              <a:t>de</a:t>
            </a:r>
            <a:r>
              <a:rPr sz="1900" b="1" spc="191" dirty="0">
                <a:latin typeface="Arial"/>
                <a:cs typeface="Arial"/>
              </a:rPr>
              <a:t> </a:t>
            </a:r>
            <a:r>
              <a:rPr sz="1900" b="1" dirty="0">
                <a:latin typeface="Arial"/>
                <a:cs typeface="Arial"/>
              </a:rPr>
              <a:t>descarga</a:t>
            </a:r>
            <a:r>
              <a:rPr sz="1900" b="1" spc="185" dirty="0">
                <a:latin typeface="Arial"/>
                <a:cs typeface="Arial"/>
              </a:rPr>
              <a:t> </a:t>
            </a:r>
            <a:r>
              <a:rPr sz="1900" b="1" spc="-5" dirty="0">
                <a:latin typeface="Arial"/>
                <a:cs typeface="Arial"/>
              </a:rPr>
              <a:t>del</a:t>
            </a:r>
            <a:r>
              <a:rPr sz="1900" b="1" spc="200" dirty="0">
                <a:latin typeface="Arial"/>
                <a:cs typeface="Arial"/>
              </a:rPr>
              <a:t> </a:t>
            </a:r>
            <a:r>
              <a:rPr sz="1900" b="1" dirty="0">
                <a:latin typeface="Arial"/>
                <a:cs typeface="Arial"/>
              </a:rPr>
              <a:t>aislamiento</a:t>
            </a:r>
            <a:r>
              <a:rPr sz="1100" b="1" dirty="0">
                <a:latin typeface="Wingdings"/>
                <a:cs typeface="Wingdings"/>
              </a:rPr>
              <a:t></a:t>
            </a:r>
            <a:r>
              <a:rPr sz="1100" b="1" spc="-260" dirty="0">
                <a:latin typeface="Times New Roman"/>
                <a:cs typeface="Times New Roman"/>
              </a:rPr>
              <a:t> </a:t>
            </a:r>
            <a:r>
              <a:rPr sz="1900" b="1" spc="-5" dirty="0">
                <a:latin typeface="Arial"/>
                <a:cs typeface="Arial"/>
              </a:rPr>
              <a:t>probar la condición</a:t>
            </a:r>
            <a:r>
              <a:rPr sz="1900" b="1" dirty="0">
                <a:latin typeface="Arial"/>
                <a:cs typeface="Arial"/>
              </a:rPr>
              <a:t> </a:t>
            </a:r>
            <a:r>
              <a:rPr sz="1900" b="1" spc="-5" dirty="0">
                <a:latin typeface="Arial"/>
                <a:cs typeface="Arial"/>
              </a:rPr>
              <a:t>interna del mismo.</a:t>
            </a:r>
            <a:endParaRPr sz="1900">
              <a:latin typeface="Arial"/>
              <a:cs typeface="Arial"/>
            </a:endParaRPr>
          </a:p>
        </p:txBody>
      </p:sp>
      <p:pic>
        <p:nvPicPr>
          <p:cNvPr id="15" name="object 15"/>
          <p:cNvPicPr/>
          <p:nvPr/>
        </p:nvPicPr>
        <p:blipFill>
          <a:blip r:embed="rId2" cstate="print"/>
          <a:stretch>
            <a:fillRect/>
          </a:stretch>
        </p:blipFill>
        <p:spPr>
          <a:xfrm>
            <a:off x="948057" y="3761655"/>
            <a:ext cx="208915" cy="194394"/>
          </a:xfrm>
          <a:prstGeom prst="rect">
            <a:avLst/>
          </a:prstGeom>
        </p:spPr>
      </p:pic>
      <p:sp>
        <p:nvSpPr>
          <p:cNvPr id="16" name="object 16"/>
          <p:cNvSpPr txBox="1"/>
          <p:nvPr/>
        </p:nvSpPr>
        <p:spPr>
          <a:xfrm>
            <a:off x="1164134" y="3703446"/>
            <a:ext cx="16224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400" dirty="0">
                <a:latin typeface="Arial"/>
                <a:cs typeface="Arial"/>
              </a:rPr>
              <a:t> </a:t>
            </a:r>
            <a:r>
              <a:rPr sz="1900" b="1" spc="-5" dirty="0">
                <a:latin typeface="Arial"/>
                <a:cs typeface="Arial"/>
              </a:rPr>
              <a:t>prueba</a:t>
            </a:r>
            <a:r>
              <a:rPr sz="1900" b="1" spc="400" dirty="0">
                <a:latin typeface="Arial"/>
                <a:cs typeface="Arial"/>
              </a:rPr>
              <a:t> </a:t>
            </a:r>
            <a:r>
              <a:rPr sz="1900" b="1" spc="-5" dirty="0">
                <a:latin typeface="Arial"/>
                <a:cs typeface="Arial"/>
              </a:rPr>
              <a:t>es</a:t>
            </a:r>
            <a:endParaRPr sz="1900">
              <a:latin typeface="Arial"/>
              <a:cs typeface="Arial"/>
            </a:endParaRPr>
          </a:p>
        </p:txBody>
      </p:sp>
      <p:sp>
        <p:nvSpPr>
          <p:cNvPr id="17" name="object 17"/>
          <p:cNvSpPr txBox="1"/>
          <p:nvPr/>
        </p:nvSpPr>
        <p:spPr>
          <a:xfrm>
            <a:off x="2897377" y="3732860"/>
            <a:ext cx="41890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independiente</a:t>
            </a:r>
            <a:r>
              <a:rPr sz="1900" b="1" spc="440" dirty="0">
                <a:latin typeface="Arial"/>
                <a:cs typeface="Arial"/>
              </a:rPr>
              <a:t> </a:t>
            </a:r>
            <a:r>
              <a:rPr sz="1900" b="1" spc="-5" dirty="0">
                <a:latin typeface="Arial"/>
                <a:cs typeface="Arial"/>
              </a:rPr>
              <a:t>de</a:t>
            </a:r>
            <a:r>
              <a:rPr sz="1900" b="1" spc="445" dirty="0">
                <a:latin typeface="Arial"/>
                <a:cs typeface="Arial"/>
              </a:rPr>
              <a:t> </a:t>
            </a:r>
            <a:r>
              <a:rPr sz="1900" b="1" spc="-5" dirty="0">
                <a:latin typeface="Arial"/>
                <a:cs typeface="Arial"/>
              </a:rPr>
              <a:t>la</a:t>
            </a:r>
            <a:r>
              <a:rPr sz="1900" b="1" spc="445" dirty="0">
                <a:latin typeface="Arial"/>
                <a:cs typeface="Arial"/>
              </a:rPr>
              <a:t> </a:t>
            </a:r>
            <a:r>
              <a:rPr sz="1900" b="1" spc="-5" dirty="0">
                <a:latin typeface="Arial"/>
                <a:cs typeface="Arial"/>
              </a:rPr>
              <a:t>contaminación</a:t>
            </a:r>
            <a:endParaRPr sz="1900">
              <a:latin typeface="Arial"/>
              <a:cs typeface="Arial"/>
            </a:endParaRPr>
          </a:p>
        </p:txBody>
      </p:sp>
      <p:sp>
        <p:nvSpPr>
          <p:cNvPr id="18" name="object 18"/>
          <p:cNvSpPr txBox="1"/>
          <p:nvPr/>
        </p:nvSpPr>
        <p:spPr>
          <a:xfrm>
            <a:off x="7195184" y="3703446"/>
            <a:ext cx="27914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415" dirty="0">
                <a:latin typeface="Arial"/>
                <a:cs typeface="Arial"/>
              </a:rPr>
              <a:t> </a:t>
            </a:r>
            <a:r>
              <a:rPr sz="1900" b="1" spc="-5" dirty="0">
                <a:latin typeface="Arial"/>
                <a:cs typeface="Arial"/>
              </a:rPr>
              <a:t>puede</a:t>
            </a:r>
            <a:r>
              <a:rPr sz="1900" b="1" spc="405" dirty="0">
                <a:latin typeface="Arial"/>
                <a:cs typeface="Arial"/>
              </a:rPr>
              <a:t> </a:t>
            </a:r>
            <a:r>
              <a:rPr sz="1900" b="1" spc="-5" dirty="0">
                <a:latin typeface="Arial"/>
                <a:cs typeface="Arial"/>
              </a:rPr>
              <a:t>haber</a:t>
            </a:r>
            <a:r>
              <a:rPr sz="1900" b="1" spc="434" dirty="0">
                <a:latin typeface="Arial"/>
                <a:cs typeface="Arial"/>
              </a:rPr>
              <a:t> </a:t>
            </a:r>
            <a:r>
              <a:rPr sz="1900" b="1" spc="-5" dirty="0">
                <a:latin typeface="Arial"/>
                <a:cs typeface="Arial"/>
              </a:rPr>
              <a:t>en</a:t>
            </a:r>
            <a:r>
              <a:rPr sz="1900" b="1" spc="420" dirty="0">
                <a:latin typeface="Arial"/>
                <a:cs typeface="Arial"/>
              </a:rPr>
              <a:t> </a:t>
            </a:r>
            <a:r>
              <a:rPr sz="1900" b="1" spc="-5" dirty="0">
                <a:latin typeface="Arial"/>
                <a:cs typeface="Arial"/>
              </a:rPr>
              <a:t>la</a:t>
            </a:r>
            <a:endParaRPr sz="1900">
              <a:latin typeface="Arial"/>
              <a:cs typeface="Arial"/>
            </a:endParaRPr>
          </a:p>
        </p:txBody>
      </p:sp>
      <p:sp>
        <p:nvSpPr>
          <p:cNvPr id="19" name="object 19"/>
          <p:cNvSpPr txBox="1"/>
          <p:nvPr/>
        </p:nvSpPr>
        <p:spPr>
          <a:xfrm>
            <a:off x="1164132" y="3981070"/>
            <a:ext cx="8820150" cy="873956"/>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superficie</a:t>
            </a:r>
            <a:r>
              <a:rPr sz="1900" b="1" spc="-10"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aislamiento</a:t>
            </a:r>
            <a:endParaRPr sz="1900">
              <a:latin typeface="Arial"/>
              <a:cs typeface="Arial"/>
            </a:endParaRPr>
          </a:p>
          <a:p>
            <a:pPr>
              <a:spcBef>
                <a:spcPts val="15"/>
              </a:spcBef>
            </a:pPr>
            <a:endParaRPr>
              <a:latin typeface="Arial"/>
              <a:cs typeface="Arial"/>
            </a:endParaRPr>
          </a:p>
          <a:p>
            <a:pPr marL="12699">
              <a:spcBef>
                <a:spcPts val="5"/>
              </a:spcBef>
            </a:pPr>
            <a:r>
              <a:rPr sz="1900" b="1" spc="-5" dirty="0">
                <a:latin typeface="Arial"/>
                <a:cs typeface="Arial"/>
              </a:rPr>
              <a:t>El</a:t>
            </a:r>
            <a:r>
              <a:rPr sz="1900" b="1" spc="40" dirty="0">
                <a:latin typeface="Arial"/>
                <a:cs typeface="Arial"/>
              </a:rPr>
              <a:t> </a:t>
            </a:r>
            <a:r>
              <a:rPr sz="1900" b="1" spc="-5" dirty="0">
                <a:latin typeface="Arial"/>
                <a:cs typeface="Arial"/>
              </a:rPr>
              <a:t>equipo</a:t>
            </a:r>
            <a:r>
              <a:rPr sz="1900" b="1" spc="60" dirty="0">
                <a:latin typeface="Arial"/>
                <a:cs typeface="Arial"/>
              </a:rPr>
              <a:t> </a:t>
            </a:r>
            <a:r>
              <a:rPr sz="1900" b="1" spc="-5" dirty="0">
                <a:latin typeface="Arial"/>
                <a:cs typeface="Arial"/>
              </a:rPr>
              <a:t>bajo</a:t>
            </a:r>
            <a:r>
              <a:rPr sz="1900" b="1" spc="55" dirty="0">
                <a:latin typeface="Arial"/>
                <a:cs typeface="Arial"/>
              </a:rPr>
              <a:t> </a:t>
            </a:r>
            <a:r>
              <a:rPr sz="1900" b="1" spc="-5" dirty="0">
                <a:latin typeface="Arial"/>
                <a:cs typeface="Arial"/>
              </a:rPr>
              <a:t>prueba</a:t>
            </a:r>
            <a:r>
              <a:rPr sz="1900" b="1" spc="55" dirty="0">
                <a:latin typeface="Arial"/>
                <a:cs typeface="Arial"/>
              </a:rPr>
              <a:t> </a:t>
            </a:r>
            <a:r>
              <a:rPr sz="1900" b="1" spc="-5" dirty="0">
                <a:latin typeface="Arial"/>
                <a:cs typeface="Arial"/>
              </a:rPr>
              <a:t>se</a:t>
            </a:r>
            <a:r>
              <a:rPr sz="1900" b="1" spc="55" dirty="0">
                <a:latin typeface="Arial"/>
                <a:cs typeface="Arial"/>
              </a:rPr>
              <a:t> </a:t>
            </a:r>
            <a:r>
              <a:rPr sz="1900" b="1" spc="-5" dirty="0">
                <a:latin typeface="Arial"/>
                <a:cs typeface="Arial"/>
              </a:rPr>
              <a:t>energiza</a:t>
            </a:r>
            <a:r>
              <a:rPr sz="1900" b="1" spc="55" dirty="0">
                <a:latin typeface="Arial"/>
                <a:cs typeface="Arial"/>
              </a:rPr>
              <a:t> </a:t>
            </a:r>
            <a:r>
              <a:rPr sz="1900" b="1" spc="-5" dirty="0">
                <a:latin typeface="Arial"/>
                <a:cs typeface="Arial"/>
              </a:rPr>
              <a:t>a</a:t>
            </a:r>
            <a:r>
              <a:rPr sz="1900" b="1" spc="50" dirty="0">
                <a:latin typeface="Arial"/>
                <a:cs typeface="Arial"/>
              </a:rPr>
              <a:t> </a:t>
            </a:r>
            <a:r>
              <a:rPr sz="1900" b="1" spc="-5" dirty="0">
                <a:latin typeface="Arial"/>
                <a:cs typeface="Arial"/>
              </a:rPr>
              <a:t>un</a:t>
            </a:r>
            <a:r>
              <a:rPr sz="1900" b="1" spc="80" dirty="0">
                <a:latin typeface="Arial"/>
                <a:cs typeface="Arial"/>
              </a:rPr>
              <a:t> </a:t>
            </a:r>
            <a:r>
              <a:rPr sz="1900" b="1" spc="-10" dirty="0">
                <a:latin typeface="Arial"/>
                <a:cs typeface="Arial"/>
              </a:rPr>
              <a:t>valor</a:t>
            </a:r>
            <a:r>
              <a:rPr sz="1900" b="1" spc="86" dirty="0">
                <a:latin typeface="Arial"/>
                <a:cs typeface="Arial"/>
              </a:rPr>
              <a:t> </a:t>
            </a:r>
            <a:r>
              <a:rPr sz="1900" b="1" spc="-5" dirty="0">
                <a:latin typeface="Arial"/>
                <a:cs typeface="Arial"/>
              </a:rPr>
              <a:t>de</a:t>
            </a:r>
            <a:r>
              <a:rPr sz="1900" b="1" spc="55" dirty="0">
                <a:latin typeface="Arial"/>
                <a:cs typeface="Arial"/>
              </a:rPr>
              <a:t> </a:t>
            </a:r>
            <a:r>
              <a:rPr sz="1900" b="1" dirty="0">
                <a:latin typeface="Arial"/>
                <a:cs typeface="Arial"/>
              </a:rPr>
              <a:t>tensión</a:t>
            </a:r>
            <a:r>
              <a:rPr sz="1900" b="1" spc="70" dirty="0">
                <a:latin typeface="Arial"/>
                <a:cs typeface="Arial"/>
              </a:rPr>
              <a:t> </a:t>
            </a:r>
            <a:r>
              <a:rPr sz="1900" b="1" spc="-5" dirty="0">
                <a:latin typeface="Arial"/>
                <a:cs typeface="Arial"/>
              </a:rPr>
              <a:t>determinado</a:t>
            </a:r>
            <a:r>
              <a:rPr sz="1900" b="1" spc="60" dirty="0">
                <a:latin typeface="Arial"/>
                <a:cs typeface="Arial"/>
              </a:rPr>
              <a:t> </a:t>
            </a:r>
            <a:r>
              <a:rPr sz="1900" b="1" spc="-5" dirty="0">
                <a:latin typeface="Arial"/>
                <a:cs typeface="Arial"/>
              </a:rPr>
              <a:t>por</a:t>
            </a:r>
            <a:r>
              <a:rPr sz="1900" b="1" spc="44" dirty="0">
                <a:latin typeface="Arial"/>
                <a:cs typeface="Arial"/>
              </a:rPr>
              <a:t> </a:t>
            </a:r>
            <a:r>
              <a:rPr sz="1900" b="1" spc="-10" dirty="0">
                <a:latin typeface="Arial"/>
                <a:cs typeface="Arial"/>
              </a:rPr>
              <a:t>un</a:t>
            </a:r>
            <a:endParaRPr sz="1900">
              <a:latin typeface="Arial"/>
              <a:cs typeface="Arial"/>
            </a:endParaRPr>
          </a:p>
        </p:txBody>
      </p:sp>
      <p:pic>
        <p:nvPicPr>
          <p:cNvPr id="20" name="object 20"/>
          <p:cNvPicPr/>
          <p:nvPr/>
        </p:nvPicPr>
        <p:blipFill>
          <a:blip r:embed="rId2" cstate="print"/>
          <a:stretch>
            <a:fillRect/>
          </a:stretch>
        </p:blipFill>
        <p:spPr>
          <a:xfrm>
            <a:off x="948057" y="4593548"/>
            <a:ext cx="208915" cy="194987"/>
          </a:xfrm>
          <a:prstGeom prst="rect">
            <a:avLst/>
          </a:prstGeom>
        </p:spPr>
      </p:pic>
      <p:sp>
        <p:nvSpPr>
          <p:cNvPr id="21" name="object 21"/>
          <p:cNvSpPr txBox="1"/>
          <p:nvPr/>
        </p:nvSpPr>
        <p:spPr>
          <a:xfrm>
            <a:off x="1164132" y="4813173"/>
            <a:ext cx="34836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tiempo</a:t>
            </a:r>
            <a:r>
              <a:rPr sz="1900" b="1" spc="100" dirty="0">
                <a:latin typeface="Arial"/>
                <a:cs typeface="Arial"/>
              </a:rPr>
              <a:t> </a:t>
            </a:r>
            <a:r>
              <a:rPr sz="1900" b="1" spc="-5" dirty="0">
                <a:latin typeface="Arial"/>
                <a:cs typeface="Arial"/>
              </a:rPr>
              <a:t>entre</a:t>
            </a:r>
            <a:r>
              <a:rPr sz="1900" b="1" spc="95" dirty="0">
                <a:latin typeface="Arial"/>
                <a:cs typeface="Arial"/>
              </a:rPr>
              <a:t> </a:t>
            </a:r>
            <a:r>
              <a:rPr sz="1900" b="1" spc="-5" dirty="0">
                <a:latin typeface="Arial"/>
                <a:cs typeface="Arial"/>
              </a:rPr>
              <a:t>10</a:t>
            </a:r>
            <a:r>
              <a:rPr sz="1900" b="1" spc="110" dirty="0">
                <a:latin typeface="Arial"/>
                <a:cs typeface="Arial"/>
              </a:rPr>
              <a:t> </a:t>
            </a:r>
            <a:r>
              <a:rPr sz="1900" b="1" spc="-5" dirty="0">
                <a:latin typeface="Arial"/>
                <a:cs typeface="Arial"/>
              </a:rPr>
              <a:t>y</a:t>
            </a:r>
            <a:r>
              <a:rPr sz="1900" b="1" spc="75" dirty="0">
                <a:latin typeface="Arial"/>
                <a:cs typeface="Arial"/>
              </a:rPr>
              <a:t> </a:t>
            </a:r>
            <a:r>
              <a:rPr sz="1900" b="1" spc="-5" dirty="0">
                <a:latin typeface="Arial"/>
                <a:cs typeface="Arial"/>
              </a:rPr>
              <a:t>30</a:t>
            </a:r>
            <a:r>
              <a:rPr sz="1900" b="1" spc="95" dirty="0">
                <a:latin typeface="Arial"/>
                <a:cs typeface="Arial"/>
              </a:rPr>
              <a:t> </a:t>
            </a:r>
            <a:r>
              <a:rPr sz="1900" b="1" dirty="0">
                <a:latin typeface="Arial"/>
                <a:cs typeface="Arial"/>
              </a:rPr>
              <a:t>minutos.</a:t>
            </a:r>
            <a:endParaRPr sz="1900">
              <a:latin typeface="Arial"/>
              <a:cs typeface="Arial"/>
            </a:endParaRPr>
          </a:p>
        </p:txBody>
      </p:sp>
      <p:sp>
        <p:nvSpPr>
          <p:cNvPr id="26" name="object 2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30</a:t>
            </a:fld>
            <a:endParaRPr sz="1100">
              <a:latin typeface="Calibri"/>
              <a:cs typeface="Calibri"/>
            </a:endParaRPr>
          </a:p>
        </p:txBody>
      </p:sp>
      <p:sp>
        <p:nvSpPr>
          <p:cNvPr id="22" name="object 22"/>
          <p:cNvSpPr txBox="1"/>
          <p:nvPr/>
        </p:nvSpPr>
        <p:spPr>
          <a:xfrm>
            <a:off x="4718939" y="4842637"/>
            <a:ext cx="52539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spc="105" dirty="0">
                <a:latin typeface="Arial"/>
                <a:cs typeface="Arial"/>
              </a:rPr>
              <a:t> </a:t>
            </a:r>
            <a:r>
              <a:rPr sz="1900" b="1" spc="-5" dirty="0">
                <a:latin typeface="Arial"/>
                <a:cs typeface="Arial"/>
              </a:rPr>
              <a:t>culminar</a:t>
            </a:r>
            <a:r>
              <a:rPr sz="1900" b="1" spc="105" dirty="0">
                <a:latin typeface="Arial"/>
                <a:cs typeface="Arial"/>
              </a:rPr>
              <a:t> </a:t>
            </a:r>
            <a:r>
              <a:rPr sz="1900" b="1" spc="-5" dirty="0">
                <a:latin typeface="Arial"/>
                <a:cs typeface="Arial"/>
              </a:rPr>
              <a:t>el</a:t>
            </a:r>
            <a:r>
              <a:rPr sz="1900" b="1" spc="105" dirty="0">
                <a:latin typeface="Arial"/>
                <a:cs typeface="Arial"/>
              </a:rPr>
              <a:t> </a:t>
            </a:r>
            <a:r>
              <a:rPr sz="1900" b="1" spc="-5" dirty="0">
                <a:latin typeface="Arial"/>
                <a:cs typeface="Arial"/>
              </a:rPr>
              <a:t>tiempo</a:t>
            </a:r>
            <a:r>
              <a:rPr sz="1900" b="1" spc="114"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inyección,</a:t>
            </a:r>
            <a:r>
              <a:rPr sz="1900" b="1" spc="105" dirty="0">
                <a:latin typeface="Arial"/>
                <a:cs typeface="Arial"/>
              </a:rPr>
              <a:t> </a:t>
            </a:r>
            <a:r>
              <a:rPr sz="1900" b="1" spc="-5" dirty="0">
                <a:latin typeface="Arial"/>
                <a:cs typeface="Arial"/>
              </a:rPr>
              <a:t>el</a:t>
            </a:r>
            <a:r>
              <a:rPr sz="1900" b="1" spc="110" dirty="0">
                <a:latin typeface="Arial"/>
                <a:cs typeface="Arial"/>
              </a:rPr>
              <a:t> </a:t>
            </a:r>
            <a:r>
              <a:rPr sz="1900" b="1" spc="-5" dirty="0">
                <a:latin typeface="Arial"/>
                <a:cs typeface="Arial"/>
              </a:rPr>
              <a:t>equipo</a:t>
            </a:r>
            <a:endParaRPr sz="1900">
              <a:latin typeface="Arial"/>
              <a:cs typeface="Arial"/>
            </a:endParaRPr>
          </a:p>
        </p:txBody>
      </p:sp>
      <p:sp>
        <p:nvSpPr>
          <p:cNvPr id="23" name="object 23"/>
          <p:cNvSpPr txBox="1"/>
          <p:nvPr/>
        </p:nvSpPr>
        <p:spPr>
          <a:xfrm>
            <a:off x="1176832" y="5120005"/>
            <a:ext cx="68941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introduce</a:t>
            </a:r>
            <a:r>
              <a:rPr sz="1900" b="1" spc="185" dirty="0">
                <a:latin typeface="Arial"/>
                <a:cs typeface="Arial"/>
              </a:rPr>
              <a:t> </a:t>
            </a:r>
            <a:r>
              <a:rPr sz="1900" b="1" spc="-5" dirty="0">
                <a:latin typeface="Arial"/>
                <a:cs typeface="Arial"/>
              </a:rPr>
              <a:t>una</a:t>
            </a:r>
            <a:r>
              <a:rPr sz="1900" b="1" spc="175" dirty="0">
                <a:latin typeface="Arial"/>
                <a:cs typeface="Arial"/>
              </a:rPr>
              <a:t> </a:t>
            </a:r>
            <a:r>
              <a:rPr sz="1900" b="1" spc="-5" dirty="0">
                <a:latin typeface="Arial"/>
                <a:cs typeface="Arial"/>
              </a:rPr>
              <a:t>resistencia</a:t>
            </a:r>
            <a:r>
              <a:rPr sz="1900" b="1" spc="180" dirty="0">
                <a:latin typeface="Arial"/>
                <a:cs typeface="Arial"/>
              </a:rPr>
              <a:t> </a:t>
            </a:r>
            <a:r>
              <a:rPr sz="1900" b="1" spc="-5" dirty="0">
                <a:latin typeface="Arial"/>
                <a:cs typeface="Arial"/>
              </a:rPr>
              <a:t>de</a:t>
            </a:r>
            <a:r>
              <a:rPr sz="1900" b="1" spc="180" dirty="0">
                <a:latin typeface="Arial"/>
                <a:cs typeface="Arial"/>
              </a:rPr>
              <a:t> </a:t>
            </a:r>
            <a:r>
              <a:rPr sz="1900" b="1" spc="-5" dirty="0">
                <a:latin typeface="Arial"/>
                <a:cs typeface="Arial"/>
              </a:rPr>
              <a:t>descarga</a:t>
            </a:r>
            <a:r>
              <a:rPr sz="1900" b="1" spc="180" dirty="0">
                <a:latin typeface="Arial"/>
                <a:cs typeface="Arial"/>
              </a:rPr>
              <a:t> </a:t>
            </a:r>
            <a:r>
              <a:rPr sz="1900" b="1" spc="-5" dirty="0">
                <a:latin typeface="Arial"/>
                <a:cs typeface="Arial"/>
              </a:rPr>
              <a:t>entre</a:t>
            </a:r>
            <a:r>
              <a:rPr sz="1900" b="1" spc="175" dirty="0">
                <a:latin typeface="Arial"/>
                <a:cs typeface="Arial"/>
              </a:rPr>
              <a:t> </a:t>
            </a:r>
            <a:r>
              <a:rPr sz="1900" b="1" spc="-5" dirty="0">
                <a:latin typeface="Arial"/>
                <a:cs typeface="Arial"/>
              </a:rPr>
              <a:t>los</a:t>
            </a:r>
            <a:r>
              <a:rPr sz="1900" b="1" spc="175" dirty="0">
                <a:latin typeface="Arial"/>
                <a:cs typeface="Arial"/>
              </a:rPr>
              <a:t> </a:t>
            </a:r>
            <a:r>
              <a:rPr sz="1900" b="1" spc="-5" dirty="0">
                <a:latin typeface="Arial"/>
                <a:cs typeface="Arial"/>
              </a:rPr>
              <a:t>terminales</a:t>
            </a:r>
            <a:endParaRPr sz="1900">
              <a:latin typeface="Arial"/>
              <a:cs typeface="Arial"/>
            </a:endParaRPr>
          </a:p>
        </p:txBody>
      </p:sp>
      <p:sp>
        <p:nvSpPr>
          <p:cNvPr id="24" name="object 24"/>
          <p:cNvSpPr txBox="1"/>
          <p:nvPr/>
        </p:nvSpPr>
        <p:spPr>
          <a:xfrm>
            <a:off x="8146543" y="5090541"/>
            <a:ext cx="18370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40" dirty="0">
                <a:latin typeface="Arial"/>
                <a:cs typeface="Arial"/>
              </a:rPr>
              <a:t> </a:t>
            </a:r>
            <a:r>
              <a:rPr sz="1900" b="1" spc="-5" dirty="0">
                <a:latin typeface="Arial"/>
                <a:cs typeface="Arial"/>
              </a:rPr>
              <a:t>equipo</a:t>
            </a:r>
            <a:r>
              <a:rPr sz="1900" b="1" spc="145" dirty="0">
                <a:latin typeface="Arial"/>
                <a:cs typeface="Arial"/>
              </a:rPr>
              <a:t> </a:t>
            </a:r>
            <a:r>
              <a:rPr sz="1900" b="1" spc="-5" dirty="0">
                <a:latin typeface="Arial"/>
                <a:cs typeface="Arial"/>
              </a:rPr>
              <a:t>bajo</a:t>
            </a:r>
            <a:endParaRPr sz="1900">
              <a:latin typeface="Arial"/>
              <a:cs typeface="Arial"/>
            </a:endParaRPr>
          </a:p>
        </p:txBody>
      </p:sp>
      <p:sp>
        <p:nvSpPr>
          <p:cNvPr id="25" name="object 25"/>
          <p:cNvSpPr txBox="1"/>
          <p:nvPr/>
        </p:nvSpPr>
        <p:spPr>
          <a:xfrm>
            <a:off x="1164133" y="5368290"/>
            <a:ext cx="89661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pru</a:t>
            </a:r>
            <a:r>
              <a:rPr sz="1900" b="1" dirty="0">
                <a:latin typeface="Arial"/>
                <a:cs typeface="Arial"/>
              </a:rPr>
              <a:t>e</a:t>
            </a:r>
            <a:r>
              <a:rPr sz="1900" b="1" spc="-5" dirty="0">
                <a:latin typeface="Arial"/>
                <a:cs typeface="Arial"/>
              </a:rPr>
              <a:t>b</a:t>
            </a:r>
            <a:r>
              <a:rPr sz="1900" b="1" dirty="0">
                <a:latin typeface="Arial"/>
                <a:cs typeface="Arial"/>
              </a:rPr>
              <a:t>a</a:t>
            </a: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164131" y="1118362"/>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9" name="object 9"/>
          <p:cNvSpPr txBox="1"/>
          <p:nvPr/>
        </p:nvSpPr>
        <p:spPr>
          <a:xfrm>
            <a:off x="1533702" y="1161501"/>
            <a:ext cx="8451850"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velocidad</a:t>
            </a:r>
            <a:r>
              <a:rPr sz="1900" b="1" spc="-35" dirty="0">
                <a:latin typeface="Arial"/>
                <a:cs typeface="Arial"/>
              </a:rPr>
              <a:t> </a:t>
            </a:r>
            <a:r>
              <a:rPr sz="1900" b="1" spc="-5" dirty="0">
                <a:latin typeface="Arial"/>
                <a:cs typeface="Arial"/>
              </a:rPr>
              <a:t>de</a:t>
            </a:r>
            <a:r>
              <a:rPr sz="1900" b="1" spc="-40" dirty="0">
                <a:latin typeface="Arial"/>
                <a:cs typeface="Arial"/>
              </a:rPr>
              <a:t> </a:t>
            </a:r>
            <a:r>
              <a:rPr sz="1900" b="1" spc="-5" dirty="0">
                <a:latin typeface="Arial"/>
                <a:cs typeface="Arial"/>
              </a:rPr>
              <a:t>descarga</a:t>
            </a:r>
            <a:r>
              <a:rPr sz="1900" b="1" spc="-30" dirty="0">
                <a:latin typeface="Arial"/>
                <a:cs typeface="Arial"/>
              </a:rPr>
              <a:t> </a:t>
            </a:r>
            <a:r>
              <a:rPr sz="1900" b="1" spc="-5" dirty="0">
                <a:latin typeface="Arial"/>
                <a:cs typeface="Arial"/>
              </a:rPr>
              <a:t>depende</a:t>
            </a:r>
            <a:r>
              <a:rPr sz="1900" b="1" spc="-30" dirty="0">
                <a:latin typeface="Arial"/>
                <a:cs typeface="Arial"/>
              </a:rPr>
              <a:t> </a:t>
            </a:r>
            <a:r>
              <a:rPr sz="1900" b="1" spc="-5" dirty="0">
                <a:latin typeface="Arial"/>
                <a:cs typeface="Arial"/>
              </a:rPr>
              <a:t>exclusivamente</a:t>
            </a:r>
            <a:r>
              <a:rPr sz="1900" b="1" spc="-44" dirty="0">
                <a:latin typeface="Arial"/>
                <a:cs typeface="Arial"/>
              </a:rPr>
              <a:t> </a:t>
            </a:r>
            <a:r>
              <a:rPr sz="1900" b="1" spc="-5" dirty="0">
                <a:latin typeface="Arial"/>
                <a:cs typeface="Arial"/>
              </a:rPr>
              <a:t>del</a:t>
            </a:r>
            <a:r>
              <a:rPr sz="1900" b="1" spc="-21" dirty="0">
                <a:latin typeface="Arial"/>
                <a:cs typeface="Arial"/>
              </a:rPr>
              <a:t> </a:t>
            </a:r>
            <a:r>
              <a:rPr sz="1900" b="1" spc="-10" dirty="0">
                <a:latin typeface="Arial"/>
                <a:cs typeface="Arial"/>
              </a:rPr>
              <a:t>valor</a:t>
            </a:r>
            <a:r>
              <a:rPr sz="1900" b="1" spc="-60" dirty="0">
                <a:latin typeface="Arial"/>
                <a:cs typeface="Arial"/>
              </a:rPr>
              <a:t> </a:t>
            </a:r>
            <a:r>
              <a:rPr sz="1900" b="1" spc="-5" dirty="0">
                <a:latin typeface="Arial"/>
                <a:cs typeface="Arial"/>
              </a:rPr>
              <a:t>de</a:t>
            </a:r>
            <a:r>
              <a:rPr sz="1900" b="1" spc="-40" dirty="0">
                <a:latin typeface="Arial"/>
                <a:cs typeface="Arial"/>
              </a:rPr>
              <a:t> </a:t>
            </a:r>
            <a:r>
              <a:rPr sz="1900" b="1" dirty="0">
                <a:latin typeface="Arial"/>
                <a:cs typeface="Arial"/>
              </a:rPr>
              <a:t>la</a:t>
            </a:r>
            <a:r>
              <a:rPr sz="1900" b="1" spc="-5" dirty="0">
                <a:latin typeface="Arial"/>
                <a:cs typeface="Arial"/>
              </a:rPr>
              <a:t> resistencia</a:t>
            </a:r>
            <a:endParaRPr sz="1900" dirty="0">
              <a:latin typeface="Arial"/>
              <a:cs typeface="Arial"/>
            </a:endParaRPr>
          </a:p>
        </p:txBody>
      </p:sp>
      <p:sp>
        <p:nvSpPr>
          <p:cNvPr id="10" name="object 10"/>
          <p:cNvSpPr txBox="1"/>
          <p:nvPr/>
        </p:nvSpPr>
        <p:spPr>
          <a:xfrm>
            <a:off x="1164132" y="1395730"/>
            <a:ext cx="8815070" cy="596314"/>
          </a:xfrm>
          <a:prstGeom prst="rect">
            <a:avLst/>
          </a:prstGeom>
        </p:spPr>
        <p:txBody>
          <a:bodyPr vert="horz" wrap="square" lIns="0" tIns="31747" rIns="0" bIns="0" rtlCol="0">
            <a:spAutoFit/>
          </a:bodyPr>
          <a:lstStyle/>
          <a:p>
            <a:pPr marL="12699" marR="5080">
              <a:lnSpc>
                <a:spcPts val="2180"/>
              </a:lnSpc>
              <a:spcBef>
                <a:spcPts val="250"/>
              </a:spcBef>
              <a:tabLst>
                <a:tab pos="429221" algn="l"/>
                <a:tab pos="1693394" algn="l"/>
                <a:tab pos="2109918" algn="l"/>
                <a:tab pos="2446438" algn="l"/>
                <a:tab pos="3576636" algn="l"/>
                <a:tab pos="3993160" algn="l"/>
                <a:tab pos="4772871" algn="l"/>
                <a:tab pos="6169112" algn="l"/>
                <a:tab pos="7915206" algn="l"/>
                <a:tab pos="8183153" algn="l"/>
                <a:tab pos="8600311" algn="l"/>
              </a:tabLst>
            </a:pPr>
            <a:r>
              <a:rPr sz="1900" b="1" spc="-5" dirty="0">
                <a:latin typeface="Arial"/>
                <a:cs typeface="Arial"/>
              </a:rPr>
              <a:t>de	</a:t>
            </a:r>
            <a:r>
              <a:rPr sz="1900" b="1" spc="-5" dirty="0" smtClean="0">
                <a:latin typeface="Arial"/>
                <a:cs typeface="Arial"/>
              </a:rPr>
              <a:t>,</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ca</a:t>
            </a:r>
            <a:r>
              <a:rPr sz="1900" b="1" dirty="0">
                <a:latin typeface="Arial"/>
                <a:cs typeface="Arial"/>
              </a:rPr>
              <a:t>n</a:t>
            </a:r>
            <a:r>
              <a:rPr sz="1900" b="1" spc="-5" dirty="0">
                <a:latin typeface="Arial"/>
                <a:cs typeface="Arial"/>
              </a:rPr>
              <a:t>t</a:t>
            </a:r>
            <a:r>
              <a:rPr sz="1900" b="1" spc="10" dirty="0">
                <a:latin typeface="Arial"/>
                <a:cs typeface="Arial"/>
              </a:rPr>
              <a:t>i</a:t>
            </a:r>
            <a:r>
              <a:rPr sz="1900" b="1" spc="-5" dirty="0">
                <a:latin typeface="Arial"/>
                <a:cs typeface="Arial"/>
              </a:rPr>
              <a:t>d</a:t>
            </a:r>
            <a:r>
              <a:rPr sz="1900" b="1" dirty="0">
                <a:latin typeface="Arial"/>
                <a:cs typeface="Arial"/>
              </a:rPr>
              <a:t>a</a:t>
            </a:r>
            <a:r>
              <a:rPr sz="1900" b="1" spc="-5" dirty="0">
                <a:latin typeface="Arial"/>
                <a:cs typeface="Arial"/>
              </a:rPr>
              <a:t>d</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car</a:t>
            </a:r>
            <a:r>
              <a:rPr sz="1900" b="1" spc="5" dirty="0">
                <a:latin typeface="Arial"/>
                <a:cs typeface="Arial"/>
              </a:rPr>
              <a:t>g</a:t>
            </a:r>
            <a:r>
              <a:rPr sz="1900" b="1" spc="-5" dirty="0">
                <a:latin typeface="Arial"/>
                <a:cs typeface="Arial"/>
              </a:rPr>
              <a:t>a</a:t>
            </a:r>
            <a:r>
              <a:rPr sz="1900" b="1" dirty="0">
                <a:latin typeface="Arial"/>
                <a:cs typeface="Arial"/>
              </a:rPr>
              <a:t>	</a:t>
            </a:r>
            <a:r>
              <a:rPr sz="1900" b="1" spc="-5" dirty="0">
                <a:latin typeface="Arial"/>
                <a:cs typeface="Arial"/>
              </a:rPr>
              <a:t>ac</a:t>
            </a:r>
            <a:r>
              <a:rPr sz="1900" b="1" dirty="0">
                <a:latin typeface="Arial"/>
                <a:cs typeface="Arial"/>
              </a:rPr>
              <a:t>u</a:t>
            </a:r>
            <a:r>
              <a:rPr sz="1900" b="1" spc="-5" dirty="0">
                <a:latin typeface="Arial"/>
                <a:cs typeface="Arial"/>
              </a:rPr>
              <a:t>mula</a:t>
            </a:r>
            <a:r>
              <a:rPr sz="1900" b="1" dirty="0">
                <a:latin typeface="Arial"/>
                <a:cs typeface="Arial"/>
              </a:rPr>
              <a:t>d</a:t>
            </a:r>
            <a:r>
              <a:rPr sz="1900" b="1" spc="-5" dirty="0">
                <a:latin typeface="Arial"/>
                <a:cs typeface="Arial"/>
              </a:rPr>
              <a:t>a</a:t>
            </a:r>
            <a:r>
              <a:rPr sz="1900" b="1" dirty="0">
                <a:latin typeface="Arial"/>
                <a:cs typeface="Arial"/>
              </a:rPr>
              <a:t>	</a:t>
            </a:r>
            <a:r>
              <a:rPr sz="1900" b="1" spc="-5" dirty="0">
                <a:latin typeface="Arial"/>
                <a:cs typeface="Arial"/>
              </a:rPr>
              <a:t>(ca</a:t>
            </a:r>
            <a:r>
              <a:rPr sz="1900" b="1" dirty="0">
                <a:latin typeface="Arial"/>
                <a:cs typeface="Arial"/>
              </a:rPr>
              <a:t>p</a:t>
            </a:r>
            <a:r>
              <a:rPr sz="1900" b="1" spc="-5" dirty="0">
                <a:latin typeface="Arial"/>
                <a:cs typeface="Arial"/>
              </a:rPr>
              <a:t>aci</a:t>
            </a:r>
            <a:r>
              <a:rPr sz="1900" b="1" dirty="0">
                <a:latin typeface="Arial"/>
                <a:cs typeface="Arial"/>
              </a:rPr>
              <a:t>t</a:t>
            </a:r>
            <a:r>
              <a:rPr sz="1900" b="1" spc="-5" dirty="0">
                <a:latin typeface="Arial"/>
                <a:cs typeface="Arial"/>
              </a:rPr>
              <a:t>a</a:t>
            </a:r>
            <a:r>
              <a:rPr sz="1900" b="1" dirty="0">
                <a:latin typeface="Arial"/>
                <a:cs typeface="Arial"/>
              </a:rPr>
              <a:t>n</a:t>
            </a:r>
            <a:r>
              <a:rPr sz="1900" b="1" spc="-5" dirty="0">
                <a:latin typeface="Arial"/>
                <a:cs typeface="Arial"/>
              </a:rPr>
              <a:t>cia)</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  polarización del aislante.</a:t>
            </a:r>
            <a:endParaRPr sz="1900" dirty="0">
              <a:latin typeface="Arial"/>
              <a:cs typeface="Arial"/>
            </a:endParaRPr>
          </a:p>
        </p:txBody>
      </p:sp>
      <p:sp>
        <p:nvSpPr>
          <p:cNvPr id="11" name="object 11"/>
          <p:cNvSpPr txBox="1"/>
          <p:nvPr/>
        </p:nvSpPr>
        <p:spPr>
          <a:xfrm>
            <a:off x="1525778" y="1979931"/>
            <a:ext cx="4519295" cy="269304"/>
          </a:xfrm>
          <a:prstGeom prst="rect">
            <a:avLst/>
          </a:prstGeom>
          <a:solidFill>
            <a:srgbClr val="FFFF00"/>
          </a:solidFill>
        </p:spPr>
        <p:txBody>
          <a:bodyPr vert="horz" wrap="square" lIns="0" tIns="0" rIns="0" bIns="0" rtlCol="0">
            <a:spAutoFit/>
          </a:bodyPr>
          <a:lstStyle/>
          <a:p>
            <a:pPr>
              <a:lnSpc>
                <a:spcPts val="2145"/>
              </a:lnSpc>
            </a:pPr>
            <a:r>
              <a:rPr sz="1900" b="1" spc="-5" dirty="0">
                <a:solidFill>
                  <a:srgbClr val="001F5F"/>
                </a:solidFill>
                <a:latin typeface="Arial"/>
                <a:cs typeface="Arial"/>
              </a:rPr>
              <a:t>corriente</a:t>
            </a:r>
            <a:r>
              <a:rPr sz="1900" b="1" spc="10" dirty="0">
                <a:solidFill>
                  <a:srgbClr val="001F5F"/>
                </a:solidFill>
                <a:latin typeface="Arial"/>
                <a:cs typeface="Arial"/>
              </a:rPr>
              <a:t> </a:t>
            </a:r>
            <a:r>
              <a:rPr sz="1900" b="1" spc="-5" dirty="0">
                <a:solidFill>
                  <a:srgbClr val="001F5F"/>
                </a:solidFill>
                <a:latin typeface="Arial"/>
                <a:cs typeface="Arial"/>
              </a:rPr>
              <a:t>capacitiva</a:t>
            </a:r>
            <a:r>
              <a:rPr sz="1900" b="1" spc="10" dirty="0">
                <a:solidFill>
                  <a:srgbClr val="001F5F"/>
                </a:solidFill>
                <a:latin typeface="Arial"/>
                <a:cs typeface="Arial"/>
              </a:rPr>
              <a:t> </a:t>
            </a:r>
            <a:r>
              <a:rPr sz="1900" b="1" spc="-5" dirty="0">
                <a:solidFill>
                  <a:srgbClr val="001F5F"/>
                </a:solidFill>
                <a:latin typeface="Arial"/>
                <a:cs typeface="Arial"/>
              </a:rPr>
              <a:t>decae</a:t>
            </a:r>
            <a:r>
              <a:rPr sz="1900" b="1" spc="10" dirty="0">
                <a:solidFill>
                  <a:srgbClr val="001F5F"/>
                </a:solidFill>
                <a:latin typeface="Arial"/>
                <a:cs typeface="Arial"/>
              </a:rPr>
              <a:t> </a:t>
            </a:r>
            <a:r>
              <a:rPr sz="1900" b="1" spc="-5" dirty="0">
                <a:solidFill>
                  <a:srgbClr val="001F5F"/>
                </a:solidFill>
                <a:latin typeface="Arial"/>
                <a:cs typeface="Arial"/>
              </a:rPr>
              <a:t>rápidamente</a:t>
            </a:r>
            <a:endParaRPr sz="1900">
              <a:latin typeface="Arial"/>
              <a:cs typeface="Arial"/>
            </a:endParaRPr>
          </a:p>
        </p:txBody>
      </p:sp>
      <p:sp>
        <p:nvSpPr>
          <p:cNvPr id="12" name="object 12"/>
          <p:cNvSpPr txBox="1"/>
          <p:nvPr/>
        </p:nvSpPr>
        <p:spPr>
          <a:xfrm>
            <a:off x="935227" y="1950466"/>
            <a:ext cx="9047479"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5176061" algn="l"/>
              </a:tabLst>
            </a:pPr>
            <a:r>
              <a:rPr sz="1900" b="1" spc="-5" dirty="0">
                <a:solidFill>
                  <a:srgbClr val="001F5F"/>
                </a:solidFill>
                <a:latin typeface="Arial"/>
                <a:cs typeface="Arial"/>
              </a:rPr>
              <a:t>La	</a:t>
            </a:r>
            <a:r>
              <a:rPr sz="1900" b="1" spc="-15" dirty="0">
                <a:solidFill>
                  <a:srgbClr val="001F5F"/>
                </a:solidFill>
                <a:latin typeface="Arial"/>
                <a:cs typeface="Arial"/>
              </a:rPr>
              <a:t>ya</a:t>
            </a:r>
            <a:r>
              <a:rPr sz="1900" b="1" spc="-10" dirty="0">
                <a:solidFill>
                  <a:srgbClr val="001F5F"/>
                </a:solidFill>
                <a:latin typeface="Arial"/>
                <a:cs typeface="Arial"/>
              </a:rPr>
              <a:t> </a:t>
            </a:r>
            <a:r>
              <a:rPr sz="1900" b="1" spc="-5" dirty="0">
                <a:solidFill>
                  <a:srgbClr val="001F5F"/>
                </a:solidFill>
                <a:latin typeface="Arial"/>
                <a:cs typeface="Arial"/>
              </a:rPr>
              <a:t>que</a:t>
            </a:r>
            <a:r>
              <a:rPr sz="1900" b="1" spc="5" dirty="0">
                <a:solidFill>
                  <a:srgbClr val="001F5F"/>
                </a:solidFill>
                <a:latin typeface="Arial"/>
                <a:cs typeface="Arial"/>
              </a:rPr>
              <a:t> </a:t>
            </a:r>
            <a:r>
              <a:rPr sz="1900" b="1" spc="-5" dirty="0">
                <a:solidFill>
                  <a:srgbClr val="001F5F"/>
                </a:solidFill>
                <a:latin typeface="Arial"/>
                <a:cs typeface="Arial"/>
              </a:rPr>
              <a:t>la</a:t>
            </a:r>
            <a:r>
              <a:rPr sz="1900" b="1" spc="21" dirty="0">
                <a:solidFill>
                  <a:srgbClr val="001F5F"/>
                </a:solidFill>
                <a:latin typeface="Arial"/>
                <a:cs typeface="Arial"/>
              </a:rPr>
              <a:t> </a:t>
            </a:r>
            <a:r>
              <a:rPr sz="1900" b="1" spc="-5" dirty="0">
                <a:solidFill>
                  <a:srgbClr val="001F5F"/>
                </a:solidFill>
                <a:latin typeface="Arial"/>
                <a:cs typeface="Arial"/>
              </a:rPr>
              <a:t>constante</a:t>
            </a:r>
            <a:r>
              <a:rPr sz="1900" b="1" spc="-15" dirty="0">
                <a:solidFill>
                  <a:srgbClr val="001F5F"/>
                </a:solidFill>
                <a:latin typeface="Arial"/>
                <a:cs typeface="Arial"/>
              </a:rPr>
              <a:t> </a:t>
            </a:r>
            <a:r>
              <a:rPr sz="1900" b="1" spc="-5" dirty="0">
                <a:solidFill>
                  <a:srgbClr val="001F5F"/>
                </a:solidFill>
                <a:latin typeface="Arial"/>
                <a:cs typeface="Arial"/>
              </a:rPr>
              <a:t>de</a:t>
            </a:r>
            <a:r>
              <a:rPr sz="1900" b="1" spc="-10" dirty="0">
                <a:solidFill>
                  <a:srgbClr val="001F5F"/>
                </a:solidFill>
                <a:latin typeface="Arial"/>
                <a:cs typeface="Arial"/>
              </a:rPr>
              <a:t> </a:t>
            </a:r>
            <a:r>
              <a:rPr sz="1900" b="1" spc="-5" dirty="0">
                <a:solidFill>
                  <a:srgbClr val="001F5F"/>
                </a:solidFill>
                <a:latin typeface="Arial"/>
                <a:cs typeface="Arial"/>
              </a:rPr>
              <a:t>tiempo</a:t>
            </a:r>
            <a:r>
              <a:rPr sz="1900" b="1" dirty="0">
                <a:solidFill>
                  <a:srgbClr val="001F5F"/>
                </a:solidFill>
                <a:latin typeface="Arial"/>
                <a:cs typeface="Arial"/>
              </a:rPr>
              <a:t> </a:t>
            </a:r>
            <a:r>
              <a:rPr sz="1900" b="1" spc="-5" dirty="0">
                <a:solidFill>
                  <a:srgbClr val="001F5F"/>
                </a:solidFill>
                <a:latin typeface="Arial"/>
                <a:cs typeface="Arial"/>
              </a:rPr>
              <a:t>del</a:t>
            </a:r>
            <a:endParaRPr sz="1900">
              <a:latin typeface="Arial"/>
              <a:cs typeface="Arial"/>
            </a:endParaRPr>
          </a:p>
        </p:txBody>
      </p:sp>
      <p:sp>
        <p:nvSpPr>
          <p:cNvPr id="13" name="object 13"/>
          <p:cNvSpPr txBox="1"/>
          <p:nvPr/>
        </p:nvSpPr>
        <p:spPr>
          <a:xfrm>
            <a:off x="1164133" y="2228214"/>
            <a:ext cx="4398645" cy="304570"/>
          </a:xfrm>
          <a:prstGeom prst="rect">
            <a:avLst/>
          </a:prstGeom>
        </p:spPr>
        <p:txBody>
          <a:bodyPr vert="horz" wrap="square" lIns="0" tIns="12064" rIns="0" bIns="0" rtlCol="0">
            <a:spAutoFit/>
          </a:bodyPr>
          <a:lstStyle/>
          <a:p>
            <a:pPr marL="12699">
              <a:spcBef>
                <a:spcPts val="95"/>
              </a:spcBef>
            </a:pPr>
            <a:r>
              <a:rPr sz="1900" b="1" spc="-5" dirty="0">
                <a:solidFill>
                  <a:srgbClr val="001F5F"/>
                </a:solidFill>
                <a:latin typeface="Arial"/>
                <a:cs typeface="Arial"/>
              </a:rPr>
              <a:t>circuito</a:t>
            </a:r>
            <a:r>
              <a:rPr sz="1900" b="1" dirty="0">
                <a:solidFill>
                  <a:srgbClr val="001F5F"/>
                </a:solidFill>
                <a:latin typeface="Arial"/>
                <a:cs typeface="Arial"/>
              </a:rPr>
              <a:t> </a:t>
            </a:r>
            <a:r>
              <a:rPr sz="1900" b="1" spc="-5" dirty="0">
                <a:solidFill>
                  <a:srgbClr val="001F5F"/>
                </a:solidFill>
                <a:latin typeface="Arial"/>
                <a:cs typeface="Arial"/>
              </a:rPr>
              <a:t>RC</a:t>
            </a:r>
            <a:r>
              <a:rPr sz="1900" b="1" dirty="0">
                <a:solidFill>
                  <a:srgbClr val="001F5F"/>
                </a:solidFill>
                <a:latin typeface="Arial"/>
                <a:cs typeface="Arial"/>
              </a:rPr>
              <a:t> es</a:t>
            </a:r>
            <a:r>
              <a:rPr sz="1900" b="1" spc="-5" dirty="0">
                <a:solidFill>
                  <a:srgbClr val="001F5F"/>
                </a:solidFill>
                <a:latin typeface="Arial"/>
                <a:cs typeface="Arial"/>
              </a:rPr>
              <a:t> relativamente</a:t>
            </a:r>
            <a:r>
              <a:rPr sz="1900" b="1" spc="30" dirty="0">
                <a:solidFill>
                  <a:srgbClr val="001F5F"/>
                </a:solidFill>
                <a:latin typeface="Arial"/>
                <a:cs typeface="Arial"/>
              </a:rPr>
              <a:t> </a:t>
            </a:r>
            <a:r>
              <a:rPr sz="1900" b="1" spc="-5" dirty="0">
                <a:solidFill>
                  <a:srgbClr val="001F5F"/>
                </a:solidFill>
                <a:latin typeface="Arial"/>
                <a:cs typeface="Arial"/>
              </a:rPr>
              <a:t>pequeña.</a:t>
            </a:r>
            <a:endParaRPr sz="1900">
              <a:latin typeface="Arial"/>
              <a:cs typeface="Arial"/>
            </a:endParaRPr>
          </a:p>
        </p:txBody>
      </p:sp>
      <p:sp>
        <p:nvSpPr>
          <p:cNvPr id="14" name="object 14"/>
          <p:cNvSpPr txBox="1"/>
          <p:nvPr/>
        </p:nvSpPr>
        <p:spPr>
          <a:xfrm>
            <a:off x="1531875" y="2535048"/>
            <a:ext cx="1031875" cy="269304"/>
          </a:xfrm>
          <a:prstGeom prst="rect">
            <a:avLst/>
          </a:prstGeom>
          <a:solidFill>
            <a:srgbClr val="FFFF00"/>
          </a:solidFill>
        </p:spPr>
        <p:txBody>
          <a:bodyPr vert="horz" wrap="square" lIns="0" tIns="0" rIns="0" bIns="0" rtlCol="0">
            <a:spAutoFit/>
          </a:bodyPr>
          <a:lstStyle/>
          <a:p>
            <a:pPr>
              <a:lnSpc>
                <a:spcPts val="2145"/>
              </a:lnSpc>
            </a:pPr>
            <a:r>
              <a:rPr sz="1900" b="1" spc="-5" dirty="0">
                <a:solidFill>
                  <a:srgbClr val="001F5F"/>
                </a:solidFill>
                <a:latin typeface="Arial"/>
                <a:cs typeface="Arial"/>
              </a:rPr>
              <a:t>c</a:t>
            </a:r>
            <a:r>
              <a:rPr sz="1900" b="1" dirty="0">
                <a:solidFill>
                  <a:srgbClr val="001F5F"/>
                </a:solidFill>
                <a:latin typeface="Arial"/>
                <a:cs typeface="Arial"/>
              </a:rPr>
              <a:t>o</a:t>
            </a:r>
            <a:r>
              <a:rPr sz="1900" b="1" spc="-5" dirty="0">
                <a:solidFill>
                  <a:srgbClr val="001F5F"/>
                </a:solidFill>
                <a:latin typeface="Arial"/>
                <a:cs typeface="Arial"/>
              </a:rPr>
              <a:t>r</a:t>
            </a:r>
            <a:r>
              <a:rPr sz="1900" b="1" spc="-21" dirty="0">
                <a:solidFill>
                  <a:srgbClr val="001F5F"/>
                </a:solidFill>
                <a:latin typeface="Arial"/>
                <a:cs typeface="Arial"/>
              </a:rPr>
              <a:t>r</a:t>
            </a:r>
            <a:r>
              <a:rPr sz="1900" b="1" spc="-5" dirty="0">
                <a:solidFill>
                  <a:srgbClr val="001F5F"/>
                </a:solidFill>
                <a:latin typeface="Arial"/>
                <a:cs typeface="Arial"/>
              </a:rPr>
              <a:t>ie</a:t>
            </a:r>
            <a:r>
              <a:rPr sz="1900" b="1" dirty="0">
                <a:solidFill>
                  <a:srgbClr val="001F5F"/>
                </a:solidFill>
                <a:latin typeface="Arial"/>
                <a:cs typeface="Arial"/>
              </a:rPr>
              <a:t>n</a:t>
            </a:r>
            <a:r>
              <a:rPr sz="1900" b="1" spc="-5" dirty="0">
                <a:solidFill>
                  <a:srgbClr val="001F5F"/>
                </a:solidFill>
                <a:latin typeface="Arial"/>
                <a:cs typeface="Arial"/>
              </a:rPr>
              <a:t>te</a:t>
            </a:r>
            <a:endParaRPr sz="1900">
              <a:latin typeface="Arial"/>
              <a:cs typeface="Arial"/>
            </a:endParaRPr>
          </a:p>
        </p:txBody>
      </p:sp>
      <p:sp>
        <p:nvSpPr>
          <p:cNvPr id="15" name="object 15"/>
          <p:cNvSpPr txBox="1"/>
          <p:nvPr/>
        </p:nvSpPr>
        <p:spPr>
          <a:xfrm>
            <a:off x="935227" y="2505582"/>
            <a:ext cx="4218305"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1701013" algn="l"/>
              </a:tabLst>
            </a:pPr>
            <a:r>
              <a:rPr sz="1900" b="1" spc="-5" dirty="0">
                <a:solidFill>
                  <a:srgbClr val="001F5F"/>
                </a:solidFill>
                <a:latin typeface="Arial"/>
                <a:cs typeface="Arial"/>
              </a:rPr>
              <a:t>La	de</a:t>
            </a:r>
            <a:r>
              <a:rPr sz="1900" b="1" spc="25" dirty="0">
                <a:solidFill>
                  <a:srgbClr val="001F5F"/>
                </a:solidFill>
                <a:latin typeface="Arial"/>
                <a:cs typeface="Arial"/>
              </a:rPr>
              <a:t> </a:t>
            </a:r>
            <a:r>
              <a:rPr sz="1900" b="1" spc="-5" dirty="0">
                <a:solidFill>
                  <a:srgbClr val="001F5F"/>
                </a:solidFill>
                <a:latin typeface="Arial"/>
                <a:cs typeface="Arial"/>
              </a:rPr>
              <a:t>reabsorción</a:t>
            </a:r>
            <a:r>
              <a:rPr sz="1900" b="1" spc="25" dirty="0">
                <a:solidFill>
                  <a:srgbClr val="001F5F"/>
                </a:solidFill>
                <a:latin typeface="Arial"/>
                <a:cs typeface="Arial"/>
              </a:rPr>
              <a:t> </a:t>
            </a:r>
            <a:r>
              <a:rPr sz="1900" b="1" spc="-5" dirty="0">
                <a:solidFill>
                  <a:srgbClr val="001F5F"/>
                </a:solidFill>
                <a:latin typeface="Arial"/>
                <a:cs typeface="Arial"/>
              </a:rPr>
              <a:t>posee</a:t>
            </a:r>
            <a:endParaRPr sz="1900">
              <a:latin typeface="Arial"/>
              <a:cs typeface="Arial"/>
            </a:endParaRPr>
          </a:p>
        </p:txBody>
      </p:sp>
      <p:sp>
        <p:nvSpPr>
          <p:cNvPr id="16" name="object 16"/>
          <p:cNvSpPr txBox="1"/>
          <p:nvPr/>
        </p:nvSpPr>
        <p:spPr>
          <a:xfrm>
            <a:off x="5215764" y="2535048"/>
            <a:ext cx="4757420" cy="269304"/>
          </a:xfrm>
          <a:prstGeom prst="rect">
            <a:avLst/>
          </a:prstGeom>
          <a:solidFill>
            <a:srgbClr val="FFFF00"/>
          </a:solidFill>
        </p:spPr>
        <p:txBody>
          <a:bodyPr vert="horz" wrap="square" lIns="0" tIns="0" rIns="0" bIns="0" rtlCol="0">
            <a:spAutoFit/>
          </a:bodyPr>
          <a:lstStyle/>
          <a:p>
            <a:pPr>
              <a:lnSpc>
                <a:spcPts val="2145"/>
              </a:lnSpc>
            </a:pPr>
            <a:r>
              <a:rPr sz="1900" b="1" spc="-5" dirty="0">
                <a:solidFill>
                  <a:srgbClr val="001F5F"/>
                </a:solidFill>
                <a:latin typeface="Arial"/>
                <a:cs typeface="Arial"/>
              </a:rPr>
              <a:t>un</a:t>
            </a:r>
            <a:r>
              <a:rPr sz="1900" b="1" spc="35" dirty="0">
                <a:solidFill>
                  <a:srgbClr val="001F5F"/>
                </a:solidFill>
                <a:latin typeface="Arial"/>
                <a:cs typeface="Arial"/>
              </a:rPr>
              <a:t> </a:t>
            </a:r>
            <a:r>
              <a:rPr sz="1900" b="1" spc="-10" dirty="0">
                <a:solidFill>
                  <a:srgbClr val="001F5F"/>
                </a:solidFill>
                <a:latin typeface="Arial"/>
                <a:cs typeface="Arial"/>
              </a:rPr>
              <a:t>valor</a:t>
            </a:r>
            <a:r>
              <a:rPr sz="1900" b="1" spc="55" dirty="0">
                <a:solidFill>
                  <a:srgbClr val="001F5F"/>
                </a:solidFill>
                <a:latin typeface="Arial"/>
                <a:cs typeface="Arial"/>
              </a:rPr>
              <a:t> </a:t>
            </a:r>
            <a:r>
              <a:rPr sz="1900" b="1" spc="-5" dirty="0">
                <a:solidFill>
                  <a:srgbClr val="001F5F"/>
                </a:solidFill>
                <a:latin typeface="Arial"/>
                <a:cs typeface="Arial"/>
              </a:rPr>
              <a:t>inicial</a:t>
            </a:r>
            <a:r>
              <a:rPr sz="1900" b="1" spc="55" dirty="0">
                <a:solidFill>
                  <a:srgbClr val="001F5F"/>
                </a:solidFill>
                <a:latin typeface="Arial"/>
                <a:cs typeface="Arial"/>
              </a:rPr>
              <a:t> </a:t>
            </a:r>
            <a:r>
              <a:rPr sz="1900" b="1" spc="-5" dirty="0">
                <a:solidFill>
                  <a:srgbClr val="001F5F"/>
                </a:solidFill>
                <a:latin typeface="Arial"/>
                <a:cs typeface="Arial"/>
              </a:rPr>
              <a:t>alto</a:t>
            </a:r>
            <a:r>
              <a:rPr sz="1900" b="1" spc="60" dirty="0">
                <a:solidFill>
                  <a:srgbClr val="001F5F"/>
                </a:solidFill>
                <a:latin typeface="Arial"/>
                <a:cs typeface="Arial"/>
              </a:rPr>
              <a:t> </a:t>
            </a:r>
            <a:r>
              <a:rPr sz="1900" b="1" spc="-5" dirty="0">
                <a:solidFill>
                  <a:srgbClr val="001F5F"/>
                </a:solidFill>
                <a:latin typeface="Arial"/>
                <a:cs typeface="Arial"/>
              </a:rPr>
              <a:t>y</a:t>
            </a:r>
            <a:r>
              <a:rPr sz="1900" b="1" spc="25" dirty="0">
                <a:solidFill>
                  <a:srgbClr val="001F5F"/>
                </a:solidFill>
                <a:latin typeface="Arial"/>
                <a:cs typeface="Arial"/>
              </a:rPr>
              <a:t> </a:t>
            </a:r>
            <a:r>
              <a:rPr sz="1900" b="1" spc="-5" dirty="0">
                <a:solidFill>
                  <a:srgbClr val="001F5F"/>
                </a:solidFill>
                <a:latin typeface="Arial"/>
                <a:cs typeface="Arial"/>
              </a:rPr>
              <a:t>tiene</a:t>
            </a:r>
            <a:r>
              <a:rPr sz="1900" b="1" spc="55" dirty="0">
                <a:solidFill>
                  <a:srgbClr val="001F5F"/>
                </a:solidFill>
                <a:latin typeface="Arial"/>
                <a:cs typeface="Arial"/>
              </a:rPr>
              <a:t> </a:t>
            </a:r>
            <a:r>
              <a:rPr sz="1900" b="1" spc="-5" dirty="0">
                <a:solidFill>
                  <a:srgbClr val="001F5F"/>
                </a:solidFill>
                <a:latin typeface="Arial"/>
                <a:cs typeface="Arial"/>
              </a:rPr>
              <a:t>una</a:t>
            </a:r>
            <a:r>
              <a:rPr sz="1900" b="1" spc="55" dirty="0">
                <a:solidFill>
                  <a:srgbClr val="001F5F"/>
                </a:solidFill>
                <a:latin typeface="Arial"/>
                <a:cs typeface="Arial"/>
              </a:rPr>
              <a:t> </a:t>
            </a:r>
            <a:r>
              <a:rPr sz="1900" b="1" spc="-5" dirty="0">
                <a:solidFill>
                  <a:srgbClr val="001F5F"/>
                </a:solidFill>
                <a:latin typeface="Arial"/>
                <a:cs typeface="Arial"/>
              </a:rPr>
              <a:t>constante</a:t>
            </a:r>
            <a:endParaRPr sz="1900">
              <a:latin typeface="Arial"/>
              <a:cs typeface="Arial"/>
            </a:endParaRPr>
          </a:p>
        </p:txBody>
      </p:sp>
      <p:sp>
        <p:nvSpPr>
          <p:cNvPr id="17" name="object 17"/>
          <p:cNvSpPr txBox="1"/>
          <p:nvPr/>
        </p:nvSpPr>
        <p:spPr>
          <a:xfrm>
            <a:off x="1176834" y="2812416"/>
            <a:ext cx="4413884" cy="269304"/>
          </a:xfrm>
          <a:prstGeom prst="rect">
            <a:avLst/>
          </a:prstGeom>
          <a:solidFill>
            <a:srgbClr val="FFFF00"/>
          </a:solidFill>
        </p:spPr>
        <p:txBody>
          <a:bodyPr vert="horz" wrap="square" lIns="0" tIns="0" rIns="0" bIns="0" rtlCol="0">
            <a:spAutoFit/>
          </a:bodyPr>
          <a:lstStyle/>
          <a:p>
            <a:pPr>
              <a:lnSpc>
                <a:spcPts val="2145"/>
              </a:lnSpc>
            </a:pPr>
            <a:r>
              <a:rPr sz="1900" b="1" spc="-5" dirty="0">
                <a:solidFill>
                  <a:srgbClr val="001F5F"/>
                </a:solidFill>
                <a:latin typeface="Arial"/>
                <a:cs typeface="Arial"/>
              </a:rPr>
              <a:t>de</a:t>
            </a:r>
            <a:r>
              <a:rPr sz="1900" b="1" spc="355" dirty="0">
                <a:solidFill>
                  <a:srgbClr val="001F5F"/>
                </a:solidFill>
                <a:latin typeface="Arial"/>
                <a:cs typeface="Arial"/>
              </a:rPr>
              <a:t> </a:t>
            </a:r>
            <a:r>
              <a:rPr sz="1900" b="1" spc="-5" dirty="0">
                <a:solidFill>
                  <a:srgbClr val="001F5F"/>
                </a:solidFill>
                <a:latin typeface="Arial"/>
                <a:cs typeface="Arial"/>
              </a:rPr>
              <a:t>tiempo</a:t>
            </a:r>
            <a:r>
              <a:rPr sz="1900" b="1" spc="355" dirty="0">
                <a:solidFill>
                  <a:srgbClr val="001F5F"/>
                </a:solidFill>
                <a:latin typeface="Arial"/>
                <a:cs typeface="Arial"/>
              </a:rPr>
              <a:t> </a:t>
            </a:r>
            <a:r>
              <a:rPr sz="1900" b="1" spc="-5" dirty="0">
                <a:solidFill>
                  <a:srgbClr val="001F5F"/>
                </a:solidFill>
                <a:latin typeface="Arial"/>
                <a:cs typeface="Arial"/>
              </a:rPr>
              <a:t>grande</a:t>
            </a:r>
            <a:r>
              <a:rPr sz="1900" b="1" spc="375" dirty="0">
                <a:solidFill>
                  <a:srgbClr val="001F5F"/>
                </a:solidFill>
                <a:latin typeface="Arial"/>
                <a:cs typeface="Arial"/>
              </a:rPr>
              <a:t> </a:t>
            </a:r>
            <a:r>
              <a:rPr sz="1900" b="1" spc="-5" dirty="0">
                <a:solidFill>
                  <a:srgbClr val="001F5F"/>
                </a:solidFill>
                <a:latin typeface="Arial"/>
                <a:cs typeface="Arial"/>
              </a:rPr>
              <a:t>(algunos</a:t>
            </a:r>
            <a:r>
              <a:rPr sz="1900" b="1" spc="355" dirty="0">
                <a:solidFill>
                  <a:srgbClr val="001F5F"/>
                </a:solidFill>
                <a:latin typeface="Arial"/>
                <a:cs typeface="Arial"/>
              </a:rPr>
              <a:t> </a:t>
            </a:r>
            <a:r>
              <a:rPr sz="1900" b="1" spc="-5" dirty="0">
                <a:solidFill>
                  <a:srgbClr val="001F5F"/>
                </a:solidFill>
                <a:latin typeface="Arial"/>
                <a:cs typeface="Arial"/>
              </a:rPr>
              <a:t>minutos).</a:t>
            </a:r>
            <a:endParaRPr sz="1900">
              <a:latin typeface="Arial"/>
              <a:cs typeface="Arial"/>
            </a:endParaRPr>
          </a:p>
        </p:txBody>
      </p:sp>
      <p:sp>
        <p:nvSpPr>
          <p:cNvPr id="18" name="object 18"/>
          <p:cNvSpPr txBox="1"/>
          <p:nvPr/>
        </p:nvSpPr>
        <p:spPr>
          <a:xfrm>
            <a:off x="5687948" y="2782950"/>
            <a:ext cx="4295140" cy="304570"/>
          </a:xfrm>
          <a:prstGeom prst="rect">
            <a:avLst/>
          </a:prstGeom>
        </p:spPr>
        <p:txBody>
          <a:bodyPr vert="horz" wrap="square" lIns="0" tIns="12064" rIns="0" bIns="0" rtlCol="0">
            <a:spAutoFit/>
          </a:bodyPr>
          <a:lstStyle/>
          <a:p>
            <a:pPr marL="12699">
              <a:spcBef>
                <a:spcPts val="95"/>
              </a:spcBef>
            </a:pPr>
            <a:r>
              <a:rPr sz="1900" b="1" spc="-5" dirty="0">
                <a:solidFill>
                  <a:srgbClr val="001F5F"/>
                </a:solidFill>
                <a:latin typeface="Arial"/>
                <a:cs typeface="Arial"/>
              </a:rPr>
              <a:t>Esta</a:t>
            </a:r>
            <a:r>
              <a:rPr sz="1900" b="1" spc="345" dirty="0">
                <a:solidFill>
                  <a:srgbClr val="001F5F"/>
                </a:solidFill>
                <a:latin typeface="Arial"/>
                <a:cs typeface="Arial"/>
              </a:rPr>
              <a:t> </a:t>
            </a:r>
            <a:r>
              <a:rPr sz="1900" b="1" spc="-5" dirty="0">
                <a:solidFill>
                  <a:srgbClr val="001F5F"/>
                </a:solidFill>
                <a:latin typeface="Arial"/>
                <a:cs typeface="Arial"/>
              </a:rPr>
              <a:t>corriente</a:t>
            </a:r>
            <a:r>
              <a:rPr sz="1900" b="1" spc="345" dirty="0">
                <a:solidFill>
                  <a:srgbClr val="001F5F"/>
                </a:solidFill>
                <a:latin typeface="Arial"/>
                <a:cs typeface="Arial"/>
              </a:rPr>
              <a:t> </a:t>
            </a:r>
            <a:r>
              <a:rPr sz="1900" b="1" spc="-5" dirty="0">
                <a:solidFill>
                  <a:srgbClr val="001F5F"/>
                </a:solidFill>
                <a:latin typeface="Arial"/>
                <a:cs typeface="Arial"/>
              </a:rPr>
              <a:t>tiene</a:t>
            </a:r>
            <a:r>
              <a:rPr sz="1900" b="1" spc="350" dirty="0">
                <a:solidFill>
                  <a:srgbClr val="001F5F"/>
                </a:solidFill>
                <a:latin typeface="Arial"/>
                <a:cs typeface="Arial"/>
              </a:rPr>
              <a:t> </a:t>
            </a:r>
            <a:r>
              <a:rPr sz="1900" b="1" spc="-5" dirty="0">
                <a:solidFill>
                  <a:srgbClr val="001F5F"/>
                </a:solidFill>
                <a:latin typeface="Arial"/>
                <a:cs typeface="Arial"/>
              </a:rPr>
              <a:t>su</a:t>
            </a:r>
            <a:r>
              <a:rPr sz="1900" b="1" spc="335" dirty="0">
                <a:solidFill>
                  <a:srgbClr val="001F5F"/>
                </a:solidFill>
                <a:latin typeface="Arial"/>
                <a:cs typeface="Arial"/>
              </a:rPr>
              <a:t> </a:t>
            </a:r>
            <a:r>
              <a:rPr sz="1900" b="1" spc="-5" dirty="0">
                <a:solidFill>
                  <a:srgbClr val="001F5F"/>
                </a:solidFill>
                <a:latin typeface="Arial"/>
                <a:cs typeface="Arial"/>
              </a:rPr>
              <a:t>origen</a:t>
            </a:r>
            <a:r>
              <a:rPr sz="1900" b="1" spc="350" dirty="0">
                <a:solidFill>
                  <a:srgbClr val="001F5F"/>
                </a:solidFill>
                <a:latin typeface="Arial"/>
                <a:cs typeface="Arial"/>
              </a:rPr>
              <a:t> </a:t>
            </a:r>
            <a:r>
              <a:rPr sz="1900" b="1" spc="-5" dirty="0">
                <a:solidFill>
                  <a:srgbClr val="001F5F"/>
                </a:solidFill>
                <a:latin typeface="Arial"/>
                <a:cs typeface="Arial"/>
              </a:rPr>
              <a:t>en</a:t>
            </a:r>
            <a:r>
              <a:rPr sz="1900" b="1" spc="345" dirty="0">
                <a:solidFill>
                  <a:srgbClr val="001F5F"/>
                </a:solidFill>
                <a:latin typeface="Arial"/>
                <a:cs typeface="Arial"/>
              </a:rPr>
              <a:t> </a:t>
            </a:r>
            <a:r>
              <a:rPr sz="1900" b="1" spc="-10" dirty="0">
                <a:solidFill>
                  <a:srgbClr val="001F5F"/>
                </a:solidFill>
                <a:latin typeface="Arial"/>
                <a:cs typeface="Arial"/>
              </a:rPr>
              <a:t>la</a:t>
            </a:r>
            <a:endParaRPr sz="1900">
              <a:latin typeface="Arial"/>
              <a:cs typeface="Arial"/>
            </a:endParaRPr>
          </a:p>
        </p:txBody>
      </p:sp>
      <p:sp>
        <p:nvSpPr>
          <p:cNvPr id="19" name="object 19"/>
          <p:cNvSpPr txBox="1"/>
          <p:nvPr/>
        </p:nvSpPr>
        <p:spPr>
          <a:xfrm>
            <a:off x="1164133" y="3060317"/>
            <a:ext cx="7535544" cy="304570"/>
          </a:xfrm>
          <a:prstGeom prst="rect">
            <a:avLst/>
          </a:prstGeom>
        </p:spPr>
        <p:txBody>
          <a:bodyPr vert="horz" wrap="square" lIns="0" tIns="12064" rIns="0" bIns="0" rtlCol="0">
            <a:spAutoFit/>
          </a:bodyPr>
          <a:lstStyle/>
          <a:p>
            <a:pPr marL="12699">
              <a:spcBef>
                <a:spcPts val="95"/>
              </a:spcBef>
            </a:pPr>
            <a:r>
              <a:rPr sz="1900" b="1" spc="-5" dirty="0">
                <a:solidFill>
                  <a:srgbClr val="001F5F"/>
                </a:solidFill>
                <a:latin typeface="Arial"/>
                <a:cs typeface="Arial"/>
              </a:rPr>
              <a:t>realineación</a:t>
            </a:r>
            <a:r>
              <a:rPr sz="1900" b="1" spc="10" dirty="0">
                <a:solidFill>
                  <a:srgbClr val="001F5F"/>
                </a:solidFill>
                <a:latin typeface="Arial"/>
                <a:cs typeface="Arial"/>
              </a:rPr>
              <a:t> </a:t>
            </a:r>
            <a:r>
              <a:rPr sz="1900" b="1" spc="-5" dirty="0">
                <a:solidFill>
                  <a:srgbClr val="001F5F"/>
                </a:solidFill>
                <a:latin typeface="Arial"/>
                <a:cs typeface="Arial"/>
              </a:rPr>
              <a:t>de</a:t>
            </a:r>
            <a:r>
              <a:rPr sz="1900" b="1" spc="15" dirty="0">
                <a:solidFill>
                  <a:srgbClr val="001F5F"/>
                </a:solidFill>
                <a:latin typeface="Arial"/>
                <a:cs typeface="Arial"/>
              </a:rPr>
              <a:t> </a:t>
            </a:r>
            <a:r>
              <a:rPr sz="1900" b="1" spc="-5" dirty="0">
                <a:solidFill>
                  <a:srgbClr val="001F5F"/>
                </a:solidFill>
                <a:latin typeface="Arial"/>
                <a:cs typeface="Arial"/>
              </a:rPr>
              <a:t>las</a:t>
            </a:r>
            <a:r>
              <a:rPr sz="1900" b="1" spc="10" dirty="0">
                <a:solidFill>
                  <a:srgbClr val="001F5F"/>
                </a:solidFill>
                <a:latin typeface="Arial"/>
                <a:cs typeface="Arial"/>
              </a:rPr>
              <a:t> </a:t>
            </a:r>
            <a:r>
              <a:rPr sz="1900" b="1" spc="-5" dirty="0">
                <a:solidFill>
                  <a:srgbClr val="001F5F"/>
                </a:solidFill>
                <a:latin typeface="Arial"/>
                <a:cs typeface="Arial"/>
              </a:rPr>
              <a:t>cargas</a:t>
            </a:r>
            <a:r>
              <a:rPr sz="1900" b="1" spc="25" dirty="0">
                <a:solidFill>
                  <a:srgbClr val="001F5F"/>
                </a:solidFill>
                <a:latin typeface="Arial"/>
                <a:cs typeface="Arial"/>
              </a:rPr>
              <a:t> </a:t>
            </a:r>
            <a:r>
              <a:rPr sz="1900" b="1" spc="-5" dirty="0">
                <a:solidFill>
                  <a:srgbClr val="001F5F"/>
                </a:solidFill>
                <a:latin typeface="Arial"/>
                <a:cs typeface="Arial"/>
              </a:rPr>
              <a:t>que</a:t>
            </a:r>
            <a:r>
              <a:rPr sz="1900" b="1" spc="15" dirty="0">
                <a:solidFill>
                  <a:srgbClr val="001F5F"/>
                </a:solidFill>
                <a:latin typeface="Arial"/>
                <a:cs typeface="Arial"/>
              </a:rPr>
              <a:t> </a:t>
            </a:r>
            <a:r>
              <a:rPr sz="1900" b="1" spc="-5" dirty="0">
                <a:solidFill>
                  <a:srgbClr val="001F5F"/>
                </a:solidFill>
                <a:latin typeface="Arial"/>
                <a:cs typeface="Arial"/>
              </a:rPr>
              <a:t>antes</a:t>
            </a:r>
            <a:r>
              <a:rPr sz="1900" b="1" spc="10" dirty="0">
                <a:solidFill>
                  <a:srgbClr val="001F5F"/>
                </a:solidFill>
                <a:latin typeface="Arial"/>
                <a:cs typeface="Arial"/>
              </a:rPr>
              <a:t> </a:t>
            </a:r>
            <a:r>
              <a:rPr sz="1900" b="1" spc="-5" dirty="0">
                <a:solidFill>
                  <a:srgbClr val="001F5F"/>
                </a:solidFill>
                <a:latin typeface="Arial"/>
                <a:cs typeface="Arial"/>
              </a:rPr>
              <a:t>se</a:t>
            </a:r>
            <a:r>
              <a:rPr sz="1900" b="1" spc="5" dirty="0">
                <a:solidFill>
                  <a:srgbClr val="001F5F"/>
                </a:solidFill>
                <a:latin typeface="Arial"/>
                <a:cs typeface="Arial"/>
              </a:rPr>
              <a:t> </a:t>
            </a:r>
            <a:r>
              <a:rPr sz="1900" b="1" spc="-5" dirty="0">
                <a:solidFill>
                  <a:srgbClr val="001F5F"/>
                </a:solidFill>
                <a:latin typeface="Arial"/>
                <a:cs typeface="Arial"/>
              </a:rPr>
              <a:t>encontraban</a:t>
            </a:r>
            <a:r>
              <a:rPr sz="1900" b="1" spc="40" dirty="0">
                <a:solidFill>
                  <a:srgbClr val="001F5F"/>
                </a:solidFill>
                <a:latin typeface="Arial"/>
                <a:cs typeface="Arial"/>
              </a:rPr>
              <a:t> </a:t>
            </a:r>
            <a:r>
              <a:rPr sz="1900" b="1" spc="-5" dirty="0">
                <a:solidFill>
                  <a:srgbClr val="001F5F"/>
                </a:solidFill>
                <a:latin typeface="Arial"/>
                <a:cs typeface="Arial"/>
              </a:rPr>
              <a:t>polarizadas.</a:t>
            </a:r>
            <a:endParaRPr sz="1900">
              <a:latin typeface="Arial"/>
              <a:cs typeface="Arial"/>
            </a:endParaRPr>
          </a:p>
        </p:txBody>
      </p:sp>
      <p:sp>
        <p:nvSpPr>
          <p:cNvPr id="20" name="object 20"/>
          <p:cNvSpPr txBox="1"/>
          <p:nvPr/>
        </p:nvSpPr>
        <p:spPr>
          <a:xfrm>
            <a:off x="1531875" y="3644520"/>
            <a:ext cx="791210" cy="269304"/>
          </a:xfrm>
          <a:prstGeom prst="rect">
            <a:avLst/>
          </a:prstGeom>
          <a:solidFill>
            <a:srgbClr val="FFFF00"/>
          </a:solidFill>
        </p:spPr>
        <p:txBody>
          <a:bodyPr vert="horz" wrap="square" lIns="0" tIns="0" rIns="0" bIns="0" rtlCol="0">
            <a:spAutoFit/>
          </a:bodyPr>
          <a:lstStyle/>
          <a:p>
            <a:pPr>
              <a:lnSpc>
                <a:spcPts val="2145"/>
              </a:lnSpc>
            </a:pPr>
            <a:r>
              <a:rPr sz="1900" b="1" spc="-5" dirty="0">
                <a:solidFill>
                  <a:srgbClr val="001F5F"/>
                </a:solidFill>
                <a:latin typeface="Arial"/>
                <a:cs typeface="Arial"/>
              </a:rPr>
              <a:t>lec</a:t>
            </a:r>
            <a:r>
              <a:rPr sz="1900" b="1" dirty="0">
                <a:solidFill>
                  <a:srgbClr val="001F5F"/>
                </a:solidFill>
                <a:latin typeface="Arial"/>
                <a:cs typeface="Arial"/>
              </a:rPr>
              <a:t>t</a:t>
            </a:r>
            <a:r>
              <a:rPr sz="1900" b="1" spc="-5" dirty="0">
                <a:solidFill>
                  <a:srgbClr val="001F5F"/>
                </a:solidFill>
                <a:latin typeface="Arial"/>
                <a:cs typeface="Arial"/>
              </a:rPr>
              <a:t>ura</a:t>
            </a:r>
            <a:endParaRPr sz="1900">
              <a:latin typeface="Arial"/>
              <a:cs typeface="Arial"/>
            </a:endParaRPr>
          </a:p>
        </p:txBody>
      </p:sp>
      <p:sp>
        <p:nvSpPr>
          <p:cNvPr id="21" name="object 21"/>
          <p:cNvSpPr txBox="1"/>
          <p:nvPr/>
        </p:nvSpPr>
        <p:spPr>
          <a:xfrm>
            <a:off x="935229" y="3615055"/>
            <a:ext cx="6910704"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1460370" algn="l"/>
              </a:tabLst>
            </a:pPr>
            <a:r>
              <a:rPr sz="1900" b="1" spc="-5" dirty="0">
                <a:solidFill>
                  <a:srgbClr val="001F5F"/>
                </a:solidFill>
                <a:latin typeface="Arial"/>
                <a:cs typeface="Arial"/>
              </a:rPr>
              <a:t>La	de</a:t>
            </a:r>
            <a:r>
              <a:rPr sz="1900" b="1" spc="50" dirty="0">
                <a:solidFill>
                  <a:srgbClr val="001F5F"/>
                </a:solidFill>
                <a:latin typeface="Arial"/>
                <a:cs typeface="Arial"/>
              </a:rPr>
              <a:t> </a:t>
            </a:r>
            <a:r>
              <a:rPr sz="1900" b="1" spc="-5" dirty="0">
                <a:solidFill>
                  <a:srgbClr val="001F5F"/>
                </a:solidFill>
                <a:latin typeface="Arial"/>
                <a:cs typeface="Arial"/>
              </a:rPr>
              <a:t>la</a:t>
            </a:r>
            <a:r>
              <a:rPr sz="1900" b="1" spc="44" dirty="0">
                <a:solidFill>
                  <a:srgbClr val="001F5F"/>
                </a:solidFill>
                <a:latin typeface="Arial"/>
                <a:cs typeface="Arial"/>
              </a:rPr>
              <a:t> </a:t>
            </a:r>
            <a:r>
              <a:rPr sz="1900" b="1" spc="-5" dirty="0">
                <a:solidFill>
                  <a:srgbClr val="001F5F"/>
                </a:solidFill>
                <a:latin typeface="Arial"/>
                <a:cs typeface="Arial"/>
              </a:rPr>
              <a:t>prueba</a:t>
            </a:r>
            <a:r>
              <a:rPr sz="1900" b="1" spc="55" dirty="0">
                <a:solidFill>
                  <a:srgbClr val="001F5F"/>
                </a:solidFill>
                <a:latin typeface="Arial"/>
                <a:cs typeface="Arial"/>
              </a:rPr>
              <a:t> </a:t>
            </a:r>
            <a:r>
              <a:rPr sz="1900" b="1" spc="-5" dirty="0">
                <a:solidFill>
                  <a:srgbClr val="001F5F"/>
                </a:solidFill>
                <a:latin typeface="Arial"/>
                <a:cs typeface="Arial"/>
              </a:rPr>
              <a:t>de</a:t>
            </a:r>
            <a:r>
              <a:rPr sz="1900" b="1" spc="50" dirty="0">
                <a:solidFill>
                  <a:srgbClr val="001F5F"/>
                </a:solidFill>
                <a:latin typeface="Arial"/>
                <a:cs typeface="Arial"/>
              </a:rPr>
              <a:t> </a:t>
            </a:r>
            <a:r>
              <a:rPr sz="1900" b="1" spc="-5" dirty="0">
                <a:solidFill>
                  <a:srgbClr val="001F5F"/>
                </a:solidFill>
                <a:latin typeface="Arial"/>
                <a:cs typeface="Arial"/>
              </a:rPr>
              <a:t>descarga</a:t>
            </a:r>
            <a:r>
              <a:rPr sz="1900" b="1" spc="55" dirty="0">
                <a:solidFill>
                  <a:srgbClr val="001F5F"/>
                </a:solidFill>
                <a:latin typeface="Arial"/>
                <a:cs typeface="Arial"/>
              </a:rPr>
              <a:t> </a:t>
            </a:r>
            <a:r>
              <a:rPr sz="1900" b="1" spc="-5" dirty="0">
                <a:solidFill>
                  <a:srgbClr val="001F5F"/>
                </a:solidFill>
                <a:latin typeface="Arial"/>
                <a:cs typeface="Arial"/>
              </a:rPr>
              <a:t>dieléctrica</a:t>
            </a:r>
            <a:r>
              <a:rPr sz="1900" b="1" spc="40" dirty="0">
                <a:solidFill>
                  <a:srgbClr val="001F5F"/>
                </a:solidFill>
                <a:latin typeface="Arial"/>
                <a:cs typeface="Arial"/>
              </a:rPr>
              <a:t> </a:t>
            </a:r>
            <a:r>
              <a:rPr sz="1900" b="1" spc="-5" dirty="0">
                <a:solidFill>
                  <a:srgbClr val="001F5F"/>
                </a:solidFill>
                <a:latin typeface="Arial"/>
                <a:cs typeface="Arial"/>
              </a:rPr>
              <a:t>se</a:t>
            </a:r>
            <a:r>
              <a:rPr sz="1900" b="1" spc="86" dirty="0">
                <a:solidFill>
                  <a:srgbClr val="001F5F"/>
                </a:solidFill>
                <a:latin typeface="Arial"/>
                <a:cs typeface="Arial"/>
              </a:rPr>
              <a:t> </a:t>
            </a:r>
            <a:r>
              <a:rPr sz="1900" b="1" dirty="0">
                <a:solidFill>
                  <a:srgbClr val="001F5F"/>
                </a:solidFill>
                <a:latin typeface="Arial"/>
                <a:cs typeface="Arial"/>
              </a:rPr>
              <a:t>ejecuta</a:t>
            </a:r>
            <a:endParaRPr sz="1900">
              <a:latin typeface="Arial"/>
              <a:cs typeface="Arial"/>
            </a:endParaRPr>
          </a:p>
        </p:txBody>
      </p:sp>
      <p:sp>
        <p:nvSpPr>
          <p:cNvPr id="22" name="object 22"/>
          <p:cNvSpPr txBox="1"/>
          <p:nvPr/>
        </p:nvSpPr>
        <p:spPr>
          <a:xfrm>
            <a:off x="7907401" y="3644520"/>
            <a:ext cx="2065655" cy="269304"/>
          </a:xfrm>
          <a:prstGeom prst="rect">
            <a:avLst/>
          </a:prstGeom>
          <a:solidFill>
            <a:srgbClr val="FFFF00"/>
          </a:solidFill>
        </p:spPr>
        <p:txBody>
          <a:bodyPr vert="horz" wrap="square" lIns="0" tIns="0" rIns="0" bIns="0" rtlCol="0">
            <a:spAutoFit/>
          </a:bodyPr>
          <a:lstStyle/>
          <a:p>
            <a:pPr>
              <a:lnSpc>
                <a:spcPts val="2145"/>
              </a:lnSpc>
            </a:pPr>
            <a:r>
              <a:rPr sz="1900" b="1" spc="-5" dirty="0">
                <a:solidFill>
                  <a:srgbClr val="001F5F"/>
                </a:solidFill>
                <a:latin typeface="Arial"/>
                <a:cs typeface="Arial"/>
              </a:rPr>
              <a:t>1</a:t>
            </a:r>
            <a:r>
              <a:rPr sz="1900" b="1" spc="35" dirty="0">
                <a:solidFill>
                  <a:srgbClr val="001F5F"/>
                </a:solidFill>
                <a:latin typeface="Arial"/>
                <a:cs typeface="Arial"/>
              </a:rPr>
              <a:t> </a:t>
            </a:r>
            <a:r>
              <a:rPr sz="1900" b="1" spc="-5" dirty="0">
                <a:solidFill>
                  <a:srgbClr val="001F5F"/>
                </a:solidFill>
                <a:latin typeface="Arial"/>
                <a:cs typeface="Arial"/>
              </a:rPr>
              <a:t>minuto</a:t>
            </a:r>
            <a:r>
              <a:rPr sz="1900" b="1" spc="44" dirty="0">
                <a:solidFill>
                  <a:srgbClr val="001F5F"/>
                </a:solidFill>
                <a:latin typeface="Arial"/>
                <a:cs typeface="Arial"/>
              </a:rPr>
              <a:t> </a:t>
            </a:r>
            <a:r>
              <a:rPr sz="1900" b="1" spc="-5" dirty="0">
                <a:solidFill>
                  <a:srgbClr val="001F5F"/>
                </a:solidFill>
                <a:latin typeface="Arial"/>
                <a:cs typeface="Arial"/>
              </a:rPr>
              <a:t>después</a:t>
            </a:r>
            <a:endParaRPr sz="1900">
              <a:latin typeface="Arial"/>
              <a:cs typeface="Arial"/>
            </a:endParaRPr>
          </a:p>
        </p:txBody>
      </p:sp>
      <p:sp>
        <p:nvSpPr>
          <p:cNvPr id="23" name="object 23"/>
          <p:cNvSpPr txBox="1"/>
          <p:nvPr/>
        </p:nvSpPr>
        <p:spPr>
          <a:xfrm>
            <a:off x="1176833" y="3921886"/>
            <a:ext cx="5554345" cy="269304"/>
          </a:xfrm>
          <a:prstGeom prst="rect">
            <a:avLst/>
          </a:prstGeom>
          <a:solidFill>
            <a:srgbClr val="FFFF00"/>
          </a:solidFill>
        </p:spPr>
        <p:txBody>
          <a:bodyPr vert="horz" wrap="square" lIns="0" tIns="0" rIns="0" bIns="0" rtlCol="0">
            <a:spAutoFit/>
          </a:bodyPr>
          <a:lstStyle/>
          <a:p>
            <a:pPr>
              <a:lnSpc>
                <a:spcPts val="2145"/>
              </a:lnSpc>
            </a:pPr>
            <a:r>
              <a:rPr sz="1900" b="1" spc="-5" dirty="0">
                <a:solidFill>
                  <a:srgbClr val="001F5F"/>
                </a:solidFill>
                <a:latin typeface="Arial"/>
                <a:cs typeface="Arial"/>
              </a:rPr>
              <a:t>de</a:t>
            </a:r>
            <a:r>
              <a:rPr sz="1900" b="1" spc="40" dirty="0">
                <a:solidFill>
                  <a:srgbClr val="001F5F"/>
                </a:solidFill>
                <a:latin typeface="Arial"/>
                <a:cs typeface="Arial"/>
              </a:rPr>
              <a:t> </a:t>
            </a:r>
            <a:r>
              <a:rPr sz="1900" b="1" spc="-5" dirty="0">
                <a:solidFill>
                  <a:srgbClr val="001F5F"/>
                </a:solidFill>
                <a:latin typeface="Arial"/>
                <a:cs typeface="Arial"/>
              </a:rPr>
              <a:t>haber</a:t>
            </a:r>
            <a:r>
              <a:rPr sz="1900" b="1" spc="30" dirty="0">
                <a:solidFill>
                  <a:srgbClr val="001F5F"/>
                </a:solidFill>
                <a:latin typeface="Arial"/>
                <a:cs typeface="Arial"/>
              </a:rPr>
              <a:t> </a:t>
            </a:r>
            <a:r>
              <a:rPr sz="1900" b="1" spc="-5" dirty="0">
                <a:solidFill>
                  <a:srgbClr val="001F5F"/>
                </a:solidFill>
                <a:latin typeface="Arial"/>
                <a:cs typeface="Arial"/>
              </a:rPr>
              <a:t>introducido</a:t>
            </a:r>
            <a:r>
              <a:rPr sz="1900" b="1" spc="30" dirty="0">
                <a:solidFill>
                  <a:srgbClr val="001F5F"/>
                </a:solidFill>
                <a:latin typeface="Arial"/>
                <a:cs typeface="Arial"/>
              </a:rPr>
              <a:t> </a:t>
            </a:r>
            <a:r>
              <a:rPr sz="1900" b="1" spc="-5" dirty="0">
                <a:solidFill>
                  <a:srgbClr val="001F5F"/>
                </a:solidFill>
                <a:latin typeface="Arial"/>
                <a:cs typeface="Arial"/>
              </a:rPr>
              <a:t>la</a:t>
            </a:r>
            <a:r>
              <a:rPr sz="1900" b="1" spc="65" dirty="0">
                <a:solidFill>
                  <a:srgbClr val="001F5F"/>
                </a:solidFill>
                <a:latin typeface="Arial"/>
                <a:cs typeface="Arial"/>
              </a:rPr>
              <a:t> </a:t>
            </a:r>
            <a:r>
              <a:rPr sz="1900" b="1" spc="-5" dirty="0">
                <a:solidFill>
                  <a:srgbClr val="001F5F"/>
                </a:solidFill>
                <a:latin typeface="Arial"/>
                <a:cs typeface="Arial"/>
              </a:rPr>
              <a:t>resistencia</a:t>
            </a:r>
            <a:r>
              <a:rPr sz="1900" b="1" spc="40" dirty="0">
                <a:solidFill>
                  <a:srgbClr val="001F5F"/>
                </a:solidFill>
                <a:latin typeface="Arial"/>
                <a:cs typeface="Arial"/>
              </a:rPr>
              <a:t> </a:t>
            </a:r>
            <a:r>
              <a:rPr sz="1900" b="1" spc="-5" dirty="0">
                <a:solidFill>
                  <a:srgbClr val="001F5F"/>
                </a:solidFill>
                <a:latin typeface="Arial"/>
                <a:cs typeface="Arial"/>
              </a:rPr>
              <a:t>de</a:t>
            </a:r>
            <a:r>
              <a:rPr sz="1900" b="1" spc="30" dirty="0">
                <a:solidFill>
                  <a:srgbClr val="001F5F"/>
                </a:solidFill>
                <a:latin typeface="Arial"/>
                <a:cs typeface="Arial"/>
              </a:rPr>
              <a:t> </a:t>
            </a:r>
            <a:r>
              <a:rPr sz="1900" b="1" spc="-5" dirty="0">
                <a:solidFill>
                  <a:srgbClr val="001F5F"/>
                </a:solidFill>
                <a:latin typeface="Arial"/>
                <a:cs typeface="Arial"/>
              </a:rPr>
              <a:t>descarga,</a:t>
            </a:r>
            <a:endParaRPr sz="1900">
              <a:latin typeface="Arial"/>
              <a:cs typeface="Arial"/>
            </a:endParaRPr>
          </a:p>
        </p:txBody>
      </p:sp>
      <p:sp>
        <p:nvSpPr>
          <p:cNvPr id="24" name="object 24"/>
          <p:cNvSpPr txBox="1"/>
          <p:nvPr/>
        </p:nvSpPr>
        <p:spPr>
          <a:xfrm>
            <a:off x="6788278" y="3892676"/>
            <a:ext cx="3198495" cy="304570"/>
          </a:xfrm>
          <a:prstGeom prst="rect">
            <a:avLst/>
          </a:prstGeom>
        </p:spPr>
        <p:txBody>
          <a:bodyPr vert="horz" wrap="square" lIns="0" tIns="12064" rIns="0" bIns="0" rtlCol="0">
            <a:spAutoFit/>
          </a:bodyPr>
          <a:lstStyle/>
          <a:p>
            <a:pPr marL="12699">
              <a:spcBef>
                <a:spcPts val="95"/>
              </a:spcBef>
            </a:pPr>
            <a:r>
              <a:rPr sz="1900" b="1" spc="-5" dirty="0">
                <a:solidFill>
                  <a:srgbClr val="001F5F"/>
                </a:solidFill>
                <a:latin typeface="Arial"/>
                <a:cs typeface="Arial"/>
              </a:rPr>
              <a:t>transcurrido</a:t>
            </a:r>
            <a:r>
              <a:rPr sz="1900" b="1" spc="15" dirty="0">
                <a:solidFill>
                  <a:srgbClr val="001F5F"/>
                </a:solidFill>
                <a:latin typeface="Arial"/>
                <a:cs typeface="Arial"/>
              </a:rPr>
              <a:t> </a:t>
            </a:r>
            <a:r>
              <a:rPr sz="1900" b="1" spc="-5" dirty="0">
                <a:solidFill>
                  <a:srgbClr val="001F5F"/>
                </a:solidFill>
                <a:latin typeface="Arial"/>
                <a:cs typeface="Arial"/>
              </a:rPr>
              <a:t>este</a:t>
            </a:r>
            <a:r>
              <a:rPr sz="1900" b="1" spc="10" dirty="0">
                <a:solidFill>
                  <a:srgbClr val="001F5F"/>
                </a:solidFill>
                <a:latin typeface="Arial"/>
                <a:cs typeface="Arial"/>
              </a:rPr>
              <a:t> </a:t>
            </a:r>
            <a:r>
              <a:rPr sz="1900" b="1" spc="-5" dirty="0">
                <a:solidFill>
                  <a:srgbClr val="001F5F"/>
                </a:solidFill>
                <a:latin typeface="Arial"/>
                <a:cs typeface="Arial"/>
              </a:rPr>
              <a:t>tiempo,</a:t>
            </a:r>
            <a:r>
              <a:rPr sz="1900" b="1" spc="40" dirty="0">
                <a:solidFill>
                  <a:srgbClr val="001F5F"/>
                </a:solidFill>
                <a:latin typeface="Arial"/>
                <a:cs typeface="Arial"/>
              </a:rPr>
              <a:t> </a:t>
            </a:r>
            <a:r>
              <a:rPr sz="1900" b="1" spc="-5" dirty="0">
                <a:solidFill>
                  <a:srgbClr val="001F5F"/>
                </a:solidFill>
                <a:latin typeface="Arial"/>
                <a:cs typeface="Arial"/>
              </a:rPr>
              <a:t>la</a:t>
            </a:r>
            <a:endParaRPr sz="1900">
              <a:latin typeface="Arial"/>
              <a:cs typeface="Arial"/>
            </a:endParaRPr>
          </a:p>
        </p:txBody>
      </p:sp>
      <p:sp>
        <p:nvSpPr>
          <p:cNvPr id="25" name="object 25"/>
          <p:cNvSpPr txBox="1"/>
          <p:nvPr/>
        </p:nvSpPr>
        <p:spPr>
          <a:xfrm>
            <a:off x="1164134" y="4170045"/>
            <a:ext cx="8754745" cy="304570"/>
          </a:xfrm>
          <a:prstGeom prst="rect">
            <a:avLst/>
          </a:prstGeom>
        </p:spPr>
        <p:txBody>
          <a:bodyPr vert="horz" wrap="square" lIns="0" tIns="12064" rIns="0" bIns="0" rtlCol="0">
            <a:spAutoFit/>
          </a:bodyPr>
          <a:lstStyle/>
          <a:p>
            <a:pPr marL="12699">
              <a:spcBef>
                <a:spcPts val="95"/>
              </a:spcBef>
            </a:pPr>
            <a:r>
              <a:rPr sz="1900" b="1" spc="-5" dirty="0">
                <a:solidFill>
                  <a:srgbClr val="001F5F"/>
                </a:solidFill>
                <a:latin typeface="Arial"/>
                <a:cs typeface="Arial"/>
              </a:rPr>
              <a:t>corriente</a:t>
            </a:r>
            <a:r>
              <a:rPr sz="1900" b="1" spc="10" dirty="0">
                <a:solidFill>
                  <a:srgbClr val="001F5F"/>
                </a:solidFill>
                <a:latin typeface="Arial"/>
                <a:cs typeface="Arial"/>
              </a:rPr>
              <a:t> </a:t>
            </a:r>
            <a:r>
              <a:rPr sz="1900" b="1" spc="-5" dirty="0">
                <a:solidFill>
                  <a:srgbClr val="001F5F"/>
                </a:solidFill>
                <a:latin typeface="Arial"/>
                <a:cs typeface="Arial"/>
              </a:rPr>
              <a:t>capacitiva</a:t>
            </a:r>
            <a:r>
              <a:rPr sz="1900" b="1" spc="10" dirty="0">
                <a:solidFill>
                  <a:srgbClr val="001F5F"/>
                </a:solidFill>
                <a:latin typeface="Arial"/>
                <a:cs typeface="Arial"/>
              </a:rPr>
              <a:t> </a:t>
            </a:r>
            <a:r>
              <a:rPr sz="1900" b="1" spc="-5" dirty="0">
                <a:solidFill>
                  <a:srgbClr val="001F5F"/>
                </a:solidFill>
                <a:latin typeface="Arial"/>
                <a:cs typeface="Arial"/>
              </a:rPr>
              <a:t>es</a:t>
            </a:r>
            <a:r>
              <a:rPr sz="1900" b="1" spc="10" dirty="0">
                <a:solidFill>
                  <a:srgbClr val="001F5F"/>
                </a:solidFill>
                <a:latin typeface="Arial"/>
                <a:cs typeface="Arial"/>
              </a:rPr>
              <a:t> </a:t>
            </a:r>
            <a:r>
              <a:rPr sz="1900" b="1" spc="-5" dirty="0">
                <a:solidFill>
                  <a:srgbClr val="001F5F"/>
                </a:solidFill>
                <a:latin typeface="Arial"/>
                <a:cs typeface="Arial"/>
              </a:rPr>
              <a:t>insignificante</a:t>
            </a:r>
            <a:r>
              <a:rPr sz="1900" b="1" spc="15" dirty="0">
                <a:solidFill>
                  <a:srgbClr val="001F5F"/>
                </a:solidFill>
                <a:latin typeface="Arial"/>
                <a:cs typeface="Arial"/>
              </a:rPr>
              <a:t> </a:t>
            </a:r>
            <a:r>
              <a:rPr sz="1900" b="1" spc="-5" dirty="0">
                <a:solidFill>
                  <a:srgbClr val="001F5F"/>
                </a:solidFill>
                <a:latin typeface="Arial"/>
                <a:cs typeface="Arial"/>
              </a:rPr>
              <a:t>respecto</a:t>
            </a:r>
            <a:r>
              <a:rPr sz="1900" b="1" spc="10" dirty="0">
                <a:solidFill>
                  <a:srgbClr val="001F5F"/>
                </a:solidFill>
                <a:latin typeface="Arial"/>
                <a:cs typeface="Arial"/>
              </a:rPr>
              <a:t> </a:t>
            </a:r>
            <a:r>
              <a:rPr sz="1900" b="1" spc="-5" dirty="0">
                <a:solidFill>
                  <a:srgbClr val="001F5F"/>
                </a:solidFill>
                <a:latin typeface="Arial"/>
                <a:cs typeface="Arial"/>
              </a:rPr>
              <a:t>a</a:t>
            </a:r>
            <a:r>
              <a:rPr sz="1900" b="1" spc="60" dirty="0">
                <a:solidFill>
                  <a:srgbClr val="001F5F"/>
                </a:solidFill>
                <a:latin typeface="Arial"/>
                <a:cs typeface="Arial"/>
              </a:rPr>
              <a:t> </a:t>
            </a:r>
            <a:r>
              <a:rPr sz="1900" b="1" spc="-5" dirty="0">
                <a:solidFill>
                  <a:srgbClr val="001F5F"/>
                </a:solidFill>
                <a:latin typeface="Arial"/>
                <a:cs typeface="Arial"/>
              </a:rPr>
              <a:t>la</a:t>
            </a:r>
            <a:r>
              <a:rPr sz="1900" b="1" spc="10" dirty="0">
                <a:solidFill>
                  <a:srgbClr val="001F5F"/>
                </a:solidFill>
                <a:latin typeface="Arial"/>
                <a:cs typeface="Arial"/>
              </a:rPr>
              <a:t> </a:t>
            </a:r>
            <a:r>
              <a:rPr sz="1900" b="1" spc="-5" dirty="0">
                <a:solidFill>
                  <a:srgbClr val="001F5F"/>
                </a:solidFill>
                <a:latin typeface="Arial"/>
                <a:cs typeface="Arial"/>
              </a:rPr>
              <a:t>corriente</a:t>
            </a:r>
            <a:r>
              <a:rPr sz="1900" b="1" spc="10" dirty="0">
                <a:solidFill>
                  <a:srgbClr val="001F5F"/>
                </a:solidFill>
                <a:latin typeface="Arial"/>
                <a:cs typeface="Arial"/>
              </a:rPr>
              <a:t> </a:t>
            </a:r>
            <a:r>
              <a:rPr sz="1900" b="1" spc="-5" dirty="0">
                <a:solidFill>
                  <a:srgbClr val="001F5F"/>
                </a:solidFill>
                <a:latin typeface="Arial"/>
                <a:cs typeface="Arial"/>
              </a:rPr>
              <a:t>de</a:t>
            </a:r>
            <a:r>
              <a:rPr sz="1900" b="1" spc="10" dirty="0">
                <a:solidFill>
                  <a:srgbClr val="001F5F"/>
                </a:solidFill>
                <a:latin typeface="Arial"/>
                <a:cs typeface="Arial"/>
              </a:rPr>
              <a:t> </a:t>
            </a:r>
            <a:r>
              <a:rPr sz="1900" b="1" spc="-5" dirty="0">
                <a:solidFill>
                  <a:srgbClr val="001F5F"/>
                </a:solidFill>
                <a:latin typeface="Arial"/>
                <a:cs typeface="Arial"/>
              </a:rPr>
              <a:t>reabsorción.</a:t>
            </a:r>
            <a:endParaRPr sz="1900">
              <a:latin typeface="Arial"/>
              <a:cs typeface="Arial"/>
            </a:endParaRPr>
          </a:p>
        </p:txBody>
      </p:sp>
      <p:pic>
        <p:nvPicPr>
          <p:cNvPr id="26" name="object 26"/>
          <p:cNvPicPr/>
          <p:nvPr/>
        </p:nvPicPr>
        <p:blipFill>
          <a:blip r:embed="rId3" cstate="print"/>
          <a:stretch>
            <a:fillRect/>
          </a:stretch>
        </p:blipFill>
        <p:spPr>
          <a:xfrm>
            <a:off x="947927" y="4755769"/>
            <a:ext cx="247192" cy="320039"/>
          </a:xfrm>
          <a:prstGeom prst="rect">
            <a:avLst/>
          </a:prstGeom>
        </p:spPr>
      </p:pic>
      <p:sp>
        <p:nvSpPr>
          <p:cNvPr id="27" name="object 27"/>
          <p:cNvSpPr txBox="1"/>
          <p:nvPr/>
        </p:nvSpPr>
        <p:spPr>
          <a:xfrm>
            <a:off x="1176832" y="4755769"/>
            <a:ext cx="8796020" cy="966290"/>
          </a:xfrm>
          <a:prstGeom prst="rect">
            <a:avLst/>
          </a:prstGeom>
          <a:solidFill>
            <a:srgbClr val="00FF00"/>
          </a:solidFill>
        </p:spPr>
        <p:txBody>
          <a:bodyPr vert="horz" wrap="square" lIns="0" tIns="4445" rIns="0" bIns="0" rtlCol="0">
            <a:spAutoFit/>
          </a:bodyPr>
          <a:lstStyle/>
          <a:p>
            <a:pPr indent="441285">
              <a:lnSpc>
                <a:spcPts val="2520"/>
              </a:lnSpc>
              <a:spcBef>
                <a:spcPts val="35"/>
              </a:spcBef>
              <a:tabLst>
                <a:tab pos="843839" algn="l"/>
                <a:tab pos="1618471" algn="l"/>
                <a:tab pos="1807050" algn="l"/>
                <a:tab pos="2081345" algn="l"/>
                <a:tab pos="2499138" algn="l"/>
                <a:tab pos="3172178" algn="l"/>
                <a:tab pos="3414092" algn="l"/>
                <a:tab pos="3881409" algn="l"/>
                <a:tab pos="4559530" algn="l"/>
                <a:tab pos="5078913" algn="l"/>
                <a:tab pos="5617346" algn="l"/>
                <a:tab pos="6561507" algn="l"/>
                <a:tab pos="6868820" algn="l"/>
                <a:tab pos="6932950" algn="l"/>
                <a:tab pos="7869492" algn="l"/>
                <a:tab pos="8388875" algn="l"/>
                <a:tab pos="8559040" algn="l"/>
              </a:tabLst>
            </a:pPr>
            <a:r>
              <a:rPr sz="2200" b="1" spc="-5" dirty="0">
                <a:latin typeface="Arial"/>
                <a:cs typeface="Arial"/>
              </a:rPr>
              <a:t>El	nivel	de	corriente	de	reab</a:t>
            </a:r>
            <a:r>
              <a:rPr sz="2200" b="1" dirty="0">
                <a:latin typeface="Arial"/>
                <a:cs typeface="Arial"/>
              </a:rPr>
              <a:t>s</a:t>
            </a:r>
            <a:r>
              <a:rPr sz="2200" b="1" spc="-5" dirty="0">
                <a:latin typeface="Arial"/>
                <a:cs typeface="Arial"/>
              </a:rPr>
              <a:t>orción</a:t>
            </a:r>
            <a:r>
              <a:rPr sz="2200" b="1" dirty="0">
                <a:latin typeface="Arial"/>
                <a:cs typeface="Arial"/>
              </a:rPr>
              <a:t>	</a:t>
            </a:r>
            <a:r>
              <a:rPr sz="2200" b="1" spc="-5" dirty="0">
                <a:latin typeface="Arial"/>
                <a:cs typeface="Arial"/>
              </a:rPr>
              <a:t>indica</a:t>
            </a:r>
            <a:r>
              <a:rPr sz="2200" b="1" dirty="0">
                <a:latin typeface="Arial"/>
                <a:cs typeface="Arial"/>
              </a:rPr>
              <a:t>	</a:t>
            </a:r>
            <a:r>
              <a:rPr sz="2200" b="1" spc="-5" dirty="0">
                <a:latin typeface="Arial"/>
                <a:cs typeface="Arial"/>
              </a:rPr>
              <a:t>la</a:t>
            </a:r>
            <a:r>
              <a:rPr sz="2200" b="1" dirty="0">
                <a:latin typeface="Arial"/>
                <a:cs typeface="Arial"/>
              </a:rPr>
              <a:t>		</a:t>
            </a:r>
            <a:r>
              <a:rPr sz="2200" b="1" spc="-5" dirty="0">
                <a:latin typeface="Arial"/>
                <a:cs typeface="Arial"/>
              </a:rPr>
              <a:t>condic</a:t>
            </a:r>
            <a:r>
              <a:rPr sz="2200" b="1" spc="-21" dirty="0">
                <a:latin typeface="Arial"/>
                <a:cs typeface="Arial"/>
              </a:rPr>
              <a:t>i</a:t>
            </a:r>
            <a:r>
              <a:rPr sz="2200" b="1" spc="-5" dirty="0">
                <a:latin typeface="Arial"/>
                <a:cs typeface="Arial"/>
              </a:rPr>
              <a:t>ón</a:t>
            </a:r>
            <a:r>
              <a:rPr sz="2200" b="1" dirty="0">
                <a:latin typeface="Arial"/>
                <a:cs typeface="Arial"/>
              </a:rPr>
              <a:t>	</a:t>
            </a:r>
            <a:r>
              <a:rPr sz="2200" b="1" spc="-5" dirty="0">
                <a:latin typeface="Arial"/>
                <a:cs typeface="Arial"/>
              </a:rPr>
              <a:t>del  aisla</a:t>
            </a:r>
            <a:r>
              <a:rPr sz="2200" b="1" dirty="0">
                <a:latin typeface="Arial"/>
                <a:cs typeface="Arial"/>
              </a:rPr>
              <a:t>m</a:t>
            </a:r>
            <a:r>
              <a:rPr sz="2200" b="1" spc="-5" dirty="0">
                <a:latin typeface="Arial"/>
                <a:cs typeface="Arial"/>
              </a:rPr>
              <a:t>iento,</a:t>
            </a:r>
            <a:r>
              <a:rPr sz="2200" b="1" dirty="0">
                <a:latin typeface="Arial"/>
                <a:cs typeface="Arial"/>
              </a:rPr>
              <a:t>		</a:t>
            </a:r>
            <a:r>
              <a:rPr sz="2200" b="1" spc="-5" dirty="0">
                <a:latin typeface="Arial"/>
                <a:cs typeface="Arial"/>
              </a:rPr>
              <a:t>una</a:t>
            </a:r>
            <a:r>
              <a:rPr sz="2200" b="1" dirty="0">
                <a:latin typeface="Arial"/>
                <a:cs typeface="Arial"/>
              </a:rPr>
              <a:t>	</a:t>
            </a:r>
            <a:r>
              <a:rPr sz="2200" b="1" spc="-5" dirty="0">
                <a:latin typeface="Arial"/>
                <a:cs typeface="Arial"/>
              </a:rPr>
              <a:t>alta</a:t>
            </a:r>
            <a:r>
              <a:rPr sz="2200" b="1" dirty="0">
                <a:latin typeface="Arial"/>
                <a:cs typeface="Arial"/>
              </a:rPr>
              <a:t>	</a:t>
            </a:r>
            <a:r>
              <a:rPr sz="2200" b="1" spc="-5" dirty="0">
                <a:latin typeface="Arial"/>
                <a:cs typeface="Arial"/>
              </a:rPr>
              <a:t>corriente</a:t>
            </a:r>
            <a:r>
              <a:rPr sz="2200" b="1" dirty="0">
                <a:latin typeface="Arial"/>
                <a:cs typeface="Arial"/>
              </a:rPr>
              <a:t>	</a:t>
            </a:r>
            <a:r>
              <a:rPr sz="2200" b="1" spc="-5" dirty="0">
                <a:latin typeface="Arial"/>
                <a:cs typeface="Arial"/>
              </a:rPr>
              <a:t>de</a:t>
            </a:r>
            <a:r>
              <a:rPr sz="2200" b="1" dirty="0">
                <a:latin typeface="Arial"/>
                <a:cs typeface="Arial"/>
              </a:rPr>
              <a:t>	</a:t>
            </a:r>
            <a:r>
              <a:rPr sz="2200" b="1" spc="-5" dirty="0">
                <a:latin typeface="Arial"/>
                <a:cs typeface="Arial"/>
              </a:rPr>
              <a:t>reabsorción</a:t>
            </a:r>
            <a:r>
              <a:rPr sz="2200" b="1" dirty="0">
                <a:latin typeface="Arial"/>
                <a:cs typeface="Arial"/>
              </a:rPr>
              <a:t>	</a:t>
            </a:r>
            <a:r>
              <a:rPr sz="2200" b="1" spc="-5" dirty="0">
                <a:latin typeface="Arial"/>
                <a:cs typeface="Arial"/>
              </a:rPr>
              <a:t>indica</a:t>
            </a:r>
            <a:r>
              <a:rPr sz="2200" b="1" dirty="0">
                <a:latin typeface="Arial"/>
                <a:cs typeface="Arial"/>
              </a:rPr>
              <a:t>	</a:t>
            </a:r>
            <a:r>
              <a:rPr sz="2200" b="1" spc="-5" dirty="0">
                <a:latin typeface="Arial"/>
                <a:cs typeface="Arial"/>
              </a:rPr>
              <a:t>que</a:t>
            </a:r>
            <a:r>
              <a:rPr sz="2200" b="1" dirty="0">
                <a:latin typeface="Arial"/>
                <a:cs typeface="Arial"/>
              </a:rPr>
              <a:t>		</a:t>
            </a:r>
            <a:r>
              <a:rPr sz="2200" b="1" spc="-5" dirty="0">
                <a:latin typeface="Arial"/>
                <a:cs typeface="Arial"/>
              </a:rPr>
              <a:t>el</a:t>
            </a:r>
            <a:endParaRPr sz="2200">
              <a:latin typeface="Arial"/>
              <a:cs typeface="Arial"/>
            </a:endParaRPr>
          </a:p>
          <a:p>
            <a:pPr>
              <a:lnSpc>
                <a:spcPts val="2470"/>
              </a:lnSpc>
            </a:pPr>
            <a:r>
              <a:rPr sz="2200" b="1" spc="-5" dirty="0">
                <a:latin typeface="Arial"/>
                <a:cs typeface="Arial"/>
              </a:rPr>
              <a:t>aislamiento</a:t>
            </a:r>
            <a:r>
              <a:rPr sz="2200" b="1" spc="-35" dirty="0">
                <a:latin typeface="Arial"/>
                <a:cs typeface="Arial"/>
              </a:rPr>
              <a:t> </a:t>
            </a:r>
            <a:r>
              <a:rPr sz="2200" b="1" spc="-5" dirty="0">
                <a:latin typeface="Arial"/>
                <a:cs typeface="Arial"/>
              </a:rPr>
              <a:t>se</a:t>
            </a:r>
            <a:r>
              <a:rPr sz="2200" b="1" spc="-40" dirty="0">
                <a:latin typeface="Arial"/>
                <a:cs typeface="Arial"/>
              </a:rPr>
              <a:t> </a:t>
            </a:r>
            <a:r>
              <a:rPr sz="2200" b="1" spc="-5" dirty="0">
                <a:latin typeface="Arial"/>
                <a:cs typeface="Arial"/>
              </a:rPr>
              <a:t>encuentra</a:t>
            </a:r>
            <a:r>
              <a:rPr sz="2200" b="1" spc="-40" dirty="0">
                <a:latin typeface="Arial"/>
                <a:cs typeface="Arial"/>
              </a:rPr>
              <a:t> </a:t>
            </a:r>
            <a:r>
              <a:rPr sz="2200" b="1" spc="-5" dirty="0">
                <a:latin typeface="Arial"/>
                <a:cs typeface="Arial"/>
              </a:rPr>
              <a:t>contaminado,</a:t>
            </a:r>
            <a:r>
              <a:rPr sz="2200" b="1" spc="-35" dirty="0">
                <a:latin typeface="Arial"/>
                <a:cs typeface="Arial"/>
              </a:rPr>
              <a:t> </a:t>
            </a:r>
            <a:r>
              <a:rPr sz="2200" b="1" spc="-5" dirty="0">
                <a:latin typeface="Arial"/>
                <a:cs typeface="Arial"/>
              </a:rPr>
              <a:t>usualmente</a:t>
            </a:r>
            <a:r>
              <a:rPr sz="2200" b="1" spc="-30" dirty="0">
                <a:latin typeface="Arial"/>
                <a:cs typeface="Arial"/>
              </a:rPr>
              <a:t> </a:t>
            </a:r>
            <a:r>
              <a:rPr sz="2200" b="1" spc="-5" dirty="0">
                <a:latin typeface="Arial"/>
                <a:cs typeface="Arial"/>
              </a:rPr>
              <a:t>con</a:t>
            </a:r>
            <a:r>
              <a:rPr sz="2200" b="1" spc="-55" dirty="0">
                <a:latin typeface="Arial"/>
                <a:cs typeface="Arial"/>
              </a:rPr>
              <a:t> </a:t>
            </a:r>
            <a:r>
              <a:rPr sz="2200" b="1" spc="-5" dirty="0">
                <a:latin typeface="Arial"/>
                <a:cs typeface="Arial"/>
              </a:rPr>
              <a:t>humedad.</a:t>
            </a:r>
            <a:endParaRPr sz="2200">
              <a:latin typeface="Arial"/>
              <a:cs typeface="Arial"/>
            </a:endParaRPr>
          </a:p>
        </p:txBody>
      </p:sp>
      <p:pic>
        <p:nvPicPr>
          <p:cNvPr id="28" name="object 28"/>
          <p:cNvPicPr/>
          <p:nvPr/>
        </p:nvPicPr>
        <p:blipFill>
          <a:blip r:embed="rId4" cstate="print"/>
          <a:stretch>
            <a:fillRect/>
          </a:stretch>
        </p:blipFill>
        <p:spPr>
          <a:xfrm>
            <a:off x="947927" y="6040832"/>
            <a:ext cx="247192" cy="321563"/>
          </a:xfrm>
          <a:prstGeom prst="rect">
            <a:avLst/>
          </a:prstGeom>
        </p:spPr>
      </p:pic>
      <p:sp>
        <p:nvSpPr>
          <p:cNvPr id="29" name="object 29"/>
          <p:cNvSpPr txBox="1"/>
          <p:nvPr/>
        </p:nvSpPr>
        <p:spPr>
          <a:xfrm>
            <a:off x="1176832" y="6040832"/>
            <a:ext cx="8808720" cy="320601"/>
          </a:xfrm>
          <a:prstGeom prst="rect">
            <a:avLst/>
          </a:prstGeom>
          <a:solidFill>
            <a:srgbClr val="00FF00"/>
          </a:solidFill>
        </p:spPr>
        <p:txBody>
          <a:bodyPr vert="horz" wrap="square" lIns="0" tIns="0" rIns="0" bIns="0" rtlCol="0">
            <a:spAutoFit/>
          </a:bodyPr>
          <a:lstStyle/>
          <a:p>
            <a:pPr marL="441285">
              <a:lnSpc>
                <a:spcPts val="2489"/>
              </a:lnSpc>
            </a:pPr>
            <a:r>
              <a:rPr sz="2200" b="1" spc="-5" dirty="0">
                <a:latin typeface="Arial"/>
                <a:cs typeface="Arial"/>
              </a:rPr>
              <a:t>Baja</a:t>
            </a:r>
            <a:r>
              <a:rPr sz="2200" b="1" spc="270" dirty="0">
                <a:latin typeface="Arial"/>
                <a:cs typeface="Arial"/>
              </a:rPr>
              <a:t> </a:t>
            </a:r>
            <a:r>
              <a:rPr sz="2200" b="1" spc="-5" dirty="0">
                <a:latin typeface="Arial"/>
                <a:cs typeface="Arial"/>
              </a:rPr>
              <a:t>corriente</a:t>
            </a:r>
            <a:r>
              <a:rPr sz="2200" b="1" spc="270" dirty="0">
                <a:latin typeface="Arial"/>
                <a:cs typeface="Arial"/>
              </a:rPr>
              <a:t> </a:t>
            </a:r>
            <a:r>
              <a:rPr sz="2200" b="1" spc="-5" dirty="0">
                <a:latin typeface="Arial"/>
                <a:cs typeface="Arial"/>
              </a:rPr>
              <a:t>indica</a:t>
            </a:r>
            <a:r>
              <a:rPr sz="2200" b="1" spc="270" dirty="0">
                <a:latin typeface="Arial"/>
                <a:cs typeface="Arial"/>
              </a:rPr>
              <a:t> </a:t>
            </a:r>
            <a:r>
              <a:rPr sz="2200" b="1" spc="-5" dirty="0">
                <a:latin typeface="Arial"/>
                <a:cs typeface="Arial"/>
              </a:rPr>
              <a:t>que</a:t>
            </a:r>
            <a:r>
              <a:rPr sz="2200" b="1" spc="270" dirty="0">
                <a:latin typeface="Arial"/>
                <a:cs typeface="Arial"/>
              </a:rPr>
              <a:t> </a:t>
            </a:r>
            <a:r>
              <a:rPr sz="2200" b="1" spc="-5" dirty="0">
                <a:latin typeface="Arial"/>
                <a:cs typeface="Arial"/>
              </a:rPr>
              <a:t>el</a:t>
            </a:r>
            <a:r>
              <a:rPr sz="2200" b="1" spc="275" dirty="0">
                <a:latin typeface="Arial"/>
                <a:cs typeface="Arial"/>
              </a:rPr>
              <a:t> </a:t>
            </a:r>
            <a:r>
              <a:rPr sz="2200" b="1" spc="-5" dirty="0">
                <a:latin typeface="Arial"/>
                <a:cs typeface="Arial"/>
              </a:rPr>
              <a:t>aislamiento</a:t>
            </a:r>
            <a:r>
              <a:rPr sz="2200" b="1" spc="270" dirty="0">
                <a:latin typeface="Arial"/>
                <a:cs typeface="Arial"/>
              </a:rPr>
              <a:t> </a:t>
            </a:r>
            <a:r>
              <a:rPr sz="2200" b="1" spc="-5" dirty="0">
                <a:latin typeface="Arial"/>
                <a:cs typeface="Arial"/>
              </a:rPr>
              <a:t>está</a:t>
            </a:r>
            <a:r>
              <a:rPr sz="2200" b="1" spc="270" dirty="0">
                <a:latin typeface="Arial"/>
                <a:cs typeface="Arial"/>
              </a:rPr>
              <a:t> </a:t>
            </a:r>
            <a:r>
              <a:rPr sz="2200" b="1" spc="-5" dirty="0">
                <a:latin typeface="Arial"/>
                <a:cs typeface="Arial"/>
              </a:rPr>
              <a:t>limpio</a:t>
            </a:r>
            <a:r>
              <a:rPr sz="2200" b="1" spc="285" dirty="0">
                <a:latin typeface="Arial"/>
                <a:cs typeface="Arial"/>
              </a:rPr>
              <a:t> </a:t>
            </a:r>
            <a:r>
              <a:rPr sz="2200" b="1" spc="-5" dirty="0">
                <a:latin typeface="Arial"/>
                <a:cs typeface="Arial"/>
              </a:rPr>
              <a:t>y</a:t>
            </a:r>
            <a:r>
              <a:rPr sz="2200" b="1" spc="260" dirty="0">
                <a:latin typeface="Arial"/>
                <a:cs typeface="Arial"/>
              </a:rPr>
              <a:t> </a:t>
            </a:r>
            <a:r>
              <a:rPr sz="2200" b="1" spc="-5" dirty="0">
                <a:latin typeface="Arial"/>
                <a:cs typeface="Arial"/>
              </a:rPr>
              <a:t>que</a:t>
            </a:r>
            <a:r>
              <a:rPr sz="2200" b="1" spc="325" dirty="0">
                <a:latin typeface="Arial"/>
                <a:cs typeface="Arial"/>
              </a:rPr>
              <a:t> </a:t>
            </a:r>
            <a:r>
              <a:rPr sz="2200" b="1" spc="5" dirty="0">
                <a:latin typeface="Arial"/>
                <a:cs typeface="Arial"/>
              </a:rPr>
              <a:t>no</a:t>
            </a:r>
            <a:endParaRPr sz="2200">
              <a:latin typeface="Arial"/>
              <a:cs typeface="Arial"/>
            </a:endParaRPr>
          </a:p>
        </p:txBody>
      </p:sp>
      <p:sp>
        <p:nvSpPr>
          <p:cNvPr id="31" name="object 3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31</a:t>
            </a:fld>
            <a:endParaRPr sz="1100">
              <a:latin typeface="Calibri"/>
              <a:cs typeface="Calibri"/>
            </a:endParaRPr>
          </a:p>
        </p:txBody>
      </p:sp>
      <p:sp>
        <p:nvSpPr>
          <p:cNvPr id="30" name="object 30"/>
          <p:cNvSpPr txBox="1"/>
          <p:nvPr/>
        </p:nvSpPr>
        <p:spPr>
          <a:xfrm>
            <a:off x="1176832" y="6362395"/>
            <a:ext cx="3183890" cy="320601"/>
          </a:xfrm>
          <a:prstGeom prst="rect">
            <a:avLst/>
          </a:prstGeom>
          <a:solidFill>
            <a:srgbClr val="00FF00"/>
          </a:solidFill>
        </p:spPr>
        <p:txBody>
          <a:bodyPr vert="horz" wrap="square" lIns="0" tIns="0" rIns="0" bIns="0" rtlCol="0">
            <a:spAutoFit/>
          </a:bodyPr>
          <a:lstStyle/>
          <a:p>
            <a:pPr>
              <a:lnSpc>
                <a:spcPts val="2489"/>
              </a:lnSpc>
            </a:pPr>
            <a:r>
              <a:rPr sz="2200" b="1" spc="-5" dirty="0">
                <a:latin typeface="Arial"/>
                <a:cs typeface="Arial"/>
              </a:rPr>
              <a:t>posee mucha</a:t>
            </a:r>
            <a:r>
              <a:rPr sz="2200" b="1" dirty="0">
                <a:latin typeface="Arial"/>
                <a:cs typeface="Arial"/>
              </a:rPr>
              <a:t> </a:t>
            </a:r>
            <a:r>
              <a:rPr sz="2200" b="1" spc="-5" dirty="0">
                <a:latin typeface="Arial"/>
                <a:cs typeface="Arial"/>
              </a:rPr>
              <a:t>humedad.</a:t>
            </a:r>
            <a:endParaRPr sz="2200">
              <a:latin typeface="Arial"/>
              <a:cs typeface="Aria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948056" y="1177882"/>
            <a:ext cx="247015" cy="230547"/>
          </a:xfrm>
          <a:prstGeom prst="rect">
            <a:avLst/>
          </a:prstGeom>
        </p:spPr>
      </p:pic>
      <p:sp>
        <p:nvSpPr>
          <p:cNvPr id="7" name="object 7"/>
          <p:cNvSpPr txBox="1"/>
          <p:nvPr/>
        </p:nvSpPr>
        <p:spPr>
          <a:xfrm>
            <a:off x="1618742" y="1147827"/>
            <a:ext cx="8354059" cy="320601"/>
          </a:xfrm>
          <a:prstGeom prst="rect">
            <a:avLst/>
          </a:prstGeom>
          <a:solidFill>
            <a:srgbClr val="00FF00"/>
          </a:solidFill>
        </p:spPr>
        <p:txBody>
          <a:bodyPr vert="horz" wrap="square" lIns="0" tIns="0" rIns="0" bIns="0" rtlCol="0">
            <a:spAutoFit/>
          </a:bodyPr>
          <a:lstStyle/>
          <a:p>
            <a:pPr>
              <a:lnSpc>
                <a:spcPts val="2489"/>
              </a:lnSpc>
            </a:pPr>
            <a:r>
              <a:rPr sz="2200" b="1" spc="-5" dirty="0">
                <a:latin typeface="Arial"/>
                <a:cs typeface="Arial"/>
              </a:rPr>
              <a:t>La</a:t>
            </a:r>
            <a:r>
              <a:rPr sz="2200" b="1" spc="145" dirty="0">
                <a:latin typeface="Arial"/>
                <a:cs typeface="Arial"/>
              </a:rPr>
              <a:t> </a:t>
            </a:r>
            <a:r>
              <a:rPr sz="2200" b="1" spc="-5" dirty="0">
                <a:latin typeface="Arial"/>
                <a:cs typeface="Arial"/>
              </a:rPr>
              <a:t>prueba</a:t>
            </a:r>
            <a:r>
              <a:rPr sz="2200" b="1" spc="155" dirty="0">
                <a:latin typeface="Arial"/>
                <a:cs typeface="Arial"/>
              </a:rPr>
              <a:t> </a:t>
            </a:r>
            <a:r>
              <a:rPr sz="2200" b="1" spc="-5" dirty="0">
                <a:latin typeface="Arial"/>
                <a:cs typeface="Arial"/>
              </a:rPr>
              <a:t>de</a:t>
            </a:r>
            <a:r>
              <a:rPr sz="2200" b="1" spc="145" dirty="0">
                <a:latin typeface="Arial"/>
                <a:cs typeface="Arial"/>
              </a:rPr>
              <a:t> </a:t>
            </a:r>
            <a:r>
              <a:rPr sz="2200" b="1" spc="-5" dirty="0">
                <a:latin typeface="Arial"/>
                <a:cs typeface="Arial"/>
              </a:rPr>
              <a:t>descarga</a:t>
            </a:r>
            <a:r>
              <a:rPr sz="2200" b="1" spc="145" dirty="0">
                <a:latin typeface="Arial"/>
                <a:cs typeface="Arial"/>
              </a:rPr>
              <a:t> </a:t>
            </a:r>
            <a:r>
              <a:rPr sz="2200" b="1" spc="-5" dirty="0">
                <a:latin typeface="Arial"/>
                <a:cs typeface="Arial"/>
              </a:rPr>
              <a:t>dieléctrica</a:t>
            </a:r>
            <a:r>
              <a:rPr sz="2200" b="1" spc="145" dirty="0">
                <a:latin typeface="Arial"/>
                <a:cs typeface="Arial"/>
              </a:rPr>
              <a:t> </a:t>
            </a:r>
            <a:r>
              <a:rPr sz="2200" b="1" spc="-5" dirty="0">
                <a:latin typeface="Arial"/>
                <a:cs typeface="Arial"/>
              </a:rPr>
              <a:t>depende</a:t>
            </a:r>
            <a:r>
              <a:rPr sz="2200" b="1" spc="140" dirty="0">
                <a:latin typeface="Arial"/>
                <a:cs typeface="Arial"/>
              </a:rPr>
              <a:t> </a:t>
            </a:r>
            <a:r>
              <a:rPr sz="2200" b="1" spc="-5" dirty="0">
                <a:latin typeface="Arial"/>
                <a:cs typeface="Arial"/>
              </a:rPr>
              <a:t>de</a:t>
            </a:r>
            <a:r>
              <a:rPr sz="2200" b="1" spc="145" dirty="0">
                <a:latin typeface="Arial"/>
                <a:cs typeface="Arial"/>
              </a:rPr>
              <a:t> </a:t>
            </a:r>
            <a:r>
              <a:rPr sz="2200" b="1" spc="-5" dirty="0">
                <a:latin typeface="Arial"/>
                <a:cs typeface="Arial"/>
              </a:rPr>
              <a:t>la</a:t>
            </a:r>
            <a:r>
              <a:rPr sz="2200" b="1" spc="191" dirty="0">
                <a:latin typeface="Arial"/>
                <a:cs typeface="Arial"/>
              </a:rPr>
              <a:t> </a:t>
            </a:r>
            <a:r>
              <a:rPr sz="2200" b="1" spc="-5" dirty="0">
                <a:latin typeface="Arial"/>
                <a:cs typeface="Arial"/>
              </a:rPr>
              <a:t>temperatura,</a:t>
            </a:r>
            <a:endParaRPr sz="2200">
              <a:latin typeface="Arial"/>
              <a:cs typeface="Arial"/>
            </a:endParaRPr>
          </a:p>
        </p:txBody>
      </p:sp>
      <p:sp>
        <p:nvSpPr>
          <p:cNvPr id="8" name="object 8"/>
          <p:cNvSpPr txBox="1"/>
          <p:nvPr/>
        </p:nvSpPr>
        <p:spPr>
          <a:xfrm>
            <a:off x="1176832" y="1469390"/>
            <a:ext cx="6616700" cy="320601"/>
          </a:xfrm>
          <a:prstGeom prst="rect">
            <a:avLst/>
          </a:prstGeom>
          <a:solidFill>
            <a:srgbClr val="00FF00"/>
          </a:solidFill>
        </p:spPr>
        <p:txBody>
          <a:bodyPr vert="horz" wrap="square" lIns="0" tIns="0" rIns="0" bIns="0" rtlCol="0">
            <a:spAutoFit/>
          </a:bodyPr>
          <a:lstStyle/>
          <a:p>
            <a:pPr>
              <a:lnSpc>
                <a:spcPts val="2489"/>
              </a:lnSpc>
            </a:pPr>
            <a:r>
              <a:rPr sz="2200" b="1" spc="-5" dirty="0">
                <a:latin typeface="Arial"/>
                <a:cs typeface="Arial"/>
              </a:rPr>
              <a:t>razón</a:t>
            </a:r>
            <a:r>
              <a:rPr sz="2200" b="1" dirty="0">
                <a:latin typeface="Arial"/>
                <a:cs typeface="Arial"/>
              </a:rPr>
              <a:t> </a:t>
            </a:r>
            <a:r>
              <a:rPr sz="2200" b="1" spc="-5" dirty="0">
                <a:latin typeface="Arial"/>
                <a:cs typeface="Arial"/>
              </a:rPr>
              <a:t>por</a:t>
            </a:r>
            <a:r>
              <a:rPr sz="2200" b="1" spc="5" dirty="0">
                <a:latin typeface="Arial"/>
                <a:cs typeface="Arial"/>
              </a:rPr>
              <a:t> </a:t>
            </a:r>
            <a:r>
              <a:rPr sz="2200" b="1" spc="-5" dirty="0">
                <a:latin typeface="Arial"/>
                <a:cs typeface="Arial"/>
              </a:rPr>
              <a:t>la</a:t>
            </a:r>
            <a:r>
              <a:rPr sz="2200" b="1" spc="10" dirty="0">
                <a:latin typeface="Arial"/>
                <a:cs typeface="Arial"/>
              </a:rPr>
              <a:t> </a:t>
            </a:r>
            <a:r>
              <a:rPr sz="2200" b="1" spc="-5" dirty="0">
                <a:latin typeface="Arial"/>
                <a:cs typeface="Arial"/>
              </a:rPr>
              <a:t>cual</a:t>
            </a:r>
            <a:r>
              <a:rPr sz="2200" b="1" spc="5" dirty="0">
                <a:latin typeface="Arial"/>
                <a:cs typeface="Arial"/>
              </a:rPr>
              <a:t> </a:t>
            </a:r>
            <a:r>
              <a:rPr sz="2200" b="1" spc="-5" dirty="0">
                <a:latin typeface="Arial"/>
                <a:cs typeface="Arial"/>
              </a:rPr>
              <a:t>es</a:t>
            </a:r>
            <a:r>
              <a:rPr sz="2200" b="1" spc="15" dirty="0">
                <a:latin typeface="Arial"/>
                <a:cs typeface="Arial"/>
              </a:rPr>
              <a:t> </a:t>
            </a:r>
            <a:r>
              <a:rPr sz="2200" b="1" spc="-5" dirty="0">
                <a:latin typeface="Arial"/>
                <a:cs typeface="Arial"/>
              </a:rPr>
              <a:t>importante</a:t>
            </a:r>
            <a:r>
              <a:rPr sz="2200" b="1" spc="5" dirty="0">
                <a:latin typeface="Arial"/>
                <a:cs typeface="Arial"/>
              </a:rPr>
              <a:t> </a:t>
            </a:r>
            <a:r>
              <a:rPr sz="2200" b="1" spc="-5" dirty="0">
                <a:latin typeface="Arial"/>
                <a:cs typeface="Arial"/>
              </a:rPr>
              <a:t>registrar</a:t>
            </a:r>
            <a:r>
              <a:rPr sz="2200" b="1" spc="5" dirty="0">
                <a:latin typeface="Arial"/>
                <a:cs typeface="Arial"/>
              </a:rPr>
              <a:t> </a:t>
            </a:r>
            <a:r>
              <a:rPr sz="2200" b="1" spc="-5" dirty="0">
                <a:latin typeface="Arial"/>
                <a:cs typeface="Arial"/>
              </a:rPr>
              <a:t>la</a:t>
            </a:r>
            <a:r>
              <a:rPr sz="2200" b="1" spc="40" dirty="0">
                <a:latin typeface="Arial"/>
                <a:cs typeface="Arial"/>
              </a:rPr>
              <a:t> </a:t>
            </a:r>
            <a:r>
              <a:rPr sz="2200" b="1" spc="-5" dirty="0">
                <a:latin typeface="Arial"/>
                <a:cs typeface="Arial"/>
              </a:rPr>
              <a:t>misma</a:t>
            </a:r>
            <a:endParaRPr sz="2200">
              <a:latin typeface="Arial"/>
              <a:cs typeface="Arial"/>
            </a:endParaRPr>
          </a:p>
        </p:txBody>
      </p:sp>
      <p:sp>
        <p:nvSpPr>
          <p:cNvPr id="9" name="object 9"/>
          <p:cNvSpPr txBox="1"/>
          <p:nvPr/>
        </p:nvSpPr>
        <p:spPr>
          <a:xfrm>
            <a:off x="7780402" y="1438402"/>
            <a:ext cx="103505" cy="350736"/>
          </a:xfrm>
          <a:prstGeom prst="rect">
            <a:avLst/>
          </a:prstGeom>
        </p:spPr>
        <p:txBody>
          <a:bodyPr vert="horz" wrap="square" lIns="0" tIns="12064" rIns="0" bIns="0" rtlCol="0">
            <a:spAutoFit/>
          </a:bodyPr>
          <a:lstStyle/>
          <a:p>
            <a:pPr marL="12699">
              <a:spcBef>
                <a:spcPts val="95"/>
              </a:spcBef>
            </a:pPr>
            <a:r>
              <a:rPr sz="2200" b="1" spc="-5" dirty="0">
                <a:latin typeface="Arial"/>
                <a:cs typeface="Arial"/>
              </a:rPr>
              <a:t>.</a:t>
            </a:r>
            <a:endParaRPr sz="2200">
              <a:latin typeface="Arial"/>
              <a:cs typeface="Arial"/>
            </a:endParaRPr>
          </a:p>
        </p:txBody>
      </p:sp>
      <p:sp>
        <p:nvSpPr>
          <p:cNvPr id="10" name="object 10"/>
          <p:cNvSpPr txBox="1"/>
          <p:nvPr/>
        </p:nvSpPr>
        <p:spPr>
          <a:xfrm>
            <a:off x="935228" y="1759966"/>
            <a:ext cx="7228840" cy="304570"/>
          </a:xfrm>
          <a:prstGeom prst="rect">
            <a:avLst/>
          </a:prstGeom>
        </p:spPr>
        <p:txBody>
          <a:bodyPr vert="horz" wrap="square" lIns="0" tIns="12064" rIns="0" bIns="0" rtlCol="0">
            <a:spAutoFit/>
          </a:bodyPr>
          <a:lstStyle/>
          <a:p>
            <a:pPr marL="12699">
              <a:spcBef>
                <a:spcPts val="95"/>
              </a:spcBef>
            </a:pPr>
            <a:r>
              <a:rPr sz="1900" spc="-5" dirty="0">
                <a:latin typeface="Courier New"/>
                <a:cs typeface="Courier New"/>
              </a:rPr>
              <a:t>o</a:t>
            </a:r>
            <a:r>
              <a:rPr sz="1900" spc="-475" dirty="0">
                <a:latin typeface="Courier New"/>
                <a:cs typeface="Courier New"/>
              </a:rPr>
              <a:t> </a:t>
            </a:r>
            <a:r>
              <a:rPr sz="1900" b="1" spc="-5" dirty="0">
                <a:latin typeface="Arial"/>
                <a:cs typeface="Arial"/>
              </a:rPr>
              <a:t>El</a:t>
            </a:r>
            <a:r>
              <a:rPr sz="1900" b="1" spc="5" dirty="0">
                <a:latin typeface="Arial"/>
                <a:cs typeface="Arial"/>
              </a:rPr>
              <a:t> </a:t>
            </a:r>
            <a:r>
              <a:rPr sz="1900" b="1" spc="-5" dirty="0">
                <a:latin typeface="Arial"/>
                <a:cs typeface="Arial"/>
              </a:rPr>
              <a:t>indicador</a:t>
            </a:r>
            <a:r>
              <a:rPr sz="1900" b="1" dirty="0">
                <a:latin typeface="Arial"/>
                <a:cs typeface="Arial"/>
              </a:rPr>
              <a:t> </a:t>
            </a:r>
            <a:r>
              <a:rPr sz="1900" b="1" spc="-5" dirty="0">
                <a:latin typeface="Arial"/>
                <a:cs typeface="Arial"/>
              </a:rPr>
              <a:t>que</a:t>
            </a:r>
            <a:r>
              <a:rPr sz="1900" b="1" spc="15" dirty="0">
                <a:latin typeface="Arial"/>
                <a:cs typeface="Arial"/>
              </a:rPr>
              <a:t> </a:t>
            </a:r>
            <a:r>
              <a:rPr sz="1900" b="1" spc="-5" dirty="0">
                <a:latin typeface="Arial"/>
                <a:cs typeface="Arial"/>
              </a:rPr>
              <a:t>muestra</a:t>
            </a:r>
            <a:r>
              <a:rPr sz="1900" b="1" spc="10"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comportamiento</a:t>
            </a:r>
            <a:r>
              <a:rPr sz="1900" b="1" spc="35" dirty="0">
                <a:latin typeface="Arial"/>
                <a:cs typeface="Arial"/>
              </a:rPr>
              <a:t> </a:t>
            </a:r>
            <a:r>
              <a:rPr sz="1900" b="1" spc="-10" dirty="0">
                <a:latin typeface="Arial"/>
                <a:cs typeface="Arial"/>
              </a:rPr>
              <a:t>viene</a:t>
            </a:r>
            <a:r>
              <a:rPr sz="1900" b="1" spc="15" dirty="0">
                <a:latin typeface="Arial"/>
                <a:cs typeface="Arial"/>
              </a:rPr>
              <a:t> </a:t>
            </a:r>
            <a:r>
              <a:rPr sz="1900" b="1" spc="-5" dirty="0">
                <a:latin typeface="Arial"/>
                <a:cs typeface="Arial"/>
              </a:rPr>
              <a:t>dado</a:t>
            </a:r>
            <a:r>
              <a:rPr sz="1900" b="1" spc="50" dirty="0">
                <a:latin typeface="Arial"/>
                <a:cs typeface="Arial"/>
              </a:rPr>
              <a:t> </a:t>
            </a:r>
            <a:r>
              <a:rPr sz="1900" b="1" spc="-5" dirty="0">
                <a:latin typeface="Arial"/>
                <a:cs typeface="Arial"/>
              </a:rPr>
              <a:t>por:</a:t>
            </a:r>
            <a:endParaRPr sz="1900">
              <a:latin typeface="Arial"/>
              <a:cs typeface="Arial"/>
            </a:endParaRPr>
          </a:p>
        </p:txBody>
      </p:sp>
      <p:pic>
        <p:nvPicPr>
          <p:cNvPr id="11" name="object 11"/>
          <p:cNvPicPr/>
          <p:nvPr/>
        </p:nvPicPr>
        <p:blipFill>
          <a:blip r:embed="rId3" cstate="print"/>
          <a:stretch>
            <a:fillRect/>
          </a:stretch>
        </p:blipFill>
        <p:spPr>
          <a:xfrm>
            <a:off x="2835108" y="2129483"/>
            <a:ext cx="4953909" cy="4603548"/>
          </a:xfrm>
          <a:prstGeom prst="rect">
            <a:avLst/>
          </a:prstGeom>
        </p:spPr>
      </p:pic>
      <p:sp>
        <p:nvSpPr>
          <p:cNvPr id="12" name="object 12"/>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32</a:t>
            </a:fld>
            <a:endParaRPr sz="1100">
              <a:latin typeface="Calibri"/>
              <a:cs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388429" y="1402217"/>
            <a:ext cx="6969466" cy="4965575"/>
          </a:xfrm>
          <a:prstGeom prst="rect">
            <a:avLst/>
          </a:prstGeom>
        </p:spPr>
      </p:pic>
      <p:sp>
        <p:nvSpPr>
          <p:cNvPr id="7" name="object 7"/>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33</a:t>
            </a:fld>
            <a:endParaRPr sz="1100">
              <a:latin typeface="Calibri"/>
              <a:cs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18742" y="1147827"/>
            <a:ext cx="5793740" cy="346249"/>
          </a:xfrm>
          <a:prstGeom prst="rect">
            <a:avLst/>
          </a:prstGeom>
          <a:solidFill>
            <a:srgbClr val="FFFF00"/>
          </a:solidFill>
        </p:spPr>
        <p:txBody>
          <a:bodyPr vert="horz" wrap="square" lIns="0" tIns="0" rIns="0" bIns="0" rtlCol="0">
            <a:spAutoFit/>
          </a:bodyPr>
          <a:lstStyle/>
          <a:p>
            <a:pPr>
              <a:lnSpc>
                <a:spcPts val="2709"/>
              </a:lnSpc>
            </a:pPr>
            <a:r>
              <a:rPr sz="2400" b="1" spc="-5" dirty="0">
                <a:latin typeface="Arial"/>
                <a:cs typeface="Arial"/>
              </a:rPr>
              <a:t>Prueba</a:t>
            </a:r>
            <a:r>
              <a:rPr sz="2400" b="1" dirty="0">
                <a:latin typeface="Arial"/>
                <a:cs typeface="Arial"/>
              </a:rPr>
              <a:t> </a:t>
            </a:r>
            <a:r>
              <a:rPr sz="2400" b="1" spc="-5" dirty="0">
                <a:latin typeface="Arial"/>
                <a:cs typeface="Arial"/>
              </a:rPr>
              <a:t>de</a:t>
            </a:r>
            <a:r>
              <a:rPr sz="2400" b="1" spc="15" dirty="0">
                <a:latin typeface="Arial"/>
                <a:cs typeface="Arial"/>
              </a:rPr>
              <a:t> </a:t>
            </a:r>
            <a:r>
              <a:rPr sz="2400" b="1" dirty="0">
                <a:latin typeface="Arial"/>
                <a:cs typeface="Arial"/>
              </a:rPr>
              <a:t>Alto</a:t>
            </a:r>
            <a:r>
              <a:rPr sz="2400" b="1" spc="10" dirty="0">
                <a:latin typeface="Arial"/>
                <a:cs typeface="Arial"/>
              </a:rPr>
              <a:t> </a:t>
            </a:r>
            <a:r>
              <a:rPr sz="2400" b="1" spc="-5" dirty="0">
                <a:latin typeface="Arial"/>
                <a:cs typeface="Arial"/>
              </a:rPr>
              <a:t>Potencial</a:t>
            </a:r>
            <a:r>
              <a:rPr sz="2400" b="1" spc="5" dirty="0">
                <a:latin typeface="Arial"/>
                <a:cs typeface="Arial"/>
              </a:rPr>
              <a:t> </a:t>
            </a:r>
            <a:r>
              <a:rPr sz="2400" b="1" spc="-5" dirty="0">
                <a:latin typeface="Arial"/>
                <a:cs typeface="Arial"/>
              </a:rPr>
              <a:t>DC;</a:t>
            </a:r>
            <a:r>
              <a:rPr sz="2400" b="1" spc="10" dirty="0">
                <a:latin typeface="Arial"/>
                <a:cs typeface="Arial"/>
              </a:rPr>
              <a:t> </a:t>
            </a:r>
            <a:r>
              <a:rPr sz="2400" b="1" spc="-5" dirty="0">
                <a:latin typeface="Arial"/>
                <a:cs typeface="Arial"/>
              </a:rPr>
              <a:t>Hi</a:t>
            </a:r>
            <a:r>
              <a:rPr sz="2400" b="1" spc="-10" dirty="0">
                <a:latin typeface="Arial"/>
                <a:cs typeface="Arial"/>
              </a:rPr>
              <a:t> </a:t>
            </a:r>
            <a:r>
              <a:rPr sz="2400" b="1" dirty="0">
                <a:latin typeface="Arial"/>
                <a:cs typeface="Arial"/>
              </a:rPr>
              <a:t>Pot</a:t>
            </a:r>
            <a:r>
              <a:rPr sz="2400" b="1" spc="10" dirty="0">
                <a:latin typeface="Arial"/>
                <a:cs typeface="Arial"/>
              </a:rPr>
              <a:t> </a:t>
            </a:r>
            <a:r>
              <a:rPr sz="2400" b="1" spc="-5" dirty="0">
                <a:latin typeface="Arial"/>
                <a:cs typeface="Arial"/>
              </a:rPr>
              <a:t>DC.</a:t>
            </a:r>
            <a:endParaRPr sz="2400">
              <a:latin typeface="Arial"/>
              <a:cs typeface="Arial"/>
            </a:endParaRPr>
          </a:p>
        </p:txBody>
      </p:sp>
      <p:pic>
        <p:nvPicPr>
          <p:cNvPr id="7" name="object 7"/>
          <p:cNvPicPr/>
          <p:nvPr/>
        </p:nvPicPr>
        <p:blipFill>
          <a:blip r:embed="rId2" cstate="print"/>
          <a:stretch>
            <a:fillRect/>
          </a:stretch>
        </p:blipFill>
        <p:spPr>
          <a:xfrm>
            <a:off x="948057" y="1804627"/>
            <a:ext cx="208915" cy="194987"/>
          </a:xfrm>
          <a:prstGeom prst="rect">
            <a:avLst/>
          </a:prstGeom>
        </p:spPr>
      </p:pic>
      <p:sp>
        <p:nvSpPr>
          <p:cNvPr id="8" name="object 8"/>
          <p:cNvSpPr txBox="1"/>
          <p:nvPr/>
        </p:nvSpPr>
        <p:spPr>
          <a:xfrm>
            <a:off x="3378962" y="1775715"/>
            <a:ext cx="33108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verificar</a:t>
            </a:r>
            <a:r>
              <a:rPr sz="1900" b="1" spc="5"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rigidez</a:t>
            </a:r>
            <a:r>
              <a:rPr sz="1900" b="1" spc="15" dirty="0">
                <a:latin typeface="Arial"/>
                <a:cs typeface="Arial"/>
              </a:rPr>
              <a:t> </a:t>
            </a:r>
            <a:r>
              <a:rPr sz="1900" b="1" spc="-5" dirty="0">
                <a:latin typeface="Arial"/>
                <a:cs typeface="Arial"/>
              </a:rPr>
              <a:t>dieléctrica</a:t>
            </a:r>
            <a:endParaRPr sz="1900">
              <a:latin typeface="Arial"/>
              <a:cs typeface="Arial"/>
            </a:endParaRPr>
          </a:p>
        </p:txBody>
      </p:sp>
      <p:sp>
        <p:nvSpPr>
          <p:cNvPr id="9" name="object 9"/>
          <p:cNvSpPr txBox="1"/>
          <p:nvPr/>
        </p:nvSpPr>
        <p:spPr>
          <a:xfrm>
            <a:off x="1164133" y="1746250"/>
            <a:ext cx="8273415" cy="304570"/>
          </a:xfrm>
          <a:prstGeom prst="rect">
            <a:avLst/>
          </a:prstGeom>
        </p:spPr>
        <p:txBody>
          <a:bodyPr vert="horz" wrap="square" lIns="0" tIns="12064" rIns="0" bIns="0" rtlCol="0">
            <a:spAutoFit/>
          </a:bodyPr>
          <a:lstStyle/>
          <a:p>
            <a:pPr marL="12699">
              <a:spcBef>
                <a:spcPts val="95"/>
              </a:spcBef>
              <a:tabLst>
                <a:tab pos="5591948" algn="l"/>
              </a:tabLst>
            </a:pPr>
            <a:r>
              <a:rPr sz="1900" b="1" spc="-5" dirty="0">
                <a:latin typeface="Arial"/>
                <a:cs typeface="Arial"/>
              </a:rPr>
              <a:t>Tiene</a:t>
            </a:r>
            <a:r>
              <a:rPr sz="1900" b="1" spc="5" dirty="0">
                <a:latin typeface="Arial"/>
                <a:cs typeface="Arial"/>
              </a:rPr>
              <a:t> </a:t>
            </a:r>
            <a:r>
              <a:rPr sz="1900" b="1" spc="-5" dirty="0">
                <a:latin typeface="Arial"/>
                <a:cs typeface="Arial"/>
              </a:rPr>
              <a:t>como</a:t>
            </a:r>
            <a:r>
              <a:rPr sz="1900" b="1" spc="10" dirty="0">
                <a:latin typeface="Arial"/>
                <a:cs typeface="Arial"/>
              </a:rPr>
              <a:t> </a:t>
            </a:r>
            <a:r>
              <a:rPr sz="1900" b="1" spc="-5" dirty="0">
                <a:latin typeface="Arial"/>
                <a:cs typeface="Arial"/>
              </a:rPr>
              <a:t>objeto	de</a:t>
            </a:r>
            <a:r>
              <a:rPr sz="1900" b="1" spc="-15" dirty="0">
                <a:latin typeface="Arial"/>
                <a:cs typeface="Arial"/>
              </a:rPr>
              <a:t> </a:t>
            </a:r>
            <a:r>
              <a:rPr sz="1900" b="1" spc="-5" dirty="0">
                <a:latin typeface="Arial"/>
                <a:cs typeface="Arial"/>
              </a:rPr>
              <a:t>un</a:t>
            </a:r>
            <a:r>
              <a:rPr sz="1900" b="1" spc="-21" dirty="0">
                <a:latin typeface="Arial"/>
                <a:cs typeface="Arial"/>
              </a:rPr>
              <a:t> </a:t>
            </a:r>
            <a:r>
              <a:rPr sz="1900" b="1" spc="-5" dirty="0">
                <a:latin typeface="Arial"/>
                <a:cs typeface="Arial"/>
              </a:rPr>
              <a:t>material</a:t>
            </a:r>
            <a:r>
              <a:rPr sz="1900" b="1" spc="-25" dirty="0">
                <a:latin typeface="Arial"/>
                <a:cs typeface="Arial"/>
              </a:rPr>
              <a:t> </a:t>
            </a:r>
            <a:r>
              <a:rPr sz="1900" b="1" dirty="0">
                <a:latin typeface="Arial"/>
                <a:cs typeface="Arial"/>
              </a:rPr>
              <a:t>aislante.</a:t>
            </a:r>
            <a:endParaRPr sz="1900">
              <a:latin typeface="Arial"/>
              <a:cs typeface="Arial"/>
            </a:endParaRPr>
          </a:p>
        </p:txBody>
      </p:sp>
      <p:pic>
        <p:nvPicPr>
          <p:cNvPr id="10" name="object 10"/>
          <p:cNvPicPr/>
          <p:nvPr/>
        </p:nvPicPr>
        <p:blipFill>
          <a:blip r:embed="rId2" cstate="print"/>
          <a:stretch>
            <a:fillRect/>
          </a:stretch>
        </p:blipFill>
        <p:spPr>
          <a:xfrm>
            <a:off x="948057" y="2359576"/>
            <a:ext cx="208915" cy="194394"/>
          </a:xfrm>
          <a:prstGeom prst="rect">
            <a:avLst/>
          </a:prstGeom>
        </p:spPr>
      </p:pic>
      <p:sp>
        <p:nvSpPr>
          <p:cNvPr id="11" name="object 11"/>
          <p:cNvSpPr txBox="1"/>
          <p:nvPr/>
        </p:nvSpPr>
        <p:spPr>
          <a:xfrm>
            <a:off x="1164132" y="2301367"/>
            <a:ext cx="882015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Recomendada</a:t>
            </a:r>
            <a:r>
              <a:rPr sz="1900" b="1" spc="254" dirty="0">
                <a:latin typeface="Arial"/>
                <a:cs typeface="Arial"/>
              </a:rPr>
              <a:t> </a:t>
            </a:r>
            <a:r>
              <a:rPr sz="1900" b="1" spc="-5" dirty="0">
                <a:latin typeface="Arial"/>
                <a:cs typeface="Arial"/>
              </a:rPr>
              <a:t>por</a:t>
            </a:r>
            <a:r>
              <a:rPr sz="1900" b="1" spc="250" dirty="0">
                <a:latin typeface="Arial"/>
                <a:cs typeface="Arial"/>
              </a:rPr>
              <a:t> </a:t>
            </a:r>
            <a:r>
              <a:rPr sz="1900" b="1" spc="-5" dirty="0">
                <a:latin typeface="Arial"/>
                <a:cs typeface="Arial"/>
              </a:rPr>
              <a:t>los</a:t>
            </a:r>
            <a:r>
              <a:rPr sz="1900" b="1" spc="279" dirty="0">
                <a:latin typeface="Arial"/>
                <a:cs typeface="Arial"/>
              </a:rPr>
              <a:t> </a:t>
            </a:r>
            <a:r>
              <a:rPr sz="1900" b="1" spc="-5" dirty="0">
                <a:latin typeface="Arial"/>
                <a:cs typeface="Arial"/>
              </a:rPr>
              <a:t>estándares</a:t>
            </a:r>
            <a:r>
              <a:rPr sz="1900" b="1" spc="250" dirty="0">
                <a:latin typeface="Arial"/>
                <a:cs typeface="Arial"/>
              </a:rPr>
              <a:t> </a:t>
            </a:r>
            <a:r>
              <a:rPr sz="1900" b="1" spc="-5" dirty="0">
                <a:latin typeface="Arial"/>
                <a:cs typeface="Arial"/>
              </a:rPr>
              <a:t>IEEE</a:t>
            </a:r>
            <a:r>
              <a:rPr sz="1900" b="1" spc="254" dirty="0">
                <a:latin typeface="Arial"/>
                <a:cs typeface="Arial"/>
              </a:rPr>
              <a:t> </a:t>
            </a:r>
            <a:r>
              <a:rPr sz="1900" b="1" spc="-5" dirty="0">
                <a:latin typeface="Arial"/>
                <a:cs typeface="Arial"/>
              </a:rPr>
              <a:t>400-2001</a:t>
            </a:r>
            <a:r>
              <a:rPr sz="1900" b="1" spc="275" dirty="0">
                <a:latin typeface="Arial"/>
                <a:cs typeface="Arial"/>
              </a:rPr>
              <a:t> </a:t>
            </a:r>
            <a:r>
              <a:rPr sz="1900" b="1" spc="-5" dirty="0">
                <a:latin typeface="Arial"/>
                <a:cs typeface="Arial"/>
              </a:rPr>
              <a:t>y</a:t>
            </a:r>
            <a:r>
              <a:rPr sz="1900" b="1" spc="260" dirty="0">
                <a:latin typeface="Arial"/>
                <a:cs typeface="Arial"/>
              </a:rPr>
              <a:t> </a:t>
            </a:r>
            <a:r>
              <a:rPr sz="1900" b="1" spc="-5" dirty="0">
                <a:latin typeface="Arial"/>
                <a:cs typeface="Arial"/>
              </a:rPr>
              <a:t>DIN</a:t>
            </a:r>
            <a:r>
              <a:rPr sz="1900" b="1" spc="250" dirty="0">
                <a:latin typeface="Arial"/>
                <a:cs typeface="Arial"/>
              </a:rPr>
              <a:t> </a:t>
            </a:r>
            <a:r>
              <a:rPr sz="1900" b="1" spc="-5" dirty="0">
                <a:latin typeface="Arial"/>
                <a:cs typeface="Arial"/>
              </a:rPr>
              <a:t>VDE</a:t>
            </a:r>
            <a:r>
              <a:rPr sz="1900" b="1" spc="254" dirty="0">
                <a:latin typeface="Arial"/>
                <a:cs typeface="Arial"/>
              </a:rPr>
              <a:t> </a:t>
            </a:r>
            <a:r>
              <a:rPr sz="1900" b="1" dirty="0">
                <a:latin typeface="Arial"/>
                <a:cs typeface="Arial"/>
              </a:rPr>
              <a:t>0276-620</a:t>
            </a:r>
            <a:r>
              <a:rPr sz="1900" b="1" spc="260" dirty="0">
                <a:latin typeface="Arial"/>
                <a:cs typeface="Arial"/>
              </a:rPr>
              <a:t> </a:t>
            </a:r>
            <a:r>
              <a:rPr sz="1900" b="1" spc="-5" dirty="0">
                <a:latin typeface="Arial"/>
                <a:cs typeface="Arial"/>
              </a:rPr>
              <a:t>para </a:t>
            </a:r>
            <a:r>
              <a:rPr sz="1900" b="1" spc="-509" dirty="0">
                <a:latin typeface="Arial"/>
                <a:cs typeface="Arial"/>
              </a:rPr>
              <a:t> </a:t>
            </a:r>
            <a:r>
              <a:rPr sz="1900" b="1" spc="-5" dirty="0">
                <a:latin typeface="Arial"/>
                <a:cs typeface="Arial"/>
              </a:rPr>
              <a:t>cables</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potencia</a:t>
            </a:r>
            <a:r>
              <a:rPr sz="1900" b="1" spc="15"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la </a:t>
            </a:r>
            <a:r>
              <a:rPr sz="1900" b="1" dirty="0">
                <a:latin typeface="Arial"/>
                <a:cs typeface="Arial"/>
              </a:rPr>
              <a:t>ANSI </a:t>
            </a:r>
            <a:r>
              <a:rPr sz="1900" b="1" spc="-5" dirty="0">
                <a:latin typeface="Arial"/>
                <a:cs typeface="Arial"/>
              </a:rPr>
              <a:t>Nema </a:t>
            </a:r>
            <a:r>
              <a:rPr sz="1900" b="1" dirty="0">
                <a:latin typeface="Arial"/>
                <a:cs typeface="Arial"/>
              </a:rPr>
              <a:t>ATS</a:t>
            </a:r>
            <a:r>
              <a:rPr sz="1900" b="1" spc="5" dirty="0">
                <a:latin typeface="Arial"/>
                <a:cs typeface="Arial"/>
              </a:rPr>
              <a:t> </a:t>
            </a:r>
            <a:r>
              <a:rPr sz="1900" b="1" spc="-5" dirty="0">
                <a:latin typeface="Arial"/>
                <a:cs typeface="Arial"/>
              </a:rPr>
              <a:t>2009 para otros</a:t>
            </a:r>
            <a:r>
              <a:rPr sz="1900" b="1" dirty="0">
                <a:latin typeface="Arial"/>
                <a:cs typeface="Arial"/>
              </a:rPr>
              <a:t> </a:t>
            </a:r>
            <a:r>
              <a:rPr sz="1900" b="1" spc="-5" dirty="0">
                <a:latin typeface="Arial"/>
                <a:cs typeface="Arial"/>
              </a:rPr>
              <a:t>equipos.</a:t>
            </a:r>
            <a:endParaRPr sz="1900">
              <a:latin typeface="Arial"/>
              <a:cs typeface="Arial"/>
            </a:endParaRPr>
          </a:p>
        </p:txBody>
      </p:sp>
      <p:pic>
        <p:nvPicPr>
          <p:cNvPr id="12" name="object 12"/>
          <p:cNvPicPr/>
          <p:nvPr/>
        </p:nvPicPr>
        <p:blipFill>
          <a:blip r:embed="rId2" cstate="print"/>
          <a:stretch>
            <a:fillRect/>
          </a:stretch>
        </p:blipFill>
        <p:spPr>
          <a:xfrm>
            <a:off x="948057" y="3191467"/>
            <a:ext cx="208915" cy="194987"/>
          </a:xfrm>
          <a:prstGeom prst="rect">
            <a:avLst/>
          </a:prstGeom>
        </p:spPr>
      </p:pic>
      <p:sp>
        <p:nvSpPr>
          <p:cNvPr id="13" name="object 13"/>
          <p:cNvSpPr txBox="1"/>
          <p:nvPr/>
        </p:nvSpPr>
        <p:spPr>
          <a:xfrm>
            <a:off x="2732785" y="3162936"/>
            <a:ext cx="9258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también</a:t>
            </a:r>
            <a:endParaRPr sz="1900">
              <a:latin typeface="Arial"/>
              <a:cs typeface="Arial"/>
            </a:endParaRPr>
          </a:p>
        </p:txBody>
      </p:sp>
      <p:sp>
        <p:nvSpPr>
          <p:cNvPr id="14" name="object 14"/>
          <p:cNvSpPr txBox="1"/>
          <p:nvPr/>
        </p:nvSpPr>
        <p:spPr>
          <a:xfrm>
            <a:off x="1164133" y="3133470"/>
            <a:ext cx="5052695" cy="304570"/>
          </a:xfrm>
          <a:prstGeom prst="rect">
            <a:avLst/>
          </a:prstGeom>
        </p:spPr>
        <p:txBody>
          <a:bodyPr vert="horz" wrap="square" lIns="0" tIns="12064" rIns="0" bIns="0" rtlCol="0">
            <a:spAutoFit/>
          </a:bodyPr>
          <a:lstStyle/>
          <a:p>
            <a:pPr marL="12699">
              <a:spcBef>
                <a:spcPts val="95"/>
              </a:spcBef>
              <a:tabLst>
                <a:tab pos="2614063" algn="l"/>
              </a:tabLst>
            </a:pPr>
            <a:r>
              <a:rPr sz="1900" b="1" spc="-5" dirty="0">
                <a:latin typeface="Arial"/>
                <a:cs typeface="Arial"/>
              </a:rPr>
              <a:t>Esta</a:t>
            </a:r>
            <a:r>
              <a:rPr sz="1900" b="1" spc="430" dirty="0">
                <a:latin typeface="Arial"/>
                <a:cs typeface="Arial"/>
              </a:rPr>
              <a:t> </a:t>
            </a:r>
            <a:r>
              <a:rPr sz="1900" b="1" spc="-5" dirty="0">
                <a:latin typeface="Arial"/>
                <a:cs typeface="Arial"/>
              </a:rPr>
              <a:t>prueba	puede</a:t>
            </a:r>
            <a:r>
              <a:rPr sz="1900" b="1" spc="400" dirty="0">
                <a:latin typeface="Arial"/>
                <a:cs typeface="Arial"/>
              </a:rPr>
              <a:t> </a:t>
            </a:r>
            <a:r>
              <a:rPr sz="1900" b="1" spc="-5" dirty="0">
                <a:latin typeface="Arial"/>
                <a:cs typeface="Arial"/>
              </a:rPr>
              <a:t>ejecutarse</a:t>
            </a:r>
            <a:r>
              <a:rPr sz="1900" b="1" spc="400" dirty="0">
                <a:latin typeface="Arial"/>
                <a:cs typeface="Arial"/>
              </a:rPr>
              <a:t> </a:t>
            </a:r>
            <a:r>
              <a:rPr sz="1900" b="1" spc="-5" dirty="0">
                <a:latin typeface="Arial"/>
                <a:cs typeface="Arial"/>
              </a:rPr>
              <a:t>en</a:t>
            </a:r>
            <a:endParaRPr sz="1900">
              <a:latin typeface="Arial"/>
              <a:cs typeface="Arial"/>
            </a:endParaRPr>
          </a:p>
        </p:txBody>
      </p:sp>
      <p:sp>
        <p:nvSpPr>
          <p:cNvPr id="15" name="object 15"/>
          <p:cNvSpPr txBox="1"/>
          <p:nvPr/>
        </p:nvSpPr>
        <p:spPr>
          <a:xfrm>
            <a:off x="6327013" y="3162936"/>
            <a:ext cx="36588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otros</a:t>
            </a:r>
            <a:r>
              <a:rPr sz="1900" b="1" spc="415" dirty="0">
                <a:latin typeface="Arial"/>
                <a:cs typeface="Arial"/>
              </a:rPr>
              <a:t> </a:t>
            </a:r>
            <a:r>
              <a:rPr sz="1900" b="1" spc="-5" dirty="0">
                <a:latin typeface="Arial"/>
                <a:cs typeface="Arial"/>
              </a:rPr>
              <a:t>equipos</a:t>
            </a:r>
            <a:r>
              <a:rPr sz="1900" b="1" spc="420" dirty="0">
                <a:latin typeface="Arial"/>
                <a:cs typeface="Arial"/>
              </a:rPr>
              <a:t> </a:t>
            </a:r>
            <a:r>
              <a:rPr sz="1900" b="1" spc="-5" dirty="0">
                <a:latin typeface="Arial"/>
                <a:cs typeface="Arial"/>
              </a:rPr>
              <a:t>con</a:t>
            </a:r>
            <a:r>
              <a:rPr sz="1900" b="1" spc="430" dirty="0">
                <a:latin typeface="Arial"/>
                <a:cs typeface="Arial"/>
              </a:rPr>
              <a:t> </a:t>
            </a:r>
            <a:r>
              <a:rPr sz="1900" b="1" spc="-5" dirty="0">
                <a:latin typeface="Arial"/>
                <a:cs typeface="Arial"/>
              </a:rPr>
              <a:t>aislamiento</a:t>
            </a:r>
            <a:endParaRPr sz="1900">
              <a:latin typeface="Arial"/>
              <a:cs typeface="Arial"/>
            </a:endParaRPr>
          </a:p>
        </p:txBody>
      </p:sp>
      <p:sp>
        <p:nvSpPr>
          <p:cNvPr id="16" name="object 16"/>
          <p:cNvSpPr txBox="1"/>
          <p:nvPr/>
        </p:nvSpPr>
        <p:spPr>
          <a:xfrm>
            <a:off x="1176834" y="3440304"/>
            <a:ext cx="7118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ó</a:t>
            </a:r>
            <a:r>
              <a:rPr sz="1900" b="1" spc="-5" dirty="0">
                <a:latin typeface="Arial"/>
                <a:cs typeface="Arial"/>
              </a:rPr>
              <a:t>li</a:t>
            </a:r>
            <a:r>
              <a:rPr sz="1900" b="1" dirty="0">
                <a:latin typeface="Arial"/>
                <a:cs typeface="Arial"/>
              </a:rPr>
              <a:t>d</a:t>
            </a:r>
            <a:r>
              <a:rPr sz="1900" b="1" spc="-5" dirty="0">
                <a:latin typeface="Arial"/>
                <a:cs typeface="Arial"/>
              </a:rPr>
              <a:t>o</a:t>
            </a:r>
            <a:endParaRPr sz="1900">
              <a:latin typeface="Arial"/>
              <a:cs typeface="Arial"/>
            </a:endParaRPr>
          </a:p>
        </p:txBody>
      </p:sp>
      <p:sp>
        <p:nvSpPr>
          <p:cNvPr id="17" name="object 17"/>
          <p:cNvSpPr txBox="1"/>
          <p:nvPr/>
        </p:nvSpPr>
        <p:spPr>
          <a:xfrm>
            <a:off x="1942845" y="3410839"/>
            <a:ext cx="21158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5"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subestación.</a:t>
            </a:r>
            <a:endParaRPr sz="1900">
              <a:latin typeface="Arial"/>
              <a:cs typeface="Arial"/>
            </a:endParaRPr>
          </a:p>
        </p:txBody>
      </p:sp>
      <p:pic>
        <p:nvPicPr>
          <p:cNvPr id="18" name="object 18"/>
          <p:cNvPicPr/>
          <p:nvPr/>
        </p:nvPicPr>
        <p:blipFill>
          <a:blip r:embed="rId2" cstate="print"/>
          <a:stretch>
            <a:fillRect/>
          </a:stretch>
        </p:blipFill>
        <p:spPr>
          <a:xfrm>
            <a:off x="948057" y="4023318"/>
            <a:ext cx="208915" cy="194987"/>
          </a:xfrm>
          <a:prstGeom prst="rect">
            <a:avLst/>
          </a:prstGeom>
        </p:spPr>
      </p:pic>
      <p:sp>
        <p:nvSpPr>
          <p:cNvPr id="19" name="object 19"/>
          <p:cNvSpPr txBox="1"/>
          <p:nvPr/>
        </p:nvSpPr>
        <p:spPr>
          <a:xfrm>
            <a:off x="3522599" y="3994988"/>
            <a:ext cx="36614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máximo</a:t>
            </a:r>
            <a:r>
              <a:rPr sz="1900" b="1" spc="325" dirty="0">
                <a:latin typeface="Arial"/>
                <a:cs typeface="Arial"/>
              </a:rPr>
              <a:t> </a:t>
            </a:r>
            <a:r>
              <a:rPr sz="1900" b="1" spc="-5" dirty="0">
                <a:latin typeface="Arial"/>
                <a:cs typeface="Arial"/>
              </a:rPr>
              <a:t>gradiente</a:t>
            </a:r>
            <a:r>
              <a:rPr sz="1900" b="1" spc="335" dirty="0">
                <a:latin typeface="Arial"/>
                <a:cs typeface="Arial"/>
              </a:rPr>
              <a:t> </a:t>
            </a:r>
            <a:r>
              <a:rPr sz="1900" b="1" spc="-5" dirty="0">
                <a:latin typeface="Arial"/>
                <a:cs typeface="Arial"/>
              </a:rPr>
              <a:t>de</a:t>
            </a:r>
            <a:r>
              <a:rPr sz="1900" b="1" spc="325" dirty="0">
                <a:latin typeface="Arial"/>
                <a:cs typeface="Arial"/>
              </a:rPr>
              <a:t> </a:t>
            </a:r>
            <a:r>
              <a:rPr sz="1900" b="1" spc="-5" dirty="0">
                <a:latin typeface="Arial"/>
                <a:cs typeface="Arial"/>
              </a:rPr>
              <a:t>potencial</a:t>
            </a:r>
            <a:endParaRPr sz="1900">
              <a:latin typeface="Arial"/>
              <a:cs typeface="Arial"/>
            </a:endParaRPr>
          </a:p>
        </p:txBody>
      </p:sp>
      <p:sp>
        <p:nvSpPr>
          <p:cNvPr id="20" name="object 20"/>
          <p:cNvSpPr txBox="1"/>
          <p:nvPr/>
        </p:nvSpPr>
        <p:spPr>
          <a:xfrm>
            <a:off x="1164133" y="3965829"/>
            <a:ext cx="8000365" cy="304570"/>
          </a:xfrm>
          <a:prstGeom prst="rect">
            <a:avLst/>
          </a:prstGeom>
        </p:spPr>
        <p:txBody>
          <a:bodyPr vert="horz" wrap="square" lIns="0" tIns="12064" rIns="0" bIns="0" rtlCol="0">
            <a:spAutoFit/>
          </a:bodyPr>
          <a:lstStyle/>
          <a:p>
            <a:pPr marL="12699">
              <a:spcBef>
                <a:spcPts val="95"/>
              </a:spcBef>
              <a:tabLst>
                <a:tab pos="6125301" algn="l"/>
              </a:tabLst>
            </a:pPr>
            <a:r>
              <a:rPr sz="1900" b="1" spc="-5" dirty="0">
                <a:latin typeface="Arial"/>
                <a:cs typeface="Arial"/>
              </a:rPr>
              <a:t>Rigidez</a:t>
            </a:r>
            <a:r>
              <a:rPr sz="1900" b="1" spc="335" dirty="0">
                <a:latin typeface="Arial"/>
                <a:cs typeface="Arial"/>
              </a:rPr>
              <a:t> </a:t>
            </a:r>
            <a:r>
              <a:rPr sz="1900" b="1" spc="-5" dirty="0">
                <a:latin typeface="Arial"/>
                <a:cs typeface="Arial"/>
              </a:rPr>
              <a:t>dieléctrica:	que</a:t>
            </a:r>
            <a:r>
              <a:rPr sz="1900" b="1" spc="279" dirty="0">
                <a:latin typeface="Arial"/>
                <a:cs typeface="Arial"/>
              </a:rPr>
              <a:t> </a:t>
            </a:r>
            <a:r>
              <a:rPr sz="1900" b="1" spc="-5" dirty="0">
                <a:latin typeface="Arial"/>
                <a:cs typeface="Arial"/>
              </a:rPr>
              <a:t>un</a:t>
            </a:r>
            <a:r>
              <a:rPr sz="1900" b="1" spc="290" dirty="0">
                <a:latin typeface="Arial"/>
                <a:cs typeface="Arial"/>
              </a:rPr>
              <a:t> </a:t>
            </a:r>
            <a:r>
              <a:rPr sz="1900" b="1" spc="-5" dirty="0">
                <a:latin typeface="Arial"/>
                <a:cs typeface="Arial"/>
              </a:rPr>
              <a:t>material</a:t>
            </a:r>
            <a:endParaRPr sz="1900">
              <a:latin typeface="Arial"/>
              <a:cs typeface="Arial"/>
            </a:endParaRPr>
          </a:p>
        </p:txBody>
      </p:sp>
      <p:sp>
        <p:nvSpPr>
          <p:cNvPr id="21" name="object 21"/>
          <p:cNvSpPr txBox="1"/>
          <p:nvPr/>
        </p:nvSpPr>
        <p:spPr>
          <a:xfrm>
            <a:off x="9259569" y="3994988"/>
            <a:ext cx="7137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a:t>
            </a:r>
            <a:endParaRPr sz="1900">
              <a:latin typeface="Arial"/>
              <a:cs typeface="Arial"/>
            </a:endParaRPr>
          </a:p>
        </p:txBody>
      </p:sp>
      <p:sp>
        <p:nvSpPr>
          <p:cNvPr id="22" name="object 22"/>
          <p:cNvSpPr txBox="1"/>
          <p:nvPr/>
        </p:nvSpPr>
        <p:spPr>
          <a:xfrm>
            <a:off x="1176833" y="4272661"/>
            <a:ext cx="9912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o</a:t>
            </a:r>
            <a:r>
              <a:rPr sz="1900" b="1" spc="-5" dirty="0">
                <a:latin typeface="Arial"/>
                <a:cs typeface="Arial"/>
              </a:rPr>
              <a:t>p</a:t>
            </a:r>
            <a:r>
              <a:rPr sz="1900" b="1" dirty="0">
                <a:latin typeface="Arial"/>
                <a:cs typeface="Arial"/>
              </a:rPr>
              <a:t>o</a:t>
            </a:r>
            <a:r>
              <a:rPr sz="1900" b="1" spc="-5" dirty="0">
                <a:latin typeface="Arial"/>
                <a:cs typeface="Arial"/>
              </a:rPr>
              <a:t>rtar</a:t>
            </a:r>
            <a:endParaRPr sz="1900">
              <a:latin typeface="Arial"/>
              <a:cs typeface="Arial"/>
            </a:endParaRPr>
          </a:p>
        </p:txBody>
      </p:sp>
      <p:sp>
        <p:nvSpPr>
          <p:cNvPr id="23" name="object 23"/>
          <p:cNvSpPr txBox="1"/>
          <p:nvPr/>
        </p:nvSpPr>
        <p:spPr>
          <a:xfrm>
            <a:off x="2249171" y="4243197"/>
            <a:ext cx="77355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sin</a:t>
            </a:r>
            <a:r>
              <a:rPr sz="1900" b="1" spc="330" dirty="0">
                <a:latin typeface="Arial"/>
                <a:cs typeface="Arial"/>
              </a:rPr>
              <a:t> </a:t>
            </a:r>
            <a:r>
              <a:rPr sz="1900" b="1" spc="-5" dirty="0">
                <a:latin typeface="Arial"/>
                <a:cs typeface="Arial"/>
              </a:rPr>
              <a:t>que</a:t>
            </a:r>
            <a:r>
              <a:rPr sz="1900" b="1" spc="315" dirty="0">
                <a:latin typeface="Arial"/>
                <a:cs typeface="Arial"/>
              </a:rPr>
              <a:t> </a:t>
            </a:r>
            <a:r>
              <a:rPr sz="1900" b="1" spc="-5" dirty="0">
                <a:latin typeface="Arial"/>
                <a:cs typeface="Arial"/>
              </a:rPr>
              <a:t>exista</a:t>
            </a:r>
            <a:r>
              <a:rPr sz="1900" b="1" spc="319" dirty="0">
                <a:latin typeface="Arial"/>
                <a:cs typeface="Arial"/>
              </a:rPr>
              <a:t> </a:t>
            </a:r>
            <a:r>
              <a:rPr sz="1900" b="1" spc="-5" dirty="0">
                <a:latin typeface="Arial"/>
                <a:cs typeface="Arial"/>
              </a:rPr>
              <a:t>perforación</a:t>
            </a:r>
            <a:r>
              <a:rPr sz="1900" b="1" spc="319" dirty="0">
                <a:latin typeface="Arial"/>
                <a:cs typeface="Arial"/>
              </a:rPr>
              <a:t> </a:t>
            </a:r>
            <a:r>
              <a:rPr sz="1900" b="1" dirty="0">
                <a:latin typeface="Arial"/>
                <a:cs typeface="Arial"/>
              </a:rPr>
              <a:t>en</a:t>
            </a:r>
            <a:r>
              <a:rPr sz="1900" b="1" spc="319" dirty="0">
                <a:latin typeface="Arial"/>
                <a:cs typeface="Arial"/>
              </a:rPr>
              <a:t> </a:t>
            </a:r>
            <a:r>
              <a:rPr sz="1900" b="1" spc="-5" dirty="0">
                <a:latin typeface="Arial"/>
                <a:cs typeface="Arial"/>
              </a:rPr>
              <a:t>el</a:t>
            </a:r>
            <a:r>
              <a:rPr sz="1900" b="1" spc="315" dirty="0">
                <a:latin typeface="Arial"/>
                <a:cs typeface="Arial"/>
              </a:rPr>
              <a:t> </a:t>
            </a:r>
            <a:r>
              <a:rPr sz="1900" b="1" spc="-5" dirty="0">
                <a:latin typeface="Arial"/>
                <a:cs typeface="Arial"/>
              </a:rPr>
              <a:t>mismo.</a:t>
            </a:r>
            <a:r>
              <a:rPr sz="1900" b="1" spc="370" dirty="0">
                <a:latin typeface="Arial"/>
                <a:cs typeface="Arial"/>
              </a:rPr>
              <a:t> </a:t>
            </a:r>
            <a:r>
              <a:rPr sz="1900" b="1" spc="-5" dirty="0">
                <a:latin typeface="Arial"/>
                <a:cs typeface="Arial"/>
              </a:rPr>
              <a:t>(calculada</a:t>
            </a:r>
            <a:r>
              <a:rPr sz="1900" b="1" spc="315" dirty="0">
                <a:latin typeface="Arial"/>
                <a:cs typeface="Arial"/>
              </a:rPr>
              <a:t> </a:t>
            </a:r>
            <a:r>
              <a:rPr sz="1900" b="1" spc="-5" dirty="0">
                <a:latin typeface="Arial"/>
                <a:cs typeface="Arial"/>
              </a:rPr>
              <a:t>a</a:t>
            </a:r>
            <a:r>
              <a:rPr sz="1900" b="1" spc="330" dirty="0">
                <a:latin typeface="Arial"/>
                <a:cs typeface="Arial"/>
              </a:rPr>
              <a:t> </a:t>
            </a:r>
            <a:r>
              <a:rPr sz="1900" b="1" spc="-5" dirty="0">
                <a:latin typeface="Arial"/>
                <a:cs typeface="Arial"/>
              </a:rPr>
              <a:t>partir</a:t>
            </a:r>
            <a:r>
              <a:rPr sz="1900" b="1" spc="310" dirty="0">
                <a:latin typeface="Arial"/>
                <a:cs typeface="Arial"/>
              </a:rPr>
              <a:t> </a:t>
            </a:r>
            <a:r>
              <a:rPr sz="1900" b="1" spc="-5" dirty="0">
                <a:latin typeface="Arial"/>
                <a:cs typeface="Arial"/>
              </a:rPr>
              <a:t>de</a:t>
            </a:r>
            <a:r>
              <a:rPr sz="1900" b="1" spc="319" dirty="0">
                <a:latin typeface="Arial"/>
                <a:cs typeface="Arial"/>
              </a:rPr>
              <a:t> </a:t>
            </a:r>
            <a:r>
              <a:rPr sz="1900" b="1" spc="-5" dirty="0">
                <a:latin typeface="Arial"/>
                <a:cs typeface="Arial"/>
              </a:rPr>
              <a:t>la</a:t>
            </a:r>
            <a:endParaRPr sz="1900">
              <a:latin typeface="Arial"/>
              <a:cs typeface="Arial"/>
            </a:endParaRPr>
          </a:p>
        </p:txBody>
      </p:sp>
      <p:sp>
        <p:nvSpPr>
          <p:cNvPr id="24" name="object 24"/>
          <p:cNvSpPr txBox="1"/>
          <p:nvPr/>
        </p:nvSpPr>
        <p:spPr>
          <a:xfrm>
            <a:off x="1164133" y="4520565"/>
            <a:ext cx="8815705" cy="1150312"/>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tensión</a:t>
            </a:r>
            <a:r>
              <a:rPr sz="1900" b="1" spc="80"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ruptura</a:t>
            </a:r>
            <a:r>
              <a:rPr sz="1900" b="1" spc="90" dirty="0">
                <a:latin typeface="Arial"/>
                <a:cs typeface="Arial"/>
              </a:rPr>
              <a:t> </a:t>
            </a:r>
            <a:r>
              <a:rPr sz="1900" b="1" spc="-5" dirty="0">
                <a:latin typeface="Arial"/>
                <a:cs typeface="Arial"/>
              </a:rPr>
              <a:t>y</a:t>
            </a:r>
            <a:r>
              <a:rPr sz="1900" b="1" spc="60" dirty="0">
                <a:latin typeface="Arial"/>
                <a:cs typeface="Arial"/>
              </a:rPr>
              <a:t> </a:t>
            </a:r>
            <a:r>
              <a:rPr sz="1900" b="1" spc="-5" dirty="0">
                <a:latin typeface="Arial"/>
                <a:cs typeface="Arial"/>
              </a:rPr>
              <a:t>del</a:t>
            </a:r>
            <a:r>
              <a:rPr sz="1900" b="1" spc="75" dirty="0">
                <a:latin typeface="Arial"/>
                <a:cs typeface="Arial"/>
              </a:rPr>
              <a:t> </a:t>
            </a:r>
            <a:r>
              <a:rPr sz="1900" b="1" dirty="0">
                <a:latin typeface="Arial"/>
                <a:cs typeface="Arial"/>
              </a:rPr>
              <a:t>espesor</a:t>
            </a:r>
            <a:r>
              <a:rPr sz="1900" b="1" spc="70" dirty="0">
                <a:latin typeface="Arial"/>
                <a:cs typeface="Arial"/>
              </a:rPr>
              <a:t> </a:t>
            </a:r>
            <a:r>
              <a:rPr sz="1900" b="1" spc="-5" dirty="0">
                <a:latin typeface="Arial"/>
                <a:cs typeface="Arial"/>
              </a:rPr>
              <a:t>del</a:t>
            </a:r>
            <a:r>
              <a:rPr sz="1900" b="1" spc="80" dirty="0">
                <a:latin typeface="Arial"/>
                <a:cs typeface="Arial"/>
              </a:rPr>
              <a:t> </a:t>
            </a:r>
            <a:r>
              <a:rPr sz="1900" b="1" spc="-5" dirty="0">
                <a:latin typeface="Arial"/>
                <a:cs typeface="Arial"/>
              </a:rPr>
              <a:t>aislante</a:t>
            </a:r>
            <a:r>
              <a:rPr sz="1900" b="1" spc="75" dirty="0">
                <a:latin typeface="Arial"/>
                <a:cs typeface="Arial"/>
              </a:rPr>
              <a:t> </a:t>
            </a:r>
            <a:r>
              <a:rPr sz="1900" b="1" spc="-5" dirty="0">
                <a:latin typeface="Arial"/>
                <a:cs typeface="Arial"/>
              </a:rPr>
              <a:t>en</a:t>
            </a:r>
            <a:r>
              <a:rPr sz="1900" b="1" spc="80" dirty="0">
                <a:latin typeface="Arial"/>
                <a:cs typeface="Arial"/>
              </a:rPr>
              <a:t> </a:t>
            </a:r>
            <a:r>
              <a:rPr sz="1900" b="1" spc="-5" dirty="0">
                <a:latin typeface="Arial"/>
                <a:cs typeface="Arial"/>
              </a:rPr>
              <a:t>el</a:t>
            </a:r>
            <a:r>
              <a:rPr sz="1900" b="1" spc="135" dirty="0">
                <a:latin typeface="Arial"/>
                <a:cs typeface="Arial"/>
              </a:rPr>
              <a:t> </a:t>
            </a:r>
            <a:r>
              <a:rPr sz="1900" b="1" spc="-5" dirty="0">
                <a:latin typeface="Arial"/>
                <a:cs typeface="Arial"/>
              </a:rPr>
              <a:t>punto</a:t>
            </a:r>
            <a:r>
              <a:rPr sz="1900" b="1" spc="80"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ruptura</a:t>
            </a:r>
            <a:r>
              <a:rPr sz="1900" b="1" spc="70" dirty="0">
                <a:latin typeface="Arial"/>
                <a:cs typeface="Arial"/>
              </a:rPr>
              <a:t> </a:t>
            </a:r>
            <a:r>
              <a:rPr sz="1900" b="1" spc="-5" dirty="0">
                <a:latin typeface="Arial"/>
                <a:cs typeface="Arial"/>
              </a:rPr>
              <a:t>o</a:t>
            </a:r>
            <a:r>
              <a:rPr sz="1900" b="1" spc="80" dirty="0">
                <a:latin typeface="Arial"/>
                <a:cs typeface="Arial"/>
              </a:rPr>
              <a:t> </a:t>
            </a:r>
            <a:r>
              <a:rPr sz="1900" b="1" spc="-5" dirty="0">
                <a:latin typeface="Arial"/>
                <a:cs typeface="Arial"/>
              </a:rPr>
              <a:t>en</a:t>
            </a:r>
            <a:r>
              <a:rPr sz="1900" b="1" spc="80" dirty="0">
                <a:latin typeface="Arial"/>
                <a:cs typeface="Arial"/>
              </a:rPr>
              <a:t> </a:t>
            </a:r>
            <a:r>
              <a:rPr sz="1900" b="1" spc="-5" dirty="0">
                <a:latin typeface="Arial"/>
                <a:cs typeface="Arial"/>
              </a:rPr>
              <a:t>un </a:t>
            </a:r>
            <a:r>
              <a:rPr sz="1900" b="1" spc="-509" dirty="0">
                <a:latin typeface="Arial"/>
                <a:cs typeface="Arial"/>
              </a:rPr>
              <a:t> </a:t>
            </a:r>
            <a:r>
              <a:rPr sz="1900" b="1" spc="-5" dirty="0">
                <a:latin typeface="Arial"/>
                <a:cs typeface="Arial"/>
              </a:rPr>
              <a:t>punto cercano a </a:t>
            </a:r>
            <a:r>
              <a:rPr sz="1900" b="1" dirty="0">
                <a:latin typeface="Arial"/>
                <a:cs typeface="Arial"/>
              </a:rPr>
              <a:t>el).</a:t>
            </a:r>
            <a:endParaRPr sz="1900">
              <a:latin typeface="Arial"/>
              <a:cs typeface="Arial"/>
            </a:endParaRPr>
          </a:p>
          <a:p>
            <a:pPr>
              <a:spcBef>
                <a:spcPts val="40"/>
              </a:spcBef>
            </a:pPr>
            <a:endParaRPr sz="1700">
              <a:latin typeface="Arial"/>
              <a:cs typeface="Arial"/>
            </a:endParaRPr>
          </a:p>
          <a:p>
            <a:pPr marL="12699"/>
            <a:r>
              <a:rPr sz="1900" b="1" spc="-5" dirty="0">
                <a:latin typeface="Arial"/>
                <a:cs typeface="Arial"/>
              </a:rPr>
              <a:t>Rigidez</a:t>
            </a:r>
            <a:r>
              <a:rPr sz="1900" b="1" spc="5" dirty="0">
                <a:latin typeface="Arial"/>
                <a:cs typeface="Arial"/>
              </a:rPr>
              <a:t> </a:t>
            </a:r>
            <a:r>
              <a:rPr sz="1900" b="1" spc="-5" dirty="0">
                <a:latin typeface="Arial"/>
                <a:cs typeface="Arial"/>
              </a:rPr>
              <a:t>dieléctrica:</a:t>
            </a:r>
            <a:r>
              <a:rPr sz="1900" b="1" spc="21" dirty="0">
                <a:latin typeface="Arial"/>
                <a:cs typeface="Arial"/>
              </a:rPr>
              <a:t> </a:t>
            </a:r>
            <a:r>
              <a:rPr sz="1900" b="1" spc="-5" dirty="0">
                <a:latin typeface="Arial"/>
                <a:cs typeface="Arial"/>
              </a:rPr>
              <a:t>Volt</a:t>
            </a:r>
            <a:r>
              <a:rPr sz="1900" b="1" spc="15" dirty="0">
                <a:latin typeface="Arial"/>
                <a:cs typeface="Arial"/>
              </a:rPr>
              <a:t> </a:t>
            </a:r>
            <a:r>
              <a:rPr sz="1900" b="1" dirty="0">
                <a:latin typeface="Arial"/>
                <a:cs typeface="Arial"/>
              </a:rPr>
              <a:t>por</a:t>
            </a:r>
            <a:r>
              <a:rPr sz="1900" b="1" spc="5" dirty="0">
                <a:latin typeface="Arial"/>
                <a:cs typeface="Arial"/>
              </a:rPr>
              <a:t> </a:t>
            </a:r>
            <a:r>
              <a:rPr sz="1900" b="1" spc="-5" dirty="0">
                <a:latin typeface="Arial"/>
                <a:cs typeface="Arial"/>
              </a:rPr>
              <a:t>milímetros</a:t>
            </a:r>
            <a:r>
              <a:rPr sz="1900" b="1" spc="25" dirty="0">
                <a:latin typeface="Arial"/>
                <a:cs typeface="Arial"/>
              </a:rPr>
              <a:t> </a:t>
            </a:r>
            <a:r>
              <a:rPr sz="1900" b="1" spc="-5" dirty="0">
                <a:latin typeface="Arial"/>
                <a:cs typeface="Arial"/>
              </a:rPr>
              <a:t>o</a:t>
            </a:r>
            <a:r>
              <a:rPr sz="1900" b="1" spc="10" dirty="0">
                <a:latin typeface="Arial"/>
                <a:cs typeface="Arial"/>
              </a:rPr>
              <a:t> </a:t>
            </a:r>
            <a:r>
              <a:rPr sz="1900" b="1" spc="-5" dirty="0">
                <a:latin typeface="Arial"/>
                <a:cs typeface="Arial"/>
              </a:rPr>
              <a:t>KiloVolt</a:t>
            </a:r>
            <a:r>
              <a:rPr sz="1900" b="1" spc="21" dirty="0">
                <a:latin typeface="Arial"/>
                <a:cs typeface="Arial"/>
              </a:rPr>
              <a:t> </a:t>
            </a:r>
            <a:r>
              <a:rPr sz="1900" b="1" spc="-5" dirty="0">
                <a:latin typeface="Arial"/>
                <a:cs typeface="Arial"/>
              </a:rPr>
              <a:t>por</a:t>
            </a:r>
            <a:r>
              <a:rPr sz="1900" b="1" spc="5" dirty="0">
                <a:latin typeface="Arial"/>
                <a:cs typeface="Arial"/>
              </a:rPr>
              <a:t> </a:t>
            </a:r>
            <a:r>
              <a:rPr sz="1900" b="1" spc="-5" dirty="0">
                <a:latin typeface="Arial"/>
                <a:cs typeface="Arial"/>
              </a:rPr>
              <a:t>centímetros.</a:t>
            </a:r>
            <a:endParaRPr sz="1900">
              <a:latin typeface="Arial"/>
              <a:cs typeface="Arial"/>
            </a:endParaRPr>
          </a:p>
        </p:txBody>
      </p:sp>
      <p:pic>
        <p:nvPicPr>
          <p:cNvPr id="25" name="object 25"/>
          <p:cNvPicPr/>
          <p:nvPr/>
        </p:nvPicPr>
        <p:blipFill>
          <a:blip r:embed="rId2" cstate="print"/>
          <a:stretch>
            <a:fillRect/>
          </a:stretch>
        </p:blipFill>
        <p:spPr>
          <a:xfrm>
            <a:off x="948057" y="5412063"/>
            <a:ext cx="208915" cy="194987"/>
          </a:xfrm>
          <a:prstGeom prst="rect">
            <a:avLst/>
          </a:prstGeom>
        </p:spPr>
      </p:pic>
      <p:pic>
        <p:nvPicPr>
          <p:cNvPr id="26" name="object 26"/>
          <p:cNvPicPr/>
          <p:nvPr/>
        </p:nvPicPr>
        <p:blipFill>
          <a:blip r:embed="rId2" cstate="print"/>
          <a:stretch>
            <a:fillRect/>
          </a:stretch>
        </p:blipFill>
        <p:spPr>
          <a:xfrm>
            <a:off x="948057" y="5966418"/>
            <a:ext cx="208915" cy="194987"/>
          </a:xfrm>
          <a:prstGeom prst="rect">
            <a:avLst/>
          </a:prstGeom>
        </p:spPr>
      </p:pic>
      <p:sp>
        <p:nvSpPr>
          <p:cNvPr id="27" name="object 27"/>
          <p:cNvSpPr txBox="1"/>
          <p:nvPr/>
        </p:nvSpPr>
        <p:spPr>
          <a:xfrm>
            <a:off x="2836417" y="5938774"/>
            <a:ext cx="1969770" cy="269304"/>
          </a:xfrm>
          <a:prstGeom prst="rect">
            <a:avLst/>
          </a:prstGeom>
          <a:solidFill>
            <a:srgbClr val="FFFF00"/>
          </a:solidFill>
        </p:spPr>
        <p:txBody>
          <a:bodyPr vert="horz" wrap="square" lIns="0" tIns="0" rIns="0" bIns="0" rtlCol="0">
            <a:spAutoFit/>
          </a:bodyPr>
          <a:lstStyle/>
          <a:p>
            <a:pPr>
              <a:lnSpc>
                <a:spcPts val="2145"/>
              </a:lnSpc>
              <a:tabLst>
                <a:tab pos="687009" algn="l"/>
                <a:tab pos="1107341" algn="l"/>
              </a:tabLst>
            </a:pPr>
            <a:r>
              <a:rPr sz="1900" b="1" spc="-5" dirty="0">
                <a:latin typeface="Arial"/>
                <a:cs typeface="Arial"/>
              </a:rPr>
              <a:t>n</a:t>
            </a:r>
            <a:r>
              <a:rPr sz="1900" b="1" spc="21" dirty="0">
                <a:latin typeface="Arial"/>
                <a:cs typeface="Arial"/>
              </a:rPr>
              <a:t>i</a:t>
            </a:r>
            <a:r>
              <a:rPr sz="1900" b="1" spc="-40" dirty="0">
                <a:latin typeface="Arial"/>
                <a:cs typeface="Arial"/>
              </a:rPr>
              <a:t>v</a:t>
            </a:r>
            <a:r>
              <a:rPr sz="1900" b="1" spc="-5" dirty="0">
                <a:latin typeface="Arial"/>
                <a:cs typeface="Arial"/>
              </a:rPr>
              <a:t>el</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t</a:t>
            </a:r>
            <a:r>
              <a:rPr sz="1900" b="1" spc="10" dirty="0">
                <a:latin typeface="Arial"/>
                <a:cs typeface="Arial"/>
              </a:rPr>
              <a:t>e</a:t>
            </a:r>
            <a:r>
              <a:rPr sz="1900" b="1" spc="-5" dirty="0">
                <a:latin typeface="Arial"/>
                <a:cs typeface="Arial"/>
              </a:rPr>
              <a:t>n</a:t>
            </a:r>
            <a:r>
              <a:rPr sz="1900" b="1" dirty="0">
                <a:latin typeface="Arial"/>
                <a:cs typeface="Arial"/>
              </a:rPr>
              <a:t>s</a:t>
            </a:r>
            <a:r>
              <a:rPr sz="1900" b="1" spc="-5" dirty="0">
                <a:latin typeface="Arial"/>
                <a:cs typeface="Arial"/>
              </a:rPr>
              <a:t>ión</a:t>
            </a:r>
            <a:endParaRPr sz="1900">
              <a:latin typeface="Arial"/>
              <a:cs typeface="Arial"/>
            </a:endParaRPr>
          </a:p>
        </p:txBody>
      </p:sp>
      <p:sp>
        <p:nvSpPr>
          <p:cNvPr id="36" name="object 3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34</a:t>
            </a:fld>
            <a:endParaRPr sz="1100">
              <a:latin typeface="Calibri"/>
              <a:cs typeface="Calibri"/>
            </a:endParaRPr>
          </a:p>
        </p:txBody>
      </p:sp>
      <p:sp>
        <p:nvSpPr>
          <p:cNvPr id="28" name="object 28"/>
          <p:cNvSpPr txBox="1"/>
          <p:nvPr/>
        </p:nvSpPr>
        <p:spPr>
          <a:xfrm>
            <a:off x="1164132" y="5909310"/>
            <a:ext cx="5882640" cy="304570"/>
          </a:xfrm>
          <a:prstGeom prst="rect">
            <a:avLst/>
          </a:prstGeom>
        </p:spPr>
        <p:txBody>
          <a:bodyPr vert="horz" wrap="square" lIns="0" tIns="12064" rIns="0" bIns="0" rtlCol="0">
            <a:spAutoFit/>
          </a:bodyPr>
          <a:lstStyle/>
          <a:p>
            <a:pPr marL="12699">
              <a:spcBef>
                <a:spcPts val="95"/>
              </a:spcBef>
              <a:tabLst>
                <a:tab pos="1329572" algn="l"/>
                <a:tab pos="3779818" algn="l"/>
                <a:tab pos="4118879" algn="l"/>
                <a:tab pos="4738584" algn="l"/>
                <a:tab pos="5078279" algn="l"/>
              </a:tabLst>
            </a:pPr>
            <a:r>
              <a:rPr sz="1900" b="1" spc="-10" dirty="0">
                <a:latin typeface="Arial"/>
                <a:cs typeface="Arial"/>
              </a:rPr>
              <a:t>D</a:t>
            </a:r>
            <a:r>
              <a:rPr sz="1900" b="1" spc="-5" dirty="0">
                <a:latin typeface="Arial"/>
                <a:cs typeface="Arial"/>
              </a:rPr>
              <a:t>ete</a:t>
            </a:r>
            <a:r>
              <a:rPr sz="1900" b="1" dirty="0">
                <a:latin typeface="Arial"/>
                <a:cs typeface="Arial"/>
              </a:rPr>
              <a:t>r</a:t>
            </a:r>
            <a:r>
              <a:rPr sz="1900" b="1" spc="-5" dirty="0">
                <a:latin typeface="Arial"/>
                <a:cs typeface="Arial"/>
              </a:rPr>
              <a:t>mina</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al</a:t>
            </a:r>
            <a:r>
              <a:rPr sz="1900" b="1" dirty="0">
                <a:latin typeface="Arial"/>
                <a:cs typeface="Arial"/>
              </a:rPr>
              <a:t>	</a:t>
            </a:r>
            <a:r>
              <a:rPr sz="1900" b="1" spc="-5" dirty="0">
                <a:latin typeface="Arial"/>
                <a:cs typeface="Arial"/>
              </a:rPr>
              <a:t>c</a:t>
            </a:r>
            <a:r>
              <a:rPr sz="1900" b="1" dirty="0">
                <a:latin typeface="Arial"/>
                <a:cs typeface="Arial"/>
              </a:rPr>
              <a:t>u</a:t>
            </a:r>
            <a:r>
              <a:rPr sz="1900" b="1" spc="-15" dirty="0">
                <a:latin typeface="Arial"/>
                <a:cs typeface="Arial"/>
              </a:rPr>
              <a:t>a</a:t>
            </a:r>
            <a:r>
              <a:rPr sz="1900" b="1" spc="-5" dirty="0">
                <a:latin typeface="Arial"/>
                <a:cs typeface="Arial"/>
              </a:rPr>
              <a:t>l</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uipo</a:t>
            </a:r>
            <a:endParaRPr sz="1900">
              <a:latin typeface="Arial"/>
              <a:cs typeface="Arial"/>
            </a:endParaRPr>
          </a:p>
        </p:txBody>
      </p:sp>
      <p:sp>
        <p:nvSpPr>
          <p:cNvPr id="29" name="object 29"/>
          <p:cNvSpPr txBox="1"/>
          <p:nvPr/>
        </p:nvSpPr>
        <p:spPr>
          <a:xfrm>
            <a:off x="7174357" y="5938774"/>
            <a:ext cx="1600835" cy="269304"/>
          </a:xfrm>
          <a:prstGeom prst="rect">
            <a:avLst/>
          </a:prstGeom>
          <a:solidFill>
            <a:srgbClr val="FFFF00"/>
          </a:solidFill>
        </p:spPr>
        <p:txBody>
          <a:bodyPr vert="horz" wrap="square" lIns="0" tIns="0" rIns="0" bIns="0" rtlCol="0">
            <a:spAutoFit/>
          </a:bodyPr>
          <a:lstStyle/>
          <a:p>
            <a:pPr>
              <a:lnSpc>
                <a:spcPts val="2145"/>
              </a:lnSpc>
              <a:tabLst>
                <a:tab pos="848918" algn="l"/>
              </a:tabLst>
            </a:pP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o</a:t>
            </a:r>
            <a:r>
              <a:rPr sz="1900" b="1" dirty="0">
                <a:latin typeface="Arial"/>
                <a:cs typeface="Arial"/>
              </a:rPr>
              <a:t>p</a:t>
            </a:r>
            <a:r>
              <a:rPr sz="1900" b="1" spc="-5" dirty="0">
                <a:latin typeface="Arial"/>
                <a:cs typeface="Arial"/>
              </a:rPr>
              <a:t>erar</a:t>
            </a:r>
            <a:endParaRPr sz="1900">
              <a:latin typeface="Arial"/>
              <a:cs typeface="Arial"/>
            </a:endParaRPr>
          </a:p>
        </p:txBody>
      </p:sp>
      <p:sp>
        <p:nvSpPr>
          <p:cNvPr id="30" name="object 30"/>
          <p:cNvSpPr txBox="1"/>
          <p:nvPr/>
        </p:nvSpPr>
        <p:spPr>
          <a:xfrm>
            <a:off x="8762238" y="5909310"/>
            <a:ext cx="1221740" cy="304570"/>
          </a:xfrm>
          <a:prstGeom prst="rect">
            <a:avLst/>
          </a:prstGeom>
        </p:spPr>
        <p:txBody>
          <a:bodyPr vert="horz" wrap="square" lIns="0" tIns="12064" rIns="0" bIns="0" rtlCol="0">
            <a:spAutoFit/>
          </a:bodyPr>
          <a:lstStyle/>
          <a:p>
            <a:pPr marL="12699">
              <a:spcBef>
                <a:spcPts val="95"/>
              </a:spcBef>
              <a:tabLst>
                <a:tab pos="217784" algn="l"/>
              </a:tabLst>
            </a:pPr>
            <a:r>
              <a:rPr sz="1900" b="1" spc="-5" dirty="0">
                <a:latin typeface="Arial"/>
                <a:cs typeface="Arial"/>
              </a:rPr>
              <a:t>.	T</a:t>
            </a:r>
            <a:r>
              <a:rPr sz="1900" b="1" dirty="0">
                <a:latin typeface="Arial"/>
                <a:cs typeface="Arial"/>
              </a:rPr>
              <a:t>a</a:t>
            </a:r>
            <a:r>
              <a:rPr sz="1900" b="1" spc="-5" dirty="0">
                <a:latin typeface="Arial"/>
                <a:cs typeface="Arial"/>
              </a:rPr>
              <a:t>mbién</a:t>
            </a:r>
            <a:endParaRPr sz="1900">
              <a:latin typeface="Arial"/>
              <a:cs typeface="Arial"/>
            </a:endParaRPr>
          </a:p>
        </p:txBody>
      </p:sp>
      <p:sp>
        <p:nvSpPr>
          <p:cNvPr id="31" name="object 31"/>
          <p:cNvSpPr txBox="1"/>
          <p:nvPr/>
        </p:nvSpPr>
        <p:spPr>
          <a:xfrm>
            <a:off x="1164132" y="6186627"/>
            <a:ext cx="20739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determina</a:t>
            </a:r>
            <a:r>
              <a:rPr sz="1900" b="1" spc="330" dirty="0">
                <a:latin typeface="Arial"/>
                <a:cs typeface="Arial"/>
              </a:rPr>
              <a:t> </a:t>
            </a:r>
            <a:r>
              <a:rPr sz="1900" b="1" dirty="0">
                <a:latin typeface="Arial"/>
                <a:cs typeface="Arial"/>
              </a:rPr>
              <a:t>cuanta</a:t>
            </a:r>
            <a:endParaRPr sz="1900">
              <a:latin typeface="Arial"/>
              <a:cs typeface="Arial"/>
            </a:endParaRPr>
          </a:p>
        </p:txBody>
      </p:sp>
      <p:sp>
        <p:nvSpPr>
          <p:cNvPr id="32" name="object 32"/>
          <p:cNvSpPr txBox="1"/>
          <p:nvPr/>
        </p:nvSpPr>
        <p:spPr>
          <a:xfrm>
            <a:off x="3343909" y="6216092"/>
            <a:ext cx="15170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o</a:t>
            </a:r>
            <a:r>
              <a:rPr sz="1900" b="1" spc="-5" dirty="0">
                <a:latin typeface="Arial"/>
                <a:cs typeface="Arial"/>
              </a:rPr>
              <a:t>brete</a:t>
            </a:r>
            <a:r>
              <a:rPr sz="1900" b="1" dirty="0">
                <a:latin typeface="Arial"/>
                <a:cs typeface="Arial"/>
              </a:rPr>
              <a:t>n</a:t>
            </a:r>
            <a:r>
              <a:rPr sz="1900" b="1" spc="-5" dirty="0">
                <a:latin typeface="Arial"/>
                <a:cs typeface="Arial"/>
              </a:rPr>
              <a:t>si</a:t>
            </a:r>
            <a:r>
              <a:rPr sz="1900" b="1" dirty="0">
                <a:latin typeface="Arial"/>
                <a:cs typeface="Arial"/>
              </a:rPr>
              <a:t>ó</a:t>
            </a:r>
            <a:r>
              <a:rPr sz="1900" b="1" spc="-5" dirty="0">
                <a:latin typeface="Arial"/>
                <a:cs typeface="Arial"/>
              </a:rPr>
              <a:t>n</a:t>
            </a:r>
            <a:endParaRPr sz="1900">
              <a:latin typeface="Arial"/>
              <a:cs typeface="Arial"/>
            </a:endParaRPr>
          </a:p>
        </p:txBody>
      </p:sp>
      <p:sp>
        <p:nvSpPr>
          <p:cNvPr id="33" name="object 33"/>
          <p:cNvSpPr txBox="1"/>
          <p:nvPr/>
        </p:nvSpPr>
        <p:spPr>
          <a:xfrm>
            <a:off x="4965320" y="6186627"/>
            <a:ext cx="8248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por</a:t>
            </a:r>
            <a:r>
              <a:rPr sz="1900" b="1" spc="315" dirty="0">
                <a:latin typeface="Arial"/>
                <a:cs typeface="Arial"/>
              </a:rPr>
              <a:t> </a:t>
            </a:r>
            <a:r>
              <a:rPr sz="1900" b="1" spc="-10" dirty="0">
                <a:latin typeface="Arial"/>
                <a:cs typeface="Arial"/>
              </a:rPr>
              <a:t>un</a:t>
            </a:r>
            <a:endParaRPr sz="1900">
              <a:latin typeface="Arial"/>
              <a:cs typeface="Arial"/>
            </a:endParaRPr>
          </a:p>
        </p:txBody>
      </p:sp>
      <p:sp>
        <p:nvSpPr>
          <p:cNvPr id="34" name="object 34"/>
          <p:cNvSpPr txBox="1"/>
          <p:nvPr/>
        </p:nvSpPr>
        <p:spPr>
          <a:xfrm>
            <a:off x="5895722" y="6216143"/>
            <a:ext cx="40773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tiempo</a:t>
            </a:r>
            <a:r>
              <a:rPr sz="1900" b="1" spc="405" dirty="0">
                <a:latin typeface="Arial"/>
                <a:cs typeface="Arial"/>
              </a:rPr>
              <a:t> </a:t>
            </a:r>
            <a:r>
              <a:rPr sz="1900" b="1" spc="-5" dirty="0">
                <a:latin typeface="Arial"/>
                <a:cs typeface="Arial"/>
              </a:rPr>
              <a:t>determinado</a:t>
            </a:r>
            <a:r>
              <a:rPr sz="1900" b="1" spc="405" dirty="0">
                <a:latin typeface="Arial"/>
                <a:cs typeface="Arial"/>
              </a:rPr>
              <a:t> </a:t>
            </a:r>
            <a:r>
              <a:rPr sz="1900" b="1" spc="-5" dirty="0">
                <a:latin typeface="Arial"/>
                <a:cs typeface="Arial"/>
              </a:rPr>
              <a:t>o</a:t>
            </a:r>
            <a:r>
              <a:rPr sz="1900" b="1" spc="405" dirty="0">
                <a:latin typeface="Arial"/>
                <a:cs typeface="Arial"/>
              </a:rPr>
              <a:t> </a:t>
            </a:r>
            <a:r>
              <a:rPr sz="1900" b="1" spc="-5" dirty="0">
                <a:latin typeface="Arial"/>
                <a:cs typeface="Arial"/>
              </a:rPr>
              <a:t>instantánea</a:t>
            </a:r>
            <a:endParaRPr sz="1900">
              <a:latin typeface="Arial"/>
              <a:cs typeface="Arial"/>
            </a:endParaRPr>
          </a:p>
        </p:txBody>
      </p:sp>
      <p:sp>
        <p:nvSpPr>
          <p:cNvPr id="35" name="object 35"/>
          <p:cNvSpPr txBox="1"/>
          <p:nvPr/>
        </p:nvSpPr>
        <p:spPr>
          <a:xfrm>
            <a:off x="1164132" y="6463995"/>
            <a:ext cx="18478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puede</a:t>
            </a:r>
            <a:r>
              <a:rPr sz="1900" b="1" spc="-55" dirty="0">
                <a:latin typeface="Arial"/>
                <a:cs typeface="Arial"/>
              </a:rPr>
              <a:t> </a:t>
            </a:r>
            <a:r>
              <a:rPr sz="1900" b="1" spc="-5" dirty="0">
                <a:latin typeface="Arial"/>
                <a:cs typeface="Arial"/>
              </a:rPr>
              <a:t>soportar.</a:t>
            </a:r>
            <a:endParaRPr sz="1900">
              <a:latin typeface="Arial"/>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2" y="1124086"/>
            <a:ext cx="9183370" cy="301625"/>
            <a:chOff x="789431" y="1124085"/>
            <a:chExt cx="9183370"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8189722" y="1147826"/>
              <a:ext cx="1783080" cy="277495"/>
            </a:xfrm>
            <a:custGeom>
              <a:avLst/>
              <a:gdLst/>
              <a:ahLst/>
              <a:cxnLst/>
              <a:rect l="l" t="t" r="r" b="b"/>
              <a:pathLst>
                <a:path w="1783079" h="277494">
                  <a:moveTo>
                    <a:pt x="1783079" y="0"/>
                  </a:moveTo>
                  <a:lnTo>
                    <a:pt x="0" y="0"/>
                  </a:lnTo>
                  <a:lnTo>
                    <a:pt x="0" y="277367"/>
                  </a:lnTo>
                  <a:lnTo>
                    <a:pt x="1783079" y="277367"/>
                  </a:lnTo>
                  <a:lnTo>
                    <a:pt x="1783079"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948054" y="1176612"/>
              <a:ext cx="208915"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1164133" y="1118362"/>
            <a:ext cx="15017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Inyección</a:t>
            </a:r>
            <a:r>
              <a:rPr sz="1900" b="1" spc="65" dirty="0">
                <a:latin typeface="Arial"/>
                <a:cs typeface="Arial"/>
              </a:rPr>
              <a:t> </a:t>
            </a:r>
            <a:r>
              <a:rPr sz="1900" b="1" spc="-5" dirty="0">
                <a:latin typeface="Arial"/>
                <a:cs typeface="Arial"/>
              </a:rPr>
              <a:t>de</a:t>
            </a:r>
            <a:endParaRPr sz="1900">
              <a:latin typeface="Arial"/>
              <a:cs typeface="Arial"/>
            </a:endParaRPr>
          </a:p>
        </p:txBody>
      </p:sp>
      <p:sp>
        <p:nvSpPr>
          <p:cNvPr id="10" name="object 10"/>
          <p:cNvSpPr txBox="1"/>
          <p:nvPr/>
        </p:nvSpPr>
        <p:spPr>
          <a:xfrm>
            <a:off x="2738883" y="1147827"/>
            <a:ext cx="4121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140" dirty="0">
                <a:latin typeface="Arial"/>
                <a:cs typeface="Arial"/>
              </a:rPr>
              <a:t> </a:t>
            </a:r>
            <a:r>
              <a:rPr sz="1900" b="1" spc="-5" dirty="0">
                <a:latin typeface="Arial"/>
                <a:cs typeface="Arial"/>
              </a:rPr>
              <a:t>mayor</a:t>
            </a:r>
            <a:r>
              <a:rPr sz="1900" b="1" spc="140" dirty="0">
                <a:latin typeface="Arial"/>
                <a:cs typeface="Arial"/>
              </a:rPr>
              <a:t> </a:t>
            </a:r>
            <a:r>
              <a:rPr sz="1900" b="1" spc="-5" dirty="0">
                <a:latin typeface="Arial"/>
                <a:cs typeface="Arial"/>
              </a:rPr>
              <a:t>a</a:t>
            </a:r>
            <a:r>
              <a:rPr sz="1900" b="1" spc="135" dirty="0">
                <a:latin typeface="Arial"/>
                <a:cs typeface="Arial"/>
              </a:rPr>
              <a:t> </a:t>
            </a:r>
            <a:r>
              <a:rPr sz="1900" b="1" spc="-5" dirty="0">
                <a:latin typeface="Arial"/>
                <a:cs typeface="Arial"/>
              </a:rPr>
              <a:t>la</a:t>
            </a:r>
            <a:r>
              <a:rPr sz="1900" b="1" spc="160" dirty="0">
                <a:latin typeface="Arial"/>
                <a:cs typeface="Arial"/>
              </a:rPr>
              <a:t> </a:t>
            </a:r>
            <a:r>
              <a:rPr sz="1900" b="1" spc="-5" dirty="0">
                <a:latin typeface="Arial"/>
                <a:cs typeface="Arial"/>
              </a:rPr>
              <a:t>tensión</a:t>
            </a:r>
            <a:r>
              <a:rPr sz="1900" b="1" spc="140" dirty="0">
                <a:latin typeface="Arial"/>
                <a:cs typeface="Arial"/>
              </a:rPr>
              <a:t> </a:t>
            </a:r>
            <a:r>
              <a:rPr sz="1900" b="1" spc="-5" dirty="0">
                <a:latin typeface="Arial"/>
                <a:cs typeface="Arial"/>
              </a:rPr>
              <a:t>nominal</a:t>
            </a:r>
            <a:endParaRPr sz="1900">
              <a:latin typeface="Arial"/>
              <a:cs typeface="Arial"/>
            </a:endParaRPr>
          </a:p>
        </p:txBody>
      </p:sp>
      <p:sp>
        <p:nvSpPr>
          <p:cNvPr id="11" name="object 11"/>
          <p:cNvSpPr txBox="1"/>
          <p:nvPr/>
        </p:nvSpPr>
        <p:spPr>
          <a:xfrm>
            <a:off x="6931532" y="1118362"/>
            <a:ext cx="30505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25" dirty="0">
                <a:latin typeface="Arial"/>
                <a:cs typeface="Arial"/>
              </a:rPr>
              <a:t> </a:t>
            </a:r>
            <a:r>
              <a:rPr sz="1900" b="1" spc="-5" dirty="0">
                <a:latin typeface="Arial"/>
                <a:cs typeface="Arial"/>
              </a:rPr>
              <a:t>60</a:t>
            </a:r>
            <a:r>
              <a:rPr sz="1900" b="1" spc="125" dirty="0">
                <a:latin typeface="Arial"/>
                <a:cs typeface="Arial"/>
              </a:rPr>
              <a:t> </a:t>
            </a:r>
            <a:r>
              <a:rPr sz="1900" b="1" spc="-5" dirty="0">
                <a:latin typeface="Arial"/>
                <a:cs typeface="Arial"/>
              </a:rPr>
              <a:t>Hz,</a:t>
            </a:r>
            <a:r>
              <a:rPr sz="1900" b="1" spc="125" dirty="0">
                <a:latin typeface="Arial"/>
                <a:cs typeface="Arial"/>
              </a:rPr>
              <a:t> </a:t>
            </a:r>
            <a:r>
              <a:rPr sz="1900" b="1" dirty="0">
                <a:latin typeface="Arial"/>
                <a:cs typeface="Arial"/>
              </a:rPr>
              <a:t>(mayor</a:t>
            </a:r>
            <a:r>
              <a:rPr sz="1900" b="1" spc="110" dirty="0">
                <a:latin typeface="Arial"/>
                <a:cs typeface="Arial"/>
              </a:rPr>
              <a:t> </a:t>
            </a:r>
            <a:r>
              <a:rPr sz="1900" b="1" spc="-5" dirty="0">
                <a:latin typeface="Arial"/>
                <a:cs typeface="Arial"/>
              </a:rPr>
              <a:t>a</a:t>
            </a:r>
            <a:r>
              <a:rPr sz="1900" b="1" spc="125" dirty="0">
                <a:latin typeface="Arial"/>
                <a:cs typeface="Arial"/>
              </a:rPr>
              <a:t> </a:t>
            </a:r>
            <a:r>
              <a:rPr sz="1900" b="1" spc="-5" dirty="0">
                <a:latin typeface="Arial"/>
                <a:cs typeface="Arial"/>
              </a:rPr>
              <a:t>1,41</a:t>
            </a:r>
            <a:r>
              <a:rPr sz="1900" b="1" spc="125" dirty="0">
                <a:latin typeface="Arial"/>
                <a:cs typeface="Arial"/>
              </a:rPr>
              <a:t> </a:t>
            </a:r>
            <a:r>
              <a:rPr sz="1900" b="1" dirty="0">
                <a:latin typeface="Arial"/>
                <a:cs typeface="Arial"/>
              </a:rPr>
              <a:t>la</a:t>
            </a:r>
            <a:endParaRPr sz="1900">
              <a:latin typeface="Arial"/>
              <a:cs typeface="Arial"/>
            </a:endParaRPr>
          </a:p>
        </p:txBody>
      </p:sp>
      <p:sp>
        <p:nvSpPr>
          <p:cNvPr id="12" name="object 12"/>
          <p:cNvSpPr txBox="1"/>
          <p:nvPr/>
        </p:nvSpPr>
        <p:spPr>
          <a:xfrm>
            <a:off x="1176832" y="1425195"/>
            <a:ext cx="57632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384" dirty="0">
                <a:latin typeface="Arial"/>
                <a:cs typeface="Arial"/>
              </a:rPr>
              <a:t> </a:t>
            </a:r>
            <a:r>
              <a:rPr sz="1900" b="1" spc="-5" dirty="0">
                <a:latin typeface="Arial"/>
                <a:cs typeface="Arial"/>
              </a:rPr>
              <a:t>nominal</a:t>
            </a:r>
            <a:r>
              <a:rPr sz="1900" b="1" spc="370" dirty="0">
                <a:latin typeface="Arial"/>
                <a:cs typeface="Arial"/>
              </a:rPr>
              <a:t> </a:t>
            </a:r>
            <a:r>
              <a:rPr sz="1900" b="1" spc="-5" dirty="0">
                <a:latin typeface="Arial"/>
                <a:cs typeface="Arial"/>
              </a:rPr>
              <a:t>fase</a:t>
            </a:r>
            <a:r>
              <a:rPr sz="1900" b="1" spc="375" dirty="0">
                <a:latin typeface="Arial"/>
                <a:cs typeface="Arial"/>
              </a:rPr>
              <a:t> </a:t>
            </a:r>
            <a:r>
              <a:rPr sz="1900" b="1" spc="-5" dirty="0">
                <a:latin typeface="Arial"/>
                <a:cs typeface="Arial"/>
              </a:rPr>
              <a:t>a</a:t>
            </a:r>
            <a:r>
              <a:rPr sz="1900" b="1" spc="370" dirty="0">
                <a:latin typeface="Arial"/>
                <a:cs typeface="Arial"/>
              </a:rPr>
              <a:t> </a:t>
            </a:r>
            <a:r>
              <a:rPr sz="1900" b="1" spc="-5" dirty="0">
                <a:latin typeface="Arial"/>
                <a:cs typeface="Arial"/>
              </a:rPr>
              <a:t>tierra</a:t>
            </a:r>
            <a:r>
              <a:rPr sz="1900" b="1" spc="370" dirty="0">
                <a:latin typeface="Arial"/>
                <a:cs typeface="Arial"/>
              </a:rPr>
              <a:t> </a:t>
            </a:r>
            <a:r>
              <a:rPr sz="1900" b="1" spc="-5" dirty="0">
                <a:latin typeface="Arial"/>
                <a:cs typeface="Arial"/>
              </a:rPr>
              <a:t>o</a:t>
            </a:r>
            <a:r>
              <a:rPr sz="1900" b="1" spc="375" dirty="0">
                <a:latin typeface="Arial"/>
                <a:cs typeface="Arial"/>
              </a:rPr>
              <a:t> </a:t>
            </a:r>
            <a:r>
              <a:rPr sz="1900" b="1" spc="-5" dirty="0">
                <a:latin typeface="Arial"/>
                <a:cs typeface="Arial"/>
              </a:rPr>
              <a:t>fase</a:t>
            </a:r>
            <a:r>
              <a:rPr sz="1900" b="1" spc="395" dirty="0">
                <a:latin typeface="Arial"/>
                <a:cs typeface="Arial"/>
              </a:rPr>
              <a:t> </a:t>
            </a:r>
            <a:r>
              <a:rPr sz="1900" b="1" spc="-5" dirty="0">
                <a:latin typeface="Arial"/>
                <a:cs typeface="Arial"/>
              </a:rPr>
              <a:t>-</a:t>
            </a:r>
            <a:r>
              <a:rPr sz="1900" b="1" spc="390" dirty="0">
                <a:latin typeface="Arial"/>
                <a:cs typeface="Arial"/>
              </a:rPr>
              <a:t> </a:t>
            </a:r>
            <a:r>
              <a:rPr sz="1900" b="1" spc="-5" dirty="0">
                <a:latin typeface="Arial"/>
                <a:cs typeface="Arial"/>
              </a:rPr>
              <a:t>fase</a:t>
            </a:r>
            <a:r>
              <a:rPr sz="1900" b="1" spc="375" dirty="0">
                <a:latin typeface="Arial"/>
                <a:cs typeface="Arial"/>
              </a:rPr>
              <a:t> </a:t>
            </a:r>
            <a:r>
              <a:rPr sz="1900" b="1" spc="-5" dirty="0">
                <a:latin typeface="Arial"/>
                <a:cs typeface="Arial"/>
              </a:rPr>
              <a:t>RMS</a:t>
            </a:r>
            <a:endParaRPr sz="1900">
              <a:latin typeface="Arial"/>
              <a:cs typeface="Arial"/>
            </a:endParaRPr>
          </a:p>
        </p:txBody>
      </p:sp>
      <p:sp>
        <p:nvSpPr>
          <p:cNvPr id="13" name="object 13"/>
          <p:cNvSpPr txBox="1"/>
          <p:nvPr/>
        </p:nvSpPr>
        <p:spPr>
          <a:xfrm>
            <a:off x="6926961" y="1395730"/>
            <a:ext cx="30587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70" dirty="0">
                <a:latin typeface="Arial"/>
                <a:cs typeface="Arial"/>
              </a:rPr>
              <a:t> </a:t>
            </a:r>
            <a:r>
              <a:rPr sz="1900" b="1" spc="-5" dirty="0">
                <a:latin typeface="Arial"/>
                <a:cs typeface="Arial"/>
              </a:rPr>
              <a:t>entre</a:t>
            </a:r>
            <a:r>
              <a:rPr sz="1900" b="1" spc="360" dirty="0">
                <a:latin typeface="Arial"/>
                <a:cs typeface="Arial"/>
              </a:rPr>
              <a:t> </a:t>
            </a:r>
            <a:r>
              <a:rPr sz="1900" b="1" spc="-5" dirty="0">
                <a:latin typeface="Arial"/>
                <a:cs typeface="Arial"/>
              </a:rPr>
              <a:t>los</a:t>
            </a:r>
            <a:r>
              <a:rPr sz="1900" b="1" spc="355" dirty="0">
                <a:latin typeface="Arial"/>
                <a:cs typeface="Arial"/>
              </a:rPr>
              <a:t> </a:t>
            </a:r>
            <a:r>
              <a:rPr sz="1900" b="1" spc="-5" dirty="0">
                <a:latin typeface="Arial"/>
                <a:cs typeface="Arial"/>
              </a:rPr>
              <a:t>terminales</a:t>
            </a:r>
            <a:r>
              <a:rPr sz="1900" b="1" spc="390" dirty="0">
                <a:latin typeface="Arial"/>
                <a:cs typeface="Arial"/>
              </a:rPr>
              <a:t> </a:t>
            </a:r>
            <a:r>
              <a:rPr sz="1900" b="1" spc="-5" dirty="0">
                <a:latin typeface="Arial"/>
                <a:cs typeface="Arial"/>
              </a:rPr>
              <a:t>del</a:t>
            </a:r>
            <a:endParaRPr sz="1900">
              <a:latin typeface="Arial"/>
              <a:cs typeface="Arial"/>
            </a:endParaRPr>
          </a:p>
        </p:txBody>
      </p:sp>
      <p:sp>
        <p:nvSpPr>
          <p:cNvPr id="14" name="object 14"/>
          <p:cNvSpPr/>
          <p:nvPr/>
        </p:nvSpPr>
        <p:spPr>
          <a:xfrm>
            <a:off x="5429123" y="1979931"/>
            <a:ext cx="2722879" cy="277495"/>
          </a:xfrm>
          <a:custGeom>
            <a:avLst/>
            <a:gdLst/>
            <a:ahLst/>
            <a:cxnLst/>
            <a:rect l="l" t="t" r="r" b="b"/>
            <a:pathLst>
              <a:path w="2722879" h="277494">
                <a:moveTo>
                  <a:pt x="2722499" y="0"/>
                </a:moveTo>
                <a:lnTo>
                  <a:pt x="0" y="0"/>
                </a:lnTo>
                <a:lnTo>
                  <a:pt x="0" y="277367"/>
                </a:lnTo>
                <a:lnTo>
                  <a:pt x="2722499" y="277367"/>
                </a:lnTo>
                <a:lnTo>
                  <a:pt x="2722499" y="0"/>
                </a:lnTo>
                <a:close/>
              </a:path>
            </a:pathLst>
          </a:custGeom>
          <a:solidFill>
            <a:srgbClr val="FFFF00"/>
          </a:solidFill>
        </p:spPr>
        <p:txBody>
          <a:bodyPr wrap="square" lIns="0" tIns="0" rIns="0" bIns="0" rtlCol="0"/>
          <a:lstStyle/>
          <a:p>
            <a:endParaRPr/>
          </a:p>
        </p:txBody>
      </p:sp>
      <p:sp>
        <p:nvSpPr>
          <p:cNvPr id="15" name="object 15"/>
          <p:cNvSpPr txBox="1"/>
          <p:nvPr/>
        </p:nvSpPr>
        <p:spPr>
          <a:xfrm>
            <a:off x="1164132" y="1673098"/>
            <a:ext cx="7067550" cy="576439"/>
          </a:xfrm>
          <a:prstGeom prst="rect">
            <a:avLst/>
          </a:prstGeom>
        </p:spPr>
        <p:txBody>
          <a:bodyPr vert="horz" wrap="square" lIns="0" tIns="12064" rIns="0" bIns="0" rtlCol="0">
            <a:spAutoFit/>
          </a:bodyPr>
          <a:lstStyle/>
          <a:p>
            <a:pPr marL="12699">
              <a:lnSpc>
                <a:spcPts val="2230"/>
              </a:lnSpc>
              <a:spcBef>
                <a:spcPts val="95"/>
              </a:spcBef>
            </a:pPr>
            <a:r>
              <a:rPr sz="1900" b="1" spc="-5" dirty="0">
                <a:latin typeface="Arial"/>
                <a:cs typeface="Arial"/>
              </a:rPr>
              <a:t>equipo</a:t>
            </a:r>
            <a:r>
              <a:rPr sz="1900" b="1" spc="-15" dirty="0">
                <a:latin typeface="Arial"/>
                <a:cs typeface="Arial"/>
              </a:rPr>
              <a:t> </a:t>
            </a:r>
            <a:r>
              <a:rPr sz="1900" b="1" spc="-5" dirty="0">
                <a:latin typeface="Arial"/>
                <a:cs typeface="Arial"/>
              </a:rPr>
              <a:t>bajo</a:t>
            </a:r>
            <a:r>
              <a:rPr sz="1900" b="1" spc="-21" dirty="0">
                <a:latin typeface="Arial"/>
                <a:cs typeface="Arial"/>
              </a:rPr>
              <a:t> </a:t>
            </a:r>
            <a:r>
              <a:rPr sz="1900" b="1" spc="-5" dirty="0">
                <a:latin typeface="Arial"/>
                <a:cs typeface="Arial"/>
              </a:rPr>
              <a:t>prueba.</a:t>
            </a:r>
            <a:endParaRPr sz="1900">
              <a:latin typeface="Arial"/>
              <a:cs typeface="Arial"/>
            </a:endParaRPr>
          </a:p>
          <a:p>
            <a:pPr marL="12699">
              <a:lnSpc>
                <a:spcPts val="2230"/>
              </a:lnSpc>
            </a:pPr>
            <a:r>
              <a:rPr sz="1900" b="1" spc="-5" dirty="0">
                <a:latin typeface="Arial"/>
                <a:cs typeface="Arial"/>
              </a:rPr>
              <a:t>La</a:t>
            </a:r>
            <a:r>
              <a:rPr sz="1900" b="1" spc="5" dirty="0">
                <a:latin typeface="Arial"/>
                <a:cs typeface="Arial"/>
              </a:rPr>
              <a:t> </a:t>
            </a:r>
            <a:r>
              <a:rPr sz="1900" b="1" spc="-5" dirty="0">
                <a:latin typeface="Arial"/>
                <a:cs typeface="Arial"/>
              </a:rPr>
              <a:t>prueba</a:t>
            </a:r>
            <a:r>
              <a:rPr sz="1900" b="1" dirty="0">
                <a:latin typeface="Arial"/>
                <a:cs typeface="Arial"/>
              </a:rPr>
              <a:t> </a:t>
            </a:r>
            <a:r>
              <a:rPr sz="1900" b="1" spc="-5" dirty="0">
                <a:latin typeface="Arial"/>
                <a:cs typeface="Arial"/>
              </a:rPr>
              <a:t>es</a:t>
            </a:r>
            <a:r>
              <a:rPr sz="1900" b="1" spc="5" dirty="0">
                <a:latin typeface="Arial"/>
                <a:cs typeface="Arial"/>
              </a:rPr>
              <a:t> </a:t>
            </a:r>
            <a:r>
              <a:rPr sz="1900" b="1" spc="-5" dirty="0">
                <a:latin typeface="Arial"/>
                <a:cs typeface="Arial"/>
              </a:rPr>
              <a:t>considerada</a:t>
            </a:r>
            <a:r>
              <a:rPr sz="1900" b="1" spc="5" dirty="0">
                <a:latin typeface="Arial"/>
                <a:cs typeface="Arial"/>
              </a:rPr>
              <a:t> </a:t>
            </a:r>
            <a:r>
              <a:rPr sz="1900" b="1" spc="-5" dirty="0">
                <a:latin typeface="Arial"/>
                <a:cs typeface="Arial"/>
              </a:rPr>
              <a:t>como una</a:t>
            </a:r>
            <a:r>
              <a:rPr sz="1900" b="1" spc="40" dirty="0">
                <a:latin typeface="Arial"/>
                <a:cs typeface="Arial"/>
              </a:rPr>
              <a:t> </a:t>
            </a:r>
            <a:r>
              <a:rPr sz="1900" b="1" spc="-5" dirty="0">
                <a:latin typeface="Arial"/>
                <a:cs typeface="Arial"/>
              </a:rPr>
              <a:t>prueba</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riesgo</a:t>
            </a:r>
            <a:r>
              <a:rPr sz="1900" b="1" spc="10" dirty="0">
                <a:latin typeface="Arial"/>
                <a:cs typeface="Arial"/>
              </a:rPr>
              <a:t> </a:t>
            </a:r>
            <a:r>
              <a:rPr sz="1900" b="1" dirty="0">
                <a:latin typeface="Arial"/>
                <a:cs typeface="Arial"/>
              </a:rPr>
              <a:t>medio.</a:t>
            </a:r>
            <a:endParaRPr sz="1900">
              <a:latin typeface="Arial"/>
              <a:cs typeface="Arial"/>
            </a:endParaRPr>
          </a:p>
        </p:txBody>
      </p:sp>
      <p:pic>
        <p:nvPicPr>
          <p:cNvPr id="16" name="object 16"/>
          <p:cNvPicPr/>
          <p:nvPr/>
        </p:nvPicPr>
        <p:blipFill>
          <a:blip r:embed="rId2" cstate="print"/>
          <a:stretch>
            <a:fillRect/>
          </a:stretch>
        </p:blipFill>
        <p:spPr>
          <a:xfrm>
            <a:off x="948057" y="2009056"/>
            <a:ext cx="208915" cy="194394"/>
          </a:xfrm>
          <a:prstGeom prst="rect">
            <a:avLst/>
          </a:prstGeom>
        </p:spPr>
      </p:pic>
      <p:pic>
        <p:nvPicPr>
          <p:cNvPr id="17" name="object 17"/>
          <p:cNvPicPr/>
          <p:nvPr/>
        </p:nvPicPr>
        <p:blipFill>
          <a:blip r:embed="rId2" cstate="print"/>
          <a:stretch>
            <a:fillRect/>
          </a:stretch>
        </p:blipFill>
        <p:spPr>
          <a:xfrm>
            <a:off x="948057" y="2563453"/>
            <a:ext cx="208915" cy="194987"/>
          </a:xfrm>
          <a:prstGeom prst="rect">
            <a:avLst/>
          </a:prstGeom>
        </p:spPr>
      </p:pic>
      <p:sp>
        <p:nvSpPr>
          <p:cNvPr id="18" name="object 18"/>
          <p:cNvSpPr txBox="1"/>
          <p:nvPr/>
        </p:nvSpPr>
        <p:spPr>
          <a:xfrm>
            <a:off x="2146047" y="2535048"/>
            <a:ext cx="360997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detectar</a:t>
            </a:r>
            <a:r>
              <a:rPr sz="1900" b="1" spc="140" dirty="0">
                <a:latin typeface="Arial"/>
                <a:cs typeface="Arial"/>
              </a:rPr>
              <a:t> </a:t>
            </a:r>
            <a:r>
              <a:rPr sz="1900" b="1" spc="-5" dirty="0">
                <a:latin typeface="Arial"/>
                <a:cs typeface="Arial"/>
              </a:rPr>
              <a:t>impurezas</a:t>
            </a:r>
            <a:r>
              <a:rPr sz="1900" b="1" spc="149" dirty="0">
                <a:latin typeface="Arial"/>
                <a:cs typeface="Arial"/>
              </a:rPr>
              <a:t> </a:t>
            </a:r>
            <a:r>
              <a:rPr sz="1900" b="1" spc="-5" dirty="0">
                <a:latin typeface="Arial"/>
                <a:cs typeface="Arial"/>
              </a:rPr>
              <a:t>o</a:t>
            </a:r>
            <a:r>
              <a:rPr sz="1900" b="1" spc="149" dirty="0">
                <a:latin typeface="Arial"/>
                <a:cs typeface="Arial"/>
              </a:rPr>
              <a:t> </a:t>
            </a:r>
            <a:r>
              <a:rPr sz="1900" b="1" spc="-5" dirty="0">
                <a:latin typeface="Arial"/>
                <a:cs typeface="Arial"/>
              </a:rPr>
              <a:t>humedad</a:t>
            </a:r>
            <a:endParaRPr sz="1900">
              <a:latin typeface="Arial"/>
              <a:cs typeface="Arial"/>
            </a:endParaRPr>
          </a:p>
        </p:txBody>
      </p:sp>
      <p:sp>
        <p:nvSpPr>
          <p:cNvPr id="19" name="object 19"/>
          <p:cNvSpPr txBox="1"/>
          <p:nvPr/>
        </p:nvSpPr>
        <p:spPr>
          <a:xfrm>
            <a:off x="1164133" y="2505582"/>
            <a:ext cx="8819515" cy="596314"/>
          </a:xfrm>
          <a:prstGeom prst="rect">
            <a:avLst/>
          </a:prstGeom>
        </p:spPr>
        <p:txBody>
          <a:bodyPr vert="horz" wrap="square" lIns="0" tIns="31747" rIns="0" bIns="0" rtlCol="0">
            <a:spAutoFit/>
          </a:bodyPr>
          <a:lstStyle/>
          <a:p>
            <a:pPr marL="12699" marR="5080">
              <a:lnSpc>
                <a:spcPts val="2180"/>
              </a:lnSpc>
              <a:spcBef>
                <a:spcPts val="250"/>
              </a:spcBef>
              <a:tabLst>
                <a:tab pos="4675725" algn="l"/>
              </a:tabLst>
            </a:pPr>
            <a:r>
              <a:rPr sz="1900" b="1" spc="-5" dirty="0">
                <a:latin typeface="Arial"/>
                <a:cs typeface="Arial"/>
              </a:rPr>
              <a:t>Permite	en</a:t>
            </a:r>
            <a:r>
              <a:rPr sz="1900" b="1" spc="140" dirty="0">
                <a:latin typeface="Arial"/>
                <a:cs typeface="Arial"/>
              </a:rPr>
              <a:t> </a:t>
            </a:r>
            <a:r>
              <a:rPr sz="1900" b="1" spc="-5" dirty="0">
                <a:latin typeface="Arial"/>
                <a:cs typeface="Arial"/>
              </a:rPr>
              <a:t>el</a:t>
            </a:r>
            <a:r>
              <a:rPr sz="1900" b="1" spc="140" dirty="0">
                <a:latin typeface="Arial"/>
                <a:cs typeface="Arial"/>
              </a:rPr>
              <a:t> </a:t>
            </a:r>
            <a:r>
              <a:rPr sz="1900" b="1" spc="-5" dirty="0">
                <a:latin typeface="Arial"/>
                <a:cs typeface="Arial"/>
              </a:rPr>
              <a:t>equipo</a:t>
            </a:r>
            <a:r>
              <a:rPr sz="1900" b="1" spc="145" dirty="0">
                <a:latin typeface="Arial"/>
                <a:cs typeface="Arial"/>
              </a:rPr>
              <a:t> </a:t>
            </a:r>
            <a:r>
              <a:rPr sz="1900" b="1" spc="-5" dirty="0">
                <a:latin typeface="Arial"/>
                <a:cs typeface="Arial"/>
              </a:rPr>
              <a:t>que</a:t>
            </a:r>
            <a:r>
              <a:rPr sz="1900" b="1" spc="135" dirty="0">
                <a:latin typeface="Arial"/>
                <a:cs typeface="Arial"/>
              </a:rPr>
              <a:t> </a:t>
            </a:r>
            <a:r>
              <a:rPr sz="1900" b="1" spc="-5" dirty="0">
                <a:latin typeface="Arial"/>
                <a:cs typeface="Arial"/>
              </a:rPr>
              <a:t>se</a:t>
            </a:r>
            <a:r>
              <a:rPr sz="1900" b="1" spc="160" dirty="0">
                <a:latin typeface="Arial"/>
                <a:cs typeface="Arial"/>
              </a:rPr>
              <a:t> </a:t>
            </a:r>
            <a:r>
              <a:rPr sz="1900" b="1" spc="-5" dirty="0">
                <a:latin typeface="Arial"/>
                <a:cs typeface="Arial"/>
              </a:rPr>
              <a:t>encuentra</a:t>
            </a:r>
            <a:r>
              <a:rPr sz="1900" b="1" spc="135" dirty="0">
                <a:latin typeface="Arial"/>
                <a:cs typeface="Arial"/>
              </a:rPr>
              <a:t> </a:t>
            </a:r>
            <a:r>
              <a:rPr sz="1900" b="1" spc="-5" dirty="0">
                <a:latin typeface="Arial"/>
                <a:cs typeface="Arial"/>
              </a:rPr>
              <a:t>bajo </a:t>
            </a:r>
            <a:r>
              <a:rPr sz="1900" b="1" spc="-515" dirty="0">
                <a:latin typeface="Arial"/>
                <a:cs typeface="Arial"/>
              </a:rPr>
              <a:t> </a:t>
            </a:r>
            <a:r>
              <a:rPr sz="1900" b="1" spc="-5" dirty="0">
                <a:latin typeface="Arial"/>
                <a:cs typeface="Arial"/>
              </a:rPr>
              <a:t>prueba.</a:t>
            </a:r>
            <a:endParaRPr sz="1900">
              <a:latin typeface="Arial"/>
              <a:cs typeface="Arial"/>
            </a:endParaRPr>
          </a:p>
        </p:txBody>
      </p:sp>
      <p:grpSp>
        <p:nvGrpSpPr>
          <p:cNvPr id="20" name="object 20"/>
          <p:cNvGrpSpPr/>
          <p:nvPr/>
        </p:nvGrpSpPr>
        <p:grpSpPr>
          <a:xfrm>
            <a:off x="948054" y="3367152"/>
            <a:ext cx="6936740" cy="277495"/>
            <a:chOff x="948055" y="3367151"/>
            <a:chExt cx="6936740" cy="277495"/>
          </a:xfrm>
        </p:grpSpPr>
        <p:sp>
          <p:nvSpPr>
            <p:cNvPr id="21" name="object 21"/>
            <p:cNvSpPr/>
            <p:nvPr/>
          </p:nvSpPr>
          <p:spPr>
            <a:xfrm>
              <a:off x="1176832" y="3367151"/>
              <a:ext cx="6708140" cy="277495"/>
            </a:xfrm>
            <a:custGeom>
              <a:avLst/>
              <a:gdLst/>
              <a:ahLst/>
              <a:cxnLst/>
              <a:rect l="l" t="t" r="r" b="b"/>
              <a:pathLst>
                <a:path w="6708140" h="277495">
                  <a:moveTo>
                    <a:pt x="6707758" y="0"/>
                  </a:moveTo>
                  <a:lnTo>
                    <a:pt x="0" y="0"/>
                  </a:lnTo>
                  <a:lnTo>
                    <a:pt x="0" y="277367"/>
                  </a:lnTo>
                  <a:lnTo>
                    <a:pt x="6707758" y="277367"/>
                  </a:lnTo>
                  <a:lnTo>
                    <a:pt x="6707758" y="0"/>
                  </a:lnTo>
                  <a:close/>
                </a:path>
              </a:pathLst>
            </a:custGeom>
            <a:solidFill>
              <a:srgbClr val="FFFF00"/>
            </a:solidFill>
          </p:spPr>
          <p:txBody>
            <a:bodyPr wrap="square" lIns="0" tIns="0" rIns="0" bIns="0" rtlCol="0"/>
            <a:lstStyle/>
            <a:p>
              <a:endParaRPr/>
            </a:p>
          </p:txBody>
        </p:sp>
        <p:pic>
          <p:nvPicPr>
            <p:cNvPr id="22" name="object 22"/>
            <p:cNvPicPr/>
            <p:nvPr/>
          </p:nvPicPr>
          <p:blipFill>
            <a:blip r:embed="rId2" cstate="print"/>
            <a:stretch>
              <a:fillRect/>
            </a:stretch>
          </p:blipFill>
          <p:spPr>
            <a:xfrm>
              <a:off x="948055" y="3395895"/>
              <a:ext cx="208915" cy="194394"/>
            </a:xfrm>
            <a:prstGeom prst="rect">
              <a:avLst/>
            </a:prstGeom>
          </p:spPr>
        </p:pic>
      </p:grpSp>
      <p:sp>
        <p:nvSpPr>
          <p:cNvPr id="23" name="object 23"/>
          <p:cNvSpPr txBox="1"/>
          <p:nvPr/>
        </p:nvSpPr>
        <p:spPr>
          <a:xfrm>
            <a:off x="1164133" y="3337688"/>
            <a:ext cx="8820785" cy="1715467"/>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Equipos</a:t>
            </a:r>
            <a:r>
              <a:rPr sz="1900" b="1" spc="-40" dirty="0">
                <a:latin typeface="Arial"/>
                <a:cs typeface="Arial"/>
              </a:rPr>
              <a:t> </a:t>
            </a:r>
            <a:r>
              <a:rPr sz="1900" b="1" spc="-5" dirty="0">
                <a:latin typeface="Arial"/>
                <a:cs typeface="Arial"/>
              </a:rPr>
              <a:t>con</a:t>
            </a:r>
            <a:r>
              <a:rPr sz="1900" b="1" spc="-30" dirty="0">
                <a:latin typeface="Arial"/>
                <a:cs typeface="Arial"/>
              </a:rPr>
              <a:t> </a:t>
            </a:r>
            <a:r>
              <a:rPr sz="1900" b="1" spc="-5" dirty="0">
                <a:latin typeface="Arial"/>
                <a:cs typeface="Arial"/>
              </a:rPr>
              <a:t>capacidad</a:t>
            </a:r>
            <a:r>
              <a:rPr sz="1900" b="1" spc="-35" dirty="0">
                <a:latin typeface="Arial"/>
                <a:cs typeface="Arial"/>
              </a:rPr>
              <a:t> </a:t>
            </a:r>
            <a:r>
              <a:rPr sz="1900" b="1" spc="-5" dirty="0">
                <a:latin typeface="Arial"/>
                <a:cs typeface="Arial"/>
              </a:rPr>
              <a:t>de</a:t>
            </a:r>
            <a:r>
              <a:rPr sz="1900" b="1" spc="-10" dirty="0">
                <a:latin typeface="Arial"/>
                <a:cs typeface="Arial"/>
              </a:rPr>
              <a:t> variar</a:t>
            </a:r>
            <a:r>
              <a:rPr sz="1900" b="1" spc="-44"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tensión</a:t>
            </a:r>
            <a:r>
              <a:rPr sz="1900" b="1" spc="-35" dirty="0">
                <a:latin typeface="Arial"/>
                <a:cs typeface="Arial"/>
              </a:rPr>
              <a:t> </a:t>
            </a:r>
            <a:r>
              <a:rPr sz="1900" b="1" dirty="0">
                <a:latin typeface="Arial"/>
                <a:cs typeface="Arial"/>
              </a:rPr>
              <a:t>continuamente,</a:t>
            </a:r>
            <a:r>
              <a:rPr sz="1900" b="1" spc="-40" dirty="0">
                <a:latin typeface="Arial"/>
                <a:cs typeface="Arial"/>
              </a:rPr>
              <a:t> </a:t>
            </a:r>
            <a:r>
              <a:rPr sz="1900" b="1" spc="-5" dirty="0">
                <a:latin typeface="Arial"/>
                <a:cs typeface="Arial"/>
              </a:rPr>
              <a:t>desde</a:t>
            </a:r>
            <a:r>
              <a:rPr sz="1900" b="1" spc="-35" dirty="0">
                <a:latin typeface="Arial"/>
                <a:cs typeface="Arial"/>
              </a:rPr>
              <a:t> </a:t>
            </a:r>
            <a:r>
              <a:rPr sz="1900" b="1" spc="-5" dirty="0">
                <a:latin typeface="Arial"/>
                <a:cs typeface="Arial"/>
              </a:rPr>
              <a:t>cero</a:t>
            </a:r>
            <a:r>
              <a:rPr sz="1900" b="1" spc="-35" dirty="0">
                <a:latin typeface="Arial"/>
                <a:cs typeface="Arial"/>
              </a:rPr>
              <a:t> </a:t>
            </a:r>
            <a:r>
              <a:rPr sz="1900" b="1" spc="-5" dirty="0">
                <a:latin typeface="Arial"/>
                <a:cs typeface="Arial"/>
              </a:rPr>
              <a:t>hasta </a:t>
            </a:r>
            <a:r>
              <a:rPr sz="1900" b="1" spc="-515" dirty="0">
                <a:latin typeface="Arial"/>
                <a:cs typeface="Arial"/>
              </a:rPr>
              <a:t> </a:t>
            </a:r>
            <a:r>
              <a:rPr sz="1900" b="1" spc="-5" dirty="0">
                <a:latin typeface="Arial"/>
                <a:cs typeface="Arial"/>
              </a:rPr>
              <a:t>el</a:t>
            </a:r>
            <a:r>
              <a:rPr sz="1900" b="1" spc="30" dirty="0">
                <a:latin typeface="Arial"/>
                <a:cs typeface="Arial"/>
              </a:rPr>
              <a:t> </a:t>
            </a:r>
            <a:r>
              <a:rPr sz="1900" b="1" spc="-10" dirty="0">
                <a:latin typeface="Arial"/>
                <a:cs typeface="Arial"/>
              </a:rPr>
              <a:t>valor</a:t>
            </a:r>
            <a:r>
              <a:rPr sz="1900" b="1" dirty="0">
                <a:latin typeface="Arial"/>
                <a:cs typeface="Arial"/>
              </a:rPr>
              <a:t> </a:t>
            </a:r>
            <a:r>
              <a:rPr sz="1900" b="1" spc="-5" dirty="0">
                <a:latin typeface="Arial"/>
                <a:cs typeface="Arial"/>
              </a:rPr>
              <a:t>requerido,</a:t>
            </a:r>
            <a:r>
              <a:rPr sz="1900" b="1" spc="5" dirty="0">
                <a:latin typeface="Arial"/>
                <a:cs typeface="Arial"/>
              </a:rPr>
              <a:t> </a:t>
            </a:r>
            <a:r>
              <a:rPr sz="1900" b="1" spc="-5" dirty="0">
                <a:latin typeface="Arial"/>
                <a:cs typeface="Arial"/>
              </a:rPr>
              <a:t>midiendo</a:t>
            </a:r>
            <a:r>
              <a:rPr sz="1900" b="1" spc="1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corriente</a:t>
            </a:r>
            <a:r>
              <a:rPr sz="1900" b="1" spc="5" dirty="0">
                <a:latin typeface="Arial"/>
                <a:cs typeface="Arial"/>
              </a:rPr>
              <a:t> </a:t>
            </a:r>
            <a:r>
              <a:rPr sz="1900" b="1" spc="-5" dirty="0">
                <a:latin typeface="Arial"/>
                <a:cs typeface="Arial"/>
              </a:rPr>
              <a:t>que</a:t>
            </a:r>
            <a:r>
              <a:rPr sz="1900" b="1" spc="35" dirty="0">
                <a:latin typeface="Arial"/>
                <a:cs typeface="Arial"/>
              </a:rPr>
              <a:t> </a:t>
            </a:r>
            <a:r>
              <a:rPr sz="1900" b="1" spc="-5" dirty="0">
                <a:latin typeface="Arial"/>
                <a:cs typeface="Arial"/>
              </a:rPr>
              <a:t>circula</a:t>
            </a:r>
            <a:r>
              <a:rPr sz="1900" b="1" spc="10"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aislamiento.</a:t>
            </a:r>
            <a:endParaRPr sz="1900">
              <a:latin typeface="Arial"/>
              <a:cs typeface="Arial"/>
            </a:endParaRPr>
          </a:p>
          <a:p>
            <a:pPr>
              <a:lnSpc>
                <a:spcPct val="100000"/>
              </a:lnSpc>
            </a:pPr>
            <a:endParaRPr>
              <a:latin typeface="Arial"/>
              <a:cs typeface="Arial"/>
            </a:endParaRPr>
          </a:p>
          <a:p>
            <a:pPr marL="12699" marR="9525" algn="just">
              <a:lnSpc>
                <a:spcPct val="96100"/>
              </a:lnSpc>
            </a:pPr>
            <a:r>
              <a:rPr sz="1900" b="1" spc="-5" dirty="0">
                <a:latin typeface="Arial"/>
                <a:cs typeface="Arial"/>
              </a:rPr>
              <a:t>El</a:t>
            </a:r>
            <a:r>
              <a:rPr sz="1900" b="1" dirty="0">
                <a:latin typeface="Arial"/>
                <a:cs typeface="Arial"/>
              </a:rPr>
              <a:t> </a:t>
            </a:r>
            <a:r>
              <a:rPr sz="1900" b="1" spc="-5" dirty="0">
                <a:latin typeface="Arial"/>
                <a:cs typeface="Arial"/>
              </a:rPr>
              <a:t>micro</a:t>
            </a:r>
            <a:r>
              <a:rPr sz="1900" b="1" dirty="0">
                <a:latin typeface="Arial"/>
                <a:cs typeface="Arial"/>
              </a:rPr>
              <a:t> </a:t>
            </a:r>
            <a:r>
              <a:rPr sz="1900" b="1" spc="-5" dirty="0">
                <a:latin typeface="Arial"/>
                <a:cs typeface="Arial"/>
              </a:rPr>
              <a:t>amperímetro</a:t>
            </a:r>
            <a:r>
              <a:rPr sz="1900" b="1" dirty="0">
                <a:latin typeface="Arial"/>
                <a:cs typeface="Arial"/>
              </a:rPr>
              <a:t> </a:t>
            </a:r>
            <a:r>
              <a:rPr sz="1900" b="1" spc="-5" dirty="0">
                <a:latin typeface="Arial"/>
                <a:cs typeface="Arial"/>
              </a:rPr>
              <a:t>debe</a:t>
            </a:r>
            <a:r>
              <a:rPr sz="1900" b="1" dirty="0">
                <a:latin typeface="Arial"/>
                <a:cs typeface="Arial"/>
              </a:rPr>
              <a:t> </a:t>
            </a:r>
            <a:r>
              <a:rPr sz="1900" b="1" spc="-5" dirty="0">
                <a:latin typeface="Arial"/>
                <a:cs typeface="Arial"/>
              </a:rPr>
              <a:t>tener</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número</a:t>
            </a:r>
            <a:r>
              <a:rPr sz="1900" b="1" dirty="0">
                <a:latin typeface="Arial"/>
                <a:cs typeface="Arial"/>
              </a:rPr>
              <a:t> </a:t>
            </a:r>
            <a:r>
              <a:rPr sz="1900" b="1" spc="-5" dirty="0">
                <a:latin typeface="Arial"/>
                <a:cs typeface="Arial"/>
              </a:rPr>
              <a:t>suficiente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rangos</a:t>
            </a:r>
            <a:r>
              <a:rPr sz="1900" b="1" dirty="0">
                <a:latin typeface="Arial"/>
                <a:cs typeface="Arial"/>
              </a:rPr>
              <a:t> </a:t>
            </a:r>
            <a:r>
              <a:rPr sz="1900" b="1" spc="-5" dirty="0">
                <a:latin typeface="Arial"/>
                <a:cs typeface="Arial"/>
              </a:rPr>
              <a:t>y</a:t>
            </a:r>
            <a:r>
              <a:rPr sz="1900" b="1" dirty="0">
                <a:latin typeface="Arial"/>
                <a:cs typeface="Arial"/>
              </a:rPr>
              <a:t> la </a:t>
            </a:r>
            <a:r>
              <a:rPr sz="1900" b="1" spc="5" dirty="0">
                <a:latin typeface="Arial"/>
                <a:cs typeface="Arial"/>
              </a:rPr>
              <a:t> </a:t>
            </a:r>
            <a:r>
              <a:rPr sz="1900" b="1" spc="-5" dirty="0">
                <a:latin typeface="Arial"/>
                <a:cs typeface="Arial"/>
              </a:rPr>
              <a:t>sensibilidad que permita tomar lecturas desde </a:t>
            </a:r>
            <a:r>
              <a:rPr sz="1900" b="1" spc="-10" dirty="0">
                <a:latin typeface="Arial"/>
                <a:cs typeface="Arial"/>
              </a:rPr>
              <a:t>varios </a:t>
            </a:r>
            <a:r>
              <a:rPr sz="1900" b="1" spc="-5" dirty="0">
                <a:latin typeface="Arial"/>
                <a:cs typeface="Arial"/>
              </a:rPr>
              <a:t>microamperios hasta </a:t>
            </a:r>
            <a:r>
              <a:rPr sz="1900" b="1" dirty="0">
                <a:latin typeface="Arial"/>
                <a:cs typeface="Arial"/>
              </a:rPr>
              <a:t> </a:t>
            </a:r>
            <a:r>
              <a:rPr sz="1900" b="1" spc="-5" dirty="0">
                <a:latin typeface="Arial"/>
                <a:cs typeface="Arial"/>
              </a:rPr>
              <a:t>algunos</a:t>
            </a:r>
            <a:r>
              <a:rPr sz="1900" b="1" spc="5" dirty="0">
                <a:latin typeface="Arial"/>
                <a:cs typeface="Arial"/>
              </a:rPr>
              <a:t> </a:t>
            </a:r>
            <a:r>
              <a:rPr sz="1900" b="1" spc="-5" dirty="0">
                <a:latin typeface="Arial"/>
                <a:cs typeface="Arial"/>
              </a:rPr>
              <a:t>miliamperios.</a:t>
            </a:r>
            <a:endParaRPr sz="1900">
              <a:latin typeface="Arial"/>
              <a:cs typeface="Arial"/>
            </a:endParaRPr>
          </a:p>
        </p:txBody>
      </p:sp>
      <p:pic>
        <p:nvPicPr>
          <p:cNvPr id="24" name="object 24"/>
          <p:cNvPicPr/>
          <p:nvPr/>
        </p:nvPicPr>
        <p:blipFill>
          <a:blip r:embed="rId2" cstate="print"/>
          <a:stretch>
            <a:fillRect/>
          </a:stretch>
        </p:blipFill>
        <p:spPr>
          <a:xfrm>
            <a:off x="948057" y="4227787"/>
            <a:ext cx="208915" cy="194987"/>
          </a:xfrm>
          <a:prstGeom prst="rect">
            <a:avLst/>
          </a:prstGeom>
        </p:spPr>
      </p:pic>
      <p:pic>
        <p:nvPicPr>
          <p:cNvPr id="25" name="object 25"/>
          <p:cNvPicPr/>
          <p:nvPr/>
        </p:nvPicPr>
        <p:blipFill>
          <a:blip r:embed="rId2" cstate="print"/>
          <a:stretch>
            <a:fillRect/>
          </a:stretch>
        </p:blipFill>
        <p:spPr>
          <a:xfrm>
            <a:off x="948057" y="5338996"/>
            <a:ext cx="208915" cy="194394"/>
          </a:xfrm>
          <a:prstGeom prst="rect">
            <a:avLst/>
          </a:prstGeom>
        </p:spPr>
      </p:pic>
      <p:sp>
        <p:nvSpPr>
          <p:cNvPr id="26" name="object 26"/>
          <p:cNvSpPr txBox="1"/>
          <p:nvPr/>
        </p:nvSpPr>
        <p:spPr>
          <a:xfrm>
            <a:off x="1176833" y="5310505"/>
            <a:ext cx="404050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Dos</a:t>
            </a:r>
            <a:r>
              <a:rPr sz="1900" b="1" spc="75" dirty="0">
                <a:latin typeface="Arial"/>
                <a:cs typeface="Arial"/>
              </a:rPr>
              <a:t> </a:t>
            </a:r>
            <a:r>
              <a:rPr sz="1900" b="1" spc="-5" dirty="0">
                <a:latin typeface="Arial"/>
                <a:cs typeface="Arial"/>
              </a:rPr>
              <a:t>tipos</a:t>
            </a:r>
            <a:r>
              <a:rPr sz="1900" b="1" spc="70" dirty="0">
                <a:latin typeface="Arial"/>
                <a:cs typeface="Arial"/>
              </a:rPr>
              <a:t> </a:t>
            </a:r>
            <a:r>
              <a:rPr sz="1900" b="1" spc="-5" dirty="0">
                <a:latin typeface="Arial"/>
                <a:cs typeface="Arial"/>
              </a:rPr>
              <a:t>de</a:t>
            </a:r>
            <a:r>
              <a:rPr sz="1900" b="1" spc="65" dirty="0">
                <a:latin typeface="Arial"/>
                <a:cs typeface="Arial"/>
              </a:rPr>
              <a:t> </a:t>
            </a:r>
            <a:r>
              <a:rPr sz="1900" b="1" spc="-5" dirty="0">
                <a:latin typeface="Arial"/>
                <a:cs typeface="Arial"/>
              </a:rPr>
              <a:t>pruebas</a:t>
            </a:r>
            <a:r>
              <a:rPr sz="1900" b="1" spc="80" dirty="0">
                <a:latin typeface="Arial"/>
                <a:cs typeface="Arial"/>
              </a:rPr>
              <a:t> </a:t>
            </a:r>
            <a:r>
              <a:rPr sz="1900" b="1" spc="-5" dirty="0">
                <a:latin typeface="Arial"/>
                <a:cs typeface="Arial"/>
              </a:rPr>
              <a:t>son</a:t>
            </a:r>
            <a:r>
              <a:rPr sz="1900" b="1" spc="65" dirty="0">
                <a:latin typeface="Arial"/>
                <a:cs typeface="Arial"/>
              </a:rPr>
              <a:t> </a:t>
            </a:r>
            <a:r>
              <a:rPr sz="1900" b="1" spc="-5" dirty="0">
                <a:latin typeface="Arial"/>
                <a:cs typeface="Arial"/>
              </a:rPr>
              <a:t>posibles</a:t>
            </a:r>
            <a:endParaRPr sz="1900">
              <a:latin typeface="Arial"/>
              <a:cs typeface="Arial"/>
            </a:endParaRPr>
          </a:p>
        </p:txBody>
      </p:sp>
      <p:sp>
        <p:nvSpPr>
          <p:cNvPr id="27" name="object 27"/>
          <p:cNvSpPr txBox="1"/>
          <p:nvPr/>
        </p:nvSpPr>
        <p:spPr>
          <a:xfrm>
            <a:off x="5280786" y="5281041"/>
            <a:ext cx="47047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65" dirty="0">
                <a:latin typeface="Arial"/>
                <a:cs typeface="Arial"/>
              </a:rPr>
              <a:t> </a:t>
            </a:r>
            <a:r>
              <a:rPr sz="1900" b="1" spc="-5" dirty="0">
                <a:latin typeface="Arial"/>
                <a:cs typeface="Arial"/>
              </a:rPr>
              <a:t>implantar</a:t>
            </a:r>
            <a:r>
              <a:rPr sz="1900" b="1" spc="65" dirty="0">
                <a:latin typeface="Arial"/>
                <a:cs typeface="Arial"/>
              </a:rPr>
              <a:t> </a:t>
            </a:r>
            <a:r>
              <a:rPr sz="1900" b="1" spc="-5" dirty="0">
                <a:latin typeface="Arial"/>
                <a:cs typeface="Arial"/>
              </a:rPr>
              <a:t>utilizando</a:t>
            </a:r>
            <a:r>
              <a:rPr sz="1900" b="1" spc="75" dirty="0">
                <a:latin typeface="Arial"/>
                <a:cs typeface="Arial"/>
              </a:rPr>
              <a:t> </a:t>
            </a:r>
            <a:r>
              <a:rPr sz="1900" b="1" spc="-5" dirty="0">
                <a:latin typeface="Arial"/>
                <a:cs typeface="Arial"/>
              </a:rPr>
              <a:t>Alto</a:t>
            </a:r>
            <a:r>
              <a:rPr sz="1900" b="1" spc="95" dirty="0">
                <a:latin typeface="Arial"/>
                <a:cs typeface="Arial"/>
              </a:rPr>
              <a:t> </a:t>
            </a:r>
            <a:r>
              <a:rPr sz="1900" b="1" spc="-5" dirty="0">
                <a:latin typeface="Arial"/>
                <a:cs typeface="Arial"/>
              </a:rPr>
              <a:t>potencial</a:t>
            </a:r>
            <a:r>
              <a:rPr sz="1900" b="1" spc="80" dirty="0">
                <a:latin typeface="Arial"/>
                <a:cs typeface="Arial"/>
              </a:rPr>
              <a:t> </a:t>
            </a:r>
            <a:r>
              <a:rPr sz="1900" b="1" spc="-10" dirty="0">
                <a:latin typeface="Arial"/>
                <a:cs typeface="Arial"/>
              </a:rPr>
              <a:t>en</a:t>
            </a:r>
            <a:endParaRPr sz="1900">
              <a:latin typeface="Arial"/>
              <a:cs typeface="Arial"/>
            </a:endParaRPr>
          </a:p>
        </p:txBody>
      </p:sp>
      <p:sp>
        <p:nvSpPr>
          <p:cNvPr id="28" name="object 28"/>
          <p:cNvSpPr/>
          <p:nvPr/>
        </p:nvSpPr>
        <p:spPr>
          <a:xfrm>
            <a:off x="2746503" y="5865634"/>
            <a:ext cx="5770880" cy="817244"/>
          </a:xfrm>
          <a:custGeom>
            <a:avLst/>
            <a:gdLst/>
            <a:ahLst/>
            <a:cxnLst/>
            <a:rect l="l" t="t" r="r" b="b"/>
            <a:pathLst>
              <a:path w="5770880" h="817245">
                <a:moveTo>
                  <a:pt x="5770753" y="408368"/>
                </a:moveTo>
                <a:lnTo>
                  <a:pt x="3674999" y="408368"/>
                </a:lnTo>
                <a:lnTo>
                  <a:pt x="3674999" y="0"/>
                </a:lnTo>
                <a:lnTo>
                  <a:pt x="0" y="0"/>
                </a:lnTo>
                <a:lnTo>
                  <a:pt x="0" y="408368"/>
                </a:lnTo>
                <a:lnTo>
                  <a:pt x="0" y="816800"/>
                </a:lnTo>
                <a:lnTo>
                  <a:pt x="5770753" y="816800"/>
                </a:lnTo>
                <a:lnTo>
                  <a:pt x="5770753" y="408368"/>
                </a:lnTo>
                <a:close/>
              </a:path>
            </a:pathLst>
          </a:custGeom>
          <a:solidFill>
            <a:srgbClr val="00FF00"/>
          </a:solidFill>
        </p:spPr>
        <p:txBody>
          <a:bodyPr wrap="square" lIns="0" tIns="0" rIns="0" bIns="0" rtlCol="0"/>
          <a:lstStyle/>
          <a:p>
            <a:endParaRPr dirty="0"/>
          </a:p>
        </p:txBody>
      </p:sp>
      <p:sp>
        <p:nvSpPr>
          <p:cNvPr id="29" name="object 29"/>
          <p:cNvSpPr txBox="1"/>
          <p:nvPr/>
        </p:nvSpPr>
        <p:spPr>
          <a:xfrm>
            <a:off x="1164132" y="5558790"/>
            <a:ext cx="7362190" cy="1551065"/>
          </a:xfrm>
          <a:prstGeom prst="rect">
            <a:avLst/>
          </a:prstGeom>
        </p:spPr>
        <p:txBody>
          <a:bodyPr vert="horz" wrap="square" lIns="0" tIns="12064" rIns="0" bIns="0" rtlCol="0">
            <a:spAutoFit/>
          </a:bodyPr>
          <a:lstStyle/>
          <a:p>
            <a:pPr marL="12699">
              <a:lnSpc>
                <a:spcPts val="2210"/>
              </a:lnSpc>
              <a:spcBef>
                <a:spcPts val="95"/>
              </a:spcBef>
            </a:pPr>
            <a:r>
              <a:rPr sz="1900" b="1" spc="-5" dirty="0">
                <a:latin typeface="Arial"/>
                <a:cs typeface="Arial"/>
              </a:rPr>
              <a:t>DC;</a:t>
            </a:r>
            <a:r>
              <a:rPr sz="1900" b="1" spc="-25" dirty="0">
                <a:latin typeface="Arial"/>
                <a:cs typeface="Arial"/>
              </a:rPr>
              <a:t> </a:t>
            </a:r>
            <a:r>
              <a:rPr sz="1900" b="1" spc="-5" dirty="0">
                <a:latin typeface="Arial"/>
                <a:cs typeface="Arial"/>
              </a:rPr>
              <a:t>(Hi-Pot</a:t>
            </a:r>
            <a:r>
              <a:rPr sz="1900" b="1" spc="-15" dirty="0">
                <a:latin typeface="Arial"/>
                <a:cs typeface="Arial"/>
              </a:rPr>
              <a:t> </a:t>
            </a:r>
            <a:r>
              <a:rPr sz="1900" b="1" spc="-5" dirty="0">
                <a:latin typeface="Arial"/>
                <a:cs typeface="Arial"/>
              </a:rPr>
              <a:t>DC).</a:t>
            </a:r>
            <a:endParaRPr sz="1900" dirty="0">
              <a:latin typeface="Arial"/>
              <a:cs typeface="Arial"/>
            </a:endParaRPr>
          </a:p>
          <a:p>
            <a:pPr marL="2252780" indent="-671770">
              <a:lnSpc>
                <a:spcPts val="3215"/>
              </a:lnSpc>
              <a:buFont typeface="Wingdings"/>
              <a:buChar char=""/>
              <a:tabLst>
                <a:tab pos="2252780" algn="l"/>
                <a:tab pos="2253415" algn="l"/>
              </a:tabLst>
            </a:pPr>
            <a:r>
              <a:rPr sz="2900" b="1" spc="-5" dirty="0">
                <a:latin typeface="Arial"/>
                <a:cs typeface="Arial"/>
              </a:rPr>
              <a:t>Prueba</a:t>
            </a:r>
            <a:r>
              <a:rPr sz="2900" b="1" spc="-30" dirty="0">
                <a:latin typeface="Arial"/>
                <a:cs typeface="Arial"/>
              </a:rPr>
              <a:t> </a:t>
            </a:r>
            <a:r>
              <a:rPr sz="2900" b="1" dirty="0">
                <a:latin typeface="Arial"/>
                <a:cs typeface="Arial"/>
              </a:rPr>
              <a:t>de</a:t>
            </a:r>
            <a:r>
              <a:rPr sz="2900" b="1" spc="-25" dirty="0">
                <a:latin typeface="Arial"/>
                <a:cs typeface="Arial"/>
              </a:rPr>
              <a:t> </a:t>
            </a:r>
            <a:r>
              <a:rPr sz="2900" b="1" spc="-5" dirty="0">
                <a:latin typeface="Arial"/>
                <a:cs typeface="Arial"/>
              </a:rPr>
              <a:t>Rampa</a:t>
            </a:r>
            <a:endParaRPr sz="2900" dirty="0">
              <a:latin typeface="Arial"/>
              <a:cs typeface="Arial"/>
            </a:endParaRPr>
          </a:p>
          <a:p>
            <a:pPr marL="2252780" indent="-671770">
              <a:lnSpc>
                <a:spcPts val="3290"/>
              </a:lnSpc>
              <a:buFont typeface="Wingdings"/>
              <a:buChar char=""/>
              <a:tabLst>
                <a:tab pos="2252780" algn="l"/>
                <a:tab pos="2253415" algn="l"/>
              </a:tabLst>
            </a:pPr>
            <a:r>
              <a:rPr sz="2900" b="1" spc="-5" dirty="0">
                <a:latin typeface="Arial"/>
                <a:cs typeface="Arial"/>
              </a:rPr>
              <a:t>Prueba</a:t>
            </a:r>
            <a:r>
              <a:rPr sz="2900" b="1" spc="-15" dirty="0">
                <a:latin typeface="Arial"/>
                <a:cs typeface="Arial"/>
              </a:rPr>
              <a:t> </a:t>
            </a:r>
            <a:r>
              <a:rPr sz="2900" b="1" dirty="0">
                <a:latin typeface="Arial"/>
                <a:cs typeface="Arial"/>
              </a:rPr>
              <a:t>de</a:t>
            </a:r>
            <a:r>
              <a:rPr sz="2900" b="1" spc="-10" dirty="0">
                <a:latin typeface="Arial"/>
                <a:cs typeface="Arial"/>
              </a:rPr>
              <a:t> </a:t>
            </a:r>
            <a:r>
              <a:rPr sz="2900" b="1" spc="-5" err="1">
                <a:latin typeface="Arial"/>
                <a:cs typeface="Arial"/>
              </a:rPr>
              <a:t>Tensión</a:t>
            </a:r>
            <a:r>
              <a:rPr sz="2900" b="1" spc="-10">
                <a:latin typeface="Arial"/>
                <a:cs typeface="Arial"/>
              </a:rPr>
              <a:t> </a:t>
            </a:r>
            <a:r>
              <a:rPr sz="2900" b="1" spc="-10" smtClean="0">
                <a:latin typeface="Arial"/>
                <a:cs typeface="Arial"/>
              </a:rPr>
              <a:t>por</a:t>
            </a:r>
            <a:r>
              <a:rPr sz="2900" b="1" spc="5" smtClean="0">
                <a:latin typeface="Arial"/>
                <a:cs typeface="Arial"/>
              </a:rPr>
              <a:t> </a:t>
            </a:r>
            <a:r>
              <a:rPr sz="2900" b="1" spc="-5" smtClean="0">
                <a:latin typeface="Arial"/>
                <a:cs typeface="Arial"/>
              </a:rPr>
              <a:t>Pasos.</a:t>
            </a:r>
            <a:endParaRPr sz="2900" dirty="0">
              <a:latin typeface="Arial"/>
              <a:cs typeface="Arial"/>
            </a:endParaRPr>
          </a:p>
        </p:txBody>
      </p:sp>
      <p:sp>
        <p:nvSpPr>
          <p:cNvPr id="30" name="object 3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35</a:t>
            </a:fld>
            <a:endParaRPr sz="1100">
              <a:latin typeface="Calibri"/>
              <a:cs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05025" y="1147827"/>
            <a:ext cx="2466340" cy="320601"/>
          </a:xfrm>
          <a:prstGeom prst="rect">
            <a:avLst/>
          </a:prstGeom>
          <a:solidFill>
            <a:srgbClr val="FFFF00"/>
          </a:solidFill>
        </p:spPr>
        <p:txBody>
          <a:bodyPr vert="horz" wrap="square" lIns="0" tIns="0" rIns="0" bIns="0" rtlCol="0">
            <a:spAutoFit/>
          </a:bodyPr>
          <a:lstStyle/>
          <a:p>
            <a:pPr marL="13334">
              <a:lnSpc>
                <a:spcPts val="2489"/>
              </a:lnSpc>
            </a:pPr>
            <a:r>
              <a:rPr sz="2200" b="1" spc="-5" dirty="0">
                <a:latin typeface="Arial"/>
                <a:cs typeface="Arial"/>
              </a:rPr>
              <a:t>Prueba</a:t>
            </a:r>
            <a:r>
              <a:rPr sz="2200" b="1" spc="-21" dirty="0">
                <a:latin typeface="Arial"/>
                <a:cs typeface="Arial"/>
              </a:rPr>
              <a:t> </a:t>
            </a:r>
            <a:r>
              <a:rPr sz="2200" b="1" spc="-5" dirty="0">
                <a:latin typeface="Arial"/>
                <a:cs typeface="Arial"/>
              </a:rPr>
              <a:t>de</a:t>
            </a:r>
            <a:r>
              <a:rPr sz="2200" b="1" spc="-15" dirty="0">
                <a:latin typeface="Arial"/>
                <a:cs typeface="Arial"/>
              </a:rPr>
              <a:t> </a:t>
            </a:r>
            <a:r>
              <a:rPr sz="2200" b="1" spc="-5" dirty="0">
                <a:latin typeface="Arial"/>
                <a:cs typeface="Arial"/>
              </a:rPr>
              <a:t>Rampa:</a:t>
            </a:r>
            <a:endParaRPr sz="2200">
              <a:latin typeface="Arial"/>
              <a:cs typeface="Arial"/>
            </a:endParaRPr>
          </a:p>
        </p:txBody>
      </p:sp>
      <p:pic>
        <p:nvPicPr>
          <p:cNvPr id="7" name="object 7"/>
          <p:cNvPicPr/>
          <p:nvPr/>
        </p:nvPicPr>
        <p:blipFill>
          <a:blip r:embed="rId2" cstate="print"/>
          <a:stretch>
            <a:fillRect/>
          </a:stretch>
        </p:blipFill>
        <p:spPr>
          <a:xfrm>
            <a:off x="948057" y="1498516"/>
            <a:ext cx="208915" cy="194394"/>
          </a:xfrm>
          <a:prstGeom prst="rect">
            <a:avLst/>
          </a:prstGeom>
        </p:spPr>
      </p:pic>
      <p:sp>
        <p:nvSpPr>
          <p:cNvPr id="8" name="object 8"/>
          <p:cNvSpPr txBox="1"/>
          <p:nvPr/>
        </p:nvSpPr>
        <p:spPr>
          <a:xfrm>
            <a:off x="1164131" y="1439924"/>
            <a:ext cx="3200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endParaRPr sz="1900">
              <a:latin typeface="Arial"/>
              <a:cs typeface="Arial"/>
            </a:endParaRPr>
          </a:p>
        </p:txBody>
      </p:sp>
      <p:sp>
        <p:nvSpPr>
          <p:cNvPr id="9" name="object 9"/>
          <p:cNvSpPr txBox="1"/>
          <p:nvPr/>
        </p:nvSpPr>
        <p:spPr>
          <a:xfrm>
            <a:off x="1605026" y="1469391"/>
            <a:ext cx="5459730" cy="269304"/>
          </a:xfrm>
          <a:prstGeom prst="rect">
            <a:avLst/>
          </a:prstGeom>
          <a:solidFill>
            <a:srgbClr val="FFFF00"/>
          </a:solidFill>
        </p:spPr>
        <p:txBody>
          <a:bodyPr vert="horz" wrap="square" lIns="0" tIns="0" rIns="0" bIns="0" rtlCol="0">
            <a:spAutoFit/>
          </a:bodyPr>
          <a:lstStyle/>
          <a:p>
            <a:pPr>
              <a:lnSpc>
                <a:spcPts val="2145"/>
              </a:lnSpc>
              <a:tabLst>
                <a:tab pos="1421003" algn="l"/>
                <a:tab pos="3136622" algn="l"/>
                <a:tab pos="3473142" algn="l"/>
                <a:tab pos="4180468" algn="l"/>
                <a:tab pos="4600802" algn="l"/>
              </a:tabLst>
            </a:pPr>
            <a:r>
              <a:rPr sz="1900" b="1" spc="-5" dirty="0">
                <a:latin typeface="Arial"/>
                <a:cs typeface="Arial"/>
              </a:rPr>
              <a:t>incr</a:t>
            </a:r>
            <a:r>
              <a:rPr sz="1900" b="1" dirty="0">
                <a:latin typeface="Arial"/>
                <a:cs typeface="Arial"/>
              </a:rPr>
              <a:t>e</a:t>
            </a:r>
            <a:r>
              <a:rPr sz="1900" b="1" spc="-5" dirty="0">
                <a:latin typeface="Arial"/>
                <a:cs typeface="Arial"/>
              </a:rPr>
              <a:t>me</a:t>
            </a:r>
            <a:r>
              <a:rPr sz="1900" b="1" spc="5" dirty="0">
                <a:latin typeface="Arial"/>
                <a:cs typeface="Arial"/>
              </a:rPr>
              <a:t>n</a:t>
            </a:r>
            <a:r>
              <a:rPr sz="1900" b="1" spc="-5" dirty="0">
                <a:latin typeface="Arial"/>
                <a:cs typeface="Arial"/>
              </a:rPr>
              <a:t>ta</a:t>
            </a:r>
            <a:r>
              <a:rPr sz="1900" b="1" dirty="0">
                <a:latin typeface="Arial"/>
                <a:cs typeface="Arial"/>
              </a:rPr>
              <a:t>	</a:t>
            </a:r>
            <a:r>
              <a:rPr sz="1900" b="1" spc="-5" dirty="0">
                <a:latin typeface="Arial"/>
                <a:cs typeface="Arial"/>
              </a:rPr>
              <a:t>gra</a:t>
            </a:r>
            <a:r>
              <a:rPr sz="1900" b="1" dirty="0">
                <a:latin typeface="Arial"/>
                <a:cs typeface="Arial"/>
              </a:rPr>
              <a:t>d</a:t>
            </a:r>
            <a:r>
              <a:rPr sz="1900" b="1" spc="-5" dirty="0">
                <a:latin typeface="Arial"/>
                <a:cs typeface="Arial"/>
              </a:rPr>
              <a:t>u</a:t>
            </a:r>
            <a:r>
              <a:rPr sz="1900" b="1" dirty="0">
                <a:latin typeface="Arial"/>
                <a:cs typeface="Arial"/>
              </a:rPr>
              <a:t>a</a:t>
            </a:r>
            <a:r>
              <a:rPr sz="1900" b="1" spc="-5" dirty="0">
                <a:latin typeface="Arial"/>
                <a:cs typeface="Arial"/>
              </a:rPr>
              <a:t>lmen</a:t>
            </a:r>
            <a:r>
              <a:rPr sz="1900" b="1" dirty="0">
                <a:latin typeface="Arial"/>
                <a:cs typeface="Arial"/>
              </a:rPr>
              <a:t>t</a:t>
            </a:r>
            <a:r>
              <a:rPr sz="1900" b="1" spc="-5" dirty="0">
                <a:latin typeface="Arial"/>
                <a:cs typeface="Arial"/>
              </a:rPr>
              <a:t>e</a:t>
            </a:r>
            <a:r>
              <a:rPr sz="1900" b="1" dirty="0">
                <a:latin typeface="Arial"/>
                <a:cs typeface="Arial"/>
              </a:rPr>
              <a:t>	</a:t>
            </a:r>
            <a:r>
              <a:rPr sz="1900" b="1" spc="-5" dirty="0">
                <a:latin typeface="Arial"/>
                <a:cs typeface="Arial"/>
              </a:rPr>
              <a:t>el</a:t>
            </a:r>
            <a:r>
              <a:rPr sz="1900" b="1" dirty="0">
                <a:latin typeface="Arial"/>
                <a:cs typeface="Arial"/>
              </a:rPr>
              <a:t>	</a:t>
            </a:r>
            <a:r>
              <a:rPr sz="1900" b="1" spc="-40" dirty="0">
                <a:latin typeface="Arial"/>
                <a:cs typeface="Arial"/>
              </a:rPr>
              <a:t>v</a:t>
            </a:r>
            <a:r>
              <a:rPr sz="1900" b="1" spc="-5" dirty="0">
                <a:latin typeface="Arial"/>
                <a:cs typeface="Arial"/>
              </a:rPr>
              <a:t>al</a:t>
            </a:r>
            <a:r>
              <a:rPr sz="1900" b="1" spc="10"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ten</a:t>
            </a:r>
            <a:r>
              <a:rPr sz="1900" b="1" dirty="0">
                <a:latin typeface="Arial"/>
                <a:cs typeface="Arial"/>
              </a:rPr>
              <a:t>s</a:t>
            </a:r>
            <a:r>
              <a:rPr sz="1900" b="1" spc="-5" dirty="0">
                <a:latin typeface="Arial"/>
                <a:cs typeface="Arial"/>
              </a:rPr>
              <a:t>ión</a:t>
            </a:r>
            <a:endParaRPr sz="1900">
              <a:latin typeface="Arial"/>
              <a:cs typeface="Arial"/>
            </a:endParaRPr>
          </a:p>
        </p:txBody>
      </p:sp>
      <p:sp>
        <p:nvSpPr>
          <p:cNvPr id="10" name="object 10"/>
          <p:cNvSpPr txBox="1"/>
          <p:nvPr/>
        </p:nvSpPr>
        <p:spPr>
          <a:xfrm>
            <a:off x="7184518" y="1439924"/>
            <a:ext cx="2800350" cy="304570"/>
          </a:xfrm>
          <a:prstGeom prst="rect">
            <a:avLst/>
          </a:prstGeom>
        </p:spPr>
        <p:txBody>
          <a:bodyPr vert="horz" wrap="square" lIns="0" tIns="12064" rIns="0" bIns="0" rtlCol="0">
            <a:spAutoFit/>
          </a:bodyPr>
          <a:lstStyle/>
          <a:p>
            <a:pPr marL="12699">
              <a:spcBef>
                <a:spcPts val="95"/>
              </a:spcBef>
              <a:tabLst>
                <a:tab pos="777805" algn="l"/>
                <a:tab pos="1875622" algn="l"/>
                <a:tab pos="2213413" algn="l"/>
              </a:tabLst>
            </a:pPr>
            <a:r>
              <a:rPr sz="1900" b="1" spc="-5" dirty="0">
                <a:latin typeface="Arial"/>
                <a:cs typeface="Arial"/>
              </a:rPr>
              <a:t>h</a:t>
            </a:r>
            <a:r>
              <a:rPr sz="1900" b="1" dirty="0">
                <a:latin typeface="Arial"/>
                <a:cs typeface="Arial"/>
              </a:rPr>
              <a:t>a</a:t>
            </a:r>
            <a:r>
              <a:rPr sz="1900" b="1" spc="-5" dirty="0">
                <a:latin typeface="Arial"/>
                <a:cs typeface="Arial"/>
              </a:rPr>
              <a:t>sta</a:t>
            </a:r>
            <a:r>
              <a:rPr sz="1900" b="1" dirty="0">
                <a:latin typeface="Arial"/>
                <a:cs typeface="Arial"/>
              </a:rPr>
              <a:t>	</a:t>
            </a:r>
            <a:r>
              <a:rPr sz="1900" b="1" spc="-5" dirty="0">
                <a:latin typeface="Arial"/>
                <a:cs typeface="Arial"/>
              </a:rPr>
              <a:t>alcanz</a:t>
            </a:r>
            <a:r>
              <a:rPr sz="1900" b="1" dirty="0">
                <a:latin typeface="Arial"/>
                <a:cs typeface="Arial"/>
              </a:rPr>
              <a:t>a</a:t>
            </a:r>
            <a:r>
              <a:rPr sz="1900" b="1" spc="-5" dirty="0">
                <a:latin typeface="Arial"/>
                <a:cs typeface="Arial"/>
              </a:rPr>
              <a:t>r</a:t>
            </a:r>
            <a:r>
              <a:rPr sz="1900" b="1" dirty="0">
                <a:latin typeface="Arial"/>
                <a:cs typeface="Arial"/>
              </a:rPr>
              <a:t>	</a:t>
            </a:r>
            <a:r>
              <a:rPr sz="1900" b="1" spc="-5" dirty="0">
                <a:latin typeface="Arial"/>
                <a:cs typeface="Arial"/>
              </a:rPr>
              <a:t>el</a:t>
            </a:r>
            <a:r>
              <a:rPr sz="1900" b="1" dirty="0">
                <a:latin typeface="Arial"/>
                <a:cs typeface="Arial"/>
              </a:rPr>
              <a:t>	</a:t>
            </a:r>
            <a:r>
              <a:rPr sz="1900" b="1" spc="-40" dirty="0">
                <a:latin typeface="Arial"/>
                <a:cs typeface="Arial"/>
              </a:rPr>
              <a:t>v</a:t>
            </a:r>
            <a:r>
              <a:rPr sz="1900" b="1" spc="5" dirty="0">
                <a:latin typeface="Arial"/>
                <a:cs typeface="Arial"/>
              </a:rPr>
              <a:t>a</a:t>
            </a:r>
            <a:r>
              <a:rPr sz="1900" b="1" spc="-5" dirty="0">
                <a:latin typeface="Arial"/>
                <a:cs typeface="Arial"/>
              </a:rPr>
              <a:t>lor</a:t>
            </a:r>
            <a:endParaRPr sz="1900">
              <a:latin typeface="Arial"/>
              <a:cs typeface="Arial"/>
            </a:endParaRPr>
          </a:p>
        </p:txBody>
      </p:sp>
      <p:sp>
        <p:nvSpPr>
          <p:cNvPr id="11" name="object 11"/>
          <p:cNvSpPr txBox="1"/>
          <p:nvPr/>
        </p:nvSpPr>
        <p:spPr>
          <a:xfrm>
            <a:off x="1164132" y="1717293"/>
            <a:ext cx="17145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deseado</a:t>
            </a:r>
            <a:r>
              <a:rPr sz="1900" b="1" spc="-30" dirty="0">
                <a:latin typeface="Arial"/>
                <a:cs typeface="Arial"/>
              </a:rPr>
              <a:t> </a:t>
            </a:r>
            <a:r>
              <a:rPr sz="1900" b="1" spc="-5" dirty="0">
                <a:latin typeface="Arial"/>
                <a:cs typeface="Arial"/>
              </a:rPr>
              <a:t>en</a:t>
            </a:r>
            <a:r>
              <a:rPr sz="1900" b="1" spc="-30" dirty="0">
                <a:latin typeface="Arial"/>
                <a:cs typeface="Arial"/>
              </a:rPr>
              <a:t> </a:t>
            </a:r>
            <a:r>
              <a:rPr sz="1900" b="1" spc="-5" dirty="0">
                <a:latin typeface="Arial"/>
                <a:cs typeface="Arial"/>
              </a:rPr>
              <a:t>un</a:t>
            </a:r>
            <a:endParaRPr sz="1900">
              <a:latin typeface="Arial"/>
              <a:cs typeface="Arial"/>
            </a:endParaRPr>
          </a:p>
        </p:txBody>
      </p:sp>
      <p:sp>
        <p:nvSpPr>
          <p:cNvPr id="12" name="object 12"/>
          <p:cNvSpPr txBox="1"/>
          <p:nvPr/>
        </p:nvSpPr>
        <p:spPr>
          <a:xfrm>
            <a:off x="2933954" y="1746759"/>
            <a:ext cx="56095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período</a:t>
            </a:r>
            <a:r>
              <a:rPr sz="1900" b="1" spc="5" dirty="0">
                <a:latin typeface="Arial"/>
                <a:cs typeface="Arial"/>
              </a:rPr>
              <a:t> </a:t>
            </a:r>
            <a:r>
              <a:rPr sz="1900" b="1" spc="-5" dirty="0">
                <a:latin typeface="Arial"/>
                <a:cs typeface="Arial"/>
              </a:rPr>
              <a:t>que</a:t>
            </a:r>
            <a:r>
              <a:rPr sz="1900" b="1" spc="5" dirty="0">
                <a:latin typeface="Arial"/>
                <a:cs typeface="Arial"/>
              </a:rPr>
              <a:t> </a:t>
            </a:r>
            <a:r>
              <a:rPr sz="1900" b="1" spc="-5" dirty="0">
                <a:latin typeface="Arial"/>
                <a:cs typeface="Arial"/>
              </a:rPr>
              <a:t>puede</a:t>
            </a:r>
            <a:r>
              <a:rPr sz="1900" b="1" spc="30" dirty="0">
                <a:latin typeface="Arial"/>
                <a:cs typeface="Arial"/>
              </a:rPr>
              <a:t> </a:t>
            </a:r>
            <a:r>
              <a:rPr sz="1900" b="1" spc="-5" dirty="0">
                <a:latin typeface="Arial"/>
                <a:cs typeface="Arial"/>
              </a:rPr>
              <a:t>estar</a:t>
            </a:r>
            <a:r>
              <a:rPr sz="1900" b="1" spc="5" dirty="0">
                <a:latin typeface="Arial"/>
                <a:cs typeface="Arial"/>
              </a:rPr>
              <a:t> </a:t>
            </a:r>
            <a:r>
              <a:rPr sz="1900" b="1" spc="-5" dirty="0">
                <a:latin typeface="Arial"/>
                <a:cs typeface="Arial"/>
              </a:rPr>
              <a:t>entre</a:t>
            </a:r>
            <a:r>
              <a:rPr sz="1900" b="1" dirty="0">
                <a:latin typeface="Arial"/>
                <a:cs typeface="Arial"/>
              </a:rPr>
              <a:t> </a:t>
            </a:r>
            <a:r>
              <a:rPr sz="1900" b="1" spc="-5" dirty="0">
                <a:latin typeface="Arial"/>
                <a:cs typeface="Arial"/>
              </a:rPr>
              <a:t>60</a:t>
            </a:r>
            <a:r>
              <a:rPr sz="1900" b="1" spc="21" dirty="0">
                <a:latin typeface="Arial"/>
                <a:cs typeface="Arial"/>
              </a:rPr>
              <a:t> </a:t>
            </a:r>
            <a:r>
              <a:rPr sz="1900" b="1" spc="-5" dirty="0">
                <a:latin typeface="Arial"/>
                <a:cs typeface="Arial"/>
              </a:rPr>
              <a:t>y</a:t>
            </a:r>
            <a:r>
              <a:rPr sz="1900" b="1" spc="-15" dirty="0">
                <a:latin typeface="Arial"/>
                <a:cs typeface="Arial"/>
              </a:rPr>
              <a:t> </a:t>
            </a:r>
            <a:r>
              <a:rPr sz="1900" b="1" dirty="0">
                <a:latin typeface="Arial"/>
                <a:cs typeface="Arial"/>
              </a:rPr>
              <a:t>90</a:t>
            </a:r>
            <a:r>
              <a:rPr sz="1900" b="1" spc="15" dirty="0">
                <a:latin typeface="Arial"/>
                <a:cs typeface="Arial"/>
              </a:rPr>
              <a:t> </a:t>
            </a:r>
            <a:r>
              <a:rPr sz="1900" b="1" spc="-5" dirty="0">
                <a:latin typeface="Arial"/>
                <a:cs typeface="Arial"/>
              </a:rPr>
              <a:t>segundos.</a:t>
            </a:r>
            <a:endParaRPr sz="1900">
              <a:latin typeface="Arial"/>
              <a:cs typeface="Arial"/>
            </a:endParaRPr>
          </a:p>
        </p:txBody>
      </p:sp>
      <p:sp>
        <p:nvSpPr>
          <p:cNvPr id="13" name="object 13"/>
          <p:cNvSpPr/>
          <p:nvPr/>
        </p:nvSpPr>
        <p:spPr>
          <a:xfrm>
            <a:off x="6668389" y="2301571"/>
            <a:ext cx="3237230" cy="278130"/>
          </a:xfrm>
          <a:custGeom>
            <a:avLst/>
            <a:gdLst/>
            <a:ahLst/>
            <a:cxnLst/>
            <a:rect l="l" t="t" r="r" b="b"/>
            <a:pathLst>
              <a:path w="3237229" h="278130">
                <a:moveTo>
                  <a:pt x="3237229" y="0"/>
                </a:moveTo>
                <a:lnTo>
                  <a:pt x="0" y="0"/>
                </a:lnTo>
                <a:lnTo>
                  <a:pt x="0" y="277672"/>
                </a:lnTo>
                <a:lnTo>
                  <a:pt x="3237229" y="277672"/>
                </a:lnTo>
                <a:lnTo>
                  <a:pt x="3237229" y="0"/>
                </a:lnTo>
                <a:close/>
              </a:path>
            </a:pathLst>
          </a:custGeom>
          <a:solidFill>
            <a:srgbClr val="FFFF00"/>
          </a:solidFill>
        </p:spPr>
        <p:txBody>
          <a:bodyPr wrap="square" lIns="0" tIns="0" rIns="0" bIns="0" rtlCol="0"/>
          <a:lstStyle/>
          <a:p>
            <a:endParaRPr/>
          </a:p>
        </p:txBody>
      </p:sp>
      <p:pic>
        <p:nvPicPr>
          <p:cNvPr id="14" name="object 14"/>
          <p:cNvPicPr/>
          <p:nvPr/>
        </p:nvPicPr>
        <p:blipFill>
          <a:blip r:embed="rId2" cstate="print"/>
          <a:stretch>
            <a:fillRect/>
          </a:stretch>
        </p:blipFill>
        <p:spPr>
          <a:xfrm>
            <a:off x="948057" y="2330407"/>
            <a:ext cx="208915" cy="194987"/>
          </a:xfrm>
          <a:prstGeom prst="rect">
            <a:avLst/>
          </a:prstGeom>
        </p:spPr>
      </p:pic>
      <p:sp>
        <p:nvSpPr>
          <p:cNvPr id="15" name="object 15"/>
          <p:cNvSpPr txBox="1"/>
          <p:nvPr/>
        </p:nvSpPr>
        <p:spPr>
          <a:xfrm>
            <a:off x="3952366" y="2301571"/>
            <a:ext cx="1804670" cy="269304"/>
          </a:xfrm>
          <a:prstGeom prst="rect">
            <a:avLst/>
          </a:prstGeom>
          <a:solidFill>
            <a:srgbClr val="FFFF00"/>
          </a:solidFill>
        </p:spPr>
        <p:txBody>
          <a:bodyPr vert="horz" wrap="square" lIns="0" tIns="0" rIns="0" bIns="0" rtlCol="0">
            <a:spAutoFit/>
          </a:bodyPr>
          <a:lstStyle/>
          <a:p>
            <a:pPr>
              <a:lnSpc>
                <a:spcPts val="2145"/>
              </a:lnSpc>
              <a:tabLst>
                <a:tab pos="690184" algn="l"/>
              </a:tabLst>
            </a:pPr>
            <a:r>
              <a:rPr sz="1900" b="1" spc="-5" dirty="0">
                <a:latin typeface="Arial"/>
                <a:cs typeface="Arial"/>
              </a:rPr>
              <a:t>ni</a:t>
            </a:r>
            <a:r>
              <a:rPr sz="1900" b="1" spc="-30" dirty="0">
                <a:latin typeface="Arial"/>
                <a:cs typeface="Arial"/>
              </a:rPr>
              <a:t>v</a:t>
            </a:r>
            <a:r>
              <a:rPr sz="1900" b="1" spc="5" dirty="0">
                <a:latin typeface="Arial"/>
                <a:cs typeface="Arial"/>
              </a:rPr>
              <a:t>e</a:t>
            </a:r>
            <a:r>
              <a:rPr sz="1900" b="1" spc="-5" dirty="0">
                <a:latin typeface="Arial"/>
                <a:cs typeface="Arial"/>
              </a:rPr>
              <a:t>l</a:t>
            </a:r>
            <a:r>
              <a:rPr sz="1900" b="1" dirty="0">
                <a:latin typeface="Arial"/>
                <a:cs typeface="Arial"/>
              </a:rPr>
              <a:t>	</a:t>
            </a:r>
            <a:r>
              <a:rPr sz="1900" b="1" spc="-5" dirty="0">
                <a:latin typeface="Arial"/>
                <a:cs typeface="Arial"/>
              </a:rPr>
              <a:t>req</a:t>
            </a:r>
            <a:r>
              <a:rPr sz="1900" b="1" dirty="0">
                <a:latin typeface="Arial"/>
                <a:cs typeface="Arial"/>
              </a:rPr>
              <a:t>u</a:t>
            </a:r>
            <a:r>
              <a:rPr sz="1900" b="1" spc="-5" dirty="0">
                <a:latin typeface="Arial"/>
                <a:cs typeface="Arial"/>
              </a:rPr>
              <a:t>eri</a:t>
            </a:r>
            <a:r>
              <a:rPr sz="1900" b="1" spc="5" dirty="0">
                <a:latin typeface="Arial"/>
                <a:cs typeface="Arial"/>
              </a:rPr>
              <a:t>d</a:t>
            </a:r>
            <a:r>
              <a:rPr sz="1900" b="1" spc="-5" dirty="0">
                <a:latin typeface="Arial"/>
                <a:cs typeface="Arial"/>
              </a:rPr>
              <a:t>o</a:t>
            </a:r>
            <a:endParaRPr sz="1900">
              <a:latin typeface="Arial"/>
              <a:cs typeface="Arial"/>
            </a:endParaRPr>
          </a:p>
        </p:txBody>
      </p:sp>
      <p:sp>
        <p:nvSpPr>
          <p:cNvPr id="16" name="object 16"/>
          <p:cNvSpPr txBox="1"/>
          <p:nvPr/>
        </p:nvSpPr>
        <p:spPr>
          <a:xfrm>
            <a:off x="1164132" y="2272411"/>
            <a:ext cx="8821420" cy="304570"/>
          </a:xfrm>
          <a:prstGeom prst="rect">
            <a:avLst/>
          </a:prstGeom>
        </p:spPr>
        <p:txBody>
          <a:bodyPr vert="horz" wrap="square" lIns="0" tIns="12064" rIns="0" bIns="0" rtlCol="0">
            <a:spAutoFit/>
          </a:bodyPr>
          <a:lstStyle/>
          <a:p>
            <a:pPr marL="12699">
              <a:spcBef>
                <a:spcPts val="95"/>
              </a:spcBef>
              <a:tabLst>
                <a:tab pos="610816" algn="l"/>
                <a:tab pos="1135914" algn="l"/>
                <a:tab pos="2443898" algn="l"/>
                <a:tab pos="4591912" algn="l"/>
                <a:tab pos="4798904" algn="l"/>
                <a:tab pos="5503691" algn="l"/>
                <a:tab pos="6995809" algn="l"/>
                <a:tab pos="7525987" algn="l"/>
                <a:tab pos="7799647" algn="l"/>
              </a:tabLst>
            </a:pPr>
            <a:r>
              <a:rPr sz="1900" b="1" spc="-5" dirty="0">
                <a:latin typeface="Arial"/>
                <a:cs typeface="Arial"/>
              </a:rPr>
              <a:t>Una	</a:t>
            </a:r>
            <a:r>
              <a:rPr sz="1900" b="1" spc="-40" dirty="0">
                <a:latin typeface="Arial"/>
                <a:cs typeface="Arial"/>
              </a:rPr>
              <a:t>v</a:t>
            </a:r>
            <a:r>
              <a:rPr sz="1900" b="1" spc="5" dirty="0">
                <a:latin typeface="Arial"/>
                <a:cs typeface="Arial"/>
              </a:rPr>
              <a:t>e</a:t>
            </a:r>
            <a:r>
              <a:rPr sz="1900" b="1" spc="-5" dirty="0">
                <a:latin typeface="Arial"/>
                <a:cs typeface="Arial"/>
              </a:rPr>
              <a:t>z</a:t>
            </a:r>
            <a:r>
              <a:rPr sz="1900" b="1" dirty="0">
                <a:latin typeface="Arial"/>
                <a:cs typeface="Arial"/>
              </a:rPr>
              <a:t>	</a:t>
            </a:r>
            <a:r>
              <a:rPr sz="1900" b="1" spc="-5" dirty="0">
                <a:latin typeface="Arial"/>
                <a:cs typeface="Arial"/>
              </a:rPr>
              <a:t>al</a:t>
            </a:r>
            <a:r>
              <a:rPr sz="1900" b="1" spc="10" dirty="0">
                <a:latin typeface="Arial"/>
                <a:cs typeface="Arial"/>
              </a:rPr>
              <a:t>c</a:t>
            </a:r>
            <a:r>
              <a:rPr sz="1900" b="1" spc="-5" dirty="0">
                <a:latin typeface="Arial"/>
                <a:cs typeface="Arial"/>
              </a:rPr>
              <a:t>a</a:t>
            </a:r>
            <a:r>
              <a:rPr sz="1900" b="1" dirty="0">
                <a:latin typeface="Arial"/>
                <a:cs typeface="Arial"/>
              </a:rPr>
              <a:t>n</a:t>
            </a:r>
            <a:r>
              <a:rPr sz="1900" b="1" spc="-5" dirty="0">
                <a:latin typeface="Arial"/>
                <a:cs typeface="Arial"/>
              </a:rPr>
              <a:t>za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be</a:t>
            </a:r>
            <a:r>
              <a:rPr sz="1900" b="1" dirty="0">
                <a:latin typeface="Arial"/>
                <a:cs typeface="Arial"/>
              </a:rPr>
              <a:t>	</a:t>
            </a:r>
            <a:r>
              <a:rPr sz="1900" b="1" spc="-5" dirty="0">
                <a:latin typeface="Arial"/>
                <a:cs typeface="Arial"/>
              </a:rPr>
              <a:t>mante</a:t>
            </a:r>
            <a:r>
              <a:rPr sz="1900" b="1" dirty="0">
                <a:latin typeface="Arial"/>
                <a:cs typeface="Arial"/>
              </a:rPr>
              <a:t>n</a:t>
            </a:r>
            <a:r>
              <a:rPr sz="1900" b="1" spc="-5" dirty="0">
                <a:latin typeface="Arial"/>
                <a:cs typeface="Arial"/>
              </a:rPr>
              <a:t>erse</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5</a:t>
            </a:r>
            <a:r>
              <a:rPr sz="1900" b="1" dirty="0">
                <a:latin typeface="Arial"/>
                <a:cs typeface="Arial"/>
              </a:rPr>
              <a:t>	</a:t>
            </a:r>
            <a:r>
              <a:rPr sz="1900" b="1" spc="-5" dirty="0">
                <a:latin typeface="Arial"/>
                <a:cs typeface="Arial"/>
              </a:rPr>
              <a:t>minut</a:t>
            </a:r>
            <a:r>
              <a:rPr sz="1900" b="1" dirty="0">
                <a:latin typeface="Arial"/>
                <a:cs typeface="Arial"/>
              </a:rPr>
              <a:t>o</a:t>
            </a:r>
            <a:r>
              <a:rPr sz="1900" b="1" spc="15" dirty="0">
                <a:latin typeface="Arial"/>
                <a:cs typeface="Arial"/>
              </a:rPr>
              <a:t>s</a:t>
            </a:r>
            <a:r>
              <a:rPr sz="1900" b="1" spc="-5" dirty="0">
                <a:latin typeface="Arial"/>
                <a:cs typeface="Arial"/>
              </a:rPr>
              <a:t>,</a:t>
            </a:r>
            <a:endParaRPr sz="1900">
              <a:latin typeface="Arial"/>
              <a:cs typeface="Arial"/>
            </a:endParaRPr>
          </a:p>
        </p:txBody>
      </p:sp>
      <p:sp>
        <p:nvSpPr>
          <p:cNvPr id="17" name="object 17"/>
          <p:cNvSpPr txBox="1"/>
          <p:nvPr/>
        </p:nvSpPr>
        <p:spPr>
          <a:xfrm>
            <a:off x="1164131" y="2549779"/>
            <a:ext cx="10439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a:t>
            </a:r>
            <a:r>
              <a:rPr sz="1900" b="1" dirty="0">
                <a:latin typeface="Arial"/>
                <a:cs typeface="Arial"/>
              </a:rPr>
              <a:t>o</a:t>
            </a:r>
            <a:r>
              <a:rPr sz="1900" b="1" spc="-5" dirty="0">
                <a:latin typeface="Arial"/>
                <a:cs typeface="Arial"/>
              </a:rPr>
              <a:t>man</a:t>
            </a:r>
            <a:r>
              <a:rPr sz="1900" b="1" dirty="0">
                <a:latin typeface="Arial"/>
                <a:cs typeface="Arial"/>
              </a:rPr>
              <a:t>d</a:t>
            </a:r>
            <a:r>
              <a:rPr sz="1900" b="1" spc="-5" dirty="0">
                <a:latin typeface="Arial"/>
                <a:cs typeface="Arial"/>
              </a:rPr>
              <a:t>o</a:t>
            </a:r>
            <a:endParaRPr sz="1900">
              <a:latin typeface="Arial"/>
              <a:cs typeface="Arial"/>
            </a:endParaRPr>
          </a:p>
        </p:txBody>
      </p:sp>
      <p:sp>
        <p:nvSpPr>
          <p:cNvPr id="18" name="object 18"/>
          <p:cNvSpPr txBox="1"/>
          <p:nvPr/>
        </p:nvSpPr>
        <p:spPr>
          <a:xfrm>
            <a:off x="2263394" y="2579243"/>
            <a:ext cx="39281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lecturas</a:t>
            </a:r>
            <a:r>
              <a:rPr sz="1900" b="1" spc="5" dirty="0">
                <a:latin typeface="Arial"/>
                <a:cs typeface="Arial"/>
              </a:rPr>
              <a:t> </a:t>
            </a:r>
            <a:r>
              <a:rPr sz="1900" b="1" dirty="0">
                <a:latin typeface="Arial"/>
                <a:cs typeface="Arial"/>
              </a:rPr>
              <a:t>de</a:t>
            </a:r>
            <a:r>
              <a:rPr sz="1900" b="1" spc="5" dirty="0">
                <a:latin typeface="Arial"/>
                <a:cs typeface="Arial"/>
              </a:rPr>
              <a:t> </a:t>
            </a:r>
            <a:r>
              <a:rPr sz="1900" b="1" spc="-5" dirty="0">
                <a:latin typeface="Arial"/>
                <a:cs typeface="Arial"/>
              </a:rPr>
              <a:t>corriente</a:t>
            </a:r>
            <a:r>
              <a:rPr sz="1900" b="1" spc="15" dirty="0">
                <a:latin typeface="Arial"/>
                <a:cs typeface="Arial"/>
              </a:rPr>
              <a:t> </a:t>
            </a:r>
            <a:r>
              <a:rPr sz="1900" b="1" spc="-5" dirty="0">
                <a:latin typeface="Arial"/>
                <a:cs typeface="Arial"/>
              </a:rPr>
              <a:t>cada</a:t>
            </a:r>
            <a:r>
              <a:rPr sz="1900" b="1" spc="5" dirty="0">
                <a:latin typeface="Arial"/>
                <a:cs typeface="Arial"/>
              </a:rPr>
              <a:t> </a:t>
            </a:r>
            <a:r>
              <a:rPr sz="1900" b="1" spc="-5" dirty="0">
                <a:latin typeface="Arial"/>
                <a:cs typeface="Arial"/>
              </a:rPr>
              <a:t>minuto.</a:t>
            </a:r>
            <a:endParaRPr sz="1900">
              <a:latin typeface="Arial"/>
              <a:cs typeface="Arial"/>
            </a:endParaRPr>
          </a:p>
        </p:txBody>
      </p:sp>
      <p:sp>
        <p:nvSpPr>
          <p:cNvPr id="19" name="object 19"/>
          <p:cNvSpPr txBox="1"/>
          <p:nvPr/>
        </p:nvSpPr>
        <p:spPr>
          <a:xfrm>
            <a:off x="1618742" y="3133980"/>
            <a:ext cx="4022090" cy="320601"/>
          </a:xfrm>
          <a:prstGeom prst="rect">
            <a:avLst/>
          </a:prstGeom>
          <a:solidFill>
            <a:srgbClr val="FFFF00"/>
          </a:solidFill>
        </p:spPr>
        <p:txBody>
          <a:bodyPr vert="horz" wrap="square" lIns="0" tIns="0" rIns="0" bIns="0" rtlCol="0">
            <a:spAutoFit/>
          </a:bodyPr>
          <a:lstStyle/>
          <a:p>
            <a:pPr>
              <a:lnSpc>
                <a:spcPts val="2489"/>
              </a:lnSpc>
            </a:pPr>
            <a:r>
              <a:rPr sz="2200" b="1" spc="-5" dirty="0">
                <a:latin typeface="Arial"/>
                <a:cs typeface="Arial"/>
              </a:rPr>
              <a:t>Prueba</a:t>
            </a:r>
            <a:r>
              <a:rPr sz="2200" b="1" dirty="0">
                <a:latin typeface="Arial"/>
                <a:cs typeface="Arial"/>
              </a:rPr>
              <a:t> </a:t>
            </a:r>
            <a:r>
              <a:rPr sz="2200" b="1" spc="-5" dirty="0">
                <a:latin typeface="Arial"/>
                <a:cs typeface="Arial"/>
              </a:rPr>
              <a:t>de</a:t>
            </a:r>
            <a:r>
              <a:rPr sz="2200" b="1" dirty="0">
                <a:latin typeface="Arial"/>
                <a:cs typeface="Arial"/>
              </a:rPr>
              <a:t> </a:t>
            </a:r>
            <a:r>
              <a:rPr sz="2200" b="1" spc="-5" dirty="0">
                <a:latin typeface="Arial"/>
                <a:cs typeface="Arial"/>
              </a:rPr>
              <a:t>Tensión por</a:t>
            </a:r>
            <a:r>
              <a:rPr sz="2200" b="1" spc="-10" dirty="0">
                <a:latin typeface="Arial"/>
                <a:cs typeface="Arial"/>
              </a:rPr>
              <a:t> </a:t>
            </a:r>
            <a:r>
              <a:rPr sz="2200" b="1" spc="-5" dirty="0">
                <a:latin typeface="Arial"/>
                <a:cs typeface="Arial"/>
              </a:rPr>
              <a:t>Pasos:</a:t>
            </a:r>
            <a:endParaRPr sz="2200">
              <a:latin typeface="Arial"/>
              <a:cs typeface="Arial"/>
            </a:endParaRPr>
          </a:p>
        </p:txBody>
      </p:sp>
      <p:pic>
        <p:nvPicPr>
          <p:cNvPr id="20" name="object 20"/>
          <p:cNvPicPr/>
          <p:nvPr/>
        </p:nvPicPr>
        <p:blipFill>
          <a:blip r:embed="rId2" cstate="print"/>
          <a:stretch>
            <a:fillRect/>
          </a:stretch>
        </p:blipFill>
        <p:spPr>
          <a:xfrm>
            <a:off x="948057" y="3484203"/>
            <a:ext cx="208915" cy="194987"/>
          </a:xfrm>
          <a:prstGeom prst="rect">
            <a:avLst/>
          </a:prstGeom>
        </p:spPr>
      </p:pic>
      <p:sp>
        <p:nvSpPr>
          <p:cNvPr id="21" name="object 21"/>
          <p:cNvSpPr txBox="1"/>
          <p:nvPr/>
        </p:nvSpPr>
        <p:spPr>
          <a:xfrm>
            <a:off x="1164134" y="3426079"/>
            <a:ext cx="1988185" cy="304570"/>
          </a:xfrm>
          <a:prstGeom prst="rect">
            <a:avLst/>
          </a:prstGeom>
        </p:spPr>
        <p:txBody>
          <a:bodyPr vert="horz" wrap="square" lIns="0" tIns="12064" rIns="0" bIns="0" rtlCol="0">
            <a:spAutoFit/>
          </a:bodyPr>
          <a:lstStyle/>
          <a:p>
            <a:pPr marL="12699">
              <a:spcBef>
                <a:spcPts val="95"/>
              </a:spcBef>
              <a:tabLst>
                <a:tab pos="1116866" algn="l"/>
              </a:tabLst>
            </a:pPr>
            <a:r>
              <a:rPr sz="1900" b="1" spc="-5" dirty="0">
                <a:latin typeface="Arial"/>
                <a:cs typeface="Arial"/>
              </a:rPr>
              <a:t>Máxima	tensión</a:t>
            </a:r>
            <a:endParaRPr sz="1900">
              <a:latin typeface="Arial"/>
              <a:cs typeface="Arial"/>
            </a:endParaRPr>
          </a:p>
        </p:txBody>
      </p:sp>
      <p:sp>
        <p:nvSpPr>
          <p:cNvPr id="22" name="object 22"/>
          <p:cNvSpPr txBox="1"/>
          <p:nvPr/>
        </p:nvSpPr>
        <p:spPr>
          <a:xfrm>
            <a:off x="3362197" y="3455543"/>
            <a:ext cx="6610984" cy="269304"/>
          </a:xfrm>
          <a:prstGeom prst="rect">
            <a:avLst/>
          </a:prstGeom>
          <a:solidFill>
            <a:srgbClr val="FFFF00"/>
          </a:solidFill>
        </p:spPr>
        <p:txBody>
          <a:bodyPr vert="horz" wrap="square" lIns="0" tIns="0" rIns="0" bIns="0" rtlCol="0">
            <a:spAutoFit/>
          </a:bodyPr>
          <a:lstStyle/>
          <a:p>
            <a:pPr>
              <a:lnSpc>
                <a:spcPts val="2145"/>
              </a:lnSpc>
              <a:tabLst>
                <a:tab pos="1951815" algn="l"/>
                <a:tab pos="2372150" algn="l"/>
                <a:tab pos="3370279" algn="l"/>
                <a:tab pos="3875696" algn="l"/>
                <a:tab pos="4789380" algn="l"/>
                <a:tab pos="5775447" algn="l"/>
              </a:tabLst>
            </a:pPr>
            <a:r>
              <a:rPr sz="1900" b="1" spc="-5" dirty="0">
                <a:latin typeface="Arial"/>
                <a:cs typeface="Arial"/>
              </a:rPr>
              <a:t>incremen</a:t>
            </a:r>
            <a:r>
              <a:rPr sz="1900" b="1" dirty="0">
                <a:latin typeface="Arial"/>
                <a:cs typeface="Arial"/>
              </a:rPr>
              <a:t>t</a:t>
            </a:r>
            <a:r>
              <a:rPr sz="1900" b="1" spc="-5" dirty="0">
                <a:latin typeface="Arial"/>
                <a:cs typeface="Arial"/>
              </a:rPr>
              <a:t>a</a:t>
            </a:r>
            <a:r>
              <a:rPr sz="1900" b="1" dirty="0">
                <a:latin typeface="Arial"/>
                <a:cs typeface="Arial"/>
              </a:rPr>
              <a:t>n</a:t>
            </a:r>
            <a:r>
              <a:rPr sz="1900" b="1" spc="-5" dirty="0">
                <a:latin typeface="Arial"/>
                <a:cs typeface="Arial"/>
              </a:rPr>
              <a:t>do</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mi</a:t>
            </a:r>
            <a:r>
              <a:rPr sz="1900" b="1" dirty="0">
                <a:latin typeface="Arial"/>
                <a:cs typeface="Arial"/>
              </a:rPr>
              <a:t>s</a:t>
            </a:r>
            <a:r>
              <a:rPr sz="1900" b="1" spc="-5" dirty="0">
                <a:latin typeface="Arial"/>
                <a:cs typeface="Arial"/>
              </a:rPr>
              <a:t>mo</a:t>
            </a:r>
            <a:r>
              <a:rPr sz="1900" b="1" dirty="0">
                <a:latin typeface="Arial"/>
                <a:cs typeface="Arial"/>
              </a:rPr>
              <a:t>	</a:t>
            </a:r>
            <a:r>
              <a:rPr sz="1900" b="1" spc="-5" dirty="0">
                <a:latin typeface="Arial"/>
                <a:cs typeface="Arial"/>
              </a:rPr>
              <a:t>en</a:t>
            </a:r>
            <a:r>
              <a:rPr sz="1900" b="1" dirty="0">
                <a:latin typeface="Arial"/>
                <a:cs typeface="Arial"/>
              </a:rPr>
              <a:t>	</a:t>
            </a:r>
            <a:r>
              <a:rPr sz="1900" b="1" spc="-40" dirty="0">
                <a:latin typeface="Arial"/>
                <a:cs typeface="Arial"/>
              </a:rPr>
              <a:t>v</a:t>
            </a:r>
            <a:r>
              <a:rPr sz="1900" b="1" spc="5" dirty="0">
                <a:latin typeface="Arial"/>
                <a:cs typeface="Arial"/>
              </a:rPr>
              <a:t>a</a:t>
            </a:r>
            <a:r>
              <a:rPr sz="1900" b="1" spc="-5" dirty="0">
                <a:latin typeface="Arial"/>
                <a:cs typeface="Arial"/>
              </a:rPr>
              <a:t>rias</a:t>
            </a:r>
            <a:r>
              <a:rPr sz="1900" b="1" dirty="0">
                <a:latin typeface="Arial"/>
                <a:cs typeface="Arial"/>
              </a:rPr>
              <a:t>	</a:t>
            </a:r>
            <a:r>
              <a:rPr sz="1900" b="1" spc="-5" dirty="0">
                <a:latin typeface="Arial"/>
                <a:cs typeface="Arial"/>
              </a:rPr>
              <a:t>et</a:t>
            </a:r>
            <a:r>
              <a:rPr sz="1900" b="1" spc="5" dirty="0">
                <a:latin typeface="Arial"/>
                <a:cs typeface="Arial"/>
              </a:rPr>
              <a:t>a</a:t>
            </a:r>
            <a:r>
              <a:rPr sz="1900" b="1" spc="-5" dirty="0">
                <a:latin typeface="Arial"/>
                <a:cs typeface="Arial"/>
              </a:rPr>
              <a:t>p</a:t>
            </a:r>
            <a:r>
              <a:rPr sz="1900" b="1" dirty="0">
                <a:latin typeface="Arial"/>
                <a:cs typeface="Arial"/>
              </a:rPr>
              <a:t>a</a:t>
            </a:r>
            <a:r>
              <a:rPr sz="1900" b="1" spc="-5" dirty="0">
                <a:latin typeface="Arial"/>
                <a:cs typeface="Arial"/>
              </a:rPr>
              <a:t>s</a:t>
            </a:r>
            <a:r>
              <a:rPr sz="1900" b="1" dirty="0">
                <a:latin typeface="Arial"/>
                <a:cs typeface="Arial"/>
              </a:rPr>
              <a:t>	</a:t>
            </a:r>
            <a:r>
              <a:rPr sz="1900" b="1" spc="-5" dirty="0">
                <a:latin typeface="Arial"/>
                <a:cs typeface="Arial"/>
              </a:rPr>
              <a:t>igu</a:t>
            </a:r>
            <a:r>
              <a:rPr sz="1900" b="1" dirty="0">
                <a:latin typeface="Arial"/>
                <a:cs typeface="Arial"/>
              </a:rPr>
              <a:t>a</a:t>
            </a:r>
            <a:r>
              <a:rPr sz="1900" b="1" spc="-5" dirty="0">
                <a:latin typeface="Arial"/>
                <a:cs typeface="Arial"/>
              </a:rPr>
              <a:t>les</a:t>
            </a:r>
            <a:endParaRPr sz="1900">
              <a:latin typeface="Arial"/>
              <a:cs typeface="Arial"/>
            </a:endParaRPr>
          </a:p>
        </p:txBody>
      </p:sp>
      <p:sp>
        <p:nvSpPr>
          <p:cNvPr id="23" name="object 23"/>
          <p:cNvSpPr txBox="1"/>
          <p:nvPr/>
        </p:nvSpPr>
        <p:spPr>
          <a:xfrm>
            <a:off x="1164133" y="3703446"/>
            <a:ext cx="38207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(Usualmente</a:t>
            </a:r>
            <a:r>
              <a:rPr sz="1900" b="1" spc="-10" dirty="0">
                <a:latin typeface="Arial"/>
                <a:cs typeface="Arial"/>
              </a:rPr>
              <a:t> </a:t>
            </a:r>
            <a:r>
              <a:rPr sz="1900" b="1" dirty="0">
                <a:latin typeface="Arial"/>
                <a:cs typeface="Arial"/>
              </a:rPr>
              <a:t>no</a:t>
            </a:r>
            <a:r>
              <a:rPr sz="1900" b="1" spc="-5" dirty="0">
                <a:latin typeface="Arial"/>
                <a:cs typeface="Arial"/>
              </a:rPr>
              <a:t> menos</a:t>
            </a:r>
            <a:r>
              <a:rPr sz="1900" b="1" spc="1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ocho),</a:t>
            </a:r>
            <a:endParaRPr sz="1900">
              <a:latin typeface="Arial"/>
              <a:cs typeface="Arial"/>
            </a:endParaRPr>
          </a:p>
        </p:txBody>
      </p:sp>
      <p:pic>
        <p:nvPicPr>
          <p:cNvPr id="24" name="object 24"/>
          <p:cNvPicPr/>
          <p:nvPr/>
        </p:nvPicPr>
        <p:blipFill>
          <a:blip r:embed="rId2" cstate="print"/>
          <a:stretch>
            <a:fillRect/>
          </a:stretch>
        </p:blipFill>
        <p:spPr>
          <a:xfrm>
            <a:off x="948057" y="4316053"/>
            <a:ext cx="208915" cy="194987"/>
          </a:xfrm>
          <a:prstGeom prst="rect">
            <a:avLst/>
          </a:prstGeom>
        </p:spPr>
      </p:pic>
      <p:sp>
        <p:nvSpPr>
          <p:cNvPr id="25" name="object 25"/>
          <p:cNvSpPr txBox="1"/>
          <p:nvPr/>
        </p:nvSpPr>
        <p:spPr>
          <a:xfrm>
            <a:off x="1176832" y="4287902"/>
            <a:ext cx="169672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En</a:t>
            </a:r>
            <a:r>
              <a:rPr sz="1900" b="1" spc="275" dirty="0">
                <a:latin typeface="Arial"/>
                <a:cs typeface="Arial"/>
              </a:rPr>
              <a:t> </a:t>
            </a:r>
            <a:r>
              <a:rPr sz="1900" b="1" spc="-5" dirty="0">
                <a:latin typeface="Arial"/>
                <a:cs typeface="Arial"/>
              </a:rPr>
              <a:t>cada</a:t>
            </a:r>
            <a:r>
              <a:rPr sz="1900" b="1" spc="270" dirty="0">
                <a:latin typeface="Arial"/>
                <a:cs typeface="Arial"/>
              </a:rPr>
              <a:t> </a:t>
            </a:r>
            <a:r>
              <a:rPr sz="1900" b="1" spc="-5" dirty="0">
                <a:latin typeface="Arial"/>
                <a:cs typeface="Arial"/>
              </a:rPr>
              <a:t>etapa</a:t>
            </a:r>
            <a:endParaRPr sz="1900">
              <a:latin typeface="Arial"/>
              <a:cs typeface="Arial"/>
            </a:endParaRPr>
          </a:p>
        </p:txBody>
      </p:sp>
      <p:sp>
        <p:nvSpPr>
          <p:cNvPr id="26" name="object 26"/>
          <p:cNvSpPr txBox="1"/>
          <p:nvPr/>
        </p:nvSpPr>
        <p:spPr>
          <a:xfrm>
            <a:off x="2963927" y="4258436"/>
            <a:ext cx="185356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260" dirty="0">
                <a:latin typeface="Arial"/>
                <a:cs typeface="Arial"/>
              </a:rPr>
              <a:t> </a:t>
            </a:r>
            <a:r>
              <a:rPr sz="1900" b="1" spc="-5" dirty="0">
                <a:latin typeface="Arial"/>
                <a:cs typeface="Arial"/>
              </a:rPr>
              <a:t>tensión</a:t>
            </a:r>
            <a:r>
              <a:rPr sz="1900" b="1" spc="254" dirty="0">
                <a:latin typeface="Arial"/>
                <a:cs typeface="Arial"/>
              </a:rPr>
              <a:t> </a:t>
            </a:r>
            <a:r>
              <a:rPr sz="1900" b="1" spc="-5" dirty="0">
                <a:latin typeface="Arial"/>
                <a:cs typeface="Arial"/>
              </a:rPr>
              <a:t>debe</a:t>
            </a:r>
            <a:endParaRPr sz="1900">
              <a:latin typeface="Arial"/>
              <a:cs typeface="Arial"/>
            </a:endParaRPr>
          </a:p>
        </p:txBody>
      </p:sp>
      <p:sp>
        <p:nvSpPr>
          <p:cNvPr id="27" name="object 27"/>
          <p:cNvSpPr txBox="1"/>
          <p:nvPr/>
        </p:nvSpPr>
        <p:spPr>
          <a:xfrm>
            <a:off x="4910963" y="4287902"/>
            <a:ext cx="46901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mantenerse</a:t>
            </a:r>
            <a:r>
              <a:rPr sz="1900" b="1" spc="290" dirty="0">
                <a:latin typeface="Arial"/>
                <a:cs typeface="Arial"/>
              </a:rPr>
              <a:t> </a:t>
            </a:r>
            <a:r>
              <a:rPr sz="1900" b="1" spc="-5" dirty="0">
                <a:latin typeface="Arial"/>
                <a:cs typeface="Arial"/>
              </a:rPr>
              <a:t>por</a:t>
            </a:r>
            <a:r>
              <a:rPr sz="1900" b="1" spc="305" dirty="0">
                <a:latin typeface="Arial"/>
                <a:cs typeface="Arial"/>
              </a:rPr>
              <a:t> </a:t>
            </a:r>
            <a:r>
              <a:rPr sz="1900" b="1" spc="-5" dirty="0">
                <a:latin typeface="Arial"/>
                <a:cs typeface="Arial"/>
              </a:rPr>
              <a:t>un</a:t>
            </a:r>
            <a:r>
              <a:rPr sz="1900" b="1" spc="305" dirty="0">
                <a:latin typeface="Arial"/>
                <a:cs typeface="Arial"/>
              </a:rPr>
              <a:t> </a:t>
            </a:r>
            <a:r>
              <a:rPr sz="1900" b="1" spc="-5" dirty="0">
                <a:latin typeface="Arial"/>
                <a:cs typeface="Arial"/>
              </a:rPr>
              <a:t>tiempo</a:t>
            </a:r>
            <a:r>
              <a:rPr sz="1900" b="1" spc="300" dirty="0">
                <a:latin typeface="Arial"/>
                <a:cs typeface="Arial"/>
              </a:rPr>
              <a:t> </a:t>
            </a:r>
            <a:r>
              <a:rPr sz="1900" b="1" spc="-5" dirty="0">
                <a:latin typeface="Arial"/>
                <a:cs typeface="Arial"/>
              </a:rPr>
              <a:t>determinado</a:t>
            </a:r>
            <a:endParaRPr sz="1900">
              <a:latin typeface="Arial"/>
              <a:cs typeface="Arial"/>
            </a:endParaRPr>
          </a:p>
        </p:txBody>
      </p:sp>
      <p:sp>
        <p:nvSpPr>
          <p:cNvPr id="28" name="object 28"/>
          <p:cNvSpPr txBox="1"/>
          <p:nvPr/>
        </p:nvSpPr>
        <p:spPr>
          <a:xfrm>
            <a:off x="9588246" y="4258436"/>
            <a:ext cx="39687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00" dirty="0">
                <a:latin typeface="Arial"/>
                <a:cs typeface="Arial"/>
              </a:rPr>
              <a:t> </a:t>
            </a:r>
            <a:r>
              <a:rPr sz="1900" b="1" spc="-5" dirty="0">
                <a:latin typeface="Arial"/>
                <a:cs typeface="Arial"/>
              </a:rPr>
              <a:t>el</a:t>
            </a:r>
            <a:endParaRPr sz="1900">
              <a:latin typeface="Arial"/>
              <a:cs typeface="Arial"/>
            </a:endParaRPr>
          </a:p>
        </p:txBody>
      </p:sp>
      <p:sp>
        <p:nvSpPr>
          <p:cNvPr id="29" name="object 29"/>
          <p:cNvSpPr txBox="1"/>
          <p:nvPr/>
        </p:nvSpPr>
        <p:spPr>
          <a:xfrm>
            <a:off x="1164132" y="4535804"/>
            <a:ext cx="49326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mismo</a:t>
            </a:r>
            <a:r>
              <a:rPr sz="1900" b="1" spc="175" dirty="0">
                <a:latin typeface="Arial"/>
                <a:cs typeface="Arial"/>
              </a:rPr>
              <a:t> </a:t>
            </a:r>
            <a:r>
              <a:rPr sz="1900" b="1" spc="-5" dirty="0">
                <a:latin typeface="Arial"/>
                <a:cs typeface="Arial"/>
              </a:rPr>
              <a:t>para</a:t>
            </a:r>
            <a:r>
              <a:rPr sz="1900" b="1" spc="170" dirty="0">
                <a:latin typeface="Arial"/>
                <a:cs typeface="Arial"/>
              </a:rPr>
              <a:t> </a:t>
            </a:r>
            <a:r>
              <a:rPr sz="1900" b="1" spc="-5" dirty="0">
                <a:latin typeface="Arial"/>
                <a:cs typeface="Arial"/>
              </a:rPr>
              <a:t>todas</a:t>
            </a:r>
            <a:r>
              <a:rPr sz="1900" b="1" spc="175" dirty="0">
                <a:latin typeface="Arial"/>
                <a:cs typeface="Arial"/>
              </a:rPr>
              <a:t> </a:t>
            </a:r>
            <a:r>
              <a:rPr sz="1900" b="1" spc="-5" dirty="0">
                <a:latin typeface="Arial"/>
                <a:cs typeface="Arial"/>
              </a:rPr>
              <a:t>las</a:t>
            </a:r>
            <a:r>
              <a:rPr sz="1900" b="1" spc="180" dirty="0">
                <a:latin typeface="Arial"/>
                <a:cs typeface="Arial"/>
              </a:rPr>
              <a:t> </a:t>
            </a:r>
            <a:r>
              <a:rPr sz="1900" b="1" spc="-5" dirty="0">
                <a:latin typeface="Arial"/>
                <a:cs typeface="Arial"/>
              </a:rPr>
              <a:t>etapas,</a:t>
            </a:r>
            <a:r>
              <a:rPr sz="1900" b="1" spc="204" dirty="0">
                <a:latin typeface="Arial"/>
                <a:cs typeface="Arial"/>
              </a:rPr>
              <a:t> </a:t>
            </a:r>
            <a:r>
              <a:rPr sz="1900" b="1" spc="-5" dirty="0">
                <a:latin typeface="Arial"/>
                <a:cs typeface="Arial"/>
              </a:rPr>
              <a:t>este</a:t>
            </a:r>
            <a:r>
              <a:rPr sz="1900" b="1" spc="175" dirty="0">
                <a:latin typeface="Arial"/>
                <a:cs typeface="Arial"/>
              </a:rPr>
              <a:t> </a:t>
            </a:r>
            <a:r>
              <a:rPr sz="1900" b="1" spc="-5" dirty="0">
                <a:latin typeface="Arial"/>
                <a:cs typeface="Arial"/>
              </a:rPr>
              <a:t>tiempo</a:t>
            </a:r>
            <a:endParaRPr sz="1900">
              <a:latin typeface="Arial"/>
              <a:cs typeface="Arial"/>
            </a:endParaRPr>
          </a:p>
        </p:txBody>
      </p:sp>
      <p:sp>
        <p:nvSpPr>
          <p:cNvPr id="30" name="object 30"/>
          <p:cNvSpPr txBox="1"/>
          <p:nvPr/>
        </p:nvSpPr>
        <p:spPr>
          <a:xfrm>
            <a:off x="6176137" y="4565270"/>
            <a:ext cx="31870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típicamente</a:t>
            </a:r>
            <a:r>
              <a:rPr sz="1900" b="1" spc="180" dirty="0">
                <a:latin typeface="Arial"/>
                <a:cs typeface="Arial"/>
              </a:rPr>
              <a:t> </a:t>
            </a:r>
            <a:r>
              <a:rPr sz="1900" b="1" spc="-5" dirty="0">
                <a:latin typeface="Arial"/>
                <a:cs typeface="Arial"/>
              </a:rPr>
              <a:t>es</a:t>
            </a:r>
            <a:r>
              <a:rPr sz="1900" b="1" spc="180" dirty="0">
                <a:latin typeface="Arial"/>
                <a:cs typeface="Arial"/>
              </a:rPr>
              <a:t> </a:t>
            </a:r>
            <a:r>
              <a:rPr sz="1900" b="1" spc="-5" dirty="0">
                <a:latin typeface="Arial"/>
                <a:cs typeface="Arial"/>
              </a:rPr>
              <a:t>de</a:t>
            </a:r>
            <a:r>
              <a:rPr sz="1900" b="1" spc="175" dirty="0">
                <a:latin typeface="Arial"/>
                <a:cs typeface="Arial"/>
              </a:rPr>
              <a:t> </a:t>
            </a:r>
            <a:r>
              <a:rPr sz="1900" b="1" spc="-5" dirty="0">
                <a:latin typeface="Arial"/>
                <a:cs typeface="Arial"/>
              </a:rPr>
              <a:t>1</a:t>
            </a:r>
            <a:r>
              <a:rPr sz="1900" b="1" spc="165" dirty="0">
                <a:latin typeface="Arial"/>
                <a:cs typeface="Arial"/>
              </a:rPr>
              <a:t> </a:t>
            </a:r>
            <a:r>
              <a:rPr sz="1900" b="1" spc="-5" dirty="0">
                <a:latin typeface="Arial"/>
                <a:cs typeface="Arial"/>
              </a:rPr>
              <a:t>minuto</a:t>
            </a:r>
            <a:endParaRPr sz="1900">
              <a:latin typeface="Arial"/>
              <a:cs typeface="Arial"/>
            </a:endParaRPr>
          </a:p>
        </p:txBody>
      </p:sp>
      <p:sp>
        <p:nvSpPr>
          <p:cNvPr id="31" name="object 31"/>
          <p:cNvSpPr txBox="1"/>
          <p:nvPr/>
        </p:nvSpPr>
        <p:spPr>
          <a:xfrm>
            <a:off x="9440418" y="4535804"/>
            <a:ext cx="5461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t>
            </a:r>
            <a:r>
              <a:rPr sz="1900" b="1" dirty="0">
                <a:latin typeface="Arial"/>
                <a:cs typeface="Arial"/>
              </a:rPr>
              <a:t>e</a:t>
            </a:r>
            <a:r>
              <a:rPr sz="1900" b="1" spc="-25" dirty="0">
                <a:latin typeface="Arial"/>
                <a:cs typeface="Arial"/>
              </a:rPr>
              <a:t>r</a:t>
            </a:r>
            <a:r>
              <a:rPr sz="1900" b="1" spc="-5" dirty="0">
                <a:latin typeface="Arial"/>
                <a:cs typeface="Arial"/>
              </a:rPr>
              <a:t>o</a:t>
            </a:r>
            <a:endParaRPr sz="1900">
              <a:latin typeface="Arial"/>
              <a:cs typeface="Arial"/>
            </a:endParaRPr>
          </a:p>
        </p:txBody>
      </p:sp>
      <p:sp>
        <p:nvSpPr>
          <p:cNvPr id="32" name="object 32"/>
          <p:cNvSpPr txBox="1"/>
          <p:nvPr/>
        </p:nvSpPr>
        <p:spPr>
          <a:xfrm>
            <a:off x="1164133" y="4813173"/>
            <a:ext cx="79076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puede</a:t>
            </a:r>
            <a:r>
              <a:rPr sz="1900" b="1" dirty="0">
                <a:latin typeface="Arial"/>
                <a:cs typeface="Arial"/>
              </a:rPr>
              <a:t> </a:t>
            </a:r>
            <a:r>
              <a:rPr sz="1900" b="1" spc="-5" dirty="0">
                <a:latin typeface="Arial"/>
                <a:cs typeface="Arial"/>
              </a:rPr>
              <a:t>ser</a:t>
            </a:r>
            <a:r>
              <a:rPr sz="1900" b="1" spc="5" dirty="0">
                <a:latin typeface="Arial"/>
                <a:cs typeface="Arial"/>
              </a:rPr>
              <a:t> </a:t>
            </a:r>
            <a:r>
              <a:rPr sz="1900" b="1" spc="-5" dirty="0">
                <a:latin typeface="Arial"/>
                <a:cs typeface="Arial"/>
              </a:rPr>
              <a:t>mayor</a:t>
            </a:r>
            <a:r>
              <a:rPr sz="1900" b="1" dirty="0">
                <a:latin typeface="Arial"/>
                <a:cs typeface="Arial"/>
              </a:rPr>
              <a:t> </a:t>
            </a:r>
            <a:r>
              <a:rPr sz="1900" b="1" spc="-5" dirty="0">
                <a:latin typeface="Arial"/>
                <a:cs typeface="Arial"/>
              </a:rPr>
              <a:t>en</a:t>
            </a:r>
            <a:r>
              <a:rPr sz="1900" b="1" spc="5" dirty="0">
                <a:latin typeface="Arial"/>
                <a:cs typeface="Arial"/>
              </a:rPr>
              <a:t> </a:t>
            </a:r>
            <a:r>
              <a:rPr sz="1900" b="1" dirty="0">
                <a:latin typeface="Arial"/>
                <a:cs typeface="Arial"/>
              </a:rPr>
              <a:t>prueba</a:t>
            </a:r>
            <a:r>
              <a:rPr sz="1900" b="1" spc="5" dirty="0">
                <a:latin typeface="Arial"/>
                <a:cs typeface="Arial"/>
              </a:rPr>
              <a:t> </a:t>
            </a:r>
            <a:r>
              <a:rPr sz="1900" b="1" dirty="0">
                <a:latin typeface="Arial"/>
                <a:cs typeface="Arial"/>
              </a:rPr>
              <a:t>de</a:t>
            </a:r>
            <a:r>
              <a:rPr sz="1900" b="1" spc="21" dirty="0">
                <a:latin typeface="Arial"/>
                <a:cs typeface="Arial"/>
              </a:rPr>
              <a:t> </a:t>
            </a:r>
            <a:r>
              <a:rPr sz="1900" b="1" spc="-5" dirty="0">
                <a:latin typeface="Arial"/>
                <a:cs typeface="Arial"/>
              </a:rPr>
              <a:t>equipos</a:t>
            </a:r>
            <a:r>
              <a:rPr sz="1900" b="1" spc="-10" dirty="0">
                <a:latin typeface="Arial"/>
                <a:cs typeface="Arial"/>
              </a:rPr>
              <a:t> </a:t>
            </a:r>
            <a:r>
              <a:rPr sz="1900" b="1" spc="-5" dirty="0">
                <a:latin typeface="Arial"/>
                <a:cs typeface="Arial"/>
              </a:rPr>
              <a:t>con</a:t>
            </a:r>
            <a:r>
              <a:rPr sz="1900" b="1" spc="5" dirty="0">
                <a:latin typeface="Arial"/>
                <a:cs typeface="Arial"/>
              </a:rPr>
              <a:t> </a:t>
            </a:r>
            <a:r>
              <a:rPr sz="1900" b="1" spc="-5" dirty="0">
                <a:latin typeface="Arial"/>
                <a:cs typeface="Arial"/>
              </a:rPr>
              <a:t>capacitancias</a:t>
            </a:r>
            <a:r>
              <a:rPr sz="1900" b="1" dirty="0">
                <a:latin typeface="Arial"/>
                <a:cs typeface="Arial"/>
              </a:rPr>
              <a:t> muy</a:t>
            </a:r>
            <a:r>
              <a:rPr sz="1900" b="1" spc="-10" dirty="0">
                <a:latin typeface="Arial"/>
                <a:cs typeface="Arial"/>
              </a:rPr>
              <a:t> </a:t>
            </a:r>
            <a:r>
              <a:rPr sz="1900" b="1" spc="-5" dirty="0">
                <a:latin typeface="Arial"/>
                <a:cs typeface="Arial"/>
              </a:rPr>
              <a:t>altas.</a:t>
            </a:r>
            <a:endParaRPr sz="1900">
              <a:latin typeface="Arial"/>
              <a:cs typeface="Arial"/>
            </a:endParaRPr>
          </a:p>
        </p:txBody>
      </p:sp>
      <p:pic>
        <p:nvPicPr>
          <p:cNvPr id="33" name="object 33"/>
          <p:cNvPicPr/>
          <p:nvPr/>
        </p:nvPicPr>
        <p:blipFill>
          <a:blip r:embed="rId2" cstate="print"/>
          <a:stretch>
            <a:fillRect/>
          </a:stretch>
        </p:blipFill>
        <p:spPr>
          <a:xfrm>
            <a:off x="948057" y="5425397"/>
            <a:ext cx="208915" cy="194987"/>
          </a:xfrm>
          <a:prstGeom prst="rect">
            <a:avLst/>
          </a:prstGeom>
        </p:spPr>
      </p:pic>
      <p:sp>
        <p:nvSpPr>
          <p:cNvPr id="34" name="object 34"/>
          <p:cNvSpPr txBox="1"/>
          <p:nvPr/>
        </p:nvSpPr>
        <p:spPr>
          <a:xfrm>
            <a:off x="2438654" y="5397449"/>
            <a:ext cx="12611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cada</a:t>
            </a:r>
            <a:r>
              <a:rPr sz="1900" b="1" spc="50" dirty="0">
                <a:latin typeface="Arial"/>
                <a:cs typeface="Arial"/>
              </a:rPr>
              <a:t> </a:t>
            </a:r>
            <a:r>
              <a:rPr sz="1900" b="1" spc="-5" dirty="0">
                <a:latin typeface="Arial"/>
                <a:cs typeface="Arial"/>
              </a:rPr>
              <a:t>etapa</a:t>
            </a:r>
            <a:endParaRPr sz="1900">
              <a:latin typeface="Arial"/>
              <a:cs typeface="Arial"/>
            </a:endParaRPr>
          </a:p>
        </p:txBody>
      </p:sp>
      <p:sp>
        <p:nvSpPr>
          <p:cNvPr id="35" name="object 35"/>
          <p:cNvSpPr txBox="1"/>
          <p:nvPr/>
        </p:nvSpPr>
        <p:spPr>
          <a:xfrm>
            <a:off x="1164132" y="5368290"/>
            <a:ext cx="7853680" cy="304570"/>
          </a:xfrm>
          <a:prstGeom prst="rect">
            <a:avLst/>
          </a:prstGeom>
        </p:spPr>
        <p:txBody>
          <a:bodyPr vert="horz" wrap="square" lIns="0" tIns="12064" rIns="0" bIns="0" rtlCol="0">
            <a:spAutoFit/>
          </a:bodyPr>
          <a:lstStyle/>
          <a:p>
            <a:pPr marL="12699">
              <a:spcBef>
                <a:spcPts val="95"/>
              </a:spcBef>
              <a:tabLst>
                <a:tab pos="2614063" algn="l"/>
              </a:tabLst>
            </a:pPr>
            <a:r>
              <a:rPr sz="1900" b="1" spc="-5" dirty="0">
                <a:latin typeface="Arial"/>
                <a:cs typeface="Arial"/>
              </a:rPr>
              <a:t>Al</a:t>
            </a:r>
            <a:r>
              <a:rPr sz="1900" b="1" spc="110" dirty="0">
                <a:latin typeface="Arial"/>
                <a:cs typeface="Arial"/>
              </a:rPr>
              <a:t> </a:t>
            </a:r>
            <a:r>
              <a:rPr sz="1900" b="1" spc="-5" dirty="0">
                <a:latin typeface="Arial"/>
                <a:cs typeface="Arial"/>
              </a:rPr>
              <a:t>final</a:t>
            </a:r>
            <a:r>
              <a:rPr sz="1900" b="1" spc="114" dirty="0">
                <a:latin typeface="Arial"/>
                <a:cs typeface="Arial"/>
              </a:rPr>
              <a:t> </a:t>
            </a:r>
            <a:r>
              <a:rPr sz="1900" b="1" spc="-5" dirty="0">
                <a:latin typeface="Arial"/>
                <a:cs typeface="Arial"/>
              </a:rPr>
              <a:t>de	o</a:t>
            </a:r>
            <a:r>
              <a:rPr sz="1900" b="1" spc="114" dirty="0">
                <a:latin typeface="Arial"/>
                <a:cs typeface="Arial"/>
              </a:rPr>
              <a:t> </a:t>
            </a:r>
            <a:r>
              <a:rPr sz="1900" b="1" spc="-5" dirty="0">
                <a:latin typeface="Arial"/>
                <a:cs typeface="Arial"/>
              </a:rPr>
              <a:t>al</a:t>
            </a:r>
            <a:r>
              <a:rPr sz="1900" b="1" spc="95" dirty="0">
                <a:latin typeface="Arial"/>
                <a:cs typeface="Arial"/>
              </a:rPr>
              <a:t> </a:t>
            </a:r>
            <a:r>
              <a:rPr sz="1900" b="1" spc="-5" dirty="0">
                <a:latin typeface="Arial"/>
                <a:cs typeface="Arial"/>
              </a:rPr>
              <a:t>alcanzar</a:t>
            </a:r>
            <a:r>
              <a:rPr sz="1900" b="1" spc="105" dirty="0">
                <a:latin typeface="Arial"/>
                <a:cs typeface="Arial"/>
              </a:rPr>
              <a:t> </a:t>
            </a:r>
            <a:r>
              <a:rPr sz="1900" b="1" spc="-5" dirty="0">
                <a:latin typeface="Arial"/>
                <a:cs typeface="Arial"/>
              </a:rPr>
              <a:t>la</a:t>
            </a:r>
            <a:r>
              <a:rPr sz="1900" b="1" spc="110" dirty="0">
                <a:latin typeface="Arial"/>
                <a:cs typeface="Arial"/>
              </a:rPr>
              <a:t> </a:t>
            </a:r>
            <a:r>
              <a:rPr sz="1900" b="1" spc="-5" dirty="0">
                <a:latin typeface="Arial"/>
                <a:cs typeface="Arial"/>
              </a:rPr>
              <a:t>corriente</a:t>
            </a:r>
            <a:r>
              <a:rPr sz="1900" b="1" spc="105" dirty="0">
                <a:latin typeface="Arial"/>
                <a:cs typeface="Arial"/>
              </a:rPr>
              <a:t> </a:t>
            </a:r>
            <a:r>
              <a:rPr sz="1900" b="1" spc="-5" dirty="0">
                <a:latin typeface="Arial"/>
                <a:cs typeface="Arial"/>
              </a:rPr>
              <a:t>un</a:t>
            </a:r>
            <a:r>
              <a:rPr sz="1900" b="1" spc="130" dirty="0">
                <a:latin typeface="Arial"/>
                <a:cs typeface="Arial"/>
              </a:rPr>
              <a:t> </a:t>
            </a:r>
            <a:r>
              <a:rPr sz="1900" b="1" spc="-10" dirty="0">
                <a:latin typeface="Arial"/>
                <a:cs typeface="Arial"/>
              </a:rPr>
              <a:t>valor</a:t>
            </a:r>
            <a:r>
              <a:rPr sz="1900" b="1" spc="135" dirty="0">
                <a:latin typeface="Arial"/>
                <a:cs typeface="Arial"/>
              </a:rPr>
              <a:t> </a:t>
            </a:r>
            <a:r>
              <a:rPr sz="1900" b="1" spc="-5" dirty="0">
                <a:latin typeface="Arial"/>
                <a:cs typeface="Arial"/>
              </a:rPr>
              <a:t>estable,</a:t>
            </a:r>
            <a:r>
              <a:rPr sz="1900" b="1" spc="95" dirty="0">
                <a:latin typeface="Arial"/>
                <a:cs typeface="Arial"/>
              </a:rPr>
              <a:t> </a:t>
            </a:r>
            <a:r>
              <a:rPr sz="1900" b="1" spc="-5" dirty="0">
                <a:latin typeface="Arial"/>
                <a:cs typeface="Arial"/>
              </a:rPr>
              <a:t>se</a:t>
            </a:r>
            <a:endParaRPr sz="1900">
              <a:latin typeface="Arial"/>
              <a:cs typeface="Arial"/>
            </a:endParaRPr>
          </a:p>
        </p:txBody>
      </p:sp>
      <p:sp>
        <p:nvSpPr>
          <p:cNvPr id="36" name="object 36"/>
          <p:cNvSpPr txBox="1"/>
          <p:nvPr/>
        </p:nvSpPr>
        <p:spPr>
          <a:xfrm>
            <a:off x="9087358" y="5397449"/>
            <a:ext cx="8858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regis</a:t>
            </a:r>
            <a:r>
              <a:rPr sz="1900" b="1" dirty="0">
                <a:latin typeface="Arial"/>
                <a:cs typeface="Arial"/>
              </a:rPr>
              <a:t>t</a:t>
            </a:r>
            <a:r>
              <a:rPr sz="1900" b="1" spc="-5" dirty="0">
                <a:latin typeface="Arial"/>
                <a:cs typeface="Arial"/>
              </a:rPr>
              <a:t>ra</a:t>
            </a:r>
            <a:endParaRPr sz="1900">
              <a:latin typeface="Arial"/>
              <a:cs typeface="Arial"/>
            </a:endParaRPr>
          </a:p>
        </p:txBody>
      </p:sp>
      <p:sp>
        <p:nvSpPr>
          <p:cNvPr id="37" name="object 37"/>
          <p:cNvSpPr/>
          <p:nvPr/>
        </p:nvSpPr>
        <p:spPr>
          <a:xfrm>
            <a:off x="1176832" y="5675123"/>
            <a:ext cx="1125220" cy="277495"/>
          </a:xfrm>
          <a:custGeom>
            <a:avLst/>
            <a:gdLst/>
            <a:ahLst/>
            <a:cxnLst/>
            <a:rect l="l" t="t" r="r" b="b"/>
            <a:pathLst>
              <a:path w="1125220" h="277495">
                <a:moveTo>
                  <a:pt x="1124711" y="0"/>
                </a:moveTo>
                <a:lnTo>
                  <a:pt x="0" y="0"/>
                </a:lnTo>
                <a:lnTo>
                  <a:pt x="0" y="277368"/>
                </a:lnTo>
                <a:lnTo>
                  <a:pt x="1124711" y="277368"/>
                </a:lnTo>
                <a:lnTo>
                  <a:pt x="1124711" y="0"/>
                </a:lnTo>
                <a:close/>
              </a:path>
            </a:pathLst>
          </a:custGeom>
          <a:solidFill>
            <a:srgbClr val="FFFF00"/>
          </a:solidFill>
        </p:spPr>
        <p:txBody>
          <a:bodyPr wrap="square" lIns="0" tIns="0" rIns="0" bIns="0" rtlCol="0"/>
          <a:lstStyle/>
          <a:p>
            <a:endParaRPr/>
          </a:p>
        </p:txBody>
      </p:sp>
      <p:sp>
        <p:nvSpPr>
          <p:cNvPr id="38" name="object 38"/>
          <p:cNvSpPr txBox="1"/>
          <p:nvPr/>
        </p:nvSpPr>
        <p:spPr>
          <a:xfrm>
            <a:off x="1164133" y="5645658"/>
            <a:ext cx="12172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este</a:t>
            </a:r>
            <a:r>
              <a:rPr sz="1900" b="1" spc="-35" dirty="0">
                <a:latin typeface="Arial"/>
                <a:cs typeface="Arial"/>
              </a:rPr>
              <a:t> </a:t>
            </a:r>
            <a:r>
              <a:rPr sz="1900" b="1" spc="-10" dirty="0">
                <a:latin typeface="Arial"/>
                <a:cs typeface="Arial"/>
              </a:rPr>
              <a:t>valor.</a:t>
            </a:r>
            <a:endParaRPr sz="1900">
              <a:latin typeface="Arial"/>
              <a:cs typeface="Arial"/>
            </a:endParaRPr>
          </a:p>
        </p:txBody>
      </p:sp>
      <p:sp>
        <p:nvSpPr>
          <p:cNvPr id="39" name="object 39"/>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36</a:t>
            </a:fld>
            <a:endParaRPr sz="1100">
              <a:latin typeface="Calibri"/>
              <a:cs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4578731" y="1147827"/>
            <a:ext cx="26809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nueva</a:t>
            </a:r>
            <a:r>
              <a:rPr sz="1900" b="1" spc="15" dirty="0">
                <a:latin typeface="Arial"/>
                <a:cs typeface="Arial"/>
              </a:rPr>
              <a:t> </a:t>
            </a:r>
            <a:r>
              <a:rPr sz="1900" b="1" spc="-5" dirty="0">
                <a:latin typeface="Arial"/>
                <a:cs typeface="Arial"/>
              </a:rPr>
              <a:t>etapa</a:t>
            </a:r>
            <a:r>
              <a:rPr sz="1900" b="1" spc="21"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tensión</a:t>
            </a:r>
            <a:endParaRPr sz="1900">
              <a:latin typeface="Arial"/>
              <a:cs typeface="Arial"/>
            </a:endParaRPr>
          </a:p>
        </p:txBody>
      </p:sp>
      <p:sp>
        <p:nvSpPr>
          <p:cNvPr id="9" name="object 9"/>
          <p:cNvSpPr txBox="1"/>
          <p:nvPr/>
        </p:nvSpPr>
        <p:spPr>
          <a:xfrm>
            <a:off x="1164132" y="1118362"/>
            <a:ext cx="7442834" cy="304570"/>
          </a:xfrm>
          <a:prstGeom prst="rect">
            <a:avLst/>
          </a:prstGeom>
        </p:spPr>
        <p:txBody>
          <a:bodyPr vert="horz" wrap="square" lIns="0" tIns="12064" rIns="0" bIns="0" rtlCol="0">
            <a:spAutoFit/>
          </a:bodyPr>
          <a:lstStyle/>
          <a:p>
            <a:pPr marL="12699">
              <a:spcBef>
                <a:spcPts val="95"/>
              </a:spcBef>
              <a:tabLst>
                <a:tab pos="6094823" algn="l"/>
              </a:tabLst>
            </a:pPr>
            <a:r>
              <a:rPr sz="1900" b="1" spc="-5" dirty="0">
                <a:latin typeface="Arial"/>
                <a:cs typeface="Arial"/>
              </a:rPr>
              <a:t>Cada</a:t>
            </a:r>
            <a:r>
              <a:rPr sz="1900" b="1" spc="50" dirty="0">
                <a:latin typeface="Arial"/>
                <a:cs typeface="Arial"/>
              </a:rPr>
              <a:t> </a:t>
            </a:r>
            <a:r>
              <a:rPr sz="1900" b="1" spc="-15" dirty="0">
                <a:latin typeface="Arial"/>
                <a:cs typeface="Arial"/>
              </a:rPr>
              <a:t>vez</a:t>
            </a:r>
            <a:r>
              <a:rPr sz="1900" b="1" spc="30" dirty="0">
                <a:latin typeface="Arial"/>
                <a:cs typeface="Arial"/>
              </a:rPr>
              <a:t> </a:t>
            </a:r>
            <a:r>
              <a:rPr sz="1900" b="1" spc="-5" dirty="0">
                <a:latin typeface="Arial"/>
                <a:cs typeface="Arial"/>
              </a:rPr>
              <a:t>que</a:t>
            </a:r>
            <a:r>
              <a:rPr sz="1900" b="1" spc="40" dirty="0">
                <a:latin typeface="Arial"/>
                <a:cs typeface="Arial"/>
              </a:rPr>
              <a:t> </a:t>
            </a:r>
            <a:r>
              <a:rPr sz="1900" b="1" spc="-5" dirty="0">
                <a:latin typeface="Arial"/>
                <a:cs typeface="Arial"/>
              </a:rPr>
              <a:t>se</a:t>
            </a:r>
            <a:r>
              <a:rPr sz="1900" b="1" spc="35" dirty="0">
                <a:latin typeface="Arial"/>
                <a:cs typeface="Arial"/>
              </a:rPr>
              <a:t> </a:t>
            </a:r>
            <a:r>
              <a:rPr sz="1900" b="1" spc="-5" dirty="0">
                <a:latin typeface="Arial"/>
                <a:cs typeface="Arial"/>
              </a:rPr>
              <a:t>alcanza</a:t>
            </a:r>
            <a:r>
              <a:rPr sz="1900" b="1" spc="35" dirty="0">
                <a:latin typeface="Arial"/>
                <a:cs typeface="Arial"/>
              </a:rPr>
              <a:t> </a:t>
            </a:r>
            <a:r>
              <a:rPr sz="1900" b="1" dirty="0">
                <a:latin typeface="Arial"/>
                <a:cs typeface="Arial"/>
              </a:rPr>
              <a:t>una	</a:t>
            </a:r>
            <a:r>
              <a:rPr sz="1900" b="1" spc="-5" dirty="0">
                <a:latin typeface="Arial"/>
                <a:cs typeface="Arial"/>
              </a:rPr>
              <a:t>,</a:t>
            </a:r>
            <a:r>
              <a:rPr sz="1900" b="1" spc="5" dirty="0">
                <a:latin typeface="Arial"/>
                <a:cs typeface="Arial"/>
              </a:rPr>
              <a:t> </a:t>
            </a:r>
            <a:r>
              <a:rPr sz="1900" b="1" spc="-5" dirty="0">
                <a:latin typeface="Arial"/>
                <a:cs typeface="Arial"/>
              </a:rPr>
              <a:t>el</a:t>
            </a:r>
            <a:r>
              <a:rPr sz="1900" b="1" spc="21" dirty="0">
                <a:latin typeface="Arial"/>
                <a:cs typeface="Arial"/>
              </a:rPr>
              <a:t> </a:t>
            </a:r>
            <a:r>
              <a:rPr sz="1900" b="1" spc="-10" dirty="0">
                <a:latin typeface="Arial"/>
                <a:cs typeface="Arial"/>
              </a:rPr>
              <a:t>valor</a:t>
            </a:r>
            <a:r>
              <a:rPr sz="1900" b="1" spc="-5" dirty="0">
                <a:latin typeface="Arial"/>
                <a:cs typeface="Arial"/>
              </a:rPr>
              <a:t> de</a:t>
            </a:r>
            <a:endParaRPr sz="1900">
              <a:latin typeface="Arial"/>
              <a:cs typeface="Arial"/>
            </a:endParaRPr>
          </a:p>
        </p:txBody>
      </p:sp>
      <p:sp>
        <p:nvSpPr>
          <p:cNvPr id="10" name="object 10"/>
          <p:cNvSpPr txBox="1"/>
          <p:nvPr/>
        </p:nvSpPr>
        <p:spPr>
          <a:xfrm>
            <a:off x="8669782" y="1147827"/>
            <a:ext cx="13030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30" dirty="0">
                <a:latin typeface="Arial"/>
                <a:cs typeface="Arial"/>
              </a:rPr>
              <a:t> </a:t>
            </a:r>
            <a:r>
              <a:rPr sz="1900" b="1" spc="-5" dirty="0">
                <a:latin typeface="Arial"/>
                <a:cs typeface="Arial"/>
              </a:rPr>
              <a:t>corriente</a:t>
            </a:r>
            <a:endParaRPr sz="1900">
              <a:latin typeface="Arial"/>
              <a:cs typeface="Arial"/>
            </a:endParaRPr>
          </a:p>
        </p:txBody>
      </p:sp>
      <p:sp>
        <p:nvSpPr>
          <p:cNvPr id="11" name="object 11"/>
          <p:cNvSpPr txBox="1"/>
          <p:nvPr/>
        </p:nvSpPr>
        <p:spPr>
          <a:xfrm>
            <a:off x="1176834" y="1425195"/>
            <a:ext cx="46412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21" dirty="0">
                <a:latin typeface="Arial"/>
                <a:cs typeface="Arial"/>
              </a:rPr>
              <a:t> </a:t>
            </a:r>
            <a:r>
              <a:rPr sz="1900" b="1" spc="-5" dirty="0">
                <a:latin typeface="Arial"/>
                <a:cs typeface="Arial"/>
              </a:rPr>
              <a:t>fuga</a:t>
            </a:r>
            <a:r>
              <a:rPr sz="1900" b="1" spc="21" dirty="0">
                <a:latin typeface="Arial"/>
                <a:cs typeface="Arial"/>
              </a:rPr>
              <a:t> </a:t>
            </a:r>
            <a:r>
              <a:rPr sz="1900" b="1" spc="-5" dirty="0">
                <a:latin typeface="Arial"/>
                <a:cs typeface="Arial"/>
              </a:rPr>
              <a:t>se</a:t>
            </a:r>
            <a:r>
              <a:rPr sz="1900" b="1" spc="10" dirty="0">
                <a:latin typeface="Arial"/>
                <a:cs typeface="Arial"/>
              </a:rPr>
              <a:t> </a:t>
            </a:r>
            <a:r>
              <a:rPr sz="1900" b="1" spc="-5" dirty="0">
                <a:latin typeface="Arial"/>
                <a:cs typeface="Arial"/>
              </a:rPr>
              <a:t>incrementará</a:t>
            </a:r>
            <a:r>
              <a:rPr sz="1900" b="1" spc="30" dirty="0">
                <a:latin typeface="Arial"/>
                <a:cs typeface="Arial"/>
              </a:rPr>
              <a:t> </a:t>
            </a:r>
            <a:r>
              <a:rPr sz="1900" b="1" spc="-5" dirty="0">
                <a:latin typeface="Arial"/>
                <a:cs typeface="Arial"/>
              </a:rPr>
              <a:t>temporalmente.</a:t>
            </a:r>
            <a:endParaRPr sz="1900">
              <a:latin typeface="Arial"/>
              <a:cs typeface="Arial"/>
            </a:endParaRPr>
          </a:p>
        </p:txBody>
      </p:sp>
      <p:pic>
        <p:nvPicPr>
          <p:cNvPr id="12" name="object 12"/>
          <p:cNvPicPr/>
          <p:nvPr/>
        </p:nvPicPr>
        <p:blipFill>
          <a:blip r:embed="rId2" cstate="print"/>
          <a:stretch>
            <a:fillRect/>
          </a:stretch>
        </p:blipFill>
        <p:spPr>
          <a:xfrm>
            <a:off x="948057" y="1731602"/>
            <a:ext cx="208915" cy="194987"/>
          </a:xfrm>
          <a:prstGeom prst="rect">
            <a:avLst/>
          </a:prstGeom>
        </p:spPr>
      </p:pic>
      <p:sp>
        <p:nvSpPr>
          <p:cNvPr id="13" name="object 13"/>
          <p:cNvSpPr txBox="1"/>
          <p:nvPr/>
        </p:nvSpPr>
        <p:spPr>
          <a:xfrm>
            <a:off x="1164133" y="1673098"/>
            <a:ext cx="4605655" cy="304570"/>
          </a:xfrm>
          <a:prstGeom prst="rect">
            <a:avLst/>
          </a:prstGeom>
        </p:spPr>
        <p:txBody>
          <a:bodyPr vert="horz" wrap="square" lIns="0" tIns="12064" rIns="0" bIns="0" rtlCol="0">
            <a:spAutoFit/>
          </a:bodyPr>
          <a:lstStyle/>
          <a:p>
            <a:pPr marL="12699">
              <a:spcBef>
                <a:spcPts val="95"/>
              </a:spcBef>
              <a:tabLst>
                <a:tab pos="687009" algn="l"/>
                <a:tab pos="2153729" algn="l"/>
                <a:tab pos="2600094" algn="l"/>
                <a:tab pos="3288373" algn="l"/>
                <a:tab pos="3708071" algn="l"/>
              </a:tabLst>
            </a:pPr>
            <a:r>
              <a:rPr sz="1900" b="1" spc="-5" dirty="0">
                <a:latin typeface="Arial"/>
                <a:cs typeface="Arial"/>
              </a:rPr>
              <a:t>Nota	Importante:	En	caso	de	percibir</a:t>
            </a:r>
            <a:endParaRPr sz="1900">
              <a:latin typeface="Arial"/>
              <a:cs typeface="Arial"/>
            </a:endParaRPr>
          </a:p>
        </p:txBody>
      </p:sp>
      <p:sp>
        <p:nvSpPr>
          <p:cNvPr id="14" name="object 14"/>
          <p:cNvSpPr txBox="1"/>
          <p:nvPr/>
        </p:nvSpPr>
        <p:spPr>
          <a:xfrm>
            <a:off x="5898769" y="1702563"/>
            <a:ext cx="4086860" cy="269304"/>
          </a:xfrm>
          <a:prstGeom prst="rect">
            <a:avLst/>
          </a:prstGeom>
          <a:solidFill>
            <a:srgbClr val="FFFF00"/>
          </a:solidFill>
        </p:spPr>
        <p:txBody>
          <a:bodyPr vert="horz" wrap="square" lIns="0" tIns="0" rIns="0" bIns="0" rtlCol="0">
            <a:spAutoFit/>
          </a:bodyPr>
          <a:lstStyle/>
          <a:p>
            <a:pPr>
              <a:lnSpc>
                <a:spcPts val="2145"/>
              </a:lnSpc>
              <a:tabLst>
                <a:tab pos="433666" algn="l"/>
                <a:tab pos="1872448" algn="l"/>
                <a:tab pos="2509932" algn="l"/>
                <a:tab pos="3452189" algn="l"/>
                <a:tab pos="3872521" algn="l"/>
              </a:tabLst>
            </a:pPr>
            <a:r>
              <a:rPr sz="1900" b="1" spc="-5" dirty="0">
                <a:latin typeface="Arial"/>
                <a:cs typeface="Arial"/>
              </a:rPr>
              <a:t>un	incr</a:t>
            </a:r>
            <a:r>
              <a:rPr sz="1900" b="1" dirty="0">
                <a:latin typeface="Arial"/>
                <a:cs typeface="Arial"/>
              </a:rPr>
              <a:t>e</a:t>
            </a:r>
            <a:r>
              <a:rPr sz="1900" b="1" spc="-5" dirty="0">
                <a:latin typeface="Arial"/>
                <a:cs typeface="Arial"/>
              </a:rPr>
              <a:t>mento</a:t>
            </a:r>
            <a:r>
              <a:rPr sz="1900" b="1" dirty="0">
                <a:latin typeface="Arial"/>
                <a:cs typeface="Arial"/>
              </a:rPr>
              <a:t>	</a:t>
            </a:r>
            <a:r>
              <a:rPr sz="1900" b="1" spc="-5" dirty="0">
                <a:latin typeface="Arial"/>
                <a:cs typeface="Arial"/>
              </a:rPr>
              <a:t>m</a:t>
            </a:r>
            <a:r>
              <a:rPr sz="1900" b="1" dirty="0">
                <a:latin typeface="Arial"/>
                <a:cs typeface="Arial"/>
              </a:rPr>
              <a:t>u</a:t>
            </a:r>
            <a:r>
              <a:rPr sz="1900" b="1" spc="-5" dirty="0">
                <a:latin typeface="Arial"/>
                <a:cs typeface="Arial"/>
              </a:rPr>
              <a:t>y</a:t>
            </a:r>
            <a:r>
              <a:rPr sz="1900" b="1" dirty="0">
                <a:latin typeface="Arial"/>
                <a:cs typeface="Arial"/>
              </a:rPr>
              <a:t>	</a:t>
            </a:r>
            <a:r>
              <a:rPr sz="1900" b="1" spc="-5" dirty="0">
                <a:latin typeface="Arial"/>
                <a:cs typeface="Arial"/>
              </a:rPr>
              <a:t>gra</a:t>
            </a:r>
            <a:r>
              <a:rPr sz="1900" b="1" dirty="0">
                <a:latin typeface="Arial"/>
                <a:cs typeface="Arial"/>
              </a:rPr>
              <a:t>n</a:t>
            </a:r>
            <a:r>
              <a:rPr sz="1900" b="1" spc="-5" dirty="0">
                <a:latin typeface="Arial"/>
                <a:cs typeface="Arial"/>
              </a:rPr>
              <a:t>de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endParaRPr sz="1900">
              <a:latin typeface="Arial"/>
              <a:cs typeface="Arial"/>
            </a:endParaRPr>
          </a:p>
        </p:txBody>
      </p:sp>
      <p:sp>
        <p:nvSpPr>
          <p:cNvPr id="15" name="object 15"/>
          <p:cNvSpPr/>
          <p:nvPr/>
        </p:nvSpPr>
        <p:spPr>
          <a:xfrm>
            <a:off x="1176832" y="1979931"/>
            <a:ext cx="3545204" cy="277495"/>
          </a:xfrm>
          <a:custGeom>
            <a:avLst/>
            <a:gdLst/>
            <a:ahLst/>
            <a:cxnLst/>
            <a:rect l="l" t="t" r="r" b="b"/>
            <a:pathLst>
              <a:path w="3545204" h="277494">
                <a:moveTo>
                  <a:pt x="3545078" y="0"/>
                </a:moveTo>
                <a:lnTo>
                  <a:pt x="0" y="0"/>
                </a:lnTo>
                <a:lnTo>
                  <a:pt x="0" y="277367"/>
                </a:lnTo>
                <a:lnTo>
                  <a:pt x="3545078" y="277367"/>
                </a:lnTo>
                <a:lnTo>
                  <a:pt x="3545078" y="0"/>
                </a:lnTo>
                <a:close/>
              </a:path>
            </a:pathLst>
          </a:custGeom>
          <a:solidFill>
            <a:srgbClr val="FFFF00"/>
          </a:solidFill>
        </p:spPr>
        <p:txBody>
          <a:bodyPr wrap="square" lIns="0" tIns="0" rIns="0" bIns="0" rtlCol="0"/>
          <a:lstStyle/>
          <a:p>
            <a:endParaRPr/>
          </a:p>
        </p:txBody>
      </p:sp>
      <p:sp>
        <p:nvSpPr>
          <p:cNvPr id="16" name="object 16"/>
          <p:cNvSpPr txBox="1"/>
          <p:nvPr/>
        </p:nvSpPr>
        <p:spPr>
          <a:xfrm>
            <a:off x="1164132" y="1950466"/>
            <a:ext cx="396049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corriente</a:t>
            </a:r>
            <a:r>
              <a:rPr sz="1900" b="1" spc="426" dirty="0">
                <a:latin typeface="Arial"/>
                <a:cs typeface="Arial"/>
              </a:rPr>
              <a:t> </a:t>
            </a:r>
            <a:r>
              <a:rPr sz="1900" b="1" spc="-5" dirty="0">
                <a:latin typeface="Arial"/>
                <a:cs typeface="Arial"/>
              </a:rPr>
              <a:t>luego</a:t>
            </a:r>
            <a:r>
              <a:rPr sz="1900" b="1" spc="430" dirty="0">
                <a:latin typeface="Arial"/>
                <a:cs typeface="Arial"/>
              </a:rPr>
              <a:t> </a:t>
            </a:r>
            <a:r>
              <a:rPr sz="1900" b="1" spc="-5" dirty="0">
                <a:latin typeface="Arial"/>
                <a:cs typeface="Arial"/>
              </a:rPr>
              <a:t>de</a:t>
            </a:r>
            <a:r>
              <a:rPr sz="1900" b="1" spc="430" dirty="0">
                <a:latin typeface="Arial"/>
                <a:cs typeface="Arial"/>
              </a:rPr>
              <a:t> </a:t>
            </a:r>
            <a:r>
              <a:rPr sz="1900" b="1" spc="-10" dirty="0">
                <a:latin typeface="Arial"/>
                <a:cs typeface="Arial"/>
              </a:rPr>
              <a:t>un</a:t>
            </a:r>
            <a:r>
              <a:rPr sz="1900" b="1" spc="430" dirty="0">
                <a:latin typeface="Arial"/>
                <a:cs typeface="Arial"/>
              </a:rPr>
              <a:t> </a:t>
            </a:r>
            <a:r>
              <a:rPr sz="1900" b="1" dirty="0">
                <a:latin typeface="Arial"/>
                <a:cs typeface="Arial"/>
              </a:rPr>
              <a:t>minuto,</a:t>
            </a:r>
            <a:r>
              <a:rPr sz="1900" b="1" spc="426" dirty="0">
                <a:latin typeface="Arial"/>
                <a:cs typeface="Arial"/>
              </a:rPr>
              <a:t> </a:t>
            </a:r>
            <a:r>
              <a:rPr sz="1900" b="1" spc="-5" dirty="0">
                <a:latin typeface="Arial"/>
                <a:cs typeface="Arial"/>
              </a:rPr>
              <a:t>la</a:t>
            </a:r>
            <a:endParaRPr sz="1900">
              <a:latin typeface="Arial"/>
              <a:cs typeface="Arial"/>
            </a:endParaRPr>
          </a:p>
        </p:txBody>
      </p:sp>
      <p:sp>
        <p:nvSpPr>
          <p:cNvPr id="17" name="object 17"/>
          <p:cNvSpPr txBox="1"/>
          <p:nvPr/>
        </p:nvSpPr>
        <p:spPr>
          <a:xfrm>
            <a:off x="5232529" y="1979931"/>
            <a:ext cx="334327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434" dirty="0">
                <a:latin typeface="Arial"/>
                <a:cs typeface="Arial"/>
              </a:rPr>
              <a:t> </a:t>
            </a:r>
            <a:r>
              <a:rPr sz="1900" b="1" spc="-5" dirty="0">
                <a:latin typeface="Arial"/>
                <a:cs typeface="Arial"/>
              </a:rPr>
              <a:t>deberá</a:t>
            </a:r>
            <a:r>
              <a:rPr sz="1900" b="1" spc="445" dirty="0">
                <a:latin typeface="Arial"/>
                <a:cs typeface="Arial"/>
              </a:rPr>
              <a:t> </a:t>
            </a:r>
            <a:r>
              <a:rPr sz="1900" b="1" spc="-5" dirty="0">
                <a:latin typeface="Arial"/>
                <a:cs typeface="Arial"/>
              </a:rPr>
              <a:t>ser</a:t>
            </a:r>
            <a:r>
              <a:rPr sz="1900" b="1" spc="430" dirty="0">
                <a:latin typeface="Arial"/>
                <a:cs typeface="Arial"/>
              </a:rPr>
              <a:t> </a:t>
            </a:r>
            <a:r>
              <a:rPr sz="1900" b="1" spc="-5" dirty="0">
                <a:latin typeface="Arial"/>
                <a:cs typeface="Arial"/>
              </a:rPr>
              <a:t>abortada</a:t>
            </a:r>
            <a:endParaRPr sz="1900">
              <a:latin typeface="Arial"/>
              <a:cs typeface="Arial"/>
            </a:endParaRPr>
          </a:p>
        </p:txBody>
      </p:sp>
      <p:sp>
        <p:nvSpPr>
          <p:cNvPr id="18" name="object 18"/>
          <p:cNvSpPr txBox="1"/>
          <p:nvPr/>
        </p:nvSpPr>
        <p:spPr>
          <a:xfrm>
            <a:off x="8684515" y="1950466"/>
            <a:ext cx="12992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360" dirty="0">
                <a:latin typeface="Arial"/>
                <a:cs typeface="Arial"/>
              </a:rPr>
              <a:t> </a:t>
            </a:r>
            <a:r>
              <a:rPr sz="1900" b="1" spc="-5" dirty="0">
                <a:latin typeface="Arial"/>
                <a:cs typeface="Arial"/>
              </a:rPr>
              <a:t>evitar</a:t>
            </a:r>
            <a:endParaRPr sz="1900">
              <a:latin typeface="Arial"/>
              <a:cs typeface="Arial"/>
            </a:endParaRPr>
          </a:p>
        </p:txBody>
      </p:sp>
      <p:sp>
        <p:nvSpPr>
          <p:cNvPr id="19" name="object 19"/>
          <p:cNvSpPr txBox="1"/>
          <p:nvPr/>
        </p:nvSpPr>
        <p:spPr>
          <a:xfrm>
            <a:off x="1164132" y="2228214"/>
            <a:ext cx="333629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mayores</a:t>
            </a:r>
            <a:r>
              <a:rPr sz="1900" b="1" spc="-21" dirty="0">
                <a:latin typeface="Arial"/>
                <a:cs typeface="Arial"/>
              </a:rPr>
              <a:t> </a:t>
            </a:r>
            <a:r>
              <a:rPr sz="1900" b="1" dirty="0">
                <a:latin typeface="Arial"/>
                <a:cs typeface="Arial"/>
              </a:rPr>
              <a:t>daños</a:t>
            </a:r>
            <a:r>
              <a:rPr sz="1900" b="1" spc="-10"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equipo.</a:t>
            </a:r>
            <a:endParaRPr sz="1900">
              <a:latin typeface="Arial"/>
              <a:cs typeface="Arial"/>
            </a:endParaRPr>
          </a:p>
        </p:txBody>
      </p:sp>
      <p:pic>
        <p:nvPicPr>
          <p:cNvPr id="20" name="object 20"/>
          <p:cNvPicPr/>
          <p:nvPr/>
        </p:nvPicPr>
        <p:blipFill>
          <a:blip r:embed="rId2" cstate="print"/>
          <a:stretch>
            <a:fillRect/>
          </a:stretch>
        </p:blipFill>
        <p:spPr>
          <a:xfrm>
            <a:off x="948057" y="2840947"/>
            <a:ext cx="208915" cy="194987"/>
          </a:xfrm>
          <a:prstGeom prst="rect">
            <a:avLst/>
          </a:prstGeom>
        </p:spPr>
      </p:pic>
      <p:sp>
        <p:nvSpPr>
          <p:cNvPr id="21" name="object 21"/>
          <p:cNvSpPr txBox="1"/>
          <p:nvPr/>
        </p:nvSpPr>
        <p:spPr>
          <a:xfrm>
            <a:off x="1466341" y="2812416"/>
            <a:ext cx="10883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a:t>
            </a:r>
            <a:r>
              <a:rPr sz="1900" b="1" dirty="0">
                <a:latin typeface="Arial"/>
                <a:cs typeface="Arial"/>
              </a:rPr>
              <a:t>e</a:t>
            </a:r>
            <a:r>
              <a:rPr sz="1900" b="1" spc="-5" dirty="0">
                <a:latin typeface="Arial"/>
                <a:cs typeface="Arial"/>
              </a:rPr>
              <a:t>s</a:t>
            </a:r>
            <a:r>
              <a:rPr sz="1900" b="1" dirty="0">
                <a:latin typeface="Arial"/>
                <a:cs typeface="Arial"/>
              </a:rPr>
              <a:t>u</a:t>
            </a:r>
            <a:r>
              <a:rPr sz="1900" b="1" spc="-5" dirty="0">
                <a:latin typeface="Arial"/>
                <a:cs typeface="Arial"/>
              </a:rPr>
              <a:t>lt</a:t>
            </a:r>
            <a:r>
              <a:rPr sz="1900" b="1" dirty="0">
                <a:latin typeface="Arial"/>
                <a:cs typeface="Arial"/>
              </a:rPr>
              <a:t>a</a:t>
            </a:r>
            <a:r>
              <a:rPr sz="1900" b="1" spc="-5" dirty="0">
                <a:latin typeface="Arial"/>
                <a:cs typeface="Arial"/>
              </a:rPr>
              <a:t>do</a:t>
            </a:r>
            <a:endParaRPr sz="1900">
              <a:latin typeface="Arial"/>
              <a:cs typeface="Arial"/>
            </a:endParaRPr>
          </a:p>
        </p:txBody>
      </p:sp>
      <p:sp>
        <p:nvSpPr>
          <p:cNvPr id="22" name="object 22"/>
          <p:cNvSpPr txBox="1"/>
          <p:nvPr/>
        </p:nvSpPr>
        <p:spPr>
          <a:xfrm>
            <a:off x="1164134" y="2782950"/>
            <a:ext cx="3700144" cy="304570"/>
          </a:xfrm>
          <a:prstGeom prst="rect">
            <a:avLst/>
          </a:prstGeom>
        </p:spPr>
        <p:txBody>
          <a:bodyPr vert="horz" wrap="square" lIns="0" tIns="12064" rIns="0" bIns="0" rtlCol="0">
            <a:spAutoFit/>
          </a:bodyPr>
          <a:lstStyle/>
          <a:p>
            <a:pPr marL="12699">
              <a:spcBef>
                <a:spcPts val="95"/>
              </a:spcBef>
              <a:tabLst>
                <a:tab pos="1452116" algn="l"/>
              </a:tabLst>
            </a:pPr>
            <a:r>
              <a:rPr sz="1900" b="1" spc="-5" dirty="0">
                <a:latin typeface="Arial"/>
                <a:cs typeface="Arial"/>
              </a:rPr>
              <a:t>El	de</a:t>
            </a:r>
            <a:r>
              <a:rPr sz="1900" b="1" spc="-50"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prueba</a:t>
            </a:r>
            <a:r>
              <a:rPr sz="1900" b="1" spc="-50" dirty="0">
                <a:latin typeface="Arial"/>
                <a:cs typeface="Arial"/>
              </a:rPr>
              <a:t> </a:t>
            </a:r>
            <a:r>
              <a:rPr sz="1900" b="1" spc="-5" dirty="0">
                <a:latin typeface="Arial"/>
                <a:cs typeface="Arial"/>
              </a:rPr>
              <a:t>es</a:t>
            </a:r>
            <a:r>
              <a:rPr sz="1900" b="1" spc="-44" dirty="0">
                <a:latin typeface="Arial"/>
                <a:cs typeface="Arial"/>
              </a:rPr>
              <a:t> </a:t>
            </a:r>
            <a:r>
              <a:rPr sz="1900" b="1" spc="-5" dirty="0">
                <a:latin typeface="Arial"/>
                <a:cs typeface="Arial"/>
              </a:rPr>
              <a:t>una</a:t>
            </a:r>
            <a:endParaRPr sz="1900">
              <a:latin typeface="Arial"/>
              <a:cs typeface="Arial"/>
            </a:endParaRPr>
          </a:p>
        </p:txBody>
      </p:sp>
      <p:sp>
        <p:nvSpPr>
          <p:cNvPr id="23" name="object 23"/>
          <p:cNvSpPr txBox="1"/>
          <p:nvPr/>
        </p:nvSpPr>
        <p:spPr>
          <a:xfrm>
            <a:off x="4915535" y="2812416"/>
            <a:ext cx="505777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curva</a:t>
            </a:r>
            <a:r>
              <a:rPr sz="1900" b="1" spc="-5" dirty="0">
                <a:latin typeface="Arial"/>
                <a:cs typeface="Arial"/>
              </a:rPr>
              <a:t> Tensión </a:t>
            </a:r>
            <a:r>
              <a:rPr sz="1900" b="1" spc="-10" dirty="0">
                <a:latin typeface="Arial"/>
                <a:cs typeface="Arial"/>
              </a:rPr>
              <a:t>versus</a:t>
            </a:r>
            <a:r>
              <a:rPr sz="1900" b="1" dirty="0">
                <a:latin typeface="Arial"/>
                <a:cs typeface="Arial"/>
              </a:rPr>
              <a:t> </a:t>
            </a:r>
            <a:r>
              <a:rPr sz="1900" b="1" spc="-5" dirty="0">
                <a:latin typeface="Arial"/>
                <a:cs typeface="Arial"/>
              </a:rPr>
              <a:t>Corriente</a:t>
            </a:r>
            <a:r>
              <a:rPr sz="1900" b="1" spc="-10" dirty="0">
                <a:latin typeface="Arial"/>
                <a:cs typeface="Arial"/>
              </a:rPr>
              <a:t> </a:t>
            </a:r>
            <a:r>
              <a:rPr sz="1900" b="1" spc="-5" dirty="0">
                <a:latin typeface="Arial"/>
                <a:cs typeface="Arial"/>
              </a:rPr>
              <a:t>que</a:t>
            </a:r>
            <a:r>
              <a:rPr sz="1900" b="1" spc="-21" dirty="0">
                <a:latin typeface="Arial"/>
                <a:cs typeface="Arial"/>
              </a:rPr>
              <a:t> </a:t>
            </a:r>
            <a:r>
              <a:rPr sz="1900" b="1" spc="-5" dirty="0">
                <a:latin typeface="Arial"/>
                <a:cs typeface="Arial"/>
              </a:rPr>
              <a:t>se</a:t>
            </a:r>
            <a:r>
              <a:rPr sz="1900" b="1" spc="-21" dirty="0">
                <a:latin typeface="Arial"/>
                <a:cs typeface="Arial"/>
              </a:rPr>
              <a:t> </a:t>
            </a:r>
            <a:r>
              <a:rPr sz="1900" b="1" spc="-5" dirty="0">
                <a:latin typeface="Arial"/>
                <a:cs typeface="Arial"/>
              </a:rPr>
              <a:t>debe</a:t>
            </a:r>
            <a:endParaRPr sz="1900">
              <a:latin typeface="Arial"/>
              <a:cs typeface="Arial"/>
            </a:endParaRPr>
          </a:p>
        </p:txBody>
      </p:sp>
      <p:sp>
        <p:nvSpPr>
          <p:cNvPr id="24" name="object 24"/>
          <p:cNvSpPr txBox="1"/>
          <p:nvPr/>
        </p:nvSpPr>
        <p:spPr>
          <a:xfrm>
            <a:off x="1176832" y="3089784"/>
            <a:ext cx="342963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comparar</a:t>
            </a:r>
            <a:r>
              <a:rPr sz="1900" b="1" spc="160" dirty="0">
                <a:latin typeface="Arial"/>
                <a:cs typeface="Arial"/>
              </a:rPr>
              <a:t> </a:t>
            </a:r>
            <a:r>
              <a:rPr sz="1900" b="1" spc="-5" dirty="0">
                <a:latin typeface="Arial"/>
                <a:cs typeface="Arial"/>
              </a:rPr>
              <a:t>con</a:t>
            </a:r>
            <a:r>
              <a:rPr sz="1900" b="1" spc="175" dirty="0">
                <a:latin typeface="Arial"/>
                <a:cs typeface="Arial"/>
              </a:rPr>
              <a:t> </a:t>
            </a:r>
            <a:r>
              <a:rPr sz="1900" b="1" spc="-5" dirty="0">
                <a:latin typeface="Arial"/>
                <a:cs typeface="Arial"/>
              </a:rPr>
              <a:t>otros</a:t>
            </a:r>
            <a:r>
              <a:rPr sz="1900" b="1" spc="191" dirty="0">
                <a:latin typeface="Arial"/>
                <a:cs typeface="Arial"/>
              </a:rPr>
              <a:t> </a:t>
            </a:r>
            <a:r>
              <a:rPr sz="1900" b="1" spc="-5" dirty="0">
                <a:latin typeface="Arial"/>
                <a:cs typeface="Arial"/>
              </a:rPr>
              <a:t>registros</a:t>
            </a:r>
            <a:endParaRPr sz="1900">
              <a:latin typeface="Arial"/>
              <a:cs typeface="Arial"/>
            </a:endParaRPr>
          </a:p>
        </p:txBody>
      </p:sp>
      <p:sp>
        <p:nvSpPr>
          <p:cNvPr id="25" name="object 25"/>
          <p:cNvSpPr txBox="1"/>
          <p:nvPr/>
        </p:nvSpPr>
        <p:spPr>
          <a:xfrm>
            <a:off x="4681854" y="3060317"/>
            <a:ext cx="52978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tomados</a:t>
            </a:r>
            <a:r>
              <a:rPr sz="1900" b="1" spc="170" dirty="0">
                <a:latin typeface="Arial"/>
                <a:cs typeface="Arial"/>
              </a:rPr>
              <a:t> </a:t>
            </a:r>
            <a:r>
              <a:rPr sz="1900" b="1" spc="-5" dirty="0">
                <a:latin typeface="Arial"/>
                <a:cs typeface="Arial"/>
              </a:rPr>
              <a:t>previamente,</a:t>
            </a:r>
            <a:r>
              <a:rPr sz="1900" b="1" spc="165" dirty="0">
                <a:latin typeface="Arial"/>
                <a:cs typeface="Arial"/>
              </a:rPr>
              <a:t> </a:t>
            </a:r>
            <a:r>
              <a:rPr sz="1900" b="1" spc="-5" dirty="0">
                <a:latin typeface="Arial"/>
                <a:cs typeface="Arial"/>
              </a:rPr>
              <a:t>tal</a:t>
            </a:r>
            <a:r>
              <a:rPr sz="1900" b="1" spc="175" dirty="0">
                <a:latin typeface="Arial"/>
                <a:cs typeface="Arial"/>
              </a:rPr>
              <a:t> </a:t>
            </a:r>
            <a:r>
              <a:rPr sz="1900" b="1" spc="-5" dirty="0">
                <a:latin typeface="Arial"/>
                <a:cs typeface="Arial"/>
              </a:rPr>
              <a:t>y</a:t>
            </a:r>
            <a:r>
              <a:rPr sz="1900" b="1" spc="140" dirty="0">
                <a:latin typeface="Arial"/>
                <a:cs typeface="Arial"/>
              </a:rPr>
              <a:t> </a:t>
            </a:r>
            <a:r>
              <a:rPr sz="1900" b="1" spc="-5" dirty="0">
                <a:latin typeface="Arial"/>
                <a:cs typeface="Arial"/>
              </a:rPr>
              <a:t>como</a:t>
            </a:r>
            <a:r>
              <a:rPr sz="1900" b="1" spc="175" dirty="0">
                <a:latin typeface="Arial"/>
                <a:cs typeface="Arial"/>
              </a:rPr>
              <a:t> </a:t>
            </a:r>
            <a:r>
              <a:rPr sz="1900" b="1" spc="-5" dirty="0">
                <a:latin typeface="Arial"/>
                <a:cs typeface="Arial"/>
              </a:rPr>
              <a:t>se</a:t>
            </a:r>
            <a:r>
              <a:rPr sz="1900" b="1" spc="165" dirty="0">
                <a:latin typeface="Arial"/>
                <a:cs typeface="Arial"/>
              </a:rPr>
              <a:t> </a:t>
            </a:r>
            <a:r>
              <a:rPr sz="1900" b="1" spc="-5" dirty="0">
                <a:latin typeface="Arial"/>
                <a:cs typeface="Arial"/>
              </a:rPr>
              <a:t>observa</a:t>
            </a:r>
            <a:endParaRPr sz="1900">
              <a:latin typeface="Arial"/>
              <a:cs typeface="Arial"/>
            </a:endParaRPr>
          </a:p>
        </p:txBody>
      </p:sp>
      <p:sp>
        <p:nvSpPr>
          <p:cNvPr id="26" name="object 26"/>
          <p:cNvSpPr txBox="1"/>
          <p:nvPr/>
        </p:nvSpPr>
        <p:spPr>
          <a:xfrm>
            <a:off x="1164133" y="3337687"/>
            <a:ext cx="15817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1" dirty="0">
                <a:latin typeface="Arial"/>
                <a:cs typeface="Arial"/>
              </a:rPr>
              <a:t> </a:t>
            </a:r>
            <a:r>
              <a:rPr sz="1900" b="1" spc="-5" dirty="0">
                <a:latin typeface="Arial"/>
                <a:cs typeface="Arial"/>
              </a:rPr>
              <a:t>la</a:t>
            </a:r>
            <a:r>
              <a:rPr sz="1900" b="1" spc="-25" dirty="0">
                <a:latin typeface="Arial"/>
                <a:cs typeface="Arial"/>
              </a:rPr>
              <a:t> </a:t>
            </a:r>
            <a:r>
              <a:rPr sz="1900" b="1" spc="-5" dirty="0">
                <a:latin typeface="Arial"/>
                <a:cs typeface="Arial"/>
              </a:rPr>
              <a:t>figura</a:t>
            </a:r>
            <a:r>
              <a:rPr sz="1900" b="1" spc="-10" dirty="0">
                <a:latin typeface="Arial"/>
                <a:cs typeface="Arial"/>
              </a:rPr>
              <a:t> </a:t>
            </a:r>
            <a:r>
              <a:rPr sz="1900" b="1" spc="-5" dirty="0">
                <a:latin typeface="Arial"/>
                <a:cs typeface="Arial"/>
              </a:rPr>
              <a:t>8.</a:t>
            </a:r>
            <a:endParaRPr sz="1900">
              <a:latin typeface="Arial"/>
              <a:cs typeface="Arial"/>
            </a:endParaRPr>
          </a:p>
        </p:txBody>
      </p:sp>
      <p:pic>
        <p:nvPicPr>
          <p:cNvPr id="27" name="object 27"/>
          <p:cNvPicPr/>
          <p:nvPr/>
        </p:nvPicPr>
        <p:blipFill>
          <a:blip r:embed="rId3" cstate="print"/>
          <a:stretch>
            <a:fillRect/>
          </a:stretch>
        </p:blipFill>
        <p:spPr>
          <a:xfrm>
            <a:off x="2706624" y="3643884"/>
            <a:ext cx="5277430" cy="3115056"/>
          </a:xfrm>
          <a:prstGeom prst="rect">
            <a:avLst/>
          </a:prstGeom>
        </p:spPr>
      </p:pic>
      <p:sp>
        <p:nvSpPr>
          <p:cNvPr id="28" name="object 28"/>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37</a:t>
            </a:fld>
            <a:endParaRPr sz="1100">
              <a:latin typeface="Calibri"/>
              <a:cs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164133" y="1118362"/>
            <a:ext cx="881951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Al</a:t>
            </a:r>
            <a:r>
              <a:rPr sz="1900" b="1" spc="25" dirty="0">
                <a:latin typeface="Arial"/>
                <a:cs typeface="Arial"/>
              </a:rPr>
              <a:t> </a:t>
            </a:r>
            <a:r>
              <a:rPr sz="1900" b="1" spc="-5" dirty="0">
                <a:latin typeface="Arial"/>
                <a:cs typeface="Arial"/>
              </a:rPr>
              <a:t>culminar</a:t>
            </a:r>
            <a:r>
              <a:rPr sz="1900" b="1" spc="21" dirty="0">
                <a:latin typeface="Arial"/>
                <a:cs typeface="Arial"/>
              </a:rPr>
              <a:t> </a:t>
            </a:r>
            <a:r>
              <a:rPr sz="1900" b="1" dirty="0">
                <a:latin typeface="Arial"/>
                <a:cs typeface="Arial"/>
              </a:rPr>
              <a:t>la</a:t>
            </a:r>
            <a:r>
              <a:rPr sz="1900" b="1" spc="25" dirty="0">
                <a:latin typeface="Arial"/>
                <a:cs typeface="Arial"/>
              </a:rPr>
              <a:t> </a:t>
            </a:r>
            <a:r>
              <a:rPr sz="1900" b="1" spc="-5" dirty="0">
                <a:latin typeface="Arial"/>
                <a:cs typeface="Arial"/>
              </a:rPr>
              <a:t>prueba,</a:t>
            </a:r>
            <a:r>
              <a:rPr sz="1900" b="1" spc="30" dirty="0">
                <a:latin typeface="Arial"/>
                <a:cs typeface="Arial"/>
              </a:rPr>
              <a:t> </a:t>
            </a:r>
            <a:r>
              <a:rPr sz="1900" b="1" spc="-5" dirty="0">
                <a:latin typeface="Arial"/>
                <a:cs typeface="Arial"/>
              </a:rPr>
              <a:t>el</a:t>
            </a:r>
            <a:r>
              <a:rPr sz="1900" b="1" spc="30" dirty="0">
                <a:latin typeface="Arial"/>
                <a:cs typeface="Arial"/>
              </a:rPr>
              <a:t> </a:t>
            </a:r>
            <a:r>
              <a:rPr sz="1900" b="1" dirty="0">
                <a:latin typeface="Arial"/>
                <a:cs typeface="Arial"/>
              </a:rPr>
              <a:t>equipo</a:t>
            </a:r>
            <a:r>
              <a:rPr sz="1900" b="1" spc="30" dirty="0">
                <a:latin typeface="Arial"/>
                <a:cs typeface="Arial"/>
              </a:rPr>
              <a:t> </a:t>
            </a:r>
            <a:r>
              <a:rPr sz="1900" b="1" spc="-5" dirty="0">
                <a:latin typeface="Arial"/>
                <a:cs typeface="Arial"/>
              </a:rPr>
              <a:t>bajo</a:t>
            </a:r>
            <a:r>
              <a:rPr sz="1900" b="1" spc="35" dirty="0">
                <a:latin typeface="Arial"/>
                <a:cs typeface="Arial"/>
              </a:rPr>
              <a:t> </a:t>
            </a:r>
            <a:r>
              <a:rPr sz="1900" b="1" spc="-5" dirty="0">
                <a:latin typeface="Arial"/>
                <a:cs typeface="Arial"/>
              </a:rPr>
              <a:t>prueba</a:t>
            </a:r>
            <a:r>
              <a:rPr sz="1900" b="1" spc="30" dirty="0">
                <a:latin typeface="Arial"/>
                <a:cs typeface="Arial"/>
              </a:rPr>
              <a:t> </a:t>
            </a:r>
            <a:r>
              <a:rPr sz="1900" b="1" spc="-5" dirty="0">
                <a:latin typeface="Arial"/>
                <a:cs typeface="Arial"/>
              </a:rPr>
              <a:t>debe</a:t>
            </a:r>
            <a:r>
              <a:rPr sz="1900" b="1" spc="30" dirty="0">
                <a:latin typeface="Arial"/>
                <a:cs typeface="Arial"/>
              </a:rPr>
              <a:t> </a:t>
            </a:r>
            <a:r>
              <a:rPr sz="1900" b="1" spc="-5" dirty="0">
                <a:latin typeface="Arial"/>
                <a:cs typeface="Arial"/>
              </a:rPr>
              <a:t>ser</a:t>
            </a:r>
            <a:r>
              <a:rPr sz="1900" b="1" spc="80" dirty="0">
                <a:latin typeface="Arial"/>
                <a:cs typeface="Arial"/>
              </a:rPr>
              <a:t> </a:t>
            </a:r>
            <a:r>
              <a:rPr sz="1900" b="1" dirty="0">
                <a:latin typeface="Arial"/>
                <a:cs typeface="Arial"/>
              </a:rPr>
              <a:t>descargado</a:t>
            </a:r>
            <a:r>
              <a:rPr sz="1900" b="1" spc="30" dirty="0">
                <a:latin typeface="Arial"/>
                <a:cs typeface="Arial"/>
              </a:rPr>
              <a:t> </a:t>
            </a:r>
            <a:r>
              <a:rPr sz="1900" b="1" spc="-5" dirty="0">
                <a:latin typeface="Arial"/>
                <a:cs typeface="Arial"/>
              </a:rPr>
              <a:t>utilizando </a:t>
            </a:r>
            <a:r>
              <a:rPr sz="1900" b="1" spc="-509" dirty="0">
                <a:latin typeface="Arial"/>
                <a:cs typeface="Arial"/>
              </a:rPr>
              <a:t> </a:t>
            </a:r>
            <a:r>
              <a:rPr sz="1900" b="1" spc="-5" dirty="0">
                <a:latin typeface="Arial"/>
                <a:cs typeface="Arial"/>
              </a:rPr>
              <a:t>una</a:t>
            </a:r>
            <a:r>
              <a:rPr sz="1900" b="1" dirty="0">
                <a:latin typeface="Arial"/>
                <a:cs typeface="Arial"/>
              </a:rPr>
              <a:t> </a:t>
            </a:r>
            <a:r>
              <a:rPr sz="1900" b="1" spc="-5" dirty="0">
                <a:latin typeface="Arial"/>
                <a:cs typeface="Arial"/>
              </a:rPr>
              <a:t>pértiga</a:t>
            </a:r>
            <a:r>
              <a:rPr sz="1900" b="1" dirty="0">
                <a:latin typeface="Arial"/>
                <a:cs typeface="Arial"/>
              </a:rPr>
              <a:t> </a:t>
            </a:r>
            <a:r>
              <a:rPr sz="1900" b="1" spc="-5" dirty="0">
                <a:latin typeface="Arial"/>
                <a:cs typeface="Arial"/>
              </a:rPr>
              <a:t>aislante</a:t>
            </a:r>
            <a:r>
              <a:rPr sz="1900" b="1" spc="5" dirty="0">
                <a:latin typeface="Arial"/>
                <a:cs typeface="Arial"/>
              </a:rPr>
              <a:t> </a:t>
            </a:r>
            <a:r>
              <a:rPr sz="1900" b="1" spc="-10" dirty="0">
                <a:latin typeface="Arial"/>
                <a:cs typeface="Arial"/>
              </a:rPr>
              <a:t>cuyo</a:t>
            </a:r>
            <a:r>
              <a:rPr sz="1900" b="1" spc="10" dirty="0">
                <a:latin typeface="Arial"/>
                <a:cs typeface="Arial"/>
              </a:rPr>
              <a:t> </a:t>
            </a:r>
            <a:r>
              <a:rPr sz="1900" b="1" spc="-5" dirty="0">
                <a:latin typeface="Arial"/>
                <a:cs typeface="Arial"/>
              </a:rPr>
              <a:t>terminal</a:t>
            </a:r>
            <a:r>
              <a:rPr sz="1900" b="1" spc="30" dirty="0">
                <a:latin typeface="Arial"/>
                <a:cs typeface="Arial"/>
              </a:rPr>
              <a:t> </a:t>
            </a:r>
            <a:r>
              <a:rPr sz="1900" b="1" dirty="0">
                <a:latin typeface="Arial"/>
                <a:cs typeface="Arial"/>
              </a:rPr>
              <a:t>posee </a:t>
            </a:r>
            <a:r>
              <a:rPr sz="1900" b="1" spc="-5" dirty="0">
                <a:latin typeface="Arial"/>
                <a:cs typeface="Arial"/>
              </a:rPr>
              <a:t>una</a:t>
            </a:r>
            <a:r>
              <a:rPr sz="1900" b="1" spc="15" dirty="0">
                <a:latin typeface="Arial"/>
                <a:cs typeface="Arial"/>
              </a:rPr>
              <a:t> </a:t>
            </a:r>
            <a:r>
              <a:rPr sz="1900" b="1" spc="-5" dirty="0">
                <a:latin typeface="Arial"/>
                <a:cs typeface="Arial"/>
              </a:rPr>
              <a:t>conexión</a:t>
            </a:r>
            <a:r>
              <a:rPr sz="1900" b="1" spc="10"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una</a:t>
            </a:r>
            <a:r>
              <a:rPr sz="1900" b="1" spc="15" dirty="0">
                <a:latin typeface="Arial"/>
                <a:cs typeface="Arial"/>
              </a:rPr>
              <a:t> </a:t>
            </a:r>
            <a:r>
              <a:rPr sz="1900" b="1" spc="-5" dirty="0">
                <a:latin typeface="Arial"/>
                <a:cs typeface="Arial"/>
              </a:rPr>
              <a:t>tierra</a:t>
            </a:r>
            <a:r>
              <a:rPr sz="1900" b="1" dirty="0">
                <a:latin typeface="Arial"/>
                <a:cs typeface="Arial"/>
              </a:rPr>
              <a:t> </a:t>
            </a:r>
            <a:r>
              <a:rPr sz="1900" b="1" spc="-5" dirty="0">
                <a:latin typeface="Arial"/>
                <a:cs typeface="Arial"/>
              </a:rPr>
              <a:t>efectiva.</a:t>
            </a:r>
            <a:endParaRPr sz="1900">
              <a:latin typeface="Arial"/>
              <a:cs typeface="Arial"/>
            </a:endParaRPr>
          </a:p>
        </p:txBody>
      </p:sp>
      <p:pic>
        <p:nvPicPr>
          <p:cNvPr id="9" name="object 9"/>
          <p:cNvPicPr/>
          <p:nvPr/>
        </p:nvPicPr>
        <p:blipFill>
          <a:blip r:embed="rId3" cstate="print"/>
          <a:stretch>
            <a:fillRect/>
          </a:stretch>
        </p:blipFill>
        <p:spPr>
          <a:xfrm>
            <a:off x="2097391" y="1869277"/>
            <a:ext cx="6544943" cy="4755596"/>
          </a:xfrm>
          <a:prstGeom prst="rect">
            <a:avLst/>
          </a:prstGeom>
        </p:spPr>
      </p:pic>
      <p:sp>
        <p:nvSpPr>
          <p:cNvPr id="10" name="object 1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38</a:t>
            </a:fld>
            <a:endParaRPr sz="1100">
              <a:latin typeface="Calibri"/>
              <a:cs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7" y="1147827"/>
            <a:ext cx="7423150" cy="320601"/>
          </a:xfrm>
          <a:prstGeom prst="rect">
            <a:avLst/>
          </a:prstGeom>
          <a:solidFill>
            <a:srgbClr val="00FFFF"/>
          </a:solidFill>
        </p:spPr>
        <p:txBody>
          <a:bodyPr vert="horz" wrap="square" lIns="0" tIns="0" rIns="0" bIns="0" rtlCol="0">
            <a:spAutoFit/>
          </a:bodyPr>
          <a:lstStyle/>
          <a:p>
            <a:pPr>
              <a:lnSpc>
                <a:spcPts val="2489"/>
              </a:lnSpc>
            </a:pPr>
            <a:r>
              <a:rPr sz="2200" b="1" spc="-5" dirty="0">
                <a:latin typeface="Arial"/>
                <a:cs typeface="Arial"/>
              </a:rPr>
              <a:t>5.2</a:t>
            </a:r>
            <a:r>
              <a:rPr sz="2200" b="1" spc="10" dirty="0">
                <a:latin typeface="Arial"/>
                <a:cs typeface="Arial"/>
              </a:rPr>
              <a:t> </a:t>
            </a:r>
            <a:r>
              <a:rPr sz="2200" b="1" spc="-5" dirty="0">
                <a:latin typeface="Arial"/>
                <a:cs typeface="Arial"/>
              </a:rPr>
              <a:t>¿Es</a:t>
            </a:r>
            <a:r>
              <a:rPr sz="2200" b="1" dirty="0">
                <a:latin typeface="Arial"/>
                <a:cs typeface="Arial"/>
              </a:rPr>
              <a:t> </a:t>
            </a:r>
            <a:r>
              <a:rPr sz="2200" b="1" spc="-5" dirty="0">
                <a:latin typeface="Arial"/>
                <a:cs typeface="Arial"/>
              </a:rPr>
              <a:t>la</a:t>
            </a:r>
            <a:r>
              <a:rPr sz="2200" b="1" dirty="0">
                <a:latin typeface="Arial"/>
                <a:cs typeface="Arial"/>
              </a:rPr>
              <a:t> </a:t>
            </a:r>
            <a:r>
              <a:rPr sz="2200" b="1" spc="-5" dirty="0">
                <a:latin typeface="Arial"/>
                <a:cs typeface="Arial"/>
              </a:rPr>
              <a:t>prueba</a:t>
            </a:r>
            <a:r>
              <a:rPr sz="2200" b="1" spc="5" dirty="0">
                <a:latin typeface="Arial"/>
                <a:cs typeface="Arial"/>
              </a:rPr>
              <a:t> </a:t>
            </a:r>
            <a:r>
              <a:rPr sz="2200" b="1" spc="-5" dirty="0">
                <a:latin typeface="Arial"/>
                <a:cs typeface="Arial"/>
              </a:rPr>
              <a:t>de</a:t>
            </a:r>
            <a:r>
              <a:rPr sz="2200" b="1" spc="5" dirty="0">
                <a:latin typeface="Arial"/>
                <a:cs typeface="Arial"/>
              </a:rPr>
              <a:t> </a:t>
            </a:r>
            <a:r>
              <a:rPr sz="2200" b="1" spc="-5" dirty="0">
                <a:latin typeface="Arial"/>
                <a:cs typeface="Arial"/>
              </a:rPr>
              <a:t>Hi</a:t>
            </a:r>
            <a:r>
              <a:rPr sz="2200" b="1" dirty="0">
                <a:latin typeface="Arial"/>
                <a:cs typeface="Arial"/>
              </a:rPr>
              <a:t> </a:t>
            </a:r>
            <a:r>
              <a:rPr sz="2200" b="1" spc="-5" dirty="0">
                <a:latin typeface="Arial"/>
                <a:cs typeface="Arial"/>
              </a:rPr>
              <a:t>Pot</a:t>
            </a:r>
            <a:r>
              <a:rPr sz="2200" b="1" spc="15" dirty="0">
                <a:latin typeface="Arial"/>
                <a:cs typeface="Arial"/>
              </a:rPr>
              <a:t> </a:t>
            </a:r>
            <a:r>
              <a:rPr sz="2200" b="1" spc="-5" dirty="0">
                <a:latin typeface="Arial"/>
                <a:cs typeface="Arial"/>
              </a:rPr>
              <a:t>DC</a:t>
            </a:r>
            <a:r>
              <a:rPr sz="2200" b="1" dirty="0">
                <a:latin typeface="Arial"/>
                <a:cs typeface="Arial"/>
              </a:rPr>
              <a:t> una </a:t>
            </a:r>
            <a:r>
              <a:rPr sz="2200" b="1" spc="-5" dirty="0">
                <a:latin typeface="Arial"/>
                <a:cs typeface="Arial"/>
              </a:rPr>
              <a:t>prueba</a:t>
            </a:r>
            <a:r>
              <a:rPr sz="2200" b="1" spc="10" dirty="0">
                <a:latin typeface="Arial"/>
                <a:cs typeface="Arial"/>
              </a:rPr>
              <a:t> </a:t>
            </a:r>
            <a:r>
              <a:rPr sz="2200" b="1" spc="-5" dirty="0">
                <a:latin typeface="Arial"/>
                <a:cs typeface="Arial"/>
              </a:rPr>
              <a:t>Destructiva?</a:t>
            </a:r>
            <a:endParaRPr sz="2200">
              <a:latin typeface="Arial"/>
              <a:cs typeface="Arial"/>
            </a:endParaRPr>
          </a:p>
        </p:txBody>
      </p:sp>
      <p:pic>
        <p:nvPicPr>
          <p:cNvPr id="7" name="object 7"/>
          <p:cNvPicPr/>
          <p:nvPr/>
        </p:nvPicPr>
        <p:blipFill>
          <a:blip r:embed="rId2" cstate="print"/>
          <a:stretch>
            <a:fillRect/>
          </a:stretch>
        </p:blipFill>
        <p:spPr>
          <a:xfrm>
            <a:off x="947927" y="1746759"/>
            <a:ext cx="228904" cy="277367"/>
          </a:xfrm>
          <a:prstGeom prst="rect">
            <a:avLst/>
          </a:prstGeom>
        </p:spPr>
      </p:pic>
      <p:sp>
        <p:nvSpPr>
          <p:cNvPr id="8" name="object 8"/>
          <p:cNvSpPr txBox="1"/>
          <p:nvPr/>
        </p:nvSpPr>
        <p:spPr>
          <a:xfrm>
            <a:off x="1164133" y="1717293"/>
            <a:ext cx="27489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05" dirty="0">
                <a:latin typeface="Arial"/>
                <a:cs typeface="Arial"/>
              </a:rPr>
              <a:t> </a:t>
            </a:r>
            <a:r>
              <a:rPr sz="1900" b="1" spc="-5" dirty="0">
                <a:latin typeface="Arial"/>
                <a:cs typeface="Arial"/>
              </a:rPr>
              <a:t>prueba</a:t>
            </a:r>
            <a:r>
              <a:rPr sz="1900" b="1" spc="-100"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Hi</a:t>
            </a:r>
            <a:r>
              <a:rPr sz="1900" b="1" spc="-110" dirty="0">
                <a:latin typeface="Arial"/>
                <a:cs typeface="Arial"/>
              </a:rPr>
              <a:t> </a:t>
            </a:r>
            <a:r>
              <a:rPr sz="1900" b="1" spc="-5" dirty="0">
                <a:latin typeface="Arial"/>
                <a:cs typeface="Arial"/>
              </a:rPr>
              <a:t>POT</a:t>
            </a:r>
            <a:r>
              <a:rPr sz="1900" b="1" spc="-105" dirty="0">
                <a:latin typeface="Arial"/>
                <a:cs typeface="Arial"/>
              </a:rPr>
              <a:t> </a:t>
            </a:r>
            <a:r>
              <a:rPr sz="1900" b="1" spc="-5" dirty="0">
                <a:latin typeface="Arial"/>
                <a:cs typeface="Arial"/>
              </a:rPr>
              <a:t>DC</a:t>
            </a:r>
            <a:endParaRPr sz="1900">
              <a:latin typeface="Arial"/>
              <a:cs typeface="Arial"/>
            </a:endParaRPr>
          </a:p>
        </p:txBody>
      </p:sp>
      <p:sp>
        <p:nvSpPr>
          <p:cNvPr id="9" name="object 9"/>
          <p:cNvSpPr txBox="1"/>
          <p:nvPr/>
        </p:nvSpPr>
        <p:spPr>
          <a:xfrm>
            <a:off x="3955416" y="1746759"/>
            <a:ext cx="60178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si</a:t>
            </a:r>
            <a:r>
              <a:rPr sz="1900" b="1" spc="-90" dirty="0">
                <a:latin typeface="Arial"/>
                <a:cs typeface="Arial"/>
              </a:rPr>
              <a:t> </a:t>
            </a:r>
            <a:r>
              <a:rPr sz="1900" b="1" spc="-5" dirty="0">
                <a:latin typeface="Arial"/>
                <a:cs typeface="Arial"/>
              </a:rPr>
              <a:t>se</a:t>
            </a:r>
            <a:r>
              <a:rPr sz="1900" b="1" spc="-86" dirty="0">
                <a:latin typeface="Arial"/>
                <a:cs typeface="Arial"/>
              </a:rPr>
              <a:t> </a:t>
            </a:r>
            <a:r>
              <a:rPr sz="1900" b="1" spc="-5" dirty="0">
                <a:latin typeface="Arial"/>
                <a:cs typeface="Arial"/>
              </a:rPr>
              <a:t>realiza</a:t>
            </a:r>
            <a:r>
              <a:rPr sz="1900" b="1" spc="-86" dirty="0">
                <a:latin typeface="Arial"/>
                <a:cs typeface="Arial"/>
              </a:rPr>
              <a:t> </a:t>
            </a:r>
            <a:r>
              <a:rPr sz="1900" b="1" spc="-5" dirty="0">
                <a:latin typeface="Arial"/>
                <a:cs typeface="Arial"/>
              </a:rPr>
              <a:t>con</a:t>
            </a:r>
            <a:r>
              <a:rPr sz="1900" b="1" spc="-80" dirty="0">
                <a:latin typeface="Arial"/>
                <a:cs typeface="Arial"/>
              </a:rPr>
              <a:t> </a:t>
            </a:r>
            <a:r>
              <a:rPr sz="1900" b="1" spc="-5" dirty="0">
                <a:latin typeface="Arial"/>
                <a:cs typeface="Arial"/>
              </a:rPr>
              <a:t>cautela</a:t>
            </a:r>
            <a:r>
              <a:rPr sz="1900" b="1" spc="-86" dirty="0">
                <a:latin typeface="Arial"/>
                <a:cs typeface="Arial"/>
              </a:rPr>
              <a:t> </a:t>
            </a:r>
            <a:r>
              <a:rPr sz="1900" b="1" spc="-5" dirty="0">
                <a:latin typeface="Arial"/>
                <a:cs typeface="Arial"/>
              </a:rPr>
              <a:t>y</a:t>
            </a:r>
            <a:r>
              <a:rPr sz="1900" b="1" spc="-114" dirty="0">
                <a:latin typeface="Arial"/>
                <a:cs typeface="Arial"/>
              </a:rPr>
              <a:t> </a:t>
            </a:r>
            <a:r>
              <a:rPr sz="1900" b="1" spc="-5" dirty="0">
                <a:latin typeface="Arial"/>
                <a:cs typeface="Arial"/>
              </a:rPr>
              <a:t>se</a:t>
            </a:r>
            <a:r>
              <a:rPr sz="1900" b="1" spc="-86" dirty="0">
                <a:latin typeface="Arial"/>
                <a:cs typeface="Arial"/>
              </a:rPr>
              <a:t> </a:t>
            </a:r>
            <a:r>
              <a:rPr sz="1900" b="1" spc="-5" dirty="0">
                <a:latin typeface="Arial"/>
                <a:cs typeface="Arial"/>
              </a:rPr>
              <a:t>aplica</a:t>
            </a:r>
            <a:r>
              <a:rPr sz="1900" b="1" spc="-70" dirty="0">
                <a:latin typeface="Arial"/>
                <a:cs typeface="Arial"/>
              </a:rPr>
              <a:t> </a:t>
            </a:r>
            <a:r>
              <a:rPr sz="1900" b="1" spc="-5" dirty="0">
                <a:latin typeface="Arial"/>
                <a:cs typeface="Arial"/>
              </a:rPr>
              <a:t>bajo</a:t>
            </a:r>
            <a:r>
              <a:rPr sz="1900" b="1" spc="-86" dirty="0">
                <a:latin typeface="Arial"/>
                <a:cs typeface="Arial"/>
              </a:rPr>
              <a:t> </a:t>
            </a:r>
            <a:r>
              <a:rPr sz="1900" b="1" spc="-5" dirty="0">
                <a:latin typeface="Arial"/>
                <a:cs typeface="Arial"/>
              </a:rPr>
              <a:t>la</a:t>
            </a:r>
            <a:r>
              <a:rPr sz="1900" b="1" spc="-110" dirty="0">
                <a:latin typeface="Arial"/>
                <a:cs typeface="Arial"/>
              </a:rPr>
              <a:t> </a:t>
            </a:r>
            <a:r>
              <a:rPr sz="1900" b="1" spc="-5" dirty="0">
                <a:latin typeface="Arial"/>
                <a:cs typeface="Arial"/>
              </a:rPr>
              <a:t>modalidad</a:t>
            </a:r>
            <a:endParaRPr sz="1900">
              <a:latin typeface="Arial"/>
              <a:cs typeface="Arial"/>
            </a:endParaRPr>
          </a:p>
        </p:txBody>
      </p:sp>
      <p:sp>
        <p:nvSpPr>
          <p:cNvPr id="10" name="object 10"/>
          <p:cNvSpPr txBox="1"/>
          <p:nvPr/>
        </p:nvSpPr>
        <p:spPr>
          <a:xfrm>
            <a:off x="1176832" y="2024127"/>
            <a:ext cx="59550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10" dirty="0">
                <a:latin typeface="Arial"/>
                <a:cs typeface="Arial"/>
              </a:rPr>
              <a:t> </a:t>
            </a:r>
            <a:r>
              <a:rPr sz="1900" b="1" spc="-5" dirty="0">
                <a:latin typeface="Arial"/>
                <a:cs typeface="Arial"/>
              </a:rPr>
              <a:t>tensión</a:t>
            </a:r>
            <a:r>
              <a:rPr sz="1900" b="1" spc="5" dirty="0">
                <a:latin typeface="Arial"/>
                <a:cs typeface="Arial"/>
              </a:rPr>
              <a:t> </a:t>
            </a:r>
            <a:r>
              <a:rPr sz="1900" b="1" spc="-10" dirty="0">
                <a:latin typeface="Arial"/>
                <a:cs typeface="Arial"/>
              </a:rPr>
              <a:t>por</a:t>
            </a:r>
            <a:r>
              <a:rPr sz="1900" b="1" dirty="0">
                <a:latin typeface="Arial"/>
                <a:cs typeface="Arial"/>
              </a:rPr>
              <a:t> </a:t>
            </a:r>
            <a:r>
              <a:rPr sz="1900" b="1" spc="-5" dirty="0">
                <a:latin typeface="Arial"/>
                <a:cs typeface="Arial"/>
              </a:rPr>
              <a:t>pasos</a:t>
            </a:r>
            <a:r>
              <a:rPr sz="1900" b="1" spc="5" dirty="0">
                <a:latin typeface="Arial"/>
                <a:cs typeface="Arial"/>
              </a:rPr>
              <a:t> </a:t>
            </a:r>
            <a:r>
              <a:rPr sz="1900" b="1" spc="-5" dirty="0">
                <a:latin typeface="Arial"/>
                <a:cs typeface="Arial"/>
              </a:rPr>
              <a:t>puede</a:t>
            </a:r>
            <a:r>
              <a:rPr sz="1900" b="1" dirty="0">
                <a:latin typeface="Arial"/>
                <a:cs typeface="Arial"/>
              </a:rPr>
              <a:t> </a:t>
            </a:r>
            <a:r>
              <a:rPr sz="1900" b="1" spc="-5" dirty="0">
                <a:latin typeface="Arial"/>
                <a:cs typeface="Arial"/>
              </a:rPr>
              <a:t>que</a:t>
            </a:r>
            <a:r>
              <a:rPr sz="1900" b="1" spc="10" dirty="0">
                <a:latin typeface="Arial"/>
                <a:cs typeface="Arial"/>
              </a:rPr>
              <a:t> </a:t>
            </a:r>
            <a:r>
              <a:rPr sz="1900" b="1" spc="-5" dirty="0">
                <a:latin typeface="Arial"/>
                <a:cs typeface="Arial"/>
              </a:rPr>
              <a:t>no</a:t>
            </a:r>
            <a:r>
              <a:rPr sz="1900" b="1" spc="10" dirty="0">
                <a:latin typeface="Arial"/>
                <a:cs typeface="Arial"/>
              </a:rPr>
              <a:t> </a:t>
            </a:r>
            <a:r>
              <a:rPr sz="1900" b="1" spc="-10" dirty="0">
                <a:latin typeface="Arial"/>
                <a:cs typeface="Arial"/>
              </a:rPr>
              <a:t>sea</a:t>
            </a:r>
            <a:r>
              <a:rPr sz="1900" b="1" spc="35" dirty="0">
                <a:latin typeface="Arial"/>
                <a:cs typeface="Arial"/>
              </a:rPr>
              <a:t> </a:t>
            </a:r>
            <a:r>
              <a:rPr sz="1900" b="1" spc="-5" dirty="0">
                <a:latin typeface="Arial"/>
                <a:cs typeface="Arial"/>
              </a:rPr>
              <a:t>destructiva.</a:t>
            </a:r>
            <a:endParaRPr sz="1900">
              <a:latin typeface="Arial"/>
              <a:cs typeface="Arial"/>
            </a:endParaRPr>
          </a:p>
        </p:txBody>
      </p:sp>
      <p:grpSp>
        <p:nvGrpSpPr>
          <p:cNvPr id="11" name="object 11"/>
          <p:cNvGrpSpPr/>
          <p:nvPr/>
        </p:nvGrpSpPr>
        <p:grpSpPr>
          <a:xfrm>
            <a:off x="948055" y="2579244"/>
            <a:ext cx="1529080" cy="277495"/>
            <a:chOff x="948055" y="2579243"/>
            <a:chExt cx="1529080" cy="277495"/>
          </a:xfrm>
        </p:grpSpPr>
        <p:sp>
          <p:nvSpPr>
            <p:cNvPr id="12" name="object 12"/>
            <p:cNvSpPr/>
            <p:nvPr/>
          </p:nvSpPr>
          <p:spPr>
            <a:xfrm>
              <a:off x="1176832" y="2579243"/>
              <a:ext cx="1300480" cy="277495"/>
            </a:xfrm>
            <a:custGeom>
              <a:avLst/>
              <a:gdLst/>
              <a:ahLst/>
              <a:cxnLst/>
              <a:rect l="l" t="t" r="r" b="b"/>
              <a:pathLst>
                <a:path w="1300480" h="277494">
                  <a:moveTo>
                    <a:pt x="1299972" y="0"/>
                  </a:moveTo>
                  <a:lnTo>
                    <a:pt x="0" y="0"/>
                  </a:lnTo>
                  <a:lnTo>
                    <a:pt x="0" y="277367"/>
                  </a:lnTo>
                  <a:lnTo>
                    <a:pt x="1299972" y="277367"/>
                  </a:lnTo>
                  <a:lnTo>
                    <a:pt x="1299972" y="0"/>
                  </a:lnTo>
                  <a:close/>
                </a:path>
              </a:pathLst>
            </a:custGeom>
            <a:solidFill>
              <a:srgbClr val="FFFF00"/>
            </a:solidFill>
          </p:spPr>
          <p:txBody>
            <a:bodyPr wrap="square" lIns="0" tIns="0" rIns="0" bIns="0" rtlCol="0"/>
            <a:lstStyle/>
            <a:p>
              <a:endParaRPr/>
            </a:p>
          </p:txBody>
        </p:sp>
        <p:pic>
          <p:nvPicPr>
            <p:cNvPr id="13" name="object 13"/>
            <p:cNvPicPr/>
            <p:nvPr/>
          </p:nvPicPr>
          <p:blipFill>
            <a:blip r:embed="rId3" cstate="print"/>
            <a:stretch>
              <a:fillRect/>
            </a:stretch>
          </p:blipFill>
          <p:spPr>
            <a:xfrm>
              <a:off x="948055" y="2607902"/>
              <a:ext cx="208915" cy="194987"/>
            </a:xfrm>
            <a:prstGeom prst="rect">
              <a:avLst/>
            </a:prstGeom>
          </p:spPr>
        </p:pic>
      </p:grpSp>
      <p:sp>
        <p:nvSpPr>
          <p:cNvPr id="14" name="object 14"/>
          <p:cNvSpPr txBox="1"/>
          <p:nvPr/>
        </p:nvSpPr>
        <p:spPr>
          <a:xfrm>
            <a:off x="1164133" y="2549779"/>
            <a:ext cx="881824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Precaución:</a:t>
            </a:r>
            <a:r>
              <a:rPr sz="1900" b="1" spc="-110" dirty="0">
                <a:latin typeface="Arial"/>
                <a:cs typeface="Arial"/>
              </a:rPr>
              <a:t> </a:t>
            </a:r>
            <a:r>
              <a:rPr sz="1900" b="1" spc="-5" dirty="0">
                <a:latin typeface="Arial"/>
                <a:cs typeface="Arial"/>
              </a:rPr>
              <a:t>supervisar</a:t>
            </a:r>
            <a:r>
              <a:rPr sz="1900" b="1" spc="-120" dirty="0">
                <a:latin typeface="Arial"/>
                <a:cs typeface="Arial"/>
              </a:rPr>
              <a:t> </a:t>
            </a:r>
            <a:r>
              <a:rPr sz="1900" b="1" spc="-5" dirty="0">
                <a:latin typeface="Arial"/>
                <a:cs typeface="Arial"/>
              </a:rPr>
              <a:t>continuamente</a:t>
            </a:r>
            <a:r>
              <a:rPr sz="1900" b="1" spc="-120" dirty="0">
                <a:latin typeface="Arial"/>
                <a:cs typeface="Arial"/>
              </a:rPr>
              <a:t> </a:t>
            </a:r>
            <a:r>
              <a:rPr sz="1900" b="1" spc="-5" dirty="0">
                <a:latin typeface="Arial"/>
                <a:cs typeface="Arial"/>
              </a:rPr>
              <a:t>la</a:t>
            </a:r>
            <a:r>
              <a:rPr sz="1900" b="1" spc="-90" dirty="0">
                <a:latin typeface="Arial"/>
                <a:cs typeface="Arial"/>
              </a:rPr>
              <a:t> </a:t>
            </a:r>
            <a:r>
              <a:rPr sz="1900" b="1" spc="-5" dirty="0">
                <a:latin typeface="Arial"/>
                <a:cs typeface="Arial"/>
              </a:rPr>
              <a:t>variación</a:t>
            </a:r>
            <a:r>
              <a:rPr sz="1900" b="1" spc="-114" dirty="0">
                <a:latin typeface="Arial"/>
                <a:cs typeface="Arial"/>
              </a:rPr>
              <a:t> </a:t>
            </a:r>
            <a:r>
              <a:rPr sz="1900" b="1" spc="5" dirty="0">
                <a:latin typeface="Arial"/>
                <a:cs typeface="Arial"/>
              </a:rPr>
              <a:t>de</a:t>
            </a:r>
            <a:r>
              <a:rPr sz="1900" b="1" spc="-120" dirty="0">
                <a:latin typeface="Arial"/>
                <a:cs typeface="Arial"/>
              </a:rPr>
              <a:t> </a:t>
            </a:r>
            <a:r>
              <a:rPr sz="1900" b="1" spc="-5" dirty="0">
                <a:latin typeface="Arial"/>
                <a:cs typeface="Arial"/>
              </a:rPr>
              <a:t>la</a:t>
            </a:r>
            <a:r>
              <a:rPr sz="1900" b="1" spc="-114" dirty="0">
                <a:latin typeface="Arial"/>
                <a:cs typeface="Arial"/>
              </a:rPr>
              <a:t> </a:t>
            </a:r>
            <a:r>
              <a:rPr sz="1900" b="1" spc="-5" dirty="0">
                <a:latin typeface="Arial"/>
                <a:cs typeface="Arial"/>
              </a:rPr>
              <a:t>corriente</a:t>
            </a:r>
            <a:r>
              <a:rPr sz="1900" b="1" spc="-110" dirty="0">
                <a:latin typeface="Arial"/>
                <a:cs typeface="Arial"/>
              </a:rPr>
              <a:t> </a:t>
            </a:r>
            <a:r>
              <a:rPr sz="1900" b="1" spc="-5" dirty="0">
                <a:latin typeface="Arial"/>
                <a:cs typeface="Arial"/>
              </a:rPr>
              <a:t>y</a:t>
            </a:r>
            <a:r>
              <a:rPr sz="1900" b="1" spc="-135" dirty="0">
                <a:latin typeface="Arial"/>
                <a:cs typeface="Arial"/>
              </a:rPr>
              <a:t> </a:t>
            </a:r>
            <a:r>
              <a:rPr sz="1900" b="1" spc="-5" dirty="0">
                <a:latin typeface="Arial"/>
                <a:cs typeface="Arial"/>
              </a:rPr>
              <a:t>la</a:t>
            </a:r>
            <a:r>
              <a:rPr sz="1900" b="1" spc="-105" dirty="0">
                <a:latin typeface="Arial"/>
                <a:cs typeface="Arial"/>
              </a:rPr>
              <a:t> </a:t>
            </a:r>
            <a:r>
              <a:rPr sz="1900" b="1" spc="-5" dirty="0">
                <a:latin typeface="Arial"/>
                <a:cs typeface="Arial"/>
              </a:rPr>
              <a:t>tensión </a:t>
            </a:r>
            <a:r>
              <a:rPr sz="1900" b="1" spc="-515" dirty="0">
                <a:latin typeface="Arial"/>
                <a:cs typeface="Arial"/>
              </a:rPr>
              <a:t> </a:t>
            </a:r>
            <a:r>
              <a:rPr sz="1900" b="1" dirty="0">
                <a:latin typeface="Arial"/>
                <a:cs typeface="Arial"/>
              </a:rPr>
              <a:t>de</a:t>
            </a:r>
            <a:r>
              <a:rPr sz="1900" b="1" spc="5" dirty="0">
                <a:latin typeface="Arial"/>
                <a:cs typeface="Arial"/>
              </a:rPr>
              <a:t> </a:t>
            </a:r>
            <a:r>
              <a:rPr sz="1900" b="1" spc="-5" dirty="0">
                <a:latin typeface="Arial"/>
                <a:cs typeface="Arial"/>
              </a:rPr>
              <a:t>prueba.</a:t>
            </a:r>
            <a:r>
              <a:rPr sz="1900" b="1" spc="5"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figura</a:t>
            </a:r>
            <a:r>
              <a:rPr sz="1900" b="1" spc="5" dirty="0">
                <a:latin typeface="Arial"/>
                <a:cs typeface="Arial"/>
              </a:rPr>
              <a:t> </a:t>
            </a:r>
            <a:r>
              <a:rPr sz="1900" b="1" spc="-5" dirty="0">
                <a:latin typeface="Arial"/>
                <a:cs typeface="Arial"/>
              </a:rPr>
              <a:t>10</a:t>
            </a:r>
            <a:r>
              <a:rPr sz="1900" b="1" spc="10" dirty="0">
                <a:latin typeface="Arial"/>
                <a:cs typeface="Arial"/>
              </a:rPr>
              <a:t> </a:t>
            </a:r>
            <a:r>
              <a:rPr sz="1900" b="1" spc="-5" dirty="0">
                <a:latin typeface="Arial"/>
                <a:cs typeface="Arial"/>
              </a:rPr>
              <a:t>muestra</a:t>
            </a:r>
            <a:r>
              <a:rPr sz="1900" b="1"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comportamiento</a:t>
            </a:r>
            <a:r>
              <a:rPr sz="1900" b="1" spc="10"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un</a:t>
            </a:r>
            <a:r>
              <a:rPr sz="1900" b="1" spc="44" dirty="0">
                <a:latin typeface="Arial"/>
                <a:cs typeface="Arial"/>
              </a:rPr>
              <a:t> </a:t>
            </a:r>
            <a:r>
              <a:rPr sz="1900" b="1" spc="-5" dirty="0">
                <a:latin typeface="Arial"/>
                <a:cs typeface="Arial"/>
              </a:rPr>
              <a:t>material</a:t>
            </a:r>
            <a:r>
              <a:rPr sz="1900" b="1" spc="5" dirty="0">
                <a:latin typeface="Arial"/>
                <a:cs typeface="Arial"/>
              </a:rPr>
              <a:t> </a:t>
            </a:r>
            <a:r>
              <a:rPr sz="1900" b="1" spc="-5" dirty="0">
                <a:latin typeface="Arial"/>
                <a:cs typeface="Arial"/>
              </a:rPr>
              <a:t>aislante.</a:t>
            </a:r>
            <a:endParaRPr sz="1900">
              <a:latin typeface="Arial"/>
              <a:cs typeface="Arial"/>
            </a:endParaRPr>
          </a:p>
        </p:txBody>
      </p:sp>
      <p:pic>
        <p:nvPicPr>
          <p:cNvPr id="15" name="object 15"/>
          <p:cNvPicPr/>
          <p:nvPr/>
        </p:nvPicPr>
        <p:blipFill>
          <a:blip r:embed="rId4" cstate="print"/>
          <a:stretch>
            <a:fillRect/>
          </a:stretch>
        </p:blipFill>
        <p:spPr>
          <a:xfrm>
            <a:off x="3185479" y="3133457"/>
            <a:ext cx="4555468" cy="3543592"/>
          </a:xfrm>
          <a:prstGeom prst="rect">
            <a:avLst/>
          </a:prstGeom>
        </p:spPr>
      </p:pic>
      <p:sp>
        <p:nvSpPr>
          <p:cNvPr id="16" name="object 1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39</a:t>
            </a:fld>
            <a:endParaRPr sz="1100">
              <a:latin typeface="Calibri"/>
              <a:cs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2" y="1124086"/>
            <a:ext cx="9183370" cy="1542414"/>
            <a:chOff x="789431" y="1124085"/>
            <a:chExt cx="9183370" cy="154241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947927" y="1147826"/>
              <a:ext cx="9025255" cy="379730"/>
            </a:xfrm>
            <a:custGeom>
              <a:avLst/>
              <a:gdLst/>
              <a:ahLst/>
              <a:cxnLst/>
              <a:rect l="l" t="t" r="r" b="b"/>
              <a:pathLst>
                <a:path w="9025255" h="379730">
                  <a:moveTo>
                    <a:pt x="9024874" y="0"/>
                  </a:moveTo>
                  <a:lnTo>
                    <a:pt x="0" y="0"/>
                  </a:lnTo>
                  <a:lnTo>
                    <a:pt x="0" y="379475"/>
                  </a:lnTo>
                  <a:lnTo>
                    <a:pt x="9024874" y="379475"/>
                  </a:lnTo>
                  <a:lnTo>
                    <a:pt x="9024874" y="0"/>
                  </a:lnTo>
                  <a:close/>
                </a:path>
              </a:pathLst>
            </a:custGeom>
            <a:solidFill>
              <a:srgbClr val="00FF00"/>
            </a:solidFill>
          </p:spPr>
          <p:txBody>
            <a:bodyPr wrap="square" lIns="0" tIns="0" rIns="0" bIns="0" rtlCol="0"/>
            <a:lstStyle/>
            <a:p>
              <a:endParaRPr/>
            </a:p>
          </p:txBody>
        </p:sp>
        <p:pic>
          <p:nvPicPr>
            <p:cNvPr id="6" name="object 6"/>
            <p:cNvPicPr/>
            <p:nvPr/>
          </p:nvPicPr>
          <p:blipFill>
            <a:blip r:embed="rId2" cstate="print"/>
            <a:stretch>
              <a:fillRect/>
            </a:stretch>
          </p:blipFill>
          <p:spPr>
            <a:xfrm>
              <a:off x="948054" y="1161415"/>
              <a:ext cx="295275" cy="295275"/>
            </a:xfrm>
            <a:prstGeom prst="rect">
              <a:avLst/>
            </a:prstGeom>
          </p:spPr>
        </p:pic>
        <p:sp>
          <p:nvSpPr>
            <p:cNvPr id="7" name="object 7"/>
            <p:cNvSpPr/>
            <p:nvPr/>
          </p:nvSpPr>
          <p:spPr>
            <a:xfrm>
              <a:off x="1176832" y="1527301"/>
              <a:ext cx="8796020" cy="1139190"/>
            </a:xfrm>
            <a:custGeom>
              <a:avLst/>
              <a:gdLst/>
              <a:ahLst/>
              <a:cxnLst/>
              <a:rect l="l" t="t" r="r" b="b"/>
              <a:pathLst>
                <a:path w="8796020" h="1139189">
                  <a:moveTo>
                    <a:pt x="7965313" y="759028"/>
                  </a:moveTo>
                  <a:lnTo>
                    <a:pt x="0" y="759028"/>
                  </a:lnTo>
                  <a:lnTo>
                    <a:pt x="0" y="1138809"/>
                  </a:lnTo>
                  <a:lnTo>
                    <a:pt x="7965313" y="1138809"/>
                  </a:lnTo>
                  <a:lnTo>
                    <a:pt x="7965313" y="759028"/>
                  </a:lnTo>
                  <a:close/>
                </a:path>
                <a:path w="8796020" h="1139189">
                  <a:moveTo>
                    <a:pt x="8795893" y="0"/>
                  </a:moveTo>
                  <a:lnTo>
                    <a:pt x="0" y="0"/>
                  </a:lnTo>
                  <a:lnTo>
                    <a:pt x="0" y="379476"/>
                  </a:lnTo>
                  <a:lnTo>
                    <a:pt x="0" y="758952"/>
                  </a:lnTo>
                  <a:lnTo>
                    <a:pt x="8795893" y="758952"/>
                  </a:lnTo>
                  <a:lnTo>
                    <a:pt x="8795893" y="379476"/>
                  </a:lnTo>
                  <a:lnTo>
                    <a:pt x="8795893" y="0"/>
                  </a:lnTo>
                  <a:close/>
                </a:path>
              </a:pathLst>
            </a:custGeom>
            <a:solidFill>
              <a:srgbClr val="00FF00"/>
            </a:solidFill>
          </p:spPr>
          <p:txBody>
            <a:bodyPr wrap="square" lIns="0" tIns="0" rIns="0" bIns="0" rtlCol="0"/>
            <a:lstStyle/>
            <a:p>
              <a:endParaRPr/>
            </a:p>
          </p:txBody>
        </p:sp>
      </p:grpSp>
      <p:sp>
        <p:nvSpPr>
          <p:cNvPr id="8" name="object 8"/>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10" name="object 10"/>
          <p:cNvSpPr txBox="1"/>
          <p:nvPr/>
        </p:nvSpPr>
        <p:spPr>
          <a:xfrm>
            <a:off x="947927" y="1147827"/>
            <a:ext cx="9037955" cy="1531829"/>
          </a:xfrm>
          <a:prstGeom prst="rect">
            <a:avLst/>
          </a:prstGeom>
        </p:spPr>
        <p:txBody>
          <a:bodyPr vert="horz" wrap="square" lIns="0" tIns="5714" rIns="0" bIns="0" rtlCol="0">
            <a:spAutoFit/>
          </a:bodyPr>
          <a:lstStyle/>
          <a:p>
            <a:pPr marL="228580" indent="441285" algn="just">
              <a:lnSpc>
                <a:spcPts val="2990"/>
              </a:lnSpc>
              <a:spcBef>
                <a:spcPts val="44"/>
              </a:spcBef>
            </a:pPr>
            <a:r>
              <a:rPr sz="2600" b="1" i="1" dirty="0">
                <a:latin typeface="Arial"/>
                <a:cs typeface="Arial"/>
              </a:rPr>
              <a:t>Antes del codo de </a:t>
            </a:r>
            <a:r>
              <a:rPr sz="2600" b="1" i="1" spc="-5" dirty="0">
                <a:latin typeface="Arial"/>
                <a:cs typeface="Arial"/>
              </a:rPr>
              <a:t>ruptura, </a:t>
            </a:r>
            <a:r>
              <a:rPr sz="2600" b="1" i="1" dirty="0">
                <a:latin typeface="Arial"/>
                <a:cs typeface="Arial"/>
              </a:rPr>
              <a:t>pequeñas </a:t>
            </a:r>
            <a:r>
              <a:rPr sz="2600" b="1" i="1" spc="-5" dirty="0">
                <a:latin typeface="Arial"/>
                <a:cs typeface="Arial"/>
              </a:rPr>
              <a:t>variaciones </a:t>
            </a:r>
            <a:r>
              <a:rPr sz="2600" b="1" i="1" dirty="0">
                <a:latin typeface="Arial"/>
                <a:cs typeface="Arial"/>
              </a:rPr>
              <a:t>de </a:t>
            </a:r>
            <a:r>
              <a:rPr sz="2600" b="1" i="1" spc="5" dirty="0">
                <a:latin typeface="Arial"/>
                <a:cs typeface="Arial"/>
              </a:rPr>
              <a:t> </a:t>
            </a:r>
            <a:r>
              <a:rPr sz="2600" b="1" i="1" spc="-5" dirty="0">
                <a:latin typeface="Arial"/>
                <a:cs typeface="Arial"/>
              </a:rPr>
              <a:t>tensión</a:t>
            </a:r>
            <a:r>
              <a:rPr sz="2600" b="1" i="1" spc="-40" dirty="0">
                <a:latin typeface="Arial"/>
                <a:cs typeface="Arial"/>
              </a:rPr>
              <a:t> </a:t>
            </a:r>
            <a:r>
              <a:rPr sz="2600" b="1" i="1" spc="-5" dirty="0">
                <a:latin typeface="Arial"/>
                <a:cs typeface="Arial"/>
              </a:rPr>
              <a:t>implican</a:t>
            </a:r>
            <a:r>
              <a:rPr sz="2600" b="1" i="1" spc="-44" dirty="0">
                <a:latin typeface="Arial"/>
                <a:cs typeface="Arial"/>
              </a:rPr>
              <a:t> </a:t>
            </a:r>
            <a:r>
              <a:rPr sz="2600" b="1" i="1" dirty="0">
                <a:latin typeface="Arial"/>
                <a:cs typeface="Arial"/>
              </a:rPr>
              <a:t>pequeñas</a:t>
            </a:r>
            <a:r>
              <a:rPr sz="2600" b="1" i="1" spc="-55" dirty="0">
                <a:latin typeface="Arial"/>
                <a:cs typeface="Arial"/>
              </a:rPr>
              <a:t> </a:t>
            </a:r>
            <a:r>
              <a:rPr sz="2600" b="1" i="1" spc="-5" dirty="0">
                <a:latin typeface="Arial"/>
                <a:cs typeface="Arial"/>
              </a:rPr>
              <a:t>variaciones</a:t>
            </a:r>
            <a:r>
              <a:rPr sz="2600" b="1" i="1" spc="-50" dirty="0">
                <a:latin typeface="Arial"/>
                <a:cs typeface="Arial"/>
              </a:rPr>
              <a:t> </a:t>
            </a:r>
            <a:r>
              <a:rPr sz="2600" b="1" i="1" dirty="0">
                <a:latin typeface="Arial"/>
                <a:cs typeface="Arial"/>
              </a:rPr>
              <a:t>de</a:t>
            </a:r>
            <a:r>
              <a:rPr sz="2600" b="1" i="1" spc="-25" dirty="0">
                <a:latin typeface="Arial"/>
                <a:cs typeface="Arial"/>
              </a:rPr>
              <a:t> </a:t>
            </a:r>
            <a:r>
              <a:rPr sz="2600" b="1" i="1" dirty="0">
                <a:latin typeface="Arial"/>
                <a:cs typeface="Arial"/>
              </a:rPr>
              <a:t>corriente.</a:t>
            </a:r>
            <a:r>
              <a:rPr sz="2600" b="1" i="1" spc="-50" dirty="0">
                <a:latin typeface="Arial"/>
                <a:cs typeface="Arial"/>
              </a:rPr>
              <a:t> </a:t>
            </a:r>
            <a:r>
              <a:rPr sz="2600" b="1" i="1" dirty="0">
                <a:latin typeface="Arial"/>
                <a:cs typeface="Arial"/>
              </a:rPr>
              <a:t>Del </a:t>
            </a:r>
            <a:r>
              <a:rPr sz="2600" b="1" i="1" spc="-710" dirty="0">
                <a:latin typeface="Arial"/>
                <a:cs typeface="Arial"/>
              </a:rPr>
              <a:t> </a:t>
            </a:r>
            <a:r>
              <a:rPr sz="2600" b="1" i="1" dirty="0">
                <a:latin typeface="Arial"/>
                <a:cs typeface="Arial"/>
              </a:rPr>
              <a:t>codo</a:t>
            </a:r>
            <a:r>
              <a:rPr sz="2600" b="1" i="1" spc="290" dirty="0">
                <a:latin typeface="Arial"/>
                <a:cs typeface="Arial"/>
              </a:rPr>
              <a:t> </a:t>
            </a:r>
            <a:r>
              <a:rPr sz="2600" b="1" i="1" dirty="0">
                <a:latin typeface="Arial"/>
                <a:cs typeface="Arial"/>
              </a:rPr>
              <a:t>de</a:t>
            </a:r>
            <a:r>
              <a:rPr sz="2600" b="1" i="1" spc="279" dirty="0">
                <a:latin typeface="Arial"/>
                <a:cs typeface="Arial"/>
              </a:rPr>
              <a:t> </a:t>
            </a:r>
            <a:r>
              <a:rPr sz="2600" b="1" i="1" spc="-5" dirty="0">
                <a:latin typeface="Arial"/>
                <a:cs typeface="Arial"/>
              </a:rPr>
              <a:t>ruptura</a:t>
            </a:r>
            <a:r>
              <a:rPr sz="2600" b="1" i="1" spc="300" dirty="0">
                <a:latin typeface="Arial"/>
                <a:cs typeface="Arial"/>
              </a:rPr>
              <a:t> </a:t>
            </a:r>
            <a:r>
              <a:rPr sz="2600" b="1" i="1" spc="-5" dirty="0">
                <a:latin typeface="Arial"/>
                <a:cs typeface="Arial"/>
              </a:rPr>
              <a:t>en</a:t>
            </a:r>
            <a:r>
              <a:rPr sz="2600" b="1" i="1" spc="300" dirty="0">
                <a:latin typeface="Arial"/>
                <a:cs typeface="Arial"/>
              </a:rPr>
              <a:t> </a:t>
            </a:r>
            <a:r>
              <a:rPr sz="2600" b="1" i="1" spc="-5" dirty="0">
                <a:latin typeface="Arial"/>
                <a:cs typeface="Arial"/>
              </a:rPr>
              <a:t>adelante,</a:t>
            </a:r>
            <a:r>
              <a:rPr sz="2600" b="1" i="1" spc="295" dirty="0">
                <a:latin typeface="Arial"/>
                <a:cs typeface="Arial"/>
              </a:rPr>
              <a:t> </a:t>
            </a:r>
            <a:r>
              <a:rPr sz="2600" b="1" i="1" dirty="0">
                <a:latin typeface="Arial"/>
                <a:cs typeface="Arial"/>
              </a:rPr>
              <a:t>pequeñas</a:t>
            </a:r>
            <a:r>
              <a:rPr sz="2600" b="1" i="1" spc="319" dirty="0">
                <a:latin typeface="Arial"/>
                <a:cs typeface="Arial"/>
              </a:rPr>
              <a:t> </a:t>
            </a:r>
            <a:r>
              <a:rPr sz="2600" b="1" i="1" spc="-5" dirty="0">
                <a:latin typeface="Arial"/>
                <a:cs typeface="Arial"/>
              </a:rPr>
              <a:t>variaciones</a:t>
            </a:r>
            <a:r>
              <a:rPr sz="2600" b="1" i="1" spc="285" dirty="0">
                <a:latin typeface="Arial"/>
                <a:cs typeface="Arial"/>
              </a:rPr>
              <a:t> </a:t>
            </a:r>
            <a:r>
              <a:rPr sz="2600" b="1" i="1" dirty="0">
                <a:latin typeface="Arial"/>
                <a:cs typeface="Arial"/>
              </a:rPr>
              <a:t>de</a:t>
            </a:r>
            <a:endParaRPr sz="2600">
              <a:latin typeface="Arial"/>
              <a:cs typeface="Arial"/>
            </a:endParaRPr>
          </a:p>
          <a:p>
            <a:pPr marL="228580" marR="3175" algn="just">
              <a:lnSpc>
                <a:spcPts val="2910"/>
              </a:lnSpc>
            </a:pPr>
            <a:r>
              <a:rPr sz="2600" b="1" i="1" spc="-5" dirty="0">
                <a:latin typeface="Arial"/>
                <a:cs typeface="Arial"/>
              </a:rPr>
              <a:t>tensión</a:t>
            </a:r>
            <a:r>
              <a:rPr sz="2600" b="1" i="1" spc="5" dirty="0">
                <a:latin typeface="Arial"/>
                <a:cs typeface="Arial"/>
              </a:rPr>
              <a:t> </a:t>
            </a:r>
            <a:r>
              <a:rPr sz="2600" b="1" i="1" spc="-5" dirty="0">
                <a:latin typeface="Arial"/>
                <a:cs typeface="Arial"/>
              </a:rPr>
              <a:t>implican</a:t>
            </a:r>
            <a:r>
              <a:rPr sz="2600" b="1" i="1" dirty="0">
                <a:latin typeface="Arial"/>
                <a:cs typeface="Arial"/>
              </a:rPr>
              <a:t> grandes </a:t>
            </a:r>
            <a:r>
              <a:rPr sz="2600" b="1" i="1" spc="-5" dirty="0">
                <a:latin typeface="Arial"/>
                <a:cs typeface="Arial"/>
              </a:rPr>
              <a:t>variaciones</a:t>
            </a:r>
            <a:r>
              <a:rPr sz="2600" b="1" i="1" spc="10" dirty="0">
                <a:latin typeface="Arial"/>
                <a:cs typeface="Arial"/>
              </a:rPr>
              <a:t> </a:t>
            </a:r>
            <a:r>
              <a:rPr sz="2600" b="1" i="1" dirty="0">
                <a:latin typeface="Arial"/>
                <a:cs typeface="Arial"/>
              </a:rPr>
              <a:t>de</a:t>
            </a:r>
            <a:r>
              <a:rPr sz="2600" b="1" i="1" spc="15" dirty="0">
                <a:latin typeface="Arial"/>
                <a:cs typeface="Arial"/>
              </a:rPr>
              <a:t> </a:t>
            </a:r>
            <a:r>
              <a:rPr sz="2600" b="1" i="1" spc="-5" dirty="0">
                <a:latin typeface="Arial"/>
                <a:cs typeface="Arial"/>
              </a:rPr>
              <a:t>corriente.</a:t>
            </a:r>
            <a:endParaRPr sz="2600">
              <a:latin typeface="Arial"/>
              <a:cs typeface="Arial"/>
            </a:endParaRPr>
          </a:p>
        </p:txBody>
      </p:sp>
      <p:grpSp>
        <p:nvGrpSpPr>
          <p:cNvPr id="11" name="object 11"/>
          <p:cNvGrpSpPr/>
          <p:nvPr/>
        </p:nvGrpSpPr>
        <p:grpSpPr>
          <a:xfrm>
            <a:off x="947927" y="3065399"/>
            <a:ext cx="9025255" cy="379731"/>
            <a:chOff x="947927" y="3065399"/>
            <a:chExt cx="9025255" cy="379730"/>
          </a:xfrm>
        </p:grpSpPr>
        <p:sp>
          <p:nvSpPr>
            <p:cNvPr id="12" name="object 12"/>
            <p:cNvSpPr/>
            <p:nvPr/>
          </p:nvSpPr>
          <p:spPr>
            <a:xfrm>
              <a:off x="947927" y="3065399"/>
              <a:ext cx="9025255" cy="379730"/>
            </a:xfrm>
            <a:custGeom>
              <a:avLst/>
              <a:gdLst/>
              <a:ahLst/>
              <a:cxnLst/>
              <a:rect l="l" t="t" r="r" b="b"/>
              <a:pathLst>
                <a:path w="9025255" h="379729">
                  <a:moveTo>
                    <a:pt x="9024874" y="0"/>
                  </a:moveTo>
                  <a:lnTo>
                    <a:pt x="0" y="0"/>
                  </a:lnTo>
                  <a:lnTo>
                    <a:pt x="0" y="379475"/>
                  </a:lnTo>
                  <a:lnTo>
                    <a:pt x="9024874" y="379475"/>
                  </a:lnTo>
                  <a:lnTo>
                    <a:pt x="9024874" y="0"/>
                  </a:lnTo>
                  <a:close/>
                </a:path>
              </a:pathLst>
            </a:custGeom>
            <a:solidFill>
              <a:srgbClr val="00FF00"/>
            </a:solidFill>
          </p:spPr>
          <p:txBody>
            <a:bodyPr wrap="square" lIns="0" tIns="0" rIns="0" bIns="0" rtlCol="0"/>
            <a:lstStyle/>
            <a:p>
              <a:endParaRPr/>
            </a:p>
          </p:txBody>
        </p:sp>
        <p:pic>
          <p:nvPicPr>
            <p:cNvPr id="13" name="object 13"/>
            <p:cNvPicPr/>
            <p:nvPr/>
          </p:nvPicPr>
          <p:blipFill>
            <a:blip r:embed="rId2" cstate="print"/>
            <a:stretch>
              <a:fillRect/>
            </a:stretch>
          </p:blipFill>
          <p:spPr>
            <a:xfrm>
              <a:off x="948054" y="3078480"/>
              <a:ext cx="295275" cy="295910"/>
            </a:xfrm>
            <a:prstGeom prst="rect">
              <a:avLst/>
            </a:prstGeom>
          </p:spPr>
        </p:pic>
      </p:grpSp>
      <p:sp>
        <p:nvSpPr>
          <p:cNvPr id="14" name="object 14"/>
          <p:cNvSpPr txBox="1"/>
          <p:nvPr/>
        </p:nvSpPr>
        <p:spPr>
          <a:xfrm>
            <a:off x="947927" y="3065400"/>
            <a:ext cx="9025255" cy="384721"/>
          </a:xfrm>
          <a:prstGeom prst="rect">
            <a:avLst/>
          </a:prstGeom>
        </p:spPr>
        <p:txBody>
          <a:bodyPr vert="horz" wrap="square" lIns="0" tIns="0" rIns="0" bIns="0" rtlCol="0">
            <a:spAutoFit/>
          </a:bodyPr>
          <a:lstStyle/>
          <a:p>
            <a:pPr marL="670501">
              <a:lnSpc>
                <a:spcPts val="2955"/>
              </a:lnSpc>
              <a:tabLst>
                <a:tab pos="1248934" algn="l"/>
                <a:tab pos="1808953" algn="l"/>
                <a:tab pos="3780454" algn="l"/>
                <a:tab pos="4322697" algn="l"/>
                <a:tab pos="5451625" algn="l"/>
                <a:tab pos="7258675" algn="l"/>
                <a:tab pos="7691072" algn="l"/>
                <a:tab pos="8635233" algn="l"/>
              </a:tabLst>
            </a:pPr>
            <a:r>
              <a:rPr sz="2600" b="1" i="1" dirty="0">
                <a:latin typeface="Arial"/>
                <a:cs typeface="Arial"/>
              </a:rPr>
              <a:t>En	un	a</a:t>
            </a:r>
            <a:r>
              <a:rPr sz="2600" b="1" i="1" spc="-15" dirty="0">
                <a:latin typeface="Arial"/>
                <a:cs typeface="Arial"/>
              </a:rPr>
              <a:t>i</a:t>
            </a:r>
            <a:r>
              <a:rPr sz="2600" b="1" i="1" dirty="0">
                <a:latin typeface="Arial"/>
                <a:cs typeface="Arial"/>
              </a:rPr>
              <a:t>slamien</a:t>
            </a:r>
            <a:r>
              <a:rPr sz="2600" b="1" i="1" spc="-21" dirty="0">
                <a:latin typeface="Arial"/>
                <a:cs typeface="Arial"/>
              </a:rPr>
              <a:t>t</a:t>
            </a:r>
            <a:r>
              <a:rPr sz="2600" b="1" i="1" dirty="0">
                <a:latin typeface="Arial"/>
                <a:cs typeface="Arial"/>
              </a:rPr>
              <a:t>o	en	bu</a:t>
            </a:r>
            <a:r>
              <a:rPr sz="2600" b="1" i="1" spc="-15" dirty="0">
                <a:latin typeface="Arial"/>
                <a:cs typeface="Arial"/>
              </a:rPr>
              <a:t>e</a:t>
            </a:r>
            <a:r>
              <a:rPr sz="2600" b="1" i="1" dirty="0">
                <a:latin typeface="Arial"/>
                <a:cs typeface="Arial"/>
              </a:rPr>
              <a:t>na	</a:t>
            </a:r>
            <a:r>
              <a:rPr sz="2600" b="1" i="1" spc="-10" dirty="0">
                <a:latin typeface="Arial"/>
                <a:cs typeface="Arial"/>
              </a:rPr>
              <a:t>c</a:t>
            </a:r>
            <a:r>
              <a:rPr sz="2600" b="1" i="1" dirty="0">
                <a:latin typeface="Arial"/>
                <a:cs typeface="Arial"/>
              </a:rPr>
              <a:t>ondic</a:t>
            </a:r>
            <a:r>
              <a:rPr sz="2600" b="1" i="1" spc="-15" dirty="0">
                <a:latin typeface="Arial"/>
                <a:cs typeface="Arial"/>
              </a:rPr>
              <a:t>i</a:t>
            </a:r>
            <a:r>
              <a:rPr sz="2600" b="1" i="1" dirty="0">
                <a:latin typeface="Arial"/>
                <a:cs typeface="Arial"/>
              </a:rPr>
              <a:t>ó</a:t>
            </a:r>
            <a:r>
              <a:rPr sz="2600" b="1" i="1" spc="5" dirty="0">
                <a:latin typeface="Arial"/>
                <a:cs typeface="Arial"/>
              </a:rPr>
              <a:t>n</a:t>
            </a:r>
            <a:r>
              <a:rPr sz="2600" b="1" i="1" dirty="0">
                <a:latin typeface="Arial"/>
                <a:cs typeface="Arial"/>
              </a:rPr>
              <a:t>,	el	</a:t>
            </a:r>
            <a:r>
              <a:rPr sz="2600" b="1" i="1" spc="-10" dirty="0">
                <a:latin typeface="Arial"/>
                <a:cs typeface="Arial"/>
              </a:rPr>
              <a:t>c</a:t>
            </a:r>
            <a:r>
              <a:rPr sz="2600" b="1" i="1" dirty="0">
                <a:latin typeface="Arial"/>
                <a:cs typeface="Arial"/>
              </a:rPr>
              <a:t>odo	de</a:t>
            </a:r>
            <a:endParaRPr sz="2600">
              <a:latin typeface="Arial"/>
              <a:cs typeface="Arial"/>
            </a:endParaRPr>
          </a:p>
        </p:txBody>
      </p:sp>
      <p:sp>
        <p:nvSpPr>
          <p:cNvPr id="15" name="object 15"/>
          <p:cNvSpPr txBox="1"/>
          <p:nvPr/>
        </p:nvSpPr>
        <p:spPr>
          <a:xfrm>
            <a:off x="1176832" y="3444876"/>
            <a:ext cx="8796020" cy="384721"/>
          </a:xfrm>
          <a:prstGeom prst="rect">
            <a:avLst/>
          </a:prstGeom>
          <a:solidFill>
            <a:srgbClr val="00FF00"/>
          </a:solidFill>
        </p:spPr>
        <p:txBody>
          <a:bodyPr vert="horz" wrap="square" lIns="0" tIns="0" rIns="0" bIns="0" rtlCol="0">
            <a:spAutoFit/>
          </a:bodyPr>
          <a:lstStyle/>
          <a:p>
            <a:pPr>
              <a:lnSpc>
                <a:spcPts val="2955"/>
              </a:lnSpc>
            </a:pPr>
            <a:r>
              <a:rPr sz="2600" b="1" i="1" spc="-5" dirty="0">
                <a:latin typeface="Arial"/>
                <a:cs typeface="Arial"/>
              </a:rPr>
              <a:t>ruptura</a:t>
            </a:r>
            <a:r>
              <a:rPr sz="2600" b="1" i="1" spc="265" dirty="0">
                <a:latin typeface="Arial"/>
                <a:cs typeface="Arial"/>
              </a:rPr>
              <a:t> </a:t>
            </a:r>
            <a:r>
              <a:rPr sz="2600" b="1" i="1" spc="-5" dirty="0">
                <a:latin typeface="Arial"/>
                <a:cs typeface="Arial"/>
              </a:rPr>
              <a:t>se</a:t>
            </a:r>
            <a:r>
              <a:rPr sz="2600" b="1" i="1" spc="275" dirty="0">
                <a:latin typeface="Arial"/>
                <a:cs typeface="Arial"/>
              </a:rPr>
              <a:t> </a:t>
            </a:r>
            <a:r>
              <a:rPr sz="2600" b="1" i="1" spc="-5" dirty="0">
                <a:latin typeface="Arial"/>
                <a:cs typeface="Arial"/>
              </a:rPr>
              <a:t>encuentra</a:t>
            </a:r>
            <a:r>
              <a:rPr sz="2600" b="1" i="1" spc="265" dirty="0">
                <a:latin typeface="Arial"/>
                <a:cs typeface="Arial"/>
              </a:rPr>
              <a:t> </a:t>
            </a:r>
            <a:r>
              <a:rPr sz="2600" b="1" i="1" dirty="0">
                <a:latin typeface="Arial"/>
                <a:cs typeface="Arial"/>
              </a:rPr>
              <a:t>muy</a:t>
            </a:r>
            <a:r>
              <a:rPr sz="2600" b="1" i="1" spc="260" dirty="0">
                <a:latin typeface="Arial"/>
                <a:cs typeface="Arial"/>
              </a:rPr>
              <a:t> </a:t>
            </a:r>
            <a:r>
              <a:rPr sz="2600" b="1" i="1" dirty="0">
                <a:latin typeface="Arial"/>
                <a:cs typeface="Arial"/>
              </a:rPr>
              <a:t>por</a:t>
            </a:r>
            <a:r>
              <a:rPr sz="2600" b="1" i="1" spc="254" dirty="0">
                <a:latin typeface="Arial"/>
                <a:cs typeface="Arial"/>
              </a:rPr>
              <a:t> </a:t>
            </a:r>
            <a:r>
              <a:rPr sz="2600" b="1" i="1" spc="-5" dirty="0">
                <a:latin typeface="Arial"/>
                <a:cs typeface="Arial"/>
              </a:rPr>
              <a:t>encima</a:t>
            </a:r>
            <a:r>
              <a:rPr sz="2600" b="1" i="1" spc="265" dirty="0">
                <a:latin typeface="Arial"/>
                <a:cs typeface="Arial"/>
              </a:rPr>
              <a:t> </a:t>
            </a:r>
            <a:r>
              <a:rPr sz="2600" b="1" i="1" dirty="0">
                <a:latin typeface="Arial"/>
                <a:cs typeface="Arial"/>
              </a:rPr>
              <a:t>de</a:t>
            </a:r>
            <a:r>
              <a:rPr sz="2600" b="1" i="1" spc="265" dirty="0">
                <a:latin typeface="Arial"/>
                <a:cs typeface="Arial"/>
              </a:rPr>
              <a:t> </a:t>
            </a:r>
            <a:r>
              <a:rPr sz="2600" b="1" i="1" dirty="0">
                <a:latin typeface="Arial"/>
                <a:cs typeface="Arial"/>
              </a:rPr>
              <a:t>la</a:t>
            </a:r>
            <a:r>
              <a:rPr sz="2600" b="1" i="1" spc="260" dirty="0">
                <a:latin typeface="Arial"/>
                <a:cs typeface="Arial"/>
              </a:rPr>
              <a:t> </a:t>
            </a:r>
            <a:r>
              <a:rPr sz="2600" b="1" i="1" spc="-5" dirty="0">
                <a:latin typeface="Arial"/>
                <a:cs typeface="Arial"/>
              </a:rPr>
              <a:t>tensión</a:t>
            </a:r>
            <a:r>
              <a:rPr sz="2600" b="1" i="1" spc="254" dirty="0">
                <a:latin typeface="Arial"/>
                <a:cs typeface="Arial"/>
              </a:rPr>
              <a:t> </a:t>
            </a:r>
            <a:r>
              <a:rPr sz="2600" b="1" i="1" dirty="0">
                <a:latin typeface="Arial"/>
                <a:cs typeface="Arial"/>
              </a:rPr>
              <a:t>de</a:t>
            </a:r>
            <a:endParaRPr sz="2600">
              <a:latin typeface="Arial"/>
              <a:cs typeface="Arial"/>
            </a:endParaRPr>
          </a:p>
        </p:txBody>
      </p:sp>
      <p:sp>
        <p:nvSpPr>
          <p:cNvPr id="16" name="object 16"/>
          <p:cNvSpPr txBox="1"/>
          <p:nvPr/>
        </p:nvSpPr>
        <p:spPr>
          <a:xfrm>
            <a:off x="1176833" y="3824302"/>
            <a:ext cx="1193800" cy="384721"/>
          </a:xfrm>
          <a:prstGeom prst="rect">
            <a:avLst/>
          </a:prstGeom>
          <a:solidFill>
            <a:srgbClr val="00FF00"/>
          </a:solidFill>
        </p:spPr>
        <p:txBody>
          <a:bodyPr vert="horz" wrap="square" lIns="0" tIns="0" rIns="0" bIns="0" rtlCol="0">
            <a:spAutoFit/>
          </a:bodyPr>
          <a:lstStyle/>
          <a:p>
            <a:pPr>
              <a:lnSpc>
                <a:spcPts val="2959"/>
              </a:lnSpc>
            </a:pPr>
            <a:r>
              <a:rPr sz="2600" b="1" i="1" dirty="0">
                <a:latin typeface="Arial"/>
                <a:cs typeface="Arial"/>
              </a:rPr>
              <a:t>prue</a:t>
            </a:r>
            <a:r>
              <a:rPr sz="2600" b="1" i="1" spc="-15" dirty="0">
                <a:latin typeface="Arial"/>
                <a:cs typeface="Arial"/>
              </a:rPr>
              <a:t>b</a:t>
            </a:r>
            <a:r>
              <a:rPr sz="2600" b="1" i="1" dirty="0">
                <a:latin typeface="Arial"/>
                <a:cs typeface="Arial"/>
              </a:rPr>
              <a:t>a.</a:t>
            </a:r>
            <a:endParaRPr sz="2600">
              <a:latin typeface="Arial"/>
              <a:cs typeface="Arial"/>
            </a:endParaRPr>
          </a:p>
        </p:txBody>
      </p:sp>
      <p:grpSp>
        <p:nvGrpSpPr>
          <p:cNvPr id="17" name="object 17"/>
          <p:cNvGrpSpPr/>
          <p:nvPr/>
        </p:nvGrpSpPr>
        <p:grpSpPr>
          <a:xfrm>
            <a:off x="947927" y="4583557"/>
            <a:ext cx="9025255" cy="381000"/>
            <a:chOff x="947927" y="4583557"/>
            <a:chExt cx="9025255" cy="381000"/>
          </a:xfrm>
        </p:grpSpPr>
        <p:sp>
          <p:nvSpPr>
            <p:cNvPr id="18" name="object 18"/>
            <p:cNvSpPr/>
            <p:nvPr/>
          </p:nvSpPr>
          <p:spPr>
            <a:xfrm>
              <a:off x="947927" y="4583557"/>
              <a:ext cx="9025255" cy="381000"/>
            </a:xfrm>
            <a:custGeom>
              <a:avLst/>
              <a:gdLst/>
              <a:ahLst/>
              <a:cxnLst/>
              <a:rect l="l" t="t" r="r" b="b"/>
              <a:pathLst>
                <a:path w="9025255" h="381000">
                  <a:moveTo>
                    <a:pt x="9024874" y="0"/>
                  </a:moveTo>
                  <a:lnTo>
                    <a:pt x="0" y="0"/>
                  </a:lnTo>
                  <a:lnTo>
                    <a:pt x="0" y="380999"/>
                  </a:lnTo>
                  <a:lnTo>
                    <a:pt x="9024874" y="380999"/>
                  </a:lnTo>
                  <a:lnTo>
                    <a:pt x="9024874" y="0"/>
                  </a:lnTo>
                  <a:close/>
                </a:path>
              </a:pathLst>
            </a:custGeom>
            <a:solidFill>
              <a:srgbClr val="00FF00"/>
            </a:solidFill>
          </p:spPr>
          <p:txBody>
            <a:bodyPr wrap="square" lIns="0" tIns="0" rIns="0" bIns="0" rtlCol="0"/>
            <a:lstStyle/>
            <a:p>
              <a:endParaRPr/>
            </a:p>
          </p:txBody>
        </p:sp>
        <p:pic>
          <p:nvPicPr>
            <p:cNvPr id="19" name="object 19"/>
            <p:cNvPicPr/>
            <p:nvPr/>
          </p:nvPicPr>
          <p:blipFill>
            <a:blip r:embed="rId2" cstate="print"/>
            <a:stretch>
              <a:fillRect/>
            </a:stretch>
          </p:blipFill>
          <p:spPr>
            <a:xfrm>
              <a:off x="948054" y="4596130"/>
              <a:ext cx="295275" cy="295910"/>
            </a:xfrm>
            <a:prstGeom prst="rect">
              <a:avLst/>
            </a:prstGeom>
          </p:spPr>
        </p:pic>
      </p:grpSp>
      <p:sp>
        <p:nvSpPr>
          <p:cNvPr id="20" name="object 20"/>
          <p:cNvSpPr txBox="1"/>
          <p:nvPr/>
        </p:nvSpPr>
        <p:spPr>
          <a:xfrm>
            <a:off x="947927" y="4583558"/>
            <a:ext cx="9025255" cy="384721"/>
          </a:xfrm>
          <a:prstGeom prst="rect">
            <a:avLst/>
          </a:prstGeom>
        </p:spPr>
        <p:txBody>
          <a:bodyPr vert="horz" wrap="square" lIns="0" tIns="0" rIns="0" bIns="0" rtlCol="0">
            <a:spAutoFit/>
          </a:bodyPr>
          <a:lstStyle/>
          <a:p>
            <a:pPr marL="670501">
              <a:lnSpc>
                <a:spcPts val="2955"/>
              </a:lnSpc>
            </a:pPr>
            <a:r>
              <a:rPr sz="2600" b="1" i="1" dirty="0">
                <a:latin typeface="Arial"/>
                <a:cs typeface="Arial"/>
              </a:rPr>
              <a:t>En</a:t>
            </a:r>
            <a:r>
              <a:rPr sz="2600" b="1" i="1" spc="10" dirty="0">
                <a:latin typeface="Arial"/>
                <a:cs typeface="Arial"/>
              </a:rPr>
              <a:t> </a:t>
            </a:r>
            <a:r>
              <a:rPr sz="2600" b="1" i="1" dirty="0">
                <a:latin typeface="Arial"/>
                <a:cs typeface="Arial"/>
              </a:rPr>
              <a:t>un</a:t>
            </a:r>
            <a:r>
              <a:rPr sz="2600" b="1" i="1" spc="25" dirty="0">
                <a:latin typeface="Arial"/>
                <a:cs typeface="Arial"/>
              </a:rPr>
              <a:t> </a:t>
            </a:r>
            <a:r>
              <a:rPr sz="2600" b="1" i="1" dirty="0">
                <a:latin typeface="Arial"/>
                <a:cs typeface="Arial"/>
              </a:rPr>
              <a:t>aislamiento</a:t>
            </a:r>
            <a:r>
              <a:rPr sz="2600" b="1" i="1" spc="10" dirty="0">
                <a:latin typeface="Arial"/>
                <a:cs typeface="Arial"/>
              </a:rPr>
              <a:t> </a:t>
            </a:r>
            <a:r>
              <a:rPr sz="2600" b="1" i="1" dirty="0">
                <a:latin typeface="Arial"/>
                <a:cs typeface="Arial"/>
              </a:rPr>
              <a:t>con</a:t>
            </a:r>
            <a:r>
              <a:rPr sz="2600" b="1" i="1" spc="21" dirty="0">
                <a:latin typeface="Arial"/>
                <a:cs typeface="Arial"/>
              </a:rPr>
              <a:t> </a:t>
            </a:r>
            <a:r>
              <a:rPr sz="2600" b="1" i="1" spc="-5" dirty="0">
                <a:latin typeface="Arial"/>
                <a:cs typeface="Arial"/>
              </a:rPr>
              <a:t>problemas,</a:t>
            </a:r>
            <a:r>
              <a:rPr sz="2600" b="1" i="1" spc="15" dirty="0">
                <a:latin typeface="Arial"/>
                <a:cs typeface="Arial"/>
              </a:rPr>
              <a:t> </a:t>
            </a:r>
            <a:r>
              <a:rPr sz="2600" b="1" i="1" dirty="0">
                <a:latin typeface="Arial"/>
                <a:cs typeface="Arial"/>
              </a:rPr>
              <a:t>el</a:t>
            </a:r>
            <a:r>
              <a:rPr sz="2600" b="1" i="1" spc="10" dirty="0">
                <a:latin typeface="Arial"/>
                <a:cs typeface="Arial"/>
              </a:rPr>
              <a:t> </a:t>
            </a:r>
            <a:r>
              <a:rPr sz="2600" b="1" i="1" dirty="0">
                <a:latin typeface="Arial"/>
                <a:cs typeface="Arial"/>
              </a:rPr>
              <a:t>codo</a:t>
            </a:r>
            <a:r>
              <a:rPr sz="2600" b="1" i="1" spc="10" dirty="0">
                <a:latin typeface="Arial"/>
                <a:cs typeface="Arial"/>
              </a:rPr>
              <a:t> </a:t>
            </a:r>
            <a:r>
              <a:rPr sz="2600" b="1" i="1" dirty="0">
                <a:latin typeface="Arial"/>
                <a:cs typeface="Arial"/>
              </a:rPr>
              <a:t>de</a:t>
            </a:r>
            <a:r>
              <a:rPr sz="2600" b="1" i="1" spc="25" dirty="0">
                <a:latin typeface="Arial"/>
                <a:cs typeface="Arial"/>
              </a:rPr>
              <a:t> </a:t>
            </a:r>
            <a:r>
              <a:rPr sz="2600" b="1" i="1" spc="-5" dirty="0">
                <a:latin typeface="Arial"/>
                <a:cs typeface="Arial"/>
              </a:rPr>
              <a:t>ruptura</a:t>
            </a:r>
            <a:endParaRPr sz="2600">
              <a:latin typeface="Arial"/>
              <a:cs typeface="Arial"/>
            </a:endParaRPr>
          </a:p>
        </p:txBody>
      </p:sp>
      <p:sp>
        <p:nvSpPr>
          <p:cNvPr id="24" name="object 24"/>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40</a:t>
            </a:fld>
            <a:endParaRPr sz="1100">
              <a:latin typeface="Calibri"/>
              <a:cs typeface="Calibri"/>
            </a:endParaRPr>
          </a:p>
        </p:txBody>
      </p:sp>
      <p:sp>
        <p:nvSpPr>
          <p:cNvPr id="21" name="object 21"/>
          <p:cNvSpPr txBox="1"/>
          <p:nvPr/>
        </p:nvSpPr>
        <p:spPr>
          <a:xfrm>
            <a:off x="1176832" y="4964557"/>
            <a:ext cx="8796020" cy="384721"/>
          </a:xfrm>
          <a:prstGeom prst="rect">
            <a:avLst/>
          </a:prstGeom>
          <a:solidFill>
            <a:srgbClr val="00FF00"/>
          </a:solidFill>
        </p:spPr>
        <p:txBody>
          <a:bodyPr vert="horz" wrap="square" lIns="0" tIns="0" rIns="0" bIns="0" rtlCol="0">
            <a:spAutoFit/>
          </a:bodyPr>
          <a:lstStyle/>
          <a:p>
            <a:pPr>
              <a:lnSpc>
                <a:spcPts val="2955"/>
              </a:lnSpc>
            </a:pPr>
            <a:r>
              <a:rPr sz="2600" b="1" i="1" dirty="0">
                <a:latin typeface="Arial"/>
                <a:cs typeface="Arial"/>
              </a:rPr>
              <a:t>pudiera</a:t>
            </a:r>
            <a:r>
              <a:rPr sz="2600" b="1" i="1" spc="229" dirty="0">
                <a:latin typeface="Arial"/>
                <a:cs typeface="Arial"/>
              </a:rPr>
              <a:t> </a:t>
            </a:r>
            <a:r>
              <a:rPr sz="2600" b="1" i="1" spc="-5" dirty="0">
                <a:latin typeface="Arial"/>
                <a:cs typeface="Arial"/>
              </a:rPr>
              <a:t>estar</a:t>
            </a:r>
            <a:r>
              <a:rPr sz="2600" b="1" i="1" spc="245" dirty="0">
                <a:latin typeface="Arial"/>
                <a:cs typeface="Arial"/>
              </a:rPr>
              <a:t> </a:t>
            </a:r>
            <a:r>
              <a:rPr sz="2600" b="1" i="1" dirty="0">
                <a:latin typeface="Arial"/>
                <a:cs typeface="Arial"/>
              </a:rPr>
              <a:t>en</a:t>
            </a:r>
            <a:r>
              <a:rPr sz="2600" b="1" i="1" spc="235" dirty="0">
                <a:latin typeface="Arial"/>
                <a:cs typeface="Arial"/>
              </a:rPr>
              <a:t> </a:t>
            </a:r>
            <a:r>
              <a:rPr sz="2600" b="1" i="1" dirty="0">
                <a:latin typeface="Arial"/>
                <a:cs typeface="Arial"/>
              </a:rPr>
              <a:t>el</a:t>
            </a:r>
            <a:r>
              <a:rPr sz="2600" b="1" i="1" spc="240" dirty="0">
                <a:latin typeface="Arial"/>
                <a:cs typeface="Arial"/>
              </a:rPr>
              <a:t> </a:t>
            </a:r>
            <a:r>
              <a:rPr sz="2600" b="1" i="1" dirty="0">
                <a:latin typeface="Arial"/>
                <a:cs typeface="Arial"/>
              </a:rPr>
              <a:t>rango</a:t>
            </a:r>
            <a:r>
              <a:rPr sz="2600" b="1" i="1" spc="240" dirty="0">
                <a:latin typeface="Arial"/>
                <a:cs typeface="Arial"/>
              </a:rPr>
              <a:t> </a:t>
            </a:r>
            <a:r>
              <a:rPr sz="2600" b="1" i="1" dirty="0">
                <a:latin typeface="Arial"/>
                <a:cs typeface="Arial"/>
              </a:rPr>
              <a:t>de</a:t>
            </a:r>
            <a:r>
              <a:rPr sz="2600" b="1" i="1" spc="225" dirty="0">
                <a:latin typeface="Arial"/>
                <a:cs typeface="Arial"/>
              </a:rPr>
              <a:t> </a:t>
            </a:r>
            <a:r>
              <a:rPr sz="2600" b="1" i="1" dirty="0">
                <a:latin typeface="Arial"/>
                <a:cs typeface="Arial"/>
              </a:rPr>
              <a:t>la</a:t>
            </a:r>
            <a:r>
              <a:rPr sz="2600" b="1" i="1" spc="240" dirty="0">
                <a:latin typeface="Arial"/>
                <a:cs typeface="Arial"/>
              </a:rPr>
              <a:t> </a:t>
            </a:r>
            <a:r>
              <a:rPr sz="2600" b="1" i="1" spc="-5" dirty="0">
                <a:latin typeface="Arial"/>
                <a:cs typeface="Arial"/>
              </a:rPr>
              <a:t>tensión</a:t>
            </a:r>
            <a:r>
              <a:rPr sz="2600" b="1" i="1" spc="235" dirty="0">
                <a:latin typeface="Arial"/>
                <a:cs typeface="Arial"/>
              </a:rPr>
              <a:t> </a:t>
            </a:r>
            <a:r>
              <a:rPr sz="2600" b="1" i="1" dirty="0">
                <a:latin typeface="Arial"/>
                <a:cs typeface="Arial"/>
              </a:rPr>
              <a:t>de</a:t>
            </a:r>
            <a:r>
              <a:rPr sz="2600" b="1" i="1" spc="235" dirty="0">
                <a:latin typeface="Arial"/>
                <a:cs typeface="Arial"/>
              </a:rPr>
              <a:t> </a:t>
            </a:r>
            <a:r>
              <a:rPr sz="2600" b="1" i="1" spc="-5" dirty="0">
                <a:latin typeface="Arial"/>
                <a:cs typeface="Arial"/>
              </a:rPr>
              <a:t>prueba</a:t>
            </a:r>
            <a:r>
              <a:rPr sz="2600" b="1" i="1" spc="245" dirty="0">
                <a:latin typeface="Arial"/>
                <a:cs typeface="Arial"/>
              </a:rPr>
              <a:t> </a:t>
            </a:r>
            <a:r>
              <a:rPr sz="2600" b="1" i="1" dirty="0">
                <a:latin typeface="Arial"/>
                <a:cs typeface="Arial"/>
              </a:rPr>
              <a:t>y</a:t>
            </a:r>
            <a:r>
              <a:rPr sz="2600" b="1" i="1" spc="229" dirty="0">
                <a:latin typeface="Arial"/>
                <a:cs typeface="Arial"/>
              </a:rPr>
              <a:t> </a:t>
            </a:r>
            <a:r>
              <a:rPr sz="2600" b="1" i="1" dirty="0">
                <a:latin typeface="Arial"/>
                <a:cs typeface="Arial"/>
              </a:rPr>
              <a:t>en</a:t>
            </a:r>
            <a:endParaRPr sz="2600">
              <a:latin typeface="Arial"/>
              <a:cs typeface="Arial"/>
            </a:endParaRPr>
          </a:p>
        </p:txBody>
      </p:sp>
      <p:sp>
        <p:nvSpPr>
          <p:cNvPr id="22" name="object 22"/>
          <p:cNvSpPr txBox="1"/>
          <p:nvPr/>
        </p:nvSpPr>
        <p:spPr>
          <a:xfrm>
            <a:off x="1176832" y="5354405"/>
            <a:ext cx="8796020" cy="371897"/>
          </a:xfrm>
          <a:prstGeom prst="rect">
            <a:avLst/>
          </a:prstGeom>
          <a:solidFill>
            <a:srgbClr val="00FF00"/>
          </a:solidFill>
        </p:spPr>
        <p:txBody>
          <a:bodyPr vert="horz" wrap="square" lIns="0" tIns="0" rIns="0" bIns="0" rtlCol="0">
            <a:spAutoFit/>
          </a:bodyPr>
          <a:lstStyle/>
          <a:p>
            <a:pPr>
              <a:lnSpc>
                <a:spcPts val="2875"/>
              </a:lnSpc>
              <a:tabLst>
                <a:tab pos="855268" algn="l"/>
                <a:tab pos="1895307" algn="l"/>
                <a:tab pos="3649655" algn="l"/>
                <a:tab pos="5183680" algn="l"/>
                <a:tab pos="5764019" algn="l"/>
                <a:tab pos="6232607" algn="l"/>
                <a:tab pos="7600909" algn="l"/>
              </a:tabLst>
            </a:pPr>
            <a:r>
              <a:rPr sz="2600" b="1" i="1" dirty="0">
                <a:latin typeface="Arial"/>
                <a:cs typeface="Arial"/>
              </a:rPr>
              <a:t>e</a:t>
            </a:r>
            <a:r>
              <a:rPr sz="2600" b="1" i="1" spc="5" dirty="0">
                <a:latin typeface="Arial"/>
                <a:cs typeface="Arial"/>
              </a:rPr>
              <a:t>s</a:t>
            </a:r>
            <a:r>
              <a:rPr sz="2600" b="1" i="1" dirty="0">
                <a:latin typeface="Arial"/>
                <a:cs typeface="Arial"/>
              </a:rPr>
              <a:t>te	</a:t>
            </a:r>
            <a:r>
              <a:rPr sz="2600" b="1" i="1" spc="-10" dirty="0">
                <a:latin typeface="Arial"/>
                <a:cs typeface="Arial"/>
              </a:rPr>
              <a:t>c</a:t>
            </a:r>
            <a:r>
              <a:rPr sz="2600" b="1" i="1" dirty="0">
                <a:latin typeface="Arial"/>
                <a:cs typeface="Arial"/>
              </a:rPr>
              <a:t>aso,	pe</a:t>
            </a:r>
            <a:r>
              <a:rPr sz="2600" b="1" i="1" spc="-15" dirty="0">
                <a:latin typeface="Arial"/>
                <a:cs typeface="Arial"/>
              </a:rPr>
              <a:t>q</a:t>
            </a:r>
            <a:r>
              <a:rPr sz="2600" b="1" i="1" dirty="0">
                <a:latin typeface="Arial"/>
                <a:cs typeface="Arial"/>
              </a:rPr>
              <a:t>u</a:t>
            </a:r>
            <a:r>
              <a:rPr sz="2600" b="1" i="1" spc="-21" dirty="0">
                <a:latin typeface="Arial"/>
                <a:cs typeface="Arial"/>
              </a:rPr>
              <a:t>e</a:t>
            </a:r>
            <a:r>
              <a:rPr sz="2600" b="1" i="1" dirty="0">
                <a:latin typeface="Arial"/>
                <a:cs typeface="Arial"/>
              </a:rPr>
              <a:t>ños	</a:t>
            </a:r>
            <a:r>
              <a:rPr sz="2600" b="1" i="1" spc="-10" dirty="0">
                <a:latin typeface="Arial"/>
                <a:cs typeface="Arial"/>
              </a:rPr>
              <a:t>c</a:t>
            </a:r>
            <a:r>
              <a:rPr sz="2600" b="1" i="1" dirty="0">
                <a:latin typeface="Arial"/>
                <a:cs typeface="Arial"/>
              </a:rPr>
              <a:t>ambi</a:t>
            </a:r>
            <a:r>
              <a:rPr sz="2600" b="1" i="1" spc="-15" dirty="0">
                <a:latin typeface="Arial"/>
                <a:cs typeface="Arial"/>
              </a:rPr>
              <a:t>o</a:t>
            </a:r>
            <a:r>
              <a:rPr sz="2600" b="1" i="1" dirty="0">
                <a:latin typeface="Arial"/>
                <a:cs typeface="Arial"/>
              </a:rPr>
              <a:t>s	</a:t>
            </a:r>
            <a:r>
              <a:rPr sz="2600" b="1" i="1" spc="-10" dirty="0">
                <a:latin typeface="Arial"/>
                <a:cs typeface="Arial"/>
              </a:rPr>
              <a:t>e</a:t>
            </a:r>
            <a:r>
              <a:rPr sz="2600" b="1" i="1" dirty="0">
                <a:latin typeface="Arial"/>
                <a:cs typeface="Arial"/>
              </a:rPr>
              <a:t>n	</a:t>
            </a:r>
            <a:r>
              <a:rPr sz="2600" b="1" i="1" spc="-21" dirty="0">
                <a:latin typeface="Arial"/>
                <a:cs typeface="Arial"/>
              </a:rPr>
              <a:t>l</a:t>
            </a:r>
            <a:r>
              <a:rPr sz="2600" b="1" i="1" dirty="0">
                <a:latin typeface="Arial"/>
                <a:cs typeface="Arial"/>
              </a:rPr>
              <a:t>a	t</a:t>
            </a:r>
            <a:r>
              <a:rPr sz="2600" b="1" i="1" spc="-15" dirty="0">
                <a:latin typeface="Arial"/>
                <a:cs typeface="Arial"/>
              </a:rPr>
              <a:t>e</a:t>
            </a:r>
            <a:r>
              <a:rPr sz="2600" b="1" i="1" dirty="0">
                <a:latin typeface="Arial"/>
                <a:cs typeface="Arial"/>
              </a:rPr>
              <a:t>n</a:t>
            </a:r>
            <a:r>
              <a:rPr sz="2600" b="1" i="1" spc="5" dirty="0">
                <a:latin typeface="Arial"/>
                <a:cs typeface="Arial"/>
              </a:rPr>
              <a:t>s</a:t>
            </a:r>
            <a:r>
              <a:rPr sz="2600" b="1" i="1" spc="-21" dirty="0">
                <a:latin typeface="Arial"/>
                <a:cs typeface="Arial"/>
              </a:rPr>
              <a:t>i</a:t>
            </a:r>
            <a:r>
              <a:rPr sz="2600" b="1" i="1" dirty="0">
                <a:latin typeface="Arial"/>
                <a:cs typeface="Arial"/>
              </a:rPr>
              <a:t>ón	pudie</a:t>
            </a:r>
            <a:r>
              <a:rPr sz="2600" b="1" i="1" spc="-15" dirty="0">
                <a:latin typeface="Arial"/>
                <a:cs typeface="Arial"/>
              </a:rPr>
              <a:t>r</a:t>
            </a:r>
            <a:r>
              <a:rPr sz="2600" b="1" i="1" dirty="0">
                <a:latin typeface="Arial"/>
                <a:cs typeface="Arial"/>
              </a:rPr>
              <a:t>a</a:t>
            </a:r>
            <a:endParaRPr sz="2600">
              <a:latin typeface="Arial"/>
              <a:cs typeface="Arial"/>
            </a:endParaRPr>
          </a:p>
        </p:txBody>
      </p:sp>
      <p:sp>
        <p:nvSpPr>
          <p:cNvPr id="23" name="object 23"/>
          <p:cNvSpPr txBox="1"/>
          <p:nvPr/>
        </p:nvSpPr>
        <p:spPr>
          <a:xfrm>
            <a:off x="1176833" y="5723890"/>
            <a:ext cx="6330315" cy="384721"/>
          </a:xfrm>
          <a:prstGeom prst="rect">
            <a:avLst/>
          </a:prstGeom>
          <a:solidFill>
            <a:srgbClr val="00FF00"/>
          </a:solidFill>
        </p:spPr>
        <p:txBody>
          <a:bodyPr vert="horz" wrap="square" lIns="0" tIns="0" rIns="0" bIns="0" rtlCol="0">
            <a:spAutoFit/>
          </a:bodyPr>
          <a:lstStyle/>
          <a:p>
            <a:pPr>
              <a:lnSpc>
                <a:spcPts val="2955"/>
              </a:lnSpc>
            </a:pPr>
            <a:r>
              <a:rPr sz="2600" b="1" i="1" dirty="0">
                <a:latin typeface="Arial"/>
                <a:cs typeface="Arial"/>
              </a:rPr>
              <a:t>indicar </a:t>
            </a:r>
            <a:r>
              <a:rPr sz="2600" b="1" i="1" spc="-5" dirty="0">
                <a:latin typeface="Arial"/>
                <a:cs typeface="Arial"/>
              </a:rPr>
              <a:t>grandes</a:t>
            </a:r>
            <a:r>
              <a:rPr sz="2600" b="1" i="1" spc="10" dirty="0">
                <a:latin typeface="Arial"/>
                <a:cs typeface="Arial"/>
              </a:rPr>
              <a:t> </a:t>
            </a:r>
            <a:r>
              <a:rPr sz="2600" b="1" i="1" spc="-5" dirty="0">
                <a:latin typeface="Arial"/>
                <a:cs typeface="Arial"/>
              </a:rPr>
              <a:t>cambios</a:t>
            </a:r>
            <a:r>
              <a:rPr sz="2600" b="1" i="1" spc="10" dirty="0">
                <a:latin typeface="Arial"/>
                <a:cs typeface="Arial"/>
              </a:rPr>
              <a:t> </a:t>
            </a:r>
            <a:r>
              <a:rPr sz="2600" b="1" i="1" spc="-10" dirty="0">
                <a:latin typeface="Arial"/>
                <a:cs typeface="Arial"/>
              </a:rPr>
              <a:t>de</a:t>
            </a:r>
            <a:r>
              <a:rPr sz="2600" b="1" i="1" spc="-5" dirty="0">
                <a:latin typeface="Arial"/>
                <a:cs typeface="Arial"/>
              </a:rPr>
              <a:t> </a:t>
            </a:r>
            <a:r>
              <a:rPr sz="2600" b="1" i="1" dirty="0">
                <a:latin typeface="Arial"/>
                <a:cs typeface="Arial"/>
              </a:rPr>
              <a:t>la</a:t>
            </a:r>
            <a:r>
              <a:rPr sz="2600" b="1" i="1" spc="15" dirty="0">
                <a:latin typeface="Arial"/>
                <a:cs typeface="Arial"/>
              </a:rPr>
              <a:t> </a:t>
            </a:r>
            <a:r>
              <a:rPr sz="2600" b="1" i="1" spc="-5" dirty="0">
                <a:latin typeface="Arial"/>
                <a:cs typeface="Arial"/>
              </a:rPr>
              <a:t>corriente.</a:t>
            </a:r>
            <a:endParaRPr sz="2600">
              <a:latin typeface="Arial"/>
              <a:cs typeface="Aria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8523605" cy="320601"/>
          </a:xfrm>
          <a:prstGeom prst="rect">
            <a:avLst/>
          </a:prstGeom>
          <a:solidFill>
            <a:srgbClr val="00FFFF"/>
          </a:solidFill>
        </p:spPr>
        <p:txBody>
          <a:bodyPr vert="horz" wrap="square" lIns="0" tIns="0" rIns="0" bIns="0" rtlCol="0">
            <a:spAutoFit/>
          </a:bodyPr>
          <a:lstStyle/>
          <a:p>
            <a:pPr>
              <a:lnSpc>
                <a:spcPts val="2489"/>
              </a:lnSpc>
            </a:pPr>
            <a:r>
              <a:rPr sz="2200" b="1" spc="-5" dirty="0">
                <a:latin typeface="Arial"/>
                <a:cs typeface="Arial"/>
              </a:rPr>
              <a:t>5.3</a:t>
            </a:r>
            <a:r>
              <a:rPr sz="2200" b="1" spc="15" dirty="0">
                <a:latin typeface="Arial"/>
                <a:cs typeface="Arial"/>
              </a:rPr>
              <a:t> </a:t>
            </a:r>
            <a:r>
              <a:rPr sz="2200" b="1" spc="-5" dirty="0">
                <a:latin typeface="Arial"/>
                <a:cs typeface="Arial"/>
              </a:rPr>
              <a:t>Pruebas</a:t>
            </a:r>
            <a:r>
              <a:rPr sz="2200" b="1" spc="5" dirty="0">
                <a:latin typeface="Arial"/>
                <a:cs typeface="Arial"/>
              </a:rPr>
              <a:t> </a:t>
            </a:r>
            <a:r>
              <a:rPr sz="2200" b="1" spc="-5" dirty="0">
                <a:latin typeface="Arial"/>
                <a:cs typeface="Arial"/>
              </a:rPr>
              <a:t>en</a:t>
            </a:r>
            <a:r>
              <a:rPr sz="2200" b="1" spc="5" dirty="0">
                <a:latin typeface="Arial"/>
                <a:cs typeface="Arial"/>
              </a:rPr>
              <a:t> </a:t>
            </a:r>
            <a:r>
              <a:rPr sz="2200" b="1" spc="-5" dirty="0">
                <a:latin typeface="Arial"/>
                <a:cs typeface="Arial"/>
              </a:rPr>
              <a:t>Corriente</a:t>
            </a:r>
            <a:r>
              <a:rPr sz="2200" b="1" spc="10" dirty="0">
                <a:latin typeface="Arial"/>
                <a:cs typeface="Arial"/>
              </a:rPr>
              <a:t> </a:t>
            </a:r>
            <a:r>
              <a:rPr sz="2200" b="1" spc="-5" dirty="0">
                <a:latin typeface="Arial"/>
                <a:cs typeface="Arial"/>
              </a:rPr>
              <a:t>Continua</a:t>
            </a:r>
            <a:r>
              <a:rPr sz="2200" b="1" spc="10" dirty="0">
                <a:latin typeface="Arial"/>
                <a:cs typeface="Arial"/>
              </a:rPr>
              <a:t> </a:t>
            </a:r>
            <a:r>
              <a:rPr sz="2200" b="1" spc="-5" dirty="0">
                <a:latin typeface="Arial"/>
                <a:cs typeface="Arial"/>
              </a:rPr>
              <a:t>para</a:t>
            </a:r>
            <a:r>
              <a:rPr sz="2200" b="1" spc="10" dirty="0">
                <a:latin typeface="Arial"/>
                <a:cs typeface="Arial"/>
              </a:rPr>
              <a:t> </a:t>
            </a:r>
            <a:r>
              <a:rPr sz="2200" b="1" spc="-5" dirty="0">
                <a:latin typeface="Arial"/>
                <a:cs typeface="Arial"/>
              </a:rPr>
              <a:t>otro</a:t>
            </a:r>
            <a:r>
              <a:rPr sz="2200" b="1" spc="5" dirty="0">
                <a:latin typeface="Arial"/>
                <a:cs typeface="Arial"/>
              </a:rPr>
              <a:t> </a:t>
            </a:r>
            <a:r>
              <a:rPr sz="2200" b="1" spc="-5" dirty="0">
                <a:latin typeface="Arial"/>
                <a:cs typeface="Arial"/>
              </a:rPr>
              <a:t>tipo</a:t>
            </a:r>
            <a:r>
              <a:rPr sz="2200" b="1" spc="5" dirty="0">
                <a:latin typeface="Arial"/>
                <a:cs typeface="Arial"/>
              </a:rPr>
              <a:t> </a:t>
            </a:r>
            <a:r>
              <a:rPr sz="2200" b="1" dirty="0">
                <a:latin typeface="Arial"/>
                <a:cs typeface="Arial"/>
              </a:rPr>
              <a:t>de</a:t>
            </a:r>
            <a:r>
              <a:rPr sz="2200" b="1" spc="40" dirty="0">
                <a:latin typeface="Arial"/>
                <a:cs typeface="Arial"/>
              </a:rPr>
              <a:t> </a:t>
            </a:r>
            <a:r>
              <a:rPr sz="2200" b="1" spc="-5" dirty="0">
                <a:latin typeface="Arial"/>
                <a:cs typeface="Arial"/>
              </a:rPr>
              <a:t>Aislamiento</a:t>
            </a:r>
            <a:endParaRPr sz="2200">
              <a:latin typeface="Arial"/>
              <a:cs typeface="Arial"/>
            </a:endParaRPr>
          </a:p>
        </p:txBody>
      </p:sp>
      <p:pic>
        <p:nvPicPr>
          <p:cNvPr id="7" name="object 7"/>
          <p:cNvPicPr/>
          <p:nvPr/>
        </p:nvPicPr>
        <p:blipFill>
          <a:blip r:embed="rId2" cstate="print"/>
          <a:stretch>
            <a:fillRect/>
          </a:stretch>
        </p:blipFill>
        <p:spPr>
          <a:xfrm>
            <a:off x="948057" y="1775418"/>
            <a:ext cx="208915" cy="194987"/>
          </a:xfrm>
          <a:prstGeom prst="rect">
            <a:avLst/>
          </a:prstGeom>
        </p:spPr>
      </p:pic>
      <p:sp>
        <p:nvSpPr>
          <p:cNvPr id="8" name="object 8"/>
          <p:cNvSpPr txBox="1"/>
          <p:nvPr/>
        </p:nvSpPr>
        <p:spPr>
          <a:xfrm>
            <a:off x="1164132" y="1717293"/>
            <a:ext cx="881888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Aire,</a:t>
            </a:r>
            <a:r>
              <a:rPr sz="1900" b="1" spc="165" dirty="0">
                <a:latin typeface="Arial"/>
                <a:cs typeface="Arial"/>
              </a:rPr>
              <a:t> </a:t>
            </a:r>
            <a:r>
              <a:rPr sz="1900" b="1" spc="-5" dirty="0">
                <a:latin typeface="Arial"/>
                <a:cs typeface="Arial"/>
              </a:rPr>
              <a:t>aceite,</a:t>
            </a:r>
            <a:r>
              <a:rPr sz="1900" b="1" spc="185" dirty="0">
                <a:latin typeface="Arial"/>
                <a:cs typeface="Arial"/>
              </a:rPr>
              <a:t> </a:t>
            </a:r>
            <a:r>
              <a:rPr sz="1900" b="1" spc="-5" dirty="0">
                <a:latin typeface="Arial"/>
                <a:cs typeface="Arial"/>
              </a:rPr>
              <a:t>SF6,</a:t>
            </a:r>
            <a:r>
              <a:rPr sz="1900" b="1" spc="175" dirty="0">
                <a:latin typeface="Arial"/>
                <a:cs typeface="Arial"/>
              </a:rPr>
              <a:t> </a:t>
            </a:r>
            <a:r>
              <a:rPr sz="1900" b="1" spc="-5" dirty="0">
                <a:latin typeface="Arial"/>
                <a:cs typeface="Arial"/>
              </a:rPr>
              <a:t>papel</a:t>
            </a:r>
            <a:r>
              <a:rPr sz="1900" b="1" spc="195" dirty="0">
                <a:latin typeface="Arial"/>
                <a:cs typeface="Arial"/>
              </a:rPr>
              <a:t> </a:t>
            </a:r>
            <a:r>
              <a:rPr sz="1900" b="1" spc="-5" dirty="0">
                <a:latin typeface="Arial"/>
                <a:cs typeface="Arial"/>
              </a:rPr>
              <a:t>-</a:t>
            </a:r>
            <a:r>
              <a:rPr sz="1900" b="1" spc="180" dirty="0">
                <a:latin typeface="Arial"/>
                <a:cs typeface="Arial"/>
              </a:rPr>
              <a:t> </a:t>
            </a:r>
            <a:r>
              <a:rPr sz="1900" b="1" spc="-5" dirty="0">
                <a:latin typeface="Arial"/>
                <a:cs typeface="Arial"/>
              </a:rPr>
              <a:t>aceite</a:t>
            </a:r>
            <a:r>
              <a:rPr sz="1900" b="1" spc="191" dirty="0">
                <a:latin typeface="Arial"/>
                <a:cs typeface="Arial"/>
              </a:rPr>
              <a:t> </a:t>
            </a:r>
            <a:r>
              <a:rPr sz="1900" b="1" spc="-5" dirty="0">
                <a:latin typeface="Arial"/>
                <a:cs typeface="Arial"/>
              </a:rPr>
              <a:t>y</a:t>
            </a:r>
            <a:r>
              <a:rPr sz="1900" b="1" spc="149" dirty="0">
                <a:latin typeface="Arial"/>
                <a:cs typeface="Arial"/>
              </a:rPr>
              <a:t> </a:t>
            </a:r>
            <a:r>
              <a:rPr sz="1900" b="1" spc="-5" dirty="0">
                <a:latin typeface="Arial"/>
                <a:cs typeface="Arial"/>
              </a:rPr>
              <a:t>el</a:t>
            </a:r>
            <a:r>
              <a:rPr sz="1900" b="1" spc="200" dirty="0">
                <a:latin typeface="Arial"/>
                <a:cs typeface="Arial"/>
              </a:rPr>
              <a:t> </a:t>
            </a:r>
            <a:r>
              <a:rPr sz="1900" b="1" spc="-10" dirty="0">
                <a:latin typeface="Arial"/>
                <a:cs typeface="Arial"/>
              </a:rPr>
              <a:t>vacío</a:t>
            </a:r>
            <a:r>
              <a:rPr sz="1900" b="1" spc="180" dirty="0">
                <a:latin typeface="Arial"/>
                <a:cs typeface="Arial"/>
              </a:rPr>
              <a:t> </a:t>
            </a:r>
            <a:r>
              <a:rPr sz="1900" b="1" spc="-5" dirty="0">
                <a:latin typeface="Arial"/>
                <a:cs typeface="Arial"/>
              </a:rPr>
              <a:t>son</a:t>
            </a:r>
            <a:r>
              <a:rPr sz="1900" b="1" spc="175" dirty="0">
                <a:latin typeface="Arial"/>
                <a:cs typeface="Arial"/>
              </a:rPr>
              <a:t> </a:t>
            </a:r>
            <a:r>
              <a:rPr sz="1900" b="1" spc="-5" dirty="0">
                <a:latin typeface="Arial"/>
                <a:cs typeface="Arial"/>
              </a:rPr>
              <a:t>utilizados</a:t>
            </a:r>
            <a:r>
              <a:rPr sz="1900" b="1" spc="214" dirty="0">
                <a:latin typeface="Arial"/>
                <a:cs typeface="Arial"/>
              </a:rPr>
              <a:t> </a:t>
            </a:r>
            <a:r>
              <a:rPr sz="1900" b="1" spc="-5" dirty="0">
                <a:latin typeface="Arial"/>
                <a:cs typeface="Arial"/>
              </a:rPr>
              <a:t>como</a:t>
            </a:r>
            <a:r>
              <a:rPr sz="1900" b="1" spc="175" dirty="0">
                <a:latin typeface="Arial"/>
                <a:cs typeface="Arial"/>
              </a:rPr>
              <a:t> </a:t>
            </a:r>
            <a:r>
              <a:rPr sz="1900" b="1" spc="-5" dirty="0">
                <a:latin typeface="Arial"/>
                <a:cs typeface="Arial"/>
              </a:rPr>
              <a:t>aislantes</a:t>
            </a:r>
            <a:r>
              <a:rPr sz="1900" b="1" spc="175" dirty="0">
                <a:latin typeface="Arial"/>
                <a:cs typeface="Arial"/>
              </a:rPr>
              <a:t> </a:t>
            </a:r>
            <a:r>
              <a:rPr sz="1900" b="1" spc="-5" dirty="0">
                <a:latin typeface="Arial"/>
                <a:cs typeface="Arial"/>
              </a:rPr>
              <a:t>en </a:t>
            </a:r>
            <a:r>
              <a:rPr sz="1900" b="1" spc="-509" dirty="0">
                <a:latin typeface="Arial"/>
                <a:cs typeface="Arial"/>
              </a:rPr>
              <a:t> </a:t>
            </a:r>
            <a:r>
              <a:rPr sz="1900" b="1" spc="-5" dirty="0">
                <a:latin typeface="Arial"/>
                <a:cs typeface="Arial"/>
              </a:rPr>
              <a:t>equipos</a:t>
            </a:r>
            <a:r>
              <a:rPr sz="1900" b="1" spc="-10" dirty="0">
                <a:latin typeface="Arial"/>
                <a:cs typeface="Arial"/>
              </a:rPr>
              <a:t> </a:t>
            </a:r>
            <a:r>
              <a:rPr sz="1900" b="1" spc="-5" dirty="0">
                <a:latin typeface="Arial"/>
                <a:cs typeface="Arial"/>
              </a:rPr>
              <a:t>eléctricos.</a:t>
            </a:r>
            <a:endParaRPr sz="1900">
              <a:latin typeface="Arial"/>
              <a:cs typeface="Arial"/>
            </a:endParaRPr>
          </a:p>
        </p:txBody>
      </p:sp>
      <p:pic>
        <p:nvPicPr>
          <p:cNvPr id="9" name="object 9"/>
          <p:cNvPicPr/>
          <p:nvPr/>
        </p:nvPicPr>
        <p:blipFill>
          <a:blip r:embed="rId2" cstate="print"/>
          <a:stretch>
            <a:fillRect/>
          </a:stretch>
        </p:blipFill>
        <p:spPr>
          <a:xfrm>
            <a:off x="948057" y="2607903"/>
            <a:ext cx="208915" cy="194987"/>
          </a:xfrm>
          <a:prstGeom prst="rect">
            <a:avLst/>
          </a:prstGeom>
        </p:spPr>
      </p:pic>
      <p:sp>
        <p:nvSpPr>
          <p:cNvPr id="10" name="object 10"/>
          <p:cNvSpPr txBox="1"/>
          <p:nvPr/>
        </p:nvSpPr>
        <p:spPr>
          <a:xfrm>
            <a:off x="1652271" y="2579243"/>
            <a:ext cx="42983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pruebas</a:t>
            </a:r>
            <a:r>
              <a:rPr sz="1900" b="1" spc="-70" dirty="0">
                <a:latin typeface="Arial"/>
                <a:cs typeface="Arial"/>
              </a:rPr>
              <a:t> </a:t>
            </a:r>
            <a:r>
              <a:rPr sz="1900" b="1" spc="-5" dirty="0">
                <a:latin typeface="Arial"/>
                <a:cs typeface="Arial"/>
              </a:rPr>
              <a:t>básicamente</a:t>
            </a:r>
            <a:r>
              <a:rPr sz="1900" b="1" spc="-50" dirty="0">
                <a:latin typeface="Arial"/>
                <a:cs typeface="Arial"/>
              </a:rPr>
              <a:t> </a:t>
            </a:r>
            <a:r>
              <a:rPr sz="1900" b="1" spc="-5" dirty="0">
                <a:latin typeface="Arial"/>
                <a:cs typeface="Arial"/>
              </a:rPr>
              <a:t>son</a:t>
            </a:r>
            <a:r>
              <a:rPr sz="1900" b="1" spc="-44" dirty="0">
                <a:latin typeface="Arial"/>
                <a:cs typeface="Arial"/>
              </a:rPr>
              <a:t> </a:t>
            </a:r>
            <a:r>
              <a:rPr sz="1900" b="1" spc="-5" dirty="0">
                <a:latin typeface="Arial"/>
                <a:cs typeface="Arial"/>
              </a:rPr>
              <a:t>las</a:t>
            </a:r>
            <a:r>
              <a:rPr sz="1900" b="1" spc="-50" dirty="0">
                <a:latin typeface="Arial"/>
                <a:cs typeface="Arial"/>
              </a:rPr>
              <a:t> </a:t>
            </a:r>
            <a:r>
              <a:rPr sz="1900" b="1" spc="-5" dirty="0">
                <a:latin typeface="Arial"/>
                <a:cs typeface="Arial"/>
              </a:rPr>
              <a:t>mismas</a:t>
            </a:r>
            <a:endParaRPr sz="1900">
              <a:latin typeface="Arial"/>
              <a:cs typeface="Arial"/>
            </a:endParaRPr>
          </a:p>
        </p:txBody>
      </p:sp>
      <p:sp>
        <p:nvSpPr>
          <p:cNvPr id="11" name="object 11"/>
          <p:cNvSpPr txBox="1"/>
          <p:nvPr/>
        </p:nvSpPr>
        <p:spPr>
          <a:xfrm>
            <a:off x="1164132" y="2549779"/>
            <a:ext cx="8820150" cy="304570"/>
          </a:xfrm>
          <a:prstGeom prst="rect">
            <a:avLst/>
          </a:prstGeom>
        </p:spPr>
        <p:txBody>
          <a:bodyPr vert="horz" wrap="square" lIns="0" tIns="12064" rIns="0" bIns="0" rtlCol="0">
            <a:spAutoFit/>
          </a:bodyPr>
          <a:lstStyle/>
          <a:p>
            <a:pPr marL="12699">
              <a:spcBef>
                <a:spcPts val="95"/>
              </a:spcBef>
              <a:tabLst>
                <a:tab pos="4845255" algn="l"/>
              </a:tabLst>
            </a:pPr>
            <a:r>
              <a:rPr sz="1900" b="1" spc="-5" dirty="0">
                <a:latin typeface="Arial"/>
                <a:cs typeface="Arial"/>
              </a:rPr>
              <a:t>Las	que</a:t>
            </a:r>
            <a:r>
              <a:rPr sz="1900" b="1" spc="-65" dirty="0">
                <a:latin typeface="Arial"/>
                <a:cs typeface="Arial"/>
              </a:rPr>
              <a:t> </a:t>
            </a:r>
            <a:r>
              <a:rPr sz="1900" b="1" spc="-5" dirty="0">
                <a:latin typeface="Arial"/>
                <a:cs typeface="Arial"/>
              </a:rPr>
              <a:t>se</a:t>
            </a:r>
            <a:r>
              <a:rPr sz="1900" b="1" spc="-75" dirty="0">
                <a:latin typeface="Arial"/>
                <a:cs typeface="Arial"/>
              </a:rPr>
              <a:t> </a:t>
            </a:r>
            <a:r>
              <a:rPr sz="1900" b="1" spc="-5" dirty="0">
                <a:latin typeface="Arial"/>
                <a:cs typeface="Arial"/>
              </a:rPr>
              <a:t>describieron</a:t>
            </a:r>
            <a:r>
              <a:rPr sz="1900" b="1" spc="-55" dirty="0">
                <a:latin typeface="Arial"/>
                <a:cs typeface="Arial"/>
              </a:rPr>
              <a:t> </a:t>
            </a:r>
            <a:r>
              <a:rPr sz="1900" b="1" spc="-5" dirty="0">
                <a:latin typeface="Arial"/>
                <a:cs typeface="Arial"/>
              </a:rPr>
              <a:t>como</a:t>
            </a:r>
            <a:r>
              <a:rPr sz="1900" b="1" spc="-65" dirty="0">
                <a:latin typeface="Arial"/>
                <a:cs typeface="Arial"/>
              </a:rPr>
              <a:t> </a:t>
            </a:r>
            <a:r>
              <a:rPr sz="1900" b="1" spc="-5" dirty="0">
                <a:latin typeface="Arial"/>
                <a:cs typeface="Arial"/>
              </a:rPr>
              <a:t>pruebas</a:t>
            </a:r>
            <a:endParaRPr sz="1900">
              <a:latin typeface="Arial"/>
              <a:cs typeface="Arial"/>
            </a:endParaRPr>
          </a:p>
        </p:txBody>
      </p:sp>
      <p:sp>
        <p:nvSpPr>
          <p:cNvPr id="12" name="object 12"/>
          <p:cNvSpPr txBox="1"/>
          <p:nvPr/>
        </p:nvSpPr>
        <p:spPr>
          <a:xfrm>
            <a:off x="1164132" y="2827147"/>
            <a:ext cx="68465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105" dirty="0">
                <a:latin typeface="Arial"/>
                <a:cs typeface="Arial"/>
              </a:rPr>
              <a:t> </a:t>
            </a:r>
            <a:r>
              <a:rPr sz="1900" b="1" spc="-5" dirty="0">
                <a:latin typeface="Arial"/>
                <a:cs typeface="Arial"/>
              </a:rPr>
              <a:t>equipos</a:t>
            </a:r>
            <a:r>
              <a:rPr sz="1900" b="1" spc="-100" dirty="0">
                <a:latin typeface="Arial"/>
                <a:cs typeface="Arial"/>
              </a:rPr>
              <a:t> </a:t>
            </a:r>
            <a:r>
              <a:rPr sz="1900" b="1" spc="-5" dirty="0">
                <a:latin typeface="Arial"/>
                <a:cs typeface="Arial"/>
              </a:rPr>
              <a:t>eléctricos</a:t>
            </a:r>
            <a:r>
              <a:rPr sz="1900" b="1" spc="-100" dirty="0">
                <a:latin typeface="Arial"/>
                <a:cs typeface="Arial"/>
              </a:rPr>
              <a:t> </a:t>
            </a:r>
            <a:r>
              <a:rPr sz="1900" b="1" spc="-5" dirty="0">
                <a:latin typeface="Arial"/>
                <a:cs typeface="Arial"/>
              </a:rPr>
              <a:t>con</a:t>
            </a:r>
            <a:r>
              <a:rPr sz="1900" b="1" spc="-95" dirty="0">
                <a:latin typeface="Arial"/>
                <a:cs typeface="Arial"/>
              </a:rPr>
              <a:t> </a:t>
            </a:r>
            <a:r>
              <a:rPr sz="1900" b="1" spc="-5" dirty="0">
                <a:latin typeface="Arial"/>
                <a:cs typeface="Arial"/>
              </a:rPr>
              <a:t>aislamiento</a:t>
            </a:r>
            <a:r>
              <a:rPr sz="1900" b="1" spc="-95" dirty="0">
                <a:latin typeface="Arial"/>
                <a:cs typeface="Arial"/>
              </a:rPr>
              <a:t> </a:t>
            </a:r>
            <a:r>
              <a:rPr sz="1900" b="1" spc="-5" dirty="0">
                <a:latin typeface="Arial"/>
                <a:cs typeface="Arial"/>
              </a:rPr>
              <a:t>sólido</a:t>
            </a:r>
            <a:r>
              <a:rPr sz="1900" b="1" spc="-95" dirty="0">
                <a:latin typeface="Arial"/>
                <a:cs typeface="Arial"/>
              </a:rPr>
              <a:t> </a:t>
            </a:r>
            <a:r>
              <a:rPr sz="1900" b="1" spc="-5" dirty="0">
                <a:latin typeface="Arial"/>
                <a:cs typeface="Arial"/>
              </a:rPr>
              <a:t>y</a:t>
            </a:r>
            <a:r>
              <a:rPr sz="1900" b="1" spc="-120" dirty="0">
                <a:latin typeface="Arial"/>
                <a:cs typeface="Arial"/>
              </a:rPr>
              <a:t> </a:t>
            </a:r>
            <a:r>
              <a:rPr sz="1900" b="1" dirty="0">
                <a:latin typeface="Arial"/>
                <a:cs typeface="Arial"/>
              </a:rPr>
              <a:t>las</a:t>
            </a:r>
            <a:r>
              <a:rPr sz="1900" b="1" spc="-86" dirty="0">
                <a:latin typeface="Arial"/>
                <a:cs typeface="Arial"/>
              </a:rPr>
              <a:t> </a:t>
            </a:r>
            <a:r>
              <a:rPr sz="1900" b="1" spc="-5" dirty="0">
                <a:latin typeface="Arial"/>
                <a:cs typeface="Arial"/>
              </a:rPr>
              <a:t>mismas</a:t>
            </a:r>
            <a:endParaRPr sz="1900">
              <a:latin typeface="Arial"/>
              <a:cs typeface="Arial"/>
            </a:endParaRPr>
          </a:p>
        </p:txBody>
      </p:sp>
      <p:sp>
        <p:nvSpPr>
          <p:cNvPr id="13" name="object 13"/>
          <p:cNvSpPr txBox="1"/>
          <p:nvPr/>
        </p:nvSpPr>
        <p:spPr>
          <a:xfrm>
            <a:off x="8055609" y="2856612"/>
            <a:ext cx="19304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114" dirty="0">
                <a:latin typeface="Arial"/>
                <a:cs typeface="Arial"/>
              </a:rPr>
              <a:t> </a:t>
            </a:r>
            <a:r>
              <a:rPr sz="1900" b="1" spc="-5" dirty="0">
                <a:latin typeface="Arial"/>
                <a:cs typeface="Arial"/>
              </a:rPr>
              <a:t>realizan</a:t>
            </a:r>
            <a:r>
              <a:rPr sz="1900" b="1" spc="-114" dirty="0">
                <a:latin typeface="Arial"/>
                <a:cs typeface="Arial"/>
              </a:rPr>
              <a:t> </a:t>
            </a:r>
            <a:r>
              <a:rPr sz="1900" b="1" spc="-5" dirty="0">
                <a:latin typeface="Arial"/>
                <a:cs typeface="Arial"/>
              </a:rPr>
              <a:t>como</a:t>
            </a:r>
            <a:endParaRPr sz="1900">
              <a:latin typeface="Arial"/>
              <a:cs typeface="Arial"/>
            </a:endParaRPr>
          </a:p>
        </p:txBody>
      </p:sp>
      <p:sp>
        <p:nvSpPr>
          <p:cNvPr id="14" name="object 14"/>
          <p:cNvSpPr/>
          <p:nvPr/>
        </p:nvSpPr>
        <p:spPr>
          <a:xfrm>
            <a:off x="1176834" y="3133980"/>
            <a:ext cx="4951094" cy="277495"/>
          </a:xfrm>
          <a:custGeom>
            <a:avLst/>
            <a:gdLst/>
            <a:ahLst/>
            <a:cxnLst/>
            <a:rect l="l" t="t" r="r" b="b"/>
            <a:pathLst>
              <a:path w="4951095" h="277495">
                <a:moveTo>
                  <a:pt x="4950587" y="0"/>
                </a:moveTo>
                <a:lnTo>
                  <a:pt x="0" y="0"/>
                </a:lnTo>
                <a:lnTo>
                  <a:pt x="0" y="277367"/>
                </a:lnTo>
                <a:lnTo>
                  <a:pt x="4950587" y="277367"/>
                </a:lnTo>
                <a:lnTo>
                  <a:pt x="4950587" y="0"/>
                </a:lnTo>
                <a:close/>
              </a:path>
            </a:pathLst>
          </a:custGeom>
          <a:solidFill>
            <a:srgbClr val="FFFF00"/>
          </a:solidFill>
        </p:spPr>
        <p:txBody>
          <a:bodyPr wrap="square" lIns="0" tIns="0" rIns="0" bIns="0" rtlCol="0"/>
          <a:lstStyle/>
          <a:p>
            <a:endParaRPr/>
          </a:p>
        </p:txBody>
      </p:sp>
      <p:sp>
        <p:nvSpPr>
          <p:cNvPr id="15" name="object 15"/>
          <p:cNvSpPr txBox="1"/>
          <p:nvPr/>
        </p:nvSpPr>
        <p:spPr>
          <a:xfrm>
            <a:off x="1164132" y="3104513"/>
            <a:ext cx="50431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pruebas</a:t>
            </a:r>
            <a:r>
              <a:rPr sz="1900" b="1" spc="-10" dirty="0">
                <a:latin typeface="Arial"/>
                <a:cs typeface="Arial"/>
              </a:rPr>
              <a:t> </a:t>
            </a:r>
            <a:r>
              <a:rPr sz="1900" b="1" dirty="0">
                <a:latin typeface="Arial"/>
                <a:cs typeface="Arial"/>
              </a:rPr>
              <a:t>de</a:t>
            </a:r>
            <a:r>
              <a:rPr sz="1900" b="1" spc="-5" dirty="0">
                <a:latin typeface="Arial"/>
                <a:cs typeface="Arial"/>
              </a:rPr>
              <a:t> aceptación</a:t>
            </a:r>
            <a:r>
              <a:rPr sz="1900" b="1"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de</a:t>
            </a:r>
            <a:r>
              <a:rPr sz="1900" b="1" spc="-5" dirty="0">
                <a:latin typeface="Arial"/>
                <a:cs typeface="Arial"/>
              </a:rPr>
              <a:t> </a:t>
            </a:r>
            <a:r>
              <a:rPr sz="1900" b="1" dirty="0">
                <a:latin typeface="Arial"/>
                <a:cs typeface="Arial"/>
              </a:rPr>
              <a:t>mantenimiento.</a:t>
            </a:r>
            <a:endParaRPr sz="1900">
              <a:latin typeface="Arial"/>
              <a:cs typeface="Arial"/>
            </a:endParaRPr>
          </a:p>
        </p:txBody>
      </p:sp>
      <p:sp>
        <p:nvSpPr>
          <p:cNvPr id="16" name="object 1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41</a:t>
            </a:fld>
            <a:endParaRPr sz="1100">
              <a:latin typeface="Calibri"/>
              <a:cs typeface="Calibri"/>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03230" y="1209657"/>
            <a:ext cx="9253855" cy="346249"/>
          </a:xfrm>
          <a:prstGeom prst="rect">
            <a:avLst/>
          </a:prstGeom>
          <a:solidFill>
            <a:srgbClr val="00FFFF"/>
          </a:solidFill>
        </p:spPr>
        <p:txBody>
          <a:bodyPr vert="horz" wrap="square" lIns="0" tIns="0" rIns="0" bIns="0" rtlCol="0">
            <a:spAutoFit/>
          </a:bodyPr>
          <a:lstStyle/>
          <a:p>
            <a:pPr>
              <a:lnSpc>
                <a:spcPts val="2709"/>
              </a:lnSpc>
              <a:tabLst>
                <a:tab pos="579069" algn="l"/>
                <a:tab pos="2172143" algn="l"/>
                <a:tab pos="2682637" algn="l"/>
                <a:tab pos="4039511" algn="l"/>
                <a:tab pos="4551276" algn="l"/>
                <a:tab pos="6060537" algn="l"/>
                <a:tab pos="7534876" algn="l"/>
                <a:tab pos="8049816" algn="l"/>
              </a:tabLst>
            </a:pPr>
            <a:r>
              <a:rPr sz="2400" b="1" spc="-5" dirty="0">
                <a:latin typeface="Arial"/>
                <a:cs typeface="Arial"/>
              </a:rPr>
              <a:t>5.4	Ejec</a:t>
            </a:r>
            <a:r>
              <a:rPr sz="2400" b="1" spc="-15" dirty="0">
                <a:latin typeface="Arial"/>
                <a:cs typeface="Arial"/>
              </a:rPr>
              <a:t>u</a:t>
            </a:r>
            <a:r>
              <a:rPr sz="2400" b="1" spc="-5" dirty="0">
                <a:latin typeface="Arial"/>
                <a:cs typeface="Arial"/>
              </a:rPr>
              <a:t>ción</a:t>
            </a:r>
            <a:r>
              <a:rPr sz="2400" b="1" dirty="0">
                <a:latin typeface="Arial"/>
                <a:cs typeface="Arial"/>
              </a:rPr>
              <a:t>	</a:t>
            </a:r>
            <a:r>
              <a:rPr sz="2400" b="1" spc="-5" dirty="0">
                <a:latin typeface="Arial"/>
                <a:cs typeface="Arial"/>
              </a:rPr>
              <a:t>de</a:t>
            </a:r>
            <a:r>
              <a:rPr sz="2400" b="1" dirty="0">
                <a:latin typeface="Arial"/>
                <a:cs typeface="Arial"/>
              </a:rPr>
              <a:t>	P</a:t>
            </a:r>
            <a:r>
              <a:rPr sz="2400" b="1" spc="-5" dirty="0">
                <a:latin typeface="Arial"/>
                <a:cs typeface="Arial"/>
              </a:rPr>
              <a:t>rueb</a:t>
            </a:r>
            <a:r>
              <a:rPr sz="2400" b="1" spc="-15" dirty="0">
                <a:latin typeface="Arial"/>
                <a:cs typeface="Arial"/>
              </a:rPr>
              <a:t>a</a:t>
            </a:r>
            <a:r>
              <a:rPr sz="2400" b="1" spc="-5" dirty="0">
                <a:latin typeface="Arial"/>
                <a:cs typeface="Arial"/>
              </a:rPr>
              <a:t>s</a:t>
            </a:r>
            <a:r>
              <a:rPr sz="2400" b="1" dirty="0">
                <a:latin typeface="Arial"/>
                <a:cs typeface="Arial"/>
              </a:rPr>
              <a:t>	</a:t>
            </a:r>
            <a:r>
              <a:rPr sz="2400" b="1" spc="-5" dirty="0">
                <a:latin typeface="Arial"/>
                <a:cs typeface="Arial"/>
              </a:rPr>
              <a:t>en</a:t>
            </a:r>
            <a:r>
              <a:rPr sz="2400" b="1" dirty="0">
                <a:latin typeface="Arial"/>
                <a:cs typeface="Arial"/>
              </a:rPr>
              <a:t>	</a:t>
            </a:r>
            <a:r>
              <a:rPr sz="2400" b="1" spc="-5" dirty="0">
                <a:latin typeface="Arial"/>
                <a:cs typeface="Arial"/>
              </a:rPr>
              <a:t>C</a:t>
            </a:r>
            <a:r>
              <a:rPr sz="2400" b="1" spc="-15" dirty="0">
                <a:latin typeface="Arial"/>
                <a:cs typeface="Arial"/>
              </a:rPr>
              <a:t>o</a:t>
            </a:r>
            <a:r>
              <a:rPr sz="2400" b="1" spc="-5" dirty="0">
                <a:latin typeface="Arial"/>
                <a:cs typeface="Arial"/>
              </a:rPr>
              <a:t>rr</a:t>
            </a:r>
            <a:r>
              <a:rPr sz="2400" b="1" dirty="0">
                <a:latin typeface="Arial"/>
                <a:cs typeface="Arial"/>
              </a:rPr>
              <a:t>i</a:t>
            </a:r>
            <a:r>
              <a:rPr sz="2400" b="1" spc="-5" dirty="0">
                <a:latin typeface="Arial"/>
                <a:cs typeface="Arial"/>
              </a:rPr>
              <a:t>ente</a:t>
            </a:r>
            <a:r>
              <a:rPr sz="2400" b="1" dirty="0">
                <a:latin typeface="Arial"/>
                <a:cs typeface="Arial"/>
              </a:rPr>
              <a:t>	</a:t>
            </a:r>
            <a:r>
              <a:rPr sz="2400" b="1" spc="-5" dirty="0">
                <a:latin typeface="Arial"/>
                <a:cs typeface="Arial"/>
              </a:rPr>
              <a:t>C</a:t>
            </a:r>
            <a:r>
              <a:rPr sz="2400" b="1" spc="-15" dirty="0">
                <a:latin typeface="Arial"/>
                <a:cs typeface="Arial"/>
              </a:rPr>
              <a:t>o</a:t>
            </a:r>
            <a:r>
              <a:rPr sz="2400" b="1" dirty="0">
                <a:latin typeface="Arial"/>
                <a:cs typeface="Arial"/>
              </a:rPr>
              <a:t>nt</a:t>
            </a:r>
            <a:r>
              <a:rPr sz="2400" b="1" spc="5" dirty="0">
                <a:latin typeface="Arial"/>
                <a:cs typeface="Arial"/>
              </a:rPr>
              <a:t>i</a:t>
            </a:r>
            <a:r>
              <a:rPr sz="2400" b="1" dirty="0">
                <a:latin typeface="Arial"/>
                <a:cs typeface="Arial"/>
              </a:rPr>
              <a:t>nua	</a:t>
            </a:r>
            <a:endParaRPr sz="2400" dirty="0">
              <a:latin typeface="Arial"/>
              <a:cs typeface="Arial"/>
            </a:endParaRPr>
          </a:p>
        </p:txBody>
      </p:sp>
      <p:pic>
        <p:nvPicPr>
          <p:cNvPr id="8" name="object 8"/>
          <p:cNvPicPr/>
          <p:nvPr/>
        </p:nvPicPr>
        <p:blipFill>
          <a:blip r:embed="rId2" cstate="print"/>
          <a:stretch>
            <a:fillRect/>
          </a:stretch>
        </p:blipFill>
        <p:spPr>
          <a:xfrm>
            <a:off x="948057" y="2155147"/>
            <a:ext cx="208915" cy="194987"/>
          </a:xfrm>
          <a:prstGeom prst="rect">
            <a:avLst/>
          </a:prstGeom>
        </p:spPr>
      </p:pic>
      <p:sp>
        <p:nvSpPr>
          <p:cNvPr id="9" name="object 9"/>
          <p:cNvSpPr txBox="1"/>
          <p:nvPr/>
        </p:nvSpPr>
        <p:spPr>
          <a:xfrm>
            <a:off x="1164132" y="2096770"/>
            <a:ext cx="8821420" cy="595033"/>
          </a:xfrm>
          <a:prstGeom prst="rect">
            <a:avLst/>
          </a:prstGeom>
        </p:spPr>
        <p:txBody>
          <a:bodyPr vert="horz" wrap="square" lIns="0" tIns="30478" rIns="0" bIns="0" rtlCol="0">
            <a:spAutoFit/>
          </a:bodyPr>
          <a:lstStyle/>
          <a:p>
            <a:pPr marL="12699" marR="5080">
              <a:lnSpc>
                <a:spcPts val="2190"/>
              </a:lnSpc>
              <a:spcBef>
                <a:spcPts val="240"/>
              </a:spcBef>
              <a:tabLst>
                <a:tab pos="457160" algn="l"/>
                <a:tab pos="1908005" algn="l"/>
                <a:tab pos="2407706" algn="l"/>
                <a:tab pos="4355714" algn="l"/>
                <a:tab pos="6289752" algn="l"/>
                <a:tab pos="6950091" algn="l"/>
                <a:tab pos="8026321" algn="l"/>
                <a:tab pos="8458718" algn="l"/>
              </a:tabLst>
            </a:pPr>
            <a:r>
              <a:rPr sz="1900" b="1" spc="-10" dirty="0">
                <a:latin typeface="Arial"/>
                <a:cs typeface="Arial"/>
              </a:rPr>
              <a:t>S</a:t>
            </a:r>
            <a:r>
              <a:rPr sz="1900" b="1" spc="-5" dirty="0">
                <a:latin typeface="Arial"/>
                <a:cs typeface="Arial"/>
              </a:rPr>
              <a:t>e</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scribi</a:t>
            </a:r>
            <a:r>
              <a:rPr sz="1900" b="1" dirty="0">
                <a:latin typeface="Arial"/>
                <a:cs typeface="Arial"/>
              </a:rPr>
              <a:t>r</a:t>
            </a:r>
            <a:r>
              <a:rPr sz="1900" b="1" spc="-5" dirty="0">
                <a:latin typeface="Arial"/>
                <a:cs typeface="Arial"/>
              </a:rPr>
              <a:t>án</a:t>
            </a:r>
            <a:r>
              <a:rPr sz="1900" b="1"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procedimient</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recomen</a:t>
            </a:r>
            <a:r>
              <a:rPr sz="1900" b="1" dirty="0">
                <a:latin typeface="Arial"/>
                <a:cs typeface="Arial"/>
              </a:rPr>
              <a:t>d</a:t>
            </a:r>
            <a:r>
              <a:rPr sz="1900" b="1" spc="-5" dirty="0">
                <a:latin typeface="Arial"/>
                <a:cs typeface="Arial"/>
              </a:rPr>
              <a:t>a</a:t>
            </a:r>
            <a:r>
              <a:rPr sz="1900" b="1" dirty="0">
                <a:latin typeface="Arial"/>
                <a:cs typeface="Arial"/>
              </a:rPr>
              <a:t>d</a:t>
            </a:r>
            <a:r>
              <a:rPr sz="1900" b="1" spc="-5" dirty="0">
                <a:latin typeface="Arial"/>
                <a:cs typeface="Arial"/>
              </a:rPr>
              <a:t>o</a:t>
            </a:r>
            <a:r>
              <a:rPr sz="1900" b="1" dirty="0">
                <a:latin typeface="Arial"/>
                <a:cs typeface="Arial"/>
              </a:rPr>
              <a:t>s</a:t>
            </a:r>
            <a:r>
              <a:rPr sz="1900" b="1" spc="-5" dirty="0">
                <a:latin typeface="Arial"/>
                <a:cs typeface="Arial"/>
              </a:rPr>
              <a:t>,</a:t>
            </a:r>
            <a:r>
              <a:rPr sz="1900" b="1" dirty="0">
                <a:latin typeface="Arial"/>
                <a:cs typeface="Arial"/>
              </a:rPr>
              <a:t>	</a:t>
            </a:r>
            <a:r>
              <a:rPr sz="1900" b="1" spc="-5" dirty="0" smtClean="0">
                <a:latin typeface="Arial"/>
                <a:cs typeface="Arial"/>
              </a:rPr>
              <a:t>p</a:t>
            </a:r>
            <a:r>
              <a:rPr sz="1900" b="1" dirty="0" smtClean="0">
                <a:latin typeface="Arial"/>
                <a:cs typeface="Arial"/>
              </a:rPr>
              <a:t>a</a:t>
            </a:r>
            <a:r>
              <a:rPr sz="1900" b="1" spc="-5" dirty="0" smtClean="0">
                <a:latin typeface="Arial"/>
                <a:cs typeface="Arial"/>
              </a:rPr>
              <a:t>ra</a:t>
            </a:r>
            <a:r>
              <a:rPr lang="es-ES" sz="1900" b="1" spc="-5" dirty="0" smtClean="0">
                <a:latin typeface="Arial"/>
                <a:cs typeface="Arial"/>
              </a:rPr>
              <a:t> transformadores</a:t>
            </a:r>
            <a:r>
              <a:rPr sz="1900" b="1" spc="-5" dirty="0" smtClean="0">
                <a:latin typeface="Arial"/>
                <a:cs typeface="Arial"/>
              </a:rPr>
              <a:t>.</a:t>
            </a:r>
            <a:endParaRPr sz="1900" dirty="0">
              <a:latin typeface="Arial"/>
              <a:cs typeface="Arial"/>
            </a:endParaRPr>
          </a:p>
        </p:txBody>
      </p:sp>
      <p:pic>
        <p:nvPicPr>
          <p:cNvPr id="10" name="object 10"/>
          <p:cNvPicPr/>
          <p:nvPr/>
        </p:nvPicPr>
        <p:blipFill>
          <a:blip r:embed="rId2" cstate="print"/>
          <a:stretch>
            <a:fillRect/>
          </a:stretch>
        </p:blipFill>
        <p:spPr>
          <a:xfrm>
            <a:off x="948057" y="2986998"/>
            <a:ext cx="208915" cy="194987"/>
          </a:xfrm>
          <a:prstGeom prst="rect">
            <a:avLst/>
          </a:prstGeom>
        </p:spPr>
      </p:pic>
      <p:sp>
        <p:nvSpPr>
          <p:cNvPr id="11" name="object 11"/>
          <p:cNvSpPr txBox="1"/>
          <p:nvPr/>
        </p:nvSpPr>
        <p:spPr>
          <a:xfrm>
            <a:off x="1164131" y="2929255"/>
            <a:ext cx="5475606" cy="304570"/>
          </a:xfrm>
          <a:prstGeom prst="rect">
            <a:avLst/>
          </a:prstGeom>
        </p:spPr>
        <p:txBody>
          <a:bodyPr vert="horz" wrap="square" lIns="0" tIns="12064" rIns="0" bIns="0" rtlCol="0">
            <a:spAutoFit/>
          </a:bodyPr>
          <a:lstStyle/>
          <a:p>
            <a:pPr marL="12699">
              <a:spcBef>
                <a:spcPts val="95"/>
              </a:spcBef>
              <a:tabLst>
                <a:tab pos="482557" algn="l"/>
                <a:tab pos="2052773" algn="l"/>
                <a:tab pos="3247737" algn="l"/>
                <a:tab pos="3718230" algn="l"/>
                <a:tab pos="4523974" algn="l"/>
              </a:tabLst>
            </a:pPr>
            <a:r>
              <a:rPr sz="1900" b="1" spc="-5" dirty="0">
                <a:latin typeface="Arial"/>
                <a:cs typeface="Arial"/>
              </a:rPr>
              <a:t>La	inf</a:t>
            </a:r>
            <a:r>
              <a:rPr sz="1900" b="1" dirty="0">
                <a:latin typeface="Arial"/>
                <a:cs typeface="Arial"/>
              </a:rPr>
              <a:t>o</a:t>
            </a:r>
            <a:r>
              <a:rPr sz="1900" b="1" spc="-5" dirty="0">
                <a:latin typeface="Arial"/>
                <a:cs typeface="Arial"/>
              </a:rPr>
              <a:t>r</a:t>
            </a:r>
            <a:r>
              <a:rPr sz="1900" b="1" spc="-21" dirty="0">
                <a:latin typeface="Arial"/>
                <a:cs typeface="Arial"/>
              </a:rPr>
              <a:t>m</a:t>
            </a:r>
            <a:r>
              <a:rPr sz="1900" b="1" spc="-5" dirty="0">
                <a:latin typeface="Arial"/>
                <a:cs typeface="Arial"/>
              </a:rPr>
              <a:t>ac</a:t>
            </a:r>
            <a:r>
              <a:rPr sz="1900" b="1" spc="10" dirty="0">
                <a:latin typeface="Arial"/>
                <a:cs typeface="Arial"/>
              </a:rPr>
              <a:t>i</a:t>
            </a:r>
            <a:r>
              <a:rPr sz="1900" b="1" spc="-5" dirty="0">
                <a:latin typeface="Arial"/>
                <a:cs typeface="Arial"/>
              </a:rPr>
              <a:t>ón</a:t>
            </a:r>
            <a:r>
              <a:rPr sz="1900" b="1" dirty="0">
                <a:latin typeface="Arial"/>
                <a:cs typeface="Arial"/>
              </a:rPr>
              <a:t>	</a:t>
            </a:r>
            <a:r>
              <a:rPr sz="1900" b="1" spc="-5" dirty="0">
                <a:latin typeface="Arial"/>
                <a:cs typeface="Arial"/>
              </a:rPr>
              <a:t>o</a:t>
            </a:r>
            <a:r>
              <a:rPr sz="1900" b="1" dirty="0">
                <a:latin typeface="Arial"/>
                <a:cs typeface="Arial"/>
              </a:rPr>
              <a:t>b</a:t>
            </a:r>
            <a:r>
              <a:rPr sz="1900" b="1" spc="-5" dirty="0">
                <a:latin typeface="Arial"/>
                <a:cs typeface="Arial"/>
              </a:rPr>
              <a:t>tenida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as</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t>
            </a:r>
            <a:r>
              <a:rPr sz="1900" b="1" dirty="0">
                <a:latin typeface="Arial"/>
                <a:cs typeface="Arial"/>
              </a:rPr>
              <a:t>a</a:t>
            </a:r>
            <a:r>
              <a:rPr sz="1900" b="1" spc="-5" dirty="0">
                <a:latin typeface="Arial"/>
                <a:cs typeface="Arial"/>
              </a:rPr>
              <a:t>s</a:t>
            </a:r>
            <a:endParaRPr sz="1900">
              <a:latin typeface="Arial"/>
              <a:cs typeface="Arial"/>
            </a:endParaRPr>
          </a:p>
        </p:txBody>
      </p:sp>
      <p:sp>
        <p:nvSpPr>
          <p:cNvPr id="12" name="object 12"/>
          <p:cNvSpPr txBox="1"/>
          <p:nvPr/>
        </p:nvSpPr>
        <p:spPr>
          <a:xfrm>
            <a:off x="6817742" y="2958720"/>
            <a:ext cx="3155315" cy="269304"/>
          </a:xfrm>
          <a:prstGeom prst="rect">
            <a:avLst/>
          </a:prstGeom>
          <a:solidFill>
            <a:srgbClr val="FFFF00"/>
          </a:solidFill>
        </p:spPr>
        <p:txBody>
          <a:bodyPr vert="horz" wrap="square" lIns="0" tIns="0" rIns="0" bIns="0" rtlCol="0">
            <a:spAutoFit/>
          </a:bodyPr>
          <a:lstStyle/>
          <a:p>
            <a:pPr>
              <a:lnSpc>
                <a:spcPts val="2145"/>
              </a:lnSpc>
              <a:tabLst>
                <a:tab pos="1111786" algn="l"/>
                <a:tab pos="1501642" algn="l"/>
                <a:tab pos="2871214" algn="l"/>
              </a:tabLst>
            </a:pPr>
            <a:r>
              <a:rPr sz="1900" b="1" spc="-5" dirty="0">
                <a:latin typeface="Arial"/>
                <a:cs typeface="Arial"/>
              </a:rPr>
              <a:t>indica</a:t>
            </a:r>
            <a:r>
              <a:rPr sz="1900" b="1" spc="-15" dirty="0">
                <a:latin typeface="Arial"/>
                <a:cs typeface="Arial"/>
              </a:rPr>
              <a:t>r</a:t>
            </a:r>
            <a:r>
              <a:rPr sz="1900" b="1" spc="-5" dirty="0">
                <a:latin typeface="Arial"/>
                <a:cs typeface="Arial"/>
              </a:rPr>
              <a:t>á</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n</a:t>
            </a:r>
            <a:r>
              <a:rPr sz="1900" b="1" dirty="0">
                <a:latin typeface="Arial"/>
                <a:cs typeface="Arial"/>
              </a:rPr>
              <a:t>e</a:t>
            </a:r>
            <a:r>
              <a:rPr sz="1900" b="1" spc="5" dirty="0">
                <a:latin typeface="Arial"/>
                <a:cs typeface="Arial"/>
              </a:rPr>
              <a:t>c</a:t>
            </a:r>
            <a:r>
              <a:rPr sz="1900" b="1" spc="-5" dirty="0">
                <a:latin typeface="Arial"/>
                <a:cs typeface="Arial"/>
              </a:rPr>
              <a:t>esi</a:t>
            </a:r>
            <a:r>
              <a:rPr sz="1900" b="1" dirty="0">
                <a:latin typeface="Arial"/>
                <a:cs typeface="Arial"/>
              </a:rPr>
              <a:t>d</a:t>
            </a:r>
            <a:r>
              <a:rPr sz="1900" b="1" spc="-5" dirty="0">
                <a:latin typeface="Arial"/>
                <a:cs typeface="Arial"/>
              </a:rPr>
              <a:t>ad</a:t>
            </a:r>
            <a:r>
              <a:rPr sz="1900" b="1" dirty="0">
                <a:latin typeface="Arial"/>
                <a:cs typeface="Arial"/>
              </a:rPr>
              <a:t>	</a:t>
            </a:r>
            <a:r>
              <a:rPr sz="1900" b="1" spc="-5" dirty="0">
                <a:latin typeface="Arial"/>
                <a:cs typeface="Arial"/>
              </a:rPr>
              <a:t>de</a:t>
            </a:r>
            <a:endParaRPr sz="1900">
              <a:latin typeface="Arial"/>
              <a:cs typeface="Arial"/>
            </a:endParaRPr>
          </a:p>
        </p:txBody>
      </p:sp>
      <p:sp>
        <p:nvSpPr>
          <p:cNvPr id="13" name="object 13"/>
          <p:cNvSpPr txBox="1"/>
          <p:nvPr/>
        </p:nvSpPr>
        <p:spPr>
          <a:xfrm>
            <a:off x="1176833" y="3236088"/>
            <a:ext cx="7983855" cy="269304"/>
          </a:xfrm>
          <a:prstGeom prst="rect">
            <a:avLst/>
          </a:prstGeom>
          <a:solidFill>
            <a:srgbClr val="FFFF00"/>
          </a:solidFill>
        </p:spPr>
        <p:txBody>
          <a:bodyPr vert="horz" wrap="square" lIns="0" tIns="0" rIns="0" bIns="0" rtlCol="0">
            <a:spAutoFit/>
          </a:bodyPr>
          <a:lstStyle/>
          <a:p>
            <a:pPr>
              <a:lnSpc>
                <a:spcPts val="2145"/>
              </a:lnSpc>
              <a:tabLst>
                <a:tab pos="1949912" algn="l"/>
                <a:tab pos="3414092" algn="l"/>
                <a:tab pos="4839541" algn="l"/>
                <a:tab pos="5421149" algn="l"/>
                <a:tab pos="6444678" algn="l"/>
                <a:tab pos="7172323" algn="l"/>
              </a:tabLst>
            </a:pPr>
            <a:r>
              <a:rPr sz="1900" b="1" spc="-5" dirty="0">
                <a:latin typeface="Arial"/>
                <a:cs typeface="Arial"/>
              </a:rPr>
              <a:t>mante</a:t>
            </a:r>
            <a:r>
              <a:rPr sz="1900" b="1" dirty="0">
                <a:latin typeface="Arial"/>
                <a:cs typeface="Arial"/>
              </a:rPr>
              <a:t>n</a:t>
            </a:r>
            <a:r>
              <a:rPr sz="1900" b="1" spc="-5" dirty="0">
                <a:latin typeface="Arial"/>
                <a:cs typeface="Arial"/>
              </a:rPr>
              <a:t>imie</a:t>
            </a:r>
            <a:r>
              <a:rPr sz="1900" b="1" spc="5" dirty="0">
                <a:latin typeface="Arial"/>
                <a:cs typeface="Arial"/>
              </a:rPr>
              <a:t>n</a:t>
            </a:r>
            <a:r>
              <a:rPr sz="1900" b="1" spc="-5" dirty="0">
                <a:latin typeface="Arial"/>
                <a:cs typeface="Arial"/>
              </a:rPr>
              <a:t>to</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ec</a:t>
            </a:r>
            <a:r>
              <a:rPr sz="1900" b="1" dirty="0">
                <a:latin typeface="Arial"/>
                <a:cs typeface="Arial"/>
              </a:rPr>
              <a:t>t</a:t>
            </a:r>
            <a:r>
              <a:rPr sz="1900" b="1" spc="15" dirty="0">
                <a:latin typeface="Arial"/>
                <a:cs typeface="Arial"/>
              </a:rPr>
              <a:t>i</a:t>
            </a:r>
            <a:r>
              <a:rPr sz="1900" b="1" spc="-30" dirty="0">
                <a:latin typeface="Arial"/>
                <a:cs typeface="Arial"/>
              </a:rPr>
              <a:t>v</a:t>
            </a:r>
            <a:r>
              <a:rPr sz="1900" b="1" spc="-5" dirty="0">
                <a:latin typeface="Arial"/>
                <a:cs typeface="Arial"/>
              </a:rPr>
              <a:t>o,</a:t>
            </a:r>
            <a:r>
              <a:rPr sz="1900" b="1" dirty="0">
                <a:latin typeface="Arial"/>
                <a:cs typeface="Arial"/>
              </a:rPr>
              <a:t>	</a:t>
            </a:r>
            <a:r>
              <a:rPr sz="1900" b="1" spc="-5" dirty="0">
                <a:latin typeface="Arial"/>
                <a:cs typeface="Arial"/>
              </a:rPr>
              <a:t>ree</a:t>
            </a:r>
            <a:r>
              <a:rPr sz="1900" b="1" spc="-15" dirty="0">
                <a:latin typeface="Arial"/>
                <a:cs typeface="Arial"/>
              </a:rPr>
              <a:t>m</a:t>
            </a:r>
            <a:r>
              <a:rPr sz="1900" b="1" spc="-5" dirty="0">
                <a:latin typeface="Arial"/>
                <a:cs typeface="Arial"/>
              </a:rPr>
              <a:t>pla</a:t>
            </a:r>
            <a:r>
              <a:rPr sz="1900" b="1" spc="5" dirty="0">
                <a:latin typeface="Arial"/>
                <a:cs typeface="Arial"/>
              </a:rPr>
              <a:t>z</a:t>
            </a:r>
            <a:r>
              <a:rPr sz="1900" b="1" spc="-5" dirty="0">
                <a:latin typeface="Arial"/>
                <a:cs typeface="Arial"/>
              </a:rPr>
              <a:t>o</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uipo</a:t>
            </a:r>
            <a:r>
              <a:rPr sz="1900" b="1" dirty="0">
                <a:latin typeface="Arial"/>
                <a:cs typeface="Arial"/>
              </a:rPr>
              <a:t>	</a:t>
            </a:r>
            <a:r>
              <a:rPr sz="1900" b="1" spc="-5" dirty="0">
                <a:latin typeface="Arial"/>
                <a:cs typeface="Arial"/>
              </a:rPr>
              <a:t>b</a:t>
            </a:r>
            <a:r>
              <a:rPr sz="1900" b="1" dirty="0">
                <a:latin typeface="Arial"/>
                <a:cs typeface="Arial"/>
              </a:rPr>
              <a:t>a</a:t>
            </a:r>
            <a:r>
              <a:rPr sz="1900" b="1" spc="-5" dirty="0">
                <a:latin typeface="Arial"/>
                <a:cs typeface="Arial"/>
              </a:rPr>
              <a:t>jo</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a:t>
            </a:r>
            <a:endParaRPr sz="1900">
              <a:latin typeface="Arial"/>
              <a:cs typeface="Arial"/>
            </a:endParaRPr>
          </a:p>
        </p:txBody>
      </p:sp>
      <p:sp>
        <p:nvSpPr>
          <p:cNvPr id="14" name="object 14"/>
          <p:cNvSpPr txBox="1"/>
          <p:nvPr/>
        </p:nvSpPr>
        <p:spPr>
          <a:xfrm>
            <a:off x="9380982" y="3206623"/>
            <a:ext cx="605790" cy="304570"/>
          </a:xfrm>
          <a:prstGeom prst="rect">
            <a:avLst/>
          </a:prstGeom>
        </p:spPr>
        <p:txBody>
          <a:bodyPr vert="horz" wrap="square" lIns="0" tIns="12064" rIns="0" bIns="0" rtlCol="0">
            <a:spAutoFit/>
          </a:bodyPr>
          <a:lstStyle/>
          <a:p>
            <a:pPr marL="12699">
              <a:spcBef>
                <a:spcPts val="95"/>
              </a:spcBef>
              <a:tabLst>
                <a:tab pos="393030" algn="l"/>
              </a:tabLst>
            </a:pPr>
            <a:r>
              <a:rPr sz="1900" b="1" spc="-5" dirty="0">
                <a:latin typeface="Arial"/>
                <a:cs typeface="Arial"/>
              </a:rPr>
              <a:t>o	</a:t>
            </a:r>
            <a:r>
              <a:rPr sz="1900" b="1" spc="-21" dirty="0">
                <a:latin typeface="Arial"/>
                <a:cs typeface="Arial"/>
              </a:rPr>
              <a:t>l</a:t>
            </a:r>
            <a:r>
              <a:rPr sz="1900" b="1" spc="-5" dirty="0">
                <a:latin typeface="Arial"/>
                <a:cs typeface="Arial"/>
              </a:rPr>
              <a:t>a</a:t>
            </a:r>
            <a:endParaRPr sz="1900">
              <a:latin typeface="Arial"/>
              <a:cs typeface="Arial"/>
            </a:endParaRPr>
          </a:p>
        </p:txBody>
      </p:sp>
      <p:sp>
        <p:nvSpPr>
          <p:cNvPr id="15" name="object 15"/>
          <p:cNvSpPr txBox="1"/>
          <p:nvPr/>
        </p:nvSpPr>
        <p:spPr>
          <a:xfrm>
            <a:off x="1164132" y="3483991"/>
            <a:ext cx="8815070" cy="595033"/>
          </a:xfrm>
          <a:prstGeom prst="rect">
            <a:avLst/>
          </a:prstGeom>
        </p:spPr>
        <p:txBody>
          <a:bodyPr vert="horz" wrap="square" lIns="0" tIns="30478" rIns="0" bIns="0" rtlCol="0">
            <a:spAutoFit/>
          </a:bodyPr>
          <a:lstStyle/>
          <a:p>
            <a:pPr marL="12699" marR="5080">
              <a:lnSpc>
                <a:spcPts val="2190"/>
              </a:lnSpc>
              <a:spcBef>
                <a:spcPts val="240"/>
              </a:spcBef>
              <a:tabLst>
                <a:tab pos="1674981" algn="l"/>
                <a:tab pos="2104203" algn="l"/>
                <a:tab pos="2679462" algn="l"/>
                <a:tab pos="3026776" algn="l"/>
                <a:tab pos="3964588" algn="l"/>
                <a:tab pos="4821762" algn="l"/>
                <a:tab pos="5330351" algn="l"/>
                <a:tab pos="6818024" algn="l"/>
                <a:tab pos="8024417" algn="l"/>
                <a:tab pos="8599677" algn="l"/>
              </a:tabLst>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f</a:t>
            </a:r>
            <a:r>
              <a:rPr sz="1900" b="1" spc="-5" dirty="0">
                <a:latin typeface="Arial"/>
                <a:cs typeface="Arial"/>
              </a:rPr>
              <a:t>ir</a:t>
            </a:r>
            <a:r>
              <a:rPr sz="1900" b="1" spc="-15" dirty="0">
                <a:latin typeface="Arial"/>
                <a:cs typeface="Arial"/>
              </a:rPr>
              <a:t>m</a:t>
            </a:r>
            <a:r>
              <a:rPr sz="1900" b="1" spc="-5" dirty="0">
                <a:latin typeface="Arial"/>
                <a:cs typeface="Arial"/>
              </a:rPr>
              <a:t>aci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uipo</a:t>
            </a:r>
            <a:r>
              <a:rPr sz="1900" b="1" dirty="0">
                <a:latin typeface="Arial"/>
                <a:cs typeface="Arial"/>
              </a:rPr>
              <a:t>	</a:t>
            </a:r>
            <a:r>
              <a:rPr sz="1900" b="1" spc="-5" dirty="0">
                <a:latin typeface="Arial"/>
                <a:cs typeface="Arial"/>
              </a:rPr>
              <a:t>p</a:t>
            </a:r>
            <a:r>
              <a:rPr sz="1900" b="1" dirty="0">
                <a:latin typeface="Arial"/>
                <a:cs typeface="Arial"/>
              </a:rPr>
              <a:t>u</a:t>
            </a:r>
            <a:r>
              <a:rPr sz="1900" b="1" spc="-5" dirty="0">
                <a:latin typeface="Arial"/>
                <a:cs typeface="Arial"/>
              </a:rPr>
              <a:t>ede</a:t>
            </a:r>
            <a:r>
              <a:rPr sz="1900" b="1" dirty="0">
                <a:latin typeface="Arial"/>
                <a:cs typeface="Arial"/>
              </a:rPr>
              <a:t>	</a:t>
            </a:r>
            <a:r>
              <a:rPr sz="1900" b="1" spc="-5" dirty="0">
                <a:latin typeface="Arial"/>
                <a:cs typeface="Arial"/>
              </a:rPr>
              <a:t>ser</a:t>
            </a:r>
            <a:r>
              <a:rPr sz="1900" b="1" dirty="0">
                <a:latin typeface="Arial"/>
                <a:cs typeface="Arial"/>
              </a:rPr>
              <a:t>	</a:t>
            </a:r>
            <a:r>
              <a:rPr sz="1900" b="1" spc="-5" dirty="0">
                <a:latin typeface="Arial"/>
                <a:cs typeface="Arial"/>
              </a:rPr>
              <a:t>e</a:t>
            </a:r>
            <a:r>
              <a:rPr sz="1900" b="1" dirty="0">
                <a:latin typeface="Arial"/>
                <a:cs typeface="Arial"/>
              </a:rPr>
              <a:t>n</a:t>
            </a:r>
            <a:r>
              <a:rPr sz="1900" b="1" spc="-5" dirty="0">
                <a:latin typeface="Arial"/>
                <a:cs typeface="Arial"/>
              </a:rPr>
              <a:t>ergiza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sa</a:t>
            </a:r>
            <a:r>
              <a:rPr sz="1900" b="1" dirty="0">
                <a:latin typeface="Arial"/>
                <a:cs typeface="Arial"/>
              </a:rPr>
              <a:t>b</a:t>
            </a:r>
            <a:r>
              <a:rPr sz="1900" b="1" spc="-5" dirty="0">
                <a:latin typeface="Arial"/>
                <a:cs typeface="Arial"/>
              </a:rPr>
              <a:t>iendo</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la  posibilidad</a:t>
            </a:r>
            <a:r>
              <a:rPr sz="1900" b="1" spc="-10" dirty="0">
                <a:latin typeface="Arial"/>
                <a:cs typeface="Arial"/>
              </a:rPr>
              <a:t> de</a:t>
            </a:r>
            <a:r>
              <a:rPr sz="1900" b="1" dirty="0">
                <a:latin typeface="Arial"/>
                <a:cs typeface="Arial"/>
              </a:rPr>
              <a:t> </a:t>
            </a:r>
            <a:r>
              <a:rPr sz="1900" b="1" spc="-5" dirty="0">
                <a:latin typeface="Arial"/>
                <a:cs typeface="Arial"/>
              </a:rPr>
              <a:t>falla</a:t>
            </a:r>
            <a:r>
              <a:rPr sz="1900" b="1" dirty="0">
                <a:latin typeface="Arial"/>
                <a:cs typeface="Arial"/>
              </a:rPr>
              <a:t> </a:t>
            </a:r>
            <a:r>
              <a:rPr sz="1900" b="1" spc="-5" dirty="0">
                <a:latin typeface="Arial"/>
                <a:cs typeface="Arial"/>
              </a:rPr>
              <a:t>durante</a:t>
            </a:r>
            <a:r>
              <a:rPr sz="1900" b="1" dirty="0">
                <a:latin typeface="Arial"/>
                <a:cs typeface="Arial"/>
              </a:rPr>
              <a:t> </a:t>
            </a:r>
            <a:r>
              <a:rPr sz="1900" b="1" spc="-5" dirty="0">
                <a:latin typeface="Arial"/>
                <a:cs typeface="Arial"/>
              </a:rPr>
              <a:t>la puesta</a:t>
            </a:r>
            <a:r>
              <a:rPr sz="1900" b="1"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servicio</a:t>
            </a:r>
            <a:r>
              <a:rPr sz="1900" b="1" spc="5" dirty="0">
                <a:latin typeface="Arial"/>
                <a:cs typeface="Arial"/>
              </a:rPr>
              <a:t> </a:t>
            </a:r>
            <a:r>
              <a:rPr sz="1900" b="1" spc="-5" dirty="0">
                <a:latin typeface="Arial"/>
                <a:cs typeface="Arial"/>
              </a:rPr>
              <a:t>será </a:t>
            </a:r>
            <a:r>
              <a:rPr sz="1900" b="1" dirty="0">
                <a:latin typeface="Arial"/>
                <a:cs typeface="Arial"/>
              </a:rPr>
              <a:t>mínima.</a:t>
            </a:r>
            <a:endParaRPr sz="1900">
              <a:latin typeface="Arial"/>
              <a:cs typeface="Arial"/>
            </a:endParaRPr>
          </a:p>
        </p:txBody>
      </p:sp>
      <p:grpSp>
        <p:nvGrpSpPr>
          <p:cNvPr id="16" name="object 16"/>
          <p:cNvGrpSpPr/>
          <p:nvPr/>
        </p:nvGrpSpPr>
        <p:grpSpPr>
          <a:xfrm>
            <a:off x="947927" y="4345813"/>
            <a:ext cx="9025255" cy="350520"/>
            <a:chOff x="947927" y="4345813"/>
            <a:chExt cx="9025255" cy="350520"/>
          </a:xfrm>
        </p:grpSpPr>
        <p:sp>
          <p:nvSpPr>
            <p:cNvPr id="17" name="object 17"/>
            <p:cNvSpPr/>
            <p:nvPr/>
          </p:nvSpPr>
          <p:spPr>
            <a:xfrm>
              <a:off x="947927" y="4345813"/>
              <a:ext cx="9025255" cy="350520"/>
            </a:xfrm>
            <a:custGeom>
              <a:avLst/>
              <a:gdLst/>
              <a:ahLst/>
              <a:cxnLst/>
              <a:rect l="l" t="t" r="r" b="b"/>
              <a:pathLst>
                <a:path w="9025255" h="350520">
                  <a:moveTo>
                    <a:pt x="9024874" y="0"/>
                  </a:moveTo>
                  <a:lnTo>
                    <a:pt x="0" y="0"/>
                  </a:lnTo>
                  <a:lnTo>
                    <a:pt x="0" y="350519"/>
                  </a:lnTo>
                  <a:lnTo>
                    <a:pt x="9024874" y="350519"/>
                  </a:lnTo>
                  <a:lnTo>
                    <a:pt x="9024874" y="0"/>
                  </a:lnTo>
                  <a:close/>
                </a:path>
              </a:pathLst>
            </a:custGeom>
            <a:solidFill>
              <a:srgbClr val="00FF00"/>
            </a:solidFill>
          </p:spPr>
          <p:txBody>
            <a:bodyPr wrap="square" lIns="0" tIns="0" rIns="0" bIns="0" rtlCol="0"/>
            <a:lstStyle/>
            <a:p>
              <a:endParaRPr/>
            </a:p>
          </p:txBody>
        </p:sp>
        <p:pic>
          <p:nvPicPr>
            <p:cNvPr id="18" name="object 18"/>
            <p:cNvPicPr/>
            <p:nvPr/>
          </p:nvPicPr>
          <p:blipFill>
            <a:blip r:embed="rId3" cstate="print"/>
            <a:stretch>
              <a:fillRect/>
            </a:stretch>
          </p:blipFill>
          <p:spPr>
            <a:xfrm>
              <a:off x="948054" y="4357370"/>
              <a:ext cx="271144" cy="271144"/>
            </a:xfrm>
            <a:prstGeom prst="rect">
              <a:avLst/>
            </a:prstGeom>
          </p:spPr>
        </p:pic>
      </p:grpSp>
      <p:sp>
        <p:nvSpPr>
          <p:cNvPr id="19" name="object 19"/>
          <p:cNvSpPr txBox="1"/>
          <p:nvPr/>
        </p:nvSpPr>
        <p:spPr>
          <a:xfrm>
            <a:off x="947927" y="4345814"/>
            <a:ext cx="9025255" cy="346249"/>
          </a:xfrm>
          <a:prstGeom prst="rect">
            <a:avLst/>
          </a:prstGeom>
        </p:spPr>
        <p:txBody>
          <a:bodyPr vert="horz" wrap="square" lIns="0" tIns="0" rIns="0" bIns="0" rtlCol="0">
            <a:spAutoFit/>
          </a:bodyPr>
          <a:lstStyle/>
          <a:p>
            <a:pPr marL="670501">
              <a:lnSpc>
                <a:spcPts val="2709"/>
              </a:lnSpc>
            </a:pPr>
            <a:r>
              <a:rPr sz="2400" b="1" i="1" spc="-5" dirty="0">
                <a:latin typeface="Arial"/>
                <a:cs typeface="Arial"/>
              </a:rPr>
              <a:t>Los equipos</a:t>
            </a:r>
            <a:r>
              <a:rPr sz="2400" b="1" i="1" dirty="0">
                <a:latin typeface="Arial"/>
                <a:cs typeface="Arial"/>
              </a:rPr>
              <a:t> </a:t>
            </a:r>
            <a:r>
              <a:rPr sz="2400" b="1" i="1" spc="-5" dirty="0">
                <a:latin typeface="Arial"/>
                <a:cs typeface="Arial"/>
              </a:rPr>
              <a:t>eléctricos pueden</a:t>
            </a:r>
            <a:r>
              <a:rPr sz="2400" b="1" i="1" spc="15" dirty="0">
                <a:latin typeface="Arial"/>
                <a:cs typeface="Arial"/>
              </a:rPr>
              <a:t> </a:t>
            </a:r>
            <a:r>
              <a:rPr sz="2400" b="1" i="1" spc="-5" dirty="0">
                <a:latin typeface="Arial"/>
                <a:cs typeface="Arial"/>
              </a:rPr>
              <a:t>agruparse</a:t>
            </a:r>
            <a:r>
              <a:rPr sz="2400" b="1" i="1" spc="5" dirty="0">
                <a:latin typeface="Arial"/>
                <a:cs typeface="Arial"/>
              </a:rPr>
              <a:t> </a:t>
            </a:r>
            <a:r>
              <a:rPr sz="2400" b="1" i="1" spc="-5" dirty="0">
                <a:latin typeface="Arial"/>
                <a:cs typeface="Arial"/>
              </a:rPr>
              <a:t>en </a:t>
            </a:r>
            <a:r>
              <a:rPr sz="2400" b="1" i="1" dirty="0">
                <a:latin typeface="Arial"/>
                <a:cs typeface="Arial"/>
              </a:rPr>
              <a:t>dos</a:t>
            </a:r>
            <a:r>
              <a:rPr sz="2400" b="1" i="1" spc="-5" dirty="0">
                <a:latin typeface="Arial"/>
                <a:cs typeface="Arial"/>
              </a:rPr>
              <a:t> grandes</a:t>
            </a:r>
            <a:endParaRPr sz="2400">
              <a:latin typeface="Arial"/>
              <a:cs typeface="Arial"/>
            </a:endParaRPr>
          </a:p>
        </p:txBody>
      </p:sp>
      <p:sp>
        <p:nvSpPr>
          <p:cNvPr id="20" name="object 20"/>
          <p:cNvSpPr txBox="1"/>
          <p:nvPr/>
        </p:nvSpPr>
        <p:spPr>
          <a:xfrm>
            <a:off x="1176832" y="4696333"/>
            <a:ext cx="8796020" cy="346249"/>
          </a:xfrm>
          <a:prstGeom prst="rect">
            <a:avLst/>
          </a:prstGeom>
          <a:solidFill>
            <a:srgbClr val="00FF00"/>
          </a:solidFill>
        </p:spPr>
        <p:txBody>
          <a:bodyPr vert="horz" wrap="square" lIns="0" tIns="0" rIns="0" bIns="0" rtlCol="0">
            <a:spAutoFit/>
          </a:bodyPr>
          <a:lstStyle/>
          <a:p>
            <a:pPr>
              <a:lnSpc>
                <a:spcPts val="2709"/>
              </a:lnSpc>
              <a:tabLst>
                <a:tab pos="1271792" algn="l"/>
                <a:tab pos="2662318" algn="l"/>
                <a:tab pos="3358216" algn="l"/>
                <a:tab pos="4579849" algn="l"/>
                <a:tab pos="5344321" algn="l"/>
                <a:tab pos="7327883" algn="l"/>
                <a:tab pos="7652340" algn="l"/>
                <a:tab pos="8247918" algn="l"/>
              </a:tabLst>
            </a:pPr>
            <a:r>
              <a:rPr sz="2400" b="1" i="1" spc="-5" dirty="0">
                <a:latin typeface="Arial"/>
                <a:cs typeface="Arial"/>
              </a:rPr>
              <a:t>grup</a:t>
            </a:r>
            <a:r>
              <a:rPr sz="2400" b="1" i="1" spc="-15" dirty="0">
                <a:latin typeface="Arial"/>
                <a:cs typeface="Arial"/>
              </a:rPr>
              <a:t>o</a:t>
            </a:r>
            <a:r>
              <a:rPr sz="2400" b="1" i="1" spc="-5" dirty="0">
                <a:latin typeface="Arial"/>
                <a:cs typeface="Arial"/>
              </a:rPr>
              <a:t>s,</a:t>
            </a:r>
            <a:r>
              <a:rPr sz="2400" b="1" i="1" dirty="0">
                <a:latin typeface="Arial"/>
                <a:cs typeface="Arial"/>
              </a:rPr>
              <a:t>	aq</a:t>
            </a:r>
            <a:r>
              <a:rPr sz="2400" b="1" i="1" spc="-10" dirty="0">
                <a:latin typeface="Arial"/>
                <a:cs typeface="Arial"/>
              </a:rPr>
              <a:t>u</a:t>
            </a:r>
            <a:r>
              <a:rPr sz="2400" b="1" i="1" spc="-5" dirty="0">
                <a:latin typeface="Arial"/>
                <a:cs typeface="Arial"/>
              </a:rPr>
              <a:t>ellos</a:t>
            </a:r>
            <a:r>
              <a:rPr sz="2400" b="1" i="1" dirty="0">
                <a:latin typeface="Arial"/>
                <a:cs typeface="Arial"/>
              </a:rPr>
              <a:t>	que	</a:t>
            </a:r>
            <a:r>
              <a:rPr sz="2400" b="1" i="1" spc="-5" dirty="0">
                <a:latin typeface="Arial"/>
                <a:cs typeface="Arial"/>
              </a:rPr>
              <a:t>pos</a:t>
            </a:r>
            <a:r>
              <a:rPr sz="2400" b="1" i="1" spc="-15" dirty="0">
                <a:latin typeface="Arial"/>
                <a:cs typeface="Arial"/>
              </a:rPr>
              <a:t>e</a:t>
            </a:r>
            <a:r>
              <a:rPr sz="2400" b="1" i="1" dirty="0">
                <a:latin typeface="Arial"/>
                <a:cs typeface="Arial"/>
              </a:rPr>
              <a:t>en	</a:t>
            </a:r>
            <a:r>
              <a:rPr sz="2400" b="1" i="1" spc="-5" dirty="0">
                <a:latin typeface="Arial"/>
                <a:cs typeface="Arial"/>
              </a:rPr>
              <a:t>baja</a:t>
            </a:r>
            <a:r>
              <a:rPr sz="2400" b="1" i="1" dirty="0">
                <a:latin typeface="Arial"/>
                <a:cs typeface="Arial"/>
              </a:rPr>
              <a:t>	</a:t>
            </a:r>
            <a:r>
              <a:rPr sz="2400" b="1" i="1" spc="-5" dirty="0">
                <a:latin typeface="Arial"/>
                <a:cs typeface="Arial"/>
              </a:rPr>
              <a:t>ca</a:t>
            </a:r>
            <a:r>
              <a:rPr sz="2400" b="1" i="1" spc="-15" dirty="0">
                <a:latin typeface="Arial"/>
                <a:cs typeface="Arial"/>
              </a:rPr>
              <a:t>p</a:t>
            </a:r>
            <a:r>
              <a:rPr sz="2400" b="1" i="1" spc="-5" dirty="0">
                <a:latin typeface="Arial"/>
                <a:cs typeface="Arial"/>
              </a:rPr>
              <a:t>acitancia</a:t>
            </a:r>
            <a:r>
              <a:rPr sz="2400" b="1" i="1" dirty="0">
                <a:latin typeface="Arial"/>
                <a:cs typeface="Arial"/>
              </a:rPr>
              <a:t>	</a:t>
            </a:r>
            <a:r>
              <a:rPr sz="2400" b="1" i="1" spc="-5" dirty="0">
                <a:latin typeface="Arial"/>
                <a:cs typeface="Arial"/>
              </a:rPr>
              <a:t>y</a:t>
            </a:r>
            <a:r>
              <a:rPr sz="2400" b="1" i="1" dirty="0">
                <a:latin typeface="Arial"/>
                <a:cs typeface="Arial"/>
              </a:rPr>
              <a:t>	</a:t>
            </a:r>
            <a:r>
              <a:rPr sz="2400" b="1" i="1" spc="-5" dirty="0">
                <a:latin typeface="Arial"/>
                <a:cs typeface="Arial"/>
              </a:rPr>
              <a:t>los</a:t>
            </a:r>
            <a:r>
              <a:rPr sz="2400" b="1" i="1" dirty="0">
                <a:latin typeface="Arial"/>
                <a:cs typeface="Arial"/>
              </a:rPr>
              <a:t>	que</a:t>
            </a:r>
            <a:endParaRPr sz="2400">
              <a:latin typeface="Arial"/>
              <a:cs typeface="Arial"/>
            </a:endParaRPr>
          </a:p>
        </p:txBody>
      </p:sp>
      <p:sp>
        <p:nvSpPr>
          <p:cNvPr id="21" name="object 21"/>
          <p:cNvSpPr txBox="1"/>
          <p:nvPr/>
        </p:nvSpPr>
        <p:spPr>
          <a:xfrm>
            <a:off x="1176832" y="5046853"/>
            <a:ext cx="4302760" cy="346249"/>
          </a:xfrm>
          <a:prstGeom prst="rect">
            <a:avLst/>
          </a:prstGeom>
          <a:solidFill>
            <a:srgbClr val="00FF00"/>
          </a:solidFill>
        </p:spPr>
        <p:txBody>
          <a:bodyPr vert="horz" wrap="square" lIns="0" tIns="0" rIns="0" bIns="0" rtlCol="0">
            <a:spAutoFit/>
          </a:bodyPr>
          <a:lstStyle/>
          <a:p>
            <a:pPr>
              <a:lnSpc>
                <a:spcPts val="2709"/>
              </a:lnSpc>
            </a:pPr>
            <a:r>
              <a:rPr sz="2400" b="1" i="1" spc="-5" dirty="0">
                <a:latin typeface="Arial"/>
                <a:cs typeface="Arial"/>
              </a:rPr>
              <a:t>poseen </a:t>
            </a:r>
            <a:r>
              <a:rPr sz="2400" b="1" i="1" dirty="0">
                <a:latin typeface="Arial"/>
                <a:cs typeface="Arial"/>
              </a:rPr>
              <a:t>una alta</a:t>
            </a:r>
            <a:r>
              <a:rPr sz="2400" b="1" i="1" spc="-5" dirty="0">
                <a:latin typeface="Arial"/>
                <a:cs typeface="Arial"/>
              </a:rPr>
              <a:t> capacitancia.</a:t>
            </a:r>
            <a:endParaRPr sz="2400">
              <a:latin typeface="Arial"/>
              <a:cs typeface="Arial"/>
            </a:endParaRPr>
          </a:p>
        </p:txBody>
      </p:sp>
      <p:sp>
        <p:nvSpPr>
          <p:cNvPr id="31" name="object 3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42</a:t>
            </a:fld>
            <a:endParaRPr sz="1100">
              <a:latin typeface="Calibri"/>
              <a:cs typeface="Calibri"/>
            </a:endParaRPr>
          </a:p>
        </p:txBody>
      </p:sp>
      <p:sp>
        <p:nvSpPr>
          <p:cNvPr id="22" name="object 6"/>
          <p:cNvSpPr txBox="1"/>
          <p:nvPr/>
        </p:nvSpPr>
        <p:spPr>
          <a:xfrm>
            <a:off x="1203296" y="1566847"/>
            <a:ext cx="3804920" cy="320601"/>
          </a:xfrm>
          <a:prstGeom prst="rect">
            <a:avLst/>
          </a:prstGeom>
          <a:solidFill>
            <a:srgbClr val="00FFFF"/>
          </a:solidFill>
        </p:spPr>
        <p:txBody>
          <a:bodyPr vert="horz" wrap="square" lIns="0" tIns="0" rIns="0" bIns="0" rtlCol="0">
            <a:spAutoFit/>
          </a:bodyPr>
          <a:lstStyle/>
          <a:p>
            <a:pPr>
              <a:lnSpc>
                <a:spcPts val="2489"/>
              </a:lnSpc>
            </a:pPr>
            <a:r>
              <a:rPr sz="2400" b="1" spc="-5" smtClean="0">
                <a:latin typeface="Arial"/>
                <a:cs typeface="Arial"/>
              </a:rPr>
              <a:t>de</a:t>
            </a:r>
            <a:r>
              <a:rPr sz="2400" b="1" spc="15" smtClean="0">
                <a:latin typeface="Arial"/>
                <a:cs typeface="Arial"/>
              </a:rPr>
              <a:t> </a:t>
            </a:r>
            <a:r>
              <a:rPr sz="2400" b="1" spc="-5" dirty="0">
                <a:latin typeface="Arial"/>
                <a:cs typeface="Arial"/>
              </a:rPr>
              <a:t>Transformadores.</a:t>
            </a:r>
            <a:endParaRPr sz="2400">
              <a:latin typeface="Arial"/>
              <a:cs typeface="Aria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301625"/>
            <a:chOff x="789431" y="1124085"/>
            <a:chExt cx="9114790"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7927" y="1147826"/>
              <a:ext cx="228904" cy="27736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164133" y="1118362"/>
            <a:ext cx="4806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a:t>
            </a:r>
            <a:endParaRPr sz="1900">
              <a:latin typeface="Arial"/>
              <a:cs typeface="Arial"/>
            </a:endParaRPr>
          </a:p>
        </p:txBody>
      </p:sp>
      <p:sp>
        <p:nvSpPr>
          <p:cNvPr id="9" name="object 9"/>
          <p:cNvSpPr txBox="1"/>
          <p:nvPr/>
        </p:nvSpPr>
        <p:spPr>
          <a:xfrm>
            <a:off x="1720850" y="1147827"/>
            <a:ext cx="31762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simple</a:t>
            </a:r>
            <a:r>
              <a:rPr sz="1900" b="1" spc="175" dirty="0">
                <a:latin typeface="Arial"/>
                <a:cs typeface="Arial"/>
              </a:rPr>
              <a:t> </a:t>
            </a:r>
            <a:r>
              <a:rPr sz="1900" b="1" spc="-5" dirty="0">
                <a:latin typeface="Arial"/>
                <a:cs typeface="Arial"/>
              </a:rPr>
              <a:t>prueba</a:t>
            </a:r>
            <a:r>
              <a:rPr sz="1900" b="1" spc="175" dirty="0">
                <a:latin typeface="Arial"/>
                <a:cs typeface="Arial"/>
              </a:rPr>
              <a:t> </a:t>
            </a:r>
            <a:r>
              <a:rPr sz="1900" b="1" spc="-5" dirty="0">
                <a:latin typeface="Arial"/>
                <a:cs typeface="Arial"/>
              </a:rPr>
              <a:t>de</a:t>
            </a:r>
            <a:r>
              <a:rPr sz="1900" b="1" spc="175" dirty="0">
                <a:latin typeface="Arial"/>
                <a:cs typeface="Arial"/>
              </a:rPr>
              <a:t> </a:t>
            </a:r>
            <a:r>
              <a:rPr sz="1900" b="1" spc="-5" dirty="0">
                <a:latin typeface="Arial"/>
                <a:cs typeface="Arial"/>
              </a:rPr>
              <a:t>medición</a:t>
            </a:r>
            <a:endParaRPr sz="1900">
              <a:latin typeface="Arial"/>
              <a:cs typeface="Arial"/>
            </a:endParaRPr>
          </a:p>
        </p:txBody>
      </p:sp>
      <p:sp>
        <p:nvSpPr>
          <p:cNvPr id="10" name="object 10"/>
          <p:cNvSpPr txBox="1"/>
          <p:nvPr/>
        </p:nvSpPr>
        <p:spPr>
          <a:xfrm>
            <a:off x="4972939" y="1118362"/>
            <a:ext cx="3795395"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de</a:t>
            </a:r>
            <a:r>
              <a:rPr sz="1900" b="1" spc="160" dirty="0">
                <a:latin typeface="Arial"/>
                <a:cs typeface="Arial"/>
              </a:rPr>
              <a:t> </a:t>
            </a:r>
            <a:r>
              <a:rPr sz="1900" b="1" spc="-5" dirty="0">
                <a:latin typeface="Arial"/>
                <a:cs typeface="Arial"/>
              </a:rPr>
              <a:t>resistencia</a:t>
            </a:r>
            <a:r>
              <a:rPr sz="1900" b="1" spc="165" dirty="0">
                <a:latin typeface="Arial"/>
                <a:cs typeface="Arial"/>
              </a:rPr>
              <a:t> </a:t>
            </a:r>
            <a:r>
              <a:rPr sz="1900" b="1" spc="-5" dirty="0">
                <a:latin typeface="Arial"/>
                <a:cs typeface="Arial"/>
              </a:rPr>
              <a:t>de</a:t>
            </a:r>
            <a:r>
              <a:rPr sz="1900" b="1" spc="165" dirty="0">
                <a:latin typeface="Arial"/>
                <a:cs typeface="Arial"/>
              </a:rPr>
              <a:t> </a:t>
            </a:r>
            <a:r>
              <a:rPr sz="1900" b="1" spc="-5" dirty="0">
                <a:latin typeface="Arial"/>
                <a:cs typeface="Arial"/>
              </a:rPr>
              <a:t>aislamiento</a:t>
            </a:r>
            <a:r>
              <a:rPr sz="1900" b="1" spc="165" dirty="0">
                <a:latin typeface="Arial"/>
                <a:cs typeface="Arial"/>
              </a:rPr>
              <a:t> </a:t>
            </a:r>
            <a:r>
              <a:rPr sz="1900" b="1" spc="-5" dirty="0">
                <a:latin typeface="Arial"/>
                <a:cs typeface="Arial"/>
              </a:rPr>
              <a:t>es</a:t>
            </a:r>
            <a:endParaRPr sz="1900">
              <a:latin typeface="Arial"/>
              <a:cs typeface="Arial"/>
            </a:endParaRPr>
          </a:p>
        </p:txBody>
      </p:sp>
      <p:sp>
        <p:nvSpPr>
          <p:cNvPr id="11" name="object 11"/>
          <p:cNvSpPr txBox="1"/>
          <p:nvPr/>
        </p:nvSpPr>
        <p:spPr>
          <a:xfrm>
            <a:off x="8846566" y="1147827"/>
            <a:ext cx="1287321" cy="2751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u</a:t>
            </a:r>
            <a:r>
              <a:rPr sz="1900" b="1" spc="-5" dirty="0">
                <a:latin typeface="Arial"/>
                <a:cs typeface="Arial"/>
              </a:rPr>
              <a:t>fi</a:t>
            </a:r>
            <a:r>
              <a:rPr sz="1900" b="1" dirty="0">
                <a:latin typeface="Arial"/>
                <a:cs typeface="Arial"/>
              </a:rPr>
              <a:t>c</a:t>
            </a:r>
            <a:r>
              <a:rPr sz="1900" b="1" spc="-5" dirty="0">
                <a:latin typeface="Arial"/>
                <a:cs typeface="Arial"/>
              </a:rPr>
              <a:t>ie</a:t>
            </a:r>
            <a:r>
              <a:rPr sz="1900" b="1" dirty="0">
                <a:latin typeface="Arial"/>
                <a:cs typeface="Arial"/>
              </a:rPr>
              <a:t>n</a:t>
            </a:r>
            <a:r>
              <a:rPr sz="1900" b="1" spc="-5" dirty="0">
                <a:latin typeface="Arial"/>
                <a:cs typeface="Arial"/>
              </a:rPr>
              <a:t>te</a:t>
            </a:r>
            <a:endParaRPr sz="1900" dirty="0">
              <a:latin typeface="Arial"/>
              <a:cs typeface="Arial"/>
            </a:endParaRPr>
          </a:p>
        </p:txBody>
      </p:sp>
      <p:sp>
        <p:nvSpPr>
          <p:cNvPr id="12" name="object 12"/>
          <p:cNvSpPr txBox="1"/>
          <p:nvPr/>
        </p:nvSpPr>
        <p:spPr>
          <a:xfrm>
            <a:off x="1164132" y="1395730"/>
            <a:ext cx="1056640"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ya</a:t>
            </a:r>
            <a:r>
              <a:rPr sz="1900" b="1" spc="-40" dirty="0">
                <a:latin typeface="Arial"/>
                <a:cs typeface="Arial"/>
              </a:rPr>
              <a:t> </a:t>
            </a:r>
            <a:r>
              <a:rPr sz="1900" b="1" spc="-5" dirty="0">
                <a:latin typeface="Arial"/>
                <a:cs typeface="Arial"/>
              </a:rPr>
              <a:t>que</a:t>
            </a:r>
            <a:r>
              <a:rPr sz="1900" b="1" spc="-30" dirty="0">
                <a:latin typeface="Arial"/>
                <a:cs typeface="Arial"/>
              </a:rPr>
              <a:t> </a:t>
            </a:r>
            <a:r>
              <a:rPr sz="1900" b="1" spc="-5" dirty="0">
                <a:latin typeface="Arial"/>
                <a:cs typeface="Arial"/>
              </a:rPr>
              <a:t>el</a:t>
            </a:r>
            <a:endParaRPr sz="1900">
              <a:latin typeface="Arial"/>
              <a:cs typeface="Arial"/>
            </a:endParaRPr>
          </a:p>
        </p:txBody>
      </p:sp>
      <p:sp>
        <p:nvSpPr>
          <p:cNvPr id="13" name="object 13"/>
          <p:cNvSpPr txBox="1"/>
          <p:nvPr/>
        </p:nvSpPr>
        <p:spPr>
          <a:xfrm>
            <a:off x="2278633" y="1425195"/>
            <a:ext cx="4949189"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a:t>
            </a:r>
            <a:r>
              <a:rPr sz="1900" b="1" spc="15" dirty="0">
                <a:latin typeface="Arial"/>
                <a:cs typeface="Arial"/>
              </a:rPr>
              <a:t> </a:t>
            </a:r>
            <a:r>
              <a:rPr sz="1900" b="1" spc="-5" dirty="0">
                <a:latin typeface="Arial"/>
                <a:cs typeface="Arial"/>
              </a:rPr>
              <a:t>obtenido</a:t>
            </a:r>
            <a:r>
              <a:rPr sz="1900" b="1" spc="40" dirty="0">
                <a:latin typeface="Arial"/>
                <a:cs typeface="Arial"/>
              </a:rPr>
              <a:t> </a:t>
            </a:r>
            <a:r>
              <a:rPr sz="1900" b="1" spc="-10" dirty="0">
                <a:latin typeface="Arial"/>
                <a:cs typeface="Arial"/>
              </a:rPr>
              <a:t>se</a:t>
            </a:r>
            <a:r>
              <a:rPr sz="1900" b="1" spc="15" dirty="0">
                <a:latin typeface="Arial"/>
                <a:cs typeface="Arial"/>
              </a:rPr>
              <a:t> </a:t>
            </a:r>
            <a:r>
              <a:rPr sz="1900" b="1" spc="-5" dirty="0">
                <a:latin typeface="Arial"/>
                <a:cs typeface="Arial"/>
              </a:rPr>
              <a:t>estabilizará</a:t>
            </a:r>
            <a:r>
              <a:rPr sz="1900" b="1" spc="25" dirty="0">
                <a:latin typeface="Arial"/>
                <a:cs typeface="Arial"/>
              </a:rPr>
              <a:t> </a:t>
            </a:r>
            <a:r>
              <a:rPr sz="1900" b="1" spc="-5" dirty="0">
                <a:latin typeface="Arial"/>
                <a:cs typeface="Arial"/>
              </a:rPr>
              <a:t>rápidamente.</a:t>
            </a:r>
            <a:endParaRPr sz="1900">
              <a:latin typeface="Arial"/>
              <a:cs typeface="Arial"/>
            </a:endParaRPr>
          </a:p>
        </p:txBody>
      </p:sp>
      <p:pic>
        <p:nvPicPr>
          <p:cNvPr id="14" name="object 14"/>
          <p:cNvPicPr/>
          <p:nvPr/>
        </p:nvPicPr>
        <p:blipFill>
          <a:blip r:embed="rId3" cstate="print"/>
          <a:stretch>
            <a:fillRect/>
          </a:stretch>
        </p:blipFill>
        <p:spPr>
          <a:xfrm>
            <a:off x="948057" y="2009056"/>
            <a:ext cx="208915" cy="194394"/>
          </a:xfrm>
          <a:prstGeom prst="rect">
            <a:avLst/>
          </a:prstGeom>
        </p:spPr>
      </p:pic>
      <p:sp>
        <p:nvSpPr>
          <p:cNvPr id="15" name="object 15"/>
          <p:cNvSpPr txBox="1"/>
          <p:nvPr/>
        </p:nvSpPr>
        <p:spPr>
          <a:xfrm>
            <a:off x="1164132" y="1950467"/>
            <a:ext cx="835660" cy="304570"/>
          </a:xfrm>
          <a:prstGeom prst="rect">
            <a:avLst/>
          </a:prstGeom>
        </p:spPr>
        <p:txBody>
          <a:bodyPr vert="horz" wrap="square" lIns="0" tIns="12064" rIns="0" bIns="0" rtlCol="0">
            <a:spAutoFit/>
          </a:bodyPr>
          <a:lstStyle/>
          <a:p>
            <a:pPr marL="12699">
              <a:spcBef>
                <a:spcPts val="95"/>
              </a:spcBef>
              <a:tabLst>
                <a:tab pos="473667" algn="l"/>
              </a:tabLst>
            </a:pPr>
            <a:r>
              <a:rPr sz="1900" b="1" spc="-10" dirty="0">
                <a:latin typeface="Arial"/>
                <a:cs typeface="Arial"/>
              </a:rPr>
              <a:t>E</a:t>
            </a:r>
            <a:r>
              <a:rPr sz="1900" b="1" spc="-5" dirty="0">
                <a:latin typeface="Arial"/>
                <a:cs typeface="Arial"/>
              </a:rPr>
              <a:t>n</a:t>
            </a:r>
            <a:r>
              <a:rPr sz="1900" b="1" dirty="0">
                <a:latin typeface="Arial"/>
                <a:cs typeface="Arial"/>
              </a:rPr>
              <a:t>	</a:t>
            </a:r>
            <a:r>
              <a:rPr sz="1900" b="1" spc="-5" dirty="0">
                <a:latin typeface="Arial"/>
                <a:cs typeface="Arial"/>
              </a:rPr>
              <a:t>los</a:t>
            </a:r>
            <a:endParaRPr sz="1900">
              <a:latin typeface="Arial"/>
              <a:cs typeface="Arial"/>
            </a:endParaRPr>
          </a:p>
        </p:txBody>
      </p:sp>
      <p:sp>
        <p:nvSpPr>
          <p:cNvPr id="16" name="object 16"/>
          <p:cNvSpPr txBox="1"/>
          <p:nvPr/>
        </p:nvSpPr>
        <p:spPr>
          <a:xfrm>
            <a:off x="2141474" y="1979931"/>
            <a:ext cx="3686175" cy="269304"/>
          </a:xfrm>
          <a:prstGeom prst="rect">
            <a:avLst/>
          </a:prstGeom>
          <a:solidFill>
            <a:srgbClr val="FFFF00"/>
          </a:solidFill>
        </p:spPr>
        <p:txBody>
          <a:bodyPr vert="horz" wrap="square" lIns="0" tIns="0" rIns="0" bIns="0" rtlCol="0">
            <a:spAutoFit/>
          </a:bodyPr>
          <a:lstStyle/>
          <a:p>
            <a:pPr>
              <a:lnSpc>
                <a:spcPts val="2145"/>
              </a:lnSpc>
              <a:tabLst>
                <a:tab pos="1080674" algn="l"/>
                <a:tab pos="1663552" algn="l"/>
                <a:tab pos="2233097" algn="l"/>
              </a:tabLst>
            </a:pPr>
            <a:r>
              <a:rPr sz="1900" b="1" spc="-5" dirty="0">
                <a:latin typeface="Arial"/>
                <a:cs typeface="Arial"/>
              </a:rPr>
              <a:t>e</a:t>
            </a:r>
            <a:r>
              <a:rPr sz="1900" b="1" dirty="0">
                <a:latin typeface="Arial"/>
                <a:cs typeface="Arial"/>
              </a:rPr>
              <a:t>q</a:t>
            </a:r>
            <a:r>
              <a:rPr sz="1900" b="1" spc="-5" dirty="0">
                <a:latin typeface="Arial"/>
                <a:cs typeface="Arial"/>
              </a:rPr>
              <a:t>u</a:t>
            </a:r>
            <a:r>
              <a:rPr sz="1900" b="1" spc="10" dirty="0">
                <a:latin typeface="Arial"/>
                <a:cs typeface="Arial"/>
              </a:rPr>
              <a:t>i</a:t>
            </a:r>
            <a:r>
              <a:rPr sz="1900" b="1" spc="-5" dirty="0">
                <a:latin typeface="Arial"/>
                <a:cs typeface="Arial"/>
              </a:rPr>
              <a:t>p</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al</a:t>
            </a:r>
            <a:r>
              <a:rPr sz="1900" b="1" dirty="0">
                <a:latin typeface="Arial"/>
                <a:cs typeface="Arial"/>
              </a:rPr>
              <a:t>t</a:t>
            </a:r>
            <a:r>
              <a:rPr sz="1900" b="1" spc="-5" dirty="0">
                <a:latin typeface="Arial"/>
                <a:cs typeface="Arial"/>
              </a:rPr>
              <a:t>a</a:t>
            </a:r>
            <a:r>
              <a:rPr sz="1900" b="1" dirty="0">
                <a:latin typeface="Arial"/>
                <a:cs typeface="Arial"/>
              </a:rPr>
              <a:t>	</a:t>
            </a:r>
            <a:r>
              <a:rPr sz="1900" b="1" spc="-5" dirty="0">
                <a:latin typeface="Arial"/>
                <a:cs typeface="Arial"/>
              </a:rPr>
              <a:t>ca</a:t>
            </a:r>
            <a:r>
              <a:rPr sz="1900" b="1" dirty="0">
                <a:latin typeface="Arial"/>
                <a:cs typeface="Arial"/>
              </a:rPr>
              <a:t>p</a:t>
            </a:r>
            <a:r>
              <a:rPr sz="1900" b="1" spc="-5" dirty="0">
                <a:latin typeface="Arial"/>
                <a:cs typeface="Arial"/>
              </a:rPr>
              <a:t>aci</a:t>
            </a:r>
            <a:r>
              <a:rPr sz="1900" b="1" dirty="0">
                <a:latin typeface="Arial"/>
                <a:cs typeface="Arial"/>
              </a:rPr>
              <a:t>t</a:t>
            </a:r>
            <a:r>
              <a:rPr sz="1900" b="1" spc="-5" dirty="0">
                <a:latin typeface="Arial"/>
                <a:cs typeface="Arial"/>
              </a:rPr>
              <a:t>a</a:t>
            </a:r>
            <a:r>
              <a:rPr sz="1900" b="1" dirty="0">
                <a:latin typeface="Arial"/>
                <a:cs typeface="Arial"/>
              </a:rPr>
              <a:t>n</a:t>
            </a:r>
            <a:r>
              <a:rPr sz="1900" b="1" spc="-5" dirty="0">
                <a:latin typeface="Arial"/>
                <a:cs typeface="Arial"/>
              </a:rPr>
              <a:t>cia</a:t>
            </a:r>
            <a:endParaRPr sz="1900">
              <a:latin typeface="Arial"/>
              <a:cs typeface="Arial"/>
            </a:endParaRPr>
          </a:p>
        </p:txBody>
      </p:sp>
      <p:sp>
        <p:nvSpPr>
          <p:cNvPr id="17" name="object 17"/>
          <p:cNvSpPr txBox="1"/>
          <p:nvPr/>
        </p:nvSpPr>
        <p:spPr>
          <a:xfrm>
            <a:off x="5814440" y="1950467"/>
            <a:ext cx="447675" cy="304570"/>
          </a:xfrm>
          <a:prstGeom prst="rect">
            <a:avLst/>
          </a:prstGeom>
        </p:spPr>
        <p:txBody>
          <a:bodyPr vert="horz" wrap="square" lIns="0" tIns="12064" rIns="0" bIns="0" rtlCol="0">
            <a:spAutoFit/>
          </a:bodyPr>
          <a:lstStyle/>
          <a:p>
            <a:pPr marL="12699">
              <a:spcBef>
                <a:spcPts val="95"/>
              </a:spcBef>
              <a:tabLst>
                <a:tab pos="233024" algn="l"/>
              </a:tabLst>
            </a:pPr>
            <a:r>
              <a:rPr sz="1900" b="1" spc="-5" dirty="0">
                <a:latin typeface="Arial"/>
                <a:cs typeface="Arial"/>
              </a:rPr>
              <a:t>,	la</a:t>
            </a:r>
            <a:endParaRPr sz="1900">
              <a:latin typeface="Arial"/>
              <a:cs typeface="Arial"/>
            </a:endParaRPr>
          </a:p>
        </p:txBody>
      </p:sp>
      <p:sp>
        <p:nvSpPr>
          <p:cNvPr id="18" name="object 18"/>
          <p:cNvSpPr txBox="1"/>
          <p:nvPr/>
        </p:nvSpPr>
        <p:spPr>
          <a:xfrm>
            <a:off x="6403214" y="1979931"/>
            <a:ext cx="3569970" cy="269304"/>
          </a:xfrm>
          <a:prstGeom prst="rect">
            <a:avLst/>
          </a:prstGeom>
          <a:solidFill>
            <a:srgbClr val="FFFF00"/>
          </a:solidFill>
        </p:spPr>
        <p:txBody>
          <a:bodyPr vert="horz" wrap="square" lIns="0" tIns="0" rIns="0" bIns="0" rtlCol="0">
            <a:spAutoFit/>
          </a:bodyPr>
          <a:lstStyle/>
          <a:p>
            <a:pPr>
              <a:lnSpc>
                <a:spcPts val="2145"/>
              </a:lnSpc>
              <a:tabLst>
                <a:tab pos="1187980" algn="l"/>
                <a:tab pos="2508027" algn="l"/>
              </a:tabLst>
            </a:pPr>
            <a:r>
              <a:rPr sz="1900" b="1" spc="-5" dirty="0">
                <a:latin typeface="Arial"/>
                <a:cs typeface="Arial"/>
              </a:rPr>
              <a:t>c</a:t>
            </a:r>
            <a:r>
              <a:rPr sz="1900" b="1" dirty="0">
                <a:latin typeface="Arial"/>
                <a:cs typeface="Arial"/>
              </a:rPr>
              <a:t>o</a:t>
            </a:r>
            <a:r>
              <a:rPr sz="1900" b="1" spc="-5" dirty="0">
                <a:latin typeface="Arial"/>
                <a:cs typeface="Arial"/>
              </a:rPr>
              <a:t>rri</a:t>
            </a:r>
            <a:r>
              <a:rPr sz="1900" b="1"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e</a:t>
            </a:r>
            <a:r>
              <a:rPr sz="1900" b="1" dirty="0">
                <a:latin typeface="Arial"/>
                <a:cs typeface="Arial"/>
              </a:rPr>
              <a:t>	</a:t>
            </a:r>
            <a:r>
              <a:rPr sz="1900" b="1" spc="-5" dirty="0">
                <a:latin typeface="Arial"/>
                <a:cs typeface="Arial"/>
              </a:rPr>
              <a:t>ca</a:t>
            </a:r>
            <a:r>
              <a:rPr sz="1900" b="1" dirty="0">
                <a:latin typeface="Arial"/>
                <a:cs typeface="Arial"/>
              </a:rPr>
              <a:t>p</a:t>
            </a:r>
            <a:r>
              <a:rPr sz="1900" b="1" spc="-5" dirty="0">
                <a:latin typeface="Arial"/>
                <a:cs typeface="Arial"/>
              </a:rPr>
              <a:t>aci</a:t>
            </a:r>
            <a:r>
              <a:rPr sz="1900" b="1" dirty="0">
                <a:latin typeface="Arial"/>
                <a:cs typeface="Arial"/>
              </a:rPr>
              <a:t>t</a:t>
            </a:r>
            <a:r>
              <a:rPr sz="1900" b="1" spc="15" dirty="0">
                <a:latin typeface="Arial"/>
                <a:cs typeface="Arial"/>
              </a:rPr>
              <a:t>i</a:t>
            </a:r>
            <a:r>
              <a:rPr sz="1900" b="1" spc="-30" dirty="0">
                <a:latin typeface="Arial"/>
                <a:cs typeface="Arial"/>
              </a:rPr>
              <a:t>v</a:t>
            </a:r>
            <a:r>
              <a:rPr sz="1900" b="1" spc="-5" dirty="0">
                <a:latin typeface="Arial"/>
                <a:cs typeface="Arial"/>
              </a:rPr>
              <a:t>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crecen</a:t>
            </a:r>
            <a:endParaRPr sz="1900">
              <a:latin typeface="Arial"/>
              <a:cs typeface="Arial"/>
            </a:endParaRPr>
          </a:p>
        </p:txBody>
      </p:sp>
      <p:sp>
        <p:nvSpPr>
          <p:cNvPr id="19" name="object 19"/>
          <p:cNvSpPr txBox="1"/>
          <p:nvPr/>
        </p:nvSpPr>
        <p:spPr>
          <a:xfrm>
            <a:off x="1176832" y="2257298"/>
            <a:ext cx="13411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le</a:t>
            </a:r>
            <a:r>
              <a:rPr sz="1900" b="1" dirty="0">
                <a:latin typeface="Arial"/>
                <a:cs typeface="Arial"/>
              </a:rPr>
              <a:t>n</a:t>
            </a:r>
            <a:r>
              <a:rPr sz="1900" b="1" spc="-5" dirty="0">
                <a:latin typeface="Arial"/>
                <a:cs typeface="Arial"/>
              </a:rPr>
              <a:t>tamente,</a:t>
            </a:r>
            <a:endParaRPr sz="1900">
              <a:latin typeface="Arial"/>
              <a:cs typeface="Arial"/>
            </a:endParaRPr>
          </a:p>
        </p:txBody>
      </p:sp>
      <p:sp>
        <p:nvSpPr>
          <p:cNvPr id="20" name="object 20"/>
          <p:cNvSpPr txBox="1"/>
          <p:nvPr/>
        </p:nvSpPr>
        <p:spPr>
          <a:xfrm>
            <a:off x="2605786" y="2228214"/>
            <a:ext cx="73748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luego</a:t>
            </a:r>
            <a:r>
              <a:rPr sz="1900" b="1" spc="279" dirty="0">
                <a:latin typeface="Arial"/>
                <a:cs typeface="Arial"/>
              </a:rPr>
              <a:t> </a:t>
            </a:r>
            <a:r>
              <a:rPr sz="1900" b="1" spc="-5" dirty="0">
                <a:latin typeface="Arial"/>
                <a:cs typeface="Arial"/>
              </a:rPr>
              <a:t>resulta</a:t>
            </a:r>
            <a:r>
              <a:rPr sz="1900" b="1" spc="260" dirty="0">
                <a:latin typeface="Arial"/>
                <a:cs typeface="Arial"/>
              </a:rPr>
              <a:t> </a:t>
            </a:r>
            <a:r>
              <a:rPr sz="1900" b="1" spc="-5" dirty="0">
                <a:latin typeface="Arial"/>
                <a:cs typeface="Arial"/>
              </a:rPr>
              <a:t>muy</a:t>
            </a:r>
            <a:r>
              <a:rPr sz="1900" b="1" spc="260" dirty="0">
                <a:latin typeface="Arial"/>
                <a:cs typeface="Arial"/>
              </a:rPr>
              <a:t> </a:t>
            </a:r>
            <a:r>
              <a:rPr sz="1900" b="1" spc="-5" dirty="0">
                <a:latin typeface="Arial"/>
                <a:cs typeface="Arial"/>
              </a:rPr>
              <a:t>difícil</a:t>
            </a:r>
            <a:r>
              <a:rPr sz="1900" b="1" spc="285" dirty="0">
                <a:latin typeface="Arial"/>
                <a:cs typeface="Arial"/>
              </a:rPr>
              <a:t> </a:t>
            </a:r>
            <a:r>
              <a:rPr sz="1900" b="1" spc="-5" dirty="0">
                <a:latin typeface="Arial"/>
                <a:cs typeface="Arial"/>
              </a:rPr>
              <a:t>obtener</a:t>
            </a:r>
            <a:r>
              <a:rPr sz="1900" b="1" spc="265" dirty="0">
                <a:latin typeface="Arial"/>
                <a:cs typeface="Arial"/>
              </a:rPr>
              <a:t> </a:t>
            </a:r>
            <a:r>
              <a:rPr sz="1900" b="1" spc="-5" dirty="0">
                <a:latin typeface="Arial"/>
                <a:cs typeface="Arial"/>
              </a:rPr>
              <a:t>una</a:t>
            </a:r>
            <a:r>
              <a:rPr sz="1900" b="1" spc="254" dirty="0">
                <a:latin typeface="Arial"/>
                <a:cs typeface="Arial"/>
              </a:rPr>
              <a:t> </a:t>
            </a:r>
            <a:r>
              <a:rPr sz="1900" b="1" spc="-5" dirty="0">
                <a:latin typeface="Arial"/>
                <a:cs typeface="Arial"/>
              </a:rPr>
              <a:t>lectura</a:t>
            </a:r>
            <a:r>
              <a:rPr sz="1900" b="1" spc="275" dirty="0">
                <a:latin typeface="Arial"/>
                <a:cs typeface="Arial"/>
              </a:rPr>
              <a:t> </a:t>
            </a:r>
            <a:r>
              <a:rPr sz="1900" b="1" spc="-5" dirty="0">
                <a:latin typeface="Arial"/>
                <a:cs typeface="Arial"/>
              </a:rPr>
              <a:t>estable</a:t>
            </a:r>
            <a:r>
              <a:rPr sz="1900" b="1" spc="275" dirty="0">
                <a:latin typeface="Arial"/>
                <a:cs typeface="Arial"/>
              </a:rPr>
              <a:t> </a:t>
            </a:r>
            <a:r>
              <a:rPr sz="1900" b="1" spc="-5" dirty="0">
                <a:latin typeface="Arial"/>
                <a:cs typeface="Arial"/>
              </a:rPr>
              <a:t>en</a:t>
            </a:r>
            <a:r>
              <a:rPr sz="1900" b="1" spc="275" dirty="0">
                <a:latin typeface="Arial"/>
                <a:cs typeface="Arial"/>
              </a:rPr>
              <a:t> </a:t>
            </a:r>
            <a:r>
              <a:rPr sz="1900" b="1" spc="-5" dirty="0">
                <a:latin typeface="Arial"/>
                <a:cs typeface="Arial"/>
              </a:rPr>
              <a:t>forma</a:t>
            </a:r>
            <a:endParaRPr sz="1900">
              <a:latin typeface="Arial"/>
              <a:cs typeface="Arial"/>
            </a:endParaRPr>
          </a:p>
        </p:txBody>
      </p:sp>
      <p:sp>
        <p:nvSpPr>
          <p:cNvPr id="21" name="object 21"/>
          <p:cNvSpPr txBox="1"/>
          <p:nvPr/>
        </p:nvSpPr>
        <p:spPr>
          <a:xfrm>
            <a:off x="1164133" y="2505582"/>
            <a:ext cx="8159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rápi</a:t>
            </a:r>
            <a:r>
              <a:rPr sz="1900" b="1" dirty="0">
                <a:latin typeface="Arial"/>
                <a:cs typeface="Arial"/>
              </a:rPr>
              <a:t>d</a:t>
            </a:r>
            <a:r>
              <a:rPr sz="1900" b="1" spc="-5" dirty="0">
                <a:latin typeface="Arial"/>
                <a:cs typeface="Arial"/>
              </a:rPr>
              <a:t>a.</a:t>
            </a:r>
            <a:endParaRPr sz="1900">
              <a:latin typeface="Arial"/>
              <a:cs typeface="Arial"/>
            </a:endParaRPr>
          </a:p>
        </p:txBody>
      </p:sp>
      <p:pic>
        <p:nvPicPr>
          <p:cNvPr id="22" name="object 22"/>
          <p:cNvPicPr/>
          <p:nvPr/>
        </p:nvPicPr>
        <p:blipFill>
          <a:blip r:embed="rId3" cstate="print"/>
          <a:stretch>
            <a:fillRect/>
          </a:stretch>
        </p:blipFill>
        <p:spPr>
          <a:xfrm>
            <a:off x="948057" y="3118442"/>
            <a:ext cx="208915" cy="194987"/>
          </a:xfrm>
          <a:prstGeom prst="rect">
            <a:avLst/>
          </a:prstGeom>
        </p:spPr>
      </p:pic>
      <p:sp>
        <p:nvSpPr>
          <p:cNvPr id="23" name="object 23"/>
          <p:cNvSpPr txBox="1"/>
          <p:nvPr/>
        </p:nvSpPr>
        <p:spPr>
          <a:xfrm>
            <a:off x="1164132" y="3060318"/>
            <a:ext cx="1167130" cy="304570"/>
          </a:xfrm>
          <a:prstGeom prst="rect">
            <a:avLst/>
          </a:prstGeom>
        </p:spPr>
        <p:txBody>
          <a:bodyPr vert="horz" wrap="square" lIns="0" tIns="12064" rIns="0" bIns="0" rtlCol="0">
            <a:spAutoFit/>
          </a:bodyPr>
          <a:lstStyle/>
          <a:p>
            <a:pPr marL="12699">
              <a:spcBef>
                <a:spcPts val="95"/>
              </a:spcBef>
              <a:tabLst>
                <a:tab pos="563830" algn="l"/>
              </a:tabLst>
            </a:pPr>
            <a:r>
              <a:rPr sz="1900" b="1" spc="-5" dirty="0">
                <a:latin typeface="Arial"/>
                <a:cs typeface="Arial"/>
              </a:rPr>
              <a:t>Por	tan</a:t>
            </a:r>
            <a:r>
              <a:rPr sz="1900" b="1" dirty="0">
                <a:latin typeface="Arial"/>
                <a:cs typeface="Arial"/>
              </a:rPr>
              <a:t>t</a:t>
            </a:r>
            <a:r>
              <a:rPr sz="1900" b="1" spc="-5" dirty="0">
                <a:latin typeface="Arial"/>
                <a:cs typeface="Arial"/>
              </a:rPr>
              <a:t>o</a:t>
            </a:r>
            <a:endParaRPr sz="1900">
              <a:latin typeface="Arial"/>
              <a:cs typeface="Arial"/>
            </a:endParaRPr>
          </a:p>
        </p:txBody>
      </p:sp>
      <p:sp>
        <p:nvSpPr>
          <p:cNvPr id="27" name="object 27"/>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43</a:t>
            </a:fld>
            <a:endParaRPr sz="1100">
              <a:latin typeface="Calibri"/>
              <a:cs typeface="Calibri"/>
            </a:endParaRPr>
          </a:p>
        </p:txBody>
      </p:sp>
      <p:sp>
        <p:nvSpPr>
          <p:cNvPr id="24" name="object 24"/>
          <p:cNvSpPr txBox="1"/>
          <p:nvPr/>
        </p:nvSpPr>
        <p:spPr>
          <a:xfrm>
            <a:off x="2470658" y="3089784"/>
            <a:ext cx="7502525" cy="269304"/>
          </a:xfrm>
          <a:prstGeom prst="rect">
            <a:avLst/>
          </a:prstGeom>
          <a:solidFill>
            <a:srgbClr val="FFFF00"/>
          </a:solidFill>
        </p:spPr>
        <p:txBody>
          <a:bodyPr vert="horz" wrap="square" lIns="0" tIns="0" rIns="0" bIns="0" rtlCol="0">
            <a:spAutoFit/>
          </a:bodyPr>
          <a:lstStyle/>
          <a:p>
            <a:pPr>
              <a:lnSpc>
                <a:spcPts val="2145"/>
              </a:lnSpc>
              <a:tabLst>
                <a:tab pos="633039" algn="l"/>
                <a:tab pos="1226711" algn="l"/>
                <a:tab pos="1657838" algn="l"/>
                <a:tab pos="2734068" algn="l"/>
                <a:tab pos="3835695" algn="l"/>
                <a:tab pos="4268091" algn="l"/>
                <a:tab pos="5424958" algn="l"/>
                <a:tab pos="5857354" algn="l"/>
                <a:tab pos="7066923" algn="l"/>
              </a:tabLst>
            </a:pPr>
            <a:r>
              <a:rPr sz="1900" b="1" spc="-5" dirty="0">
                <a:latin typeface="Arial"/>
                <a:cs typeface="Arial"/>
              </a:rPr>
              <a:t>es</a:t>
            </a:r>
            <a:r>
              <a:rPr sz="1900" b="1" dirty="0">
                <a:latin typeface="Arial"/>
                <a:cs typeface="Arial"/>
              </a:rPr>
              <a:t>t</a:t>
            </a:r>
            <a:r>
              <a:rPr sz="1900" b="1" spc="-5" dirty="0">
                <a:latin typeface="Arial"/>
                <a:cs typeface="Arial"/>
              </a:rPr>
              <a:t>e</a:t>
            </a:r>
            <a:r>
              <a:rPr sz="1900" b="1" dirty="0">
                <a:latin typeface="Arial"/>
                <a:cs typeface="Arial"/>
              </a:rPr>
              <a:t>	</a:t>
            </a:r>
            <a:r>
              <a:rPr sz="1900" b="1" spc="-5" dirty="0">
                <a:latin typeface="Arial"/>
                <a:cs typeface="Arial"/>
              </a:rPr>
              <a:t>ti</a:t>
            </a:r>
            <a:r>
              <a:rPr sz="1900" b="1" dirty="0">
                <a:latin typeface="Arial"/>
                <a:cs typeface="Arial"/>
              </a:rPr>
              <a:t>p</a:t>
            </a:r>
            <a:r>
              <a:rPr sz="1900" b="1" spc="-5" dirty="0">
                <a:latin typeface="Arial"/>
                <a:cs typeface="Arial"/>
              </a:rPr>
              <a:t>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req</a:t>
            </a:r>
            <a:r>
              <a:rPr sz="1900" b="1" dirty="0">
                <a:latin typeface="Arial"/>
                <a:cs typeface="Arial"/>
              </a:rPr>
              <a:t>u</a:t>
            </a:r>
            <a:r>
              <a:rPr sz="1900" b="1" spc="-5" dirty="0">
                <a:latin typeface="Arial"/>
                <a:cs typeface="Arial"/>
              </a:rPr>
              <a:t>iere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m</a:t>
            </a:r>
            <a:r>
              <a:rPr sz="1900" b="1" dirty="0">
                <a:latin typeface="Arial"/>
                <a:cs typeface="Arial"/>
              </a:rPr>
              <a:t>é</a:t>
            </a:r>
            <a:r>
              <a:rPr sz="1900" b="1" spc="-5" dirty="0">
                <a:latin typeface="Arial"/>
                <a:cs typeface="Arial"/>
              </a:rPr>
              <a:t>t</a:t>
            </a:r>
            <a:r>
              <a:rPr sz="1900" b="1" dirty="0">
                <a:latin typeface="Arial"/>
                <a:cs typeface="Arial"/>
              </a:rPr>
              <a:t>o</a:t>
            </a:r>
            <a:r>
              <a:rPr sz="1900" b="1" spc="-5" dirty="0">
                <a:latin typeface="Arial"/>
                <a:cs typeface="Arial"/>
              </a:rPr>
              <a:t>d</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medici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endParaRPr sz="1900">
              <a:latin typeface="Arial"/>
              <a:cs typeface="Arial"/>
            </a:endParaRPr>
          </a:p>
        </p:txBody>
      </p:sp>
      <p:sp>
        <p:nvSpPr>
          <p:cNvPr id="25" name="object 25"/>
          <p:cNvSpPr txBox="1"/>
          <p:nvPr/>
        </p:nvSpPr>
        <p:spPr>
          <a:xfrm>
            <a:off x="1176832" y="3367152"/>
            <a:ext cx="24142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muestren</a:t>
            </a:r>
            <a:r>
              <a:rPr sz="1900" b="1" spc="-10" dirty="0">
                <a:latin typeface="Arial"/>
                <a:cs typeface="Arial"/>
              </a:rPr>
              <a:t> </a:t>
            </a:r>
            <a:r>
              <a:rPr sz="1900" b="1" spc="-5" dirty="0">
                <a:latin typeface="Arial"/>
                <a:cs typeface="Arial"/>
              </a:rPr>
              <a:t>tendencias</a:t>
            </a:r>
            <a:endParaRPr sz="1900">
              <a:latin typeface="Arial"/>
              <a:cs typeface="Arial"/>
            </a:endParaRPr>
          </a:p>
        </p:txBody>
      </p:sp>
      <p:sp>
        <p:nvSpPr>
          <p:cNvPr id="26" name="object 26"/>
          <p:cNvSpPr txBox="1"/>
          <p:nvPr/>
        </p:nvSpPr>
        <p:spPr>
          <a:xfrm>
            <a:off x="3578479" y="3337687"/>
            <a:ext cx="63277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dirty="0">
                <a:latin typeface="Arial"/>
                <a:cs typeface="Arial"/>
              </a:rPr>
              <a:t> </a:t>
            </a:r>
            <a:r>
              <a:rPr sz="1900" b="1" spc="-5" dirty="0">
                <a:latin typeface="Arial"/>
                <a:cs typeface="Arial"/>
              </a:rPr>
              <a:t>como</a:t>
            </a:r>
            <a:r>
              <a:rPr sz="1900" b="1" dirty="0">
                <a:latin typeface="Arial"/>
                <a:cs typeface="Arial"/>
              </a:rPr>
              <a:t> </a:t>
            </a:r>
            <a:r>
              <a:rPr sz="1900" b="1" spc="-5" dirty="0">
                <a:latin typeface="Arial"/>
                <a:cs typeface="Arial"/>
              </a:rPr>
              <a:t>ocurre</a:t>
            </a:r>
            <a:r>
              <a:rPr sz="1900" b="1" dirty="0">
                <a:latin typeface="Arial"/>
                <a:cs typeface="Arial"/>
              </a:rPr>
              <a:t> </a:t>
            </a:r>
            <a:r>
              <a:rPr sz="1900" b="1" spc="-5" dirty="0">
                <a:latin typeface="Arial"/>
                <a:cs typeface="Arial"/>
              </a:rPr>
              <a:t>con</a:t>
            </a:r>
            <a:r>
              <a:rPr sz="1900" b="1" spc="5" dirty="0">
                <a:latin typeface="Arial"/>
                <a:cs typeface="Arial"/>
              </a:rPr>
              <a:t> </a:t>
            </a:r>
            <a:r>
              <a:rPr sz="1900" b="1" spc="-5" dirty="0">
                <a:latin typeface="Arial"/>
                <a:cs typeface="Arial"/>
              </a:rPr>
              <a:t>las</a:t>
            </a:r>
            <a:r>
              <a:rPr sz="1900" b="1" dirty="0">
                <a:latin typeface="Arial"/>
                <a:cs typeface="Arial"/>
              </a:rPr>
              <a:t> </a:t>
            </a:r>
            <a:r>
              <a:rPr sz="1900" b="1" spc="-5" dirty="0">
                <a:latin typeface="Arial"/>
                <a:cs typeface="Arial"/>
              </a:rPr>
              <a:t>pruebas</a:t>
            </a:r>
            <a:r>
              <a:rPr sz="1900" b="1" dirty="0">
                <a:latin typeface="Arial"/>
                <a:cs typeface="Arial"/>
              </a:rPr>
              <a:t> de</a:t>
            </a:r>
            <a:r>
              <a:rPr sz="1900" b="1" spc="25" dirty="0">
                <a:latin typeface="Arial"/>
                <a:cs typeface="Arial"/>
              </a:rPr>
              <a:t> </a:t>
            </a:r>
            <a:r>
              <a:rPr sz="1900" b="1" spc="-5" dirty="0">
                <a:latin typeface="Arial"/>
                <a:cs typeface="Arial"/>
              </a:rPr>
              <a:t>tiempo</a:t>
            </a:r>
            <a:r>
              <a:rPr sz="1900" b="1" spc="15" dirty="0">
                <a:latin typeface="Arial"/>
                <a:cs typeface="Arial"/>
              </a:rPr>
              <a:t> </a:t>
            </a:r>
            <a:r>
              <a:rPr sz="1900" b="1" spc="-5" dirty="0">
                <a:latin typeface="Arial"/>
                <a:cs typeface="Arial"/>
              </a:rPr>
              <a:t>–</a:t>
            </a:r>
            <a:r>
              <a:rPr sz="1900" b="1" spc="5" dirty="0">
                <a:latin typeface="Arial"/>
                <a:cs typeface="Arial"/>
              </a:rPr>
              <a:t> </a:t>
            </a:r>
            <a:r>
              <a:rPr sz="1900" b="1" spc="-5" dirty="0">
                <a:latin typeface="Arial"/>
                <a:cs typeface="Arial"/>
              </a:rPr>
              <a:t>resistencia.</a:t>
            </a:r>
            <a:endParaRPr sz="1900">
              <a:latin typeface="Arial"/>
              <a:cs typeface="Aria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7" name="object 7"/>
          <p:cNvPicPr/>
          <p:nvPr/>
        </p:nvPicPr>
        <p:blipFill>
          <a:blip r:embed="rId2" cstate="print"/>
          <a:stretch>
            <a:fillRect/>
          </a:stretch>
        </p:blipFill>
        <p:spPr>
          <a:xfrm>
            <a:off x="947927" y="1746759"/>
            <a:ext cx="228904" cy="277367"/>
          </a:xfrm>
          <a:prstGeom prst="rect">
            <a:avLst/>
          </a:prstGeom>
        </p:spPr>
      </p:pic>
      <p:sp>
        <p:nvSpPr>
          <p:cNvPr id="8" name="object 8"/>
          <p:cNvSpPr txBox="1"/>
          <p:nvPr/>
        </p:nvSpPr>
        <p:spPr>
          <a:xfrm>
            <a:off x="1164132" y="1717293"/>
            <a:ext cx="60528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Las</a:t>
            </a:r>
            <a:r>
              <a:rPr sz="1900" b="1" spc="260" dirty="0">
                <a:latin typeface="Arial"/>
                <a:cs typeface="Arial"/>
              </a:rPr>
              <a:t> </a:t>
            </a:r>
            <a:r>
              <a:rPr sz="1900" b="1" spc="-5" dirty="0">
                <a:latin typeface="Arial"/>
                <a:cs typeface="Arial"/>
              </a:rPr>
              <a:t>pruebas</a:t>
            </a:r>
            <a:r>
              <a:rPr sz="1900" b="1" spc="250" dirty="0">
                <a:latin typeface="Arial"/>
                <a:cs typeface="Arial"/>
              </a:rPr>
              <a:t> </a:t>
            </a:r>
            <a:r>
              <a:rPr sz="1900" b="1" spc="-5" dirty="0">
                <a:latin typeface="Arial"/>
                <a:cs typeface="Arial"/>
              </a:rPr>
              <a:t>DC</a:t>
            </a:r>
            <a:r>
              <a:rPr sz="1900" b="1" spc="254" dirty="0">
                <a:latin typeface="Arial"/>
                <a:cs typeface="Arial"/>
              </a:rPr>
              <a:t> </a:t>
            </a:r>
            <a:r>
              <a:rPr sz="1900" b="1" spc="-5" dirty="0">
                <a:latin typeface="Arial"/>
                <a:cs typeface="Arial"/>
              </a:rPr>
              <a:t>efectuadas</a:t>
            </a:r>
            <a:r>
              <a:rPr sz="1900" b="1" spc="260" dirty="0">
                <a:latin typeface="Arial"/>
                <a:cs typeface="Arial"/>
              </a:rPr>
              <a:t> </a:t>
            </a:r>
            <a:r>
              <a:rPr sz="1900" b="1" spc="-5" dirty="0">
                <a:latin typeface="Arial"/>
                <a:cs typeface="Arial"/>
              </a:rPr>
              <a:t>sobre</a:t>
            </a:r>
            <a:r>
              <a:rPr sz="1900" b="1" spc="260" dirty="0">
                <a:latin typeface="Arial"/>
                <a:cs typeface="Arial"/>
              </a:rPr>
              <a:t> </a:t>
            </a:r>
            <a:r>
              <a:rPr sz="1900" b="1" spc="-5" dirty="0">
                <a:latin typeface="Arial"/>
                <a:cs typeface="Arial"/>
              </a:rPr>
              <a:t>transformadores</a:t>
            </a:r>
            <a:endParaRPr sz="1900">
              <a:latin typeface="Arial"/>
              <a:cs typeface="Arial"/>
            </a:endParaRPr>
          </a:p>
        </p:txBody>
      </p:sp>
      <p:sp>
        <p:nvSpPr>
          <p:cNvPr id="9" name="object 9"/>
          <p:cNvSpPr txBox="1"/>
          <p:nvPr/>
        </p:nvSpPr>
        <p:spPr>
          <a:xfrm>
            <a:off x="7308468" y="1746759"/>
            <a:ext cx="26644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son</a:t>
            </a:r>
            <a:r>
              <a:rPr sz="1900" b="1" spc="245" dirty="0">
                <a:latin typeface="Arial"/>
                <a:cs typeface="Arial"/>
              </a:rPr>
              <a:t> </a:t>
            </a:r>
            <a:r>
              <a:rPr sz="1900" b="1" spc="-5" dirty="0">
                <a:latin typeface="Arial"/>
                <a:cs typeface="Arial"/>
              </a:rPr>
              <a:t>catalogadas</a:t>
            </a:r>
            <a:r>
              <a:rPr sz="1900" b="1" spc="240" dirty="0">
                <a:latin typeface="Arial"/>
                <a:cs typeface="Arial"/>
              </a:rPr>
              <a:t> </a:t>
            </a:r>
            <a:r>
              <a:rPr sz="1900" b="1" spc="-5" dirty="0">
                <a:latin typeface="Arial"/>
                <a:cs typeface="Arial"/>
              </a:rPr>
              <a:t>como</a:t>
            </a:r>
            <a:endParaRPr sz="1900">
              <a:latin typeface="Arial"/>
              <a:cs typeface="Arial"/>
            </a:endParaRPr>
          </a:p>
        </p:txBody>
      </p:sp>
      <p:sp>
        <p:nvSpPr>
          <p:cNvPr id="10" name="object 10"/>
          <p:cNvSpPr txBox="1"/>
          <p:nvPr/>
        </p:nvSpPr>
        <p:spPr>
          <a:xfrm>
            <a:off x="1176833" y="2024127"/>
            <a:ext cx="29756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pruebas</a:t>
            </a:r>
            <a:r>
              <a:rPr sz="1900" b="1" spc="-10" dirty="0">
                <a:latin typeface="Arial"/>
                <a:cs typeface="Arial"/>
              </a:rPr>
              <a:t> </a:t>
            </a:r>
            <a:r>
              <a:rPr sz="1900" b="1" dirty="0">
                <a:latin typeface="Arial"/>
                <a:cs typeface="Arial"/>
              </a:rPr>
              <a:t>no</a:t>
            </a:r>
            <a:r>
              <a:rPr sz="1900" b="1" spc="-5" dirty="0">
                <a:latin typeface="Arial"/>
                <a:cs typeface="Arial"/>
              </a:rPr>
              <a:t> concluyentes.</a:t>
            </a:r>
            <a:endParaRPr sz="1900">
              <a:latin typeface="Arial"/>
              <a:cs typeface="Arial"/>
            </a:endParaRPr>
          </a:p>
        </p:txBody>
      </p:sp>
      <p:sp>
        <p:nvSpPr>
          <p:cNvPr id="11" name="object 11"/>
          <p:cNvSpPr/>
          <p:nvPr/>
        </p:nvSpPr>
        <p:spPr>
          <a:xfrm>
            <a:off x="5246243" y="2579244"/>
            <a:ext cx="3455670" cy="277495"/>
          </a:xfrm>
          <a:custGeom>
            <a:avLst/>
            <a:gdLst/>
            <a:ahLst/>
            <a:cxnLst/>
            <a:rect l="l" t="t" r="r" b="b"/>
            <a:pathLst>
              <a:path w="3455670" h="277494">
                <a:moveTo>
                  <a:pt x="3455542" y="0"/>
                </a:moveTo>
                <a:lnTo>
                  <a:pt x="0" y="0"/>
                </a:lnTo>
                <a:lnTo>
                  <a:pt x="0" y="277367"/>
                </a:lnTo>
                <a:lnTo>
                  <a:pt x="3455542" y="277367"/>
                </a:lnTo>
                <a:lnTo>
                  <a:pt x="3455542" y="0"/>
                </a:lnTo>
                <a:close/>
              </a:path>
            </a:pathLst>
          </a:custGeom>
          <a:solidFill>
            <a:srgbClr val="FFFF00"/>
          </a:solidFill>
        </p:spPr>
        <p:txBody>
          <a:bodyPr wrap="square" lIns="0" tIns="0" rIns="0" bIns="0" rtlCol="0"/>
          <a:lstStyle/>
          <a:p>
            <a:endParaRPr/>
          </a:p>
        </p:txBody>
      </p:sp>
      <p:pic>
        <p:nvPicPr>
          <p:cNvPr id="12" name="object 12"/>
          <p:cNvPicPr/>
          <p:nvPr/>
        </p:nvPicPr>
        <p:blipFill>
          <a:blip r:embed="rId3" cstate="print"/>
          <a:stretch>
            <a:fillRect/>
          </a:stretch>
        </p:blipFill>
        <p:spPr>
          <a:xfrm>
            <a:off x="948057" y="2607903"/>
            <a:ext cx="208915" cy="194987"/>
          </a:xfrm>
          <a:prstGeom prst="rect">
            <a:avLst/>
          </a:prstGeom>
        </p:spPr>
      </p:pic>
      <p:sp>
        <p:nvSpPr>
          <p:cNvPr id="13" name="object 13"/>
          <p:cNvSpPr/>
          <p:nvPr/>
        </p:nvSpPr>
        <p:spPr>
          <a:xfrm>
            <a:off x="1525778" y="2856612"/>
            <a:ext cx="2964815" cy="277495"/>
          </a:xfrm>
          <a:custGeom>
            <a:avLst/>
            <a:gdLst/>
            <a:ahLst/>
            <a:cxnLst/>
            <a:rect l="l" t="t" r="r" b="b"/>
            <a:pathLst>
              <a:path w="2964815" h="277494">
                <a:moveTo>
                  <a:pt x="2964434" y="0"/>
                </a:moveTo>
                <a:lnTo>
                  <a:pt x="0" y="0"/>
                </a:lnTo>
                <a:lnTo>
                  <a:pt x="0" y="277367"/>
                </a:lnTo>
                <a:lnTo>
                  <a:pt x="2964434" y="277367"/>
                </a:lnTo>
                <a:lnTo>
                  <a:pt x="2964434" y="0"/>
                </a:lnTo>
                <a:close/>
              </a:path>
            </a:pathLst>
          </a:custGeom>
          <a:solidFill>
            <a:srgbClr val="FFFF00"/>
          </a:solidFill>
        </p:spPr>
        <p:txBody>
          <a:bodyPr wrap="square" lIns="0" tIns="0" rIns="0" bIns="0" rtlCol="0"/>
          <a:lstStyle/>
          <a:p>
            <a:endParaRPr/>
          </a:p>
        </p:txBody>
      </p:sp>
      <p:sp>
        <p:nvSpPr>
          <p:cNvPr id="14" name="object 14"/>
          <p:cNvSpPr txBox="1"/>
          <p:nvPr/>
        </p:nvSpPr>
        <p:spPr>
          <a:xfrm>
            <a:off x="1164133" y="2549780"/>
            <a:ext cx="8822055" cy="1452959"/>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Proveen</a:t>
            </a:r>
            <a:r>
              <a:rPr sz="1900" b="1" spc="-100" dirty="0">
                <a:latin typeface="Arial"/>
                <a:cs typeface="Arial"/>
              </a:rPr>
              <a:t> </a:t>
            </a:r>
            <a:r>
              <a:rPr sz="1900" b="1" spc="-5" dirty="0">
                <a:latin typeface="Arial"/>
                <a:cs typeface="Arial"/>
              </a:rPr>
              <a:t>información</a:t>
            </a:r>
            <a:r>
              <a:rPr sz="1900" b="1" spc="-105" dirty="0">
                <a:latin typeface="Arial"/>
                <a:cs typeface="Arial"/>
              </a:rPr>
              <a:t> </a:t>
            </a:r>
            <a:r>
              <a:rPr sz="1900" b="1" spc="-5" dirty="0">
                <a:latin typeface="Arial"/>
                <a:cs typeface="Arial"/>
              </a:rPr>
              <a:t>respecto</a:t>
            </a:r>
            <a:r>
              <a:rPr sz="1900" b="1" spc="-105" dirty="0">
                <a:latin typeface="Arial"/>
                <a:cs typeface="Arial"/>
              </a:rPr>
              <a:t> </a:t>
            </a:r>
            <a:r>
              <a:rPr sz="1900" b="1" spc="-5" dirty="0">
                <a:latin typeface="Arial"/>
                <a:cs typeface="Arial"/>
              </a:rPr>
              <a:t>a</a:t>
            </a:r>
            <a:r>
              <a:rPr sz="1900" b="1" spc="-105" dirty="0">
                <a:latin typeface="Arial"/>
                <a:cs typeface="Arial"/>
              </a:rPr>
              <a:t> </a:t>
            </a:r>
            <a:r>
              <a:rPr sz="1900" b="1" spc="-5" dirty="0">
                <a:latin typeface="Arial"/>
                <a:cs typeface="Arial"/>
              </a:rPr>
              <a:t>las</a:t>
            </a:r>
            <a:r>
              <a:rPr sz="1900" b="1" spc="-86" dirty="0">
                <a:latin typeface="Arial"/>
                <a:cs typeface="Arial"/>
              </a:rPr>
              <a:t> </a:t>
            </a:r>
            <a:r>
              <a:rPr sz="1900" b="1" spc="-5" dirty="0">
                <a:latin typeface="Arial"/>
                <a:cs typeface="Arial"/>
              </a:rPr>
              <a:t>condiciones</a:t>
            </a:r>
            <a:r>
              <a:rPr sz="1900" b="1" spc="-110" dirty="0">
                <a:latin typeface="Arial"/>
                <a:cs typeface="Arial"/>
              </a:rPr>
              <a:t> </a:t>
            </a:r>
            <a:r>
              <a:rPr sz="1900" b="1" spc="-5" dirty="0">
                <a:latin typeface="Arial"/>
                <a:cs typeface="Arial"/>
              </a:rPr>
              <a:t>de</a:t>
            </a:r>
            <a:r>
              <a:rPr sz="1900" b="1" spc="-105" dirty="0">
                <a:latin typeface="Arial"/>
                <a:cs typeface="Arial"/>
              </a:rPr>
              <a:t> </a:t>
            </a:r>
            <a:r>
              <a:rPr sz="1900" b="1" spc="-10" dirty="0">
                <a:latin typeface="Arial"/>
                <a:cs typeface="Arial"/>
              </a:rPr>
              <a:t>los</a:t>
            </a:r>
            <a:r>
              <a:rPr sz="1900" b="1" spc="-100" dirty="0">
                <a:latin typeface="Arial"/>
                <a:cs typeface="Arial"/>
              </a:rPr>
              <a:t> </a:t>
            </a:r>
            <a:r>
              <a:rPr sz="1900" b="1" dirty="0">
                <a:latin typeface="Arial"/>
                <a:cs typeface="Arial"/>
              </a:rPr>
              <a:t>devanados,</a:t>
            </a:r>
            <a:r>
              <a:rPr sz="1900" b="1" spc="-110" dirty="0">
                <a:latin typeface="Arial"/>
                <a:cs typeface="Arial"/>
              </a:rPr>
              <a:t> </a:t>
            </a:r>
            <a:r>
              <a:rPr sz="1900" b="1" spc="-5" dirty="0">
                <a:latin typeface="Arial"/>
                <a:cs typeface="Arial"/>
              </a:rPr>
              <a:t>contenido </a:t>
            </a:r>
            <a:r>
              <a:rPr sz="1900" b="1" spc="-51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humedad</a:t>
            </a:r>
            <a:r>
              <a:rPr sz="1900" b="1" spc="5" dirty="0">
                <a:latin typeface="Arial"/>
                <a:cs typeface="Arial"/>
              </a:rPr>
              <a:t> </a:t>
            </a:r>
            <a:r>
              <a:rPr sz="1900" b="1" spc="-5" dirty="0">
                <a:latin typeface="Arial"/>
                <a:cs typeface="Arial"/>
              </a:rPr>
              <a:t>y</a:t>
            </a:r>
            <a:r>
              <a:rPr sz="1900" b="1" spc="-15" dirty="0">
                <a:latin typeface="Arial"/>
                <a:cs typeface="Arial"/>
              </a:rPr>
              <a:t> </a:t>
            </a:r>
            <a:r>
              <a:rPr sz="1900" b="1" dirty="0">
                <a:latin typeface="Arial"/>
                <a:cs typeface="Arial"/>
              </a:rPr>
              <a:t>carbonización.</a:t>
            </a:r>
            <a:endParaRPr sz="1900">
              <a:latin typeface="Arial"/>
              <a:cs typeface="Arial"/>
            </a:endParaRPr>
          </a:p>
          <a:p>
            <a:pPr>
              <a:spcBef>
                <a:spcPts val="5"/>
              </a:spcBef>
            </a:pPr>
            <a:endParaRPr sz="1900">
              <a:latin typeface="Arial"/>
              <a:cs typeface="Arial"/>
            </a:endParaRPr>
          </a:p>
          <a:p>
            <a:pPr marL="12699" marR="5714">
              <a:lnSpc>
                <a:spcPts val="2180"/>
              </a:lnSpc>
              <a:spcBef>
                <a:spcPts val="5"/>
              </a:spcBef>
            </a:pPr>
            <a:r>
              <a:rPr sz="1900" b="1" spc="-5" dirty="0">
                <a:latin typeface="Arial"/>
                <a:cs typeface="Arial"/>
              </a:rPr>
              <a:t>Estas</a:t>
            </a:r>
            <a:r>
              <a:rPr sz="1900" b="1" spc="-86" dirty="0">
                <a:latin typeface="Arial"/>
                <a:cs typeface="Arial"/>
              </a:rPr>
              <a:t> </a:t>
            </a:r>
            <a:r>
              <a:rPr sz="1900" b="1" spc="-5" dirty="0">
                <a:latin typeface="Arial"/>
                <a:cs typeface="Arial"/>
              </a:rPr>
              <a:t>pruebas</a:t>
            </a:r>
            <a:r>
              <a:rPr sz="1900" b="1" spc="-90" dirty="0">
                <a:latin typeface="Arial"/>
                <a:cs typeface="Arial"/>
              </a:rPr>
              <a:t> </a:t>
            </a:r>
            <a:r>
              <a:rPr sz="1900" b="1" spc="-5" dirty="0">
                <a:latin typeface="Arial"/>
                <a:cs typeface="Arial"/>
              </a:rPr>
              <a:t>son</a:t>
            </a:r>
            <a:r>
              <a:rPr sz="1900" b="1" spc="-86" dirty="0">
                <a:latin typeface="Arial"/>
                <a:cs typeface="Arial"/>
              </a:rPr>
              <a:t> </a:t>
            </a:r>
            <a:r>
              <a:rPr sz="1900" b="1" spc="-5" dirty="0">
                <a:latin typeface="Arial"/>
                <a:cs typeface="Arial"/>
              </a:rPr>
              <a:t>solicitadas</a:t>
            </a:r>
            <a:r>
              <a:rPr sz="1900" b="1" spc="-86" dirty="0">
                <a:latin typeface="Arial"/>
                <a:cs typeface="Arial"/>
              </a:rPr>
              <a:t> </a:t>
            </a:r>
            <a:r>
              <a:rPr sz="1900" b="1" spc="-5" dirty="0">
                <a:latin typeface="Arial"/>
                <a:cs typeface="Arial"/>
              </a:rPr>
              <a:t>por</a:t>
            </a:r>
            <a:r>
              <a:rPr sz="1900" b="1" spc="-100" dirty="0">
                <a:latin typeface="Arial"/>
                <a:cs typeface="Arial"/>
              </a:rPr>
              <a:t> </a:t>
            </a:r>
            <a:r>
              <a:rPr sz="1900" b="1" spc="-5" dirty="0">
                <a:latin typeface="Arial"/>
                <a:cs typeface="Arial"/>
              </a:rPr>
              <a:t>la</a:t>
            </a:r>
            <a:r>
              <a:rPr sz="1900" b="1" spc="-90" dirty="0">
                <a:latin typeface="Arial"/>
                <a:cs typeface="Arial"/>
              </a:rPr>
              <a:t> </a:t>
            </a:r>
            <a:r>
              <a:rPr sz="1900" b="1" spc="-5" dirty="0">
                <a:latin typeface="Arial"/>
                <a:cs typeface="Arial"/>
              </a:rPr>
              <a:t>IEEE</a:t>
            </a:r>
            <a:r>
              <a:rPr sz="1900" b="1" spc="-95" dirty="0">
                <a:latin typeface="Arial"/>
                <a:cs typeface="Arial"/>
              </a:rPr>
              <a:t> </a:t>
            </a:r>
            <a:r>
              <a:rPr sz="1900" b="1" spc="-5" dirty="0">
                <a:latin typeface="Arial"/>
                <a:cs typeface="Arial"/>
              </a:rPr>
              <a:t>C57.12,</a:t>
            </a:r>
            <a:r>
              <a:rPr sz="1900" b="1" spc="-95" dirty="0">
                <a:latin typeface="Arial"/>
                <a:cs typeface="Arial"/>
              </a:rPr>
              <a:t> </a:t>
            </a:r>
            <a:r>
              <a:rPr sz="1900" b="1" spc="-5" dirty="0">
                <a:latin typeface="Arial"/>
                <a:cs typeface="Arial"/>
              </a:rPr>
              <a:t>IEC</a:t>
            </a:r>
            <a:r>
              <a:rPr sz="1900" b="1" spc="-86" dirty="0">
                <a:latin typeface="Arial"/>
                <a:cs typeface="Arial"/>
              </a:rPr>
              <a:t> </a:t>
            </a:r>
            <a:r>
              <a:rPr sz="1900" b="1" dirty="0">
                <a:latin typeface="Arial"/>
                <a:cs typeface="Arial"/>
              </a:rPr>
              <a:t>60076-1</a:t>
            </a:r>
            <a:r>
              <a:rPr sz="1900" b="1" spc="-86" dirty="0">
                <a:latin typeface="Arial"/>
                <a:cs typeface="Arial"/>
              </a:rPr>
              <a:t> </a:t>
            </a:r>
            <a:r>
              <a:rPr sz="1900" b="1" spc="-5" dirty="0">
                <a:latin typeface="Arial"/>
                <a:cs typeface="Arial"/>
              </a:rPr>
              <a:t>e</a:t>
            </a:r>
            <a:r>
              <a:rPr sz="1900" b="1" spc="-90" dirty="0">
                <a:latin typeface="Arial"/>
                <a:cs typeface="Arial"/>
              </a:rPr>
              <a:t> </a:t>
            </a:r>
            <a:r>
              <a:rPr sz="1900" b="1" spc="-5" dirty="0">
                <a:latin typeface="Arial"/>
                <a:cs typeface="Arial"/>
              </a:rPr>
              <a:t>IEEE</a:t>
            </a:r>
            <a:r>
              <a:rPr sz="1900" b="1" spc="-100" dirty="0">
                <a:latin typeface="Arial"/>
                <a:cs typeface="Arial"/>
              </a:rPr>
              <a:t> </a:t>
            </a:r>
            <a:r>
              <a:rPr sz="1900" b="1" spc="-5" dirty="0">
                <a:latin typeface="Arial"/>
                <a:cs typeface="Arial"/>
              </a:rPr>
              <a:t>62</a:t>
            </a:r>
            <a:r>
              <a:rPr sz="1900" b="1" spc="-90" dirty="0">
                <a:latin typeface="Arial"/>
                <a:cs typeface="Arial"/>
              </a:rPr>
              <a:t> </a:t>
            </a:r>
            <a:r>
              <a:rPr sz="1900" b="1" spc="-5" dirty="0">
                <a:latin typeface="Arial"/>
                <a:cs typeface="Arial"/>
              </a:rPr>
              <a:t>1995, </a:t>
            </a:r>
            <a:r>
              <a:rPr sz="1900" b="1" spc="-509"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específico para</a:t>
            </a:r>
            <a:r>
              <a:rPr sz="1900" b="1" dirty="0">
                <a:latin typeface="Arial"/>
                <a:cs typeface="Arial"/>
              </a:rPr>
              <a:t> </a:t>
            </a:r>
            <a:r>
              <a:rPr sz="1900" b="1" spc="-5" dirty="0">
                <a:latin typeface="Arial"/>
                <a:cs typeface="Arial"/>
              </a:rPr>
              <a:t>la </a:t>
            </a:r>
            <a:r>
              <a:rPr sz="1900" b="1" dirty="0">
                <a:latin typeface="Arial"/>
                <a:cs typeface="Arial"/>
              </a:rPr>
              <a:t>medición </a:t>
            </a:r>
            <a:r>
              <a:rPr sz="1900" b="1" spc="-5" dirty="0">
                <a:latin typeface="Arial"/>
                <a:cs typeface="Arial"/>
              </a:rPr>
              <a:t>de</a:t>
            </a:r>
            <a:r>
              <a:rPr sz="1900" b="1" spc="10" dirty="0">
                <a:latin typeface="Arial"/>
                <a:cs typeface="Arial"/>
              </a:rPr>
              <a:t> </a:t>
            </a:r>
            <a:r>
              <a:rPr sz="1900" b="1" spc="-5" dirty="0">
                <a:latin typeface="Arial"/>
                <a:cs typeface="Arial"/>
              </a:rPr>
              <a:t>resistencia </a:t>
            </a:r>
            <a:r>
              <a:rPr sz="1900" b="1" dirty="0">
                <a:latin typeface="Arial"/>
                <a:cs typeface="Arial"/>
              </a:rPr>
              <a:t>de</a:t>
            </a:r>
            <a:r>
              <a:rPr sz="1900" b="1" spc="-5" dirty="0">
                <a:latin typeface="Arial"/>
                <a:cs typeface="Arial"/>
              </a:rPr>
              <a:t> aislamiento.</a:t>
            </a:r>
            <a:endParaRPr sz="1900">
              <a:latin typeface="Arial"/>
              <a:cs typeface="Arial"/>
            </a:endParaRPr>
          </a:p>
        </p:txBody>
      </p:sp>
      <p:pic>
        <p:nvPicPr>
          <p:cNvPr id="15" name="object 15"/>
          <p:cNvPicPr/>
          <p:nvPr/>
        </p:nvPicPr>
        <p:blipFill>
          <a:blip r:embed="rId3" cstate="print"/>
          <a:stretch>
            <a:fillRect/>
          </a:stretch>
        </p:blipFill>
        <p:spPr>
          <a:xfrm>
            <a:off x="948057" y="3439752"/>
            <a:ext cx="208915" cy="194987"/>
          </a:xfrm>
          <a:prstGeom prst="rect">
            <a:avLst/>
          </a:prstGeom>
        </p:spPr>
      </p:pic>
      <p:pic>
        <p:nvPicPr>
          <p:cNvPr id="16" name="object 16"/>
          <p:cNvPicPr/>
          <p:nvPr/>
        </p:nvPicPr>
        <p:blipFill>
          <a:blip r:embed="rId3" cstate="print"/>
          <a:stretch>
            <a:fillRect/>
          </a:stretch>
        </p:blipFill>
        <p:spPr>
          <a:xfrm>
            <a:off x="948057" y="4272196"/>
            <a:ext cx="208915" cy="194394"/>
          </a:xfrm>
          <a:prstGeom prst="rect">
            <a:avLst/>
          </a:prstGeom>
        </p:spPr>
      </p:pic>
      <p:sp>
        <p:nvSpPr>
          <p:cNvPr id="17" name="object 17"/>
          <p:cNvSpPr txBox="1"/>
          <p:nvPr/>
        </p:nvSpPr>
        <p:spPr>
          <a:xfrm>
            <a:off x="1164132" y="4214241"/>
            <a:ext cx="3921760" cy="304570"/>
          </a:xfrm>
          <a:prstGeom prst="rect">
            <a:avLst/>
          </a:prstGeom>
        </p:spPr>
        <p:txBody>
          <a:bodyPr vert="horz" wrap="square" lIns="0" tIns="12064" rIns="0" bIns="0" rtlCol="0">
            <a:spAutoFit/>
          </a:bodyPr>
          <a:lstStyle/>
          <a:p>
            <a:pPr marL="12699">
              <a:spcBef>
                <a:spcPts val="95"/>
              </a:spcBef>
              <a:tabLst>
                <a:tab pos="603197" algn="l"/>
                <a:tab pos="1394971" algn="l"/>
                <a:tab pos="1852131" algn="l"/>
              </a:tabLst>
            </a:pPr>
            <a:r>
              <a:rPr sz="1900" b="1" spc="-5" dirty="0">
                <a:latin typeface="Arial"/>
                <a:cs typeface="Arial"/>
              </a:rPr>
              <a:t>Las	fallas	en	transformadores</a:t>
            </a:r>
            <a:r>
              <a:rPr sz="1100" b="1" spc="-5" dirty="0">
                <a:latin typeface="Wingdings"/>
                <a:cs typeface="Wingdings"/>
              </a:rPr>
              <a:t></a:t>
            </a:r>
            <a:endParaRPr sz="1100">
              <a:latin typeface="Wingdings"/>
              <a:cs typeface="Wingdings"/>
            </a:endParaRPr>
          </a:p>
        </p:txBody>
      </p:sp>
      <p:sp>
        <p:nvSpPr>
          <p:cNvPr id="24" name="object 24"/>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44</a:t>
            </a:fld>
            <a:endParaRPr sz="1100">
              <a:latin typeface="Calibri"/>
              <a:cs typeface="Calibri"/>
            </a:endParaRPr>
          </a:p>
        </p:txBody>
      </p:sp>
      <p:sp>
        <p:nvSpPr>
          <p:cNvPr id="18" name="object 18"/>
          <p:cNvSpPr txBox="1"/>
          <p:nvPr/>
        </p:nvSpPr>
        <p:spPr>
          <a:xfrm>
            <a:off x="5249290" y="4243704"/>
            <a:ext cx="4586606" cy="269304"/>
          </a:xfrm>
          <a:prstGeom prst="rect">
            <a:avLst/>
          </a:prstGeom>
          <a:solidFill>
            <a:srgbClr val="FFFF00"/>
          </a:solidFill>
        </p:spPr>
        <p:txBody>
          <a:bodyPr vert="horz" wrap="square" lIns="0" tIns="0" rIns="0" bIns="0" rtlCol="0">
            <a:spAutoFit/>
          </a:bodyPr>
          <a:lstStyle/>
          <a:p>
            <a:pPr>
              <a:lnSpc>
                <a:spcPts val="2145"/>
              </a:lnSpc>
              <a:tabLst>
                <a:tab pos="1741650" algn="l"/>
                <a:tab pos="2198174" algn="l"/>
                <a:tab pos="2802641" algn="l"/>
                <a:tab pos="3459171" algn="l"/>
              </a:tabLst>
            </a:pPr>
            <a:r>
              <a:rPr sz="1900" b="1" spc="-5" dirty="0">
                <a:latin typeface="Arial"/>
                <a:cs typeface="Arial"/>
              </a:rPr>
              <a:t>de</a:t>
            </a:r>
            <a:r>
              <a:rPr sz="1900" b="1" spc="-21" dirty="0">
                <a:latin typeface="Arial"/>
                <a:cs typeface="Arial"/>
              </a:rPr>
              <a:t>g</a:t>
            </a:r>
            <a:r>
              <a:rPr sz="1900" b="1" spc="-5" dirty="0">
                <a:latin typeface="Arial"/>
                <a:cs typeface="Arial"/>
              </a:rPr>
              <a:t>e</a:t>
            </a:r>
            <a:r>
              <a:rPr sz="1900" b="1" dirty="0">
                <a:latin typeface="Arial"/>
                <a:cs typeface="Arial"/>
              </a:rPr>
              <a:t>n</a:t>
            </a:r>
            <a:r>
              <a:rPr sz="1900" b="1" spc="-5" dirty="0">
                <a:latin typeface="Arial"/>
                <a:cs typeface="Arial"/>
              </a:rPr>
              <a:t>eración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u</a:t>
            </a:r>
            <a:r>
              <a:rPr sz="1900" b="1" dirty="0">
                <a:latin typeface="Arial"/>
                <a:cs typeface="Arial"/>
              </a:rPr>
              <a:t>n</a:t>
            </a:r>
            <a:r>
              <a:rPr sz="1900" b="1" spc="-5" dirty="0">
                <a:latin typeface="Arial"/>
                <a:cs typeface="Arial"/>
              </a:rPr>
              <a:t>a</a:t>
            </a:r>
            <a:r>
              <a:rPr sz="1900" b="1" dirty="0">
                <a:latin typeface="Arial"/>
                <a:cs typeface="Arial"/>
              </a:rPr>
              <a:t>	</a:t>
            </a:r>
            <a:r>
              <a:rPr sz="1900" b="1" spc="-5" dirty="0">
                <a:latin typeface="Arial"/>
                <a:cs typeface="Arial"/>
              </a:rPr>
              <a:t>falla</a:t>
            </a:r>
            <a:r>
              <a:rPr sz="1900" b="1" dirty="0">
                <a:latin typeface="Arial"/>
                <a:cs typeface="Arial"/>
              </a:rPr>
              <a:t>	</a:t>
            </a:r>
            <a:r>
              <a:rPr sz="1900" b="1" spc="-5" dirty="0">
                <a:latin typeface="Arial"/>
                <a:cs typeface="Arial"/>
              </a:rPr>
              <a:t>inci</a:t>
            </a:r>
            <a:r>
              <a:rPr sz="1900" b="1" dirty="0">
                <a:latin typeface="Arial"/>
                <a:cs typeface="Arial"/>
              </a:rPr>
              <a:t>p</a:t>
            </a:r>
            <a:r>
              <a:rPr sz="1900" b="1" spc="-5" dirty="0">
                <a:latin typeface="Arial"/>
                <a:cs typeface="Arial"/>
              </a:rPr>
              <a:t>ie</a:t>
            </a:r>
            <a:r>
              <a:rPr sz="1900" b="1" dirty="0">
                <a:latin typeface="Arial"/>
                <a:cs typeface="Arial"/>
              </a:rPr>
              <a:t>n</a:t>
            </a:r>
            <a:r>
              <a:rPr sz="1900" b="1" spc="-15" dirty="0">
                <a:latin typeface="Arial"/>
                <a:cs typeface="Arial"/>
              </a:rPr>
              <a:t>t</a:t>
            </a:r>
            <a:r>
              <a:rPr sz="1900" b="1" spc="-5" dirty="0">
                <a:latin typeface="Arial"/>
                <a:cs typeface="Arial"/>
              </a:rPr>
              <a:t>e</a:t>
            </a:r>
            <a:endParaRPr sz="1900">
              <a:latin typeface="Arial"/>
              <a:cs typeface="Arial"/>
            </a:endParaRPr>
          </a:p>
        </p:txBody>
      </p:sp>
      <p:sp>
        <p:nvSpPr>
          <p:cNvPr id="19" name="object 19"/>
          <p:cNvSpPr txBox="1"/>
          <p:nvPr/>
        </p:nvSpPr>
        <p:spPr>
          <a:xfrm>
            <a:off x="9822943" y="4314826"/>
            <a:ext cx="163195" cy="182101"/>
          </a:xfrm>
          <a:prstGeom prst="rect">
            <a:avLst/>
          </a:prstGeom>
        </p:spPr>
        <p:txBody>
          <a:bodyPr vert="horz" wrap="square" lIns="0" tIns="12699" rIns="0" bIns="0" rtlCol="0">
            <a:spAutoFit/>
          </a:bodyPr>
          <a:lstStyle/>
          <a:p>
            <a:pPr marL="12699">
              <a:spcBef>
                <a:spcPts val="100"/>
              </a:spcBef>
            </a:pPr>
            <a:r>
              <a:rPr sz="1100" b="1" dirty="0">
                <a:latin typeface="Wingdings"/>
                <a:cs typeface="Wingdings"/>
              </a:rPr>
              <a:t></a:t>
            </a:r>
            <a:endParaRPr sz="1100">
              <a:latin typeface="Wingdings"/>
              <a:cs typeface="Wingdings"/>
            </a:endParaRPr>
          </a:p>
        </p:txBody>
      </p:sp>
      <p:sp>
        <p:nvSpPr>
          <p:cNvPr id="20" name="object 20"/>
          <p:cNvSpPr txBox="1"/>
          <p:nvPr/>
        </p:nvSpPr>
        <p:spPr>
          <a:xfrm>
            <a:off x="1176833" y="4521074"/>
            <a:ext cx="29705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mantenimiento</a:t>
            </a:r>
            <a:r>
              <a:rPr sz="1900" b="1" spc="279" dirty="0">
                <a:latin typeface="Arial"/>
                <a:cs typeface="Arial"/>
              </a:rPr>
              <a:t> </a:t>
            </a:r>
            <a:r>
              <a:rPr sz="1900" b="1" spc="-5" dirty="0">
                <a:latin typeface="Arial"/>
                <a:cs typeface="Arial"/>
              </a:rPr>
              <a:t>predictivo</a:t>
            </a:r>
            <a:endParaRPr sz="1900">
              <a:latin typeface="Arial"/>
              <a:cs typeface="Arial"/>
            </a:endParaRPr>
          </a:p>
        </p:txBody>
      </p:sp>
      <p:sp>
        <p:nvSpPr>
          <p:cNvPr id="21" name="object 21"/>
          <p:cNvSpPr txBox="1"/>
          <p:nvPr/>
        </p:nvSpPr>
        <p:spPr>
          <a:xfrm>
            <a:off x="4235322" y="4491609"/>
            <a:ext cx="34036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pudiera</a:t>
            </a:r>
            <a:r>
              <a:rPr sz="1900" b="1" spc="254" dirty="0">
                <a:latin typeface="Arial"/>
                <a:cs typeface="Arial"/>
              </a:rPr>
              <a:t> </a:t>
            </a:r>
            <a:r>
              <a:rPr sz="1900" b="1" spc="-5" dirty="0">
                <a:latin typeface="Arial"/>
                <a:cs typeface="Arial"/>
              </a:rPr>
              <a:t>detectarla</a:t>
            </a:r>
            <a:r>
              <a:rPr sz="1900" b="1" spc="254" dirty="0">
                <a:latin typeface="Arial"/>
                <a:cs typeface="Arial"/>
              </a:rPr>
              <a:t> </a:t>
            </a:r>
            <a:r>
              <a:rPr sz="1900" b="1" spc="-5" dirty="0">
                <a:latin typeface="Arial"/>
                <a:cs typeface="Arial"/>
              </a:rPr>
              <a:t>a</a:t>
            </a:r>
            <a:r>
              <a:rPr sz="1900" b="1" spc="260" dirty="0">
                <a:latin typeface="Arial"/>
                <a:cs typeface="Arial"/>
              </a:rPr>
              <a:t> </a:t>
            </a:r>
            <a:r>
              <a:rPr sz="1900" b="1" dirty="0">
                <a:latin typeface="Arial"/>
                <a:cs typeface="Arial"/>
              </a:rPr>
              <a:t>tiempo</a:t>
            </a:r>
            <a:r>
              <a:rPr sz="1100" b="1" dirty="0">
                <a:latin typeface="Wingdings"/>
                <a:cs typeface="Wingdings"/>
              </a:rPr>
              <a:t></a:t>
            </a:r>
            <a:endParaRPr sz="1100">
              <a:latin typeface="Wingdings"/>
              <a:cs typeface="Wingdings"/>
            </a:endParaRPr>
          </a:p>
        </p:txBody>
      </p:sp>
      <p:sp>
        <p:nvSpPr>
          <p:cNvPr id="22" name="object 22"/>
          <p:cNvSpPr txBox="1"/>
          <p:nvPr/>
        </p:nvSpPr>
        <p:spPr>
          <a:xfrm>
            <a:off x="7727569" y="4521074"/>
            <a:ext cx="22453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evitar</a:t>
            </a:r>
            <a:r>
              <a:rPr sz="1900" b="1" spc="254" dirty="0">
                <a:latin typeface="Arial"/>
                <a:cs typeface="Arial"/>
              </a:rPr>
              <a:t> </a:t>
            </a:r>
            <a:r>
              <a:rPr sz="1900" b="1" spc="-5" dirty="0">
                <a:latin typeface="Arial"/>
                <a:cs typeface="Arial"/>
              </a:rPr>
              <a:t>que</a:t>
            </a:r>
            <a:r>
              <a:rPr sz="1900" b="1" spc="250" dirty="0">
                <a:latin typeface="Arial"/>
                <a:cs typeface="Arial"/>
              </a:rPr>
              <a:t> </a:t>
            </a:r>
            <a:r>
              <a:rPr sz="1900" b="1" spc="-5" dirty="0">
                <a:latin typeface="Arial"/>
                <a:cs typeface="Arial"/>
              </a:rPr>
              <a:t>un</a:t>
            </a:r>
            <a:r>
              <a:rPr sz="1900" b="1" spc="254" dirty="0">
                <a:latin typeface="Arial"/>
                <a:cs typeface="Arial"/>
              </a:rPr>
              <a:t> </a:t>
            </a:r>
            <a:r>
              <a:rPr sz="1900" b="1" spc="-5" dirty="0">
                <a:latin typeface="Arial"/>
                <a:cs typeface="Arial"/>
              </a:rPr>
              <a:t>daño</a:t>
            </a:r>
            <a:endParaRPr sz="1900">
              <a:latin typeface="Arial"/>
              <a:cs typeface="Arial"/>
            </a:endParaRPr>
          </a:p>
        </p:txBody>
      </p:sp>
      <p:sp>
        <p:nvSpPr>
          <p:cNvPr id="23" name="object 23"/>
          <p:cNvSpPr txBox="1"/>
          <p:nvPr/>
        </p:nvSpPr>
        <p:spPr>
          <a:xfrm>
            <a:off x="1164134" y="4768977"/>
            <a:ext cx="16351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mayor</a:t>
            </a:r>
            <a:r>
              <a:rPr sz="1900" b="1" spc="-80" dirty="0">
                <a:latin typeface="Arial"/>
                <a:cs typeface="Arial"/>
              </a:rPr>
              <a:t> </a:t>
            </a:r>
            <a:r>
              <a:rPr sz="1900" b="1" dirty="0">
                <a:latin typeface="Arial"/>
                <a:cs typeface="Arial"/>
              </a:rPr>
              <a:t>ocurra.</a:t>
            </a:r>
            <a:endParaRPr sz="1900">
              <a:latin typeface="Arial"/>
              <a:cs typeface="Aria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169212" y="1147827"/>
            <a:ext cx="8816340" cy="320601"/>
          </a:xfrm>
          <a:prstGeom prst="rect">
            <a:avLst/>
          </a:prstGeom>
          <a:solidFill>
            <a:srgbClr val="FFFF00"/>
          </a:solidFill>
        </p:spPr>
        <p:txBody>
          <a:bodyPr vert="horz" wrap="square" lIns="0" tIns="0" rIns="0" bIns="0" rtlCol="0">
            <a:spAutoFit/>
          </a:bodyPr>
          <a:lstStyle/>
          <a:p>
            <a:pPr>
              <a:lnSpc>
                <a:spcPts val="2489"/>
              </a:lnSpc>
              <a:tabLst>
                <a:tab pos="1228615" algn="l"/>
                <a:tab pos="1682600" algn="l"/>
                <a:tab pos="3005823" algn="l"/>
                <a:tab pos="4296663" algn="l"/>
                <a:tab pos="4920813" algn="l"/>
                <a:tab pos="6040853" algn="l"/>
                <a:tab pos="7572973" algn="l"/>
                <a:tab pos="8461259" algn="l"/>
              </a:tabLst>
            </a:pPr>
            <a:r>
              <a:rPr sz="2200" b="1" spc="-10" dirty="0">
                <a:latin typeface="Arial"/>
                <a:cs typeface="Arial"/>
              </a:rPr>
              <a:t>P</a:t>
            </a:r>
            <a:r>
              <a:rPr sz="2200" b="1" spc="-5" dirty="0">
                <a:latin typeface="Arial"/>
                <a:cs typeface="Arial"/>
              </a:rPr>
              <a:t>rueb</a:t>
            </a:r>
            <a:r>
              <a:rPr sz="2200" b="1" dirty="0">
                <a:latin typeface="Arial"/>
                <a:cs typeface="Arial"/>
              </a:rPr>
              <a:t>a</a:t>
            </a:r>
            <a:r>
              <a:rPr sz="2200" b="1" spc="-5" dirty="0">
                <a:latin typeface="Arial"/>
                <a:cs typeface="Arial"/>
              </a:rPr>
              <a:t>s</a:t>
            </a:r>
            <a:r>
              <a:rPr sz="2200" b="1" dirty="0">
                <a:latin typeface="Arial"/>
                <a:cs typeface="Arial"/>
              </a:rPr>
              <a:t>	</a:t>
            </a:r>
            <a:r>
              <a:rPr sz="2200" b="1" spc="-5" dirty="0">
                <a:latin typeface="Arial"/>
                <a:cs typeface="Arial"/>
              </a:rPr>
              <a:t>en</a:t>
            </a:r>
            <a:r>
              <a:rPr sz="2200" b="1" dirty="0">
                <a:latin typeface="Arial"/>
                <a:cs typeface="Arial"/>
              </a:rPr>
              <a:t>	</a:t>
            </a:r>
            <a:r>
              <a:rPr sz="2200" b="1" spc="-5" dirty="0">
                <a:latin typeface="Arial"/>
                <a:cs typeface="Arial"/>
              </a:rPr>
              <a:t>corriente</a:t>
            </a:r>
            <a:r>
              <a:rPr sz="2200" b="1" dirty="0">
                <a:latin typeface="Arial"/>
                <a:cs typeface="Arial"/>
              </a:rPr>
              <a:t>	</a:t>
            </a:r>
            <a:r>
              <a:rPr sz="2200" b="1" spc="-5" dirty="0">
                <a:latin typeface="Arial"/>
                <a:cs typeface="Arial"/>
              </a:rPr>
              <a:t>continua</a:t>
            </a:r>
            <a:r>
              <a:rPr sz="2200" b="1" dirty="0">
                <a:latin typeface="Arial"/>
                <a:cs typeface="Arial"/>
              </a:rPr>
              <a:t>	</a:t>
            </a:r>
            <a:r>
              <a:rPr sz="2200" b="1" spc="-5" dirty="0">
                <a:latin typeface="Arial"/>
                <a:cs typeface="Arial"/>
              </a:rPr>
              <a:t>que</a:t>
            </a:r>
            <a:r>
              <a:rPr sz="2200" b="1" dirty="0">
                <a:latin typeface="Arial"/>
                <a:cs typeface="Arial"/>
              </a:rPr>
              <a:t>	</a:t>
            </a:r>
            <a:r>
              <a:rPr sz="2200" b="1" spc="-5" dirty="0">
                <a:latin typeface="Arial"/>
                <a:cs typeface="Arial"/>
              </a:rPr>
              <a:t>pueden</a:t>
            </a:r>
            <a:r>
              <a:rPr sz="2200" b="1" dirty="0">
                <a:latin typeface="Arial"/>
                <a:cs typeface="Arial"/>
              </a:rPr>
              <a:t>	</a:t>
            </a:r>
            <a:r>
              <a:rPr sz="2200" b="1" spc="-5" dirty="0">
                <a:latin typeface="Arial"/>
                <a:cs typeface="Arial"/>
              </a:rPr>
              <a:t>efectu</a:t>
            </a:r>
            <a:r>
              <a:rPr sz="2200" b="1" dirty="0">
                <a:latin typeface="Arial"/>
                <a:cs typeface="Arial"/>
              </a:rPr>
              <a:t>a</a:t>
            </a:r>
            <a:r>
              <a:rPr sz="2200" b="1" spc="-5" dirty="0">
                <a:latin typeface="Arial"/>
                <a:cs typeface="Arial"/>
              </a:rPr>
              <a:t>rse</a:t>
            </a:r>
            <a:r>
              <a:rPr sz="2200" b="1" dirty="0">
                <a:latin typeface="Arial"/>
                <a:cs typeface="Arial"/>
              </a:rPr>
              <a:t>	</a:t>
            </a:r>
            <a:r>
              <a:rPr sz="2200" b="1" spc="-5" dirty="0">
                <a:latin typeface="Arial"/>
                <a:cs typeface="Arial"/>
              </a:rPr>
              <a:t>sobre</a:t>
            </a:r>
            <a:r>
              <a:rPr sz="2200" b="1" dirty="0">
                <a:latin typeface="Arial"/>
                <a:cs typeface="Arial"/>
              </a:rPr>
              <a:t>	</a:t>
            </a:r>
            <a:r>
              <a:rPr sz="2200" b="1" spc="-5" dirty="0">
                <a:latin typeface="Arial"/>
                <a:cs typeface="Arial"/>
              </a:rPr>
              <a:t>un</a:t>
            </a:r>
            <a:endParaRPr sz="2200">
              <a:latin typeface="Arial"/>
              <a:cs typeface="Arial"/>
            </a:endParaRPr>
          </a:p>
        </p:txBody>
      </p:sp>
      <p:sp>
        <p:nvSpPr>
          <p:cNvPr id="7" name="object 7"/>
          <p:cNvSpPr txBox="1"/>
          <p:nvPr/>
        </p:nvSpPr>
        <p:spPr>
          <a:xfrm>
            <a:off x="1169213" y="1469390"/>
            <a:ext cx="2002789" cy="320601"/>
          </a:xfrm>
          <a:prstGeom prst="rect">
            <a:avLst/>
          </a:prstGeom>
          <a:solidFill>
            <a:srgbClr val="FFFF00"/>
          </a:solidFill>
        </p:spPr>
        <p:txBody>
          <a:bodyPr vert="horz" wrap="square" lIns="0" tIns="0" rIns="0" bIns="0" rtlCol="0">
            <a:spAutoFit/>
          </a:bodyPr>
          <a:lstStyle/>
          <a:p>
            <a:pPr>
              <a:lnSpc>
                <a:spcPts val="2489"/>
              </a:lnSpc>
            </a:pPr>
            <a:r>
              <a:rPr sz="2200" b="1" spc="-5" dirty="0">
                <a:latin typeface="Arial"/>
                <a:cs typeface="Arial"/>
              </a:rPr>
              <a:t>transform</a:t>
            </a:r>
            <a:r>
              <a:rPr sz="2200" b="1" spc="10" dirty="0">
                <a:latin typeface="Arial"/>
                <a:cs typeface="Arial"/>
              </a:rPr>
              <a:t>a</a:t>
            </a:r>
            <a:r>
              <a:rPr sz="2200" b="1" spc="-5" dirty="0">
                <a:latin typeface="Arial"/>
                <a:cs typeface="Arial"/>
              </a:rPr>
              <a:t>do</a:t>
            </a:r>
            <a:r>
              <a:rPr sz="2200" b="1" dirty="0">
                <a:latin typeface="Arial"/>
                <a:cs typeface="Arial"/>
              </a:rPr>
              <a:t>r</a:t>
            </a:r>
            <a:r>
              <a:rPr sz="2200" b="1" spc="-5" dirty="0">
                <a:latin typeface="Arial"/>
                <a:cs typeface="Arial"/>
              </a:rPr>
              <a:t>:</a:t>
            </a:r>
            <a:endParaRPr sz="2200">
              <a:latin typeface="Arial"/>
              <a:cs typeface="Arial"/>
            </a:endParaRPr>
          </a:p>
        </p:txBody>
      </p:sp>
      <p:sp>
        <p:nvSpPr>
          <p:cNvPr id="8" name="object 8"/>
          <p:cNvSpPr txBox="1"/>
          <p:nvPr/>
        </p:nvSpPr>
        <p:spPr>
          <a:xfrm>
            <a:off x="1618741" y="2066799"/>
            <a:ext cx="46672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Medición</a:t>
            </a:r>
            <a:r>
              <a:rPr sz="1900" b="1" spc="1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Resistencia</a:t>
            </a:r>
            <a:r>
              <a:rPr sz="1900" b="1" spc="10" dirty="0">
                <a:latin typeface="Arial"/>
                <a:cs typeface="Arial"/>
              </a:rPr>
              <a:t> </a:t>
            </a:r>
            <a:r>
              <a:rPr sz="1900" b="1" dirty="0">
                <a:latin typeface="Arial"/>
                <a:cs typeface="Arial"/>
              </a:rPr>
              <a:t>de</a:t>
            </a:r>
            <a:r>
              <a:rPr sz="1900" b="1" spc="40" dirty="0">
                <a:latin typeface="Arial"/>
                <a:cs typeface="Arial"/>
              </a:rPr>
              <a:t> </a:t>
            </a:r>
            <a:r>
              <a:rPr sz="1900" b="1" spc="-5" dirty="0">
                <a:latin typeface="Arial"/>
                <a:cs typeface="Arial"/>
              </a:rPr>
              <a:t>Aislamiento:</a:t>
            </a:r>
            <a:endParaRPr sz="1900">
              <a:latin typeface="Arial"/>
              <a:cs typeface="Arial"/>
            </a:endParaRPr>
          </a:p>
        </p:txBody>
      </p:sp>
      <p:pic>
        <p:nvPicPr>
          <p:cNvPr id="9" name="object 9"/>
          <p:cNvPicPr/>
          <p:nvPr/>
        </p:nvPicPr>
        <p:blipFill>
          <a:blip r:embed="rId2" cstate="print"/>
          <a:stretch>
            <a:fillRect/>
          </a:stretch>
        </p:blipFill>
        <p:spPr>
          <a:xfrm>
            <a:off x="948057" y="2651717"/>
            <a:ext cx="208915" cy="194987"/>
          </a:xfrm>
          <a:prstGeom prst="rect">
            <a:avLst/>
          </a:prstGeom>
        </p:spPr>
      </p:pic>
      <p:sp>
        <p:nvSpPr>
          <p:cNvPr id="10" name="object 10"/>
          <p:cNvSpPr txBox="1"/>
          <p:nvPr/>
        </p:nvSpPr>
        <p:spPr>
          <a:xfrm>
            <a:off x="1176833" y="2623439"/>
            <a:ext cx="78098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Determinar</a:t>
            </a:r>
            <a:r>
              <a:rPr sz="1900" b="1" dirty="0">
                <a:latin typeface="Arial"/>
                <a:cs typeface="Arial"/>
              </a:rPr>
              <a:t> </a:t>
            </a:r>
            <a:r>
              <a:rPr sz="1900" b="1" spc="-5" dirty="0">
                <a:latin typeface="Arial"/>
                <a:cs typeface="Arial"/>
              </a:rPr>
              <a:t>si</a:t>
            </a:r>
            <a:r>
              <a:rPr sz="1900" b="1" spc="21" dirty="0">
                <a:latin typeface="Arial"/>
                <a:cs typeface="Arial"/>
              </a:rPr>
              <a:t> </a:t>
            </a:r>
            <a:r>
              <a:rPr sz="1900" b="1" spc="-5" dirty="0">
                <a:latin typeface="Arial"/>
                <a:cs typeface="Arial"/>
              </a:rPr>
              <a:t>existe</a:t>
            </a:r>
            <a:r>
              <a:rPr sz="1900" b="1" spc="10" dirty="0">
                <a:latin typeface="Arial"/>
                <a:cs typeface="Arial"/>
              </a:rPr>
              <a:t> </a:t>
            </a:r>
            <a:r>
              <a:rPr sz="1900" b="1" spc="-5" dirty="0">
                <a:latin typeface="Arial"/>
                <a:cs typeface="Arial"/>
              </a:rPr>
              <a:t>un</a:t>
            </a:r>
            <a:r>
              <a:rPr sz="1900" b="1" spc="10" dirty="0">
                <a:latin typeface="Arial"/>
                <a:cs typeface="Arial"/>
              </a:rPr>
              <a:t> </a:t>
            </a:r>
            <a:r>
              <a:rPr sz="1900" b="1" spc="-5" dirty="0">
                <a:latin typeface="Arial"/>
                <a:cs typeface="Arial"/>
              </a:rPr>
              <a:t>camino</a:t>
            </a:r>
            <a:r>
              <a:rPr sz="1900" b="1" spc="1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baja</a:t>
            </a:r>
            <a:r>
              <a:rPr sz="1900" b="1" spc="5" dirty="0">
                <a:latin typeface="Arial"/>
                <a:cs typeface="Arial"/>
              </a:rPr>
              <a:t> </a:t>
            </a:r>
            <a:r>
              <a:rPr sz="1900" b="1" spc="-5" dirty="0">
                <a:latin typeface="Arial"/>
                <a:cs typeface="Arial"/>
              </a:rPr>
              <a:t>resistencia</a:t>
            </a:r>
            <a:r>
              <a:rPr sz="1900" b="1" spc="5" dirty="0">
                <a:latin typeface="Arial"/>
                <a:cs typeface="Arial"/>
              </a:rPr>
              <a:t> en</a:t>
            </a:r>
            <a:r>
              <a:rPr sz="1900" b="1" spc="10"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aislamiento</a:t>
            </a:r>
            <a:endParaRPr sz="1900">
              <a:latin typeface="Arial"/>
              <a:cs typeface="Arial"/>
            </a:endParaRPr>
          </a:p>
        </p:txBody>
      </p:sp>
      <p:pic>
        <p:nvPicPr>
          <p:cNvPr id="11" name="object 11"/>
          <p:cNvPicPr/>
          <p:nvPr/>
        </p:nvPicPr>
        <p:blipFill>
          <a:blip r:embed="rId2" cstate="print"/>
          <a:stretch>
            <a:fillRect/>
          </a:stretch>
        </p:blipFill>
        <p:spPr>
          <a:xfrm>
            <a:off x="948057" y="3206708"/>
            <a:ext cx="208915" cy="194987"/>
          </a:xfrm>
          <a:prstGeom prst="rect">
            <a:avLst/>
          </a:prstGeom>
        </p:spPr>
      </p:pic>
      <p:sp>
        <p:nvSpPr>
          <p:cNvPr id="12" name="object 12"/>
          <p:cNvSpPr txBox="1"/>
          <p:nvPr/>
        </p:nvSpPr>
        <p:spPr>
          <a:xfrm>
            <a:off x="1164132" y="3148712"/>
            <a:ext cx="8817610" cy="1150312"/>
          </a:xfrm>
          <a:prstGeom prst="rect">
            <a:avLst/>
          </a:prstGeom>
        </p:spPr>
        <p:txBody>
          <a:bodyPr vert="horz" wrap="square" lIns="0" tIns="31747" rIns="0" bIns="0" rtlCol="0">
            <a:spAutoFit/>
          </a:bodyPr>
          <a:lstStyle/>
          <a:p>
            <a:pPr marL="12699" marR="5080">
              <a:lnSpc>
                <a:spcPts val="2180"/>
              </a:lnSpc>
              <a:spcBef>
                <a:spcPts val="250"/>
              </a:spcBef>
              <a:tabLst>
                <a:tab pos="1474339" algn="l"/>
                <a:tab pos="2763274" algn="l"/>
                <a:tab pos="3313771" algn="l"/>
                <a:tab pos="4937322" algn="l"/>
                <a:tab pos="6239591" algn="l"/>
                <a:tab pos="7259945" algn="l"/>
                <a:tab pos="7703136" algn="l"/>
                <a:tab pos="8670155" algn="l"/>
              </a:tabLst>
            </a:pPr>
            <a:r>
              <a:rPr sz="1900" b="1" spc="-10" dirty="0">
                <a:latin typeface="Arial"/>
                <a:cs typeface="Arial"/>
              </a:rPr>
              <a:t>R</a:t>
            </a:r>
            <a:r>
              <a:rPr sz="1900" b="1" spc="-5" dirty="0">
                <a:latin typeface="Arial"/>
                <a:cs typeface="Arial"/>
              </a:rPr>
              <a:t>es</a:t>
            </a:r>
            <a:r>
              <a:rPr sz="1900" b="1" dirty="0">
                <a:latin typeface="Arial"/>
                <a:cs typeface="Arial"/>
              </a:rPr>
              <a:t>u</a:t>
            </a:r>
            <a:r>
              <a:rPr sz="1900" b="1" spc="-5" dirty="0">
                <a:latin typeface="Arial"/>
                <a:cs typeface="Arial"/>
              </a:rPr>
              <a:t>lt</a:t>
            </a:r>
            <a:r>
              <a:rPr sz="1900" b="1" dirty="0">
                <a:latin typeface="Arial"/>
                <a:cs typeface="Arial"/>
              </a:rPr>
              <a:t>a</a:t>
            </a:r>
            <a:r>
              <a:rPr sz="1900" b="1" spc="-5" dirty="0">
                <a:latin typeface="Arial"/>
                <a:cs typeface="Arial"/>
              </a:rPr>
              <a:t>d</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afec</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os</a:t>
            </a:r>
            <a:r>
              <a:rPr sz="1900" b="1" dirty="0">
                <a:latin typeface="Arial"/>
                <a:cs typeface="Arial"/>
              </a:rPr>
              <a:t>	</a:t>
            </a:r>
            <a:r>
              <a:rPr sz="1900" b="1" spc="-15" dirty="0">
                <a:latin typeface="Arial"/>
                <a:cs typeface="Arial"/>
              </a:rPr>
              <a:t>p</a:t>
            </a:r>
            <a:r>
              <a:rPr sz="1900" b="1" spc="-5" dirty="0">
                <a:latin typeface="Arial"/>
                <a:cs typeface="Arial"/>
              </a:rPr>
              <a:t>or</a:t>
            </a:r>
            <a:r>
              <a:rPr sz="1900" b="1" dirty="0">
                <a:latin typeface="Arial"/>
                <a:cs typeface="Arial"/>
              </a:rPr>
              <a:t>	</a:t>
            </a:r>
            <a:r>
              <a:rPr sz="1900" b="1" spc="-5" dirty="0">
                <a:latin typeface="Arial"/>
                <a:cs typeface="Arial"/>
              </a:rPr>
              <a:t>tempera</a:t>
            </a:r>
            <a:r>
              <a:rPr sz="1900" b="1" spc="5" dirty="0">
                <a:latin typeface="Arial"/>
                <a:cs typeface="Arial"/>
              </a:rPr>
              <a:t>t</a:t>
            </a:r>
            <a:r>
              <a:rPr sz="1900" b="1" spc="-5" dirty="0">
                <a:latin typeface="Arial"/>
                <a:cs typeface="Arial"/>
              </a:rPr>
              <a:t>ura,</a:t>
            </a:r>
            <a:r>
              <a:rPr sz="1900" b="1" dirty="0">
                <a:latin typeface="Arial"/>
                <a:cs typeface="Arial"/>
              </a:rPr>
              <a:t>	</a:t>
            </a:r>
            <a:r>
              <a:rPr sz="1900" b="1" spc="-5" dirty="0">
                <a:latin typeface="Arial"/>
                <a:cs typeface="Arial"/>
              </a:rPr>
              <a:t>h</a:t>
            </a:r>
            <a:r>
              <a:rPr sz="1900" b="1" dirty="0">
                <a:latin typeface="Arial"/>
                <a:cs typeface="Arial"/>
              </a:rPr>
              <a:t>u</a:t>
            </a:r>
            <a:r>
              <a:rPr sz="1900" b="1" spc="-5" dirty="0">
                <a:latin typeface="Arial"/>
                <a:cs typeface="Arial"/>
              </a:rPr>
              <a:t>meda</a:t>
            </a:r>
            <a:r>
              <a:rPr sz="1900" b="1" dirty="0">
                <a:latin typeface="Arial"/>
                <a:cs typeface="Arial"/>
              </a:rPr>
              <a:t>d</a:t>
            </a:r>
            <a:r>
              <a:rPr sz="1900" b="1" spc="-5" dirty="0">
                <a:latin typeface="Arial"/>
                <a:cs typeface="Arial"/>
              </a:rPr>
              <a:t>,</a:t>
            </a:r>
            <a:r>
              <a:rPr sz="1900" b="1" dirty="0">
                <a:latin typeface="Arial"/>
                <a:cs typeface="Arial"/>
              </a:rPr>
              <a:t>	</a:t>
            </a:r>
            <a:r>
              <a:rPr sz="1900" b="1" spc="-5" dirty="0">
                <a:latin typeface="Arial"/>
                <a:cs typeface="Arial"/>
              </a:rPr>
              <a:t>ten</a:t>
            </a:r>
            <a:r>
              <a:rPr sz="1900" b="1" dirty="0">
                <a:latin typeface="Arial"/>
                <a:cs typeface="Arial"/>
              </a:rPr>
              <a:t>s</a:t>
            </a:r>
            <a:r>
              <a:rPr sz="1900" b="1" spc="-5" dirty="0">
                <a:latin typeface="Arial"/>
                <a:cs typeface="Arial"/>
              </a:rPr>
              <a:t>ión</a:t>
            </a:r>
            <a:r>
              <a:rPr sz="1900" b="1" dirty="0">
                <a:latin typeface="Arial"/>
                <a:cs typeface="Arial"/>
              </a:rPr>
              <a:t>	</a:t>
            </a:r>
            <a:r>
              <a:rPr sz="1900" b="1" spc="-15"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a:t>
            </a:r>
            <a:r>
              <a:rPr sz="1900" b="1" dirty="0">
                <a:latin typeface="Arial"/>
                <a:cs typeface="Arial"/>
              </a:rPr>
              <a:t>	</a:t>
            </a:r>
            <a:r>
              <a:rPr sz="1900" b="1" spc="-5" dirty="0">
                <a:latin typeface="Arial"/>
                <a:cs typeface="Arial"/>
              </a:rPr>
              <a:t>y  tamaño del equipo.</a:t>
            </a:r>
            <a:endParaRPr sz="1900">
              <a:latin typeface="Arial"/>
              <a:cs typeface="Arial"/>
            </a:endParaRPr>
          </a:p>
          <a:p>
            <a:pPr>
              <a:spcBef>
                <a:spcPts val="25"/>
              </a:spcBef>
            </a:pPr>
            <a:endParaRPr sz="1700">
              <a:latin typeface="Arial"/>
              <a:cs typeface="Arial"/>
            </a:endParaRPr>
          </a:p>
          <a:p>
            <a:pPr marL="12699"/>
            <a:r>
              <a:rPr sz="1900" b="1" spc="-5" dirty="0">
                <a:latin typeface="Arial"/>
                <a:cs typeface="Arial"/>
              </a:rPr>
              <a:t>Debe</a:t>
            </a:r>
            <a:r>
              <a:rPr sz="1900" b="1" spc="-44" dirty="0">
                <a:latin typeface="Arial"/>
                <a:cs typeface="Arial"/>
              </a:rPr>
              <a:t> </a:t>
            </a:r>
            <a:r>
              <a:rPr sz="1900" b="1" dirty="0">
                <a:latin typeface="Arial"/>
                <a:cs typeface="Arial"/>
              </a:rPr>
              <a:t>realizarse:</a:t>
            </a:r>
            <a:endParaRPr sz="1900">
              <a:latin typeface="Arial"/>
              <a:cs typeface="Arial"/>
            </a:endParaRPr>
          </a:p>
        </p:txBody>
      </p:sp>
      <p:pic>
        <p:nvPicPr>
          <p:cNvPr id="13" name="object 13"/>
          <p:cNvPicPr/>
          <p:nvPr/>
        </p:nvPicPr>
        <p:blipFill>
          <a:blip r:embed="rId2" cstate="print"/>
          <a:stretch>
            <a:fillRect/>
          </a:stretch>
        </p:blipFill>
        <p:spPr>
          <a:xfrm>
            <a:off x="948057" y="4038557"/>
            <a:ext cx="208915" cy="194987"/>
          </a:xfrm>
          <a:prstGeom prst="rect">
            <a:avLst/>
          </a:prstGeom>
        </p:spPr>
      </p:pic>
      <p:sp>
        <p:nvSpPr>
          <p:cNvPr id="14" name="object 14"/>
          <p:cNvSpPr txBox="1"/>
          <p:nvPr/>
        </p:nvSpPr>
        <p:spPr>
          <a:xfrm>
            <a:off x="1618741" y="4565270"/>
            <a:ext cx="449199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antes</a:t>
            </a:r>
            <a:r>
              <a:rPr sz="1900" b="1" dirty="0">
                <a:latin typeface="Arial"/>
                <a:cs typeface="Arial"/>
              </a:rPr>
              <a:t> de</a:t>
            </a:r>
            <a:r>
              <a:rPr sz="1900" b="1" spc="5" dirty="0">
                <a:latin typeface="Arial"/>
                <a:cs typeface="Arial"/>
              </a:rPr>
              <a:t> </a:t>
            </a:r>
            <a:r>
              <a:rPr sz="1900" b="1" spc="-5" dirty="0">
                <a:latin typeface="Arial"/>
                <a:cs typeface="Arial"/>
              </a:rPr>
              <a:t>energizar</a:t>
            </a:r>
            <a:r>
              <a:rPr sz="1900" b="1" spc="5" dirty="0">
                <a:latin typeface="Arial"/>
                <a:cs typeface="Arial"/>
              </a:rPr>
              <a:t> </a:t>
            </a:r>
            <a:r>
              <a:rPr sz="1900" b="1" spc="-5" dirty="0">
                <a:latin typeface="Arial"/>
                <a:cs typeface="Arial"/>
              </a:rPr>
              <a:t>un</a:t>
            </a:r>
            <a:r>
              <a:rPr sz="1900" b="1" spc="35" dirty="0">
                <a:latin typeface="Arial"/>
                <a:cs typeface="Arial"/>
              </a:rPr>
              <a:t> </a:t>
            </a:r>
            <a:r>
              <a:rPr sz="1900" b="1" spc="-5" dirty="0">
                <a:latin typeface="Arial"/>
                <a:cs typeface="Arial"/>
              </a:rPr>
              <a:t>transformador,</a:t>
            </a:r>
            <a:endParaRPr sz="1900">
              <a:latin typeface="Arial"/>
              <a:cs typeface="Arial"/>
            </a:endParaRPr>
          </a:p>
        </p:txBody>
      </p:sp>
      <p:sp>
        <p:nvSpPr>
          <p:cNvPr id="15" name="object 15"/>
          <p:cNvSpPr txBox="1"/>
          <p:nvPr/>
        </p:nvSpPr>
        <p:spPr>
          <a:xfrm>
            <a:off x="1618742" y="4842637"/>
            <a:ext cx="4923155"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en</a:t>
            </a:r>
            <a:r>
              <a:rPr sz="1900" b="1" spc="5" dirty="0">
                <a:latin typeface="Arial"/>
                <a:cs typeface="Arial"/>
              </a:rPr>
              <a:t> </a:t>
            </a:r>
            <a:r>
              <a:rPr sz="1900" b="1" spc="-5" dirty="0">
                <a:latin typeface="Arial"/>
                <a:cs typeface="Arial"/>
              </a:rPr>
              <a:t>ensayos</a:t>
            </a:r>
            <a:r>
              <a:rPr sz="1900" b="1" spc="15" dirty="0">
                <a:latin typeface="Arial"/>
                <a:cs typeface="Arial"/>
              </a:rPr>
              <a:t> </a:t>
            </a:r>
            <a:r>
              <a:rPr sz="1900" b="1" spc="-5" dirty="0">
                <a:latin typeface="Arial"/>
                <a:cs typeface="Arial"/>
              </a:rPr>
              <a:t>rutinarios</a:t>
            </a:r>
            <a:r>
              <a:rPr sz="1900" b="1" dirty="0">
                <a:latin typeface="Arial"/>
                <a:cs typeface="Arial"/>
              </a:rPr>
              <a:t> de</a:t>
            </a:r>
            <a:r>
              <a:rPr sz="1900" b="1" spc="-5" dirty="0">
                <a:latin typeface="Arial"/>
                <a:cs typeface="Arial"/>
              </a:rPr>
              <a:t> mantenimiento,</a:t>
            </a:r>
            <a:endParaRPr sz="1900">
              <a:latin typeface="Arial"/>
              <a:cs typeface="Arial"/>
            </a:endParaRPr>
          </a:p>
        </p:txBody>
      </p:sp>
      <p:sp>
        <p:nvSpPr>
          <p:cNvPr id="16" name="object 16"/>
          <p:cNvSpPr txBox="1"/>
          <p:nvPr/>
        </p:nvSpPr>
        <p:spPr>
          <a:xfrm>
            <a:off x="1618741" y="5120005"/>
            <a:ext cx="4708525"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bajo la sospecha </a:t>
            </a:r>
            <a:r>
              <a:rPr sz="1900" b="1" dirty="0">
                <a:latin typeface="Arial"/>
                <a:cs typeface="Arial"/>
              </a:rPr>
              <a:t>de</a:t>
            </a:r>
            <a:r>
              <a:rPr sz="1900" b="1" spc="-5" dirty="0">
                <a:latin typeface="Arial"/>
                <a:cs typeface="Arial"/>
              </a:rPr>
              <a:t> falla</a:t>
            </a:r>
            <a:r>
              <a:rPr sz="1900" b="1" dirty="0">
                <a:latin typeface="Arial"/>
                <a:cs typeface="Arial"/>
              </a:rPr>
              <a:t> </a:t>
            </a:r>
            <a:r>
              <a:rPr sz="1900" b="1" spc="-10" dirty="0">
                <a:latin typeface="Arial"/>
                <a:cs typeface="Arial"/>
              </a:rPr>
              <a:t>de</a:t>
            </a:r>
            <a:r>
              <a:rPr sz="1900" b="1" spc="-5" dirty="0">
                <a:latin typeface="Arial"/>
                <a:cs typeface="Arial"/>
              </a:rPr>
              <a:t> </a:t>
            </a:r>
            <a:r>
              <a:rPr sz="1900" b="1" dirty="0">
                <a:latin typeface="Arial"/>
                <a:cs typeface="Arial"/>
              </a:rPr>
              <a:t>un </a:t>
            </a:r>
            <a:r>
              <a:rPr sz="1900" b="1" spc="-5" dirty="0">
                <a:latin typeface="Arial"/>
                <a:cs typeface="Arial"/>
              </a:rPr>
              <a:t>equipo,</a:t>
            </a:r>
            <a:endParaRPr sz="1900">
              <a:latin typeface="Arial"/>
              <a:cs typeface="Arial"/>
            </a:endParaRPr>
          </a:p>
        </p:txBody>
      </p:sp>
      <p:sp>
        <p:nvSpPr>
          <p:cNvPr id="17" name="object 17"/>
          <p:cNvSpPr txBox="1"/>
          <p:nvPr/>
        </p:nvSpPr>
        <p:spPr>
          <a:xfrm>
            <a:off x="1606042" y="5368290"/>
            <a:ext cx="214629" cy="304570"/>
          </a:xfrm>
          <a:prstGeom prst="rect">
            <a:avLst/>
          </a:prstGeom>
        </p:spPr>
        <p:txBody>
          <a:bodyPr vert="horz" wrap="square" lIns="0" tIns="12064" rIns="0" bIns="0" rtlCol="0">
            <a:spAutoFit/>
          </a:bodyPr>
          <a:lstStyle/>
          <a:p>
            <a:pPr marL="12699">
              <a:spcBef>
                <a:spcPts val="95"/>
              </a:spcBef>
            </a:pPr>
            <a:r>
              <a:rPr sz="1900" spc="-5" dirty="0">
                <a:latin typeface="Wingdings"/>
                <a:cs typeface="Wingdings"/>
              </a:rPr>
              <a:t></a:t>
            </a:r>
            <a:endParaRPr sz="1900">
              <a:latin typeface="Wingdings"/>
              <a:cs typeface="Wingdings"/>
            </a:endParaRPr>
          </a:p>
        </p:txBody>
      </p:sp>
      <p:sp>
        <p:nvSpPr>
          <p:cNvPr id="18" name="object 18"/>
          <p:cNvSpPr txBox="1"/>
          <p:nvPr/>
        </p:nvSpPr>
        <p:spPr>
          <a:xfrm>
            <a:off x="1847342" y="5397449"/>
            <a:ext cx="527240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antes</a:t>
            </a:r>
            <a:r>
              <a:rPr sz="1900" b="1" spc="21"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después</a:t>
            </a:r>
            <a:r>
              <a:rPr sz="1900" b="1" spc="5" dirty="0">
                <a:latin typeface="Arial"/>
                <a:cs typeface="Arial"/>
              </a:rPr>
              <a:t> </a:t>
            </a:r>
            <a:r>
              <a:rPr sz="1900" b="1" dirty="0">
                <a:latin typeface="Arial"/>
                <a:cs typeface="Arial"/>
              </a:rPr>
              <a:t>de</a:t>
            </a:r>
            <a:r>
              <a:rPr sz="1900" b="1" spc="35" dirty="0">
                <a:latin typeface="Arial"/>
                <a:cs typeface="Arial"/>
              </a:rPr>
              <a:t> </a:t>
            </a:r>
            <a:r>
              <a:rPr sz="1900" b="1" spc="-5" dirty="0">
                <a:latin typeface="Arial"/>
                <a:cs typeface="Arial"/>
              </a:rPr>
              <a:t>reparar</a:t>
            </a:r>
            <a:r>
              <a:rPr sz="1900" b="1" spc="5" dirty="0">
                <a:latin typeface="Arial"/>
                <a:cs typeface="Arial"/>
              </a:rPr>
              <a:t> </a:t>
            </a:r>
            <a:r>
              <a:rPr sz="1900" b="1" spc="-5" dirty="0">
                <a:latin typeface="Arial"/>
                <a:cs typeface="Arial"/>
              </a:rPr>
              <a:t>un</a:t>
            </a:r>
            <a:r>
              <a:rPr sz="1900" b="1" spc="21" dirty="0">
                <a:latin typeface="Arial"/>
                <a:cs typeface="Arial"/>
              </a:rPr>
              <a:t> </a:t>
            </a:r>
            <a:r>
              <a:rPr sz="1900" b="1" spc="-5" dirty="0">
                <a:latin typeface="Arial"/>
                <a:cs typeface="Arial"/>
              </a:rPr>
              <a:t>transformador.</a:t>
            </a:r>
            <a:endParaRPr sz="1900">
              <a:latin typeface="Arial"/>
              <a:cs typeface="Arial"/>
            </a:endParaRPr>
          </a:p>
        </p:txBody>
      </p:sp>
      <p:pic>
        <p:nvPicPr>
          <p:cNvPr id="19" name="object 19"/>
          <p:cNvPicPr/>
          <p:nvPr/>
        </p:nvPicPr>
        <p:blipFill>
          <a:blip r:embed="rId2" cstate="print"/>
          <a:stretch>
            <a:fillRect/>
          </a:stretch>
        </p:blipFill>
        <p:spPr>
          <a:xfrm>
            <a:off x="940436" y="5980388"/>
            <a:ext cx="208915" cy="194987"/>
          </a:xfrm>
          <a:prstGeom prst="rect">
            <a:avLst/>
          </a:prstGeom>
        </p:spPr>
      </p:pic>
      <p:sp>
        <p:nvSpPr>
          <p:cNvPr id="20" name="object 20"/>
          <p:cNvSpPr txBox="1"/>
          <p:nvPr/>
        </p:nvSpPr>
        <p:spPr>
          <a:xfrm>
            <a:off x="1156512" y="5923026"/>
            <a:ext cx="882650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Resultados</a:t>
            </a:r>
            <a:r>
              <a:rPr sz="1900" b="1" spc="140" dirty="0">
                <a:latin typeface="Arial"/>
                <a:cs typeface="Arial"/>
              </a:rPr>
              <a:t> </a:t>
            </a:r>
            <a:r>
              <a:rPr sz="1900" b="1" spc="-5" dirty="0">
                <a:latin typeface="Arial"/>
                <a:cs typeface="Arial"/>
              </a:rPr>
              <a:t>deben</a:t>
            </a:r>
            <a:r>
              <a:rPr sz="1900" b="1" spc="145" dirty="0">
                <a:latin typeface="Arial"/>
                <a:cs typeface="Arial"/>
              </a:rPr>
              <a:t> </a:t>
            </a:r>
            <a:r>
              <a:rPr sz="1900" b="1" spc="-5" dirty="0">
                <a:latin typeface="Arial"/>
                <a:cs typeface="Arial"/>
              </a:rPr>
              <a:t>ser</a:t>
            </a:r>
            <a:r>
              <a:rPr sz="1900" b="1" spc="135" dirty="0">
                <a:latin typeface="Arial"/>
                <a:cs typeface="Arial"/>
              </a:rPr>
              <a:t> </a:t>
            </a:r>
            <a:r>
              <a:rPr sz="1900" b="1" spc="-5" dirty="0">
                <a:latin typeface="Arial"/>
                <a:cs typeface="Arial"/>
              </a:rPr>
              <a:t>referidos</a:t>
            </a:r>
            <a:r>
              <a:rPr sz="1900" b="1" spc="140" dirty="0">
                <a:latin typeface="Arial"/>
                <a:cs typeface="Arial"/>
              </a:rPr>
              <a:t> </a:t>
            </a:r>
            <a:r>
              <a:rPr sz="1900" b="1" spc="-5" dirty="0">
                <a:latin typeface="Arial"/>
                <a:cs typeface="Arial"/>
              </a:rPr>
              <a:t>a</a:t>
            </a:r>
            <a:r>
              <a:rPr sz="1900" b="1" spc="140" dirty="0">
                <a:latin typeface="Arial"/>
                <a:cs typeface="Arial"/>
              </a:rPr>
              <a:t> </a:t>
            </a:r>
            <a:r>
              <a:rPr sz="1900" b="1" spc="-5" dirty="0">
                <a:latin typeface="Arial"/>
                <a:cs typeface="Arial"/>
              </a:rPr>
              <a:t>20</a:t>
            </a:r>
            <a:r>
              <a:rPr sz="1900" b="1" spc="140" dirty="0">
                <a:latin typeface="Arial"/>
                <a:cs typeface="Arial"/>
              </a:rPr>
              <a:t> </a:t>
            </a:r>
            <a:r>
              <a:rPr sz="1900" b="1" spc="-5" dirty="0">
                <a:latin typeface="Arial"/>
                <a:cs typeface="Arial"/>
              </a:rPr>
              <a:t>grados</a:t>
            </a:r>
            <a:r>
              <a:rPr sz="1900" b="1" spc="180" dirty="0">
                <a:latin typeface="Arial"/>
                <a:cs typeface="Arial"/>
              </a:rPr>
              <a:t> </a:t>
            </a:r>
            <a:r>
              <a:rPr sz="1900" b="1" spc="-5" dirty="0">
                <a:latin typeface="Arial"/>
                <a:cs typeface="Arial"/>
              </a:rPr>
              <a:t>centígrados,</a:t>
            </a:r>
            <a:r>
              <a:rPr sz="1900" b="1" spc="140" dirty="0">
                <a:latin typeface="Arial"/>
                <a:cs typeface="Arial"/>
              </a:rPr>
              <a:t> </a:t>
            </a:r>
            <a:r>
              <a:rPr sz="1900" b="1" spc="-5" dirty="0">
                <a:latin typeface="Arial"/>
                <a:cs typeface="Arial"/>
              </a:rPr>
              <a:t>según</a:t>
            </a:r>
            <a:r>
              <a:rPr sz="1900" b="1" spc="135" dirty="0">
                <a:latin typeface="Arial"/>
                <a:cs typeface="Arial"/>
              </a:rPr>
              <a:t> </a:t>
            </a:r>
            <a:r>
              <a:rPr sz="1900" b="1" spc="-5" dirty="0">
                <a:latin typeface="Arial"/>
                <a:cs typeface="Arial"/>
              </a:rPr>
              <a:t>lo</a:t>
            </a:r>
            <a:r>
              <a:rPr sz="1900" b="1" spc="140" dirty="0">
                <a:latin typeface="Arial"/>
                <a:cs typeface="Arial"/>
              </a:rPr>
              <a:t> </a:t>
            </a:r>
            <a:r>
              <a:rPr sz="1900" b="1" spc="-5" dirty="0">
                <a:latin typeface="Arial"/>
                <a:cs typeface="Arial"/>
              </a:rPr>
              <a:t>indicado </a:t>
            </a:r>
            <a:r>
              <a:rPr sz="1900" b="1" spc="-515" dirty="0">
                <a:latin typeface="Arial"/>
                <a:cs typeface="Arial"/>
              </a:rPr>
              <a:t> </a:t>
            </a:r>
            <a:r>
              <a:rPr sz="1900" b="1" spc="-5" dirty="0">
                <a:latin typeface="Arial"/>
                <a:cs typeface="Arial"/>
              </a:rPr>
              <a:t>en la </a:t>
            </a:r>
            <a:r>
              <a:rPr sz="1900" b="1" dirty="0">
                <a:latin typeface="Arial"/>
                <a:cs typeface="Arial"/>
              </a:rPr>
              <a:t>tabla</a:t>
            </a:r>
            <a:r>
              <a:rPr sz="1900" b="1" spc="-5" dirty="0">
                <a:latin typeface="Arial"/>
                <a:cs typeface="Arial"/>
              </a:rPr>
              <a:t> 1.</a:t>
            </a:r>
            <a:endParaRPr sz="1900">
              <a:latin typeface="Arial"/>
              <a:cs typeface="Arial"/>
            </a:endParaRPr>
          </a:p>
        </p:txBody>
      </p:sp>
      <p:sp>
        <p:nvSpPr>
          <p:cNvPr id="21" name="object 2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45</a:t>
            </a:fld>
            <a:endParaRPr sz="1100">
              <a:latin typeface="Calibri"/>
              <a:cs typeface="Calibri"/>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8"/>
            <a:ext cx="8969755" cy="751488"/>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18742" y="1425195"/>
            <a:ext cx="298957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Procedimiento de</a:t>
            </a:r>
            <a:r>
              <a:rPr sz="1900" b="1" spc="5" dirty="0">
                <a:latin typeface="Arial"/>
                <a:cs typeface="Arial"/>
              </a:rPr>
              <a:t> </a:t>
            </a:r>
            <a:r>
              <a:rPr sz="1900" b="1" spc="-5" dirty="0">
                <a:latin typeface="Arial"/>
                <a:cs typeface="Arial"/>
              </a:rPr>
              <a:t>Prueba.</a:t>
            </a:r>
            <a:endParaRPr sz="1900">
              <a:latin typeface="Arial"/>
              <a:cs typeface="Arial"/>
            </a:endParaRPr>
          </a:p>
        </p:txBody>
      </p:sp>
      <p:sp>
        <p:nvSpPr>
          <p:cNvPr id="7" name="object 7"/>
          <p:cNvSpPr txBox="1"/>
          <p:nvPr/>
        </p:nvSpPr>
        <p:spPr>
          <a:xfrm>
            <a:off x="935227" y="1671573"/>
            <a:ext cx="205104" cy="289822"/>
          </a:xfrm>
          <a:prstGeom prst="rect">
            <a:avLst/>
          </a:prstGeom>
        </p:spPr>
        <p:txBody>
          <a:bodyPr vert="horz" wrap="square" lIns="0" tIns="12699" rIns="0" bIns="0" rtlCol="0">
            <a:spAutoFit/>
          </a:bodyPr>
          <a:lstStyle/>
          <a:p>
            <a:pPr marL="12699">
              <a:spcBef>
                <a:spcPts val="100"/>
              </a:spcBef>
            </a:pPr>
            <a:r>
              <a:rPr dirty="0">
                <a:latin typeface="Wingdings"/>
                <a:cs typeface="Wingdings"/>
              </a:rPr>
              <a:t></a:t>
            </a:r>
            <a:endParaRPr>
              <a:latin typeface="Wingdings"/>
              <a:cs typeface="Wingdings"/>
            </a:endParaRPr>
          </a:p>
        </p:txBody>
      </p:sp>
      <p:sp>
        <p:nvSpPr>
          <p:cNvPr id="8" name="object 8"/>
          <p:cNvSpPr txBox="1"/>
          <p:nvPr/>
        </p:nvSpPr>
        <p:spPr>
          <a:xfrm>
            <a:off x="1176832" y="1702563"/>
            <a:ext cx="5497830"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No</a:t>
            </a:r>
            <a:r>
              <a:rPr b="1" spc="325" dirty="0">
                <a:latin typeface="Arial"/>
                <a:cs typeface="Arial"/>
              </a:rPr>
              <a:t> </a:t>
            </a:r>
            <a:r>
              <a:rPr b="1" dirty="0">
                <a:latin typeface="Arial"/>
                <a:cs typeface="Arial"/>
              </a:rPr>
              <a:t>quite</a:t>
            </a:r>
            <a:r>
              <a:rPr b="1" spc="325" dirty="0">
                <a:latin typeface="Arial"/>
                <a:cs typeface="Arial"/>
              </a:rPr>
              <a:t> </a:t>
            </a:r>
            <a:r>
              <a:rPr b="1" spc="-5" dirty="0">
                <a:latin typeface="Arial"/>
                <a:cs typeface="Arial"/>
              </a:rPr>
              <a:t>la</a:t>
            </a:r>
            <a:r>
              <a:rPr b="1" spc="319" dirty="0">
                <a:latin typeface="Arial"/>
                <a:cs typeface="Arial"/>
              </a:rPr>
              <a:t> </a:t>
            </a:r>
            <a:r>
              <a:rPr b="1" spc="-5" dirty="0">
                <a:latin typeface="Arial"/>
                <a:cs typeface="Arial"/>
              </a:rPr>
              <a:t>conexión</a:t>
            </a:r>
            <a:r>
              <a:rPr b="1" spc="319" dirty="0">
                <a:latin typeface="Arial"/>
                <a:cs typeface="Arial"/>
              </a:rPr>
              <a:t> </a:t>
            </a:r>
            <a:r>
              <a:rPr b="1" spc="-5" dirty="0">
                <a:latin typeface="Arial"/>
                <a:cs typeface="Arial"/>
              </a:rPr>
              <a:t>de</a:t>
            </a:r>
            <a:r>
              <a:rPr b="1" spc="319" dirty="0">
                <a:latin typeface="Arial"/>
                <a:cs typeface="Arial"/>
              </a:rPr>
              <a:t> </a:t>
            </a:r>
            <a:r>
              <a:rPr b="1" spc="-5" dirty="0">
                <a:latin typeface="Arial"/>
                <a:cs typeface="Arial"/>
              </a:rPr>
              <a:t>tierra</a:t>
            </a:r>
            <a:r>
              <a:rPr b="1" spc="319" dirty="0">
                <a:latin typeface="Arial"/>
                <a:cs typeface="Arial"/>
              </a:rPr>
              <a:t> </a:t>
            </a:r>
            <a:r>
              <a:rPr b="1" spc="-5" dirty="0">
                <a:latin typeface="Arial"/>
                <a:cs typeface="Arial"/>
              </a:rPr>
              <a:t>del</a:t>
            </a:r>
            <a:r>
              <a:rPr b="1" spc="325" dirty="0">
                <a:latin typeface="Arial"/>
                <a:cs typeface="Arial"/>
              </a:rPr>
              <a:t> </a:t>
            </a:r>
            <a:r>
              <a:rPr b="1" spc="-5" dirty="0">
                <a:latin typeface="Arial"/>
                <a:cs typeface="Arial"/>
              </a:rPr>
              <a:t>transformador</a:t>
            </a:r>
            <a:endParaRPr>
              <a:latin typeface="Arial"/>
              <a:cs typeface="Arial"/>
            </a:endParaRPr>
          </a:p>
        </p:txBody>
      </p:sp>
      <p:sp>
        <p:nvSpPr>
          <p:cNvPr id="9" name="object 9"/>
          <p:cNvSpPr txBox="1"/>
          <p:nvPr/>
        </p:nvSpPr>
        <p:spPr>
          <a:xfrm>
            <a:off x="6661785" y="1671574"/>
            <a:ext cx="3324225" cy="289822"/>
          </a:xfrm>
          <a:prstGeom prst="rect">
            <a:avLst/>
          </a:prstGeom>
        </p:spPr>
        <p:txBody>
          <a:bodyPr vert="horz" wrap="square" lIns="0" tIns="12699" rIns="0" bIns="0" rtlCol="0">
            <a:spAutoFit/>
          </a:bodyPr>
          <a:lstStyle/>
          <a:p>
            <a:pPr marL="12699">
              <a:spcBef>
                <a:spcPts val="100"/>
              </a:spcBef>
            </a:pPr>
            <a:r>
              <a:rPr b="1" dirty="0">
                <a:latin typeface="Arial"/>
                <a:cs typeface="Arial"/>
              </a:rPr>
              <a:t>,</a:t>
            </a:r>
            <a:r>
              <a:rPr b="1" spc="305" dirty="0">
                <a:latin typeface="Arial"/>
                <a:cs typeface="Arial"/>
              </a:rPr>
              <a:t> </a:t>
            </a:r>
            <a:r>
              <a:rPr b="1" spc="-5" dirty="0">
                <a:latin typeface="Arial"/>
                <a:cs typeface="Arial"/>
              </a:rPr>
              <a:t>asegúrese</a:t>
            </a:r>
            <a:r>
              <a:rPr b="1" spc="305" dirty="0">
                <a:latin typeface="Arial"/>
                <a:cs typeface="Arial"/>
              </a:rPr>
              <a:t> </a:t>
            </a:r>
            <a:r>
              <a:rPr b="1" dirty="0">
                <a:latin typeface="Arial"/>
                <a:cs typeface="Arial"/>
              </a:rPr>
              <a:t>que</a:t>
            </a:r>
            <a:r>
              <a:rPr b="1" spc="300" dirty="0">
                <a:latin typeface="Arial"/>
                <a:cs typeface="Arial"/>
              </a:rPr>
              <a:t> </a:t>
            </a:r>
            <a:r>
              <a:rPr b="1" spc="-5" dirty="0">
                <a:latin typeface="Arial"/>
                <a:cs typeface="Arial"/>
              </a:rPr>
              <a:t>el</a:t>
            </a:r>
            <a:r>
              <a:rPr b="1" spc="305" dirty="0">
                <a:latin typeface="Arial"/>
                <a:cs typeface="Arial"/>
              </a:rPr>
              <a:t> </a:t>
            </a:r>
            <a:r>
              <a:rPr b="1" spc="-5" dirty="0">
                <a:latin typeface="Arial"/>
                <a:cs typeface="Arial"/>
              </a:rPr>
              <a:t>mismo</a:t>
            </a:r>
            <a:r>
              <a:rPr b="1" spc="305" dirty="0">
                <a:latin typeface="Arial"/>
                <a:cs typeface="Arial"/>
              </a:rPr>
              <a:t> </a:t>
            </a:r>
            <a:r>
              <a:rPr b="1" spc="-5" dirty="0">
                <a:latin typeface="Arial"/>
                <a:cs typeface="Arial"/>
              </a:rPr>
              <a:t>se</a:t>
            </a:r>
            <a:endParaRPr>
              <a:latin typeface="Arial"/>
              <a:cs typeface="Arial"/>
            </a:endParaRPr>
          </a:p>
        </p:txBody>
      </p:sp>
      <p:sp>
        <p:nvSpPr>
          <p:cNvPr id="10" name="object 10"/>
          <p:cNvSpPr txBox="1"/>
          <p:nvPr/>
        </p:nvSpPr>
        <p:spPr>
          <a:xfrm>
            <a:off x="1164131" y="1933703"/>
            <a:ext cx="4407536" cy="289822"/>
          </a:xfrm>
          <a:prstGeom prst="rect">
            <a:avLst/>
          </a:prstGeom>
        </p:spPr>
        <p:txBody>
          <a:bodyPr vert="horz" wrap="square" lIns="0" tIns="12699" rIns="0" bIns="0" rtlCol="0">
            <a:spAutoFit/>
          </a:bodyPr>
          <a:lstStyle/>
          <a:p>
            <a:pPr marL="12699">
              <a:spcBef>
                <a:spcPts val="100"/>
              </a:spcBef>
            </a:pPr>
            <a:r>
              <a:rPr b="1" spc="-5" dirty="0">
                <a:latin typeface="Arial"/>
                <a:cs typeface="Arial"/>
              </a:rPr>
              <a:t>encuentre</a:t>
            </a:r>
            <a:r>
              <a:rPr b="1" spc="5" dirty="0">
                <a:latin typeface="Arial"/>
                <a:cs typeface="Arial"/>
              </a:rPr>
              <a:t> </a:t>
            </a:r>
            <a:r>
              <a:rPr b="1" spc="-5" dirty="0">
                <a:latin typeface="Arial"/>
                <a:cs typeface="Arial"/>
              </a:rPr>
              <a:t>efectivamente</a:t>
            </a:r>
            <a:r>
              <a:rPr b="1" spc="5" dirty="0">
                <a:latin typeface="Arial"/>
                <a:cs typeface="Arial"/>
              </a:rPr>
              <a:t> </a:t>
            </a:r>
            <a:r>
              <a:rPr b="1" spc="-5" dirty="0">
                <a:latin typeface="Arial"/>
                <a:cs typeface="Arial"/>
              </a:rPr>
              <a:t>puesto</a:t>
            </a:r>
            <a:r>
              <a:rPr b="1" spc="15" dirty="0">
                <a:latin typeface="Arial"/>
                <a:cs typeface="Arial"/>
              </a:rPr>
              <a:t> </a:t>
            </a:r>
            <a:r>
              <a:rPr b="1" spc="-5" dirty="0">
                <a:latin typeface="Arial"/>
                <a:cs typeface="Arial"/>
              </a:rPr>
              <a:t>a</a:t>
            </a:r>
            <a:r>
              <a:rPr b="1" spc="15" dirty="0">
                <a:latin typeface="Arial"/>
                <a:cs typeface="Arial"/>
              </a:rPr>
              <a:t> </a:t>
            </a:r>
            <a:r>
              <a:rPr b="1" spc="-5" dirty="0">
                <a:latin typeface="Arial"/>
                <a:cs typeface="Arial"/>
              </a:rPr>
              <a:t>tierra.</a:t>
            </a:r>
            <a:endParaRPr>
              <a:latin typeface="Arial"/>
              <a:cs typeface="Arial"/>
            </a:endParaRPr>
          </a:p>
        </p:txBody>
      </p:sp>
      <p:sp>
        <p:nvSpPr>
          <p:cNvPr id="11" name="object 11"/>
          <p:cNvSpPr txBox="1"/>
          <p:nvPr/>
        </p:nvSpPr>
        <p:spPr>
          <a:xfrm>
            <a:off x="935227" y="2459863"/>
            <a:ext cx="205104" cy="289822"/>
          </a:xfrm>
          <a:prstGeom prst="rect">
            <a:avLst/>
          </a:prstGeom>
        </p:spPr>
        <p:txBody>
          <a:bodyPr vert="horz" wrap="square" lIns="0" tIns="12699" rIns="0" bIns="0" rtlCol="0">
            <a:spAutoFit/>
          </a:bodyPr>
          <a:lstStyle/>
          <a:p>
            <a:pPr marL="12699">
              <a:spcBef>
                <a:spcPts val="100"/>
              </a:spcBef>
            </a:pPr>
            <a:r>
              <a:rPr dirty="0">
                <a:latin typeface="Wingdings"/>
                <a:cs typeface="Wingdings"/>
              </a:rPr>
              <a:t></a:t>
            </a:r>
            <a:endParaRPr>
              <a:latin typeface="Wingdings"/>
              <a:cs typeface="Wingdings"/>
            </a:endParaRPr>
          </a:p>
        </p:txBody>
      </p:sp>
      <p:sp>
        <p:nvSpPr>
          <p:cNvPr id="12" name="object 12"/>
          <p:cNvSpPr txBox="1"/>
          <p:nvPr/>
        </p:nvSpPr>
        <p:spPr>
          <a:xfrm>
            <a:off x="1176832" y="2490851"/>
            <a:ext cx="2175510"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No</a:t>
            </a:r>
            <a:r>
              <a:rPr b="1" spc="160" dirty="0">
                <a:latin typeface="Arial"/>
                <a:cs typeface="Arial"/>
              </a:rPr>
              <a:t> </a:t>
            </a:r>
            <a:r>
              <a:rPr b="1" spc="-5" dirty="0">
                <a:latin typeface="Arial"/>
                <a:cs typeface="Arial"/>
              </a:rPr>
              <a:t>efectúe</a:t>
            </a:r>
            <a:r>
              <a:rPr b="1" spc="160" dirty="0">
                <a:latin typeface="Arial"/>
                <a:cs typeface="Arial"/>
              </a:rPr>
              <a:t> </a:t>
            </a:r>
            <a:r>
              <a:rPr b="1" spc="-5" dirty="0">
                <a:latin typeface="Arial"/>
                <a:cs typeface="Arial"/>
              </a:rPr>
              <a:t>pruebas</a:t>
            </a:r>
            <a:endParaRPr>
              <a:latin typeface="Arial"/>
              <a:cs typeface="Arial"/>
            </a:endParaRPr>
          </a:p>
        </p:txBody>
      </p:sp>
      <p:sp>
        <p:nvSpPr>
          <p:cNvPr id="13" name="object 13"/>
          <p:cNvSpPr txBox="1"/>
          <p:nvPr/>
        </p:nvSpPr>
        <p:spPr>
          <a:xfrm>
            <a:off x="3412363" y="2459863"/>
            <a:ext cx="3265170" cy="289822"/>
          </a:xfrm>
          <a:prstGeom prst="rect">
            <a:avLst/>
          </a:prstGeom>
        </p:spPr>
        <p:txBody>
          <a:bodyPr vert="horz" wrap="square" lIns="0" tIns="12699" rIns="0" bIns="0" rtlCol="0">
            <a:spAutoFit/>
          </a:bodyPr>
          <a:lstStyle/>
          <a:p>
            <a:pPr marL="12699">
              <a:spcBef>
                <a:spcPts val="100"/>
              </a:spcBef>
            </a:pPr>
            <a:r>
              <a:rPr b="1" spc="-5" dirty="0">
                <a:latin typeface="Arial"/>
                <a:cs typeface="Arial"/>
              </a:rPr>
              <a:t>de</a:t>
            </a:r>
            <a:r>
              <a:rPr b="1" spc="165" dirty="0">
                <a:latin typeface="Arial"/>
                <a:cs typeface="Arial"/>
              </a:rPr>
              <a:t> </a:t>
            </a:r>
            <a:r>
              <a:rPr b="1" spc="-5" dirty="0">
                <a:latin typeface="Arial"/>
                <a:cs typeface="Arial"/>
              </a:rPr>
              <a:t>resistencia</a:t>
            </a:r>
            <a:r>
              <a:rPr b="1" spc="165" dirty="0">
                <a:latin typeface="Arial"/>
                <a:cs typeface="Arial"/>
              </a:rPr>
              <a:t> </a:t>
            </a:r>
            <a:r>
              <a:rPr b="1" spc="-5" dirty="0">
                <a:latin typeface="Arial"/>
                <a:cs typeface="Arial"/>
              </a:rPr>
              <a:t>de</a:t>
            </a:r>
            <a:r>
              <a:rPr b="1" spc="165" dirty="0">
                <a:latin typeface="Arial"/>
                <a:cs typeface="Arial"/>
              </a:rPr>
              <a:t> </a:t>
            </a:r>
            <a:r>
              <a:rPr b="1" spc="-5" dirty="0">
                <a:latin typeface="Arial"/>
                <a:cs typeface="Arial"/>
              </a:rPr>
              <a:t>aislamiento</a:t>
            </a:r>
            <a:endParaRPr>
              <a:latin typeface="Arial"/>
              <a:cs typeface="Arial"/>
            </a:endParaRPr>
          </a:p>
        </p:txBody>
      </p:sp>
      <p:sp>
        <p:nvSpPr>
          <p:cNvPr id="14" name="object 14"/>
          <p:cNvSpPr txBox="1"/>
          <p:nvPr/>
        </p:nvSpPr>
        <p:spPr>
          <a:xfrm>
            <a:off x="6752209" y="2490851"/>
            <a:ext cx="3220720"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si</a:t>
            </a:r>
            <a:r>
              <a:rPr b="1" spc="165" dirty="0">
                <a:latin typeface="Arial"/>
                <a:cs typeface="Arial"/>
              </a:rPr>
              <a:t> </a:t>
            </a:r>
            <a:r>
              <a:rPr b="1" spc="-5" dirty="0">
                <a:latin typeface="Arial"/>
                <a:cs typeface="Arial"/>
              </a:rPr>
              <a:t>el</a:t>
            </a:r>
            <a:r>
              <a:rPr b="1" spc="160" dirty="0">
                <a:latin typeface="Arial"/>
                <a:cs typeface="Arial"/>
              </a:rPr>
              <a:t> </a:t>
            </a:r>
            <a:r>
              <a:rPr b="1" spc="-5" dirty="0">
                <a:latin typeface="Arial"/>
                <a:cs typeface="Arial"/>
              </a:rPr>
              <a:t>transformador</a:t>
            </a:r>
            <a:r>
              <a:rPr b="1" spc="170" dirty="0">
                <a:latin typeface="Arial"/>
                <a:cs typeface="Arial"/>
              </a:rPr>
              <a:t> </a:t>
            </a:r>
            <a:r>
              <a:rPr b="1" dirty="0">
                <a:latin typeface="Arial"/>
                <a:cs typeface="Arial"/>
              </a:rPr>
              <a:t>no</a:t>
            </a:r>
            <a:r>
              <a:rPr b="1" spc="165" dirty="0">
                <a:latin typeface="Arial"/>
                <a:cs typeface="Arial"/>
              </a:rPr>
              <a:t> </a:t>
            </a:r>
            <a:r>
              <a:rPr b="1" spc="-5" dirty="0">
                <a:latin typeface="Arial"/>
                <a:cs typeface="Arial"/>
              </a:rPr>
              <a:t>posee</a:t>
            </a:r>
            <a:endParaRPr>
              <a:latin typeface="Arial"/>
              <a:cs typeface="Arial"/>
            </a:endParaRPr>
          </a:p>
        </p:txBody>
      </p:sp>
      <p:sp>
        <p:nvSpPr>
          <p:cNvPr id="15" name="object 15"/>
          <p:cNvSpPr txBox="1"/>
          <p:nvPr/>
        </p:nvSpPr>
        <p:spPr>
          <a:xfrm>
            <a:off x="1176833" y="2754505"/>
            <a:ext cx="3453765" cy="256480"/>
          </a:xfrm>
          <a:prstGeom prst="rect">
            <a:avLst/>
          </a:prstGeom>
          <a:solidFill>
            <a:srgbClr val="FFFF00"/>
          </a:solidFill>
        </p:spPr>
        <p:txBody>
          <a:bodyPr vert="horz" wrap="square" lIns="0" tIns="0" rIns="0" bIns="0" rtlCol="0">
            <a:spAutoFit/>
          </a:bodyPr>
          <a:lstStyle/>
          <a:p>
            <a:pPr>
              <a:lnSpc>
                <a:spcPts val="2014"/>
              </a:lnSpc>
            </a:pPr>
            <a:r>
              <a:rPr b="1" dirty="0">
                <a:latin typeface="Arial"/>
                <a:cs typeface="Arial"/>
              </a:rPr>
              <a:t>los</a:t>
            </a:r>
            <a:r>
              <a:rPr b="1" spc="-25" dirty="0">
                <a:latin typeface="Arial"/>
                <a:cs typeface="Arial"/>
              </a:rPr>
              <a:t> </a:t>
            </a:r>
            <a:r>
              <a:rPr b="1" spc="-5" dirty="0">
                <a:latin typeface="Arial"/>
                <a:cs typeface="Arial"/>
              </a:rPr>
              <a:t>niveles</a:t>
            </a:r>
            <a:r>
              <a:rPr b="1" spc="-25" dirty="0">
                <a:latin typeface="Arial"/>
                <a:cs typeface="Arial"/>
              </a:rPr>
              <a:t> </a:t>
            </a:r>
            <a:r>
              <a:rPr b="1" spc="-5" dirty="0">
                <a:latin typeface="Arial"/>
                <a:cs typeface="Arial"/>
              </a:rPr>
              <a:t>adecuados</a:t>
            </a:r>
            <a:r>
              <a:rPr b="1" spc="-25" dirty="0">
                <a:latin typeface="Arial"/>
                <a:cs typeface="Arial"/>
              </a:rPr>
              <a:t> </a:t>
            </a:r>
            <a:r>
              <a:rPr b="1" spc="-5" dirty="0">
                <a:latin typeface="Arial"/>
                <a:cs typeface="Arial"/>
              </a:rPr>
              <a:t>de</a:t>
            </a:r>
            <a:r>
              <a:rPr b="1" spc="-25" dirty="0">
                <a:latin typeface="Arial"/>
                <a:cs typeface="Arial"/>
              </a:rPr>
              <a:t> </a:t>
            </a:r>
            <a:r>
              <a:rPr b="1" spc="-5" dirty="0">
                <a:latin typeface="Arial"/>
                <a:cs typeface="Arial"/>
              </a:rPr>
              <a:t>aceite</a:t>
            </a:r>
            <a:endParaRPr>
              <a:latin typeface="Arial"/>
              <a:cs typeface="Arial"/>
            </a:endParaRPr>
          </a:p>
        </p:txBody>
      </p:sp>
      <p:sp>
        <p:nvSpPr>
          <p:cNvPr id="16" name="object 16"/>
          <p:cNvSpPr txBox="1"/>
          <p:nvPr/>
        </p:nvSpPr>
        <p:spPr>
          <a:xfrm>
            <a:off x="4617846" y="2723516"/>
            <a:ext cx="5368290" cy="289822"/>
          </a:xfrm>
          <a:prstGeom prst="rect">
            <a:avLst/>
          </a:prstGeom>
        </p:spPr>
        <p:txBody>
          <a:bodyPr vert="horz" wrap="square" lIns="0" tIns="12699" rIns="0" bIns="0" rtlCol="0">
            <a:spAutoFit/>
          </a:bodyPr>
          <a:lstStyle/>
          <a:p>
            <a:pPr marL="12699">
              <a:spcBef>
                <a:spcPts val="100"/>
              </a:spcBef>
            </a:pPr>
            <a:r>
              <a:rPr b="1" dirty="0">
                <a:latin typeface="Arial"/>
                <a:cs typeface="Arial"/>
              </a:rPr>
              <a:t>,</a:t>
            </a:r>
            <a:r>
              <a:rPr b="1" spc="-15" dirty="0">
                <a:latin typeface="Arial"/>
                <a:cs typeface="Arial"/>
              </a:rPr>
              <a:t> </a:t>
            </a:r>
            <a:r>
              <a:rPr b="1" spc="-5" dirty="0">
                <a:latin typeface="Arial"/>
                <a:cs typeface="Arial"/>
              </a:rPr>
              <a:t>la</a:t>
            </a:r>
            <a:r>
              <a:rPr b="1" spc="-21" dirty="0">
                <a:latin typeface="Arial"/>
                <a:cs typeface="Arial"/>
              </a:rPr>
              <a:t> </a:t>
            </a:r>
            <a:r>
              <a:rPr b="1" spc="-5" dirty="0">
                <a:latin typeface="Arial"/>
                <a:cs typeface="Arial"/>
              </a:rPr>
              <a:t>rigidez</a:t>
            </a:r>
            <a:r>
              <a:rPr b="1" spc="-15" dirty="0">
                <a:latin typeface="Arial"/>
                <a:cs typeface="Arial"/>
              </a:rPr>
              <a:t> </a:t>
            </a:r>
            <a:r>
              <a:rPr b="1" spc="-5" dirty="0">
                <a:latin typeface="Arial"/>
                <a:cs typeface="Arial"/>
              </a:rPr>
              <a:t>dieléctrica</a:t>
            </a:r>
            <a:r>
              <a:rPr b="1" spc="-15" dirty="0">
                <a:latin typeface="Arial"/>
                <a:cs typeface="Arial"/>
              </a:rPr>
              <a:t> </a:t>
            </a:r>
            <a:r>
              <a:rPr b="1" spc="-5" dirty="0">
                <a:latin typeface="Arial"/>
                <a:cs typeface="Arial"/>
              </a:rPr>
              <a:t>del</a:t>
            </a:r>
            <a:r>
              <a:rPr b="1" spc="-15" dirty="0">
                <a:latin typeface="Arial"/>
                <a:cs typeface="Arial"/>
              </a:rPr>
              <a:t> </a:t>
            </a:r>
            <a:r>
              <a:rPr b="1" spc="-5" dirty="0">
                <a:latin typeface="Arial"/>
                <a:cs typeface="Arial"/>
              </a:rPr>
              <a:t>aire</a:t>
            </a:r>
            <a:r>
              <a:rPr b="1" spc="-21" dirty="0">
                <a:latin typeface="Arial"/>
                <a:cs typeface="Arial"/>
              </a:rPr>
              <a:t> </a:t>
            </a:r>
            <a:r>
              <a:rPr b="1" spc="-5" dirty="0">
                <a:latin typeface="Arial"/>
                <a:cs typeface="Arial"/>
              </a:rPr>
              <a:t>es</a:t>
            </a:r>
            <a:r>
              <a:rPr b="1" spc="-21" dirty="0">
                <a:latin typeface="Arial"/>
                <a:cs typeface="Arial"/>
              </a:rPr>
              <a:t> </a:t>
            </a:r>
            <a:r>
              <a:rPr b="1" spc="-5" dirty="0">
                <a:latin typeface="Arial"/>
                <a:cs typeface="Arial"/>
              </a:rPr>
              <a:t>menor</a:t>
            </a:r>
            <a:r>
              <a:rPr b="1" spc="-15" dirty="0">
                <a:latin typeface="Arial"/>
                <a:cs typeface="Arial"/>
              </a:rPr>
              <a:t> </a:t>
            </a:r>
            <a:r>
              <a:rPr b="1" dirty="0">
                <a:latin typeface="Arial"/>
                <a:cs typeface="Arial"/>
              </a:rPr>
              <a:t>que</a:t>
            </a:r>
            <a:r>
              <a:rPr b="1" spc="-35" dirty="0">
                <a:latin typeface="Arial"/>
                <a:cs typeface="Arial"/>
              </a:rPr>
              <a:t> </a:t>
            </a:r>
            <a:r>
              <a:rPr b="1" spc="-5" dirty="0">
                <a:latin typeface="Arial"/>
                <a:cs typeface="Arial"/>
              </a:rPr>
              <a:t>la</a:t>
            </a:r>
            <a:r>
              <a:rPr b="1" spc="-21" dirty="0">
                <a:latin typeface="Arial"/>
                <a:cs typeface="Arial"/>
              </a:rPr>
              <a:t> </a:t>
            </a:r>
            <a:r>
              <a:rPr b="1" spc="-10" dirty="0">
                <a:latin typeface="Arial"/>
                <a:cs typeface="Arial"/>
              </a:rPr>
              <a:t>del</a:t>
            </a:r>
            <a:endParaRPr>
              <a:latin typeface="Arial"/>
              <a:cs typeface="Arial"/>
            </a:endParaRPr>
          </a:p>
        </p:txBody>
      </p:sp>
      <p:sp>
        <p:nvSpPr>
          <p:cNvPr id="17" name="object 17"/>
          <p:cNvSpPr txBox="1"/>
          <p:nvPr/>
        </p:nvSpPr>
        <p:spPr>
          <a:xfrm>
            <a:off x="935227" y="2985642"/>
            <a:ext cx="9048749" cy="1105430"/>
          </a:xfrm>
          <a:prstGeom prst="rect">
            <a:avLst/>
          </a:prstGeom>
        </p:spPr>
        <p:txBody>
          <a:bodyPr vert="horz" wrap="square" lIns="0" tIns="12699" rIns="0" bIns="0" rtlCol="0">
            <a:spAutoFit/>
          </a:bodyPr>
          <a:lstStyle/>
          <a:p>
            <a:pPr marL="241278">
              <a:spcBef>
                <a:spcPts val="100"/>
              </a:spcBef>
            </a:pPr>
            <a:r>
              <a:rPr b="1" spc="-5" dirty="0">
                <a:latin typeface="Arial"/>
                <a:cs typeface="Arial"/>
              </a:rPr>
              <a:t>aceite.</a:t>
            </a:r>
            <a:endParaRPr>
              <a:latin typeface="Arial"/>
              <a:cs typeface="Arial"/>
            </a:endParaRPr>
          </a:p>
          <a:p>
            <a:pPr>
              <a:spcBef>
                <a:spcPts val="44"/>
              </a:spcBef>
            </a:pPr>
            <a:endParaRPr>
              <a:latin typeface="Arial"/>
              <a:cs typeface="Arial"/>
            </a:endParaRPr>
          </a:p>
          <a:p>
            <a:pPr marL="241278" marR="5080" indent="-229214">
              <a:lnSpc>
                <a:spcPts val="2080"/>
              </a:lnSpc>
              <a:buFont typeface="Wingdings"/>
              <a:buChar char=""/>
              <a:tabLst>
                <a:tab pos="241913" algn="l"/>
              </a:tabLst>
            </a:pPr>
            <a:r>
              <a:rPr b="1" spc="-5" dirty="0">
                <a:latin typeface="Arial"/>
                <a:cs typeface="Arial"/>
              </a:rPr>
              <a:t>Desconecte</a:t>
            </a:r>
            <a:r>
              <a:rPr b="1" spc="300" dirty="0">
                <a:latin typeface="Arial"/>
                <a:cs typeface="Arial"/>
              </a:rPr>
              <a:t> </a:t>
            </a:r>
            <a:r>
              <a:rPr b="1" dirty="0">
                <a:latin typeface="Arial"/>
                <a:cs typeface="Arial"/>
              </a:rPr>
              <a:t>el</a:t>
            </a:r>
            <a:r>
              <a:rPr b="1" spc="310" dirty="0">
                <a:latin typeface="Arial"/>
                <a:cs typeface="Arial"/>
              </a:rPr>
              <a:t> </a:t>
            </a:r>
            <a:r>
              <a:rPr b="1" spc="-5" dirty="0">
                <a:latin typeface="Arial"/>
                <a:cs typeface="Arial"/>
              </a:rPr>
              <a:t>transformador</a:t>
            </a:r>
            <a:r>
              <a:rPr b="1" spc="305" dirty="0">
                <a:latin typeface="Arial"/>
                <a:cs typeface="Arial"/>
              </a:rPr>
              <a:t> </a:t>
            </a:r>
            <a:r>
              <a:rPr b="1" dirty="0">
                <a:latin typeface="Arial"/>
                <a:cs typeface="Arial"/>
              </a:rPr>
              <a:t>tanto</a:t>
            </a:r>
            <a:r>
              <a:rPr b="1" spc="300" dirty="0">
                <a:latin typeface="Arial"/>
                <a:cs typeface="Arial"/>
              </a:rPr>
              <a:t> </a:t>
            </a:r>
            <a:r>
              <a:rPr b="1" spc="-5" dirty="0">
                <a:latin typeface="Arial"/>
                <a:cs typeface="Arial"/>
              </a:rPr>
              <a:t>del</a:t>
            </a:r>
            <a:r>
              <a:rPr b="1" spc="295" dirty="0">
                <a:latin typeface="Arial"/>
                <a:cs typeface="Arial"/>
              </a:rPr>
              <a:t> </a:t>
            </a:r>
            <a:r>
              <a:rPr b="1" spc="-5" dirty="0">
                <a:latin typeface="Arial"/>
                <a:cs typeface="Arial"/>
              </a:rPr>
              <a:t>lado</a:t>
            </a:r>
            <a:r>
              <a:rPr b="1" spc="315" dirty="0">
                <a:latin typeface="Arial"/>
                <a:cs typeface="Arial"/>
              </a:rPr>
              <a:t> </a:t>
            </a:r>
            <a:r>
              <a:rPr b="1" spc="-5" dirty="0">
                <a:latin typeface="Arial"/>
                <a:cs typeface="Arial"/>
              </a:rPr>
              <a:t>de</a:t>
            </a:r>
            <a:r>
              <a:rPr b="1" spc="340" dirty="0">
                <a:latin typeface="Arial"/>
                <a:cs typeface="Arial"/>
              </a:rPr>
              <a:t> </a:t>
            </a:r>
            <a:r>
              <a:rPr b="1" spc="-21" dirty="0">
                <a:latin typeface="Arial"/>
                <a:cs typeface="Arial"/>
              </a:rPr>
              <a:t>AT,</a:t>
            </a:r>
            <a:r>
              <a:rPr b="1" spc="315" dirty="0">
                <a:latin typeface="Arial"/>
                <a:cs typeface="Arial"/>
              </a:rPr>
              <a:t> </a:t>
            </a:r>
            <a:r>
              <a:rPr b="1" spc="-5" dirty="0">
                <a:latin typeface="Arial"/>
                <a:cs typeface="Arial"/>
              </a:rPr>
              <a:t>BT</a:t>
            </a:r>
            <a:r>
              <a:rPr b="1" spc="310" dirty="0">
                <a:latin typeface="Arial"/>
                <a:cs typeface="Arial"/>
              </a:rPr>
              <a:t> </a:t>
            </a:r>
            <a:r>
              <a:rPr b="1" spc="-5" dirty="0">
                <a:latin typeface="Arial"/>
                <a:cs typeface="Arial"/>
              </a:rPr>
              <a:t>y</a:t>
            </a:r>
            <a:r>
              <a:rPr b="1" spc="295" dirty="0">
                <a:latin typeface="Arial"/>
                <a:cs typeface="Arial"/>
              </a:rPr>
              <a:t> </a:t>
            </a:r>
            <a:r>
              <a:rPr b="1" spc="-5" dirty="0">
                <a:latin typeface="Arial"/>
                <a:cs typeface="Arial"/>
              </a:rPr>
              <a:t>terciario,</a:t>
            </a:r>
            <a:r>
              <a:rPr b="1" spc="300" dirty="0">
                <a:latin typeface="Arial"/>
                <a:cs typeface="Arial"/>
              </a:rPr>
              <a:t> </a:t>
            </a:r>
            <a:r>
              <a:rPr b="1" spc="-5" dirty="0">
                <a:latin typeface="Arial"/>
                <a:cs typeface="Arial"/>
              </a:rPr>
              <a:t>en</a:t>
            </a:r>
            <a:r>
              <a:rPr b="1" spc="305" dirty="0">
                <a:latin typeface="Arial"/>
                <a:cs typeface="Arial"/>
              </a:rPr>
              <a:t> </a:t>
            </a:r>
            <a:r>
              <a:rPr b="1" spc="-5" dirty="0">
                <a:latin typeface="Arial"/>
                <a:cs typeface="Arial"/>
              </a:rPr>
              <a:t>caso</a:t>
            </a:r>
            <a:r>
              <a:rPr b="1" spc="310" dirty="0">
                <a:latin typeface="Arial"/>
                <a:cs typeface="Arial"/>
              </a:rPr>
              <a:t> </a:t>
            </a:r>
            <a:r>
              <a:rPr b="1" spc="-5" dirty="0">
                <a:latin typeface="Arial"/>
                <a:cs typeface="Arial"/>
              </a:rPr>
              <a:t>de </a:t>
            </a:r>
            <a:r>
              <a:rPr b="1" spc="-484" dirty="0">
                <a:latin typeface="Arial"/>
                <a:cs typeface="Arial"/>
              </a:rPr>
              <a:t> </a:t>
            </a:r>
            <a:r>
              <a:rPr b="1" spc="-5" dirty="0">
                <a:latin typeface="Arial"/>
                <a:cs typeface="Arial"/>
              </a:rPr>
              <a:t>existir.</a:t>
            </a:r>
            <a:r>
              <a:rPr b="1" dirty="0">
                <a:latin typeface="Arial"/>
                <a:cs typeface="Arial"/>
              </a:rPr>
              <a:t> </a:t>
            </a:r>
            <a:r>
              <a:rPr b="1" spc="-5" dirty="0">
                <a:latin typeface="Arial"/>
                <a:cs typeface="Arial"/>
              </a:rPr>
              <a:t>También</a:t>
            </a:r>
            <a:r>
              <a:rPr b="1" dirty="0">
                <a:latin typeface="Arial"/>
                <a:cs typeface="Arial"/>
              </a:rPr>
              <a:t> </a:t>
            </a:r>
            <a:r>
              <a:rPr b="1" spc="-5" dirty="0">
                <a:latin typeface="Arial"/>
                <a:cs typeface="Arial"/>
              </a:rPr>
              <a:t>deben</a:t>
            </a:r>
            <a:r>
              <a:rPr b="1" spc="15" dirty="0">
                <a:latin typeface="Arial"/>
                <a:cs typeface="Arial"/>
              </a:rPr>
              <a:t> </a:t>
            </a:r>
            <a:r>
              <a:rPr b="1" spc="-5" dirty="0">
                <a:latin typeface="Arial"/>
                <a:cs typeface="Arial"/>
              </a:rPr>
              <a:t>ser</a:t>
            </a:r>
            <a:r>
              <a:rPr b="1" dirty="0">
                <a:latin typeface="Arial"/>
                <a:cs typeface="Arial"/>
              </a:rPr>
              <a:t> </a:t>
            </a:r>
            <a:r>
              <a:rPr b="1" spc="-5" dirty="0">
                <a:latin typeface="Arial"/>
                <a:cs typeface="Arial"/>
              </a:rPr>
              <a:t>desconectados</a:t>
            </a:r>
            <a:r>
              <a:rPr b="1" dirty="0">
                <a:latin typeface="Arial"/>
                <a:cs typeface="Arial"/>
              </a:rPr>
              <a:t> los</a:t>
            </a:r>
            <a:r>
              <a:rPr b="1" spc="5" dirty="0">
                <a:latin typeface="Arial"/>
                <a:cs typeface="Arial"/>
              </a:rPr>
              <a:t> </a:t>
            </a:r>
            <a:r>
              <a:rPr b="1" spc="-5" dirty="0">
                <a:latin typeface="Arial"/>
                <a:cs typeface="Arial"/>
              </a:rPr>
              <a:t>pararrayos.</a:t>
            </a:r>
            <a:endParaRPr>
              <a:latin typeface="Arial"/>
              <a:cs typeface="Arial"/>
            </a:endParaRPr>
          </a:p>
        </p:txBody>
      </p:sp>
      <p:sp>
        <p:nvSpPr>
          <p:cNvPr id="18" name="object 18"/>
          <p:cNvSpPr txBox="1"/>
          <p:nvPr/>
        </p:nvSpPr>
        <p:spPr>
          <a:xfrm>
            <a:off x="935227" y="4301109"/>
            <a:ext cx="205104" cy="289822"/>
          </a:xfrm>
          <a:prstGeom prst="rect">
            <a:avLst/>
          </a:prstGeom>
        </p:spPr>
        <p:txBody>
          <a:bodyPr vert="horz" wrap="square" lIns="0" tIns="12699" rIns="0" bIns="0" rtlCol="0">
            <a:spAutoFit/>
          </a:bodyPr>
          <a:lstStyle/>
          <a:p>
            <a:pPr marL="12699">
              <a:spcBef>
                <a:spcPts val="100"/>
              </a:spcBef>
            </a:pPr>
            <a:r>
              <a:rPr dirty="0">
                <a:latin typeface="Wingdings"/>
                <a:cs typeface="Wingdings"/>
              </a:rPr>
              <a:t></a:t>
            </a:r>
            <a:endParaRPr>
              <a:latin typeface="Wingdings"/>
              <a:cs typeface="Wingdings"/>
            </a:endParaRPr>
          </a:p>
        </p:txBody>
      </p:sp>
      <p:sp>
        <p:nvSpPr>
          <p:cNvPr id="19" name="object 19"/>
          <p:cNvSpPr txBox="1"/>
          <p:nvPr/>
        </p:nvSpPr>
        <p:spPr>
          <a:xfrm>
            <a:off x="1176832" y="4332098"/>
            <a:ext cx="8796020"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Cortocircuite</a:t>
            </a:r>
            <a:r>
              <a:rPr b="1" spc="279" dirty="0">
                <a:latin typeface="Arial"/>
                <a:cs typeface="Arial"/>
              </a:rPr>
              <a:t> </a:t>
            </a:r>
            <a:r>
              <a:rPr b="1" spc="-5" dirty="0">
                <a:latin typeface="Arial"/>
                <a:cs typeface="Arial"/>
              </a:rPr>
              <a:t>entre</a:t>
            </a:r>
            <a:r>
              <a:rPr b="1" spc="265" dirty="0">
                <a:latin typeface="Arial"/>
                <a:cs typeface="Arial"/>
              </a:rPr>
              <a:t> </a:t>
            </a:r>
            <a:r>
              <a:rPr b="1" spc="-5" dirty="0">
                <a:latin typeface="Arial"/>
                <a:cs typeface="Arial"/>
              </a:rPr>
              <a:t>si</a:t>
            </a:r>
            <a:r>
              <a:rPr b="1" spc="270" dirty="0">
                <a:latin typeface="Arial"/>
                <a:cs typeface="Arial"/>
              </a:rPr>
              <a:t> </a:t>
            </a:r>
            <a:r>
              <a:rPr b="1" dirty="0">
                <a:latin typeface="Arial"/>
                <a:cs typeface="Arial"/>
              </a:rPr>
              <a:t>los</a:t>
            </a:r>
            <a:r>
              <a:rPr b="1" spc="265" dirty="0">
                <a:latin typeface="Arial"/>
                <a:cs typeface="Arial"/>
              </a:rPr>
              <a:t> </a:t>
            </a:r>
            <a:r>
              <a:rPr b="1" spc="-5" dirty="0">
                <a:latin typeface="Arial"/>
                <a:cs typeface="Arial"/>
              </a:rPr>
              <a:t>terminales</a:t>
            </a:r>
            <a:r>
              <a:rPr b="1" spc="275" dirty="0">
                <a:latin typeface="Arial"/>
                <a:cs typeface="Arial"/>
              </a:rPr>
              <a:t> </a:t>
            </a:r>
            <a:r>
              <a:rPr b="1" spc="-5" dirty="0">
                <a:latin typeface="Arial"/>
                <a:cs typeface="Arial"/>
              </a:rPr>
              <a:t>de</a:t>
            </a:r>
            <a:r>
              <a:rPr b="1" spc="285" dirty="0">
                <a:latin typeface="Arial"/>
                <a:cs typeface="Arial"/>
              </a:rPr>
              <a:t> </a:t>
            </a:r>
            <a:r>
              <a:rPr b="1" spc="-5" dirty="0">
                <a:latin typeface="Arial"/>
                <a:cs typeface="Arial"/>
              </a:rPr>
              <a:t>alta</a:t>
            </a:r>
            <a:r>
              <a:rPr b="1" spc="265" dirty="0">
                <a:latin typeface="Arial"/>
                <a:cs typeface="Arial"/>
              </a:rPr>
              <a:t> </a:t>
            </a:r>
            <a:r>
              <a:rPr b="1" spc="-5" dirty="0">
                <a:latin typeface="Arial"/>
                <a:cs typeface="Arial"/>
              </a:rPr>
              <a:t>del</a:t>
            </a:r>
            <a:r>
              <a:rPr b="1" spc="305" dirty="0">
                <a:latin typeface="Arial"/>
                <a:cs typeface="Arial"/>
              </a:rPr>
              <a:t> </a:t>
            </a:r>
            <a:r>
              <a:rPr b="1" spc="-5" dirty="0">
                <a:latin typeface="Arial"/>
                <a:cs typeface="Arial"/>
              </a:rPr>
              <a:t>transformador,</a:t>
            </a:r>
            <a:r>
              <a:rPr b="1" spc="275" dirty="0">
                <a:latin typeface="Arial"/>
                <a:cs typeface="Arial"/>
              </a:rPr>
              <a:t> </a:t>
            </a:r>
            <a:r>
              <a:rPr b="1" dirty="0">
                <a:latin typeface="Arial"/>
                <a:cs typeface="Arial"/>
              </a:rPr>
              <a:t>lo</a:t>
            </a:r>
            <a:r>
              <a:rPr b="1" spc="275" dirty="0">
                <a:latin typeface="Arial"/>
                <a:cs typeface="Arial"/>
              </a:rPr>
              <a:t> </a:t>
            </a:r>
            <a:r>
              <a:rPr b="1" spc="-5" dirty="0">
                <a:latin typeface="Arial"/>
                <a:cs typeface="Arial"/>
              </a:rPr>
              <a:t>mismo</a:t>
            </a:r>
            <a:r>
              <a:rPr b="1" spc="270" dirty="0">
                <a:latin typeface="Arial"/>
                <a:cs typeface="Arial"/>
              </a:rPr>
              <a:t> </a:t>
            </a:r>
            <a:r>
              <a:rPr b="1" spc="-5" dirty="0">
                <a:latin typeface="Arial"/>
                <a:cs typeface="Arial"/>
              </a:rPr>
              <a:t>debe</a:t>
            </a:r>
            <a:endParaRPr>
              <a:latin typeface="Arial"/>
              <a:cs typeface="Arial"/>
            </a:endParaRPr>
          </a:p>
        </p:txBody>
      </p:sp>
      <p:sp>
        <p:nvSpPr>
          <p:cNvPr id="20" name="object 20"/>
          <p:cNvSpPr txBox="1"/>
          <p:nvPr/>
        </p:nvSpPr>
        <p:spPr>
          <a:xfrm>
            <a:off x="1176834" y="4594226"/>
            <a:ext cx="5889625" cy="256480"/>
          </a:xfrm>
          <a:prstGeom prst="rect">
            <a:avLst/>
          </a:prstGeom>
          <a:solidFill>
            <a:srgbClr val="FFFF00"/>
          </a:solidFill>
        </p:spPr>
        <p:txBody>
          <a:bodyPr vert="horz" wrap="square" lIns="0" tIns="0" rIns="0" bIns="0" rtlCol="0">
            <a:spAutoFit/>
          </a:bodyPr>
          <a:lstStyle/>
          <a:p>
            <a:pPr>
              <a:lnSpc>
                <a:spcPts val="2014"/>
              </a:lnSpc>
              <a:tabLst>
                <a:tab pos="1005116" algn="l"/>
                <a:tab pos="1553073" algn="l"/>
                <a:tab pos="2024834" algn="l"/>
                <a:tab pos="3311231" algn="l"/>
                <a:tab pos="3719499" algn="l"/>
                <a:tab pos="4320156" algn="l"/>
                <a:tab pos="4589372" algn="l"/>
                <a:tab pos="5137964" algn="l"/>
                <a:tab pos="5469405" algn="l"/>
              </a:tabLst>
            </a:pPr>
            <a:r>
              <a:rPr b="1" spc="-5" dirty="0">
                <a:latin typeface="Arial"/>
                <a:cs typeface="Arial"/>
              </a:rPr>
              <a:t>ha</a:t>
            </a:r>
            <a:r>
              <a:rPr b="1" spc="-15" dirty="0">
                <a:latin typeface="Arial"/>
                <a:cs typeface="Arial"/>
              </a:rPr>
              <a:t>ce</a:t>
            </a:r>
            <a:r>
              <a:rPr b="1" dirty="0">
                <a:latin typeface="Arial"/>
                <a:cs typeface="Arial"/>
              </a:rPr>
              <a:t>r</a:t>
            </a:r>
            <a:r>
              <a:rPr b="1" spc="-5" dirty="0">
                <a:latin typeface="Arial"/>
                <a:cs typeface="Arial"/>
              </a:rPr>
              <a:t>se</a:t>
            </a:r>
            <a:r>
              <a:rPr b="1" dirty="0">
                <a:latin typeface="Arial"/>
                <a:cs typeface="Arial"/>
              </a:rPr>
              <a:t>	con	l</a:t>
            </a:r>
            <a:r>
              <a:rPr b="1" spc="5" dirty="0">
                <a:latin typeface="Arial"/>
                <a:cs typeface="Arial"/>
              </a:rPr>
              <a:t>o</a:t>
            </a:r>
            <a:r>
              <a:rPr b="1" spc="-5" dirty="0">
                <a:latin typeface="Arial"/>
                <a:cs typeface="Arial"/>
              </a:rPr>
              <a:t>s</a:t>
            </a:r>
            <a:r>
              <a:rPr b="1" dirty="0">
                <a:latin typeface="Arial"/>
                <a:cs typeface="Arial"/>
              </a:rPr>
              <a:t>	</a:t>
            </a:r>
            <a:r>
              <a:rPr b="1" spc="-5" dirty="0">
                <a:latin typeface="Arial"/>
                <a:cs typeface="Arial"/>
              </a:rPr>
              <a:t>te</a:t>
            </a:r>
            <a:r>
              <a:rPr b="1" spc="-15" dirty="0">
                <a:latin typeface="Arial"/>
                <a:cs typeface="Arial"/>
              </a:rPr>
              <a:t>r</a:t>
            </a:r>
            <a:r>
              <a:rPr b="1" spc="-5" dirty="0">
                <a:latin typeface="Arial"/>
                <a:cs typeface="Arial"/>
              </a:rPr>
              <a:t>minal</a:t>
            </a:r>
            <a:r>
              <a:rPr b="1" dirty="0">
                <a:latin typeface="Arial"/>
                <a:cs typeface="Arial"/>
              </a:rPr>
              <a:t>e</a:t>
            </a:r>
            <a:r>
              <a:rPr b="1" spc="-5" dirty="0">
                <a:latin typeface="Arial"/>
                <a:cs typeface="Arial"/>
              </a:rPr>
              <a:t>s</a:t>
            </a:r>
            <a:r>
              <a:rPr b="1" dirty="0">
                <a:latin typeface="Arial"/>
                <a:cs typeface="Arial"/>
              </a:rPr>
              <a:t>	</a:t>
            </a:r>
            <a:r>
              <a:rPr b="1" spc="-5" dirty="0">
                <a:latin typeface="Arial"/>
                <a:cs typeface="Arial"/>
              </a:rPr>
              <a:t>de</a:t>
            </a:r>
            <a:r>
              <a:rPr b="1" dirty="0">
                <a:latin typeface="Arial"/>
                <a:cs typeface="Arial"/>
              </a:rPr>
              <a:t>	</a:t>
            </a:r>
            <a:r>
              <a:rPr b="1" spc="-5" dirty="0">
                <a:latin typeface="Arial"/>
                <a:cs typeface="Arial"/>
              </a:rPr>
              <a:t>baja</a:t>
            </a:r>
            <a:r>
              <a:rPr b="1" dirty="0">
                <a:latin typeface="Arial"/>
                <a:cs typeface="Arial"/>
              </a:rPr>
              <a:t>	</a:t>
            </a:r>
            <a:r>
              <a:rPr b="1" spc="-5" dirty="0">
                <a:latin typeface="Arial"/>
                <a:cs typeface="Arial"/>
              </a:rPr>
              <a:t>y</a:t>
            </a:r>
            <a:r>
              <a:rPr b="1" dirty="0">
                <a:latin typeface="Arial"/>
                <a:cs typeface="Arial"/>
              </a:rPr>
              <a:t>	con	</a:t>
            </a:r>
            <a:r>
              <a:rPr b="1" spc="-5" dirty="0">
                <a:latin typeface="Arial"/>
                <a:cs typeface="Arial"/>
              </a:rPr>
              <a:t>el</a:t>
            </a:r>
            <a:r>
              <a:rPr b="1" dirty="0">
                <a:latin typeface="Arial"/>
                <a:cs typeface="Arial"/>
              </a:rPr>
              <a:t>	</a:t>
            </a:r>
            <a:r>
              <a:rPr b="1" spc="-5" dirty="0">
                <a:latin typeface="Arial"/>
                <a:cs typeface="Arial"/>
              </a:rPr>
              <a:t>te</a:t>
            </a:r>
            <a:r>
              <a:rPr b="1" spc="-15" dirty="0">
                <a:latin typeface="Arial"/>
                <a:cs typeface="Arial"/>
              </a:rPr>
              <a:t>r</a:t>
            </a:r>
            <a:r>
              <a:rPr b="1" spc="-5" dirty="0">
                <a:latin typeface="Arial"/>
                <a:cs typeface="Arial"/>
              </a:rPr>
              <a:t>c</a:t>
            </a:r>
            <a:endParaRPr>
              <a:latin typeface="Arial"/>
              <a:cs typeface="Arial"/>
            </a:endParaRPr>
          </a:p>
        </p:txBody>
      </p:sp>
      <p:sp>
        <p:nvSpPr>
          <p:cNvPr id="21" name="object 21"/>
          <p:cNvSpPr txBox="1"/>
          <p:nvPr/>
        </p:nvSpPr>
        <p:spPr>
          <a:xfrm>
            <a:off x="7053454" y="4563237"/>
            <a:ext cx="2930525" cy="289822"/>
          </a:xfrm>
          <a:prstGeom prst="rect">
            <a:avLst/>
          </a:prstGeom>
        </p:spPr>
        <p:txBody>
          <a:bodyPr vert="horz" wrap="square" lIns="0" tIns="12699" rIns="0" bIns="0" rtlCol="0">
            <a:spAutoFit/>
          </a:bodyPr>
          <a:lstStyle/>
          <a:p>
            <a:pPr marL="12699">
              <a:spcBef>
                <a:spcPts val="100"/>
              </a:spcBef>
              <a:tabLst>
                <a:tab pos="701613" algn="l"/>
                <a:tab pos="1109881" algn="l"/>
                <a:tab pos="1772128" algn="l"/>
                <a:tab pos="2180396" algn="l"/>
              </a:tabLst>
            </a:pPr>
            <a:r>
              <a:rPr b="1" dirty="0">
                <a:latin typeface="Arial"/>
                <a:cs typeface="Arial"/>
              </a:rPr>
              <a:t>iario,	</a:t>
            </a:r>
            <a:r>
              <a:rPr b="1" spc="-5" dirty="0">
                <a:latin typeface="Arial"/>
                <a:cs typeface="Arial"/>
              </a:rPr>
              <a:t>en	caso	de	existir,</a:t>
            </a:r>
            <a:endParaRPr>
              <a:latin typeface="Arial"/>
              <a:cs typeface="Arial"/>
            </a:endParaRPr>
          </a:p>
        </p:txBody>
      </p:sp>
      <p:sp>
        <p:nvSpPr>
          <p:cNvPr id="22" name="object 22"/>
          <p:cNvSpPr txBox="1"/>
          <p:nvPr/>
        </p:nvSpPr>
        <p:spPr>
          <a:xfrm>
            <a:off x="1164132" y="4826890"/>
            <a:ext cx="8821420" cy="822083"/>
          </a:xfrm>
          <a:prstGeom prst="rect">
            <a:avLst/>
          </a:prstGeom>
        </p:spPr>
        <p:txBody>
          <a:bodyPr vert="horz" wrap="square" lIns="0" tIns="24128" rIns="0" bIns="0" rtlCol="0">
            <a:spAutoFit/>
          </a:bodyPr>
          <a:lstStyle/>
          <a:p>
            <a:pPr marL="12699" marR="5080" algn="just">
              <a:lnSpc>
                <a:spcPct val="95800"/>
              </a:lnSpc>
              <a:spcBef>
                <a:spcPts val="191"/>
              </a:spcBef>
            </a:pPr>
            <a:r>
              <a:rPr b="1" spc="-5" dirty="0">
                <a:latin typeface="Arial"/>
                <a:cs typeface="Arial"/>
              </a:rPr>
              <a:t>verificando</a:t>
            </a:r>
            <a:r>
              <a:rPr b="1" dirty="0">
                <a:latin typeface="Arial"/>
                <a:cs typeface="Arial"/>
              </a:rPr>
              <a:t> </a:t>
            </a:r>
            <a:r>
              <a:rPr b="1" spc="-5" dirty="0">
                <a:latin typeface="Arial"/>
                <a:cs typeface="Arial"/>
              </a:rPr>
              <a:t>que</a:t>
            </a:r>
            <a:r>
              <a:rPr b="1" dirty="0">
                <a:latin typeface="Arial"/>
                <a:cs typeface="Arial"/>
              </a:rPr>
              <a:t> los</a:t>
            </a:r>
            <a:r>
              <a:rPr b="1" spc="5" dirty="0">
                <a:latin typeface="Arial"/>
                <a:cs typeface="Arial"/>
              </a:rPr>
              <a:t> </a:t>
            </a:r>
            <a:r>
              <a:rPr b="1" spc="-5" dirty="0">
                <a:latin typeface="Arial"/>
                <a:cs typeface="Arial"/>
              </a:rPr>
              <a:t>cables</a:t>
            </a:r>
            <a:r>
              <a:rPr b="1" dirty="0">
                <a:latin typeface="Arial"/>
                <a:cs typeface="Arial"/>
              </a:rPr>
              <a:t> </a:t>
            </a:r>
            <a:r>
              <a:rPr b="1" spc="-5" dirty="0">
                <a:latin typeface="Arial"/>
                <a:cs typeface="Arial"/>
              </a:rPr>
              <a:t>utilizados</a:t>
            </a:r>
            <a:r>
              <a:rPr b="1" dirty="0">
                <a:latin typeface="Arial"/>
                <a:cs typeface="Arial"/>
              </a:rPr>
              <a:t> </a:t>
            </a:r>
            <a:r>
              <a:rPr b="1" spc="-5" dirty="0">
                <a:latin typeface="Arial"/>
                <a:cs typeface="Arial"/>
              </a:rPr>
              <a:t>para</a:t>
            </a:r>
            <a:r>
              <a:rPr b="1" dirty="0">
                <a:latin typeface="Arial"/>
                <a:cs typeface="Arial"/>
              </a:rPr>
              <a:t> </a:t>
            </a:r>
            <a:r>
              <a:rPr b="1" spc="-5" dirty="0">
                <a:latin typeface="Arial"/>
                <a:cs typeface="Arial"/>
              </a:rPr>
              <a:t>el</a:t>
            </a:r>
            <a:r>
              <a:rPr b="1" dirty="0">
                <a:latin typeface="Arial"/>
                <a:cs typeface="Arial"/>
              </a:rPr>
              <a:t> </a:t>
            </a:r>
            <a:r>
              <a:rPr b="1" spc="-5" dirty="0">
                <a:latin typeface="Arial"/>
                <a:cs typeface="Arial"/>
              </a:rPr>
              <a:t>cortocircuito</a:t>
            </a:r>
            <a:r>
              <a:rPr b="1" dirty="0">
                <a:latin typeface="Arial"/>
                <a:cs typeface="Arial"/>
              </a:rPr>
              <a:t> </a:t>
            </a:r>
            <a:r>
              <a:rPr b="1" spc="-5" dirty="0">
                <a:latin typeface="Arial"/>
                <a:cs typeface="Arial"/>
              </a:rPr>
              <a:t>se</a:t>
            </a:r>
            <a:r>
              <a:rPr b="1" dirty="0">
                <a:latin typeface="Arial"/>
                <a:cs typeface="Arial"/>
              </a:rPr>
              <a:t> </a:t>
            </a:r>
            <a:r>
              <a:rPr b="1" spc="-5" dirty="0">
                <a:latin typeface="Arial"/>
                <a:cs typeface="Arial"/>
              </a:rPr>
              <a:t>encuentran </a:t>
            </a:r>
            <a:r>
              <a:rPr b="1" dirty="0">
                <a:latin typeface="Arial"/>
                <a:cs typeface="Arial"/>
              </a:rPr>
              <a:t> </a:t>
            </a:r>
            <a:r>
              <a:rPr b="1" spc="-5" dirty="0">
                <a:latin typeface="Arial"/>
                <a:cs typeface="Arial"/>
              </a:rPr>
              <a:t>separados adecuadamente de </a:t>
            </a:r>
            <a:r>
              <a:rPr b="1" dirty="0">
                <a:latin typeface="Arial"/>
                <a:cs typeface="Arial"/>
              </a:rPr>
              <a:t>todas </a:t>
            </a:r>
            <a:r>
              <a:rPr b="1" spc="-5" dirty="0">
                <a:latin typeface="Arial"/>
                <a:cs typeface="Arial"/>
              </a:rPr>
              <a:t>las partes metálicas </a:t>
            </a:r>
            <a:r>
              <a:rPr b="1" dirty="0">
                <a:latin typeface="Arial"/>
                <a:cs typeface="Arial"/>
              </a:rPr>
              <a:t>o </a:t>
            </a:r>
            <a:r>
              <a:rPr b="1" spc="-5" dirty="0">
                <a:latin typeface="Arial"/>
                <a:cs typeface="Arial"/>
              </a:rPr>
              <a:t>puestas a tierra del </a:t>
            </a:r>
            <a:r>
              <a:rPr b="1" dirty="0">
                <a:latin typeface="Arial"/>
                <a:cs typeface="Arial"/>
              </a:rPr>
              <a:t> </a:t>
            </a:r>
            <a:r>
              <a:rPr b="1" spc="-5" dirty="0">
                <a:latin typeface="Arial"/>
                <a:cs typeface="Arial"/>
              </a:rPr>
              <a:t>transformador.</a:t>
            </a:r>
            <a:endParaRPr>
              <a:latin typeface="Arial"/>
              <a:cs typeface="Arial"/>
            </a:endParaRPr>
          </a:p>
        </p:txBody>
      </p:sp>
      <p:sp>
        <p:nvSpPr>
          <p:cNvPr id="23" name="object 23"/>
          <p:cNvSpPr/>
          <p:nvPr/>
        </p:nvSpPr>
        <p:spPr>
          <a:xfrm>
            <a:off x="6209664" y="5909819"/>
            <a:ext cx="3365500" cy="262255"/>
          </a:xfrm>
          <a:custGeom>
            <a:avLst/>
            <a:gdLst/>
            <a:ahLst/>
            <a:cxnLst/>
            <a:rect l="l" t="t" r="r" b="b"/>
            <a:pathLst>
              <a:path w="3365500" h="262254">
                <a:moveTo>
                  <a:pt x="3365246" y="0"/>
                </a:moveTo>
                <a:lnTo>
                  <a:pt x="0" y="0"/>
                </a:lnTo>
                <a:lnTo>
                  <a:pt x="0" y="262128"/>
                </a:lnTo>
                <a:lnTo>
                  <a:pt x="3365246" y="262128"/>
                </a:lnTo>
                <a:lnTo>
                  <a:pt x="3365246" y="0"/>
                </a:lnTo>
                <a:close/>
              </a:path>
            </a:pathLst>
          </a:custGeom>
          <a:solidFill>
            <a:srgbClr val="FFFF00"/>
          </a:solidFill>
        </p:spPr>
        <p:txBody>
          <a:bodyPr wrap="square" lIns="0" tIns="0" rIns="0" bIns="0" rtlCol="0"/>
          <a:lstStyle/>
          <a:p>
            <a:endParaRPr/>
          </a:p>
        </p:txBody>
      </p:sp>
      <p:sp>
        <p:nvSpPr>
          <p:cNvPr id="24" name="object 24"/>
          <p:cNvSpPr txBox="1"/>
          <p:nvPr/>
        </p:nvSpPr>
        <p:spPr>
          <a:xfrm>
            <a:off x="2271015" y="5909819"/>
            <a:ext cx="1497330"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Me</a:t>
            </a:r>
            <a:r>
              <a:rPr b="1" spc="-21" dirty="0">
                <a:latin typeface="Arial"/>
                <a:cs typeface="Arial"/>
              </a:rPr>
              <a:t>g</a:t>
            </a:r>
            <a:r>
              <a:rPr b="1" spc="-5" dirty="0">
                <a:latin typeface="Arial"/>
                <a:cs typeface="Arial"/>
              </a:rPr>
              <a:t>aóhm</a:t>
            </a:r>
            <a:r>
              <a:rPr b="1" spc="-15" dirty="0">
                <a:latin typeface="Arial"/>
                <a:cs typeface="Arial"/>
              </a:rPr>
              <a:t>e</a:t>
            </a:r>
            <a:r>
              <a:rPr b="1" spc="-5" dirty="0">
                <a:latin typeface="Arial"/>
                <a:cs typeface="Arial"/>
              </a:rPr>
              <a:t>tro</a:t>
            </a:r>
            <a:endParaRPr>
              <a:latin typeface="Arial"/>
              <a:cs typeface="Arial"/>
            </a:endParaRPr>
          </a:p>
        </p:txBody>
      </p:sp>
      <p:sp>
        <p:nvSpPr>
          <p:cNvPr id="26" name="object 26"/>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46</a:t>
            </a:fld>
            <a:endParaRPr sz="1100">
              <a:latin typeface="Calibri"/>
              <a:cs typeface="Calibri"/>
            </a:endParaRPr>
          </a:p>
        </p:txBody>
      </p:sp>
      <p:sp>
        <p:nvSpPr>
          <p:cNvPr id="25" name="object 25"/>
          <p:cNvSpPr txBox="1"/>
          <p:nvPr/>
        </p:nvSpPr>
        <p:spPr>
          <a:xfrm>
            <a:off x="935229" y="5878831"/>
            <a:ext cx="8716645" cy="289822"/>
          </a:xfrm>
          <a:prstGeom prst="rect">
            <a:avLst/>
          </a:prstGeom>
        </p:spPr>
        <p:txBody>
          <a:bodyPr vert="horz" wrap="square" lIns="0" tIns="12699" rIns="0" bIns="0" rtlCol="0">
            <a:spAutoFit/>
          </a:bodyPr>
          <a:lstStyle/>
          <a:p>
            <a:pPr marL="241278" indent="-229214">
              <a:spcBef>
                <a:spcPts val="100"/>
              </a:spcBef>
              <a:buFont typeface="Wingdings"/>
              <a:buChar char=""/>
              <a:tabLst>
                <a:tab pos="241913" algn="l"/>
                <a:tab pos="2895978" algn="l"/>
              </a:tabLst>
            </a:pPr>
            <a:r>
              <a:rPr b="1" dirty="0">
                <a:latin typeface="Arial"/>
                <a:cs typeface="Arial"/>
              </a:rPr>
              <a:t>Utilice</a:t>
            </a:r>
            <a:r>
              <a:rPr b="1" spc="-10" dirty="0">
                <a:latin typeface="Arial"/>
                <a:cs typeface="Arial"/>
              </a:rPr>
              <a:t> </a:t>
            </a:r>
            <a:r>
              <a:rPr b="1" dirty="0">
                <a:latin typeface="Arial"/>
                <a:cs typeface="Arial"/>
              </a:rPr>
              <a:t>un	con</a:t>
            </a:r>
            <a:r>
              <a:rPr b="1" spc="5" dirty="0">
                <a:latin typeface="Arial"/>
                <a:cs typeface="Arial"/>
              </a:rPr>
              <a:t> </a:t>
            </a:r>
            <a:r>
              <a:rPr b="1" dirty="0">
                <a:latin typeface="Arial"/>
                <a:cs typeface="Arial"/>
              </a:rPr>
              <a:t>una </a:t>
            </a:r>
            <a:r>
              <a:rPr b="1" spc="-5" dirty="0">
                <a:latin typeface="Arial"/>
                <a:cs typeface="Arial"/>
              </a:rPr>
              <a:t>escala</a:t>
            </a:r>
            <a:r>
              <a:rPr b="1" spc="-10" dirty="0">
                <a:latin typeface="Arial"/>
                <a:cs typeface="Arial"/>
              </a:rPr>
              <a:t> </a:t>
            </a:r>
            <a:r>
              <a:rPr b="1" dirty="0">
                <a:latin typeface="Arial"/>
                <a:cs typeface="Arial"/>
              </a:rPr>
              <a:t>como</a:t>
            </a:r>
            <a:r>
              <a:rPr b="1" spc="15" dirty="0">
                <a:latin typeface="Arial"/>
                <a:cs typeface="Arial"/>
              </a:rPr>
              <a:t> </a:t>
            </a:r>
            <a:r>
              <a:rPr b="1" dirty="0">
                <a:latin typeface="Arial"/>
                <a:cs typeface="Arial"/>
              </a:rPr>
              <a:t>mínimo</a:t>
            </a:r>
            <a:r>
              <a:rPr b="1" spc="-25" dirty="0">
                <a:latin typeface="Arial"/>
                <a:cs typeface="Arial"/>
              </a:rPr>
              <a:t> </a:t>
            </a:r>
            <a:r>
              <a:rPr b="1" spc="-5" dirty="0">
                <a:latin typeface="Arial"/>
                <a:cs typeface="Arial"/>
              </a:rPr>
              <a:t>de</a:t>
            </a:r>
            <a:r>
              <a:rPr b="1" spc="5" dirty="0">
                <a:latin typeface="Arial"/>
                <a:cs typeface="Arial"/>
              </a:rPr>
              <a:t> </a:t>
            </a:r>
            <a:r>
              <a:rPr b="1" spc="-5" dirty="0">
                <a:latin typeface="Arial"/>
                <a:cs typeface="Arial"/>
              </a:rPr>
              <a:t>20.000</a:t>
            </a:r>
            <a:r>
              <a:rPr b="1" dirty="0">
                <a:latin typeface="Arial"/>
                <a:cs typeface="Arial"/>
              </a:rPr>
              <a:t> </a:t>
            </a:r>
            <a:r>
              <a:rPr b="1" spc="-5" dirty="0">
                <a:latin typeface="Arial"/>
                <a:cs typeface="Arial"/>
              </a:rPr>
              <a:t>Megaóhmios.</a:t>
            </a:r>
            <a:endParaRPr>
              <a:latin typeface="Arial"/>
              <a:cs typeface="Aria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539494" y="1147827"/>
            <a:ext cx="10591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medici</a:t>
            </a:r>
            <a:r>
              <a:rPr sz="1900" b="1" dirty="0">
                <a:latin typeface="Arial"/>
                <a:cs typeface="Arial"/>
              </a:rPr>
              <a:t>ó</a:t>
            </a:r>
            <a:r>
              <a:rPr sz="1900" b="1" spc="-5" dirty="0">
                <a:latin typeface="Arial"/>
                <a:cs typeface="Arial"/>
              </a:rPr>
              <a:t>n</a:t>
            </a:r>
            <a:endParaRPr sz="1900">
              <a:latin typeface="Arial"/>
              <a:cs typeface="Arial"/>
            </a:endParaRPr>
          </a:p>
        </p:txBody>
      </p:sp>
      <p:sp>
        <p:nvSpPr>
          <p:cNvPr id="7" name="object 7"/>
          <p:cNvSpPr txBox="1"/>
          <p:nvPr/>
        </p:nvSpPr>
        <p:spPr>
          <a:xfrm>
            <a:off x="935228" y="1118362"/>
            <a:ext cx="7061200" cy="304570"/>
          </a:xfrm>
          <a:prstGeom prst="rect">
            <a:avLst/>
          </a:prstGeom>
        </p:spPr>
        <p:txBody>
          <a:bodyPr vert="horz" wrap="square" lIns="0" tIns="12064" rIns="0" bIns="0" rtlCol="0">
            <a:spAutoFit/>
          </a:bodyPr>
          <a:lstStyle/>
          <a:p>
            <a:pPr marL="241278" indent="-229214">
              <a:spcBef>
                <a:spcPts val="95"/>
              </a:spcBef>
              <a:buFont typeface="Wingdings"/>
              <a:buChar char=""/>
              <a:tabLst>
                <a:tab pos="241913" algn="l"/>
                <a:tab pos="1742285" algn="l"/>
              </a:tabLst>
            </a:pPr>
            <a:r>
              <a:rPr sz="1900" b="1" spc="-5" dirty="0">
                <a:latin typeface="Arial"/>
                <a:cs typeface="Arial"/>
              </a:rPr>
              <a:t>La	de</a:t>
            </a:r>
            <a:r>
              <a:rPr sz="1900" b="1" spc="110" dirty="0">
                <a:latin typeface="Arial"/>
                <a:cs typeface="Arial"/>
              </a:rPr>
              <a:t> </a:t>
            </a:r>
            <a:r>
              <a:rPr sz="1900" b="1" spc="-5" dirty="0">
                <a:latin typeface="Arial"/>
                <a:cs typeface="Arial"/>
              </a:rPr>
              <a:t>la</a:t>
            </a:r>
            <a:r>
              <a:rPr sz="1900" b="1" spc="110" dirty="0">
                <a:latin typeface="Arial"/>
                <a:cs typeface="Arial"/>
              </a:rPr>
              <a:t> </a:t>
            </a:r>
            <a:r>
              <a:rPr sz="1900" b="1" spc="-5" dirty="0">
                <a:latin typeface="Arial"/>
                <a:cs typeface="Arial"/>
              </a:rPr>
              <a:t>resistencia</a:t>
            </a:r>
            <a:r>
              <a:rPr sz="1900" b="1" spc="110" dirty="0">
                <a:latin typeface="Arial"/>
                <a:cs typeface="Arial"/>
              </a:rPr>
              <a:t> </a:t>
            </a:r>
            <a:r>
              <a:rPr sz="1900" b="1" spc="-5" dirty="0">
                <a:latin typeface="Arial"/>
                <a:cs typeface="Arial"/>
              </a:rPr>
              <a:t>de</a:t>
            </a:r>
            <a:r>
              <a:rPr sz="1900" b="1" spc="110" dirty="0">
                <a:latin typeface="Arial"/>
                <a:cs typeface="Arial"/>
              </a:rPr>
              <a:t> </a:t>
            </a:r>
            <a:r>
              <a:rPr sz="1900" b="1" spc="-5" dirty="0">
                <a:latin typeface="Arial"/>
                <a:cs typeface="Arial"/>
              </a:rPr>
              <a:t>aislamiento</a:t>
            </a:r>
            <a:r>
              <a:rPr sz="1900" b="1" spc="114" dirty="0">
                <a:latin typeface="Arial"/>
                <a:cs typeface="Arial"/>
              </a:rPr>
              <a:t> </a:t>
            </a:r>
            <a:r>
              <a:rPr sz="1900" b="1" spc="-5" dirty="0">
                <a:latin typeface="Arial"/>
                <a:cs typeface="Arial"/>
              </a:rPr>
              <a:t>debe</a:t>
            </a:r>
            <a:r>
              <a:rPr sz="1900" b="1" spc="100" dirty="0">
                <a:latin typeface="Arial"/>
                <a:cs typeface="Arial"/>
              </a:rPr>
              <a:t> </a:t>
            </a:r>
            <a:r>
              <a:rPr sz="1900" b="1" spc="-5" dirty="0">
                <a:latin typeface="Arial"/>
                <a:cs typeface="Arial"/>
              </a:rPr>
              <a:t>hacerse</a:t>
            </a:r>
            <a:endParaRPr sz="1900">
              <a:latin typeface="Arial"/>
              <a:cs typeface="Arial"/>
            </a:endParaRPr>
          </a:p>
        </p:txBody>
      </p:sp>
      <p:sp>
        <p:nvSpPr>
          <p:cNvPr id="8" name="object 8"/>
          <p:cNvSpPr txBox="1"/>
          <p:nvPr/>
        </p:nvSpPr>
        <p:spPr>
          <a:xfrm>
            <a:off x="8069327" y="1147827"/>
            <a:ext cx="19037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entre</a:t>
            </a:r>
            <a:r>
              <a:rPr sz="1900" b="1" spc="90" dirty="0">
                <a:latin typeface="Arial"/>
                <a:cs typeface="Arial"/>
              </a:rPr>
              <a:t> </a:t>
            </a:r>
            <a:r>
              <a:rPr sz="1900" b="1" spc="-5" dirty="0">
                <a:latin typeface="Arial"/>
                <a:cs typeface="Arial"/>
              </a:rPr>
              <a:t>alta</a:t>
            </a:r>
            <a:r>
              <a:rPr sz="1900" b="1" spc="90" dirty="0">
                <a:latin typeface="Arial"/>
                <a:cs typeface="Arial"/>
              </a:rPr>
              <a:t> </a:t>
            </a:r>
            <a:r>
              <a:rPr sz="1900" b="1" spc="-5" dirty="0">
                <a:latin typeface="Arial"/>
                <a:cs typeface="Arial"/>
              </a:rPr>
              <a:t>contra</a:t>
            </a:r>
            <a:endParaRPr sz="1900">
              <a:latin typeface="Arial"/>
              <a:cs typeface="Arial"/>
            </a:endParaRPr>
          </a:p>
        </p:txBody>
      </p:sp>
      <p:sp>
        <p:nvSpPr>
          <p:cNvPr id="9" name="object 9"/>
          <p:cNvSpPr txBox="1"/>
          <p:nvPr/>
        </p:nvSpPr>
        <p:spPr>
          <a:xfrm>
            <a:off x="1176832" y="1425195"/>
            <a:ext cx="67614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baja</a:t>
            </a:r>
            <a:r>
              <a:rPr sz="1900" b="1" spc="70" dirty="0">
                <a:latin typeface="Arial"/>
                <a:cs typeface="Arial"/>
              </a:rPr>
              <a:t> </a:t>
            </a:r>
            <a:r>
              <a:rPr sz="1900" b="1" spc="-5" dirty="0">
                <a:latin typeface="Arial"/>
                <a:cs typeface="Arial"/>
              </a:rPr>
              <a:t>y</a:t>
            </a:r>
            <a:r>
              <a:rPr sz="1900" b="1" spc="30" dirty="0">
                <a:latin typeface="Arial"/>
                <a:cs typeface="Arial"/>
              </a:rPr>
              <a:t> </a:t>
            </a:r>
            <a:r>
              <a:rPr sz="1900" b="1" spc="-5" dirty="0">
                <a:latin typeface="Arial"/>
                <a:cs typeface="Arial"/>
              </a:rPr>
              <a:t>tierra,</a:t>
            </a:r>
            <a:r>
              <a:rPr sz="1900" b="1" spc="70" dirty="0">
                <a:latin typeface="Arial"/>
                <a:cs typeface="Arial"/>
              </a:rPr>
              <a:t> </a:t>
            </a:r>
            <a:r>
              <a:rPr sz="1900" b="1" spc="-5" dirty="0">
                <a:latin typeface="Arial"/>
                <a:cs typeface="Arial"/>
              </a:rPr>
              <a:t>entre</a:t>
            </a:r>
            <a:r>
              <a:rPr sz="1900" b="1" spc="55" dirty="0">
                <a:latin typeface="Arial"/>
                <a:cs typeface="Arial"/>
              </a:rPr>
              <a:t> </a:t>
            </a:r>
            <a:r>
              <a:rPr sz="1900" b="1" spc="-5" dirty="0">
                <a:latin typeface="Arial"/>
                <a:cs typeface="Arial"/>
              </a:rPr>
              <a:t>baja</a:t>
            </a:r>
            <a:r>
              <a:rPr sz="1900" b="1" spc="55" dirty="0">
                <a:latin typeface="Arial"/>
                <a:cs typeface="Arial"/>
              </a:rPr>
              <a:t> </a:t>
            </a:r>
            <a:r>
              <a:rPr sz="1900" b="1" spc="-5" dirty="0">
                <a:latin typeface="Arial"/>
                <a:cs typeface="Arial"/>
              </a:rPr>
              <a:t>contra</a:t>
            </a:r>
            <a:r>
              <a:rPr sz="1900" b="1" spc="55" dirty="0">
                <a:latin typeface="Arial"/>
                <a:cs typeface="Arial"/>
              </a:rPr>
              <a:t> </a:t>
            </a:r>
            <a:r>
              <a:rPr sz="1900" b="1" spc="-5" dirty="0">
                <a:latin typeface="Arial"/>
                <a:cs typeface="Arial"/>
              </a:rPr>
              <a:t>alta</a:t>
            </a:r>
            <a:r>
              <a:rPr sz="1900" b="1" spc="65" dirty="0">
                <a:latin typeface="Arial"/>
                <a:cs typeface="Arial"/>
              </a:rPr>
              <a:t> </a:t>
            </a:r>
            <a:r>
              <a:rPr sz="1900" b="1" spc="-5" dirty="0">
                <a:latin typeface="Arial"/>
                <a:cs typeface="Arial"/>
              </a:rPr>
              <a:t>y</a:t>
            </a:r>
            <a:r>
              <a:rPr sz="1900" b="1" spc="30" dirty="0">
                <a:latin typeface="Arial"/>
                <a:cs typeface="Arial"/>
              </a:rPr>
              <a:t> </a:t>
            </a:r>
            <a:r>
              <a:rPr sz="1900" b="1" spc="-5" dirty="0">
                <a:latin typeface="Arial"/>
                <a:cs typeface="Arial"/>
              </a:rPr>
              <a:t>tierra,</a:t>
            </a:r>
            <a:r>
              <a:rPr sz="1900" b="1" spc="100" dirty="0">
                <a:latin typeface="Arial"/>
                <a:cs typeface="Arial"/>
              </a:rPr>
              <a:t> </a:t>
            </a:r>
            <a:r>
              <a:rPr sz="1900" b="1" spc="-5" dirty="0">
                <a:latin typeface="Arial"/>
                <a:cs typeface="Arial"/>
              </a:rPr>
              <a:t>alta</a:t>
            </a:r>
            <a:r>
              <a:rPr sz="1900" b="1" spc="55" dirty="0">
                <a:latin typeface="Arial"/>
                <a:cs typeface="Arial"/>
              </a:rPr>
              <a:t> </a:t>
            </a:r>
            <a:r>
              <a:rPr sz="1900" b="1" spc="-5" dirty="0">
                <a:latin typeface="Arial"/>
                <a:cs typeface="Arial"/>
              </a:rPr>
              <a:t>contra</a:t>
            </a:r>
            <a:r>
              <a:rPr sz="1900" b="1" spc="60" dirty="0">
                <a:latin typeface="Arial"/>
                <a:cs typeface="Arial"/>
              </a:rPr>
              <a:t> </a:t>
            </a:r>
            <a:r>
              <a:rPr sz="1900" b="1" spc="-5" dirty="0">
                <a:latin typeface="Arial"/>
                <a:cs typeface="Arial"/>
              </a:rPr>
              <a:t>baja</a:t>
            </a:r>
            <a:endParaRPr sz="1900">
              <a:latin typeface="Arial"/>
              <a:cs typeface="Arial"/>
            </a:endParaRPr>
          </a:p>
        </p:txBody>
      </p:sp>
      <p:sp>
        <p:nvSpPr>
          <p:cNvPr id="10" name="object 10"/>
          <p:cNvSpPr txBox="1"/>
          <p:nvPr/>
        </p:nvSpPr>
        <p:spPr>
          <a:xfrm>
            <a:off x="7925562" y="1395730"/>
            <a:ext cx="20612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5" dirty="0">
                <a:latin typeface="Arial"/>
                <a:cs typeface="Arial"/>
              </a:rPr>
              <a:t> </a:t>
            </a:r>
            <a:r>
              <a:rPr sz="1900" b="1" spc="-5" dirty="0">
                <a:latin typeface="Arial"/>
                <a:cs typeface="Arial"/>
              </a:rPr>
              <a:t>Para</a:t>
            </a:r>
            <a:r>
              <a:rPr sz="1900" b="1" spc="25" dirty="0">
                <a:latin typeface="Arial"/>
                <a:cs typeface="Arial"/>
              </a:rPr>
              <a:t> </a:t>
            </a:r>
            <a:r>
              <a:rPr sz="1900" b="1" spc="-5" dirty="0">
                <a:latin typeface="Arial"/>
                <a:cs typeface="Arial"/>
              </a:rPr>
              <a:t>discriminar</a:t>
            </a:r>
            <a:endParaRPr sz="1900">
              <a:latin typeface="Arial"/>
              <a:cs typeface="Arial"/>
            </a:endParaRPr>
          </a:p>
        </p:txBody>
      </p:sp>
      <p:sp>
        <p:nvSpPr>
          <p:cNvPr id="11" name="object 11"/>
          <p:cNvSpPr txBox="1"/>
          <p:nvPr/>
        </p:nvSpPr>
        <p:spPr>
          <a:xfrm>
            <a:off x="1164133" y="1673098"/>
            <a:ext cx="881951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mejor los resultados </a:t>
            </a:r>
            <a:r>
              <a:rPr sz="1900" b="1" spc="-10" dirty="0">
                <a:latin typeface="Arial"/>
                <a:cs typeface="Arial"/>
              </a:rPr>
              <a:t>puede </a:t>
            </a:r>
            <a:r>
              <a:rPr sz="1900" b="1" spc="-5" dirty="0">
                <a:latin typeface="Arial"/>
                <a:cs typeface="Arial"/>
              </a:rPr>
              <a:t>realizar la prueba, por lo indicado en </a:t>
            </a:r>
            <a:r>
              <a:rPr sz="1900" b="1" spc="-10" dirty="0">
                <a:latin typeface="Arial"/>
                <a:cs typeface="Arial"/>
              </a:rPr>
              <a:t>las </a:t>
            </a:r>
            <a:r>
              <a:rPr sz="1900" b="1" spc="-5" dirty="0">
                <a:latin typeface="Arial"/>
                <a:cs typeface="Arial"/>
              </a:rPr>
              <a:t>Tablas 4 </a:t>
            </a:r>
            <a:r>
              <a:rPr sz="1900" b="1" spc="-520"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5.</a:t>
            </a:r>
            <a:endParaRPr sz="1900">
              <a:latin typeface="Arial"/>
              <a:cs typeface="Arial"/>
            </a:endParaRPr>
          </a:p>
        </p:txBody>
      </p:sp>
      <p:pic>
        <p:nvPicPr>
          <p:cNvPr id="12" name="object 12"/>
          <p:cNvPicPr/>
          <p:nvPr/>
        </p:nvPicPr>
        <p:blipFill>
          <a:blip r:embed="rId2" cstate="print"/>
          <a:stretch>
            <a:fillRect/>
          </a:stretch>
        </p:blipFill>
        <p:spPr>
          <a:xfrm>
            <a:off x="2530013" y="2640059"/>
            <a:ext cx="5719328" cy="3972071"/>
          </a:xfrm>
          <a:prstGeom prst="rect">
            <a:avLst/>
          </a:prstGeom>
        </p:spPr>
      </p:pic>
      <p:sp>
        <p:nvSpPr>
          <p:cNvPr id="13" name="object 13"/>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47</a:t>
            </a:fld>
            <a:endParaRPr sz="1100">
              <a:latin typeface="Calibri"/>
              <a:cs typeface="Calibri"/>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5"/>
            <a:ext cx="9114790" cy="5848350"/>
            <a:chOff x="789431" y="1124085"/>
            <a:chExt cx="9114790" cy="58483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2560320" y="1147680"/>
              <a:ext cx="5571861" cy="5824463"/>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48</a:t>
            </a:fld>
            <a:endParaRPr sz="1100">
              <a:latin typeface="Calibri"/>
              <a:cs typeface="Calibri"/>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grpSp>
        <p:nvGrpSpPr>
          <p:cNvPr id="8" name="object 8"/>
          <p:cNvGrpSpPr/>
          <p:nvPr/>
        </p:nvGrpSpPr>
        <p:grpSpPr>
          <a:xfrm>
            <a:off x="948056" y="1979931"/>
            <a:ext cx="4429760" cy="277495"/>
            <a:chOff x="948055" y="1979930"/>
            <a:chExt cx="4429760" cy="277495"/>
          </a:xfrm>
        </p:grpSpPr>
        <p:sp>
          <p:nvSpPr>
            <p:cNvPr id="9" name="object 9"/>
            <p:cNvSpPr/>
            <p:nvPr/>
          </p:nvSpPr>
          <p:spPr>
            <a:xfrm>
              <a:off x="1176832" y="1979930"/>
              <a:ext cx="4200525" cy="277495"/>
            </a:xfrm>
            <a:custGeom>
              <a:avLst/>
              <a:gdLst/>
              <a:ahLst/>
              <a:cxnLst/>
              <a:rect l="l" t="t" r="r" b="b"/>
              <a:pathLst>
                <a:path w="4200525" h="277494">
                  <a:moveTo>
                    <a:pt x="4200398" y="0"/>
                  </a:moveTo>
                  <a:lnTo>
                    <a:pt x="0" y="0"/>
                  </a:lnTo>
                  <a:lnTo>
                    <a:pt x="0" y="277367"/>
                  </a:lnTo>
                  <a:lnTo>
                    <a:pt x="4200398" y="277367"/>
                  </a:lnTo>
                  <a:lnTo>
                    <a:pt x="4200398" y="0"/>
                  </a:lnTo>
                  <a:close/>
                </a:path>
              </a:pathLst>
            </a:custGeom>
            <a:solidFill>
              <a:srgbClr val="FFFF00"/>
            </a:solidFill>
          </p:spPr>
          <p:txBody>
            <a:bodyPr wrap="square" lIns="0" tIns="0" rIns="0" bIns="0" rtlCol="0"/>
            <a:lstStyle/>
            <a:p>
              <a:endParaRPr/>
            </a:p>
          </p:txBody>
        </p:sp>
        <p:pic>
          <p:nvPicPr>
            <p:cNvPr id="10" name="object 10"/>
            <p:cNvPicPr/>
            <p:nvPr/>
          </p:nvPicPr>
          <p:blipFill>
            <a:blip r:embed="rId2" cstate="print"/>
            <a:stretch>
              <a:fillRect/>
            </a:stretch>
          </p:blipFill>
          <p:spPr>
            <a:xfrm>
              <a:off x="948055" y="2009055"/>
              <a:ext cx="208915" cy="194394"/>
            </a:xfrm>
            <a:prstGeom prst="rect">
              <a:avLst/>
            </a:prstGeom>
          </p:spPr>
        </p:pic>
      </p:grpSp>
      <p:sp>
        <p:nvSpPr>
          <p:cNvPr id="11" name="object 11"/>
          <p:cNvSpPr txBox="1"/>
          <p:nvPr/>
        </p:nvSpPr>
        <p:spPr>
          <a:xfrm>
            <a:off x="1164132" y="1118363"/>
            <a:ext cx="8822690" cy="1715467"/>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La tensión </a:t>
            </a:r>
            <a:r>
              <a:rPr sz="1900" b="1" spc="-10" dirty="0">
                <a:latin typeface="Arial"/>
                <a:cs typeface="Arial"/>
              </a:rPr>
              <a:t>de </a:t>
            </a:r>
            <a:r>
              <a:rPr sz="1900" b="1" spc="-5" dirty="0">
                <a:latin typeface="Arial"/>
                <a:cs typeface="Arial"/>
              </a:rPr>
              <a:t>prueba no debe superar el equivalente pico fase – fase. Es </a:t>
            </a:r>
            <a:r>
              <a:rPr sz="1900" b="1" dirty="0">
                <a:latin typeface="Arial"/>
                <a:cs typeface="Arial"/>
              </a:rPr>
              <a:t> </a:t>
            </a:r>
            <a:r>
              <a:rPr sz="1900" b="1" spc="-5" dirty="0">
                <a:latin typeface="Arial"/>
                <a:cs typeface="Arial"/>
              </a:rPr>
              <a:t>decir,</a:t>
            </a:r>
            <a:r>
              <a:rPr sz="1900" b="1" spc="-10" dirty="0">
                <a:latin typeface="Arial"/>
                <a:cs typeface="Arial"/>
              </a:rPr>
              <a:t> </a:t>
            </a:r>
            <a:r>
              <a:rPr sz="1900" b="1" spc="-5" dirty="0">
                <a:latin typeface="Arial"/>
                <a:cs typeface="Arial"/>
              </a:rPr>
              <a:t>1,41</a:t>
            </a:r>
            <a:r>
              <a:rPr sz="1900" b="1" dirty="0">
                <a:latin typeface="Arial"/>
                <a:cs typeface="Arial"/>
              </a:rPr>
              <a:t> </a:t>
            </a:r>
            <a:r>
              <a:rPr sz="1900" b="1" spc="-5" dirty="0">
                <a:latin typeface="Arial"/>
                <a:cs typeface="Arial"/>
              </a:rPr>
              <a:t>por el</a:t>
            </a:r>
            <a:r>
              <a:rPr sz="1900" b="1" spc="21" dirty="0">
                <a:latin typeface="Arial"/>
                <a:cs typeface="Arial"/>
              </a:rPr>
              <a:t> </a:t>
            </a:r>
            <a:r>
              <a:rPr sz="1900" b="1" spc="-10" dirty="0">
                <a:latin typeface="Arial"/>
                <a:cs typeface="Arial"/>
              </a:rPr>
              <a:t>valor</a:t>
            </a:r>
            <a:r>
              <a:rPr sz="1900" b="1" spc="-5" dirty="0">
                <a:latin typeface="Arial"/>
                <a:cs typeface="Arial"/>
              </a:rPr>
              <a:t> de </a:t>
            </a:r>
            <a:r>
              <a:rPr sz="1900" b="1" spc="5" dirty="0">
                <a:latin typeface="Arial"/>
                <a:cs typeface="Arial"/>
              </a:rPr>
              <a:t>la</a:t>
            </a:r>
            <a:r>
              <a:rPr sz="1900" b="1" spc="-5" dirty="0">
                <a:latin typeface="Arial"/>
                <a:cs typeface="Arial"/>
              </a:rPr>
              <a:t> </a:t>
            </a:r>
            <a:r>
              <a:rPr sz="1900" b="1" dirty="0">
                <a:latin typeface="Arial"/>
                <a:cs typeface="Arial"/>
              </a:rPr>
              <a:t>tensión </a:t>
            </a:r>
            <a:r>
              <a:rPr sz="1900" b="1" spc="-10" dirty="0">
                <a:latin typeface="Arial"/>
                <a:cs typeface="Arial"/>
              </a:rPr>
              <a:t>RMS.</a:t>
            </a:r>
            <a:endParaRPr sz="1900">
              <a:latin typeface="Arial"/>
              <a:cs typeface="Arial"/>
            </a:endParaRPr>
          </a:p>
          <a:p>
            <a:pPr>
              <a:lnSpc>
                <a:spcPct val="100000"/>
              </a:lnSpc>
            </a:pPr>
            <a:endParaRPr>
              <a:latin typeface="Arial"/>
              <a:cs typeface="Arial"/>
            </a:endParaRPr>
          </a:p>
          <a:p>
            <a:pPr marL="12699" marR="8889" algn="just">
              <a:lnSpc>
                <a:spcPct val="95900"/>
              </a:lnSpc>
              <a:spcBef>
                <a:spcPts val="5"/>
              </a:spcBef>
            </a:pPr>
            <a:r>
              <a:rPr sz="1900" b="1" spc="-5" dirty="0">
                <a:latin typeface="Arial"/>
                <a:cs typeface="Arial"/>
              </a:rPr>
              <a:t>Se</a:t>
            </a:r>
            <a:r>
              <a:rPr sz="1900" b="1" spc="-86" dirty="0">
                <a:latin typeface="Arial"/>
                <a:cs typeface="Arial"/>
              </a:rPr>
              <a:t> </a:t>
            </a:r>
            <a:r>
              <a:rPr sz="1900" b="1" spc="-5" dirty="0">
                <a:latin typeface="Arial"/>
                <a:cs typeface="Arial"/>
              </a:rPr>
              <a:t>sugiere</a:t>
            </a:r>
            <a:r>
              <a:rPr sz="1900" b="1" spc="-70" dirty="0">
                <a:latin typeface="Arial"/>
                <a:cs typeface="Arial"/>
              </a:rPr>
              <a:t> </a:t>
            </a:r>
            <a:r>
              <a:rPr sz="1900" b="1" spc="-5" dirty="0">
                <a:latin typeface="Arial"/>
                <a:cs typeface="Arial"/>
              </a:rPr>
              <a:t>utilizar</a:t>
            </a:r>
            <a:r>
              <a:rPr sz="1900" b="1" spc="-75" dirty="0">
                <a:latin typeface="Arial"/>
                <a:cs typeface="Arial"/>
              </a:rPr>
              <a:t> </a:t>
            </a:r>
            <a:r>
              <a:rPr sz="1900" b="1" spc="-5" dirty="0">
                <a:latin typeface="Arial"/>
                <a:cs typeface="Arial"/>
              </a:rPr>
              <a:t>la</a:t>
            </a:r>
            <a:r>
              <a:rPr sz="1900" b="1" spc="-65" dirty="0">
                <a:latin typeface="Arial"/>
                <a:cs typeface="Arial"/>
              </a:rPr>
              <a:t> </a:t>
            </a:r>
            <a:r>
              <a:rPr sz="1900" b="1" spc="-5" dirty="0">
                <a:latin typeface="Arial"/>
                <a:cs typeface="Arial"/>
              </a:rPr>
              <a:t>tensión</a:t>
            </a:r>
            <a:r>
              <a:rPr sz="1900" b="1" spc="-75" dirty="0">
                <a:latin typeface="Arial"/>
                <a:cs typeface="Arial"/>
              </a:rPr>
              <a:t> </a:t>
            </a:r>
            <a:r>
              <a:rPr sz="1900" b="1" dirty="0">
                <a:latin typeface="Arial"/>
                <a:cs typeface="Arial"/>
              </a:rPr>
              <a:t>nominal,</a:t>
            </a:r>
            <a:r>
              <a:rPr sz="1900" b="1" spc="-75" dirty="0">
                <a:latin typeface="Arial"/>
                <a:cs typeface="Arial"/>
              </a:rPr>
              <a:t> </a:t>
            </a:r>
            <a:r>
              <a:rPr sz="1900" b="1" spc="-5" dirty="0">
                <a:latin typeface="Arial"/>
                <a:cs typeface="Arial"/>
              </a:rPr>
              <a:t>siempre</a:t>
            </a:r>
            <a:r>
              <a:rPr sz="1900" b="1" spc="-65" dirty="0">
                <a:latin typeface="Arial"/>
                <a:cs typeface="Arial"/>
              </a:rPr>
              <a:t> </a:t>
            </a:r>
            <a:r>
              <a:rPr sz="1900" b="1" spc="-5" dirty="0">
                <a:latin typeface="Arial"/>
                <a:cs typeface="Arial"/>
              </a:rPr>
              <a:t>que</a:t>
            </a:r>
            <a:r>
              <a:rPr sz="1900" b="1" spc="-75" dirty="0">
                <a:latin typeface="Arial"/>
                <a:cs typeface="Arial"/>
              </a:rPr>
              <a:t> </a:t>
            </a:r>
            <a:r>
              <a:rPr sz="1900" b="1" spc="-5" dirty="0">
                <a:latin typeface="Arial"/>
                <a:cs typeface="Arial"/>
              </a:rPr>
              <a:t>el</a:t>
            </a:r>
            <a:r>
              <a:rPr sz="1900" b="1" spc="-70" dirty="0">
                <a:latin typeface="Arial"/>
                <a:cs typeface="Arial"/>
              </a:rPr>
              <a:t> </a:t>
            </a:r>
            <a:r>
              <a:rPr sz="1900" b="1" spc="-5" dirty="0">
                <a:latin typeface="Arial"/>
                <a:cs typeface="Arial"/>
              </a:rPr>
              <a:t>equipo</a:t>
            </a:r>
            <a:r>
              <a:rPr sz="1900" b="1" spc="-65"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prueba</a:t>
            </a:r>
            <a:r>
              <a:rPr sz="1900" b="1" spc="-70" dirty="0">
                <a:latin typeface="Arial"/>
                <a:cs typeface="Arial"/>
              </a:rPr>
              <a:t> </a:t>
            </a:r>
            <a:r>
              <a:rPr sz="1900" b="1" spc="-5" dirty="0">
                <a:latin typeface="Arial"/>
                <a:cs typeface="Arial"/>
              </a:rPr>
              <a:t>posea </a:t>
            </a:r>
            <a:r>
              <a:rPr sz="1900" b="1" spc="-520" dirty="0">
                <a:latin typeface="Arial"/>
                <a:cs typeface="Arial"/>
              </a:rPr>
              <a:t> </a:t>
            </a:r>
            <a:r>
              <a:rPr sz="1900" b="1" spc="-5" dirty="0">
                <a:latin typeface="Arial"/>
                <a:cs typeface="Arial"/>
              </a:rPr>
              <a:t>la capacidad, en caso contrario debe utilizarse la tensión máxima permitida </a:t>
            </a:r>
            <a:r>
              <a:rPr sz="1900" b="1" dirty="0">
                <a:latin typeface="Arial"/>
                <a:cs typeface="Arial"/>
              </a:rPr>
              <a:t> </a:t>
            </a:r>
            <a:r>
              <a:rPr sz="1900" b="1" spc="-5" dirty="0">
                <a:latin typeface="Arial"/>
                <a:cs typeface="Arial"/>
              </a:rPr>
              <a:t>por</a:t>
            </a:r>
            <a:r>
              <a:rPr sz="1900" b="1" spc="-10" dirty="0">
                <a:latin typeface="Arial"/>
                <a:cs typeface="Arial"/>
              </a:rPr>
              <a:t> </a:t>
            </a:r>
            <a:r>
              <a:rPr sz="1900" b="1" spc="-5" dirty="0">
                <a:latin typeface="Arial"/>
                <a:cs typeface="Arial"/>
              </a:rPr>
              <a:t>el equipo.</a:t>
            </a:r>
            <a:endParaRPr sz="1900">
              <a:latin typeface="Arial"/>
              <a:cs typeface="Arial"/>
            </a:endParaRPr>
          </a:p>
        </p:txBody>
      </p:sp>
      <p:sp>
        <p:nvSpPr>
          <p:cNvPr id="12" name="object 12"/>
          <p:cNvSpPr txBox="1"/>
          <p:nvPr/>
        </p:nvSpPr>
        <p:spPr>
          <a:xfrm>
            <a:off x="2068322" y="3089784"/>
            <a:ext cx="27089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Análisis</a:t>
            </a:r>
            <a:r>
              <a:rPr sz="1900" b="1" spc="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Resultados.</a:t>
            </a:r>
            <a:endParaRPr sz="1900">
              <a:latin typeface="Arial"/>
              <a:cs typeface="Arial"/>
            </a:endParaRPr>
          </a:p>
        </p:txBody>
      </p:sp>
      <p:pic>
        <p:nvPicPr>
          <p:cNvPr id="13" name="object 13"/>
          <p:cNvPicPr/>
          <p:nvPr/>
        </p:nvPicPr>
        <p:blipFill>
          <a:blip r:embed="rId2" cstate="print"/>
          <a:stretch>
            <a:fillRect/>
          </a:stretch>
        </p:blipFill>
        <p:spPr>
          <a:xfrm>
            <a:off x="948057" y="3395896"/>
            <a:ext cx="208915" cy="194394"/>
          </a:xfrm>
          <a:prstGeom prst="rect">
            <a:avLst/>
          </a:prstGeom>
        </p:spPr>
      </p:pic>
      <p:sp>
        <p:nvSpPr>
          <p:cNvPr id="14" name="object 14"/>
          <p:cNvSpPr txBox="1"/>
          <p:nvPr/>
        </p:nvSpPr>
        <p:spPr>
          <a:xfrm>
            <a:off x="1164132" y="3337687"/>
            <a:ext cx="88188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Los</a:t>
            </a:r>
            <a:r>
              <a:rPr sz="1900" b="1" spc="229" dirty="0">
                <a:latin typeface="Arial"/>
                <a:cs typeface="Arial"/>
              </a:rPr>
              <a:t> </a:t>
            </a:r>
            <a:r>
              <a:rPr sz="1900" b="1" spc="-10" dirty="0">
                <a:latin typeface="Arial"/>
                <a:cs typeface="Arial"/>
              </a:rPr>
              <a:t>valores</a:t>
            </a:r>
            <a:r>
              <a:rPr sz="1900" b="1" spc="225" dirty="0">
                <a:latin typeface="Arial"/>
                <a:cs typeface="Arial"/>
              </a:rPr>
              <a:t> </a:t>
            </a:r>
            <a:r>
              <a:rPr sz="1900" b="1" spc="-5" dirty="0">
                <a:latin typeface="Arial"/>
                <a:cs typeface="Arial"/>
              </a:rPr>
              <a:t>de</a:t>
            </a:r>
            <a:r>
              <a:rPr sz="1900" b="1" spc="210" dirty="0">
                <a:latin typeface="Arial"/>
                <a:cs typeface="Arial"/>
              </a:rPr>
              <a:t> </a:t>
            </a:r>
            <a:r>
              <a:rPr sz="1900" b="1" spc="-5" dirty="0">
                <a:latin typeface="Arial"/>
                <a:cs typeface="Arial"/>
              </a:rPr>
              <a:t>resistencia</a:t>
            </a:r>
            <a:r>
              <a:rPr sz="1900" b="1" spc="210" dirty="0">
                <a:latin typeface="Arial"/>
                <a:cs typeface="Arial"/>
              </a:rPr>
              <a:t> </a:t>
            </a:r>
            <a:r>
              <a:rPr sz="1900" b="1" spc="-5" dirty="0">
                <a:latin typeface="Arial"/>
                <a:cs typeface="Arial"/>
              </a:rPr>
              <a:t>de</a:t>
            </a:r>
            <a:r>
              <a:rPr sz="1900" b="1" spc="210" dirty="0">
                <a:latin typeface="Arial"/>
                <a:cs typeface="Arial"/>
              </a:rPr>
              <a:t> </a:t>
            </a:r>
            <a:r>
              <a:rPr sz="1900" b="1" spc="-5" dirty="0">
                <a:latin typeface="Arial"/>
                <a:cs typeface="Arial"/>
              </a:rPr>
              <a:t>aislamiento</a:t>
            </a:r>
            <a:r>
              <a:rPr sz="1900" b="1" spc="214" dirty="0">
                <a:latin typeface="Arial"/>
                <a:cs typeface="Arial"/>
              </a:rPr>
              <a:t> </a:t>
            </a:r>
            <a:r>
              <a:rPr sz="1900" b="1" spc="-5" dirty="0">
                <a:latin typeface="Arial"/>
                <a:cs typeface="Arial"/>
              </a:rPr>
              <a:t>esperados</a:t>
            </a:r>
            <a:r>
              <a:rPr sz="1900" b="1" spc="200" dirty="0">
                <a:latin typeface="Arial"/>
                <a:cs typeface="Arial"/>
              </a:rPr>
              <a:t> </a:t>
            </a:r>
            <a:r>
              <a:rPr sz="1900" b="1" spc="-5" dirty="0">
                <a:latin typeface="Arial"/>
                <a:cs typeface="Arial"/>
              </a:rPr>
              <a:t>para</a:t>
            </a:r>
            <a:r>
              <a:rPr sz="1900" b="1" spc="250" dirty="0">
                <a:latin typeface="Arial"/>
                <a:cs typeface="Arial"/>
              </a:rPr>
              <a:t> </a:t>
            </a:r>
            <a:r>
              <a:rPr sz="1900" b="1" spc="-5" dirty="0">
                <a:latin typeface="Arial"/>
                <a:cs typeface="Arial"/>
              </a:rPr>
              <a:t>transformadores</a:t>
            </a:r>
            <a:endParaRPr sz="1900">
              <a:latin typeface="Arial"/>
              <a:cs typeface="Arial"/>
            </a:endParaRPr>
          </a:p>
        </p:txBody>
      </p:sp>
      <p:sp>
        <p:nvSpPr>
          <p:cNvPr id="15" name="object 15"/>
          <p:cNvSpPr txBox="1"/>
          <p:nvPr/>
        </p:nvSpPr>
        <p:spPr>
          <a:xfrm>
            <a:off x="5090795" y="3644520"/>
            <a:ext cx="1483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6</a:t>
            </a:r>
            <a:r>
              <a:rPr sz="1900" b="1" spc="135" dirty="0">
                <a:latin typeface="Arial"/>
                <a:cs typeface="Arial"/>
              </a:rPr>
              <a:t> </a:t>
            </a:r>
            <a:r>
              <a:rPr sz="1900" b="1" spc="-5" dirty="0">
                <a:latin typeface="Arial"/>
                <a:cs typeface="Arial"/>
              </a:rPr>
              <a:t>kV</a:t>
            </a:r>
            <a:r>
              <a:rPr sz="1900" b="1" spc="140" dirty="0">
                <a:latin typeface="Arial"/>
                <a:cs typeface="Arial"/>
              </a:rPr>
              <a:t> </a:t>
            </a:r>
            <a:r>
              <a:rPr sz="1900" b="1" spc="-5" dirty="0">
                <a:latin typeface="Arial"/>
                <a:cs typeface="Arial"/>
              </a:rPr>
              <a:t>y</a:t>
            </a:r>
            <a:r>
              <a:rPr sz="1900" b="1" spc="130" dirty="0">
                <a:latin typeface="Arial"/>
                <a:cs typeface="Arial"/>
              </a:rPr>
              <a:t> </a:t>
            </a:r>
            <a:r>
              <a:rPr sz="1900" b="1" spc="-5" dirty="0">
                <a:latin typeface="Arial"/>
                <a:cs typeface="Arial"/>
              </a:rPr>
              <a:t>69</a:t>
            </a:r>
            <a:r>
              <a:rPr sz="1900" b="1" spc="140" dirty="0">
                <a:latin typeface="Arial"/>
                <a:cs typeface="Arial"/>
              </a:rPr>
              <a:t> </a:t>
            </a:r>
            <a:r>
              <a:rPr sz="1900" b="1" spc="-5" dirty="0">
                <a:latin typeface="Arial"/>
                <a:cs typeface="Arial"/>
              </a:rPr>
              <a:t>kV</a:t>
            </a:r>
            <a:endParaRPr sz="1900">
              <a:latin typeface="Arial"/>
              <a:cs typeface="Arial"/>
            </a:endParaRPr>
          </a:p>
        </p:txBody>
      </p:sp>
      <p:sp>
        <p:nvSpPr>
          <p:cNvPr id="16" name="object 16"/>
          <p:cNvSpPr txBox="1"/>
          <p:nvPr/>
        </p:nvSpPr>
        <p:spPr>
          <a:xfrm>
            <a:off x="1164132" y="3615055"/>
            <a:ext cx="8822690" cy="304570"/>
          </a:xfrm>
          <a:prstGeom prst="rect">
            <a:avLst/>
          </a:prstGeom>
        </p:spPr>
        <p:txBody>
          <a:bodyPr vert="horz" wrap="square" lIns="0" tIns="12064" rIns="0" bIns="0" rtlCol="0">
            <a:spAutoFit/>
          </a:bodyPr>
          <a:lstStyle/>
          <a:p>
            <a:pPr marL="12699">
              <a:spcBef>
                <a:spcPts val="95"/>
              </a:spcBef>
              <a:tabLst>
                <a:tab pos="5397021" algn="l"/>
              </a:tabLst>
            </a:pPr>
            <a:r>
              <a:rPr sz="1900" b="1" spc="-5" dirty="0">
                <a:latin typeface="Arial"/>
                <a:cs typeface="Arial"/>
              </a:rPr>
              <a:t>en</a:t>
            </a:r>
            <a:r>
              <a:rPr sz="1900" b="1" spc="180" dirty="0">
                <a:latin typeface="Arial"/>
                <a:cs typeface="Arial"/>
              </a:rPr>
              <a:t> </a:t>
            </a:r>
            <a:r>
              <a:rPr sz="1900" b="1" spc="-5" dirty="0">
                <a:latin typeface="Arial"/>
                <a:cs typeface="Arial"/>
              </a:rPr>
              <a:t>sistemas</a:t>
            </a:r>
            <a:r>
              <a:rPr sz="1900" b="1" spc="165" dirty="0">
                <a:latin typeface="Arial"/>
                <a:cs typeface="Arial"/>
              </a:rPr>
              <a:t> </a:t>
            </a:r>
            <a:r>
              <a:rPr sz="1900" b="1" spc="-5" dirty="0">
                <a:latin typeface="Arial"/>
                <a:cs typeface="Arial"/>
              </a:rPr>
              <a:t>comprendidos</a:t>
            </a:r>
            <a:r>
              <a:rPr sz="1900" b="1" spc="180" dirty="0">
                <a:latin typeface="Arial"/>
                <a:cs typeface="Arial"/>
              </a:rPr>
              <a:t> </a:t>
            </a:r>
            <a:r>
              <a:rPr sz="1900" b="1" spc="-5" dirty="0">
                <a:latin typeface="Arial"/>
                <a:cs typeface="Arial"/>
              </a:rPr>
              <a:t>entre	,</a:t>
            </a:r>
            <a:r>
              <a:rPr sz="1900" b="1" spc="155" dirty="0">
                <a:latin typeface="Arial"/>
                <a:cs typeface="Arial"/>
              </a:rPr>
              <a:t> </a:t>
            </a:r>
            <a:r>
              <a:rPr sz="1900" b="1" spc="-5" dirty="0">
                <a:latin typeface="Arial"/>
                <a:cs typeface="Arial"/>
              </a:rPr>
              <a:t>a</a:t>
            </a:r>
            <a:r>
              <a:rPr sz="1900" b="1" spc="149" dirty="0">
                <a:latin typeface="Arial"/>
                <a:cs typeface="Arial"/>
              </a:rPr>
              <a:t> </a:t>
            </a:r>
            <a:r>
              <a:rPr sz="1900" b="1" spc="-5" dirty="0">
                <a:latin typeface="Arial"/>
                <a:cs typeface="Arial"/>
              </a:rPr>
              <a:t>20</a:t>
            </a:r>
            <a:r>
              <a:rPr sz="1900" b="1" spc="160" dirty="0">
                <a:latin typeface="Arial"/>
                <a:cs typeface="Arial"/>
              </a:rPr>
              <a:t> </a:t>
            </a:r>
            <a:r>
              <a:rPr sz="1900" b="1" spc="-5" dirty="0">
                <a:latin typeface="Arial"/>
                <a:cs typeface="Arial"/>
              </a:rPr>
              <a:t>grados</a:t>
            </a:r>
            <a:r>
              <a:rPr sz="1900" b="1" spc="155" dirty="0">
                <a:latin typeface="Arial"/>
                <a:cs typeface="Arial"/>
              </a:rPr>
              <a:t> </a:t>
            </a:r>
            <a:r>
              <a:rPr sz="1900" b="1" spc="-5" dirty="0">
                <a:latin typeface="Arial"/>
                <a:cs typeface="Arial"/>
              </a:rPr>
              <a:t>centígrados,</a:t>
            </a:r>
            <a:r>
              <a:rPr sz="1900" b="1" spc="170" dirty="0">
                <a:latin typeface="Arial"/>
                <a:cs typeface="Arial"/>
              </a:rPr>
              <a:t> </a:t>
            </a:r>
            <a:r>
              <a:rPr sz="1900" b="1" spc="-5" dirty="0">
                <a:latin typeface="Arial"/>
                <a:cs typeface="Arial"/>
              </a:rPr>
              <a:t>se</a:t>
            </a:r>
            <a:endParaRPr sz="1900">
              <a:latin typeface="Arial"/>
              <a:cs typeface="Arial"/>
            </a:endParaRPr>
          </a:p>
        </p:txBody>
      </p:sp>
      <p:sp>
        <p:nvSpPr>
          <p:cNvPr id="17" name="object 17"/>
          <p:cNvSpPr txBox="1"/>
          <p:nvPr/>
        </p:nvSpPr>
        <p:spPr>
          <a:xfrm>
            <a:off x="3685666" y="3921886"/>
            <a:ext cx="19850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300</a:t>
            </a:r>
            <a:r>
              <a:rPr sz="1900" b="1" spc="-35" dirty="0">
                <a:latin typeface="Arial"/>
                <a:cs typeface="Arial"/>
              </a:rPr>
              <a:t> </a:t>
            </a:r>
            <a:r>
              <a:rPr sz="1900" b="1" spc="-5" dirty="0">
                <a:latin typeface="Arial"/>
                <a:cs typeface="Arial"/>
              </a:rPr>
              <a:t>MegaOhmios</a:t>
            </a:r>
            <a:endParaRPr sz="1900">
              <a:latin typeface="Arial"/>
              <a:cs typeface="Arial"/>
            </a:endParaRPr>
          </a:p>
        </p:txBody>
      </p:sp>
      <p:sp>
        <p:nvSpPr>
          <p:cNvPr id="18" name="object 18"/>
          <p:cNvSpPr txBox="1"/>
          <p:nvPr/>
        </p:nvSpPr>
        <p:spPr>
          <a:xfrm>
            <a:off x="1164132" y="3892676"/>
            <a:ext cx="4585971" cy="304570"/>
          </a:xfrm>
          <a:prstGeom prst="rect">
            <a:avLst/>
          </a:prstGeom>
        </p:spPr>
        <p:txBody>
          <a:bodyPr vert="horz" wrap="square" lIns="0" tIns="12064" rIns="0" bIns="0" rtlCol="0">
            <a:spAutoFit/>
          </a:bodyPr>
          <a:lstStyle/>
          <a:p>
            <a:pPr marL="12699">
              <a:spcBef>
                <a:spcPts val="95"/>
              </a:spcBef>
              <a:tabLst>
                <a:tab pos="4505560" algn="l"/>
              </a:tabLst>
            </a:pPr>
            <a:r>
              <a:rPr sz="1900" b="1" spc="-5" dirty="0">
                <a:latin typeface="Arial"/>
                <a:cs typeface="Arial"/>
              </a:rPr>
              <a:t>e</a:t>
            </a:r>
            <a:r>
              <a:rPr sz="1900" b="1" dirty="0">
                <a:latin typeface="Arial"/>
                <a:cs typeface="Arial"/>
              </a:rPr>
              <a:t>n</a:t>
            </a:r>
            <a:r>
              <a:rPr sz="1900" b="1" spc="-5" dirty="0">
                <a:latin typeface="Arial"/>
                <a:cs typeface="Arial"/>
              </a:rPr>
              <a:t>c</a:t>
            </a:r>
            <a:r>
              <a:rPr sz="1900" b="1" dirty="0">
                <a:latin typeface="Arial"/>
                <a:cs typeface="Arial"/>
              </a:rPr>
              <a:t>u</a:t>
            </a:r>
            <a:r>
              <a:rPr sz="1900" b="1" spc="-5" dirty="0">
                <a:latin typeface="Arial"/>
                <a:cs typeface="Arial"/>
              </a:rPr>
              <a:t>e</a:t>
            </a:r>
            <a:r>
              <a:rPr sz="1900" b="1" dirty="0">
                <a:latin typeface="Arial"/>
                <a:cs typeface="Arial"/>
              </a:rPr>
              <a:t>n</a:t>
            </a:r>
            <a:r>
              <a:rPr sz="1900" b="1" spc="-5" dirty="0">
                <a:latin typeface="Arial"/>
                <a:cs typeface="Arial"/>
              </a:rPr>
              <a:t>tran</a:t>
            </a:r>
            <a:r>
              <a:rPr sz="1900" b="1" dirty="0">
                <a:latin typeface="Arial"/>
                <a:cs typeface="Arial"/>
              </a:rPr>
              <a:t> </a:t>
            </a:r>
            <a:r>
              <a:rPr sz="1900" b="1" spc="-5" dirty="0">
                <a:latin typeface="Arial"/>
                <a:cs typeface="Arial"/>
              </a:rPr>
              <a:t>s</a:t>
            </a:r>
            <a:r>
              <a:rPr sz="1900" b="1" dirty="0">
                <a:latin typeface="Arial"/>
                <a:cs typeface="Arial"/>
              </a:rPr>
              <a:t>o</a:t>
            </a:r>
            <a:r>
              <a:rPr sz="1900" b="1" spc="-5" dirty="0">
                <a:latin typeface="Arial"/>
                <a:cs typeface="Arial"/>
              </a:rPr>
              <a:t>bre</a:t>
            </a:r>
            <a:r>
              <a:rPr sz="1900" b="1" spc="10"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a:t>
            </a:r>
            <a:endParaRPr sz="1900">
              <a:latin typeface="Arial"/>
              <a:cs typeface="Arial"/>
            </a:endParaRPr>
          </a:p>
        </p:txBody>
      </p:sp>
      <p:pic>
        <p:nvPicPr>
          <p:cNvPr id="19" name="object 19"/>
          <p:cNvPicPr/>
          <p:nvPr/>
        </p:nvPicPr>
        <p:blipFill>
          <a:blip r:embed="rId2" cstate="print"/>
          <a:stretch>
            <a:fillRect/>
          </a:stretch>
        </p:blipFill>
        <p:spPr>
          <a:xfrm>
            <a:off x="948057" y="4506553"/>
            <a:ext cx="208915" cy="194987"/>
          </a:xfrm>
          <a:prstGeom prst="rect">
            <a:avLst/>
          </a:prstGeom>
        </p:spPr>
      </p:pic>
      <p:sp>
        <p:nvSpPr>
          <p:cNvPr id="20" name="object 20"/>
          <p:cNvSpPr txBox="1"/>
          <p:nvPr/>
        </p:nvSpPr>
        <p:spPr>
          <a:xfrm>
            <a:off x="1164133" y="4448937"/>
            <a:ext cx="8822055" cy="2282034"/>
          </a:xfrm>
          <a:prstGeom prst="rect">
            <a:avLst/>
          </a:prstGeom>
        </p:spPr>
        <p:txBody>
          <a:bodyPr vert="horz" wrap="square" lIns="0" tIns="12064" rIns="0" bIns="0" rtlCol="0">
            <a:spAutoFit/>
          </a:bodyPr>
          <a:lstStyle/>
          <a:p>
            <a:pPr marL="12699">
              <a:lnSpc>
                <a:spcPts val="2230"/>
              </a:lnSpc>
              <a:spcBef>
                <a:spcPts val="95"/>
              </a:spcBef>
            </a:pPr>
            <a:r>
              <a:rPr sz="1900" b="1" spc="-5" dirty="0">
                <a:latin typeface="Arial"/>
                <a:cs typeface="Arial"/>
              </a:rPr>
              <a:t>Para</a:t>
            </a:r>
            <a:r>
              <a:rPr sz="1900" b="1" dirty="0">
                <a:latin typeface="Arial"/>
                <a:cs typeface="Arial"/>
              </a:rPr>
              <a:t> </a:t>
            </a:r>
            <a:r>
              <a:rPr sz="1900" b="1" spc="-5" dirty="0">
                <a:latin typeface="Arial"/>
                <a:cs typeface="Arial"/>
              </a:rPr>
              <a:t>otros</a:t>
            </a:r>
            <a:r>
              <a:rPr sz="1900" b="1" spc="30" dirty="0">
                <a:latin typeface="Arial"/>
                <a:cs typeface="Arial"/>
              </a:rPr>
              <a:t> </a:t>
            </a:r>
            <a:r>
              <a:rPr sz="1900" b="1" spc="-5" dirty="0">
                <a:latin typeface="Arial"/>
                <a:cs typeface="Arial"/>
              </a:rPr>
              <a:t>valores</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temperatura</a:t>
            </a:r>
            <a:r>
              <a:rPr sz="1900" b="1" spc="30" dirty="0">
                <a:latin typeface="Arial"/>
                <a:cs typeface="Arial"/>
              </a:rPr>
              <a:t> </a:t>
            </a:r>
            <a:r>
              <a:rPr sz="1900" b="1" dirty="0">
                <a:latin typeface="Arial"/>
                <a:cs typeface="Arial"/>
              </a:rPr>
              <a:t>hay</a:t>
            </a:r>
            <a:r>
              <a:rPr sz="1900" b="1" spc="-10" dirty="0">
                <a:latin typeface="Arial"/>
                <a:cs typeface="Arial"/>
              </a:rPr>
              <a:t> </a:t>
            </a:r>
            <a:r>
              <a:rPr sz="1900" b="1" spc="-5" dirty="0">
                <a:latin typeface="Arial"/>
                <a:cs typeface="Arial"/>
              </a:rPr>
              <a:t>que</a:t>
            </a:r>
            <a:r>
              <a:rPr sz="1900" b="1" spc="5" dirty="0">
                <a:latin typeface="Arial"/>
                <a:cs typeface="Arial"/>
              </a:rPr>
              <a:t> </a:t>
            </a:r>
            <a:r>
              <a:rPr sz="1900" b="1" spc="-5" dirty="0">
                <a:latin typeface="Arial"/>
                <a:cs typeface="Arial"/>
              </a:rPr>
              <a:t>considerar</a:t>
            </a:r>
            <a:r>
              <a:rPr sz="1900" b="1" dirty="0">
                <a:latin typeface="Arial"/>
                <a:cs typeface="Arial"/>
              </a:rPr>
              <a:t> </a:t>
            </a:r>
            <a:r>
              <a:rPr sz="1900" b="1" spc="-5" dirty="0">
                <a:latin typeface="Arial"/>
                <a:cs typeface="Arial"/>
              </a:rPr>
              <a:t>las</a:t>
            </a:r>
            <a:r>
              <a:rPr sz="1900" b="1" dirty="0">
                <a:latin typeface="Arial"/>
                <a:cs typeface="Arial"/>
              </a:rPr>
              <a:t> </a:t>
            </a:r>
            <a:r>
              <a:rPr sz="1900" b="1" spc="-5" dirty="0">
                <a:latin typeface="Arial"/>
                <a:cs typeface="Arial"/>
              </a:rPr>
              <a:t>siguientes</a:t>
            </a:r>
            <a:r>
              <a:rPr sz="1900" b="1" spc="5" dirty="0">
                <a:latin typeface="Arial"/>
                <a:cs typeface="Arial"/>
              </a:rPr>
              <a:t> </a:t>
            </a:r>
            <a:r>
              <a:rPr sz="1900" b="1" spc="-5" dirty="0">
                <a:latin typeface="Arial"/>
                <a:cs typeface="Arial"/>
              </a:rPr>
              <a:t>reglas:</a:t>
            </a:r>
            <a:endParaRPr sz="1900">
              <a:latin typeface="Arial"/>
              <a:cs typeface="Arial"/>
            </a:endParaRPr>
          </a:p>
          <a:p>
            <a:pPr marL="240644" marR="8255" indent="-228580">
              <a:lnSpc>
                <a:spcPts val="2180"/>
              </a:lnSpc>
              <a:spcBef>
                <a:spcPts val="105"/>
              </a:spcBef>
              <a:buFont typeface="Wingdings"/>
              <a:buChar char=""/>
              <a:tabLst>
                <a:tab pos="241278" algn="l"/>
              </a:tabLst>
            </a:pPr>
            <a:r>
              <a:rPr sz="1900" b="1" spc="-5" dirty="0">
                <a:latin typeface="Arial"/>
                <a:cs typeface="Arial"/>
              </a:rPr>
              <a:t>Por</a:t>
            </a:r>
            <a:r>
              <a:rPr sz="1900" b="1" spc="-70" dirty="0">
                <a:latin typeface="Arial"/>
                <a:cs typeface="Arial"/>
              </a:rPr>
              <a:t> </a:t>
            </a:r>
            <a:r>
              <a:rPr sz="1900" b="1" dirty="0">
                <a:latin typeface="Arial"/>
                <a:cs typeface="Arial"/>
              </a:rPr>
              <a:t>cada</a:t>
            </a:r>
            <a:r>
              <a:rPr sz="1900" b="1" spc="-55" dirty="0">
                <a:latin typeface="Arial"/>
                <a:cs typeface="Arial"/>
              </a:rPr>
              <a:t> </a:t>
            </a:r>
            <a:r>
              <a:rPr sz="1900" b="1" spc="-5" dirty="0">
                <a:latin typeface="Arial"/>
                <a:cs typeface="Arial"/>
              </a:rPr>
              <a:t>10</a:t>
            </a:r>
            <a:r>
              <a:rPr sz="1900" b="1" spc="-55" dirty="0">
                <a:latin typeface="Arial"/>
                <a:cs typeface="Arial"/>
              </a:rPr>
              <a:t> </a:t>
            </a:r>
            <a:r>
              <a:rPr sz="1900" b="1" dirty="0">
                <a:latin typeface="Arial"/>
                <a:cs typeface="Arial"/>
              </a:rPr>
              <a:t>grados</a:t>
            </a:r>
            <a:r>
              <a:rPr sz="1900" b="1" spc="-55" dirty="0">
                <a:latin typeface="Arial"/>
                <a:cs typeface="Arial"/>
              </a:rPr>
              <a:t> </a:t>
            </a:r>
            <a:r>
              <a:rPr sz="1900" b="1" spc="-5" dirty="0">
                <a:latin typeface="Arial"/>
                <a:cs typeface="Arial"/>
              </a:rPr>
              <a:t>de</a:t>
            </a:r>
            <a:r>
              <a:rPr sz="1900" b="1" spc="-50" dirty="0">
                <a:latin typeface="Arial"/>
                <a:cs typeface="Arial"/>
              </a:rPr>
              <a:t> </a:t>
            </a:r>
            <a:r>
              <a:rPr sz="1900" b="1" spc="-5" dirty="0">
                <a:latin typeface="Arial"/>
                <a:cs typeface="Arial"/>
              </a:rPr>
              <a:t>incremento</a:t>
            </a:r>
            <a:r>
              <a:rPr sz="1900" b="1" spc="-50" dirty="0">
                <a:latin typeface="Arial"/>
                <a:cs typeface="Arial"/>
              </a:rPr>
              <a:t> </a:t>
            </a:r>
            <a:r>
              <a:rPr sz="1900" b="1" spc="-5" dirty="0">
                <a:latin typeface="Arial"/>
                <a:cs typeface="Arial"/>
              </a:rPr>
              <a:t>de</a:t>
            </a:r>
            <a:r>
              <a:rPr sz="1900" b="1" spc="-50" dirty="0">
                <a:latin typeface="Arial"/>
                <a:cs typeface="Arial"/>
              </a:rPr>
              <a:t> </a:t>
            </a:r>
            <a:r>
              <a:rPr sz="1900" b="1" dirty="0">
                <a:latin typeface="Arial"/>
                <a:cs typeface="Arial"/>
              </a:rPr>
              <a:t>temperatura,</a:t>
            </a:r>
            <a:r>
              <a:rPr sz="1900" b="1" spc="-44" dirty="0">
                <a:latin typeface="Arial"/>
                <a:cs typeface="Arial"/>
              </a:rPr>
              <a:t> </a:t>
            </a:r>
            <a:r>
              <a:rPr sz="1900" b="1" spc="-5" dirty="0">
                <a:latin typeface="Arial"/>
                <a:cs typeface="Arial"/>
              </a:rPr>
              <a:t>divida</a:t>
            </a:r>
            <a:r>
              <a:rPr sz="1900" b="1" spc="-50" dirty="0">
                <a:latin typeface="Arial"/>
                <a:cs typeface="Arial"/>
              </a:rPr>
              <a:t> </a:t>
            </a:r>
            <a:r>
              <a:rPr sz="1900" b="1" spc="-5" dirty="0">
                <a:latin typeface="Arial"/>
                <a:cs typeface="Arial"/>
              </a:rPr>
              <a:t>entre</a:t>
            </a:r>
            <a:r>
              <a:rPr sz="1900" b="1" spc="-44" dirty="0">
                <a:latin typeface="Arial"/>
                <a:cs typeface="Arial"/>
              </a:rPr>
              <a:t> </a:t>
            </a:r>
            <a:r>
              <a:rPr sz="1900" b="1" spc="-5" dirty="0">
                <a:latin typeface="Arial"/>
                <a:cs typeface="Arial"/>
              </a:rPr>
              <a:t>dos</a:t>
            </a:r>
            <a:r>
              <a:rPr sz="1900" b="1" spc="-55" dirty="0">
                <a:latin typeface="Arial"/>
                <a:cs typeface="Arial"/>
              </a:rPr>
              <a:t> </a:t>
            </a:r>
            <a:r>
              <a:rPr sz="1900" b="1" spc="-5" dirty="0">
                <a:latin typeface="Arial"/>
                <a:cs typeface="Arial"/>
              </a:rPr>
              <a:t>el</a:t>
            </a:r>
            <a:r>
              <a:rPr sz="1900" b="1" spc="-30" dirty="0">
                <a:latin typeface="Arial"/>
                <a:cs typeface="Arial"/>
              </a:rPr>
              <a:t> </a:t>
            </a:r>
            <a:r>
              <a:rPr sz="1900" b="1" spc="-10" dirty="0">
                <a:latin typeface="Arial"/>
                <a:cs typeface="Arial"/>
              </a:rPr>
              <a:t>valor </a:t>
            </a:r>
            <a:r>
              <a:rPr sz="1900" b="1" spc="-509"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 resistencia</a:t>
            </a:r>
            <a:r>
              <a:rPr sz="1900" b="1" spc="10" dirty="0">
                <a:latin typeface="Arial"/>
                <a:cs typeface="Arial"/>
              </a:rPr>
              <a:t> </a:t>
            </a:r>
            <a:r>
              <a:rPr sz="1900" b="1" spc="-5" dirty="0">
                <a:latin typeface="Arial"/>
                <a:cs typeface="Arial"/>
              </a:rPr>
              <a:t>obtenida.</a:t>
            </a:r>
            <a:endParaRPr sz="1900">
              <a:latin typeface="Arial"/>
              <a:cs typeface="Arial"/>
            </a:endParaRPr>
          </a:p>
          <a:p>
            <a:pPr marL="240644" marR="6984" indent="-228580">
              <a:lnSpc>
                <a:spcPts val="2190"/>
              </a:lnSpc>
              <a:spcBef>
                <a:spcPts val="5"/>
              </a:spcBef>
              <a:buFont typeface="Wingdings"/>
              <a:buChar char=""/>
              <a:tabLst>
                <a:tab pos="241278" algn="l"/>
              </a:tabLst>
            </a:pPr>
            <a:r>
              <a:rPr sz="1900" b="1" spc="-5" dirty="0">
                <a:latin typeface="Arial"/>
                <a:cs typeface="Arial"/>
              </a:rPr>
              <a:t>Por</a:t>
            </a:r>
            <a:r>
              <a:rPr sz="1900" b="1" spc="35" dirty="0">
                <a:latin typeface="Arial"/>
                <a:cs typeface="Arial"/>
              </a:rPr>
              <a:t> </a:t>
            </a:r>
            <a:r>
              <a:rPr sz="1900" b="1" spc="-5" dirty="0">
                <a:latin typeface="Arial"/>
                <a:cs typeface="Arial"/>
              </a:rPr>
              <a:t>cada</a:t>
            </a:r>
            <a:r>
              <a:rPr sz="1900" b="1" spc="44" dirty="0">
                <a:latin typeface="Arial"/>
                <a:cs typeface="Arial"/>
              </a:rPr>
              <a:t> </a:t>
            </a:r>
            <a:r>
              <a:rPr sz="1900" b="1" spc="-5" dirty="0">
                <a:latin typeface="Arial"/>
                <a:cs typeface="Arial"/>
              </a:rPr>
              <a:t>10</a:t>
            </a:r>
            <a:r>
              <a:rPr sz="1900" b="1" spc="60" dirty="0">
                <a:latin typeface="Arial"/>
                <a:cs typeface="Arial"/>
              </a:rPr>
              <a:t> </a:t>
            </a:r>
            <a:r>
              <a:rPr sz="1900" b="1" spc="-5" dirty="0">
                <a:latin typeface="Arial"/>
                <a:cs typeface="Arial"/>
              </a:rPr>
              <a:t>grados</a:t>
            </a:r>
            <a:r>
              <a:rPr sz="1900" b="1" spc="44"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disminución</a:t>
            </a:r>
            <a:r>
              <a:rPr sz="1900" b="1" spc="80"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temperatura,</a:t>
            </a:r>
            <a:r>
              <a:rPr sz="1900" b="1" spc="50" dirty="0">
                <a:latin typeface="Arial"/>
                <a:cs typeface="Arial"/>
              </a:rPr>
              <a:t> </a:t>
            </a:r>
            <a:r>
              <a:rPr sz="1900" b="1" spc="-5" dirty="0">
                <a:latin typeface="Arial"/>
                <a:cs typeface="Arial"/>
              </a:rPr>
              <a:t>multiplique</a:t>
            </a:r>
            <a:r>
              <a:rPr sz="1900" b="1" spc="44" dirty="0">
                <a:latin typeface="Arial"/>
                <a:cs typeface="Arial"/>
              </a:rPr>
              <a:t> </a:t>
            </a:r>
            <a:r>
              <a:rPr sz="1900" b="1" spc="-5" dirty="0">
                <a:latin typeface="Arial"/>
                <a:cs typeface="Arial"/>
              </a:rPr>
              <a:t>por</a:t>
            </a:r>
            <a:r>
              <a:rPr sz="1900" b="1" spc="35" dirty="0">
                <a:latin typeface="Arial"/>
                <a:cs typeface="Arial"/>
              </a:rPr>
              <a:t> </a:t>
            </a:r>
            <a:r>
              <a:rPr sz="1900" b="1" spc="-5" dirty="0">
                <a:latin typeface="Arial"/>
                <a:cs typeface="Arial"/>
              </a:rPr>
              <a:t>dos</a:t>
            </a:r>
            <a:r>
              <a:rPr sz="1900" b="1" spc="44" dirty="0">
                <a:latin typeface="Arial"/>
                <a:cs typeface="Arial"/>
              </a:rPr>
              <a:t> </a:t>
            </a:r>
            <a:r>
              <a:rPr sz="1900" b="1" spc="-5" dirty="0">
                <a:latin typeface="Arial"/>
                <a:cs typeface="Arial"/>
              </a:rPr>
              <a:t>el </a:t>
            </a:r>
            <a:r>
              <a:rPr sz="1900" b="1" spc="-515" dirty="0">
                <a:latin typeface="Arial"/>
                <a:cs typeface="Arial"/>
              </a:rPr>
              <a:t> </a:t>
            </a:r>
            <a:r>
              <a:rPr sz="1900" b="1" spc="-10" dirty="0">
                <a:latin typeface="Arial"/>
                <a:cs typeface="Arial"/>
              </a:rPr>
              <a:t>valor</a:t>
            </a:r>
            <a:r>
              <a:rPr sz="1900" b="1" spc="-5" dirty="0">
                <a:latin typeface="Arial"/>
                <a:cs typeface="Arial"/>
              </a:rPr>
              <a:t> de la</a:t>
            </a:r>
            <a:r>
              <a:rPr sz="1900" b="1" spc="10" dirty="0">
                <a:latin typeface="Arial"/>
                <a:cs typeface="Arial"/>
              </a:rPr>
              <a:t> </a:t>
            </a:r>
            <a:r>
              <a:rPr sz="1900" b="1" spc="-5" dirty="0">
                <a:latin typeface="Arial"/>
                <a:cs typeface="Arial"/>
              </a:rPr>
              <a:t>resistencia</a:t>
            </a:r>
            <a:r>
              <a:rPr sz="1900" b="1" spc="21" dirty="0">
                <a:latin typeface="Arial"/>
                <a:cs typeface="Arial"/>
              </a:rPr>
              <a:t> </a:t>
            </a:r>
            <a:r>
              <a:rPr sz="1900" b="1" spc="-5" dirty="0">
                <a:latin typeface="Arial"/>
                <a:cs typeface="Arial"/>
              </a:rPr>
              <a:t>obtenida.</a:t>
            </a:r>
            <a:endParaRPr sz="1900">
              <a:latin typeface="Arial"/>
              <a:cs typeface="Arial"/>
            </a:endParaRPr>
          </a:p>
          <a:p>
            <a:pPr marL="240644" indent="-228580">
              <a:lnSpc>
                <a:spcPts val="2075"/>
              </a:lnSpc>
              <a:buFont typeface="Wingdings"/>
              <a:buChar char=""/>
              <a:tabLst>
                <a:tab pos="241278" algn="l"/>
                <a:tab pos="964479" algn="l"/>
                <a:tab pos="2241986" algn="l"/>
                <a:tab pos="3016617" algn="l"/>
                <a:tab pos="3500443" algn="l"/>
                <a:tab pos="4962720" algn="l"/>
                <a:tab pos="5447181" algn="l"/>
                <a:tab pos="6981839" algn="l"/>
                <a:tab pos="8040925" algn="l"/>
                <a:tab pos="8377447" algn="l"/>
              </a:tabLst>
            </a:pPr>
            <a:r>
              <a:rPr sz="1900" b="1" spc="-5" dirty="0">
                <a:latin typeface="Arial"/>
                <a:cs typeface="Arial"/>
              </a:rPr>
              <a:t>Pa</a:t>
            </a:r>
            <a:r>
              <a:rPr sz="1900" b="1" spc="-15" dirty="0">
                <a:latin typeface="Arial"/>
                <a:cs typeface="Arial"/>
              </a:rPr>
              <a:t>r</a:t>
            </a:r>
            <a:r>
              <a:rPr sz="1900" b="1" spc="-5" dirty="0">
                <a:latin typeface="Arial"/>
                <a:cs typeface="Arial"/>
              </a:rPr>
              <a:t>a</a:t>
            </a:r>
            <a:r>
              <a:rPr sz="1900" b="1" dirty="0">
                <a:latin typeface="Arial"/>
                <a:cs typeface="Arial"/>
              </a:rPr>
              <a:t>	</a:t>
            </a:r>
            <a:r>
              <a:rPr sz="1900" b="1" spc="-5" dirty="0">
                <a:latin typeface="Arial"/>
                <a:cs typeface="Arial"/>
              </a:rPr>
              <a:t>c</a:t>
            </a:r>
            <a:r>
              <a:rPr sz="1900" b="1" dirty="0">
                <a:latin typeface="Arial"/>
                <a:cs typeface="Arial"/>
              </a:rPr>
              <a:t>u</a:t>
            </a:r>
            <a:r>
              <a:rPr sz="1900" b="1" spc="-5" dirty="0">
                <a:latin typeface="Arial"/>
                <a:cs typeface="Arial"/>
              </a:rPr>
              <a:t>al</a:t>
            </a:r>
            <a:r>
              <a:rPr sz="1900" b="1" dirty="0">
                <a:latin typeface="Arial"/>
                <a:cs typeface="Arial"/>
              </a:rPr>
              <a:t>q</a:t>
            </a:r>
            <a:r>
              <a:rPr sz="1900" b="1" spc="-5" dirty="0">
                <a:latin typeface="Arial"/>
                <a:cs typeface="Arial"/>
              </a:rPr>
              <a:t>uier</a:t>
            </a:r>
            <a:r>
              <a:rPr sz="1900" b="1" dirty="0">
                <a:latin typeface="Arial"/>
                <a:cs typeface="Arial"/>
              </a:rPr>
              <a:t>	</a:t>
            </a:r>
            <a:r>
              <a:rPr sz="1900" b="1" spc="-40" dirty="0">
                <a:latin typeface="Arial"/>
                <a:cs typeface="Arial"/>
              </a:rPr>
              <a:t>v</a:t>
            </a:r>
            <a:r>
              <a:rPr sz="1900" b="1" spc="5" dirty="0">
                <a:latin typeface="Arial"/>
                <a:cs typeface="Arial"/>
              </a:rPr>
              <a:t>a</a:t>
            </a:r>
            <a:r>
              <a:rPr sz="1900" b="1" spc="-5" dirty="0">
                <a:latin typeface="Arial"/>
                <a:cs typeface="Arial"/>
              </a:rPr>
              <a:t>lor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resist</a:t>
            </a:r>
            <a:r>
              <a:rPr sz="1900" b="1" dirty="0">
                <a:latin typeface="Arial"/>
                <a:cs typeface="Arial"/>
              </a:rPr>
              <a:t>e</a:t>
            </a:r>
            <a:r>
              <a:rPr sz="1900" b="1" spc="-5" dirty="0">
                <a:latin typeface="Arial"/>
                <a:cs typeface="Arial"/>
              </a:rPr>
              <a:t>n</a:t>
            </a:r>
            <a:r>
              <a:rPr sz="1900" b="1" dirty="0">
                <a:latin typeface="Arial"/>
                <a:cs typeface="Arial"/>
              </a:rPr>
              <a:t>c</a:t>
            </a:r>
            <a:r>
              <a:rPr sz="1900" b="1" spc="-5" dirty="0">
                <a:latin typeface="Arial"/>
                <a:cs typeface="Arial"/>
              </a:rPr>
              <a:t>ia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aisl</a:t>
            </a:r>
            <a:r>
              <a:rPr sz="1900" b="1" dirty="0">
                <a:latin typeface="Arial"/>
                <a:cs typeface="Arial"/>
              </a:rPr>
              <a:t>a</a:t>
            </a:r>
            <a:r>
              <a:rPr sz="1900" b="1" spc="-5" dirty="0">
                <a:latin typeface="Arial"/>
                <a:cs typeface="Arial"/>
              </a:rPr>
              <a:t>mien</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medido</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u</a:t>
            </a:r>
            <a:r>
              <a:rPr sz="1900" b="1" dirty="0">
                <a:latin typeface="Arial"/>
                <a:cs typeface="Arial"/>
              </a:rPr>
              <a:t>n</a:t>
            </a:r>
            <a:r>
              <a:rPr sz="1900" b="1" spc="-5" dirty="0">
                <a:latin typeface="Arial"/>
                <a:cs typeface="Arial"/>
              </a:rPr>
              <a:t>a</a:t>
            </a:r>
            <a:endParaRPr sz="1900">
              <a:latin typeface="Arial"/>
              <a:cs typeface="Arial"/>
            </a:endParaRPr>
          </a:p>
          <a:p>
            <a:pPr marL="240644" marR="5080">
              <a:lnSpc>
                <a:spcPts val="2180"/>
              </a:lnSpc>
              <a:spcBef>
                <a:spcPts val="105"/>
              </a:spcBef>
            </a:pPr>
            <a:r>
              <a:rPr sz="1900" b="1" spc="-5" dirty="0">
                <a:latin typeface="Arial"/>
                <a:cs typeface="Arial"/>
              </a:rPr>
              <a:t>temperatura</a:t>
            </a:r>
            <a:r>
              <a:rPr sz="1900" b="1" spc="114" dirty="0">
                <a:latin typeface="Arial"/>
                <a:cs typeface="Arial"/>
              </a:rPr>
              <a:t> </a:t>
            </a:r>
            <a:r>
              <a:rPr sz="1900" b="1" spc="-5" dirty="0">
                <a:latin typeface="Arial"/>
                <a:cs typeface="Arial"/>
              </a:rPr>
              <a:t>diferente</a:t>
            </a:r>
            <a:r>
              <a:rPr sz="1900" b="1" spc="110" dirty="0">
                <a:latin typeface="Arial"/>
                <a:cs typeface="Arial"/>
              </a:rPr>
              <a:t> </a:t>
            </a:r>
            <a:r>
              <a:rPr sz="1900" b="1" spc="-5" dirty="0">
                <a:latin typeface="Arial"/>
                <a:cs typeface="Arial"/>
              </a:rPr>
              <a:t>a</a:t>
            </a:r>
            <a:r>
              <a:rPr sz="1900" b="1" spc="114" dirty="0">
                <a:latin typeface="Arial"/>
                <a:cs typeface="Arial"/>
              </a:rPr>
              <a:t> </a:t>
            </a:r>
            <a:r>
              <a:rPr sz="1900" b="1" spc="-5" dirty="0">
                <a:latin typeface="Arial"/>
                <a:cs typeface="Arial"/>
              </a:rPr>
              <a:t>los</a:t>
            </a:r>
            <a:r>
              <a:rPr sz="1900" b="1" spc="105" dirty="0">
                <a:latin typeface="Arial"/>
                <a:cs typeface="Arial"/>
              </a:rPr>
              <a:t> </a:t>
            </a:r>
            <a:r>
              <a:rPr sz="1900" b="1" spc="-5" dirty="0">
                <a:latin typeface="Arial"/>
                <a:cs typeface="Arial"/>
              </a:rPr>
              <a:t>20</a:t>
            </a:r>
            <a:r>
              <a:rPr sz="1900" b="1" spc="110" dirty="0">
                <a:latin typeface="Arial"/>
                <a:cs typeface="Arial"/>
              </a:rPr>
              <a:t> </a:t>
            </a:r>
            <a:r>
              <a:rPr sz="1900" b="1" spc="-5" dirty="0">
                <a:latin typeface="Arial"/>
                <a:cs typeface="Arial"/>
              </a:rPr>
              <a:t>ºC,</a:t>
            </a:r>
            <a:r>
              <a:rPr sz="1900" b="1" spc="120" dirty="0">
                <a:latin typeface="Arial"/>
                <a:cs typeface="Arial"/>
              </a:rPr>
              <a:t> </a:t>
            </a:r>
            <a:r>
              <a:rPr sz="1900" b="1" spc="-5" dirty="0">
                <a:latin typeface="Arial"/>
                <a:cs typeface="Arial"/>
              </a:rPr>
              <a:t>favor</a:t>
            </a:r>
            <a:r>
              <a:rPr sz="1900" b="1" spc="140" dirty="0">
                <a:latin typeface="Arial"/>
                <a:cs typeface="Arial"/>
              </a:rPr>
              <a:t> </a:t>
            </a:r>
            <a:r>
              <a:rPr sz="1900" b="1" spc="-5" dirty="0">
                <a:latin typeface="Arial"/>
                <a:cs typeface="Arial"/>
              </a:rPr>
              <a:t>utilice</a:t>
            </a:r>
            <a:r>
              <a:rPr sz="1900" b="1" spc="114" dirty="0">
                <a:latin typeface="Arial"/>
                <a:cs typeface="Arial"/>
              </a:rPr>
              <a:t> </a:t>
            </a:r>
            <a:r>
              <a:rPr sz="1900" b="1" spc="-5" dirty="0">
                <a:latin typeface="Arial"/>
                <a:cs typeface="Arial"/>
              </a:rPr>
              <a:t>el</a:t>
            </a:r>
            <a:r>
              <a:rPr sz="1900" b="1" spc="110" dirty="0">
                <a:latin typeface="Arial"/>
                <a:cs typeface="Arial"/>
              </a:rPr>
              <a:t> </a:t>
            </a:r>
            <a:r>
              <a:rPr sz="1900" b="1" spc="-5" dirty="0">
                <a:latin typeface="Arial"/>
                <a:cs typeface="Arial"/>
              </a:rPr>
              <a:t>factor</a:t>
            </a:r>
            <a:r>
              <a:rPr sz="1900" b="1" spc="110" dirty="0">
                <a:latin typeface="Arial"/>
                <a:cs typeface="Arial"/>
              </a:rPr>
              <a:t> </a:t>
            </a:r>
            <a:r>
              <a:rPr sz="1900" b="1" spc="-5" dirty="0">
                <a:latin typeface="Arial"/>
                <a:cs typeface="Arial"/>
              </a:rPr>
              <a:t>de</a:t>
            </a:r>
            <a:r>
              <a:rPr sz="1900" b="1" spc="120" dirty="0">
                <a:latin typeface="Arial"/>
                <a:cs typeface="Arial"/>
              </a:rPr>
              <a:t> </a:t>
            </a:r>
            <a:r>
              <a:rPr sz="1900" b="1" dirty="0">
                <a:latin typeface="Arial"/>
                <a:cs typeface="Arial"/>
              </a:rPr>
              <a:t>corrección</a:t>
            </a:r>
            <a:r>
              <a:rPr sz="1900" b="1" spc="114" dirty="0">
                <a:latin typeface="Arial"/>
                <a:cs typeface="Arial"/>
              </a:rPr>
              <a:t> </a:t>
            </a:r>
            <a:r>
              <a:rPr sz="1900" b="1" spc="-5" dirty="0">
                <a:latin typeface="Arial"/>
                <a:cs typeface="Arial"/>
              </a:rPr>
              <a:t>que </a:t>
            </a:r>
            <a:r>
              <a:rPr sz="1900" b="1" spc="-515" dirty="0">
                <a:latin typeface="Arial"/>
                <a:cs typeface="Arial"/>
              </a:rPr>
              <a:t> </a:t>
            </a:r>
            <a:r>
              <a:rPr sz="1900" b="1" spc="-5" dirty="0">
                <a:latin typeface="Arial"/>
                <a:cs typeface="Arial"/>
              </a:rPr>
              <a:t>corresponda</a:t>
            </a:r>
            <a:r>
              <a:rPr sz="1900" b="1" dirty="0">
                <a:latin typeface="Arial"/>
                <a:cs typeface="Arial"/>
              </a:rPr>
              <a:t> </a:t>
            </a:r>
            <a:r>
              <a:rPr sz="1900" b="1" spc="-5" dirty="0">
                <a:latin typeface="Arial"/>
                <a:cs typeface="Arial"/>
              </a:rPr>
              <a:t>según</a:t>
            </a:r>
            <a:r>
              <a:rPr sz="1900" b="1" spc="25" dirty="0">
                <a:latin typeface="Arial"/>
                <a:cs typeface="Arial"/>
              </a:rPr>
              <a:t> </a:t>
            </a:r>
            <a:r>
              <a:rPr sz="1900" b="1" spc="-5" dirty="0">
                <a:latin typeface="Arial"/>
                <a:cs typeface="Arial"/>
              </a:rPr>
              <a:t>indicado</a:t>
            </a:r>
            <a:r>
              <a:rPr sz="1900" b="1" spc="5"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la </a:t>
            </a:r>
            <a:r>
              <a:rPr sz="1900" b="1" dirty="0">
                <a:latin typeface="Arial"/>
                <a:cs typeface="Arial"/>
              </a:rPr>
              <a:t>tabla</a:t>
            </a:r>
            <a:r>
              <a:rPr sz="1900" b="1" spc="-15" dirty="0">
                <a:latin typeface="Arial"/>
                <a:cs typeface="Arial"/>
              </a:rPr>
              <a:t> </a:t>
            </a:r>
            <a:r>
              <a:rPr sz="1900" b="1" spc="-5" dirty="0">
                <a:latin typeface="Arial"/>
                <a:cs typeface="Arial"/>
              </a:rPr>
              <a:t>1.</a:t>
            </a:r>
            <a:endParaRPr sz="1900">
              <a:latin typeface="Arial"/>
              <a:cs typeface="Arial"/>
            </a:endParaRPr>
          </a:p>
        </p:txBody>
      </p:sp>
      <p:sp>
        <p:nvSpPr>
          <p:cNvPr id="21" name="object 21"/>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49</a:t>
            </a:fld>
            <a:endParaRPr sz="1100">
              <a:latin typeface="Calibri"/>
              <a:cs typeface="Calibri"/>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1" y="1147827"/>
            <a:ext cx="25349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Indice </a:t>
            </a:r>
            <a:r>
              <a:rPr sz="1900" b="1" dirty="0">
                <a:latin typeface="Arial"/>
                <a:cs typeface="Arial"/>
              </a:rPr>
              <a:t>de</a:t>
            </a:r>
            <a:r>
              <a:rPr sz="1900" b="1" spc="-5" dirty="0">
                <a:latin typeface="Arial"/>
                <a:cs typeface="Arial"/>
              </a:rPr>
              <a:t> Polarización</a:t>
            </a:r>
            <a:endParaRPr sz="1900">
              <a:latin typeface="Arial"/>
              <a:cs typeface="Arial"/>
            </a:endParaRPr>
          </a:p>
        </p:txBody>
      </p:sp>
      <p:pic>
        <p:nvPicPr>
          <p:cNvPr id="7" name="object 7"/>
          <p:cNvPicPr/>
          <p:nvPr/>
        </p:nvPicPr>
        <p:blipFill>
          <a:blip r:embed="rId2" cstate="print"/>
          <a:stretch>
            <a:fillRect/>
          </a:stretch>
        </p:blipFill>
        <p:spPr>
          <a:xfrm>
            <a:off x="948057" y="1731602"/>
            <a:ext cx="208915" cy="194987"/>
          </a:xfrm>
          <a:prstGeom prst="rect">
            <a:avLst/>
          </a:prstGeom>
        </p:spPr>
      </p:pic>
      <p:sp>
        <p:nvSpPr>
          <p:cNvPr id="8" name="object 8"/>
          <p:cNvSpPr txBox="1"/>
          <p:nvPr/>
        </p:nvSpPr>
        <p:spPr>
          <a:xfrm>
            <a:off x="1164134" y="1673098"/>
            <a:ext cx="120713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a:t>
            </a:r>
            <a:r>
              <a:rPr sz="1900" b="1" spc="-95" dirty="0">
                <a:latin typeface="Arial"/>
                <a:cs typeface="Arial"/>
              </a:rPr>
              <a:t> </a:t>
            </a:r>
            <a:r>
              <a:rPr sz="1900" b="1" spc="-5" dirty="0">
                <a:latin typeface="Arial"/>
                <a:cs typeface="Arial"/>
              </a:rPr>
              <a:t>de</a:t>
            </a:r>
            <a:r>
              <a:rPr sz="1900" b="1" spc="-90" dirty="0">
                <a:latin typeface="Arial"/>
                <a:cs typeface="Arial"/>
              </a:rPr>
              <a:t> </a:t>
            </a:r>
            <a:r>
              <a:rPr sz="1900" b="1" spc="-5" dirty="0">
                <a:latin typeface="Arial"/>
                <a:cs typeface="Arial"/>
              </a:rPr>
              <a:t>las</a:t>
            </a:r>
            <a:endParaRPr sz="1900">
              <a:latin typeface="Arial"/>
              <a:cs typeface="Arial"/>
            </a:endParaRPr>
          </a:p>
        </p:txBody>
      </p:sp>
      <p:sp>
        <p:nvSpPr>
          <p:cNvPr id="9" name="object 9"/>
          <p:cNvSpPr txBox="1"/>
          <p:nvPr/>
        </p:nvSpPr>
        <p:spPr>
          <a:xfrm>
            <a:off x="2414270" y="1702563"/>
            <a:ext cx="386587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pruebas</a:t>
            </a:r>
            <a:r>
              <a:rPr sz="1900" b="1" spc="-86"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mantenimiento</a:t>
            </a:r>
            <a:r>
              <a:rPr sz="1900" b="1" spc="-75" dirty="0">
                <a:latin typeface="Arial"/>
                <a:cs typeface="Arial"/>
              </a:rPr>
              <a:t> </a:t>
            </a:r>
            <a:r>
              <a:rPr sz="1900" b="1" spc="-5" dirty="0">
                <a:latin typeface="Arial"/>
                <a:cs typeface="Arial"/>
              </a:rPr>
              <a:t>típicas</a:t>
            </a:r>
            <a:endParaRPr sz="1900">
              <a:latin typeface="Arial"/>
              <a:cs typeface="Arial"/>
            </a:endParaRPr>
          </a:p>
        </p:txBody>
      </p:sp>
      <p:sp>
        <p:nvSpPr>
          <p:cNvPr id="10" name="object 10"/>
          <p:cNvSpPr txBox="1"/>
          <p:nvPr/>
        </p:nvSpPr>
        <p:spPr>
          <a:xfrm>
            <a:off x="6321934" y="1673098"/>
            <a:ext cx="366267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95" dirty="0">
                <a:latin typeface="Arial"/>
                <a:cs typeface="Arial"/>
              </a:rPr>
              <a:t> </a:t>
            </a:r>
            <a:r>
              <a:rPr sz="1900" b="1" spc="-5" dirty="0">
                <a:latin typeface="Arial"/>
                <a:cs typeface="Arial"/>
              </a:rPr>
              <a:t>transformadores</a:t>
            </a:r>
            <a:r>
              <a:rPr sz="1900" b="1" spc="-95" dirty="0">
                <a:latin typeface="Arial"/>
                <a:cs typeface="Arial"/>
              </a:rPr>
              <a:t> </a:t>
            </a:r>
            <a:r>
              <a:rPr sz="1900" b="1" spc="-5" dirty="0">
                <a:latin typeface="Arial"/>
                <a:cs typeface="Arial"/>
              </a:rPr>
              <a:t>de</a:t>
            </a:r>
            <a:r>
              <a:rPr sz="1900" b="1" spc="-95" dirty="0">
                <a:latin typeface="Arial"/>
                <a:cs typeface="Arial"/>
              </a:rPr>
              <a:t> </a:t>
            </a:r>
            <a:r>
              <a:rPr sz="1900" b="1" spc="-5" dirty="0">
                <a:latin typeface="Arial"/>
                <a:cs typeface="Arial"/>
              </a:rPr>
              <a:t>potencia</a:t>
            </a:r>
            <a:endParaRPr sz="1900">
              <a:latin typeface="Arial"/>
              <a:cs typeface="Arial"/>
            </a:endParaRPr>
          </a:p>
        </p:txBody>
      </p:sp>
      <p:sp>
        <p:nvSpPr>
          <p:cNvPr id="11" name="object 11"/>
          <p:cNvSpPr txBox="1"/>
          <p:nvPr/>
        </p:nvSpPr>
        <p:spPr>
          <a:xfrm>
            <a:off x="1164132" y="1950466"/>
            <a:ext cx="14998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spc="-60" dirty="0">
                <a:latin typeface="Arial"/>
                <a:cs typeface="Arial"/>
              </a:rPr>
              <a:t> </a:t>
            </a:r>
            <a:r>
              <a:rPr sz="1900" b="1" spc="-5" dirty="0">
                <a:latin typeface="Arial"/>
                <a:cs typeface="Arial"/>
              </a:rPr>
              <a:t>denomina</a:t>
            </a:r>
            <a:endParaRPr sz="1900">
              <a:latin typeface="Arial"/>
              <a:cs typeface="Arial"/>
            </a:endParaRPr>
          </a:p>
        </p:txBody>
      </p:sp>
      <p:sp>
        <p:nvSpPr>
          <p:cNvPr id="12" name="object 12"/>
          <p:cNvSpPr txBox="1"/>
          <p:nvPr/>
        </p:nvSpPr>
        <p:spPr>
          <a:xfrm>
            <a:off x="2719069" y="1979931"/>
            <a:ext cx="25349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Indice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Polarización</a:t>
            </a:r>
            <a:endParaRPr sz="1900">
              <a:latin typeface="Arial"/>
              <a:cs typeface="Arial"/>
            </a:endParaRPr>
          </a:p>
        </p:txBody>
      </p:sp>
      <p:sp>
        <p:nvSpPr>
          <p:cNvPr id="13" name="object 13"/>
          <p:cNvSpPr/>
          <p:nvPr/>
        </p:nvSpPr>
        <p:spPr>
          <a:xfrm>
            <a:off x="4060571" y="2535049"/>
            <a:ext cx="5124449" cy="277495"/>
          </a:xfrm>
          <a:custGeom>
            <a:avLst/>
            <a:gdLst/>
            <a:ahLst/>
            <a:cxnLst/>
            <a:rect l="l" t="t" r="r" b="b"/>
            <a:pathLst>
              <a:path w="5124450" h="277494">
                <a:moveTo>
                  <a:pt x="5124323" y="0"/>
                </a:moveTo>
                <a:lnTo>
                  <a:pt x="0" y="0"/>
                </a:lnTo>
                <a:lnTo>
                  <a:pt x="0" y="277367"/>
                </a:lnTo>
                <a:lnTo>
                  <a:pt x="5124323" y="277367"/>
                </a:lnTo>
                <a:lnTo>
                  <a:pt x="5124323" y="0"/>
                </a:lnTo>
                <a:close/>
              </a:path>
            </a:pathLst>
          </a:custGeom>
          <a:solidFill>
            <a:srgbClr val="FFFF00"/>
          </a:solidFill>
        </p:spPr>
        <p:txBody>
          <a:bodyPr wrap="square" lIns="0" tIns="0" rIns="0" bIns="0" rtlCol="0"/>
          <a:lstStyle/>
          <a:p>
            <a:endParaRPr/>
          </a:p>
        </p:txBody>
      </p:sp>
      <p:pic>
        <p:nvPicPr>
          <p:cNvPr id="14" name="object 14"/>
          <p:cNvPicPr/>
          <p:nvPr/>
        </p:nvPicPr>
        <p:blipFill>
          <a:blip r:embed="rId2" cstate="print"/>
          <a:stretch>
            <a:fillRect/>
          </a:stretch>
        </p:blipFill>
        <p:spPr>
          <a:xfrm>
            <a:off x="948057" y="2563453"/>
            <a:ext cx="208915" cy="194987"/>
          </a:xfrm>
          <a:prstGeom prst="rect">
            <a:avLst/>
          </a:prstGeom>
        </p:spPr>
      </p:pic>
      <p:sp>
        <p:nvSpPr>
          <p:cNvPr id="15" name="object 15"/>
          <p:cNvSpPr txBox="1"/>
          <p:nvPr/>
        </p:nvSpPr>
        <p:spPr>
          <a:xfrm>
            <a:off x="1164133" y="2505582"/>
            <a:ext cx="81006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 índice</a:t>
            </a:r>
            <a:r>
              <a:rPr sz="1900" b="1" dirty="0">
                <a:latin typeface="Arial"/>
                <a:cs typeface="Arial"/>
              </a:rPr>
              <a:t> de </a:t>
            </a:r>
            <a:r>
              <a:rPr sz="1900" b="1" spc="-5" dirty="0">
                <a:latin typeface="Arial"/>
                <a:cs typeface="Arial"/>
              </a:rPr>
              <a:t>polarización</a:t>
            </a:r>
            <a:r>
              <a:rPr sz="1900" b="1" spc="25" dirty="0">
                <a:latin typeface="Arial"/>
                <a:cs typeface="Arial"/>
              </a:rPr>
              <a:t> </a:t>
            </a:r>
            <a:r>
              <a:rPr sz="1900" b="1" spc="-5" dirty="0">
                <a:latin typeface="Arial"/>
                <a:cs typeface="Arial"/>
              </a:rPr>
              <a:t>siempre</a:t>
            </a:r>
            <a:r>
              <a:rPr sz="1900" b="1" dirty="0">
                <a:latin typeface="Arial"/>
                <a:cs typeface="Arial"/>
              </a:rPr>
              <a:t> debe tener</a:t>
            </a:r>
            <a:r>
              <a:rPr sz="1900" b="1" spc="5" dirty="0">
                <a:latin typeface="Arial"/>
                <a:cs typeface="Arial"/>
              </a:rPr>
              <a:t> </a:t>
            </a:r>
            <a:r>
              <a:rPr sz="1900" b="1" spc="-5" dirty="0">
                <a:latin typeface="Arial"/>
                <a:cs typeface="Arial"/>
              </a:rPr>
              <a:t>un</a:t>
            </a:r>
            <a:r>
              <a:rPr sz="1900" b="1" spc="35" dirty="0">
                <a:latin typeface="Arial"/>
                <a:cs typeface="Arial"/>
              </a:rPr>
              <a:t> </a:t>
            </a:r>
            <a:r>
              <a:rPr sz="1900" b="1" spc="-10" dirty="0">
                <a:latin typeface="Arial"/>
                <a:cs typeface="Arial"/>
              </a:rPr>
              <a:t>valor</a:t>
            </a:r>
            <a:r>
              <a:rPr sz="1900" b="1" spc="5"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encima</a:t>
            </a:r>
            <a:r>
              <a:rPr sz="1900" b="1" spc="10" dirty="0">
                <a:latin typeface="Arial"/>
                <a:cs typeface="Arial"/>
              </a:rPr>
              <a:t> </a:t>
            </a:r>
            <a:r>
              <a:rPr sz="1900" b="1" spc="-5" dirty="0">
                <a:latin typeface="Arial"/>
                <a:cs typeface="Arial"/>
              </a:rPr>
              <a:t>de</a:t>
            </a:r>
            <a:r>
              <a:rPr sz="1900" b="1" spc="10" dirty="0">
                <a:latin typeface="Arial"/>
                <a:cs typeface="Arial"/>
              </a:rPr>
              <a:t> 1.</a:t>
            </a:r>
            <a:endParaRPr sz="1900">
              <a:latin typeface="Arial"/>
              <a:cs typeface="Arial"/>
            </a:endParaRPr>
          </a:p>
        </p:txBody>
      </p:sp>
      <p:pic>
        <p:nvPicPr>
          <p:cNvPr id="16" name="object 16"/>
          <p:cNvPicPr/>
          <p:nvPr/>
        </p:nvPicPr>
        <p:blipFill>
          <a:blip r:embed="rId2" cstate="print"/>
          <a:stretch>
            <a:fillRect/>
          </a:stretch>
        </p:blipFill>
        <p:spPr>
          <a:xfrm>
            <a:off x="948057" y="3118442"/>
            <a:ext cx="208915" cy="194987"/>
          </a:xfrm>
          <a:prstGeom prst="rect">
            <a:avLst/>
          </a:prstGeom>
        </p:spPr>
      </p:pic>
      <p:sp>
        <p:nvSpPr>
          <p:cNvPr id="17" name="object 17"/>
          <p:cNvSpPr txBox="1"/>
          <p:nvPr/>
        </p:nvSpPr>
        <p:spPr>
          <a:xfrm>
            <a:off x="1164133" y="3060317"/>
            <a:ext cx="788860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30" dirty="0">
                <a:latin typeface="Arial"/>
                <a:cs typeface="Arial"/>
              </a:rPr>
              <a:t> </a:t>
            </a:r>
            <a:r>
              <a:rPr sz="1900" b="1" spc="-5" dirty="0">
                <a:latin typeface="Arial"/>
                <a:cs typeface="Arial"/>
              </a:rPr>
              <a:t>tabla</a:t>
            </a:r>
            <a:r>
              <a:rPr sz="1900" b="1" spc="130" dirty="0">
                <a:latin typeface="Arial"/>
                <a:cs typeface="Arial"/>
              </a:rPr>
              <a:t> </a:t>
            </a:r>
            <a:r>
              <a:rPr sz="1900" b="1" spc="-5" dirty="0">
                <a:latin typeface="Arial"/>
                <a:cs typeface="Arial"/>
              </a:rPr>
              <a:t>6</a:t>
            </a:r>
            <a:r>
              <a:rPr sz="1900" b="1" spc="135" dirty="0">
                <a:latin typeface="Arial"/>
                <a:cs typeface="Arial"/>
              </a:rPr>
              <a:t> </a:t>
            </a:r>
            <a:r>
              <a:rPr sz="1900" b="1" spc="-5" dirty="0">
                <a:latin typeface="Arial"/>
                <a:cs typeface="Arial"/>
              </a:rPr>
              <a:t>muestra</a:t>
            </a:r>
            <a:r>
              <a:rPr sz="1900" b="1" spc="145" dirty="0">
                <a:latin typeface="Arial"/>
                <a:cs typeface="Arial"/>
              </a:rPr>
              <a:t> </a:t>
            </a:r>
            <a:r>
              <a:rPr sz="1900" b="1" spc="-10" dirty="0">
                <a:latin typeface="Arial"/>
                <a:cs typeface="Arial"/>
              </a:rPr>
              <a:t>valores</a:t>
            </a:r>
            <a:r>
              <a:rPr sz="1900" b="1" spc="165" dirty="0">
                <a:latin typeface="Arial"/>
                <a:cs typeface="Arial"/>
              </a:rPr>
              <a:t> </a:t>
            </a:r>
            <a:r>
              <a:rPr sz="1900" b="1" spc="-5" dirty="0">
                <a:latin typeface="Arial"/>
                <a:cs typeface="Arial"/>
              </a:rPr>
              <a:t>referenciales</a:t>
            </a:r>
            <a:r>
              <a:rPr sz="1900" b="1" spc="130" dirty="0">
                <a:latin typeface="Arial"/>
                <a:cs typeface="Arial"/>
              </a:rPr>
              <a:t> </a:t>
            </a:r>
            <a:r>
              <a:rPr sz="1900" b="1" spc="-5" dirty="0">
                <a:latin typeface="Arial"/>
                <a:cs typeface="Arial"/>
              </a:rPr>
              <a:t>de</a:t>
            </a:r>
            <a:r>
              <a:rPr sz="1900" b="1" spc="130" dirty="0">
                <a:latin typeface="Arial"/>
                <a:cs typeface="Arial"/>
              </a:rPr>
              <a:t> </a:t>
            </a:r>
            <a:r>
              <a:rPr sz="1900" b="1" spc="-5" dirty="0">
                <a:latin typeface="Arial"/>
                <a:cs typeface="Arial"/>
              </a:rPr>
              <a:t>índices</a:t>
            </a:r>
            <a:r>
              <a:rPr sz="1900" b="1" spc="135" dirty="0">
                <a:latin typeface="Arial"/>
                <a:cs typeface="Arial"/>
              </a:rPr>
              <a:t> </a:t>
            </a:r>
            <a:r>
              <a:rPr sz="1900" b="1" spc="-5" dirty="0">
                <a:latin typeface="Arial"/>
                <a:cs typeface="Arial"/>
              </a:rPr>
              <a:t>de</a:t>
            </a:r>
            <a:r>
              <a:rPr sz="1900" b="1" spc="130" dirty="0">
                <a:latin typeface="Arial"/>
                <a:cs typeface="Arial"/>
              </a:rPr>
              <a:t> </a:t>
            </a:r>
            <a:r>
              <a:rPr sz="1900" b="1" spc="-5" dirty="0">
                <a:latin typeface="Arial"/>
                <a:cs typeface="Arial"/>
              </a:rPr>
              <a:t>polarización,</a:t>
            </a:r>
            <a:endParaRPr sz="1900">
              <a:latin typeface="Arial"/>
              <a:cs typeface="Arial"/>
            </a:endParaRPr>
          </a:p>
        </p:txBody>
      </p:sp>
      <p:sp>
        <p:nvSpPr>
          <p:cNvPr id="18" name="object 18"/>
          <p:cNvSpPr txBox="1"/>
          <p:nvPr/>
        </p:nvSpPr>
        <p:spPr>
          <a:xfrm>
            <a:off x="9130030" y="3089784"/>
            <a:ext cx="843281" cy="269304"/>
          </a:xfrm>
          <a:prstGeom prst="rect">
            <a:avLst/>
          </a:prstGeom>
          <a:solidFill>
            <a:srgbClr val="FFFF00"/>
          </a:solidFill>
        </p:spPr>
        <p:txBody>
          <a:bodyPr vert="horz" wrap="square" lIns="0" tIns="0" rIns="0" bIns="0" rtlCol="0">
            <a:spAutoFit/>
          </a:bodyPr>
          <a:lstStyle/>
          <a:p>
            <a:pPr>
              <a:lnSpc>
                <a:spcPts val="2145"/>
              </a:lnSpc>
            </a:pPr>
            <a:r>
              <a:rPr sz="1900" b="1" spc="-40" dirty="0">
                <a:latin typeface="Arial"/>
                <a:cs typeface="Arial"/>
              </a:rPr>
              <a:t>v</a:t>
            </a:r>
            <a:r>
              <a:rPr sz="1900" b="1" spc="-5" dirty="0">
                <a:latin typeface="Arial"/>
                <a:cs typeface="Arial"/>
              </a:rPr>
              <a:t>al</a:t>
            </a:r>
            <a:r>
              <a:rPr sz="1900" b="1" dirty="0">
                <a:latin typeface="Arial"/>
                <a:cs typeface="Arial"/>
              </a:rPr>
              <a:t>o</a:t>
            </a:r>
            <a:r>
              <a:rPr sz="1900" b="1" spc="-5" dirty="0">
                <a:latin typeface="Arial"/>
                <a:cs typeface="Arial"/>
              </a:rPr>
              <a:t>r</a:t>
            </a:r>
            <a:r>
              <a:rPr sz="1900" b="1" dirty="0">
                <a:latin typeface="Arial"/>
                <a:cs typeface="Arial"/>
              </a:rPr>
              <a:t>e</a:t>
            </a:r>
            <a:r>
              <a:rPr sz="1900" b="1" spc="-5" dirty="0">
                <a:latin typeface="Arial"/>
                <a:cs typeface="Arial"/>
              </a:rPr>
              <a:t>s</a:t>
            </a:r>
            <a:endParaRPr sz="1900">
              <a:latin typeface="Arial"/>
              <a:cs typeface="Arial"/>
            </a:endParaRPr>
          </a:p>
        </p:txBody>
      </p:sp>
      <p:sp>
        <p:nvSpPr>
          <p:cNvPr id="19" name="object 19"/>
          <p:cNvSpPr txBox="1"/>
          <p:nvPr/>
        </p:nvSpPr>
        <p:spPr>
          <a:xfrm>
            <a:off x="1176833" y="3367152"/>
            <a:ext cx="6436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cercanos</a:t>
            </a:r>
            <a:r>
              <a:rPr sz="1900" b="1" spc="-95" dirty="0">
                <a:latin typeface="Arial"/>
                <a:cs typeface="Arial"/>
              </a:rPr>
              <a:t> </a:t>
            </a:r>
            <a:r>
              <a:rPr sz="1900" b="1" spc="-5" dirty="0">
                <a:latin typeface="Arial"/>
                <a:cs typeface="Arial"/>
              </a:rPr>
              <a:t>a</a:t>
            </a:r>
            <a:r>
              <a:rPr sz="1900" b="1" spc="-100" dirty="0">
                <a:latin typeface="Arial"/>
                <a:cs typeface="Arial"/>
              </a:rPr>
              <a:t> </a:t>
            </a:r>
            <a:r>
              <a:rPr sz="1900" b="1" spc="-5" dirty="0">
                <a:latin typeface="Arial"/>
                <a:cs typeface="Arial"/>
              </a:rPr>
              <a:t>uno</a:t>
            </a:r>
            <a:r>
              <a:rPr sz="1900" b="1" spc="-95" dirty="0">
                <a:latin typeface="Arial"/>
                <a:cs typeface="Arial"/>
              </a:rPr>
              <a:t> </a:t>
            </a:r>
            <a:r>
              <a:rPr sz="1900" b="1" spc="-5" dirty="0">
                <a:latin typeface="Arial"/>
                <a:cs typeface="Arial"/>
              </a:rPr>
              <a:t>pudieran</a:t>
            </a:r>
            <a:r>
              <a:rPr sz="1900" b="1" spc="-110" dirty="0">
                <a:latin typeface="Arial"/>
                <a:cs typeface="Arial"/>
              </a:rPr>
              <a:t> </a:t>
            </a:r>
            <a:r>
              <a:rPr sz="1900" b="1" spc="-5" dirty="0">
                <a:latin typeface="Arial"/>
                <a:cs typeface="Arial"/>
              </a:rPr>
              <a:t>mostrar</a:t>
            </a:r>
            <a:r>
              <a:rPr sz="1900" b="1" spc="-110" dirty="0">
                <a:latin typeface="Arial"/>
                <a:cs typeface="Arial"/>
              </a:rPr>
              <a:t> </a:t>
            </a:r>
            <a:r>
              <a:rPr sz="1900" b="1" spc="-5" dirty="0">
                <a:latin typeface="Arial"/>
                <a:cs typeface="Arial"/>
              </a:rPr>
              <a:t>contenido</a:t>
            </a:r>
            <a:r>
              <a:rPr sz="1900" b="1" spc="-95" dirty="0">
                <a:latin typeface="Arial"/>
                <a:cs typeface="Arial"/>
              </a:rPr>
              <a:t> </a:t>
            </a:r>
            <a:r>
              <a:rPr sz="1900" b="1" spc="-5" dirty="0">
                <a:latin typeface="Arial"/>
                <a:cs typeface="Arial"/>
              </a:rPr>
              <a:t>de</a:t>
            </a:r>
            <a:r>
              <a:rPr sz="1900" b="1" spc="-95" dirty="0">
                <a:latin typeface="Arial"/>
                <a:cs typeface="Arial"/>
              </a:rPr>
              <a:t> </a:t>
            </a:r>
            <a:r>
              <a:rPr sz="1900" b="1" spc="-5" dirty="0">
                <a:latin typeface="Arial"/>
                <a:cs typeface="Arial"/>
              </a:rPr>
              <a:t>humedad</a:t>
            </a:r>
            <a:endParaRPr sz="1900">
              <a:latin typeface="Arial"/>
              <a:cs typeface="Arial"/>
            </a:endParaRPr>
          </a:p>
        </p:txBody>
      </p:sp>
      <p:sp>
        <p:nvSpPr>
          <p:cNvPr id="20" name="object 20"/>
          <p:cNvSpPr txBox="1"/>
          <p:nvPr/>
        </p:nvSpPr>
        <p:spPr>
          <a:xfrm>
            <a:off x="7653909" y="3337687"/>
            <a:ext cx="23298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25" dirty="0">
                <a:latin typeface="Arial"/>
                <a:cs typeface="Arial"/>
              </a:rPr>
              <a:t> </a:t>
            </a:r>
            <a:r>
              <a:rPr sz="1900" b="1" spc="-5" dirty="0">
                <a:latin typeface="Arial"/>
                <a:cs typeface="Arial"/>
              </a:rPr>
              <a:t>el</a:t>
            </a:r>
            <a:r>
              <a:rPr sz="1900" b="1" spc="-125" dirty="0">
                <a:latin typeface="Arial"/>
                <a:cs typeface="Arial"/>
              </a:rPr>
              <a:t> </a:t>
            </a:r>
            <a:r>
              <a:rPr sz="1900" b="1" spc="-5" dirty="0">
                <a:latin typeface="Arial"/>
                <a:cs typeface="Arial"/>
              </a:rPr>
              <a:t>transformador.</a:t>
            </a:r>
            <a:endParaRPr sz="1900">
              <a:latin typeface="Arial"/>
              <a:cs typeface="Arial"/>
            </a:endParaRPr>
          </a:p>
        </p:txBody>
      </p:sp>
      <p:pic>
        <p:nvPicPr>
          <p:cNvPr id="21" name="object 21"/>
          <p:cNvPicPr/>
          <p:nvPr/>
        </p:nvPicPr>
        <p:blipFill>
          <a:blip r:embed="rId3" cstate="print"/>
          <a:stretch>
            <a:fillRect/>
          </a:stretch>
        </p:blipFill>
        <p:spPr>
          <a:xfrm>
            <a:off x="1931874" y="3751782"/>
            <a:ext cx="6801729" cy="2846136"/>
          </a:xfrm>
          <a:prstGeom prst="rect">
            <a:avLst/>
          </a:prstGeom>
        </p:spPr>
      </p:pic>
      <p:sp>
        <p:nvSpPr>
          <p:cNvPr id="22" name="object 22"/>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50</a:t>
            </a:fld>
            <a:endParaRPr sz="1100">
              <a:latin typeface="Calibri"/>
              <a:cs typeface="Calibri"/>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3" y="1147827"/>
            <a:ext cx="45072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Medición</a:t>
            </a:r>
            <a:r>
              <a:rPr sz="1900" b="1" spc="5" dirty="0">
                <a:latin typeface="Arial"/>
                <a:cs typeface="Arial"/>
              </a:rPr>
              <a:t> </a:t>
            </a:r>
            <a:r>
              <a:rPr sz="1900" b="1" spc="-5" dirty="0">
                <a:latin typeface="Arial"/>
                <a:cs typeface="Arial"/>
              </a:rPr>
              <a:t>de Resistencia</a:t>
            </a:r>
            <a:r>
              <a:rPr sz="1900" b="1" spc="5" dirty="0">
                <a:latin typeface="Arial"/>
                <a:cs typeface="Arial"/>
              </a:rPr>
              <a:t> </a:t>
            </a:r>
            <a:r>
              <a:rPr sz="1900" b="1" dirty="0">
                <a:latin typeface="Arial"/>
                <a:cs typeface="Arial"/>
              </a:rPr>
              <a:t>de</a:t>
            </a:r>
            <a:r>
              <a:rPr sz="1900" b="1" spc="30" dirty="0">
                <a:latin typeface="Arial"/>
                <a:cs typeface="Arial"/>
              </a:rPr>
              <a:t> </a:t>
            </a:r>
            <a:r>
              <a:rPr sz="1900" b="1" spc="-5" dirty="0">
                <a:latin typeface="Arial"/>
                <a:cs typeface="Arial"/>
              </a:rPr>
              <a:t>Devanados</a:t>
            </a:r>
            <a:endParaRPr sz="1900">
              <a:latin typeface="Arial"/>
              <a:cs typeface="Arial"/>
            </a:endParaRPr>
          </a:p>
        </p:txBody>
      </p:sp>
      <p:pic>
        <p:nvPicPr>
          <p:cNvPr id="7" name="object 7"/>
          <p:cNvPicPr/>
          <p:nvPr/>
        </p:nvPicPr>
        <p:blipFill>
          <a:blip r:embed="rId2" cstate="print"/>
          <a:stretch>
            <a:fillRect/>
          </a:stretch>
        </p:blipFill>
        <p:spPr>
          <a:xfrm>
            <a:off x="948057" y="1454107"/>
            <a:ext cx="208915" cy="194987"/>
          </a:xfrm>
          <a:prstGeom prst="rect">
            <a:avLst/>
          </a:prstGeom>
        </p:spPr>
      </p:pic>
      <p:sp>
        <p:nvSpPr>
          <p:cNvPr id="8" name="object 8"/>
          <p:cNvSpPr/>
          <p:nvPr/>
        </p:nvSpPr>
        <p:spPr>
          <a:xfrm>
            <a:off x="3979798" y="1702563"/>
            <a:ext cx="4410076" cy="277495"/>
          </a:xfrm>
          <a:custGeom>
            <a:avLst/>
            <a:gdLst/>
            <a:ahLst/>
            <a:cxnLst/>
            <a:rect l="l" t="t" r="r" b="b"/>
            <a:pathLst>
              <a:path w="4410075" h="277494">
                <a:moveTo>
                  <a:pt x="4409566" y="0"/>
                </a:moveTo>
                <a:lnTo>
                  <a:pt x="0" y="0"/>
                </a:lnTo>
                <a:lnTo>
                  <a:pt x="0" y="277367"/>
                </a:lnTo>
                <a:lnTo>
                  <a:pt x="4409566" y="277367"/>
                </a:lnTo>
                <a:lnTo>
                  <a:pt x="4409566" y="0"/>
                </a:lnTo>
                <a:close/>
              </a:path>
            </a:pathLst>
          </a:custGeom>
          <a:solidFill>
            <a:srgbClr val="FFFF00"/>
          </a:solidFill>
        </p:spPr>
        <p:txBody>
          <a:bodyPr wrap="square" lIns="0" tIns="0" rIns="0" bIns="0" rtlCol="0"/>
          <a:lstStyle/>
          <a:p>
            <a:endParaRPr/>
          </a:p>
        </p:txBody>
      </p:sp>
      <p:sp>
        <p:nvSpPr>
          <p:cNvPr id="9" name="object 9"/>
          <p:cNvSpPr txBox="1"/>
          <p:nvPr/>
        </p:nvSpPr>
        <p:spPr>
          <a:xfrm>
            <a:off x="1164132" y="1395730"/>
            <a:ext cx="881888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Prueba</a:t>
            </a:r>
            <a:r>
              <a:rPr sz="1900" b="1" spc="140" dirty="0">
                <a:latin typeface="Arial"/>
                <a:cs typeface="Arial"/>
              </a:rPr>
              <a:t> </a:t>
            </a:r>
            <a:r>
              <a:rPr sz="1900" b="1" spc="-5" dirty="0">
                <a:latin typeface="Arial"/>
                <a:cs typeface="Arial"/>
              </a:rPr>
              <a:t>recomendada</a:t>
            </a:r>
            <a:r>
              <a:rPr sz="1900" b="1" spc="135" dirty="0">
                <a:latin typeface="Arial"/>
                <a:cs typeface="Arial"/>
              </a:rPr>
              <a:t> </a:t>
            </a:r>
            <a:r>
              <a:rPr sz="1900" b="1" spc="-5" dirty="0">
                <a:latin typeface="Arial"/>
                <a:cs typeface="Arial"/>
              </a:rPr>
              <a:t>por</a:t>
            </a:r>
            <a:r>
              <a:rPr sz="1900" b="1" spc="125" dirty="0">
                <a:latin typeface="Arial"/>
                <a:cs typeface="Arial"/>
              </a:rPr>
              <a:t> </a:t>
            </a:r>
            <a:r>
              <a:rPr sz="1900" b="1" spc="-5" dirty="0">
                <a:latin typeface="Arial"/>
                <a:cs typeface="Arial"/>
              </a:rPr>
              <a:t>la</a:t>
            </a:r>
            <a:r>
              <a:rPr sz="1900" b="1" spc="135" dirty="0">
                <a:latin typeface="Arial"/>
                <a:cs typeface="Arial"/>
              </a:rPr>
              <a:t> </a:t>
            </a:r>
            <a:r>
              <a:rPr sz="1900" b="1" spc="-5" dirty="0">
                <a:latin typeface="Arial"/>
                <a:cs typeface="Arial"/>
              </a:rPr>
              <a:t>IEEE</a:t>
            </a:r>
            <a:r>
              <a:rPr sz="1900" b="1" spc="140" dirty="0">
                <a:latin typeface="Arial"/>
                <a:cs typeface="Arial"/>
              </a:rPr>
              <a:t> </a:t>
            </a:r>
            <a:r>
              <a:rPr sz="1900" b="1" dirty="0">
                <a:latin typeface="Arial"/>
                <a:cs typeface="Arial"/>
              </a:rPr>
              <a:t>C57.12.90-2006,</a:t>
            </a:r>
            <a:r>
              <a:rPr sz="1900" b="1" spc="135" dirty="0">
                <a:latin typeface="Arial"/>
                <a:cs typeface="Arial"/>
              </a:rPr>
              <a:t> </a:t>
            </a:r>
            <a:r>
              <a:rPr sz="1900" b="1" spc="-5" dirty="0">
                <a:latin typeface="Arial"/>
                <a:cs typeface="Arial"/>
              </a:rPr>
              <a:t>la</a:t>
            </a:r>
            <a:r>
              <a:rPr sz="1900" b="1" spc="140" dirty="0">
                <a:latin typeface="Arial"/>
                <a:cs typeface="Arial"/>
              </a:rPr>
              <a:t> </a:t>
            </a:r>
            <a:r>
              <a:rPr sz="1900" b="1" spc="-5" dirty="0">
                <a:latin typeface="Arial"/>
                <a:cs typeface="Arial"/>
              </a:rPr>
              <a:t>IEEE</a:t>
            </a:r>
            <a:r>
              <a:rPr sz="1900" b="1" spc="135" dirty="0">
                <a:latin typeface="Arial"/>
                <a:cs typeface="Arial"/>
              </a:rPr>
              <a:t> </a:t>
            </a:r>
            <a:r>
              <a:rPr sz="1900" b="1" spc="-5" dirty="0">
                <a:latin typeface="Arial"/>
                <a:cs typeface="Arial"/>
              </a:rPr>
              <a:t>C62-1995</a:t>
            </a:r>
            <a:r>
              <a:rPr sz="1900" b="1" spc="155" dirty="0">
                <a:latin typeface="Arial"/>
                <a:cs typeface="Arial"/>
              </a:rPr>
              <a:t> </a:t>
            </a:r>
            <a:r>
              <a:rPr sz="1900" b="1" spc="-5" dirty="0">
                <a:latin typeface="Arial"/>
                <a:cs typeface="Arial"/>
              </a:rPr>
              <a:t>y</a:t>
            </a:r>
            <a:r>
              <a:rPr sz="1900" b="1" spc="110" dirty="0">
                <a:latin typeface="Arial"/>
                <a:cs typeface="Arial"/>
              </a:rPr>
              <a:t> </a:t>
            </a:r>
            <a:r>
              <a:rPr sz="1900" b="1" spc="-5" dirty="0">
                <a:latin typeface="Arial"/>
                <a:cs typeface="Arial"/>
              </a:rPr>
              <a:t>la</a:t>
            </a:r>
            <a:r>
              <a:rPr sz="1900" b="1" spc="135" dirty="0">
                <a:latin typeface="Arial"/>
                <a:cs typeface="Arial"/>
              </a:rPr>
              <a:t> </a:t>
            </a:r>
            <a:r>
              <a:rPr sz="1900" b="1" dirty="0">
                <a:latin typeface="Arial"/>
                <a:cs typeface="Arial"/>
              </a:rPr>
              <a:t>IEC </a:t>
            </a:r>
            <a:r>
              <a:rPr sz="1900" b="1" spc="-509" dirty="0">
                <a:latin typeface="Arial"/>
                <a:cs typeface="Arial"/>
              </a:rPr>
              <a:t> </a:t>
            </a:r>
            <a:r>
              <a:rPr sz="1900" b="1" spc="-5" dirty="0">
                <a:latin typeface="Arial"/>
                <a:cs typeface="Arial"/>
              </a:rPr>
              <a:t>60076-1.</a:t>
            </a:r>
            <a:r>
              <a:rPr sz="1900" b="1" dirty="0">
                <a:latin typeface="Arial"/>
                <a:cs typeface="Arial"/>
              </a:rPr>
              <a:t> </a:t>
            </a:r>
            <a:r>
              <a:rPr sz="1900" b="1" spc="-10" dirty="0">
                <a:latin typeface="Arial"/>
                <a:cs typeface="Arial"/>
              </a:rPr>
              <a:t>Se</a:t>
            </a:r>
            <a:r>
              <a:rPr sz="1900" b="1" dirty="0">
                <a:latin typeface="Arial"/>
                <a:cs typeface="Arial"/>
              </a:rPr>
              <a:t> </a:t>
            </a:r>
            <a:r>
              <a:rPr sz="1900" b="1" spc="-5" dirty="0">
                <a:latin typeface="Arial"/>
                <a:cs typeface="Arial"/>
              </a:rPr>
              <a:t>recomienda</a:t>
            </a:r>
            <a:r>
              <a:rPr sz="1900" b="1" spc="10" dirty="0">
                <a:latin typeface="Arial"/>
                <a:cs typeface="Arial"/>
              </a:rPr>
              <a:t> </a:t>
            </a:r>
            <a:r>
              <a:rPr sz="1900" b="1" spc="-5" dirty="0">
                <a:latin typeface="Arial"/>
                <a:cs typeface="Arial"/>
              </a:rPr>
              <a:t>efectuar</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todos</a:t>
            </a:r>
            <a:r>
              <a:rPr sz="1900" b="1" spc="15"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transformadores.</a:t>
            </a:r>
            <a:endParaRPr sz="1900">
              <a:latin typeface="Arial"/>
              <a:cs typeface="Arial"/>
            </a:endParaRPr>
          </a:p>
        </p:txBody>
      </p:sp>
      <p:pic>
        <p:nvPicPr>
          <p:cNvPr id="10" name="object 10"/>
          <p:cNvPicPr/>
          <p:nvPr/>
        </p:nvPicPr>
        <p:blipFill>
          <a:blip r:embed="rId2" cstate="print"/>
          <a:stretch>
            <a:fillRect/>
          </a:stretch>
        </p:blipFill>
        <p:spPr>
          <a:xfrm>
            <a:off x="948057" y="2285958"/>
            <a:ext cx="208915" cy="194987"/>
          </a:xfrm>
          <a:prstGeom prst="rect">
            <a:avLst/>
          </a:prstGeom>
        </p:spPr>
      </p:pic>
      <p:sp>
        <p:nvSpPr>
          <p:cNvPr id="11" name="object 11"/>
          <p:cNvSpPr txBox="1"/>
          <p:nvPr/>
        </p:nvSpPr>
        <p:spPr>
          <a:xfrm>
            <a:off x="3429634" y="2257375"/>
            <a:ext cx="33794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gran</a:t>
            </a:r>
            <a:r>
              <a:rPr sz="1900" b="1" spc="5" dirty="0">
                <a:latin typeface="Arial"/>
                <a:cs typeface="Arial"/>
              </a:rPr>
              <a:t> </a:t>
            </a:r>
            <a:r>
              <a:rPr sz="1900" b="1" spc="-5" dirty="0">
                <a:latin typeface="Arial"/>
                <a:cs typeface="Arial"/>
              </a:rPr>
              <a:t>cantidad</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información</a:t>
            </a:r>
            <a:endParaRPr sz="1900">
              <a:latin typeface="Arial"/>
              <a:cs typeface="Arial"/>
            </a:endParaRPr>
          </a:p>
        </p:txBody>
      </p:sp>
      <p:sp>
        <p:nvSpPr>
          <p:cNvPr id="12" name="object 12"/>
          <p:cNvSpPr txBox="1"/>
          <p:nvPr/>
        </p:nvSpPr>
        <p:spPr>
          <a:xfrm>
            <a:off x="1164133" y="2228214"/>
            <a:ext cx="7949565" cy="304570"/>
          </a:xfrm>
          <a:prstGeom prst="rect">
            <a:avLst/>
          </a:prstGeom>
        </p:spPr>
        <p:txBody>
          <a:bodyPr vert="horz" wrap="square" lIns="0" tIns="12064" rIns="0" bIns="0" rtlCol="0">
            <a:spAutoFit/>
          </a:bodyPr>
          <a:lstStyle/>
          <a:p>
            <a:pPr marL="12699">
              <a:spcBef>
                <a:spcPts val="95"/>
              </a:spcBef>
              <a:tabLst>
                <a:tab pos="5710683" algn="l"/>
              </a:tabLst>
            </a:pPr>
            <a:r>
              <a:rPr sz="1900" b="1" spc="-5" dirty="0">
                <a:latin typeface="Arial"/>
                <a:cs typeface="Arial"/>
              </a:rPr>
              <a:t>Puede</a:t>
            </a:r>
            <a:r>
              <a:rPr sz="1900" b="1" spc="15" dirty="0">
                <a:latin typeface="Arial"/>
                <a:cs typeface="Arial"/>
              </a:rPr>
              <a:t> </a:t>
            </a:r>
            <a:r>
              <a:rPr sz="1900" b="1" spc="-5" dirty="0">
                <a:latin typeface="Arial"/>
                <a:cs typeface="Arial"/>
              </a:rPr>
              <a:t>mostrar</a:t>
            </a:r>
            <a:r>
              <a:rPr sz="1900" b="1" spc="5" dirty="0">
                <a:latin typeface="Arial"/>
                <a:cs typeface="Arial"/>
              </a:rPr>
              <a:t> </a:t>
            </a:r>
            <a:r>
              <a:rPr sz="1900" b="1" spc="-5" dirty="0">
                <a:latin typeface="Arial"/>
                <a:cs typeface="Arial"/>
              </a:rPr>
              <a:t>una	referente</a:t>
            </a:r>
            <a:r>
              <a:rPr sz="1900" b="1" spc="-21" dirty="0">
                <a:latin typeface="Arial"/>
                <a:cs typeface="Arial"/>
              </a:rPr>
              <a:t> </a:t>
            </a:r>
            <a:r>
              <a:rPr sz="1900" b="1" spc="-5" dirty="0">
                <a:latin typeface="Arial"/>
                <a:cs typeface="Arial"/>
              </a:rPr>
              <a:t>al</a:t>
            </a:r>
            <a:r>
              <a:rPr sz="1900" b="1" spc="-15" dirty="0">
                <a:latin typeface="Arial"/>
                <a:cs typeface="Arial"/>
              </a:rPr>
              <a:t> </a:t>
            </a:r>
            <a:r>
              <a:rPr sz="1900" b="1" spc="-5" dirty="0">
                <a:latin typeface="Arial"/>
                <a:cs typeface="Arial"/>
              </a:rPr>
              <a:t>mismo:</a:t>
            </a:r>
            <a:endParaRPr sz="1900">
              <a:latin typeface="Arial"/>
              <a:cs typeface="Arial"/>
            </a:endParaRPr>
          </a:p>
        </p:txBody>
      </p:sp>
      <p:sp>
        <p:nvSpPr>
          <p:cNvPr id="13" name="object 13"/>
          <p:cNvSpPr txBox="1"/>
          <p:nvPr/>
        </p:nvSpPr>
        <p:spPr>
          <a:xfrm>
            <a:off x="1405383" y="2535048"/>
            <a:ext cx="2589530" cy="274049"/>
          </a:xfrm>
          <a:prstGeom prst="rect">
            <a:avLst/>
          </a:prstGeom>
          <a:solidFill>
            <a:srgbClr val="00FF00"/>
          </a:solidFill>
        </p:spPr>
        <p:txBody>
          <a:bodyPr vert="horz" wrap="square" lIns="0" tIns="0" rIns="0" bIns="0" rtlCol="0">
            <a:spAutoFit/>
          </a:bodyPr>
          <a:lstStyle/>
          <a:p>
            <a:pPr>
              <a:lnSpc>
                <a:spcPts val="2145"/>
              </a:lnSpc>
            </a:pPr>
            <a:r>
              <a:rPr sz="1900" spc="-5" dirty="0">
                <a:latin typeface="Courier New"/>
                <a:cs typeface="Courier New"/>
              </a:rPr>
              <a:t>o</a:t>
            </a:r>
            <a:r>
              <a:rPr sz="1900" spc="-480" dirty="0">
                <a:latin typeface="Courier New"/>
                <a:cs typeface="Courier New"/>
              </a:rPr>
              <a:t> </a:t>
            </a:r>
            <a:r>
              <a:rPr sz="1900" b="1" spc="-5" dirty="0">
                <a:latin typeface="Arial"/>
                <a:cs typeface="Arial"/>
              </a:rPr>
              <a:t>D</a:t>
            </a:r>
            <a:r>
              <a:rPr sz="1900" b="1" spc="1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os</a:t>
            </a:r>
            <a:r>
              <a:rPr sz="1900" b="1" spc="5" dirty="0">
                <a:latin typeface="Arial"/>
                <a:cs typeface="Arial"/>
              </a:rPr>
              <a:t> a</a:t>
            </a:r>
            <a:r>
              <a:rPr sz="1900" b="1" spc="-5" dirty="0">
                <a:latin typeface="Arial"/>
                <a:cs typeface="Arial"/>
              </a:rPr>
              <a:t>biertos,</a:t>
            </a:r>
            <a:endParaRPr sz="1900">
              <a:latin typeface="Arial"/>
              <a:cs typeface="Arial"/>
            </a:endParaRPr>
          </a:p>
        </p:txBody>
      </p:sp>
      <p:sp>
        <p:nvSpPr>
          <p:cNvPr id="14" name="object 14"/>
          <p:cNvSpPr txBox="1"/>
          <p:nvPr/>
        </p:nvSpPr>
        <p:spPr>
          <a:xfrm>
            <a:off x="1405382" y="2812416"/>
            <a:ext cx="3031490" cy="274049"/>
          </a:xfrm>
          <a:prstGeom prst="rect">
            <a:avLst/>
          </a:prstGeom>
          <a:solidFill>
            <a:srgbClr val="00FF00"/>
          </a:solidFill>
        </p:spPr>
        <p:txBody>
          <a:bodyPr vert="horz" wrap="square" lIns="0" tIns="0" rIns="0" bIns="0" rtlCol="0">
            <a:spAutoFit/>
          </a:bodyPr>
          <a:lstStyle/>
          <a:p>
            <a:pPr>
              <a:lnSpc>
                <a:spcPts val="2145"/>
              </a:lnSpc>
            </a:pPr>
            <a:r>
              <a:rPr sz="1900" spc="-5" dirty="0">
                <a:latin typeface="Courier New"/>
                <a:cs typeface="Courier New"/>
              </a:rPr>
              <a:t>o</a:t>
            </a:r>
            <a:r>
              <a:rPr sz="1900" spc="-480" dirty="0">
                <a:latin typeface="Courier New"/>
                <a:cs typeface="Courier New"/>
              </a:rPr>
              <a:t> </a:t>
            </a:r>
            <a:r>
              <a:rPr sz="1900" b="1" spc="-10" dirty="0">
                <a:latin typeface="Arial"/>
                <a:cs typeface="Arial"/>
              </a:rPr>
              <a:t>V</a:t>
            </a:r>
            <a:r>
              <a:rPr sz="1900" b="1" spc="-5" dirty="0">
                <a:latin typeface="Arial"/>
                <a:cs typeface="Arial"/>
              </a:rPr>
              <a:t>u</a:t>
            </a:r>
            <a:r>
              <a:rPr sz="1900" b="1" dirty="0">
                <a:latin typeface="Arial"/>
                <a:cs typeface="Arial"/>
              </a:rPr>
              <a:t>e</a:t>
            </a:r>
            <a:r>
              <a:rPr sz="1900" b="1" spc="-5" dirty="0">
                <a:latin typeface="Arial"/>
                <a:cs typeface="Arial"/>
              </a:rPr>
              <a:t>lt</a:t>
            </a:r>
            <a:r>
              <a:rPr sz="1900" b="1" dirty="0">
                <a:latin typeface="Arial"/>
                <a:cs typeface="Arial"/>
              </a:rPr>
              <a:t>a</a:t>
            </a:r>
            <a:r>
              <a:rPr sz="1900" b="1" spc="-5" dirty="0">
                <a:latin typeface="Arial"/>
                <a:cs typeface="Arial"/>
              </a:rPr>
              <a:t>s c</a:t>
            </a:r>
            <a:r>
              <a:rPr sz="1900" b="1" dirty="0">
                <a:latin typeface="Arial"/>
                <a:cs typeface="Arial"/>
              </a:rPr>
              <a:t>o</a:t>
            </a:r>
            <a:r>
              <a:rPr sz="1900" b="1" spc="-5" dirty="0">
                <a:latin typeface="Arial"/>
                <a:cs typeface="Arial"/>
              </a:rPr>
              <a:t>rtocircui</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as</a:t>
            </a:r>
            <a:endParaRPr sz="1900">
              <a:latin typeface="Arial"/>
              <a:cs typeface="Arial"/>
            </a:endParaRPr>
          </a:p>
        </p:txBody>
      </p:sp>
      <p:sp>
        <p:nvSpPr>
          <p:cNvPr id="15" name="object 15"/>
          <p:cNvSpPr txBox="1"/>
          <p:nvPr/>
        </p:nvSpPr>
        <p:spPr>
          <a:xfrm>
            <a:off x="1405382" y="3089784"/>
            <a:ext cx="8567420" cy="274049"/>
          </a:xfrm>
          <a:prstGeom prst="rect">
            <a:avLst/>
          </a:prstGeom>
          <a:solidFill>
            <a:srgbClr val="00FF00"/>
          </a:solidFill>
        </p:spPr>
        <p:txBody>
          <a:bodyPr vert="horz" wrap="square" lIns="0" tIns="0" rIns="0" bIns="0" rtlCol="0">
            <a:spAutoFit/>
          </a:bodyPr>
          <a:lstStyle/>
          <a:p>
            <a:pPr>
              <a:lnSpc>
                <a:spcPts val="2145"/>
              </a:lnSpc>
            </a:pPr>
            <a:r>
              <a:rPr sz="1900" spc="-5" dirty="0">
                <a:latin typeface="Courier New"/>
                <a:cs typeface="Courier New"/>
              </a:rPr>
              <a:t>o</a:t>
            </a:r>
            <a:r>
              <a:rPr sz="1900" spc="-470" dirty="0">
                <a:latin typeface="Courier New"/>
                <a:cs typeface="Courier New"/>
              </a:rPr>
              <a:t> </a:t>
            </a:r>
            <a:r>
              <a:rPr sz="1900" b="1" spc="-5" dirty="0">
                <a:latin typeface="Arial"/>
                <a:cs typeface="Arial"/>
              </a:rPr>
              <a:t>Mal</a:t>
            </a:r>
            <a:r>
              <a:rPr sz="1900" b="1" spc="-35" dirty="0">
                <a:latin typeface="Arial"/>
                <a:cs typeface="Arial"/>
              </a:rPr>
              <a:t> </a:t>
            </a:r>
            <a:r>
              <a:rPr sz="1900" b="1" spc="-5" dirty="0">
                <a:latin typeface="Arial"/>
                <a:cs typeface="Arial"/>
              </a:rPr>
              <a:t>contacto</a:t>
            </a:r>
            <a:r>
              <a:rPr sz="1900" b="1" spc="-60" dirty="0">
                <a:latin typeface="Arial"/>
                <a:cs typeface="Arial"/>
              </a:rPr>
              <a:t> </a:t>
            </a:r>
            <a:r>
              <a:rPr sz="1900" b="1" spc="-5" dirty="0">
                <a:latin typeface="Arial"/>
                <a:cs typeface="Arial"/>
              </a:rPr>
              <a:t>entre</a:t>
            </a:r>
            <a:r>
              <a:rPr sz="1900" b="1" spc="-44" dirty="0">
                <a:latin typeface="Arial"/>
                <a:cs typeface="Arial"/>
              </a:rPr>
              <a:t> </a:t>
            </a:r>
            <a:r>
              <a:rPr sz="1900" b="1" spc="-5" dirty="0">
                <a:latin typeface="Arial"/>
                <a:cs typeface="Arial"/>
              </a:rPr>
              <a:t>el</a:t>
            </a:r>
            <a:r>
              <a:rPr sz="1900" b="1" spc="-35" dirty="0">
                <a:latin typeface="Arial"/>
                <a:cs typeface="Arial"/>
              </a:rPr>
              <a:t> </a:t>
            </a:r>
            <a:r>
              <a:rPr sz="1900" b="1" spc="-5" dirty="0">
                <a:latin typeface="Arial"/>
                <a:cs typeface="Arial"/>
              </a:rPr>
              <a:t>bobinado</a:t>
            </a:r>
            <a:r>
              <a:rPr sz="1900" b="1" spc="-21" dirty="0">
                <a:latin typeface="Arial"/>
                <a:cs typeface="Arial"/>
              </a:rPr>
              <a:t> </a:t>
            </a:r>
            <a:r>
              <a:rPr sz="1900" b="1" spc="-5" dirty="0">
                <a:latin typeface="Arial"/>
                <a:cs typeface="Arial"/>
              </a:rPr>
              <a:t>del</a:t>
            </a:r>
            <a:r>
              <a:rPr sz="1900" b="1" spc="-50" dirty="0">
                <a:latin typeface="Arial"/>
                <a:cs typeface="Arial"/>
              </a:rPr>
              <a:t> </a:t>
            </a:r>
            <a:r>
              <a:rPr sz="1900" b="1" spc="-5" dirty="0">
                <a:latin typeface="Arial"/>
                <a:cs typeface="Arial"/>
              </a:rPr>
              <a:t>transformador</a:t>
            </a:r>
            <a:r>
              <a:rPr sz="1900" b="1" spc="-35" dirty="0">
                <a:latin typeface="Arial"/>
                <a:cs typeface="Arial"/>
              </a:rPr>
              <a:t> </a:t>
            </a:r>
            <a:r>
              <a:rPr sz="1900" b="1" spc="-5" dirty="0">
                <a:latin typeface="Arial"/>
                <a:cs typeface="Arial"/>
              </a:rPr>
              <a:t>y</a:t>
            </a:r>
            <a:r>
              <a:rPr sz="1900" b="1" spc="-50" dirty="0">
                <a:latin typeface="Arial"/>
                <a:cs typeface="Arial"/>
              </a:rPr>
              <a:t> </a:t>
            </a:r>
            <a:r>
              <a:rPr sz="1900" b="1" dirty="0">
                <a:latin typeface="Arial"/>
                <a:cs typeface="Arial"/>
              </a:rPr>
              <a:t>los</a:t>
            </a:r>
            <a:r>
              <a:rPr sz="1900" b="1" spc="-40" dirty="0">
                <a:latin typeface="Arial"/>
                <a:cs typeface="Arial"/>
              </a:rPr>
              <a:t> </a:t>
            </a:r>
            <a:r>
              <a:rPr sz="1900" b="1" spc="-5" dirty="0">
                <a:latin typeface="Arial"/>
                <a:cs typeface="Arial"/>
              </a:rPr>
              <a:t>terminales</a:t>
            </a:r>
            <a:r>
              <a:rPr sz="1900" b="1" spc="-2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alta</a:t>
            </a:r>
            <a:endParaRPr sz="1900">
              <a:latin typeface="Arial"/>
              <a:cs typeface="Arial"/>
            </a:endParaRPr>
          </a:p>
        </p:txBody>
      </p:sp>
      <p:sp>
        <p:nvSpPr>
          <p:cNvPr id="16" name="object 16"/>
          <p:cNvSpPr txBox="1"/>
          <p:nvPr/>
        </p:nvSpPr>
        <p:spPr>
          <a:xfrm>
            <a:off x="1633983" y="3367152"/>
            <a:ext cx="74993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y</a:t>
            </a:r>
            <a:r>
              <a:rPr sz="1900" b="1" spc="-80" dirty="0">
                <a:latin typeface="Arial"/>
                <a:cs typeface="Arial"/>
              </a:rPr>
              <a:t> </a:t>
            </a:r>
            <a:r>
              <a:rPr sz="1900" b="1" spc="-5" dirty="0">
                <a:latin typeface="Arial"/>
                <a:cs typeface="Arial"/>
              </a:rPr>
              <a:t>baja,</a:t>
            </a:r>
            <a:endParaRPr sz="1900">
              <a:latin typeface="Arial"/>
              <a:cs typeface="Arial"/>
            </a:endParaRPr>
          </a:p>
        </p:txBody>
      </p:sp>
      <p:sp>
        <p:nvSpPr>
          <p:cNvPr id="17" name="object 17"/>
          <p:cNvSpPr txBox="1"/>
          <p:nvPr/>
        </p:nvSpPr>
        <p:spPr>
          <a:xfrm>
            <a:off x="1405382" y="3644520"/>
            <a:ext cx="8567420" cy="274049"/>
          </a:xfrm>
          <a:prstGeom prst="rect">
            <a:avLst/>
          </a:prstGeom>
          <a:solidFill>
            <a:srgbClr val="00FF00"/>
          </a:solidFill>
        </p:spPr>
        <p:txBody>
          <a:bodyPr vert="horz" wrap="square" lIns="0" tIns="0" rIns="0" bIns="0" rtlCol="0">
            <a:spAutoFit/>
          </a:bodyPr>
          <a:lstStyle/>
          <a:p>
            <a:pPr>
              <a:lnSpc>
                <a:spcPts val="2145"/>
              </a:lnSpc>
              <a:tabLst>
                <a:tab pos="1362589" algn="l"/>
                <a:tab pos="2751846" algn="l"/>
                <a:tab pos="3203925" algn="l"/>
                <a:tab pos="3722039" algn="l"/>
                <a:tab pos="5378607" algn="l"/>
                <a:tab pos="5831322" algn="l"/>
                <a:tab pos="6580555" algn="l"/>
                <a:tab pos="7247247" algn="l"/>
                <a:tab pos="8060609" algn="l"/>
                <a:tab pos="8362208" algn="l"/>
              </a:tabLst>
            </a:pPr>
            <a:r>
              <a:rPr sz="1900" spc="-5" dirty="0">
                <a:latin typeface="Courier New"/>
                <a:cs typeface="Courier New"/>
              </a:rPr>
              <a:t>o</a:t>
            </a:r>
            <a:r>
              <a:rPr sz="1900" spc="-480" dirty="0">
                <a:latin typeface="Courier New"/>
                <a:cs typeface="Courier New"/>
              </a:rPr>
              <a:t> </a:t>
            </a:r>
            <a:r>
              <a:rPr sz="1900" b="1" spc="-10" dirty="0">
                <a:latin typeface="Arial"/>
                <a:cs typeface="Arial"/>
              </a:rPr>
              <a:t>D</a:t>
            </a:r>
            <a:r>
              <a:rPr sz="1900" b="1" spc="-5" dirty="0">
                <a:latin typeface="Arial"/>
                <a:cs typeface="Arial"/>
              </a:rPr>
              <a:t>etec</a:t>
            </a:r>
            <a:r>
              <a:rPr sz="1900" b="1" dirty="0">
                <a:latin typeface="Arial"/>
                <a:cs typeface="Arial"/>
              </a:rPr>
              <a:t>t</a:t>
            </a:r>
            <a:r>
              <a:rPr sz="1900" b="1" spc="-5" dirty="0">
                <a:latin typeface="Arial"/>
                <a:cs typeface="Arial"/>
              </a:rPr>
              <a:t>ar</a:t>
            </a:r>
            <a:r>
              <a:rPr sz="1900" b="1" dirty="0">
                <a:latin typeface="Arial"/>
                <a:cs typeface="Arial"/>
              </a:rPr>
              <a:t>	</a:t>
            </a:r>
            <a:r>
              <a:rPr sz="1900" b="1" spc="-5" dirty="0">
                <a:latin typeface="Arial"/>
                <a:cs typeface="Arial"/>
              </a:rPr>
              <a:t>pro</a:t>
            </a:r>
            <a:r>
              <a:rPr sz="1900" b="1" dirty="0">
                <a:latin typeface="Arial"/>
                <a:cs typeface="Arial"/>
              </a:rPr>
              <a:t>b</a:t>
            </a:r>
            <a:r>
              <a:rPr sz="1900" b="1" spc="-5" dirty="0">
                <a:latin typeface="Arial"/>
                <a:cs typeface="Arial"/>
              </a:rPr>
              <a:t>lemas</a:t>
            </a:r>
            <a:r>
              <a:rPr sz="1900" b="1" dirty="0">
                <a:latin typeface="Arial"/>
                <a:cs typeface="Arial"/>
              </a:rPr>
              <a:t>	</a:t>
            </a:r>
            <a:r>
              <a:rPr sz="1900" b="1" spc="-5" dirty="0">
                <a:latin typeface="Arial"/>
                <a:cs typeface="Arial"/>
              </a:rPr>
              <a:t>en</a:t>
            </a:r>
            <a:r>
              <a:rPr sz="1900" b="1" dirty="0">
                <a:latin typeface="Arial"/>
                <a:cs typeface="Arial"/>
              </a:rPr>
              <a:t>	</a:t>
            </a:r>
            <a:r>
              <a:rPr sz="1900" b="1" spc="-21" dirty="0">
                <a:latin typeface="Arial"/>
                <a:cs typeface="Arial"/>
              </a:rPr>
              <a:t>l</a:t>
            </a:r>
            <a:r>
              <a:rPr sz="1900" b="1" spc="-5" dirty="0">
                <a:latin typeface="Arial"/>
                <a:cs typeface="Arial"/>
              </a:rPr>
              <a:t>os</a:t>
            </a:r>
            <a:r>
              <a:rPr sz="1900" b="1" dirty="0">
                <a:latin typeface="Arial"/>
                <a:cs typeface="Arial"/>
              </a:rPr>
              <a:t>	</a:t>
            </a:r>
            <a:r>
              <a:rPr sz="1900" b="1" spc="-5" dirty="0">
                <a:latin typeface="Arial"/>
                <a:cs typeface="Arial"/>
              </a:rPr>
              <a:t>cambiad</a:t>
            </a:r>
            <a:r>
              <a:rPr sz="1900" b="1" dirty="0">
                <a:latin typeface="Arial"/>
                <a:cs typeface="Arial"/>
              </a:rPr>
              <a:t>o</a:t>
            </a:r>
            <a:r>
              <a:rPr sz="1900" b="1" spc="-5" dirty="0">
                <a:latin typeface="Arial"/>
                <a:cs typeface="Arial"/>
              </a:rPr>
              <a:t>res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to</a:t>
            </a:r>
            <a:r>
              <a:rPr sz="1900" b="1" spc="-15" dirty="0">
                <a:latin typeface="Arial"/>
                <a:cs typeface="Arial"/>
              </a:rPr>
              <a:t>m</a:t>
            </a:r>
            <a:r>
              <a:rPr sz="1900" b="1" spc="-5" dirty="0">
                <a:latin typeface="Arial"/>
                <a:cs typeface="Arial"/>
              </a:rPr>
              <a:t>a</a:t>
            </a:r>
            <a:r>
              <a:rPr sz="1900" b="1" dirty="0">
                <a:latin typeface="Arial"/>
                <a:cs typeface="Arial"/>
              </a:rPr>
              <a:t>	</a:t>
            </a:r>
            <a:r>
              <a:rPr sz="1900" b="1" spc="-5" dirty="0">
                <a:latin typeface="Arial"/>
                <a:cs typeface="Arial"/>
              </a:rPr>
              <a:t>b</a:t>
            </a:r>
            <a:r>
              <a:rPr sz="1900" b="1" dirty="0">
                <a:latin typeface="Arial"/>
                <a:cs typeface="Arial"/>
              </a:rPr>
              <a:t>a</a:t>
            </a:r>
            <a:r>
              <a:rPr sz="1900" b="1" spc="-5" dirty="0">
                <a:latin typeface="Arial"/>
                <a:cs typeface="Arial"/>
              </a:rPr>
              <a:t>jo</a:t>
            </a:r>
            <a:r>
              <a:rPr sz="1900" b="1" dirty="0">
                <a:latin typeface="Arial"/>
                <a:cs typeface="Arial"/>
              </a:rPr>
              <a:t>	</a:t>
            </a:r>
            <a:r>
              <a:rPr sz="1900" b="1" spc="-5" dirty="0">
                <a:latin typeface="Arial"/>
                <a:cs typeface="Arial"/>
              </a:rPr>
              <a:t>carga</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el</a:t>
            </a:r>
            <a:endParaRPr sz="1900">
              <a:latin typeface="Arial"/>
              <a:cs typeface="Arial"/>
            </a:endParaRPr>
          </a:p>
        </p:txBody>
      </p:sp>
      <p:sp>
        <p:nvSpPr>
          <p:cNvPr id="18" name="object 18"/>
          <p:cNvSpPr txBox="1"/>
          <p:nvPr/>
        </p:nvSpPr>
        <p:spPr>
          <a:xfrm>
            <a:off x="1633982" y="3921837"/>
            <a:ext cx="353949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cambiador</a:t>
            </a:r>
            <a:r>
              <a:rPr sz="1900" b="1" dirty="0">
                <a:latin typeface="Arial"/>
                <a:cs typeface="Arial"/>
              </a:rPr>
              <a:t> </a:t>
            </a:r>
            <a:r>
              <a:rPr sz="1900" b="1" spc="-5" dirty="0">
                <a:latin typeface="Arial"/>
                <a:cs typeface="Arial"/>
              </a:rPr>
              <a:t>de tomas</a:t>
            </a:r>
            <a:r>
              <a:rPr sz="1900" b="1" dirty="0">
                <a:latin typeface="Arial"/>
                <a:cs typeface="Arial"/>
              </a:rPr>
              <a:t> </a:t>
            </a:r>
            <a:r>
              <a:rPr sz="1900" b="1" spc="-5" dirty="0">
                <a:latin typeface="Arial"/>
                <a:cs typeface="Arial"/>
              </a:rPr>
              <a:t>sin</a:t>
            </a:r>
            <a:r>
              <a:rPr sz="1900" b="1" spc="5" dirty="0">
                <a:latin typeface="Arial"/>
                <a:cs typeface="Arial"/>
              </a:rPr>
              <a:t> </a:t>
            </a:r>
            <a:r>
              <a:rPr sz="1900" b="1" spc="-5" dirty="0">
                <a:latin typeface="Arial"/>
                <a:cs typeface="Arial"/>
              </a:rPr>
              <a:t>carga.</a:t>
            </a:r>
            <a:endParaRPr sz="1900">
              <a:latin typeface="Arial"/>
              <a:cs typeface="Arial"/>
            </a:endParaRPr>
          </a:p>
        </p:txBody>
      </p:sp>
      <p:pic>
        <p:nvPicPr>
          <p:cNvPr id="19" name="object 19"/>
          <p:cNvPicPr/>
          <p:nvPr/>
        </p:nvPicPr>
        <p:blipFill>
          <a:blip r:embed="rId2" cstate="print"/>
          <a:stretch>
            <a:fillRect/>
          </a:stretch>
        </p:blipFill>
        <p:spPr>
          <a:xfrm>
            <a:off x="948057" y="4506553"/>
            <a:ext cx="208915" cy="194987"/>
          </a:xfrm>
          <a:prstGeom prst="rect">
            <a:avLst/>
          </a:prstGeom>
        </p:spPr>
      </p:pic>
      <p:sp>
        <p:nvSpPr>
          <p:cNvPr id="20" name="object 20"/>
          <p:cNvSpPr txBox="1"/>
          <p:nvPr/>
        </p:nvSpPr>
        <p:spPr>
          <a:xfrm>
            <a:off x="1176832" y="4478402"/>
            <a:ext cx="817244"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P</a:t>
            </a:r>
            <a:r>
              <a:rPr sz="1900" b="1" spc="-5" dirty="0">
                <a:latin typeface="Arial"/>
                <a:cs typeface="Arial"/>
              </a:rPr>
              <a:t>rue</a:t>
            </a:r>
            <a:r>
              <a:rPr sz="1900" b="1" dirty="0">
                <a:latin typeface="Arial"/>
                <a:cs typeface="Arial"/>
              </a:rPr>
              <a:t>b</a:t>
            </a:r>
            <a:r>
              <a:rPr sz="1900" b="1" spc="-5" dirty="0">
                <a:latin typeface="Arial"/>
                <a:cs typeface="Arial"/>
              </a:rPr>
              <a:t>a</a:t>
            </a:r>
            <a:endParaRPr sz="1900">
              <a:latin typeface="Arial"/>
              <a:cs typeface="Arial"/>
            </a:endParaRPr>
          </a:p>
        </p:txBody>
      </p:sp>
      <p:sp>
        <p:nvSpPr>
          <p:cNvPr id="21" name="object 21"/>
          <p:cNvSpPr txBox="1"/>
          <p:nvPr/>
        </p:nvSpPr>
        <p:spPr>
          <a:xfrm>
            <a:off x="4331842" y="4478402"/>
            <a:ext cx="11525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a:t>
            </a:r>
            <a:r>
              <a:rPr sz="1900" b="1" dirty="0">
                <a:latin typeface="Arial"/>
                <a:cs typeface="Arial"/>
              </a:rPr>
              <a:t>d</a:t>
            </a:r>
            <a:r>
              <a:rPr sz="1900" b="1" spc="-5" dirty="0">
                <a:latin typeface="Arial"/>
                <a:cs typeface="Arial"/>
              </a:rPr>
              <a:t>ic</a:t>
            </a:r>
            <a:r>
              <a:rPr sz="1900" b="1" dirty="0">
                <a:latin typeface="Arial"/>
                <a:cs typeface="Arial"/>
              </a:rPr>
              <a:t>t</a:t>
            </a:r>
            <a:r>
              <a:rPr sz="1900" b="1" spc="15" dirty="0">
                <a:latin typeface="Arial"/>
                <a:cs typeface="Arial"/>
              </a:rPr>
              <a:t>i</a:t>
            </a:r>
            <a:r>
              <a:rPr sz="1900" b="1" spc="-40" dirty="0">
                <a:latin typeface="Arial"/>
                <a:cs typeface="Arial"/>
              </a:rPr>
              <a:t>v</a:t>
            </a:r>
            <a:r>
              <a:rPr sz="1900" b="1" spc="-5" dirty="0">
                <a:latin typeface="Arial"/>
                <a:cs typeface="Arial"/>
              </a:rPr>
              <a:t>o</a:t>
            </a:r>
            <a:endParaRPr sz="1900">
              <a:latin typeface="Arial"/>
              <a:cs typeface="Arial"/>
            </a:endParaRPr>
          </a:p>
        </p:txBody>
      </p:sp>
      <p:sp>
        <p:nvSpPr>
          <p:cNvPr id="22" name="object 22"/>
          <p:cNvSpPr txBox="1"/>
          <p:nvPr/>
        </p:nvSpPr>
        <p:spPr>
          <a:xfrm>
            <a:off x="2093722" y="4448936"/>
            <a:ext cx="4026535" cy="304570"/>
          </a:xfrm>
          <a:prstGeom prst="rect">
            <a:avLst/>
          </a:prstGeom>
        </p:spPr>
        <p:txBody>
          <a:bodyPr vert="horz" wrap="square" lIns="0" tIns="12064" rIns="0" bIns="0" rtlCol="0">
            <a:spAutoFit/>
          </a:bodyPr>
          <a:lstStyle/>
          <a:p>
            <a:pPr marL="12699">
              <a:spcBef>
                <a:spcPts val="95"/>
              </a:spcBef>
              <a:tabLst>
                <a:tab pos="3502348" algn="l"/>
              </a:tabLst>
            </a:pPr>
            <a:r>
              <a:rPr sz="1900" b="1" spc="-5" dirty="0">
                <a:latin typeface="Arial"/>
                <a:cs typeface="Arial"/>
              </a:rPr>
              <a:t>de </a:t>
            </a:r>
            <a:r>
              <a:rPr sz="1900" b="1" spc="-155" dirty="0">
                <a:latin typeface="Arial"/>
                <a:cs typeface="Arial"/>
              </a:rPr>
              <a:t> </a:t>
            </a:r>
            <a:r>
              <a:rPr sz="1900" b="1" spc="-5" dirty="0">
                <a:latin typeface="Arial"/>
                <a:cs typeface="Arial"/>
              </a:rPr>
              <a:t>ma</a:t>
            </a:r>
            <a:r>
              <a:rPr sz="1900" b="1" dirty="0">
                <a:latin typeface="Arial"/>
                <a:cs typeface="Arial"/>
              </a:rPr>
              <a:t>n</a:t>
            </a:r>
            <a:r>
              <a:rPr sz="1900" b="1" spc="-5" dirty="0">
                <a:latin typeface="Arial"/>
                <a:cs typeface="Arial"/>
              </a:rPr>
              <a:t>tenimien</a:t>
            </a:r>
            <a:r>
              <a:rPr sz="1900" b="1" dirty="0">
                <a:latin typeface="Arial"/>
                <a:cs typeface="Arial"/>
              </a:rPr>
              <a:t>t</a:t>
            </a:r>
            <a:r>
              <a:rPr sz="1900" b="1" spc="-5" dirty="0">
                <a:latin typeface="Arial"/>
                <a:cs typeface="Arial"/>
              </a:rPr>
              <a:t>o</a:t>
            </a:r>
            <a:r>
              <a:rPr sz="1900" b="1" dirty="0">
                <a:latin typeface="Arial"/>
                <a:cs typeface="Arial"/>
              </a:rPr>
              <a:t>	</a:t>
            </a:r>
            <a:r>
              <a:rPr sz="1900" b="1" spc="10" dirty="0">
                <a:latin typeface="Arial"/>
                <a:cs typeface="Arial"/>
              </a:rPr>
              <a:t>p</a:t>
            </a:r>
            <a:r>
              <a:rPr sz="1900" b="1" spc="-5" dirty="0">
                <a:latin typeface="Arial"/>
                <a:cs typeface="Arial"/>
              </a:rPr>
              <a:t>ara</a:t>
            </a:r>
            <a:endParaRPr sz="1900">
              <a:latin typeface="Arial"/>
              <a:cs typeface="Arial"/>
            </a:endParaRPr>
          </a:p>
        </p:txBody>
      </p:sp>
      <p:sp>
        <p:nvSpPr>
          <p:cNvPr id="23" name="object 23"/>
          <p:cNvSpPr txBox="1"/>
          <p:nvPr/>
        </p:nvSpPr>
        <p:spPr>
          <a:xfrm>
            <a:off x="6220334" y="4478402"/>
            <a:ext cx="30454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detectar</a:t>
            </a:r>
            <a:r>
              <a:rPr sz="1900" b="1" spc="375" dirty="0">
                <a:latin typeface="Arial"/>
                <a:cs typeface="Arial"/>
              </a:rPr>
              <a:t> </a:t>
            </a:r>
            <a:r>
              <a:rPr sz="1900" b="1" spc="-5" dirty="0">
                <a:latin typeface="Arial"/>
                <a:cs typeface="Arial"/>
              </a:rPr>
              <a:t>fallas</a:t>
            </a:r>
            <a:r>
              <a:rPr sz="1900" b="1" spc="380" dirty="0">
                <a:latin typeface="Arial"/>
                <a:cs typeface="Arial"/>
              </a:rPr>
              <a:t> </a:t>
            </a:r>
            <a:r>
              <a:rPr sz="1900" b="1" spc="-5" dirty="0">
                <a:latin typeface="Arial"/>
                <a:cs typeface="Arial"/>
              </a:rPr>
              <a:t>incipientes</a:t>
            </a:r>
            <a:endParaRPr sz="1900">
              <a:latin typeface="Arial"/>
              <a:cs typeface="Arial"/>
            </a:endParaRPr>
          </a:p>
        </p:txBody>
      </p:sp>
      <p:sp>
        <p:nvSpPr>
          <p:cNvPr id="24" name="object 24"/>
          <p:cNvSpPr txBox="1"/>
          <p:nvPr/>
        </p:nvSpPr>
        <p:spPr>
          <a:xfrm>
            <a:off x="9365743" y="4448936"/>
            <a:ext cx="6203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79" dirty="0">
                <a:latin typeface="Arial"/>
                <a:cs typeface="Arial"/>
              </a:rPr>
              <a:t> </a:t>
            </a:r>
            <a:r>
              <a:rPr sz="1900" b="1" spc="-5" dirty="0">
                <a:latin typeface="Arial"/>
                <a:cs typeface="Arial"/>
              </a:rPr>
              <a:t>el</a:t>
            </a:r>
            <a:endParaRPr sz="1900">
              <a:latin typeface="Arial"/>
              <a:cs typeface="Arial"/>
            </a:endParaRPr>
          </a:p>
        </p:txBody>
      </p:sp>
      <p:sp>
        <p:nvSpPr>
          <p:cNvPr id="25" name="object 25"/>
          <p:cNvSpPr txBox="1"/>
          <p:nvPr/>
        </p:nvSpPr>
        <p:spPr>
          <a:xfrm>
            <a:off x="1164133" y="4726304"/>
            <a:ext cx="75431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r>
              <a:rPr sz="1900" b="1" spc="5" dirty="0">
                <a:latin typeface="Arial"/>
                <a:cs typeface="Arial"/>
              </a:rPr>
              <a:t> </a:t>
            </a:r>
            <a:r>
              <a:rPr sz="1900" b="1" spc="-5" dirty="0">
                <a:latin typeface="Arial"/>
                <a:cs typeface="Arial"/>
              </a:rPr>
              <a:t>producto</a:t>
            </a:r>
            <a:r>
              <a:rPr sz="1900" b="1" spc="40" dirty="0">
                <a:latin typeface="Arial"/>
                <a:cs typeface="Arial"/>
              </a:rPr>
              <a:t> </a:t>
            </a:r>
            <a:r>
              <a:rPr sz="1900" b="1" spc="-10" dirty="0">
                <a:latin typeface="Arial"/>
                <a:cs typeface="Arial"/>
              </a:rPr>
              <a:t>del</a:t>
            </a:r>
            <a:r>
              <a:rPr sz="1900" b="1" spc="10" dirty="0">
                <a:latin typeface="Arial"/>
                <a:cs typeface="Arial"/>
              </a:rPr>
              <a:t> </a:t>
            </a:r>
            <a:r>
              <a:rPr sz="1900" b="1" spc="-5" dirty="0">
                <a:latin typeface="Arial"/>
                <a:cs typeface="Arial"/>
              </a:rPr>
              <a:t>continuo</a:t>
            </a:r>
            <a:r>
              <a:rPr sz="1900" b="1" spc="15" dirty="0">
                <a:latin typeface="Arial"/>
                <a:cs typeface="Arial"/>
              </a:rPr>
              <a:t> </a:t>
            </a:r>
            <a:r>
              <a:rPr sz="1900" b="1" spc="-5" dirty="0">
                <a:latin typeface="Arial"/>
                <a:cs typeface="Arial"/>
              </a:rPr>
              <a:t>funcionamiento</a:t>
            </a:r>
            <a:r>
              <a:rPr sz="1900" b="1" spc="15"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mismo.</a:t>
            </a:r>
            <a:endParaRPr sz="1900">
              <a:latin typeface="Arial"/>
              <a:cs typeface="Arial"/>
            </a:endParaRPr>
          </a:p>
        </p:txBody>
      </p:sp>
      <p:pic>
        <p:nvPicPr>
          <p:cNvPr id="26" name="object 26"/>
          <p:cNvPicPr/>
          <p:nvPr/>
        </p:nvPicPr>
        <p:blipFill>
          <a:blip r:embed="rId2" cstate="print"/>
          <a:stretch>
            <a:fillRect/>
          </a:stretch>
        </p:blipFill>
        <p:spPr>
          <a:xfrm>
            <a:off x="948057" y="5338996"/>
            <a:ext cx="208915" cy="194394"/>
          </a:xfrm>
          <a:prstGeom prst="rect">
            <a:avLst/>
          </a:prstGeom>
        </p:spPr>
      </p:pic>
      <p:sp>
        <p:nvSpPr>
          <p:cNvPr id="27" name="object 27"/>
          <p:cNvSpPr txBox="1"/>
          <p:nvPr/>
        </p:nvSpPr>
        <p:spPr>
          <a:xfrm>
            <a:off x="3958464" y="5310505"/>
            <a:ext cx="8051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a:t>
            </a:r>
            <a:r>
              <a:rPr sz="1900" b="1" dirty="0">
                <a:latin typeface="Arial"/>
                <a:cs typeface="Arial"/>
              </a:rPr>
              <a:t>e</a:t>
            </a:r>
            <a:r>
              <a:rPr sz="1900" b="1" spc="-5" dirty="0">
                <a:latin typeface="Arial"/>
                <a:cs typeface="Arial"/>
              </a:rPr>
              <a:t>ba</a:t>
            </a:r>
            <a:endParaRPr sz="1900">
              <a:latin typeface="Arial"/>
              <a:cs typeface="Arial"/>
            </a:endParaRPr>
          </a:p>
        </p:txBody>
      </p:sp>
      <p:sp>
        <p:nvSpPr>
          <p:cNvPr id="28" name="object 28"/>
          <p:cNvSpPr txBox="1"/>
          <p:nvPr/>
        </p:nvSpPr>
        <p:spPr>
          <a:xfrm>
            <a:off x="1164134" y="5281041"/>
            <a:ext cx="4478655" cy="304570"/>
          </a:xfrm>
          <a:prstGeom prst="rect">
            <a:avLst/>
          </a:prstGeom>
        </p:spPr>
        <p:txBody>
          <a:bodyPr vert="horz" wrap="square" lIns="0" tIns="12064" rIns="0" bIns="0" rtlCol="0">
            <a:spAutoFit/>
          </a:bodyPr>
          <a:lstStyle/>
          <a:p>
            <a:pPr marL="12699">
              <a:spcBef>
                <a:spcPts val="95"/>
              </a:spcBef>
              <a:tabLst>
                <a:tab pos="3669974" algn="l"/>
              </a:tabLst>
            </a:pPr>
            <a:r>
              <a:rPr sz="1900" b="1" spc="-5" dirty="0">
                <a:latin typeface="Arial"/>
                <a:cs typeface="Arial"/>
              </a:rPr>
              <a:t>Se</a:t>
            </a:r>
            <a:r>
              <a:rPr sz="1900" b="1" spc="44" dirty="0">
                <a:latin typeface="Arial"/>
                <a:cs typeface="Arial"/>
              </a:rPr>
              <a:t> </a:t>
            </a:r>
            <a:r>
              <a:rPr sz="1900" b="1" spc="-5" dirty="0">
                <a:latin typeface="Arial"/>
                <a:cs typeface="Arial"/>
              </a:rPr>
              <a:t>recomienda</a:t>
            </a:r>
            <a:r>
              <a:rPr sz="1900" b="1" spc="50" dirty="0">
                <a:latin typeface="Arial"/>
                <a:cs typeface="Arial"/>
              </a:rPr>
              <a:t> </a:t>
            </a:r>
            <a:r>
              <a:rPr sz="1900" b="1" spc="-5" dirty="0">
                <a:latin typeface="Arial"/>
                <a:cs typeface="Arial"/>
              </a:rPr>
              <a:t>hacer</a:t>
            </a:r>
            <a:r>
              <a:rPr sz="1900" b="1" spc="44" dirty="0">
                <a:latin typeface="Arial"/>
                <a:cs typeface="Arial"/>
              </a:rPr>
              <a:t> </a:t>
            </a:r>
            <a:r>
              <a:rPr sz="1900" b="1" spc="-5" dirty="0">
                <a:latin typeface="Arial"/>
                <a:cs typeface="Arial"/>
              </a:rPr>
              <a:t>la	con</a:t>
            </a:r>
            <a:r>
              <a:rPr sz="1900" b="1" spc="-35" dirty="0">
                <a:latin typeface="Arial"/>
                <a:cs typeface="Arial"/>
              </a:rPr>
              <a:t> </a:t>
            </a:r>
            <a:r>
              <a:rPr sz="1900" b="1" spc="-5" dirty="0">
                <a:latin typeface="Arial"/>
                <a:cs typeface="Arial"/>
              </a:rPr>
              <a:t>un</a:t>
            </a:r>
            <a:endParaRPr sz="1900">
              <a:latin typeface="Arial"/>
              <a:cs typeface="Arial"/>
            </a:endParaRPr>
          </a:p>
        </p:txBody>
      </p:sp>
      <p:sp>
        <p:nvSpPr>
          <p:cNvPr id="29" name="object 29"/>
          <p:cNvSpPr txBox="1"/>
          <p:nvPr/>
        </p:nvSpPr>
        <p:spPr>
          <a:xfrm>
            <a:off x="5705222" y="5310505"/>
            <a:ext cx="428053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a:t>
            </a:r>
            <a:r>
              <a:rPr sz="1900" b="1" spc="21"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corriente</a:t>
            </a:r>
            <a:r>
              <a:rPr sz="1900" b="1" spc="60" dirty="0">
                <a:latin typeface="Arial"/>
                <a:cs typeface="Arial"/>
              </a:rPr>
              <a:t> </a:t>
            </a:r>
            <a:r>
              <a:rPr sz="1900" b="1" spc="-5" dirty="0">
                <a:latin typeface="Arial"/>
                <a:cs typeface="Arial"/>
              </a:rPr>
              <a:t>entre</a:t>
            </a:r>
            <a:r>
              <a:rPr sz="1900" b="1" spc="35"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0,1</a:t>
            </a:r>
            <a:r>
              <a:rPr sz="1900" b="1" spc="50"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el</a:t>
            </a:r>
            <a:r>
              <a:rPr sz="1900" b="1" spc="35" dirty="0">
                <a:latin typeface="Arial"/>
                <a:cs typeface="Arial"/>
              </a:rPr>
              <a:t> </a:t>
            </a:r>
            <a:r>
              <a:rPr sz="1900" b="1" spc="5" dirty="0">
                <a:latin typeface="Arial"/>
                <a:cs typeface="Arial"/>
              </a:rPr>
              <a:t>1%</a:t>
            </a:r>
            <a:endParaRPr sz="1900">
              <a:latin typeface="Arial"/>
              <a:cs typeface="Arial"/>
            </a:endParaRPr>
          </a:p>
        </p:txBody>
      </p:sp>
      <p:sp>
        <p:nvSpPr>
          <p:cNvPr id="30" name="object 30"/>
          <p:cNvSpPr txBox="1"/>
          <p:nvPr/>
        </p:nvSpPr>
        <p:spPr>
          <a:xfrm>
            <a:off x="1176832" y="5587950"/>
            <a:ext cx="8324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35"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In</a:t>
            </a:r>
            <a:endParaRPr sz="1900">
              <a:latin typeface="Arial"/>
              <a:cs typeface="Arial"/>
            </a:endParaRPr>
          </a:p>
        </p:txBody>
      </p:sp>
      <p:sp>
        <p:nvSpPr>
          <p:cNvPr id="31" name="object 31"/>
          <p:cNvSpPr txBox="1"/>
          <p:nvPr/>
        </p:nvSpPr>
        <p:spPr>
          <a:xfrm>
            <a:off x="2063242" y="5558790"/>
            <a:ext cx="21158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corriente</a:t>
            </a:r>
            <a:r>
              <a:rPr sz="1900" b="1" spc="-40" dirty="0">
                <a:latin typeface="Arial"/>
                <a:cs typeface="Arial"/>
              </a:rPr>
              <a:t> </a:t>
            </a:r>
            <a:r>
              <a:rPr sz="1900" b="1" spc="-5" dirty="0">
                <a:latin typeface="Arial"/>
                <a:cs typeface="Arial"/>
              </a:rPr>
              <a:t>nominal,</a:t>
            </a:r>
            <a:endParaRPr sz="1900">
              <a:latin typeface="Arial"/>
              <a:cs typeface="Arial"/>
            </a:endParaRPr>
          </a:p>
        </p:txBody>
      </p:sp>
      <p:sp>
        <p:nvSpPr>
          <p:cNvPr id="32" name="object 32"/>
          <p:cNvSpPr txBox="1"/>
          <p:nvPr/>
        </p:nvSpPr>
        <p:spPr>
          <a:xfrm>
            <a:off x="4235830" y="5587874"/>
            <a:ext cx="24257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nunca</a:t>
            </a:r>
            <a:r>
              <a:rPr sz="1900" b="1" spc="-15" dirty="0">
                <a:latin typeface="Arial"/>
                <a:cs typeface="Arial"/>
              </a:rPr>
              <a:t> </a:t>
            </a:r>
            <a:r>
              <a:rPr sz="1900" b="1" spc="-5" dirty="0">
                <a:latin typeface="Arial"/>
                <a:cs typeface="Arial"/>
              </a:rPr>
              <a:t>exceda</a:t>
            </a:r>
            <a:r>
              <a:rPr sz="1900" b="1"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10%</a:t>
            </a:r>
            <a:endParaRPr sz="1900">
              <a:latin typeface="Arial"/>
              <a:cs typeface="Arial"/>
            </a:endParaRPr>
          </a:p>
        </p:txBody>
      </p:sp>
      <p:sp>
        <p:nvSpPr>
          <p:cNvPr id="33" name="object 33"/>
          <p:cNvSpPr txBox="1"/>
          <p:nvPr/>
        </p:nvSpPr>
        <p:spPr>
          <a:xfrm>
            <a:off x="6702933" y="5558790"/>
            <a:ext cx="27324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0" dirty="0">
                <a:latin typeface="Arial"/>
                <a:cs typeface="Arial"/>
              </a:rPr>
              <a:t> </a:t>
            </a:r>
            <a:r>
              <a:rPr sz="1900" b="1" dirty="0">
                <a:latin typeface="Arial"/>
                <a:cs typeface="Arial"/>
              </a:rPr>
              <a:t>la</a:t>
            </a:r>
            <a:r>
              <a:rPr sz="1900" b="1" spc="-21" dirty="0">
                <a:latin typeface="Arial"/>
                <a:cs typeface="Arial"/>
              </a:rPr>
              <a:t> </a:t>
            </a:r>
            <a:r>
              <a:rPr sz="1900" b="1" spc="-5" dirty="0">
                <a:latin typeface="Arial"/>
                <a:cs typeface="Arial"/>
              </a:rPr>
              <a:t>corriente</a:t>
            </a:r>
            <a:r>
              <a:rPr sz="1900" b="1" spc="-15" dirty="0">
                <a:latin typeface="Arial"/>
                <a:cs typeface="Arial"/>
              </a:rPr>
              <a:t> </a:t>
            </a:r>
            <a:r>
              <a:rPr sz="1900" b="1" spc="-5" dirty="0">
                <a:latin typeface="Arial"/>
                <a:cs typeface="Arial"/>
              </a:rPr>
              <a:t>nominal.</a:t>
            </a:r>
            <a:endParaRPr sz="1900">
              <a:latin typeface="Arial"/>
              <a:cs typeface="Arial"/>
            </a:endParaRPr>
          </a:p>
        </p:txBody>
      </p:sp>
      <p:pic>
        <p:nvPicPr>
          <p:cNvPr id="34" name="object 34"/>
          <p:cNvPicPr/>
          <p:nvPr/>
        </p:nvPicPr>
        <p:blipFill>
          <a:blip r:embed="rId2" cstate="print"/>
          <a:stretch>
            <a:fillRect/>
          </a:stretch>
        </p:blipFill>
        <p:spPr>
          <a:xfrm>
            <a:off x="948057" y="6170887"/>
            <a:ext cx="208915" cy="194987"/>
          </a:xfrm>
          <a:prstGeom prst="rect">
            <a:avLst/>
          </a:prstGeom>
        </p:spPr>
      </p:pic>
      <p:sp>
        <p:nvSpPr>
          <p:cNvPr id="35" name="object 35"/>
          <p:cNvSpPr txBox="1"/>
          <p:nvPr/>
        </p:nvSpPr>
        <p:spPr>
          <a:xfrm>
            <a:off x="1164133" y="6113475"/>
            <a:ext cx="113093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El</a:t>
            </a:r>
            <a:r>
              <a:rPr sz="1900" b="1" spc="110" dirty="0">
                <a:latin typeface="Arial"/>
                <a:cs typeface="Arial"/>
              </a:rPr>
              <a:t> </a:t>
            </a:r>
            <a:r>
              <a:rPr sz="1900" b="1" spc="-10" dirty="0">
                <a:latin typeface="Arial"/>
                <a:cs typeface="Arial"/>
              </a:rPr>
              <a:t>valor</a:t>
            </a:r>
            <a:r>
              <a:rPr sz="1900" b="1" spc="95" dirty="0">
                <a:latin typeface="Arial"/>
                <a:cs typeface="Arial"/>
              </a:rPr>
              <a:t> </a:t>
            </a:r>
            <a:r>
              <a:rPr sz="1900" b="1" spc="-5" dirty="0">
                <a:latin typeface="Arial"/>
                <a:cs typeface="Arial"/>
              </a:rPr>
              <a:t>a </a:t>
            </a:r>
            <a:r>
              <a:rPr sz="1900" b="1" spc="-509" dirty="0">
                <a:latin typeface="Arial"/>
                <a:cs typeface="Arial"/>
              </a:rPr>
              <a:t> </a:t>
            </a:r>
            <a:r>
              <a:rPr sz="1900" b="1" spc="-5" dirty="0">
                <a:latin typeface="Arial"/>
                <a:cs typeface="Arial"/>
              </a:rPr>
              <a:t>fase.</a:t>
            </a:r>
            <a:endParaRPr sz="1900">
              <a:latin typeface="Arial"/>
              <a:cs typeface="Arial"/>
            </a:endParaRPr>
          </a:p>
        </p:txBody>
      </p:sp>
      <p:sp>
        <p:nvSpPr>
          <p:cNvPr id="40" name="object 40"/>
          <p:cNvSpPr txBox="1"/>
          <p:nvPr/>
        </p:nvSpPr>
        <p:spPr>
          <a:xfrm>
            <a:off x="9792969" y="6784035"/>
            <a:ext cx="232410" cy="153888"/>
          </a:xfrm>
          <a:prstGeom prst="rect">
            <a:avLst/>
          </a:prstGeom>
        </p:spPr>
        <p:txBody>
          <a:bodyPr vert="horz" wrap="square" lIns="0" tIns="0" rIns="0" bIns="0" rtlCol="0">
            <a:spAutoFit/>
          </a:bodyPr>
          <a:lstStyle/>
          <a:p>
            <a:pPr marL="38097">
              <a:lnSpc>
                <a:spcPts val="1150"/>
              </a:lnSpc>
            </a:pPr>
            <a:fld id="{81D60167-4931-47E6-BA6A-407CBD079E47}" type="slidenum">
              <a:rPr sz="1100" dirty="0">
                <a:latin typeface="Calibri"/>
                <a:cs typeface="Calibri"/>
              </a:rPr>
              <a:pPr marL="38097">
                <a:lnSpc>
                  <a:spcPts val="1150"/>
                </a:lnSpc>
              </a:pPr>
              <a:t>51</a:t>
            </a:fld>
            <a:endParaRPr sz="1100">
              <a:latin typeface="Calibri"/>
              <a:cs typeface="Calibri"/>
            </a:endParaRPr>
          </a:p>
        </p:txBody>
      </p:sp>
      <p:sp>
        <p:nvSpPr>
          <p:cNvPr id="36" name="object 36"/>
          <p:cNvSpPr txBox="1"/>
          <p:nvPr/>
        </p:nvSpPr>
        <p:spPr>
          <a:xfrm>
            <a:off x="2367026" y="6142940"/>
            <a:ext cx="9378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a:t>
            </a:r>
            <a:r>
              <a:rPr sz="1900" b="1" dirty="0">
                <a:latin typeface="Arial"/>
                <a:cs typeface="Arial"/>
              </a:rPr>
              <a:t>e</a:t>
            </a:r>
            <a:r>
              <a:rPr sz="1900" b="1" spc="-5" dirty="0">
                <a:latin typeface="Arial"/>
                <a:cs typeface="Arial"/>
              </a:rPr>
              <a:t>p</a:t>
            </a:r>
            <a:r>
              <a:rPr sz="1900" b="1" dirty="0">
                <a:latin typeface="Arial"/>
                <a:cs typeface="Arial"/>
              </a:rPr>
              <a:t>o</a:t>
            </a:r>
            <a:r>
              <a:rPr sz="1900" b="1" spc="-5" dirty="0">
                <a:latin typeface="Arial"/>
                <a:cs typeface="Arial"/>
              </a:rPr>
              <a:t>rtar</a:t>
            </a:r>
            <a:endParaRPr sz="1900">
              <a:latin typeface="Arial"/>
              <a:cs typeface="Arial"/>
            </a:endParaRPr>
          </a:p>
        </p:txBody>
      </p:sp>
      <p:sp>
        <p:nvSpPr>
          <p:cNvPr id="37" name="object 37"/>
          <p:cNvSpPr txBox="1"/>
          <p:nvPr/>
        </p:nvSpPr>
        <p:spPr>
          <a:xfrm>
            <a:off x="3363215" y="6113475"/>
            <a:ext cx="13195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debe</a:t>
            </a:r>
            <a:r>
              <a:rPr sz="1900" b="1" spc="105" dirty="0">
                <a:latin typeface="Arial"/>
                <a:cs typeface="Arial"/>
              </a:rPr>
              <a:t> </a:t>
            </a:r>
            <a:r>
              <a:rPr sz="1900" b="1" spc="-5" dirty="0">
                <a:latin typeface="Arial"/>
                <a:cs typeface="Arial"/>
              </a:rPr>
              <a:t>ser</a:t>
            </a:r>
            <a:r>
              <a:rPr sz="1900" b="1" spc="95" dirty="0">
                <a:latin typeface="Arial"/>
                <a:cs typeface="Arial"/>
              </a:rPr>
              <a:t> </a:t>
            </a:r>
            <a:r>
              <a:rPr sz="1900" b="1" spc="-5" dirty="0">
                <a:latin typeface="Arial"/>
                <a:cs typeface="Arial"/>
              </a:rPr>
              <a:t>el</a:t>
            </a:r>
            <a:endParaRPr sz="1900">
              <a:latin typeface="Arial"/>
              <a:cs typeface="Arial"/>
            </a:endParaRPr>
          </a:p>
        </p:txBody>
      </p:sp>
      <p:sp>
        <p:nvSpPr>
          <p:cNvPr id="38" name="object 38"/>
          <p:cNvSpPr txBox="1"/>
          <p:nvPr/>
        </p:nvSpPr>
        <p:spPr>
          <a:xfrm>
            <a:off x="4753991" y="6142940"/>
            <a:ext cx="411099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promedio</a:t>
            </a:r>
            <a:r>
              <a:rPr sz="1900" b="1" spc="135" dirty="0">
                <a:latin typeface="Arial"/>
                <a:cs typeface="Arial"/>
              </a:rPr>
              <a:t> </a:t>
            </a:r>
            <a:r>
              <a:rPr sz="1900" b="1" spc="-5" dirty="0">
                <a:latin typeface="Arial"/>
                <a:cs typeface="Arial"/>
              </a:rPr>
              <a:t>de</a:t>
            </a:r>
            <a:r>
              <a:rPr sz="1900" b="1" spc="140" dirty="0">
                <a:latin typeface="Arial"/>
                <a:cs typeface="Arial"/>
              </a:rPr>
              <a:t> </a:t>
            </a:r>
            <a:r>
              <a:rPr sz="1900" b="1" spc="-5" dirty="0">
                <a:latin typeface="Arial"/>
                <a:cs typeface="Arial"/>
              </a:rPr>
              <a:t>tres</a:t>
            </a:r>
            <a:r>
              <a:rPr sz="1900" b="1" spc="135" dirty="0">
                <a:latin typeface="Arial"/>
                <a:cs typeface="Arial"/>
              </a:rPr>
              <a:t> </a:t>
            </a:r>
            <a:r>
              <a:rPr sz="1900" b="1" spc="-5" dirty="0">
                <a:latin typeface="Arial"/>
                <a:cs typeface="Arial"/>
              </a:rPr>
              <a:t>o</a:t>
            </a:r>
            <a:r>
              <a:rPr sz="1900" b="1" spc="135" dirty="0">
                <a:latin typeface="Arial"/>
                <a:cs typeface="Arial"/>
              </a:rPr>
              <a:t> </a:t>
            </a:r>
            <a:r>
              <a:rPr sz="1900" b="1" spc="-5" dirty="0">
                <a:latin typeface="Arial"/>
                <a:cs typeface="Arial"/>
              </a:rPr>
              <a:t>cuatro</a:t>
            </a:r>
            <a:r>
              <a:rPr sz="1900" b="1" spc="135" dirty="0">
                <a:latin typeface="Arial"/>
                <a:cs typeface="Arial"/>
              </a:rPr>
              <a:t> </a:t>
            </a:r>
            <a:r>
              <a:rPr sz="1900" b="1" spc="-5" dirty="0">
                <a:latin typeface="Arial"/>
                <a:cs typeface="Arial"/>
              </a:rPr>
              <a:t>medidas</a:t>
            </a:r>
            <a:endParaRPr sz="1900">
              <a:latin typeface="Arial"/>
              <a:cs typeface="Arial"/>
            </a:endParaRPr>
          </a:p>
        </p:txBody>
      </p:sp>
      <p:sp>
        <p:nvSpPr>
          <p:cNvPr id="39" name="object 39"/>
          <p:cNvSpPr txBox="1"/>
          <p:nvPr/>
        </p:nvSpPr>
        <p:spPr>
          <a:xfrm>
            <a:off x="8935975" y="6113475"/>
            <a:ext cx="10471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por</a:t>
            </a:r>
            <a:r>
              <a:rPr sz="1900" b="1" spc="55" dirty="0">
                <a:latin typeface="Arial"/>
                <a:cs typeface="Arial"/>
              </a:rPr>
              <a:t> </a:t>
            </a:r>
            <a:r>
              <a:rPr sz="1900" b="1" spc="-5" dirty="0">
                <a:latin typeface="Arial"/>
                <a:cs typeface="Arial"/>
              </a:rPr>
              <a:t>cada</a:t>
            </a:r>
            <a:endParaRPr sz="1900">
              <a:latin typeface="Arial"/>
              <a:cs typeface="Aria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176832" y="1147827"/>
            <a:ext cx="44488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Vibraciones,</a:t>
            </a:r>
            <a:r>
              <a:rPr sz="1900" b="1" spc="400" dirty="0">
                <a:latin typeface="Arial"/>
                <a:cs typeface="Arial"/>
              </a:rPr>
              <a:t> </a:t>
            </a:r>
            <a:r>
              <a:rPr sz="1900" b="1" spc="-5" dirty="0">
                <a:latin typeface="Arial"/>
                <a:cs typeface="Arial"/>
              </a:rPr>
              <a:t>cortocircuitos,</a:t>
            </a:r>
            <a:r>
              <a:rPr sz="1900" b="1" spc="395" dirty="0">
                <a:latin typeface="Arial"/>
                <a:cs typeface="Arial"/>
              </a:rPr>
              <a:t> </a:t>
            </a:r>
            <a:r>
              <a:rPr sz="1900" b="1" spc="-5" dirty="0">
                <a:latin typeface="Arial"/>
                <a:cs typeface="Arial"/>
              </a:rPr>
              <a:t>corrosión</a:t>
            </a:r>
            <a:endParaRPr sz="1900">
              <a:latin typeface="Arial"/>
              <a:cs typeface="Arial"/>
            </a:endParaRPr>
          </a:p>
        </p:txBody>
      </p:sp>
      <p:sp>
        <p:nvSpPr>
          <p:cNvPr id="9" name="object 9"/>
          <p:cNvSpPr txBox="1"/>
          <p:nvPr/>
        </p:nvSpPr>
        <p:spPr>
          <a:xfrm>
            <a:off x="5724526" y="1118362"/>
            <a:ext cx="42627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son</a:t>
            </a:r>
            <a:r>
              <a:rPr sz="1900" b="1" spc="360" dirty="0">
                <a:latin typeface="Arial"/>
                <a:cs typeface="Arial"/>
              </a:rPr>
              <a:t> </a:t>
            </a:r>
            <a:r>
              <a:rPr sz="1900" b="1" spc="-5" dirty="0">
                <a:latin typeface="Arial"/>
                <a:cs typeface="Arial"/>
              </a:rPr>
              <a:t>causas</a:t>
            </a:r>
            <a:r>
              <a:rPr sz="1900" b="1" spc="350" dirty="0">
                <a:latin typeface="Arial"/>
                <a:cs typeface="Arial"/>
              </a:rPr>
              <a:t> </a:t>
            </a:r>
            <a:r>
              <a:rPr sz="1900" b="1" spc="-5" dirty="0">
                <a:latin typeface="Arial"/>
                <a:cs typeface="Arial"/>
              </a:rPr>
              <a:t>que</a:t>
            </a:r>
            <a:r>
              <a:rPr sz="1900" b="1" spc="355" dirty="0">
                <a:latin typeface="Arial"/>
                <a:cs typeface="Arial"/>
              </a:rPr>
              <a:t> </a:t>
            </a:r>
            <a:r>
              <a:rPr sz="1900" b="1" spc="-5" dirty="0">
                <a:latin typeface="Arial"/>
                <a:cs typeface="Arial"/>
              </a:rPr>
              <a:t>pueden</a:t>
            </a:r>
            <a:r>
              <a:rPr sz="1900" b="1" spc="350" dirty="0">
                <a:latin typeface="Arial"/>
                <a:cs typeface="Arial"/>
              </a:rPr>
              <a:t> </a:t>
            </a:r>
            <a:r>
              <a:rPr sz="1900" b="1" spc="-5" dirty="0">
                <a:latin typeface="Arial"/>
                <a:cs typeface="Arial"/>
              </a:rPr>
              <a:t>debilitar</a:t>
            </a:r>
            <a:r>
              <a:rPr sz="1900" b="1" spc="380" dirty="0">
                <a:latin typeface="Arial"/>
                <a:cs typeface="Arial"/>
              </a:rPr>
              <a:t> </a:t>
            </a:r>
            <a:r>
              <a:rPr sz="1900" b="1" spc="-5" dirty="0">
                <a:latin typeface="Arial"/>
                <a:cs typeface="Arial"/>
              </a:rPr>
              <a:t>la</a:t>
            </a:r>
            <a:endParaRPr sz="1900">
              <a:latin typeface="Arial"/>
              <a:cs typeface="Arial"/>
            </a:endParaRPr>
          </a:p>
        </p:txBody>
      </p:sp>
      <p:sp>
        <p:nvSpPr>
          <p:cNvPr id="10" name="object 10"/>
          <p:cNvSpPr txBox="1"/>
          <p:nvPr/>
        </p:nvSpPr>
        <p:spPr>
          <a:xfrm>
            <a:off x="1164134" y="1395730"/>
            <a:ext cx="32416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conexión</a:t>
            </a:r>
            <a:r>
              <a:rPr sz="1900" b="1" spc="-10" dirty="0">
                <a:latin typeface="Arial"/>
                <a:cs typeface="Arial"/>
              </a:rPr>
              <a:t> </a:t>
            </a:r>
            <a:r>
              <a:rPr sz="1900" b="1" spc="-5" dirty="0">
                <a:latin typeface="Arial"/>
                <a:cs typeface="Arial"/>
              </a:rPr>
              <a:t>de</a:t>
            </a:r>
            <a:r>
              <a:rPr sz="1900" b="1" dirty="0">
                <a:latin typeface="Arial"/>
                <a:cs typeface="Arial"/>
              </a:rPr>
              <a:t> </a:t>
            </a:r>
            <a:r>
              <a:rPr sz="1900" b="1" spc="-10" dirty="0">
                <a:latin typeface="Arial"/>
                <a:cs typeface="Arial"/>
              </a:rPr>
              <a:t>los</a:t>
            </a:r>
            <a:r>
              <a:rPr sz="1900" b="1" dirty="0">
                <a:latin typeface="Arial"/>
                <a:cs typeface="Arial"/>
              </a:rPr>
              <a:t> </a:t>
            </a:r>
            <a:r>
              <a:rPr sz="1900" b="1" spc="-5" dirty="0">
                <a:latin typeface="Arial"/>
                <a:cs typeface="Arial"/>
              </a:rPr>
              <a:t>devanados.</a:t>
            </a:r>
            <a:endParaRPr sz="1900">
              <a:latin typeface="Arial"/>
              <a:cs typeface="Arial"/>
            </a:endParaRPr>
          </a:p>
        </p:txBody>
      </p:sp>
      <p:pic>
        <p:nvPicPr>
          <p:cNvPr id="11" name="object 11"/>
          <p:cNvPicPr/>
          <p:nvPr/>
        </p:nvPicPr>
        <p:blipFill>
          <a:blip r:embed="rId2" cstate="print"/>
          <a:stretch>
            <a:fillRect/>
          </a:stretch>
        </p:blipFill>
        <p:spPr>
          <a:xfrm>
            <a:off x="948057" y="2009056"/>
            <a:ext cx="208915" cy="194394"/>
          </a:xfrm>
          <a:prstGeom prst="rect">
            <a:avLst/>
          </a:prstGeom>
        </p:spPr>
      </p:pic>
      <p:sp>
        <p:nvSpPr>
          <p:cNvPr id="12" name="object 12"/>
          <p:cNvSpPr txBox="1"/>
          <p:nvPr/>
        </p:nvSpPr>
        <p:spPr>
          <a:xfrm>
            <a:off x="1164133" y="1950466"/>
            <a:ext cx="27489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dirty="0">
                <a:latin typeface="Arial"/>
                <a:cs typeface="Arial"/>
              </a:rPr>
              <a:t> </a:t>
            </a:r>
            <a:r>
              <a:rPr sz="1900" b="1" spc="-5" dirty="0">
                <a:latin typeface="Arial"/>
                <a:cs typeface="Arial"/>
              </a:rPr>
              <a:t>figura</a:t>
            </a:r>
            <a:r>
              <a:rPr sz="1900" b="1" dirty="0">
                <a:latin typeface="Arial"/>
                <a:cs typeface="Arial"/>
              </a:rPr>
              <a:t> </a:t>
            </a:r>
            <a:r>
              <a:rPr sz="1900" b="1" spc="-5" dirty="0">
                <a:latin typeface="Arial"/>
                <a:cs typeface="Arial"/>
              </a:rPr>
              <a:t>11</a:t>
            </a:r>
            <a:r>
              <a:rPr sz="1900" b="1" spc="-15" dirty="0">
                <a:latin typeface="Arial"/>
                <a:cs typeface="Arial"/>
              </a:rPr>
              <a:t> </a:t>
            </a:r>
            <a:r>
              <a:rPr sz="1900" b="1" spc="-5" dirty="0">
                <a:latin typeface="Arial"/>
                <a:cs typeface="Arial"/>
              </a:rPr>
              <a:t>muestra un</a:t>
            </a:r>
            <a:endParaRPr sz="1900">
              <a:latin typeface="Arial"/>
              <a:cs typeface="Arial"/>
            </a:endParaRPr>
          </a:p>
        </p:txBody>
      </p:sp>
      <p:sp>
        <p:nvSpPr>
          <p:cNvPr id="13" name="object 13"/>
          <p:cNvSpPr txBox="1"/>
          <p:nvPr/>
        </p:nvSpPr>
        <p:spPr>
          <a:xfrm>
            <a:off x="3972179" y="1979931"/>
            <a:ext cx="31140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modelo</a:t>
            </a:r>
            <a:r>
              <a:rPr sz="1900" b="1" spc="1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equipo</a:t>
            </a:r>
            <a:r>
              <a:rPr sz="1900" b="1" spc="21" dirty="0">
                <a:latin typeface="Arial"/>
                <a:cs typeface="Arial"/>
              </a:rPr>
              <a:t> </a:t>
            </a:r>
            <a:r>
              <a:rPr sz="1900" b="1" spc="-5" dirty="0">
                <a:latin typeface="Arial"/>
                <a:cs typeface="Arial"/>
              </a:rPr>
              <a:t>utilizado</a:t>
            </a:r>
            <a:endParaRPr sz="1900">
              <a:latin typeface="Arial"/>
              <a:cs typeface="Arial"/>
            </a:endParaRPr>
          </a:p>
        </p:txBody>
      </p:sp>
      <p:sp>
        <p:nvSpPr>
          <p:cNvPr id="14" name="object 14"/>
          <p:cNvSpPr txBox="1"/>
          <p:nvPr/>
        </p:nvSpPr>
        <p:spPr>
          <a:xfrm>
            <a:off x="7141845" y="1950466"/>
            <a:ext cx="28428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 realizar</a:t>
            </a:r>
            <a:r>
              <a:rPr sz="1900" b="1" spc="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medición</a:t>
            </a:r>
            <a:endParaRPr sz="1900">
              <a:latin typeface="Arial"/>
              <a:cs typeface="Arial"/>
            </a:endParaRPr>
          </a:p>
        </p:txBody>
      </p:sp>
      <p:sp>
        <p:nvSpPr>
          <p:cNvPr id="15" name="object 15"/>
          <p:cNvSpPr txBox="1"/>
          <p:nvPr/>
        </p:nvSpPr>
        <p:spPr>
          <a:xfrm>
            <a:off x="1164133" y="2228214"/>
            <a:ext cx="36455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dirty="0">
                <a:latin typeface="Arial"/>
                <a:cs typeface="Arial"/>
              </a:rPr>
              <a:t> </a:t>
            </a:r>
            <a:r>
              <a:rPr sz="1900" b="1" spc="-5" dirty="0">
                <a:latin typeface="Arial"/>
                <a:cs typeface="Arial"/>
              </a:rPr>
              <a:t>la resistencia </a:t>
            </a:r>
            <a:r>
              <a:rPr sz="1900" b="1" dirty="0">
                <a:latin typeface="Arial"/>
                <a:cs typeface="Arial"/>
              </a:rPr>
              <a:t>de</a:t>
            </a:r>
            <a:r>
              <a:rPr sz="1900" b="1" spc="-5" dirty="0">
                <a:latin typeface="Arial"/>
                <a:cs typeface="Arial"/>
              </a:rPr>
              <a:t> devanados,</a:t>
            </a:r>
            <a:endParaRPr sz="1900">
              <a:latin typeface="Arial"/>
              <a:cs typeface="Arial"/>
            </a:endParaRPr>
          </a:p>
        </p:txBody>
      </p:sp>
      <p:pic>
        <p:nvPicPr>
          <p:cNvPr id="16" name="object 16"/>
          <p:cNvPicPr/>
          <p:nvPr/>
        </p:nvPicPr>
        <p:blipFill>
          <a:blip r:embed="rId2" cstate="print"/>
          <a:stretch>
            <a:fillRect/>
          </a:stretch>
        </p:blipFill>
        <p:spPr>
          <a:xfrm>
            <a:off x="948057" y="4697052"/>
            <a:ext cx="208915" cy="194987"/>
          </a:xfrm>
          <a:prstGeom prst="rect">
            <a:avLst/>
          </a:prstGeom>
        </p:spPr>
      </p:pic>
      <p:sp>
        <p:nvSpPr>
          <p:cNvPr id="17" name="object 17"/>
          <p:cNvSpPr txBox="1"/>
          <p:nvPr/>
        </p:nvSpPr>
        <p:spPr>
          <a:xfrm>
            <a:off x="1176832" y="4668901"/>
            <a:ext cx="188531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Versión</a:t>
            </a:r>
            <a:r>
              <a:rPr sz="1900" b="1" spc="40" dirty="0">
                <a:latin typeface="Arial"/>
                <a:cs typeface="Arial"/>
              </a:rPr>
              <a:t> </a:t>
            </a:r>
            <a:r>
              <a:rPr sz="1900" b="1" spc="-5" dirty="0">
                <a:latin typeface="Arial"/>
                <a:cs typeface="Arial"/>
              </a:rPr>
              <a:t>trifásica</a:t>
            </a:r>
            <a:endParaRPr sz="1900">
              <a:latin typeface="Arial"/>
              <a:cs typeface="Arial"/>
            </a:endParaRPr>
          </a:p>
        </p:txBody>
      </p:sp>
      <p:sp>
        <p:nvSpPr>
          <p:cNvPr id="18" name="object 18"/>
          <p:cNvSpPr txBox="1"/>
          <p:nvPr/>
        </p:nvSpPr>
        <p:spPr>
          <a:xfrm>
            <a:off x="3123946" y="4639436"/>
            <a:ext cx="68592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55" dirty="0">
                <a:latin typeface="Arial"/>
                <a:cs typeface="Arial"/>
              </a:rPr>
              <a:t> </a:t>
            </a:r>
            <a:r>
              <a:rPr sz="1900" b="1" spc="-5" dirty="0">
                <a:latin typeface="Arial"/>
                <a:cs typeface="Arial"/>
              </a:rPr>
              <a:t>permite</a:t>
            </a:r>
            <a:r>
              <a:rPr sz="1900" b="1" spc="65" dirty="0">
                <a:latin typeface="Arial"/>
                <a:cs typeface="Arial"/>
              </a:rPr>
              <a:t> </a:t>
            </a:r>
            <a:r>
              <a:rPr sz="1900" b="1" spc="-5" dirty="0">
                <a:latin typeface="Arial"/>
                <a:cs typeface="Arial"/>
              </a:rPr>
              <a:t>ejecutar</a:t>
            </a:r>
            <a:r>
              <a:rPr sz="1900" b="1" spc="50" dirty="0">
                <a:latin typeface="Arial"/>
                <a:cs typeface="Arial"/>
              </a:rPr>
              <a:t> </a:t>
            </a:r>
            <a:r>
              <a:rPr sz="1900" b="1" spc="-5" dirty="0">
                <a:latin typeface="Arial"/>
                <a:cs typeface="Arial"/>
              </a:rPr>
              <a:t>la</a:t>
            </a:r>
            <a:r>
              <a:rPr sz="1900" b="1" spc="75" dirty="0">
                <a:latin typeface="Arial"/>
                <a:cs typeface="Arial"/>
              </a:rPr>
              <a:t> </a:t>
            </a:r>
            <a:r>
              <a:rPr sz="1900" b="1" spc="-5" dirty="0">
                <a:latin typeface="Arial"/>
                <a:cs typeface="Arial"/>
              </a:rPr>
              <a:t>prueba</a:t>
            </a:r>
            <a:r>
              <a:rPr sz="1900" b="1" spc="65" dirty="0">
                <a:latin typeface="Arial"/>
                <a:cs typeface="Arial"/>
              </a:rPr>
              <a:t> </a:t>
            </a:r>
            <a:r>
              <a:rPr sz="1900" b="1" spc="-5" dirty="0">
                <a:latin typeface="Arial"/>
                <a:cs typeface="Arial"/>
              </a:rPr>
              <a:t>haciendo</a:t>
            </a:r>
            <a:r>
              <a:rPr sz="1900" b="1" spc="65" dirty="0">
                <a:latin typeface="Arial"/>
                <a:cs typeface="Arial"/>
              </a:rPr>
              <a:t> </a:t>
            </a:r>
            <a:r>
              <a:rPr sz="1900" b="1" spc="-5" dirty="0">
                <a:latin typeface="Arial"/>
                <a:cs typeface="Arial"/>
              </a:rPr>
              <a:t>la</a:t>
            </a:r>
            <a:r>
              <a:rPr sz="1900" b="1" spc="65" dirty="0">
                <a:latin typeface="Arial"/>
                <a:cs typeface="Arial"/>
              </a:rPr>
              <a:t> </a:t>
            </a:r>
            <a:r>
              <a:rPr sz="1900" b="1" spc="-5" dirty="0">
                <a:latin typeface="Arial"/>
                <a:cs typeface="Arial"/>
              </a:rPr>
              <a:t>conexión</a:t>
            </a:r>
            <a:r>
              <a:rPr sz="1900" b="1" spc="65" dirty="0">
                <a:latin typeface="Arial"/>
                <a:cs typeface="Arial"/>
              </a:rPr>
              <a:t> </a:t>
            </a:r>
            <a:r>
              <a:rPr sz="1900" b="1" spc="-5" dirty="0">
                <a:latin typeface="Arial"/>
                <a:cs typeface="Arial"/>
              </a:rPr>
              <a:t>en</a:t>
            </a:r>
            <a:r>
              <a:rPr sz="1900" b="1" spc="60" dirty="0">
                <a:latin typeface="Arial"/>
                <a:cs typeface="Arial"/>
              </a:rPr>
              <a:t> </a:t>
            </a:r>
            <a:r>
              <a:rPr sz="1900" b="1" spc="-5" dirty="0">
                <a:latin typeface="Arial"/>
                <a:cs typeface="Arial"/>
              </a:rPr>
              <a:t>las</a:t>
            </a:r>
            <a:endParaRPr sz="1900">
              <a:latin typeface="Arial"/>
              <a:cs typeface="Arial"/>
            </a:endParaRPr>
          </a:p>
        </p:txBody>
      </p:sp>
      <p:sp>
        <p:nvSpPr>
          <p:cNvPr id="19" name="object 19"/>
          <p:cNvSpPr txBox="1"/>
          <p:nvPr/>
        </p:nvSpPr>
        <p:spPr>
          <a:xfrm>
            <a:off x="1164132" y="4916804"/>
            <a:ext cx="88049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tres</a:t>
            </a:r>
            <a:r>
              <a:rPr sz="1900" b="1" spc="5" dirty="0">
                <a:latin typeface="Arial"/>
                <a:cs typeface="Arial"/>
              </a:rPr>
              <a:t> </a:t>
            </a:r>
            <a:r>
              <a:rPr sz="1900" b="1" spc="-5" dirty="0">
                <a:latin typeface="Arial"/>
                <a:cs typeface="Arial"/>
              </a:rPr>
              <a:t>fases</a:t>
            </a:r>
            <a:r>
              <a:rPr sz="1900" b="1" spc="10"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primario</a:t>
            </a:r>
            <a:r>
              <a:rPr sz="1900" b="1" spc="35"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secundario</a:t>
            </a:r>
            <a:r>
              <a:rPr sz="1900" b="1" spc="10" dirty="0">
                <a:latin typeface="Arial"/>
                <a:cs typeface="Arial"/>
              </a:rPr>
              <a:t> </a:t>
            </a:r>
            <a:r>
              <a:rPr sz="1900" b="1" spc="-5" dirty="0">
                <a:latin typeface="Arial"/>
                <a:cs typeface="Arial"/>
              </a:rPr>
              <a:t>introduciendo</a:t>
            </a:r>
            <a:r>
              <a:rPr sz="1900" b="1" spc="10"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grupo</a:t>
            </a:r>
            <a:r>
              <a:rPr sz="1900" b="1" spc="21" dirty="0">
                <a:latin typeface="Arial"/>
                <a:cs typeface="Arial"/>
              </a:rPr>
              <a:t> </a:t>
            </a:r>
            <a:r>
              <a:rPr sz="1900" b="1" spc="-5" dirty="0">
                <a:latin typeface="Arial"/>
                <a:cs typeface="Arial"/>
              </a:rPr>
              <a:t>de conexión.</a:t>
            </a:r>
            <a:endParaRPr sz="1900">
              <a:latin typeface="Arial"/>
              <a:cs typeface="Arial"/>
            </a:endParaRPr>
          </a:p>
        </p:txBody>
      </p:sp>
      <p:pic>
        <p:nvPicPr>
          <p:cNvPr id="20" name="object 20"/>
          <p:cNvPicPr/>
          <p:nvPr/>
        </p:nvPicPr>
        <p:blipFill>
          <a:blip r:embed="rId2" cstate="print"/>
          <a:stretch>
            <a:fillRect/>
          </a:stretch>
        </p:blipFill>
        <p:spPr>
          <a:xfrm>
            <a:off x="948057" y="5529495"/>
            <a:ext cx="208915" cy="194394"/>
          </a:xfrm>
          <a:prstGeom prst="rect">
            <a:avLst/>
          </a:prstGeom>
        </p:spPr>
      </p:pic>
      <p:sp>
        <p:nvSpPr>
          <p:cNvPr id="21" name="object 21"/>
          <p:cNvSpPr txBox="1"/>
          <p:nvPr/>
        </p:nvSpPr>
        <p:spPr>
          <a:xfrm>
            <a:off x="1176832" y="5501082"/>
            <a:ext cx="6275070" cy="269304"/>
          </a:xfrm>
          <a:prstGeom prst="rect">
            <a:avLst/>
          </a:prstGeom>
          <a:solidFill>
            <a:srgbClr val="FFFF00"/>
          </a:solidFill>
        </p:spPr>
        <p:txBody>
          <a:bodyPr vert="horz" wrap="square" lIns="0" tIns="0" rIns="0" bIns="0" rtlCol="0">
            <a:spAutoFit/>
          </a:bodyPr>
          <a:lstStyle/>
          <a:p>
            <a:pPr>
              <a:lnSpc>
                <a:spcPts val="2145"/>
              </a:lnSpc>
              <a:tabLst>
                <a:tab pos="419697" algn="l"/>
                <a:tab pos="2233732" algn="l"/>
                <a:tab pos="2720734" algn="l"/>
                <a:tab pos="3635052" algn="l"/>
                <a:tab pos="4470638" algn="l"/>
                <a:tab pos="4946845" algn="l"/>
              </a:tabLst>
            </a:pPr>
            <a:r>
              <a:rPr sz="1900" b="1" dirty="0">
                <a:latin typeface="Arial"/>
                <a:cs typeface="Arial"/>
              </a:rPr>
              <a:t>L</a:t>
            </a:r>
            <a:r>
              <a:rPr sz="1900" b="1" spc="-5" dirty="0">
                <a:latin typeface="Arial"/>
                <a:cs typeface="Arial"/>
              </a:rPr>
              <a:t>a</a:t>
            </a:r>
            <a:r>
              <a:rPr sz="1900" b="1" dirty="0">
                <a:latin typeface="Arial"/>
                <a:cs typeface="Arial"/>
              </a:rPr>
              <a:t>	</a:t>
            </a:r>
            <a:r>
              <a:rPr sz="1900" b="1" spc="-5" dirty="0">
                <a:latin typeface="Arial"/>
                <a:cs typeface="Arial"/>
              </a:rPr>
              <a:t>mag</a:t>
            </a:r>
            <a:r>
              <a:rPr sz="1900" b="1" dirty="0">
                <a:latin typeface="Arial"/>
                <a:cs typeface="Arial"/>
              </a:rPr>
              <a:t>n</a:t>
            </a:r>
            <a:r>
              <a:rPr sz="1900" b="1" spc="-5" dirty="0">
                <a:latin typeface="Arial"/>
                <a:cs typeface="Arial"/>
              </a:rPr>
              <a:t>etizaci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15" dirty="0">
                <a:latin typeface="Arial"/>
                <a:cs typeface="Arial"/>
              </a:rPr>
              <a:t>nú</a:t>
            </a:r>
            <a:r>
              <a:rPr sz="1900" b="1" spc="-5" dirty="0">
                <a:latin typeface="Arial"/>
                <a:cs typeface="Arial"/>
              </a:rPr>
              <a:t>cleo</a:t>
            </a:r>
            <a:r>
              <a:rPr sz="1900" b="1" dirty="0">
                <a:latin typeface="Arial"/>
                <a:cs typeface="Arial"/>
              </a:rPr>
              <a:t>	</a:t>
            </a:r>
            <a:r>
              <a:rPr sz="1900" b="1" spc="-5" dirty="0">
                <a:latin typeface="Arial"/>
                <a:cs typeface="Arial"/>
              </a:rPr>
              <a:t>afec</a:t>
            </a:r>
            <a:r>
              <a:rPr sz="1900" b="1" dirty="0">
                <a:latin typeface="Arial"/>
                <a:cs typeface="Arial"/>
              </a:rPr>
              <a:t>t</a:t>
            </a:r>
            <a:r>
              <a:rPr sz="1900" b="1" spc="-5" dirty="0">
                <a:latin typeface="Arial"/>
                <a:cs typeface="Arial"/>
              </a:rPr>
              <a:t>a</a:t>
            </a:r>
            <a:r>
              <a:rPr sz="1900" b="1" dirty="0">
                <a:latin typeface="Arial"/>
                <a:cs typeface="Arial"/>
              </a:rPr>
              <a:t>	</a:t>
            </a:r>
            <a:r>
              <a:rPr sz="1900" b="1" spc="-21" dirty="0">
                <a:latin typeface="Arial"/>
                <a:cs typeface="Arial"/>
              </a:rPr>
              <a:t>l</a:t>
            </a:r>
            <a:r>
              <a:rPr sz="1900" b="1" spc="-5" dirty="0">
                <a:latin typeface="Arial"/>
                <a:cs typeface="Arial"/>
              </a:rPr>
              <a:t>as</a:t>
            </a:r>
            <a:r>
              <a:rPr sz="1900" b="1" dirty="0">
                <a:latin typeface="Arial"/>
                <a:cs typeface="Arial"/>
              </a:rPr>
              <a:t>	</a:t>
            </a:r>
            <a:r>
              <a:rPr sz="1900" b="1" spc="-5" dirty="0">
                <a:latin typeface="Arial"/>
                <a:cs typeface="Arial"/>
              </a:rPr>
              <a:t>medici</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endParaRPr sz="1900">
              <a:latin typeface="Arial"/>
              <a:cs typeface="Arial"/>
            </a:endParaRPr>
          </a:p>
        </p:txBody>
      </p:sp>
      <p:sp>
        <p:nvSpPr>
          <p:cNvPr id="22" name="object 22"/>
          <p:cNvSpPr txBox="1"/>
          <p:nvPr/>
        </p:nvSpPr>
        <p:spPr>
          <a:xfrm>
            <a:off x="7577709" y="5471922"/>
            <a:ext cx="2407285" cy="304570"/>
          </a:xfrm>
          <a:prstGeom prst="rect">
            <a:avLst/>
          </a:prstGeom>
        </p:spPr>
        <p:txBody>
          <a:bodyPr vert="horz" wrap="square" lIns="0" tIns="12064" rIns="0" bIns="0" rtlCol="0">
            <a:spAutoFit/>
          </a:bodyPr>
          <a:lstStyle/>
          <a:p>
            <a:pPr marL="12699">
              <a:spcBef>
                <a:spcPts val="95"/>
              </a:spcBef>
              <a:tabLst>
                <a:tab pos="432395" algn="l"/>
                <a:tab pos="1603232" algn="l"/>
              </a:tabLst>
            </a:pPr>
            <a:r>
              <a:rPr sz="1900" b="1" spc="-5" dirty="0">
                <a:latin typeface="Arial"/>
                <a:cs typeface="Arial"/>
              </a:rPr>
              <a:t>en	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a:t>
            </a:r>
            <a:r>
              <a:rPr sz="1900" b="1" spc="5"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e</a:t>
            </a:r>
            <a:r>
              <a:rPr sz="1900" b="1" dirty="0">
                <a:latin typeface="Arial"/>
                <a:cs typeface="Arial"/>
              </a:rPr>
              <a:t>	</a:t>
            </a:r>
            <a:r>
              <a:rPr sz="1900" b="1" spc="-5" dirty="0">
                <a:latin typeface="Arial"/>
                <a:cs typeface="Arial"/>
              </a:rPr>
              <a:t>al</a:t>
            </a:r>
            <a:r>
              <a:rPr sz="1900" b="1" dirty="0">
                <a:latin typeface="Arial"/>
                <a:cs typeface="Arial"/>
              </a:rPr>
              <a:t>t</a:t>
            </a:r>
            <a:r>
              <a:rPr sz="1900" b="1" spc="-5" dirty="0">
                <a:latin typeface="Arial"/>
                <a:cs typeface="Arial"/>
              </a:rPr>
              <a:t>erna</a:t>
            </a:r>
            <a:endParaRPr sz="1900">
              <a:latin typeface="Arial"/>
              <a:cs typeface="Arial"/>
            </a:endParaRPr>
          </a:p>
        </p:txBody>
      </p:sp>
      <p:sp>
        <p:nvSpPr>
          <p:cNvPr id="23" name="object 23"/>
          <p:cNvSpPr txBox="1"/>
          <p:nvPr/>
        </p:nvSpPr>
        <p:spPr>
          <a:xfrm>
            <a:off x="1164133" y="5749290"/>
            <a:ext cx="8822055"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(Análisis</a:t>
            </a:r>
            <a:r>
              <a:rPr sz="1900" b="1" spc="-90" dirty="0">
                <a:latin typeface="Arial"/>
                <a:cs typeface="Arial"/>
              </a:rPr>
              <a:t> </a:t>
            </a:r>
            <a:r>
              <a:rPr sz="1900" b="1" spc="-5" dirty="0">
                <a:latin typeface="Arial"/>
                <a:cs typeface="Arial"/>
              </a:rPr>
              <a:t>de</a:t>
            </a:r>
            <a:r>
              <a:rPr sz="1900" b="1" spc="-95" dirty="0">
                <a:latin typeface="Arial"/>
                <a:cs typeface="Arial"/>
              </a:rPr>
              <a:t> </a:t>
            </a:r>
            <a:r>
              <a:rPr sz="1900" b="1" spc="-5" dirty="0">
                <a:latin typeface="Arial"/>
                <a:cs typeface="Arial"/>
              </a:rPr>
              <a:t>Respuesta</a:t>
            </a:r>
            <a:r>
              <a:rPr sz="1900" b="1" spc="-86" dirty="0">
                <a:latin typeface="Arial"/>
                <a:cs typeface="Arial"/>
              </a:rPr>
              <a:t> </a:t>
            </a:r>
            <a:r>
              <a:rPr sz="1900" b="1" spc="-5" dirty="0">
                <a:latin typeface="Arial"/>
                <a:cs typeface="Arial"/>
              </a:rPr>
              <a:t>en</a:t>
            </a:r>
            <a:r>
              <a:rPr sz="1900" b="1" spc="-75" dirty="0">
                <a:latin typeface="Arial"/>
                <a:cs typeface="Arial"/>
              </a:rPr>
              <a:t> </a:t>
            </a:r>
            <a:r>
              <a:rPr sz="1900" b="1" spc="-5" dirty="0">
                <a:latin typeface="Arial"/>
                <a:cs typeface="Arial"/>
              </a:rPr>
              <a:t>Frecuencia,</a:t>
            </a:r>
            <a:r>
              <a:rPr sz="1900" b="1" spc="-80" dirty="0">
                <a:latin typeface="Arial"/>
                <a:cs typeface="Arial"/>
              </a:rPr>
              <a:t> </a:t>
            </a:r>
            <a:r>
              <a:rPr sz="1900" b="1" spc="-5" dirty="0">
                <a:latin typeface="Arial"/>
                <a:cs typeface="Arial"/>
              </a:rPr>
              <a:t>Corriente</a:t>
            </a:r>
            <a:r>
              <a:rPr sz="1900" b="1" spc="-86"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Excitación,</a:t>
            </a:r>
            <a:r>
              <a:rPr sz="1900" b="1" spc="-86" dirty="0">
                <a:latin typeface="Arial"/>
                <a:cs typeface="Arial"/>
              </a:rPr>
              <a:t> </a:t>
            </a:r>
            <a:r>
              <a:rPr sz="1900" b="1" spc="-5" dirty="0">
                <a:latin typeface="Arial"/>
                <a:cs typeface="Arial"/>
              </a:rPr>
              <a:t>etc)</a:t>
            </a:r>
            <a:r>
              <a:rPr sz="1900" b="1" spc="-70" dirty="0">
                <a:latin typeface="Arial"/>
                <a:cs typeface="Arial"/>
              </a:rPr>
              <a:t> </a:t>
            </a:r>
            <a:r>
              <a:rPr sz="1100" b="1" dirty="0">
                <a:latin typeface="Wingdings"/>
                <a:cs typeface="Wingdings"/>
              </a:rPr>
              <a:t></a:t>
            </a:r>
            <a:r>
              <a:rPr sz="1100" b="1" spc="170" dirty="0">
                <a:latin typeface="Times New Roman"/>
                <a:cs typeface="Times New Roman"/>
              </a:rPr>
              <a:t> </a:t>
            </a:r>
            <a:r>
              <a:rPr sz="1900" b="1" spc="-5" dirty="0">
                <a:latin typeface="Arial"/>
                <a:cs typeface="Arial"/>
              </a:rPr>
              <a:t>un</a:t>
            </a:r>
            <a:r>
              <a:rPr sz="1900" b="1" spc="-90" dirty="0">
                <a:latin typeface="Arial"/>
                <a:cs typeface="Arial"/>
              </a:rPr>
              <a:t> </a:t>
            </a:r>
            <a:r>
              <a:rPr sz="1900" b="1" spc="-5" dirty="0">
                <a:latin typeface="Arial"/>
                <a:cs typeface="Arial"/>
              </a:rPr>
              <a:t>buen </a:t>
            </a:r>
            <a:r>
              <a:rPr sz="1900" b="1" spc="-515" dirty="0">
                <a:latin typeface="Arial"/>
                <a:cs typeface="Arial"/>
              </a:rPr>
              <a:t> </a:t>
            </a:r>
            <a:r>
              <a:rPr sz="1900" b="1" spc="-5" dirty="0">
                <a:latin typeface="Arial"/>
                <a:cs typeface="Arial"/>
              </a:rPr>
              <a:t>equipo de medición de resistencia </a:t>
            </a:r>
            <a:r>
              <a:rPr sz="1900" b="1" spc="-10" dirty="0">
                <a:latin typeface="Arial"/>
                <a:cs typeface="Arial"/>
              </a:rPr>
              <a:t>de </a:t>
            </a:r>
            <a:r>
              <a:rPr sz="1900" b="1" spc="-5" dirty="0">
                <a:latin typeface="Arial"/>
                <a:cs typeface="Arial"/>
              </a:rPr>
              <a:t>devanado debe tener </a:t>
            </a:r>
            <a:r>
              <a:rPr sz="1900" b="1" spc="-10" dirty="0">
                <a:latin typeface="Arial"/>
                <a:cs typeface="Arial"/>
              </a:rPr>
              <a:t>la </a:t>
            </a:r>
            <a:r>
              <a:rPr sz="1900" b="1" spc="-5" dirty="0">
                <a:latin typeface="Arial"/>
                <a:cs typeface="Arial"/>
              </a:rPr>
              <a:t>opción de </a:t>
            </a:r>
            <a:r>
              <a:rPr sz="1900" b="1" dirty="0">
                <a:latin typeface="Arial"/>
                <a:cs typeface="Arial"/>
              </a:rPr>
              <a:t> </a:t>
            </a:r>
            <a:r>
              <a:rPr sz="1900" b="1" spc="-5" dirty="0">
                <a:latin typeface="Arial"/>
                <a:cs typeface="Arial"/>
              </a:rPr>
              <a:t>desmagnetización</a:t>
            </a:r>
            <a:r>
              <a:rPr sz="1900" b="1"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núcleo.</a:t>
            </a:r>
            <a:endParaRPr sz="1900">
              <a:latin typeface="Arial"/>
              <a:cs typeface="Arial"/>
            </a:endParaRPr>
          </a:p>
        </p:txBody>
      </p:sp>
      <p:pic>
        <p:nvPicPr>
          <p:cNvPr id="24" name="object 24"/>
          <p:cNvPicPr/>
          <p:nvPr/>
        </p:nvPicPr>
        <p:blipFill>
          <a:blip r:embed="rId3" cstate="print"/>
          <a:stretch>
            <a:fillRect/>
          </a:stretch>
        </p:blipFill>
        <p:spPr>
          <a:xfrm>
            <a:off x="3162301" y="2534413"/>
            <a:ext cx="4253723" cy="2125979"/>
          </a:xfrm>
          <a:prstGeom prst="rect">
            <a:avLst/>
          </a:prstGeom>
        </p:spPr>
      </p:pic>
      <p:sp>
        <p:nvSpPr>
          <p:cNvPr id="25" name="object 25"/>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52</a:t>
            </a:fld>
            <a:endParaRP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2" y="1147827"/>
            <a:ext cx="27089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Análisis</a:t>
            </a:r>
            <a:r>
              <a:rPr sz="1900" b="1" spc="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Resultados.</a:t>
            </a:r>
            <a:endParaRPr sz="1900">
              <a:latin typeface="Arial"/>
              <a:cs typeface="Arial"/>
            </a:endParaRPr>
          </a:p>
        </p:txBody>
      </p:sp>
      <p:sp>
        <p:nvSpPr>
          <p:cNvPr id="7" name="object 7"/>
          <p:cNvSpPr txBox="1"/>
          <p:nvPr/>
        </p:nvSpPr>
        <p:spPr>
          <a:xfrm>
            <a:off x="706628" y="1395730"/>
            <a:ext cx="66992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Deben</a:t>
            </a:r>
            <a:r>
              <a:rPr sz="1900" b="1" spc="10" dirty="0">
                <a:latin typeface="Arial"/>
                <a:cs typeface="Arial"/>
              </a:rPr>
              <a:t> </a:t>
            </a:r>
            <a:r>
              <a:rPr sz="1900" b="1" spc="-5" dirty="0">
                <a:latin typeface="Arial"/>
                <a:cs typeface="Arial"/>
              </a:rPr>
              <a:t>cotejarse,</a:t>
            </a:r>
            <a:r>
              <a:rPr sz="1900" b="1" spc="21" dirty="0">
                <a:latin typeface="Arial"/>
                <a:cs typeface="Arial"/>
              </a:rPr>
              <a:t> </a:t>
            </a:r>
            <a:r>
              <a:rPr sz="1900" b="1" spc="-5" dirty="0">
                <a:latin typeface="Arial"/>
                <a:cs typeface="Arial"/>
              </a:rPr>
              <a:t>si</a:t>
            </a:r>
            <a:r>
              <a:rPr sz="1900" b="1" spc="5" dirty="0">
                <a:latin typeface="Arial"/>
                <a:cs typeface="Arial"/>
              </a:rPr>
              <a:t> </a:t>
            </a:r>
            <a:r>
              <a:rPr sz="1900" b="1" spc="-5" dirty="0">
                <a:latin typeface="Arial"/>
                <a:cs typeface="Arial"/>
              </a:rPr>
              <a:t>es</a:t>
            </a:r>
            <a:r>
              <a:rPr sz="1900" b="1" spc="10" dirty="0">
                <a:latin typeface="Arial"/>
                <a:cs typeface="Arial"/>
              </a:rPr>
              <a:t> </a:t>
            </a:r>
            <a:r>
              <a:rPr sz="1900" b="1" spc="-5" dirty="0">
                <a:latin typeface="Arial"/>
                <a:cs typeface="Arial"/>
              </a:rPr>
              <a:t>posible,</a:t>
            </a:r>
            <a:r>
              <a:rPr sz="1900" b="1" spc="5" dirty="0">
                <a:latin typeface="Arial"/>
                <a:cs typeface="Arial"/>
              </a:rPr>
              <a:t> </a:t>
            </a:r>
            <a:r>
              <a:rPr sz="1900" b="1" spc="-5" dirty="0">
                <a:latin typeface="Arial"/>
                <a:cs typeface="Arial"/>
              </a:rPr>
              <a:t>con</a:t>
            </a:r>
            <a:r>
              <a:rPr sz="1900" b="1" spc="15" dirty="0">
                <a:latin typeface="Arial"/>
                <a:cs typeface="Arial"/>
              </a:rPr>
              <a:t> </a:t>
            </a:r>
            <a:r>
              <a:rPr sz="1900" b="1" spc="-5" dirty="0">
                <a:latin typeface="Arial"/>
                <a:cs typeface="Arial"/>
              </a:rPr>
              <a:t>los siguientes</a:t>
            </a:r>
            <a:r>
              <a:rPr sz="1900" b="1" spc="21" dirty="0">
                <a:latin typeface="Arial"/>
                <a:cs typeface="Arial"/>
              </a:rPr>
              <a:t> </a:t>
            </a:r>
            <a:r>
              <a:rPr sz="1900" b="1" spc="-10" dirty="0">
                <a:latin typeface="Arial"/>
                <a:cs typeface="Arial"/>
              </a:rPr>
              <a:t>valores:</a:t>
            </a:r>
            <a:endParaRPr sz="1900">
              <a:latin typeface="Arial"/>
              <a:cs typeface="Arial"/>
            </a:endParaRPr>
          </a:p>
        </p:txBody>
      </p:sp>
      <p:sp>
        <p:nvSpPr>
          <p:cNvPr id="8" name="object 8"/>
          <p:cNvSpPr txBox="1"/>
          <p:nvPr/>
        </p:nvSpPr>
        <p:spPr>
          <a:xfrm>
            <a:off x="1169213" y="1702563"/>
            <a:ext cx="6384925"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Comparación</a:t>
            </a:r>
            <a:r>
              <a:rPr sz="1900" b="1" spc="30" dirty="0">
                <a:latin typeface="Arial"/>
                <a:cs typeface="Arial"/>
              </a:rPr>
              <a:t> </a:t>
            </a:r>
            <a:r>
              <a:rPr sz="1900" b="1" spc="-5" dirty="0">
                <a:latin typeface="Arial"/>
                <a:cs typeface="Arial"/>
              </a:rPr>
              <a:t>con</a:t>
            </a:r>
            <a:r>
              <a:rPr sz="1900" b="1" spc="15" dirty="0">
                <a:latin typeface="Arial"/>
                <a:cs typeface="Arial"/>
              </a:rPr>
              <a:t> </a:t>
            </a:r>
            <a:r>
              <a:rPr sz="1900" b="1" spc="-5" dirty="0">
                <a:latin typeface="Arial"/>
                <a:cs typeface="Arial"/>
              </a:rPr>
              <a:t>los</a:t>
            </a:r>
            <a:r>
              <a:rPr sz="1900" b="1" spc="21" dirty="0">
                <a:latin typeface="Arial"/>
                <a:cs typeface="Arial"/>
              </a:rPr>
              <a:t> </a:t>
            </a:r>
            <a:r>
              <a:rPr sz="1900" b="1" spc="-10" dirty="0">
                <a:latin typeface="Arial"/>
                <a:cs typeface="Arial"/>
              </a:rPr>
              <a:t>valores</a:t>
            </a:r>
            <a:r>
              <a:rPr sz="1900" b="1" spc="10" dirty="0">
                <a:latin typeface="Arial"/>
                <a:cs typeface="Arial"/>
              </a:rPr>
              <a:t> </a:t>
            </a:r>
            <a:r>
              <a:rPr sz="1900" b="1" spc="-5" dirty="0">
                <a:latin typeface="Arial"/>
                <a:cs typeface="Arial"/>
              </a:rPr>
              <a:t>dados</a:t>
            </a:r>
            <a:r>
              <a:rPr sz="1900" b="1" spc="21" dirty="0">
                <a:latin typeface="Arial"/>
                <a:cs typeface="Arial"/>
              </a:rPr>
              <a:t> </a:t>
            </a:r>
            <a:r>
              <a:rPr sz="1900" b="1" spc="-5" dirty="0">
                <a:latin typeface="Arial"/>
                <a:cs typeface="Arial"/>
              </a:rPr>
              <a:t>por el</a:t>
            </a:r>
            <a:r>
              <a:rPr sz="1900" b="1" spc="50" dirty="0">
                <a:latin typeface="Arial"/>
                <a:cs typeface="Arial"/>
              </a:rPr>
              <a:t> </a:t>
            </a:r>
            <a:r>
              <a:rPr sz="1900" b="1" spc="-5" dirty="0">
                <a:latin typeface="Arial"/>
                <a:cs typeface="Arial"/>
              </a:rPr>
              <a:t>fabricante.</a:t>
            </a:r>
            <a:endParaRPr sz="1900">
              <a:latin typeface="Arial"/>
              <a:cs typeface="Arial"/>
            </a:endParaRPr>
          </a:p>
        </p:txBody>
      </p:sp>
      <p:sp>
        <p:nvSpPr>
          <p:cNvPr id="9" name="object 9"/>
          <p:cNvSpPr txBox="1"/>
          <p:nvPr/>
        </p:nvSpPr>
        <p:spPr>
          <a:xfrm>
            <a:off x="1169213" y="1979931"/>
            <a:ext cx="7215505" cy="538609"/>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Comparación</a:t>
            </a:r>
            <a:r>
              <a:rPr sz="1900" b="1" spc="35" dirty="0">
                <a:latin typeface="Arial"/>
                <a:cs typeface="Arial"/>
              </a:rPr>
              <a:t> </a:t>
            </a:r>
            <a:r>
              <a:rPr sz="1900" b="1" spc="-5" dirty="0">
                <a:latin typeface="Arial"/>
                <a:cs typeface="Arial"/>
              </a:rPr>
              <a:t>con</a:t>
            </a:r>
            <a:r>
              <a:rPr sz="1900" b="1" spc="44" dirty="0">
                <a:latin typeface="Arial"/>
                <a:cs typeface="Arial"/>
              </a:rPr>
              <a:t> </a:t>
            </a:r>
            <a:r>
              <a:rPr sz="1900" b="1" spc="-10" dirty="0">
                <a:latin typeface="Arial"/>
                <a:cs typeface="Arial"/>
              </a:rPr>
              <a:t>valores</a:t>
            </a:r>
            <a:r>
              <a:rPr sz="1900" b="1" spc="25" dirty="0">
                <a:latin typeface="Arial"/>
                <a:cs typeface="Arial"/>
              </a:rPr>
              <a:t> </a:t>
            </a:r>
            <a:r>
              <a:rPr sz="1900" b="1" spc="-5" dirty="0">
                <a:latin typeface="Arial"/>
                <a:cs typeface="Arial"/>
              </a:rPr>
              <a:t>registrados</a:t>
            </a:r>
            <a:r>
              <a:rPr sz="1900" b="1" spc="15" dirty="0">
                <a:latin typeface="Arial"/>
                <a:cs typeface="Arial"/>
              </a:rPr>
              <a:t> </a:t>
            </a:r>
            <a:r>
              <a:rPr sz="1900" b="1" spc="-5" dirty="0">
                <a:latin typeface="Arial"/>
                <a:cs typeface="Arial"/>
              </a:rPr>
              <a:t>en</a:t>
            </a:r>
            <a:r>
              <a:rPr sz="1900" b="1" spc="55" dirty="0">
                <a:latin typeface="Arial"/>
                <a:cs typeface="Arial"/>
              </a:rPr>
              <a:t> </a:t>
            </a:r>
            <a:r>
              <a:rPr sz="1900" b="1" spc="-5" dirty="0">
                <a:latin typeface="Arial"/>
                <a:cs typeface="Arial"/>
              </a:rPr>
              <a:t>pruebas</a:t>
            </a:r>
            <a:r>
              <a:rPr sz="1900" b="1" spc="25" dirty="0">
                <a:latin typeface="Arial"/>
                <a:cs typeface="Arial"/>
              </a:rPr>
              <a:t> </a:t>
            </a:r>
            <a:r>
              <a:rPr sz="1900" b="1" spc="-5" dirty="0">
                <a:latin typeface="Arial"/>
                <a:cs typeface="Arial"/>
              </a:rPr>
              <a:t>anteriores.</a:t>
            </a:r>
            <a:endParaRPr sz="1900">
              <a:latin typeface="Arial"/>
              <a:cs typeface="Arial"/>
            </a:endParaRPr>
          </a:p>
        </p:txBody>
      </p:sp>
      <p:sp>
        <p:nvSpPr>
          <p:cNvPr id="10" name="object 10"/>
          <p:cNvSpPr txBox="1"/>
          <p:nvPr/>
        </p:nvSpPr>
        <p:spPr>
          <a:xfrm>
            <a:off x="1169213" y="2257375"/>
            <a:ext cx="7713344"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Comparación</a:t>
            </a:r>
            <a:r>
              <a:rPr sz="1900" b="1" spc="2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los</a:t>
            </a:r>
            <a:r>
              <a:rPr sz="1900" b="1" spc="25" dirty="0">
                <a:latin typeface="Arial"/>
                <a:cs typeface="Arial"/>
              </a:rPr>
              <a:t> </a:t>
            </a:r>
            <a:r>
              <a:rPr sz="1900" b="1" spc="-10" dirty="0">
                <a:latin typeface="Arial"/>
                <a:cs typeface="Arial"/>
              </a:rPr>
              <a:t>valores</a:t>
            </a:r>
            <a:r>
              <a:rPr sz="1900" b="1" dirty="0">
                <a:latin typeface="Arial"/>
                <a:cs typeface="Arial"/>
              </a:rPr>
              <a:t> de </a:t>
            </a:r>
            <a:r>
              <a:rPr sz="1900" b="1" spc="-5" dirty="0">
                <a:latin typeface="Arial"/>
                <a:cs typeface="Arial"/>
              </a:rPr>
              <a:t>cada</a:t>
            </a:r>
            <a:r>
              <a:rPr sz="1900" b="1" spc="10" dirty="0">
                <a:latin typeface="Arial"/>
                <a:cs typeface="Arial"/>
              </a:rPr>
              <a:t> </a:t>
            </a:r>
            <a:r>
              <a:rPr sz="1900" b="1" spc="-5" dirty="0">
                <a:latin typeface="Arial"/>
                <a:cs typeface="Arial"/>
              </a:rPr>
              <a:t>fase</a:t>
            </a:r>
            <a:r>
              <a:rPr sz="1900" b="1" spc="15"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el </a:t>
            </a:r>
            <a:r>
              <a:rPr sz="1900" b="1" dirty="0">
                <a:latin typeface="Arial"/>
                <a:cs typeface="Arial"/>
              </a:rPr>
              <a:t>promedio</a:t>
            </a:r>
            <a:r>
              <a:rPr sz="1900" b="1" spc="50"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estas.</a:t>
            </a:r>
            <a:endParaRPr sz="1900">
              <a:latin typeface="Arial"/>
              <a:cs typeface="Arial"/>
            </a:endParaRPr>
          </a:p>
        </p:txBody>
      </p:sp>
      <p:sp>
        <p:nvSpPr>
          <p:cNvPr id="11" name="object 11"/>
          <p:cNvSpPr txBox="1"/>
          <p:nvPr/>
        </p:nvSpPr>
        <p:spPr>
          <a:xfrm>
            <a:off x="1169212" y="2535048"/>
            <a:ext cx="8803640"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Desviación</a:t>
            </a:r>
            <a:r>
              <a:rPr sz="1900" b="1" spc="65" dirty="0">
                <a:latin typeface="Arial"/>
                <a:cs typeface="Arial"/>
              </a:rPr>
              <a:t> </a:t>
            </a:r>
            <a:r>
              <a:rPr sz="1900" b="1" spc="-5" dirty="0">
                <a:latin typeface="Arial"/>
                <a:cs typeface="Arial"/>
              </a:rPr>
              <a:t>entre</a:t>
            </a:r>
            <a:r>
              <a:rPr sz="1900" b="1" spc="65" dirty="0">
                <a:latin typeface="Arial"/>
                <a:cs typeface="Arial"/>
              </a:rPr>
              <a:t> </a:t>
            </a:r>
            <a:r>
              <a:rPr sz="1900" b="1" spc="-5" dirty="0">
                <a:latin typeface="Arial"/>
                <a:cs typeface="Arial"/>
              </a:rPr>
              <a:t>el</a:t>
            </a:r>
            <a:r>
              <a:rPr sz="1900" b="1" spc="70" dirty="0">
                <a:latin typeface="Arial"/>
                <a:cs typeface="Arial"/>
              </a:rPr>
              <a:t> </a:t>
            </a:r>
            <a:r>
              <a:rPr sz="1900" b="1" dirty="0">
                <a:latin typeface="Arial"/>
                <a:cs typeface="Arial"/>
              </a:rPr>
              <a:t>0,5%</a:t>
            </a:r>
            <a:r>
              <a:rPr sz="1900" b="1" spc="44" dirty="0">
                <a:latin typeface="Arial"/>
                <a:cs typeface="Arial"/>
              </a:rPr>
              <a:t> </a:t>
            </a:r>
            <a:r>
              <a:rPr sz="1900" b="1" spc="-5" dirty="0">
                <a:latin typeface="Arial"/>
                <a:cs typeface="Arial"/>
              </a:rPr>
              <a:t>y</a:t>
            </a:r>
            <a:r>
              <a:rPr sz="1900" b="1" spc="55" dirty="0">
                <a:latin typeface="Arial"/>
                <a:cs typeface="Arial"/>
              </a:rPr>
              <a:t> </a:t>
            </a:r>
            <a:r>
              <a:rPr sz="1900" b="1" spc="5" dirty="0">
                <a:latin typeface="Arial"/>
                <a:cs typeface="Arial"/>
              </a:rPr>
              <a:t>3%</a:t>
            </a:r>
            <a:r>
              <a:rPr sz="1900" b="1" spc="44" dirty="0">
                <a:latin typeface="Arial"/>
                <a:cs typeface="Arial"/>
              </a:rPr>
              <a:t> </a:t>
            </a:r>
            <a:r>
              <a:rPr sz="1900" b="1" spc="-5" dirty="0">
                <a:latin typeface="Arial"/>
                <a:cs typeface="Arial"/>
              </a:rPr>
              <a:t>para</a:t>
            </a:r>
            <a:r>
              <a:rPr sz="1900" b="1" spc="65" dirty="0">
                <a:latin typeface="Arial"/>
                <a:cs typeface="Arial"/>
              </a:rPr>
              <a:t> </a:t>
            </a:r>
            <a:r>
              <a:rPr sz="1900" b="1" spc="-5" dirty="0">
                <a:latin typeface="Arial"/>
                <a:cs typeface="Arial"/>
              </a:rPr>
              <a:t>pruebas</a:t>
            </a:r>
            <a:r>
              <a:rPr sz="1900" b="1" spc="60" dirty="0">
                <a:latin typeface="Arial"/>
                <a:cs typeface="Arial"/>
              </a:rPr>
              <a:t> </a:t>
            </a:r>
            <a:r>
              <a:rPr sz="1900" b="1" spc="-5" dirty="0">
                <a:latin typeface="Arial"/>
                <a:cs typeface="Arial"/>
              </a:rPr>
              <a:t>de</a:t>
            </a:r>
            <a:r>
              <a:rPr sz="1900" b="1" spc="120" dirty="0">
                <a:latin typeface="Arial"/>
                <a:cs typeface="Arial"/>
              </a:rPr>
              <a:t> </a:t>
            </a:r>
            <a:r>
              <a:rPr sz="1900" b="1" spc="-5" dirty="0">
                <a:latin typeface="Arial"/>
                <a:cs typeface="Arial"/>
              </a:rPr>
              <a:t>mantenimiento</a:t>
            </a:r>
            <a:r>
              <a:rPr sz="1900" b="1" spc="70" dirty="0">
                <a:latin typeface="Arial"/>
                <a:cs typeface="Arial"/>
              </a:rPr>
              <a:t> </a:t>
            </a:r>
            <a:r>
              <a:rPr sz="1900" b="1" spc="-5" dirty="0">
                <a:latin typeface="Arial"/>
                <a:cs typeface="Arial"/>
              </a:rPr>
              <a:t>respecto</a:t>
            </a:r>
            <a:r>
              <a:rPr sz="1900" b="1" spc="75" dirty="0">
                <a:latin typeface="Arial"/>
                <a:cs typeface="Arial"/>
              </a:rPr>
              <a:t> </a:t>
            </a:r>
            <a:r>
              <a:rPr sz="1900" b="1" spc="-5" dirty="0">
                <a:latin typeface="Arial"/>
                <a:cs typeface="Arial"/>
              </a:rPr>
              <a:t>al</a:t>
            </a:r>
            <a:endParaRPr sz="1900">
              <a:latin typeface="Arial"/>
              <a:cs typeface="Arial"/>
            </a:endParaRPr>
          </a:p>
        </p:txBody>
      </p:sp>
      <p:sp>
        <p:nvSpPr>
          <p:cNvPr id="12" name="object 12"/>
          <p:cNvSpPr txBox="1"/>
          <p:nvPr/>
        </p:nvSpPr>
        <p:spPr>
          <a:xfrm>
            <a:off x="1397761" y="2812416"/>
            <a:ext cx="311277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promedio de</a:t>
            </a:r>
            <a:r>
              <a:rPr sz="1900" b="1" spc="-10" dirty="0">
                <a:latin typeface="Arial"/>
                <a:cs typeface="Arial"/>
              </a:rPr>
              <a:t> </a:t>
            </a:r>
            <a:r>
              <a:rPr sz="1900" b="1" spc="-5" dirty="0">
                <a:latin typeface="Arial"/>
                <a:cs typeface="Arial"/>
              </a:rPr>
              <a:t>las</a:t>
            </a:r>
            <a:r>
              <a:rPr sz="1900" b="1" dirty="0">
                <a:latin typeface="Arial"/>
                <a:cs typeface="Arial"/>
              </a:rPr>
              <a:t> </a:t>
            </a:r>
            <a:r>
              <a:rPr sz="1900" b="1" spc="-5" dirty="0">
                <a:latin typeface="Arial"/>
                <a:cs typeface="Arial"/>
              </a:rPr>
              <a:t>tres</a:t>
            </a:r>
            <a:r>
              <a:rPr sz="1900" b="1" spc="10" dirty="0">
                <a:latin typeface="Arial"/>
                <a:cs typeface="Arial"/>
              </a:rPr>
              <a:t> </a:t>
            </a:r>
            <a:r>
              <a:rPr sz="1900" b="1" dirty="0">
                <a:latin typeface="Arial"/>
                <a:cs typeface="Arial"/>
              </a:rPr>
              <a:t>fases.</a:t>
            </a:r>
            <a:endParaRPr sz="1900">
              <a:latin typeface="Arial"/>
              <a:cs typeface="Arial"/>
            </a:endParaRPr>
          </a:p>
        </p:txBody>
      </p:sp>
      <p:pic>
        <p:nvPicPr>
          <p:cNvPr id="13" name="object 13"/>
          <p:cNvPicPr/>
          <p:nvPr/>
        </p:nvPicPr>
        <p:blipFill>
          <a:blip r:embed="rId2" cstate="print"/>
          <a:stretch>
            <a:fillRect/>
          </a:stretch>
        </p:blipFill>
        <p:spPr>
          <a:xfrm>
            <a:off x="719455" y="3395896"/>
            <a:ext cx="208914" cy="194394"/>
          </a:xfrm>
          <a:prstGeom prst="rect">
            <a:avLst/>
          </a:prstGeom>
        </p:spPr>
      </p:pic>
      <p:sp>
        <p:nvSpPr>
          <p:cNvPr id="14" name="object 14"/>
          <p:cNvSpPr txBox="1"/>
          <p:nvPr/>
        </p:nvSpPr>
        <p:spPr>
          <a:xfrm>
            <a:off x="1364233" y="3367152"/>
            <a:ext cx="1056640" cy="269304"/>
          </a:xfrm>
          <a:prstGeom prst="rect">
            <a:avLst/>
          </a:prstGeom>
          <a:solidFill>
            <a:srgbClr val="FFFF00"/>
          </a:solidFill>
        </p:spPr>
        <p:txBody>
          <a:bodyPr vert="horz" wrap="square" lIns="0" tIns="0" rIns="0" bIns="0" rtlCol="0">
            <a:spAutoFit/>
          </a:bodyPr>
          <a:lstStyle/>
          <a:p>
            <a:pPr>
              <a:lnSpc>
                <a:spcPts val="2145"/>
              </a:lnSpc>
            </a:pPr>
            <a:r>
              <a:rPr sz="1900" b="1" spc="-40" dirty="0">
                <a:latin typeface="Arial"/>
                <a:cs typeface="Arial"/>
              </a:rPr>
              <a:t>v</a:t>
            </a:r>
            <a:r>
              <a:rPr sz="1900" b="1" spc="-5" dirty="0">
                <a:latin typeface="Arial"/>
                <a:cs typeface="Arial"/>
              </a:rPr>
              <a:t>ari</a:t>
            </a:r>
            <a:r>
              <a:rPr sz="1900" b="1" dirty="0">
                <a:latin typeface="Arial"/>
                <a:cs typeface="Arial"/>
              </a:rPr>
              <a:t>a</a:t>
            </a:r>
            <a:r>
              <a:rPr sz="1900" b="1" spc="-5" dirty="0">
                <a:latin typeface="Arial"/>
                <a:cs typeface="Arial"/>
              </a:rPr>
              <a:t>ci</a:t>
            </a:r>
            <a:r>
              <a:rPr sz="1900" b="1" dirty="0">
                <a:latin typeface="Arial"/>
                <a:cs typeface="Arial"/>
              </a:rPr>
              <a:t>ó</a:t>
            </a:r>
            <a:r>
              <a:rPr sz="1900" b="1" spc="-5" dirty="0">
                <a:latin typeface="Arial"/>
                <a:cs typeface="Arial"/>
              </a:rPr>
              <a:t>n</a:t>
            </a:r>
            <a:endParaRPr sz="1900">
              <a:latin typeface="Arial"/>
              <a:cs typeface="Arial"/>
            </a:endParaRPr>
          </a:p>
        </p:txBody>
      </p:sp>
      <p:sp>
        <p:nvSpPr>
          <p:cNvPr id="15" name="object 15"/>
          <p:cNvSpPr txBox="1"/>
          <p:nvPr/>
        </p:nvSpPr>
        <p:spPr>
          <a:xfrm>
            <a:off x="935228" y="3337687"/>
            <a:ext cx="5631180" cy="304570"/>
          </a:xfrm>
          <a:prstGeom prst="rect">
            <a:avLst/>
          </a:prstGeom>
        </p:spPr>
        <p:txBody>
          <a:bodyPr vert="horz" wrap="square" lIns="0" tIns="12064" rIns="0" bIns="0" rtlCol="0">
            <a:spAutoFit/>
          </a:bodyPr>
          <a:lstStyle/>
          <a:p>
            <a:pPr marL="12699">
              <a:spcBef>
                <a:spcPts val="95"/>
              </a:spcBef>
              <a:tabLst>
                <a:tab pos="1615932" algn="l"/>
                <a:tab pos="2028009" algn="l"/>
                <a:tab pos="2588665" algn="l"/>
                <a:tab pos="3200116" algn="l"/>
                <a:tab pos="3760770" algn="l"/>
                <a:tab pos="4896686" algn="l"/>
                <a:tab pos="5161456" algn="l"/>
              </a:tabLst>
            </a:pPr>
            <a:r>
              <a:rPr sz="1900" b="1" spc="-5" dirty="0">
                <a:latin typeface="Arial"/>
                <a:cs typeface="Arial"/>
              </a:rPr>
              <a:t>La	de	u</a:t>
            </a:r>
            <a:r>
              <a:rPr sz="1900" b="1" dirty="0">
                <a:latin typeface="Arial"/>
                <a:cs typeface="Arial"/>
              </a:rPr>
              <a:t>n</a:t>
            </a:r>
            <a:r>
              <a:rPr sz="1900" b="1" spc="-5" dirty="0">
                <a:latin typeface="Arial"/>
                <a:cs typeface="Arial"/>
              </a:rPr>
              <a:t>a</a:t>
            </a:r>
            <a:r>
              <a:rPr sz="1900" b="1" dirty="0">
                <a:latin typeface="Arial"/>
                <a:cs typeface="Arial"/>
              </a:rPr>
              <a:t>	</a:t>
            </a:r>
            <a:r>
              <a:rPr sz="1900" b="1" spc="-5" dirty="0">
                <a:latin typeface="Arial"/>
                <a:cs typeface="Arial"/>
              </a:rPr>
              <a:t>fa</a:t>
            </a:r>
            <a:r>
              <a:rPr sz="1900" b="1" spc="-15" dirty="0">
                <a:latin typeface="Arial"/>
                <a:cs typeface="Arial"/>
              </a:rPr>
              <a:t>s</a:t>
            </a:r>
            <a:r>
              <a:rPr sz="1900" b="1" spc="-5" dirty="0">
                <a:latin typeface="Arial"/>
                <a:cs typeface="Arial"/>
              </a:rPr>
              <a:t>e</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respe</a:t>
            </a:r>
            <a:r>
              <a:rPr sz="1900" b="1" dirty="0">
                <a:latin typeface="Arial"/>
                <a:cs typeface="Arial"/>
              </a:rPr>
              <a:t>c</a:t>
            </a:r>
            <a:r>
              <a:rPr sz="1900" b="1" spc="-5" dirty="0">
                <a:latin typeface="Arial"/>
                <a:cs typeface="Arial"/>
              </a:rPr>
              <a:t>to</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o</a:t>
            </a:r>
            <a:r>
              <a:rPr sz="1900" b="1" dirty="0">
                <a:latin typeface="Arial"/>
                <a:cs typeface="Arial"/>
              </a:rPr>
              <a:t>t</a:t>
            </a:r>
            <a:r>
              <a:rPr sz="1900" b="1" spc="-5" dirty="0">
                <a:latin typeface="Arial"/>
                <a:cs typeface="Arial"/>
              </a:rPr>
              <a:t>ra</a:t>
            </a:r>
            <a:endParaRPr sz="1900">
              <a:latin typeface="Arial"/>
              <a:cs typeface="Arial"/>
            </a:endParaRPr>
          </a:p>
        </p:txBody>
      </p:sp>
      <p:sp>
        <p:nvSpPr>
          <p:cNvPr id="16" name="object 16"/>
          <p:cNvSpPr txBox="1"/>
          <p:nvPr/>
        </p:nvSpPr>
        <p:spPr>
          <a:xfrm>
            <a:off x="6688202" y="3367152"/>
            <a:ext cx="3284854" cy="269304"/>
          </a:xfrm>
          <a:prstGeom prst="rect">
            <a:avLst/>
          </a:prstGeom>
          <a:solidFill>
            <a:srgbClr val="FFFF00"/>
          </a:solidFill>
        </p:spPr>
        <p:txBody>
          <a:bodyPr vert="horz" wrap="square" lIns="0" tIns="0" rIns="0" bIns="0" rtlCol="0">
            <a:spAutoFit/>
          </a:bodyPr>
          <a:lstStyle/>
          <a:p>
            <a:pPr>
              <a:lnSpc>
                <a:spcPts val="2145"/>
              </a:lnSpc>
              <a:tabLst>
                <a:tab pos="276836" algn="l"/>
                <a:tab pos="608911" algn="l"/>
                <a:tab pos="1892767" algn="l"/>
                <a:tab pos="2304845" algn="l"/>
              </a:tabLst>
            </a:pPr>
            <a:r>
              <a:rPr sz="1900" b="1" spc="-5" dirty="0">
                <a:latin typeface="Arial"/>
                <a:cs typeface="Arial"/>
              </a:rPr>
              <a:t>o	la	o</a:t>
            </a:r>
            <a:r>
              <a:rPr sz="1900" b="1" dirty="0">
                <a:latin typeface="Arial"/>
                <a:cs typeface="Arial"/>
              </a:rPr>
              <a:t>b</a:t>
            </a:r>
            <a:r>
              <a:rPr sz="1900" b="1" spc="-5" dirty="0">
                <a:latin typeface="Arial"/>
                <a:cs typeface="Arial"/>
              </a:rPr>
              <a:t>ten</a:t>
            </a:r>
            <a:r>
              <a:rPr sz="1900" b="1" dirty="0">
                <a:latin typeface="Arial"/>
                <a:cs typeface="Arial"/>
              </a:rPr>
              <a:t>c</a:t>
            </a:r>
            <a:r>
              <a:rPr sz="1900" b="1" spc="-5" dirty="0">
                <a:latin typeface="Arial"/>
                <a:cs typeface="Arial"/>
              </a:rPr>
              <a:t>ión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medi</a:t>
            </a:r>
            <a:r>
              <a:rPr sz="1900" b="1" dirty="0">
                <a:latin typeface="Arial"/>
                <a:cs typeface="Arial"/>
              </a:rPr>
              <a:t>d</a:t>
            </a:r>
            <a:r>
              <a:rPr sz="1900" b="1" spc="-5" dirty="0">
                <a:latin typeface="Arial"/>
                <a:cs typeface="Arial"/>
              </a:rPr>
              <a:t>as</a:t>
            </a:r>
            <a:endParaRPr sz="1900">
              <a:latin typeface="Arial"/>
              <a:cs typeface="Arial"/>
            </a:endParaRPr>
          </a:p>
        </p:txBody>
      </p:sp>
      <p:sp>
        <p:nvSpPr>
          <p:cNvPr id="17" name="object 17"/>
          <p:cNvSpPr txBox="1"/>
          <p:nvPr/>
        </p:nvSpPr>
        <p:spPr>
          <a:xfrm>
            <a:off x="947928" y="3644520"/>
            <a:ext cx="16903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inc</a:t>
            </a:r>
            <a:r>
              <a:rPr sz="1900" b="1" dirty="0">
                <a:latin typeface="Arial"/>
                <a:cs typeface="Arial"/>
              </a:rPr>
              <a:t>o</a:t>
            </a:r>
            <a:r>
              <a:rPr sz="1900" b="1" spc="-5" dirty="0">
                <a:latin typeface="Arial"/>
                <a:cs typeface="Arial"/>
              </a:rPr>
              <a:t>n</a:t>
            </a:r>
            <a:r>
              <a:rPr sz="1900" b="1" dirty="0">
                <a:latin typeface="Arial"/>
                <a:cs typeface="Arial"/>
              </a:rPr>
              <a:t>s</a:t>
            </a:r>
            <a:r>
              <a:rPr sz="1900" b="1" spc="-5" dirty="0">
                <a:latin typeface="Arial"/>
                <a:cs typeface="Arial"/>
              </a:rPr>
              <a:t>is</a:t>
            </a:r>
            <a:r>
              <a:rPr sz="1900" b="1" dirty="0">
                <a:latin typeface="Arial"/>
                <a:cs typeface="Arial"/>
              </a:rPr>
              <a:t>t</a:t>
            </a:r>
            <a:r>
              <a:rPr sz="1900" b="1" spc="-5" dirty="0">
                <a:latin typeface="Arial"/>
                <a:cs typeface="Arial"/>
              </a:rPr>
              <a:t>e</a:t>
            </a:r>
            <a:r>
              <a:rPr sz="1900" b="1" dirty="0">
                <a:latin typeface="Arial"/>
                <a:cs typeface="Arial"/>
              </a:rPr>
              <a:t>n</a:t>
            </a:r>
            <a:r>
              <a:rPr sz="1900" b="1" spc="-5" dirty="0">
                <a:latin typeface="Arial"/>
                <a:cs typeface="Arial"/>
              </a:rPr>
              <a:t>tes</a:t>
            </a:r>
            <a:endParaRPr sz="1900">
              <a:latin typeface="Arial"/>
              <a:cs typeface="Arial"/>
            </a:endParaRPr>
          </a:p>
        </p:txBody>
      </p:sp>
      <p:sp>
        <p:nvSpPr>
          <p:cNvPr id="18" name="object 18"/>
          <p:cNvSpPr txBox="1"/>
          <p:nvPr/>
        </p:nvSpPr>
        <p:spPr>
          <a:xfrm>
            <a:off x="2625598" y="3615055"/>
            <a:ext cx="2045335" cy="304570"/>
          </a:xfrm>
          <a:prstGeom prst="rect">
            <a:avLst/>
          </a:prstGeom>
        </p:spPr>
        <p:txBody>
          <a:bodyPr vert="horz" wrap="square" lIns="0" tIns="12064" rIns="0" bIns="0" rtlCol="0">
            <a:spAutoFit/>
          </a:bodyPr>
          <a:lstStyle/>
          <a:p>
            <a:pPr marL="12699">
              <a:spcBef>
                <a:spcPts val="95"/>
              </a:spcBef>
              <a:tabLst>
                <a:tab pos="321917" algn="l"/>
                <a:tab pos="1750539" algn="l"/>
              </a:tabLst>
            </a:pPr>
            <a:r>
              <a:rPr sz="1100" b="1" dirty="0">
                <a:latin typeface="Wingdings"/>
                <a:cs typeface="Wingdings"/>
              </a:rPr>
              <a:t></a:t>
            </a:r>
            <a:r>
              <a:rPr sz="1100" dirty="0">
                <a:latin typeface="Times New Roman"/>
                <a:cs typeface="Times New Roman"/>
              </a:rPr>
              <a:t>	</a:t>
            </a:r>
            <a:r>
              <a:rPr sz="1900" b="1" spc="-5" dirty="0">
                <a:latin typeface="Arial"/>
                <a:cs typeface="Arial"/>
              </a:rPr>
              <a:t>indica</a:t>
            </a:r>
            <a:r>
              <a:rPr sz="1900" b="1" dirty="0">
                <a:latin typeface="Arial"/>
                <a:cs typeface="Arial"/>
              </a:rPr>
              <a:t>t</a:t>
            </a:r>
            <a:r>
              <a:rPr sz="1900" b="1" spc="5" dirty="0">
                <a:latin typeface="Arial"/>
                <a:cs typeface="Arial"/>
              </a:rPr>
              <a:t>i</a:t>
            </a:r>
            <a:r>
              <a:rPr sz="1900" b="1" spc="-30" dirty="0">
                <a:latin typeface="Arial"/>
                <a:cs typeface="Arial"/>
              </a:rPr>
              <a:t>v</a:t>
            </a:r>
            <a:r>
              <a:rPr sz="1900" b="1" spc="-5" dirty="0">
                <a:latin typeface="Arial"/>
                <a:cs typeface="Arial"/>
              </a:rPr>
              <a:t>os</a:t>
            </a:r>
            <a:r>
              <a:rPr sz="1900" b="1" dirty="0">
                <a:latin typeface="Arial"/>
                <a:cs typeface="Arial"/>
              </a:rPr>
              <a:t>	</a:t>
            </a:r>
            <a:r>
              <a:rPr sz="1900" b="1" spc="-5" dirty="0">
                <a:latin typeface="Arial"/>
                <a:cs typeface="Arial"/>
              </a:rPr>
              <a:t>de</a:t>
            </a:r>
            <a:endParaRPr sz="1900">
              <a:latin typeface="Arial"/>
              <a:cs typeface="Arial"/>
            </a:endParaRPr>
          </a:p>
        </p:txBody>
      </p:sp>
      <p:sp>
        <p:nvSpPr>
          <p:cNvPr id="19" name="object 19"/>
          <p:cNvSpPr txBox="1"/>
          <p:nvPr/>
        </p:nvSpPr>
        <p:spPr>
          <a:xfrm>
            <a:off x="4831716" y="3644520"/>
            <a:ext cx="5141595" cy="269304"/>
          </a:xfrm>
          <a:prstGeom prst="rect">
            <a:avLst/>
          </a:prstGeom>
          <a:solidFill>
            <a:srgbClr val="FFFF00"/>
          </a:solidFill>
        </p:spPr>
        <p:txBody>
          <a:bodyPr vert="horz" wrap="square" lIns="0" tIns="0" rIns="0" bIns="0" rtlCol="0">
            <a:spAutoFit/>
          </a:bodyPr>
          <a:lstStyle/>
          <a:p>
            <a:pPr>
              <a:lnSpc>
                <a:spcPts val="2145"/>
              </a:lnSpc>
              <a:tabLst>
                <a:tab pos="1015274" algn="l"/>
                <a:tab pos="3129636" algn="l"/>
                <a:tab pos="4144277" algn="l"/>
              </a:tabLst>
            </a:pPr>
            <a:r>
              <a:rPr sz="1900" b="1" spc="-5" dirty="0">
                <a:latin typeface="Arial"/>
                <a:cs typeface="Arial"/>
              </a:rPr>
              <a:t>es</a:t>
            </a:r>
            <a:r>
              <a:rPr sz="1900" b="1" dirty="0">
                <a:latin typeface="Arial"/>
                <a:cs typeface="Arial"/>
              </a:rPr>
              <a:t>p</a:t>
            </a:r>
            <a:r>
              <a:rPr sz="1900" b="1" spc="-5" dirty="0">
                <a:latin typeface="Arial"/>
                <a:cs typeface="Arial"/>
              </a:rPr>
              <a:t>i</a:t>
            </a:r>
            <a:r>
              <a:rPr sz="1900" b="1" dirty="0">
                <a:latin typeface="Arial"/>
                <a:cs typeface="Arial"/>
              </a:rPr>
              <a:t>r</a:t>
            </a:r>
            <a:r>
              <a:rPr sz="1900" b="1" spc="-5" dirty="0">
                <a:latin typeface="Arial"/>
                <a:cs typeface="Arial"/>
              </a:rPr>
              <a:t>as</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rtocir</a:t>
            </a:r>
            <a:r>
              <a:rPr sz="1900" b="1" dirty="0">
                <a:latin typeface="Arial"/>
                <a:cs typeface="Arial"/>
              </a:rPr>
              <a:t>c</a:t>
            </a:r>
            <a:r>
              <a:rPr sz="1900" b="1" spc="-5" dirty="0">
                <a:latin typeface="Arial"/>
                <a:cs typeface="Arial"/>
              </a:rPr>
              <a:t>uitad</a:t>
            </a:r>
            <a:r>
              <a:rPr sz="1900" b="1" dirty="0">
                <a:latin typeface="Arial"/>
                <a:cs typeface="Arial"/>
              </a:rPr>
              <a:t>a</a:t>
            </a:r>
            <a:r>
              <a:rPr sz="1900" b="1" spc="-5" dirty="0">
                <a:latin typeface="Arial"/>
                <a:cs typeface="Arial"/>
              </a:rPr>
              <a:t>s,</a:t>
            </a:r>
            <a:r>
              <a:rPr sz="1900" b="1" dirty="0">
                <a:latin typeface="Arial"/>
                <a:cs typeface="Arial"/>
              </a:rPr>
              <a:t>	</a:t>
            </a:r>
            <a:r>
              <a:rPr sz="1900" b="1" spc="-5" dirty="0">
                <a:latin typeface="Arial"/>
                <a:cs typeface="Arial"/>
              </a:rPr>
              <a:t>es</a:t>
            </a:r>
            <a:r>
              <a:rPr sz="1900" b="1" dirty="0">
                <a:latin typeface="Arial"/>
                <a:cs typeface="Arial"/>
              </a:rPr>
              <a:t>p</a:t>
            </a:r>
            <a:r>
              <a:rPr sz="1900" b="1" spc="-5" dirty="0">
                <a:latin typeface="Arial"/>
                <a:cs typeface="Arial"/>
              </a:rPr>
              <a:t>iras</a:t>
            </a:r>
            <a:r>
              <a:rPr sz="1900" b="1" dirty="0">
                <a:latin typeface="Arial"/>
                <a:cs typeface="Arial"/>
              </a:rPr>
              <a:t>	</a:t>
            </a:r>
            <a:r>
              <a:rPr sz="1900" b="1" spc="-5" dirty="0">
                <a:latin typeface="Arial"/>
                <a:cs typeface="Arial"/>
              </a:rPr>
              <a:t>a</a:t>
            </a:r>
            <a:r>
              <a:rPr sz="1900" b="1" dirty="0">
                <a:latin typeface="Arial"/>
                <a:cs typeface="Arial"/>
              </a:rPr>
              <a:t>b</a:t>
            </a:r>
            <a:r>
              <a:rPr sz="1900" b="1" spc="-5" dirty="0">
                <a:latin typeface="Arial"/>
                <a:cs typeface="Arial"/>
              </a:rPr>
              <a:t>i</a:t>
            </a:r>
            <a:r>
              <a:rPr sz="1900" b="1" spc="5" dirty="0">
                <a:latin typeface="Arial"/>
                <a:cs typeface="Arial"/>
              </a:rPr>
              <a:t>e</a:t>
            </a:r>
            <a:r>
              <a:rPr sz="1900" b="1" spc="-5" dirty="0">
                <a:latin typeface="Arial"/>
                <a:cs typeface="Arial"/>
              </a:rPr>
              <a:t>rtas,</a:t>
            </a:r>
            <a:endParaRPr sz="1900">
              <a:latin typeface="Arial"/>
              <a:cs typeface="Arial"/>
            </a:endParaRPr>
          </a:p>
        </p:txBody>
      </p:sp>
      <p:sp>
        <p:nvSpPr>
          <p:cNvPr id="20" name="object 20"/>
          <p:cNvSpPr txBox="1"/>
          <p:nvPr/>
        </p:nvSpPr>
        <p:spPr>
          <a:xfrm>
            <a:off x="947927" y="3921886"/>
            <a:ext cx="46672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problemas </a:t>
            </a:r>
            <a:r>
              <a:rPr sz="1900" b="1" dirty="0">
                <a:latin typeface="Arial"/>
                <a:cs typeface="Arial"/>
              </a:rPr>
              <a:t>en</a:t>
            </a:r>
            <a:r>
              <a:rPr sz="1900" b="1" spc="5"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cambiadores</a:t>
            </a:r>
            <a:r>
              <a:rPr sz="1900" b="1" dirty="0">
                <a:latin typeface="Arial"/>
                <a:cs typeface="Arial"/>
              </a:rPr>
              <a:t> de </a:t>
            </a:r>
            <a:r>
              <a:rPr sz="1900" b="1" spc="-5" dirty="0">
                <a:latin typeface="Arial"/>
                <a:cs typeface="Arial"/>
              </a:rPr>
              <a:t>tomas</a:t>
            </a:r>
            <a:endParaRPr sz="1900">
              <a:latin typeface="Arial"/>
              <a:cs typeface="Arial"/>
            </a:endParaRPr>
          </a:p>
        </p:txBody>
      </p:sp>
      <p:sp>
        <p:nvSpPr>
          <p:cNvPr id="21" name="object 21"/>
          <p:cNvSpPr txBox="1"/>
          <p:nvPr/>
        </p:nvSpPr>
        <p:spPr>
          <a:xfrm>
            <a:off x="5602352" y="389267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22" name="object 22"/>
          <p:cNvPicPr/>
          <p:nvPr/>
        </p:nvPicPr>
        <p:blipFill>
          <a:blip r:embed="rId2" cstate="print"/>
          <a:stretch>
            <a:fillRect/>
          </a:stretch>
        </p:blipFill>
        <p:spPr>
          <a:xfrm>
            <a:off x="719455" y="4506553"/>
            <a:ext cx="208914" cy="194987"/>
          </a:xfrm>
          <a:prstGeom prst="rect">
            <a:avLst/>
          </a:prstGeom>
        </p:spPr>
      </p:pic>
      <p:sp>
        <p:nvSpPr>
          <p:cNvPr id="23" name="object 23"/>
          <p:cNvSpPr txBox="1"/>
          <p:nvPr/>
        </p:nvSpPr>
        <p:spPr>
          <a:xfrm>
            <a:off x="935229" y="4448936"/>
            <a:ext cx="69449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Los</a:t>
            </a:r>
            <a:r>
              <a:rPr sz="1900" b="1" spc="25" dirty="0">
                <a:latin typeface="Arial"/>
                <a:cs typeface="Arial"/>
              </a:rPr>
              <a:t> </a:t>
            </a:r>
            <a:r>
              <a:rPr sz="1900" b="1" spc="-10" dirty="0">
                <a:latin typeface="Arial"/>
                <a:cs typeface="Arial"/>
              </a:rPr>
              <a:t>valores</a:t>
            </a:r>
            <a:r>
              <a:rPr sz="1900" b="1" spc="15" dirty="0">
                <a:latin typeface="Arial"/>
                <a:cs typeface="Arial"/>
              </a:rPr>
              <a:t> </a:t>
            </a:r>
            <a:r>
              <a:rPr sz="1900" b="1" spc="-5" dirty="0">
                <a:latin typeface="Arial"/>
                <a:cs typeface="Arial"/>
              </a:rPr>
              <a:t>medidos</a:t>
            </a:r>
            <a:r>
              <a:rPr sz="1900" b="1" spc="15" dirty="0">
                <a:latin typeface="Arial"/>
                <a:cs typeface="Arial"/>
              </a:rPr>
              <a:t> </a:t>
            </a:r>
            <a:r>
              <a:rPr sz="1900" b="1" spc="-5" dirty="0">
                <a:latin typeface="Arial"/>
                <a:cs typeface="Arial"/>
              </a:rPr>
              <a:t>deben</a:t>
            </a:r>
            <a:r>
              <a:rPr sz="1900" b="1" spc="10" dirty="0">
                <a:latin typeface="Arial"/>
                <a:cs typeface="Arial"/>
              </a:rPr>
              <a:t> </a:t>
            </a:r>
            <a:r>
              <a:rPr sz="1900" b="1" spc="-5" dirty="0">
                <a:latin typeface="Arial"/>
                <a:cs typeface="Arial"/>
              </a:rPr>
              <a:t>ser</a:t>
            </a:r>
            <a:r>
              <a:rPr sz="1900" b="1" spc="5" dirty="0">
                <a:latin typeface="Arial"/>
                <a:cs typeface="Arial"/>
              </a:rPr>
              <a:t> </a:t>
            </a:r>
            <a:r>
              <a:rPr sz="1900" b="1" spc="-5" dirty="0">
                <a:latin typeface="Arial"/>
                <a:cs typeface="Arial"/>
              </a:rPr>
              <a:t>corregidos</a:t>
            </a:r>
            <a:r>
              <a:rPr sz="1900" b="1" spc="15" dirty="0">
                <a:latin typeface="Arial"/>
                <a:cs typeface="Arial"/>
              </a:rPr>
              <a:t> </a:t>
            </a:r>
            <a:r>
              <a:rPr sz="1900" b="1" spc="-5" dirty="0">
                <a:latin typeface="Arial"/>
                <a:cs typeface="Arial"/>
              </a:rPr>
              <a:t>por</a:t>
            </a:r>
            <a:r>
              <a:rPr sz="1900" b="1" spc="50" dirty="0">
                <a:latin typeface="Arial"/>
                <a:cs typeface="Arial"/>
              </a:rPr>
              <a:t> </a:t>
            </a:r>
            <a:r>
              <a:rPr sz="1900" b="1" spc="-5" dirty="0">
                <a:latin typeface="Arial"/>
                <a:cs typeface="Arial"/>
              </a:rPr>
              <a:t>temperatura:</a:t>
            </a:r>
            <a:endParaRPr sz="1900">
              <a:latin typeface="Arial"/>
              <a:cs typeface="Arial"/>
            </a:endParaRPr>
          </a:p>
        </p:txBody>
      </p:sp>
      <p:sp>
        <p:nvSpPr>
          <p:cNvPr id="28" name="object 2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53</a:t>
            </a:fld>
            <a:endParaRPr dirty="0"/>
          </a:p>
        </p:txBody>
      </p:sp>
      <p:sp>
        <p:nvSpPr>
          <p:cNvPr id="24" name="object 24"/>
          <p:cNvSpPr txBox="1"/>
          <p:nvPr/>
        </p:nvSpPr>
        <p:spPr>
          <a:xfrm>
            <a:off x="908303" y="5033137"/>
            <a:ext cx="8876030" cy="346249"/>
          </a:xfrm>
          <a:prstGeom prst="rect">
            <a:avLst/>
          </a:prstGeom>
          <a:solidFill>
            <a:srgbClr val="00FF00"/>
          </a:solidFill>
        </p:spPr>
        <p:txBody>
          <a:bodyPr vert="horz" wrap="square" lIns="0" tIns="0" rIns="0" bIns="0" rtlCol="0">
            <a:spAutoFit/>
          </a:bodyPr>
          <a:lstStyle/>
          <a:p>
            <a:pPr>
              <a:lnSpc>
                <a:spcPts val="2709"/>
              </a:lnSpc>
            </a:pPr>
            <a:r>
              <a:rPr sz="2400" b="1" spc="-5" dirty="0">
                <a:latin typeface="Arial"/>
                <a:cs typeface="Arial"/>
              </a:rPr>
              <a:t>R</a:t>
            </a:r>
            <a:r>
              <a:rPr sz="2400" b="1" spc="10" dirty="0">
                <a:latin typeface="Arial"/>
                <a:cs typeface="Arial"/>
              </a:rPr>
              <a:t> </a:t>
            </a:r>
            <a:r>
              <a:rPr sz="2400" b="1" spc="-5" dirty="0">
                <a:latin typeface="Arial"/>
                <a:cs typeface="Arial"/>
              </a:rPr>
              <a:t>Corregida</a:t>
            </a:r>
            <a:r>
              <a:rPr sz="2400" b="1" spc="15" dirty="0">
                <a:latin typeface="Arial"/>
                <a:cs typeface="Arial"/>
              </a:rPr>
              <a:t> </a:t>
            </a:r>
            <a:r>
              <a:rPr sz="2400" b="1" dirty="0">
                <a:latin typeface="Arial"/>
                <a:cs typeface="Arial"/>
              </a:rPr>
              <a:t>=</a:t>
            </a:r>
            <a:r>
              <a:rPr sz="2400" b="1" spc="25" dirty="0">
                <a:latin typeface="Arial"/>
                <a:cs typeface="Arial"/>
              </a:rPr>
              <a:t> </a:t>
            </a:r>
            <a:r>
              <a:rPr sz="2400" b="1" spc="-5" dirty="0">
                <a:latin typeface="Arial"/>
                <a:cs typeface="Arial"/>
              </a:rPr>
              <a:t>(R</a:t>
            </a:r>
            <a:r>
              <a:rPr sz="2400" b="1" spc="15" dirty="0">
                <a:latin typeface="Arial"/>
                <a:cs typeface="Arial"/>
              </a:rPr>
              <a:t> </a:t>
            </a:r>
            <a:r>
              <a:rPr sz="2400" b="1" spc="-5" dirty="0">
                <a:latin typeface="Arial"/>
                <a:cs typeface="Arial"/>
              </a:rPr>
              <a:t>medida)[1+</a:t>
            </a:r>
            <a:r>
              <a:rPr sz="2400" b="1" spc="15" dirty="0">
                <a:latin typeface="Arial"/>
                <a:cs typeface="Arial"/>
              </a:rPr>
              <a:t> </a:t>
            </a:r>
            <a:r>
              <a:rPr sz="2400" b="1" spc="-5" dirty="0">
                <a:latin typeface="Arial"/>
                <a:cs typeface="Arial"/>
              </a:rPr>
              <a:t>alpha</a:t>
            </a:r>
            <a:r>
              <a:rPr sz="2400" b="1" spc="15" dirty="0">
                <a:latin typeface="Arial"/>
                <a:cs typeface="Arial"/>
              </a:rPr>
              <a:t> </a:t>
            </a:r>
            <a:r>
              <a:rPr sz="2400" b="1" spc="-5" dirty="0">
                <a:latin typeface="Arial"/>
                <a:cs typeface="Arial"/>
              </a:rPr>
              <a:t>(T(Medida)</a:t>
            </a:r>
            <a:r>
              <a:rPr sz="2400" b="1" spc="40" dirty="0">
                <a:latin typeface="Arial"/>
                <a:cs typeface="Arial"/>
              </a:rPr>
              <a:t> </a:t>
            </a:r>
            <a:r>
              <a:rPr sz="2400" b="1" spc="-5" dirty="0">
                <a:latin typeface="Arial"/>
                <a:cs typeface="Arial"/>
              </a:rPr>
              <a:t>-</a:t>
            </a:r>
            <a:r>
              <a:rPr sz="2400" b="1" spc="25" dirty="0">
                <a:latin typeface="Arial"/>
                <a:cs typeface="Arial"/>
              </a:rPr>
              <a:t> </a:t>
            </a:r>
            <a:r>
              <a:rPr sz="2400" b="1" spc="-10" dirty="0">
                <a:latin typeface="Arial"/>
                <a:cs typeface="Arial"/>
              </a:rPr>
              <a:t>T(</a:t>
            </a:r>
            <a:r>
              <a:rPr sz="2400" b="1" spc="21" dirty="0">
                <a:latin typeface="Arial"/>
                <a:cs typeface="Arial"/>
              </a:rPr>
              <a:t> </a:t>
            </a:r>
            <a:r>
              <a:rPr sz="2400" b="1" spc="-5" dirty="0">
                <a:latin typeface="Arial"/>
                <a:cs typeface="Arial"/>
              </a:rPr>
              <a:t>a corregir)]</a:t>
            </a:r>
            <a:endParaRPr sz="2400">
              <a:latin typeface="Arial"/>
              <a:cs typeface="Arial"/>
            </a:endParaRPr>
          </a:p>
        </p:txBody>
      </p:sp>
      <p:sp>
        <p:nvSpPr>
          <p:cNvPr id="25" name="object 25"/>
          <p:cNvSpPr txBox="1"/>
          <p:nvPr/>
        </p:nvSpPr>
        <p:spPr>
          <a:xfrm>
            <a:off x="2060700" y="5661406"/>
            <a:ext cx="306959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coeficiente</a:t>
            </a:r>
            <a:r>
              <a:rPr sz="1900" b="1" spc="10" dirty="0">
                <a:latin typeface="Arial"/>
                <a:cs typeface="Arial"/>
              </a:rPr>
              <a:t> </a:t>
            </a:r>
            <a:r>
              <a:rPr sz="1900" b="1" spc="-5" dirty="0">
                <a:latin typeface="Arial"/>
                <a:cs typeface="Arial"/>
              </a:rPr>
              <a:t>de temperatura</a:t>
            </a:r>
            <a:endParaRPr sz="1900">
              <a:latin typeface="Arial"/>
              <a:cs typeface="Arial"/>
            </a:endParaRPr>
          </a:p>
        </p:txBody>
      </p:sp>
      <p:sp>
        <p:nvSpPr>
          <p:cNvPr id="26" name="object 26"/>
          <p:cNvSpPr txBox="1"/>
          <p:nvPr/>
        </p:nvSpPr>
        <p:spPr>
          <a:xfrm>
            <a:off x="706628" y="5631942"/>
            <a:ext cx="8779509" cy="304570"/>
          </a:xfrm>
          <a:prstGeom prst="rect">
            <a:avLst/>
          </a:prstGeom>
        </p:spPr>
        <p:txBody>
          <a:bodyPr vert="horz" wrap="square" lIns="0" tIns="12064" rIns="0" bIns="0" rtlCol="0">
            <a:spAutoFit/>
          </a:bodyPr>
          <a:lstStyle/>
          <a:p>
            <a:pPr marL="12699">
              <a:spcBef>
                <a:spcPts val="95"/>
              </a:spcBef>
              <a:tabLst>
                <a:tab pos="4491591" algn="l"/>
              </a:tabLst>
            </a:pPr>
            <a:r>
              <a:rPr sz="1900" b="1" spc="-5" dirty="0">
                <a:latin typeface="Arial"/>
                <a:cs typeface="Arial"/>
              </a:rPr>
              <a:t>Alpha</a:t>
            </a:r>
            <a:r>
              <a:rPr sz="1900" b="1" spc="5" dirty="0">
                <a:latin typeface="Arial"/>
                <a:cs typeface="Arial"/>
              </a:rPr>
              <a:t> </a:t>
            </a:r>
            <a:r>
              <a:rPr sz="1900" b="1" spc="-5" dirty="0">
                <a:latin typeface="Arial"/>
                <a:cs typeface="Arial"/>
              </a:rPr>
              <a:t>es</a:t>
            </a:r>
            <a:r>
              <a:rPr sz="1900" b="1" dirty="0">
                <a:latin typeface="Arial"/>
                <a:cs typeface="Arial"/>
              </a:rPr>
              <a:t> el	</a:t>
            </a:r>
            <a:r>
              <a:rPr sz="1900" b="1" spc="-5" dirty="0">
                <a:latin typeface="Arial"/>
                <a:cs typeface="Arial"/>
              </a:rPr>
              <a:t>del material </a:t>
            </a:r>
            <a:r>
              <a:rPr sz="1900" b="1" dirty="0">
                <a:latin typeface="Arial"/>
                <a:cs typeface="Arial"/>
              </a:rPr>
              <a:t>utilizado</a:t>
            </a:r>
            <a:r>
              <a:rPr sz="1900" b="1" spc="-5" dirty="0">
                <a:latin typeface="Arial"/>
                <a:cs typeface="Arial"/>
              </a:rPr>
              <a:t> en el</a:t>
            </a:r>
            <a:r>
              <a:rPr sz="1900" b="1" spc="-15" dirty="0">
                <a:latin typeface="Arial"/>
                <a:cs typeface="Arial"/>
              </a:rPr>
              <a:t> </a:t>
            </a:r>
            <a:r>
              <a:rPr sz="1900" b="1" spc="-5" dirty="0">
                <a:latin typeface="Arial"/>
                <a:cs typeface="Arial"/>
              </a:rPr>
              <a:t>devanado:</a:t>
            </a:r>
            <a:endParaRPr sz="1900">
              <a:latin typeface="Arial"/>
              <a:cs typeface="Arial"/>
            </a:endParaRPr>
          </a:p>
        </p:txBody>
      </p:sp>
      <p:sp>
        <p:nvSpPr>
          <p:cNvPr id="27" name="object 27"/>
          <p:cNvSpPr txBox="1"/>
          <p:nvPr/>
        </p:nvSpPr>
        <p:spPr>
          <a:xfrm>
            <a:off x="1156513" y="6186628"/>
            <a:ext cx="8337549" cy="576439"/>
          </a:xfrm>
          <a:prstGeom prst="rect">
            <a:avLst/>
          </a:prstGeom>
        </p:spPr>
        <p:txBody>
          <a:bodyPr vert="horz" wrap="square" lIns="0" tIns="12064" rIns="0" bIns="0" rtlCol="0">
            <a:spAutoFit/>
          </a:bodyPr>
          <a:lstStyle/>
          <a:p>
            <a:pPr marL="240644" indent="-228580">
              <a:lnSpc>
                <a:spcPts val="2230"/>
              </a:lnSpc>
              <a:spcBef>
                <a:spcPts val="95"/>
              </a:spcBef>
              <a:buFont typeface="Wingdings"/>
              <a:buChar char=""/>
              <a:tabLst>
                <a:tab pos="241278" algn="l"/>
              </a:tabLst>
            </a:pPr>
            <a:r>
              <a:rPr sz="1900" b="1" spc="-5" dirty="0">
                <a:latin typeface="Arial"/>
                <a:cs typeface="Arial"/>
              </a:rPr>
              <a:t>alpha</a:t>
            </a:r>
            <a:r>
              <a:rPr sz="1900" b="1" spc="10" dirty="0">
                <a:latin typeface="Arial"/>
                <a:cs typeface="Arial"/>
              </a:rPr>
              <a:t> </a:t>
            </a:r>
            <a:r>
              <a:rPr sz="1900" b="1" spc="-5" dirty="0">
                <a:latin typeface="Arial"/>
                <a:cs typeface="Arial"/>
              </a:rPr>
              <a:t>para</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cobre</a:t>
            </a:r>
            <a:r>
              <a:rPr sz="1900" b="1" spc="5" dirty="0">
                <a:latin typeface="Arial"/>
                <a:cs typeface="Arial"/>
              </a:rPr>
              <a:t> </a:t>
            </a:r>
            <a:r>
              <a:rPr sz="1900" b="1" spc="-5" dirty="0">
                <a:latin typeface="Arial"/>
                <a:cs typeface="Arial"/>
              </a:rPr>
              <a:t>es</a:t>
            </a:r>
            <a:r>
              <a:rPr sz="1900" b="1" spc="5"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0,0040</a:t>
            </a:r>
            <a:r>
              <a:rPr sz="1900" b="1" spc="10" dirty="0">
                <a:latin typeface="Arial"/>
                <a:cs typeface="Arial"/>
              </a:rPr>
              <a:t> </a:t>
            </a:r>
            <a:r>
              <a:rPr sz="1900" b="1" dirty="0">
                <a:latin typeface="Arial"/>
                <a:cs typeface="Arial"/>
              </a:rPr>
              <a:t>(0,40%</a:t>
            </a:r>
            <a:r>
              <a:rPr sz="1900" b="1" spc="-15"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grado</a:t>
            </a:r>
            <a:r>
              <a:rPr sz="1900" b="1" spc="15" dirty="0">
                <a:latin typeface="Arial"/>
                <a:cs typeface="Arial"/>
              </a:rPr>
              <a:t> </a:t>
            </a:r>
            <a:r>
              <a:rPr sz="1900" b="1" spc="-5" dirty="0">
                <a:latin typeface="Arial"/>
                <a:cs typeface="Arial"/>
              </a:rPr>
              <a:t>centígrado</a:t>
            </a:r>
            <a:r>
              <a:rPr sz="1900" b="1" spc="5"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20ºC)</a:t>
            </a:r>
            <a:endParaRPr sz="1900">
              <a:latin typeface="Arial"/>
              <a:cs typeface="Arial"/>
            </a:endParaRPr>
          </a:p>
          <a:p>
            <a:pPr marL="240644" indent="-228580">
              <a:lnSpc>
                <a:spcPts val="2230"/>
              </a:lnSpc>
              <a:buFont typeface="Wingdings"/>
              <a:buChar char=""/>
              <a:tabLst>
                <a:tab pos="241278" algn="l"/>
              </a:tabLst>
            </a:pPr>
            <a:r>
              <a:rPr sz="1900" b="1" spc="-5" dirty="0">
                <a:latin typeface="Arial"/>
                <a:cs typeface="Arial"/>
              </a:rPr>
              <a:t>alpha</a:t>
            </a:r>
            <a:r>
              <a:rPr sz="1900" b="1" spc="10" dirty="0">
                <a:latin typeface="Arial"/>
                <a:cs typeface="Arial"/>
              </a:rPr>
              <a:t> </a:t>
            </a:r>
            <a:r>
              <a:rPr sz="1900" b="1" spc="-5" dirty="0">
                <a:latin typeface="Arial"/>
                <a:cs typeface="Arial"/>
              </a:rPr>
              <a:t>para</a:t>
            </a:r>
            <a:r>
              <a:rPr sz="1900" b="1" spc="5"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aluminio</a:t>
            </a:r>
            <a:r>
              <a:rPr sz="1900" b="1" spc="10"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a:t>
            </a:r>
            <a:r>
              <a:rPr sz="1900" b="1" spc="21" dirty="0">
                <a:latin typeface="Arial"/>
                <a:cs typeface="Arial"/>
              </a:rPr>
              <a:t> </a:t>
            </a:r>
            <a:r>
              <a:rPr sz="1900" b="1" spc="-5" dirty="0">
                <a:latin typeface="Arial"/>
                <a:cs typeface="Arial"/>
              </a:rPr>
              <a:t>0,0043</a:t>
            </a:r>
            <a:r>
              <a:rPr sz="1900" b="1" dirty="0">
                <a:latin typeface="Arial"/>
                <a:cs typeface="Arial"/>
              </a:rPr>
              <a:t> </a:t>
            </a:r>
            <a:r>
              <a:rPr sz="1900" b="1" spc="-5" dirty="0">
                <a:latin typeface="Arial"/>
                <a:cs typeface="Arial"/>
              </a:rPr>
              <a:t>(0,43%</a:t>
            </a:r>
            <a:r>
              <a:rPr sz="1900" b="1"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grado</a:t>
            </a:r>
            <a:r>
              <a:rPr sz="1900" b="1" spc="25" dirty="0">
                <a:latin typeface="Arial"/>
                <a:cs typeface="Arial"/>
              </a:rPr>
              <a:t> </a:t>
            </a:r>
            <a:r>
              <a:rPr sz="1900" b="1" spc="-5" dirty="0">
                <a:latin typeface="Arial"/>
                <a:cs typeface="Arial"/>
              </a:rPr>
              <a:t>centígrado</a:t>
            </a:r>
            <a:r>
              <a:rPr sz="1900" b="1" spc="5"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20ªC)</a:t>
            </a:r>
            <a:endParaRPr sz="1900">
              <a:latin typeface="Arial"/>
              <a:cs typeface="Aria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p:nvPr/>
        </p:nvSpPr>
        <p:spPr>
          <a:xfrm>
            <a:off x="8779510" y="1425195"/>
            <a:ext cx="1126490" cy="277495"/>
          </a:xfrm>
          <a:custGeom>
            <a:avLst/>
            <a:gdLst/>
            <a:ahLst/>
            <a:cxnLst/>
            <a:rect l="l" t="t" r="r" b="b"/>
            <a:pathLst>
              <a:path w="1126490" h="277494">
                <a:moveTo>
                  <a:pt x="1126236" y="0"/>
                </a:moveTo>
                <a:lnTo>
                  <a:pt x="0" y="0"/>
                </a:lnTo>
                <a:lnTo>
                  <a:pt x="0" y="277367"/>
                </a:lnTo>
                <a:lnTo>
                  <a:pt x="1126236" y="277367"/>
                </a:lnTo>
                <a:lnTo>
                  <a:pt x="1126236" y="0"/>
                </a:lnTo>
                <a:close/>
              </a:path>
            </a:pathLst>
          </a:custGeom>
          <a:solidFill>
            <a:srgbClr val="FFFF00"/>
          </a:solidFill>
        </p:spPr>
        <p:txBody>
          <a:bodyPr wrap="square" lIns="0" tIns="0" rIns="0" bIns="0" rtlCol="0"/>
          <a:lstStyle/>
          <a:p>
            <a:endParaRPr/>
          </a:p>
        </p:txBody>
      </p:sp>
      <p:pic>
        <p:nvPicPr>
          <p:cNvPr id="7" name="object 7"/>
          <p:cNvPicPr/>
          <p:nvPr/>
        </p:nvPicPr>
        <p:blipFill>
          <a:blip r:embed="rId2" cstate="print"/>
          <a:stretch>
            <a:fillRect/>
          </a:stretch>
        </p:blipFill>
        <p:spPr>
          <a:xfrm>
            <a:off x="719455" y="1454107"/>
            <a:ext cx="208914" cy="194987"/>
          </a:xfrm>
          <a:prstGeom prst="rect">
            <a:avLst/>
          </a:prstGeom>
        </p:spPr>
      </p:pic>
      <p:sp>
        <p:nvSpPr>
          <p:cNvPr id="8" name="object 8"/>
          <p:cNvSpPr txBox="1"/>
          <p:nvPr/>
        </p:nvSpPr>
        <p:spPr>
          <a:xfrm>
            <a:off x="935227" y="1395730"/>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9" name="object 9"/>
          <p:cNvSpPr txBox="1"/>
          <p:nvPr/>
        </p:nvSpPr>
        <p:spPr>
          <a:xfrm>
            <a:off x="1286510" y="1425195"/>
            <a:ext cx="13944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temperat</a:t>
            </a:r>
            <a:r>
              <a:rPr sz="1900" b="1" spc="10" dirty="0">
                <a:latin typeface="Arial"/>
                <a:cs typeface="Arial"/>
              </a:rPr>
              <a:t>u</a:t>
            </a:r>
            <a:r>
              <a:rPr sz="1900" b="1" spc="-5" dirty="0">
                <a:latin typeface="Arial"/>
                <a:cs typeface="Arial"/>
              </a:rPr>
              <a:t>ra</a:t>
            </a:r>
            <a:endParaRPr sz="1900">
              <a:latin typeface="Arial"/>
              <a:cs typeface="Arial"/>
            </a:endParaRPr>
          </a:p>
        </p:txBody>
      </p:sp>
      <p:sp>
        <p:nvSpPr>
          <p:cNvPr id="10" name="object 10"/>
          <p:cNvSpPr txBox="1"/>
          <p:nvPr/>
        </p:nvSpPr>
        <p:spPr>
          <a:xfrm>
            <a:off x="2726182" y="1395730"/>
            <a:ext cx="19069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medida</a:t>
            </a:r>
            <a:r>
              <a:rPr sz="1900" b="1" spc="-114" dirty="0">
                <a:latin typeface="Arial"/>
                <a:cs typeface="Arial"/>
              </a:rPr>
              <a:t> </a:t>
            </a:r>
            <a:r>
              <a:rPr sz="1900" b="1" spc="-5" dirty="0">
                <a:latin typeface="Arial"/>
                <a:cs typeface="Arial"/>
              </a:rPr>
              <a:t>debe</a:t>
            </a:r>
            <a:r>
              <a:rPr sz="1900" b="1" spc="-105" dirty="0">
                <a:latin typeface="Arial"/>
                <a:cs typeface="Arial"/>
              </a:rPr>
              <a:t> </a:t>
            </a:r>
            <a:r>
              <a:rPr sz="1900" b="1" spc="-5" dirty="0">
                <a:latin typeface="Arial"/>
                <a:cs typeface="Arial"/>
              </a:rPr>
              <a:t>ser</a:t>
            </a:r>
            <a:endParaRPr sz="1900">
              <a:latin typeface="Arial"/>
              <a:cs typeface="Arial"/>
            </a:endParaRPr>
          </a:p>
        </p:txBody>
      </p:sp>
      <p:sp>
        <p:nvSpPr>
          <p:cNvPr id="11" name="object 11"/>
          <p:cNvSpPr txBox="1"/>
          <p:nvPr/>
        </p:nvSpPr>
        <p:spPr>
          <a:xfrm>
            <a:off x="4677790" y="1425195"/>
            <a:ext cx="9144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spc="5" dirty="0">
                <a:latin typeface="Arial"/>
                <a:cs typeface="Arial"/>
              </a:rPr>
              <a:t>e</a:t>
            </a:r>
            <a:r>
              <a:rPr sz="1900" b="1" spc="-5" dirty="0">
                <a:latin typeface="Arial"/>
                <a:cs typeface="Arial"/>
              </a:rPr>
              <a:t>rca</a:t>
            </a:r>
            <a:r>
              <a:rPr sz="1900" b="1" spc="5" dirty="0">
                <a:latin typeface="Arial"/>
                <a:cs typeface="Arial"/>
              </a:rPr>
              <a:t>n</a:t>
            </a:r>
            <a:r>
              <a:rPr sz="1900" b="1" spc="-5" dirty="0">
                <a:latin typeface="Arial"/>
                <a:cs typeface="Arial"/>
              </a:rPr>
              <a:t>a</a:t>
            </a:r>
            <a:endParaRPr sz="1900">
              <a:latin typeface="Arial"/>
              <a:cs typeface="Arial"/>
            </a:endParaRPr>
          </a:p>
        </p:txBody>
      </p:sp>
      <p:sp>
        <p:nvSpPr>
          <p:cNvPr id="12" name="object 12"/>
          <p:cNvSpPr txBox="1"/>
          <p:nvPr/>
        </p:nvSpPr>
        <p:spPr>
          <a:xfrm>
            <a:off x="5635878" y="1395730"/>
            <a:ext cx="43497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o</a:t>
            </a:r>
            <a:r>
              <a:rPr sz="1900" b="1" spc="-75" dirty="0">
                <a:latin typeface="Arial"/>
                <a:cs typeface="Arial"/>
              </a:rPr>
              <a:t> </a:t>
            </a:r>
            <a:r>
              <a:rPr sz="1900" b="1" spc="-5" dirty="0">
                <a:latin typeface="Arial"/>
                <a:cs typeface="Arial"/>
              </a:rPr>
              <a:t>igual</a:t>
            </a:r>
            <a:r>
              <a:rPr sz="1900" b="1" spc="-80" dirty="0">
                <a:latin typeface="Arial"/>
                <a:cs typeface="Arial"/>
              </a:rPr>
              <a:t> </a:t>
            </a:r>
            <a:r>
              <a:rPr sz="1900" b="1" spc="-5" dirty="0">
                <a:latin typeface="Arial"/>
                <a:cs typeface="Arial"/>
              </a:rPr>
              <a:t>a</a:t>
            </a:r>
            <a:r>
              <a:rPr sz="1900" b="1" spc="-80" dirty="0">
                <a:latin typeface="Arial"/>
                <a:cs typeface="Arial"/>
              </a:rPr>
              <a:t> </a:t>
            </a:r>
            <a:r>
              <a:rPr sz="1900" b="1" spc="-5" dirty="0">
                <a:latin typeface="Arial"/>
                <a:cs typeface="Arial"/>
              </a:rPr>
              <a:t>la</a:t>
            </a:r>
            <a:r>
              <a:rPr sz="1900" b="1" spc="-70" dirty="0">
                <a:latin typeface="Arial"/>
                <a:cs typeface="Arial"/>
              </a:rPr>
              <a:t> </a:t>
            </a:r>
            <a:r>
              <a:rPr sz="1900" b="1" spc="-5" dirty="0">
                <a:latin typeface="Arial"/>
                <a:cs typeface="Arial"/>
              </a:rPr>
              <a:t>temperatura</a:t>
            </a:r>
            <a:r>
              <a:rPr sz="1900" b="1" spc="-75" dirty="0">
                <a:latin typeface="Arial"/>
                <a:cs typeface="Arial"/>
              </a:rPr>
              <a:t> </a:t>
            </a:r>
            <a:r>
              <a:rPr sz="1900" b="1" spc="-5" dirty="0">
                <a:latin typeface="Arial"/>
                <a:cs typeface="Arial"/>
              </a:rPr>
              <a:t>del</a:t>
            </a:r>
            <a:r>
              <a:rPr sz="1900" b="1" spc="-70" dirty="0">
                <a:latin typeface="Arial"/>
                <a:cs typeface="Arial"/>
              </a:rPr>
              <a:t> </a:t>
            </a:r>
            <a:r>
              <a:rPr sz="1900" b="1" spc="-5" dirty="0">
                <a:latin typeface="Arial"/>
                <a:cs typeface="Arial"/>
              </a:rPr>
              <a:t>devanado.</a:t>
            </a:r>
            <a:endParaRPr sz="1900">
              <a:latin typeface="Arial"/>
              <a:cs typeface="Arial"/>
            </a:endParaRPr>
          </a:p>
        </p:txBody>
      </p:sp>
      <p:pic>
        <p:nvPicPr>
          <p:cNvPr id="13" name="object 13"/>
          <p:cNvPicPr/>
          <p:nvPr/>
        </p:nvPicPr>
        <p:blipFill>
          <a:blip r:embed="rId2" cstate="print"/>
          <a:stretch>
            <a:fillRect/>
          </a:stretch>
        </p:blipFill>
        <p:spPr>
          <a:xfrm>
            <a:off x="719455" y="2009056"/>
            <a:ext cx="208914" cy="194394"/>
          </a:xfrm>
          <a:prstGeom prst="rect">
            <a:avLst/>
          </a:prstGeom>
        </p:spPr>
      </p:pic>
      <p:sp>
        <p:nvSpPr>
          <p:cNvPr id="14" name="object 14"/>
          <p:cNvSpPr txBox="1"/>
          <p:nvPr/>
        </p:nvSpPr>
        <p:spPr>
          <a:xfrm>
            <a:off x="1297177" y="1979931"/>
            <a:ext cx="11125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o</a:t>
            </a:r>
            <a:r>
              <a:rPr sz="1900" b="1" dirty="0">
                <a:latin typeface="Arial"/>
                <a:cs typeface="Arial"/>
              </a:rPr>
              <a:t>s</a:t>
            </a:r>
            <a:r>
              <a:rPr sz="1900" b="1" spc="-5" dirty="0">
                <a:latin typeface="Arial"/>
                <a:cs typeface="Arial"/>
              </a:rPr>
              <a:t>ión</a:t>
            </a:r>
            <a:endParaRPr sz="1900">
              <a:latin typeface="Arial"/>
              <a:cs typeface="Arial"/>
            </a:endParaRPr>
          </a:p>
        </p:txBody>
      </p:sp>
      <p:sp>
        <p:nvSpPr>
          <p:cNvPr id="15" name="object 15"/>
          <p:cNvSpPr txBox="1"/>
          <p:nvPr/>
        </p:nvSpPr>
        <p:spPr>
          <a:xfrm>
            <a:off x="935228" y="1950466"/>
            <a:ext cx="3966844" cy="304570"/>
          </a:xfrm>
          <a:prstGeom prst="rect">
            <a:avLst/>
          </a:prstGeom>
        </p:spPr>
        <p:txBody>
          <a:bodyPr vert="horz" wrap="square" lIns="0" tIns="12064" rIns="0" bIns="0" rtlCol="0">
            <a:spAutoFit/>
          </a:bodyPr>
          <a:lstStyle/>
          <a:p>
            <a:pPr marL="12699">
              <a:spcBef>
                <a:spcPts val="95"/>
              </a:spcBef>
              <a:tabLst>
                <a:tab pos="1541009" algn="l"/>
              </a:tabLst>
            </a:pPr>
            <a:r>
              <a:rPr sz="1900" b="1" spc="-5" dirty="0">
                <a:latin typeface="Arial"/>
                <a:cs typeface="Arial"/>
              </a:rPr>
              <a:t>La	puede</a:t>
            </a:r>
            <a:r>
              <a:rPr sz="1900" b="1" spc="-25" dirty="0">
                <a:latin typeface="Arial"/>
                <a:cs typeface="Arial"/>
              </a:rPr>
              <a:t> </a:t>
            </a:r>
            <a:r>
              <a:rPr sz="1900" b="1" spc="-5" dirty="0">
                <a:latin typeface="Arial"/>
                <a:cs typeface="Arial"/>
              </a:rPr>
              <a:t>ocasionar</a:t>
            </a:r>
            <a:r>
              <a:rPr sz="1900" b="1" spc="-25" dirty="0">
                <a:latin typeface="Arial"/>
                <a:cs typeface="Arial"/>
              </a:rPr>
              <a:t> </a:t>
            </a:r>
            <a:r>
              <a:rPr sz="1900" b="1" spc="-5" dirty="0">
                <a:latin typeface="Arial"/>
                <a:cs typeface="Arial"/>
              </a:rPr>
              <a:t>una</a:t>
            </a:r>
            <a:endParaRPr sz="1900">
              <a:latin typeface="Arial"/>
              <a:cs typeface="Arial"/>
            </a:endParaRPr>
          </a:p>
        </p:txBody>
      </p:sp>
      <p:sp>
        <p:nvSpPr>
          <p:cNvPr id="16" name="object 16"/>
          <p:cNvSpPr txBox="1"/>
          <p:nvPr/>
        </p:nvSpPr>
        <p:spPr>
          <a:xfrm>
            <a:off x="4958207" y="1979931"/>
            <a:ext cx="14224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dismin</a:t>
            </a:r>
            <a:r>
              <a:rPr sz="1900" b="1" dirty="0">
                <a:latin typeface="Arial"/>
                <a:cs typeface="Arial"/>
              </a:rPr>
              <a:t>u</a:t>
            </a:r>
            <a:r>
              <a:rPr sz="1900" b="1" spc="-5" dirty="0">
                <a:latin typeface="Arial"/>
                <a:cs typeface="Arial"/>
              </a:rPr>
              <a:t>ci</a:t>
            </a:r>
            <a:r>
              <a:rPr sz="1900" b="1" dirty="0">
                <a:latin typeface="Arial"/>
                <a:cs typeface="Arial"/>
              </a:rPr>
              <a:t>ó</a:t>
            </a:r>
            <a:r>
              <a:rPr sz="1900" b="1" spc="-5" dirty="0">
                <a:latin typeface="Arial"/>
                <a:cs typeface="Arial"/>
              </a:rPr>
              <a:t>n</a:t>
            </a:r>
            <a:endParaRPr sz="1900">
              <a:latin typeface="Arial"/>
              <a:cs typeface="Arial"/>
            </a:endParaRPr>
          </a:p>
        </p:txBody>
      </p:sp>
      <p:sp>
        <p:nvSpPr>
          <p:cNvPr id="17" name="object 17"/>
          <p:cNvSpPr txBox="1"/>
          <p:nvPr/>
        </p:nvSpPr>
        <p:spPr>
          <a:xfrm>
            <a:off x="6434709" y="1950466"/>
            <a:ext cx="57531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75" dirty="0">
                <a:latin typeface="Arial"/>
                <a:cs typeface="Arial"/>
              </a:rPr>
              <a:t> </a:t>
            </a:r>
            <a:r>
              <a:rPr sz="1900" b="1" spc="-5" dirty="0">
                <a:latin typeface="Arial"/>
                <a:cs typeface="Arial"/>
              </a:rPr>
              <a:t>el</a:t>
            </a:r>
            <a:endParaRPr sz="1900">
              <a:latin typeface="Arial"/>
              <a:cs typeface="Arial"/>
            </a:endParaRPr>
          </a:p>
        </p:txBody>
      </p:sp>
      <p:sp>
        <p:nvSpPr>
          <p:cNvPr id="18" name="object 18"/>
          <p:cNvSpPr txBox="1"/>
          <p:nvPr/>
        </p:nvSpPr>
        <p:spPr>
          <a:xfrm>
            <a:off x="7063106" y="1979931"/>
            <a:ext cx="100774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t</a:t>
            </a:r>
            <a:r>
              <a:rPr sz="1900" b="1" spc="-5" dirty="0">
                <a:latin typeface="Arial"/>
                <a:cs typeface="Arial"/>
              </a:rPr>
              <a:t>ac</a:t>
            </a:r>
            <a:r>
              <a:rPr sz="1900" b="1" dirty="0">
                <a:latin typeface="Arial"/>
                <a:cs typeface="Arial"/>
              </a:rPr>
              <a:t>t</a:t>
            </a:r>
            <a:r>
              <a:rPr sz="1900" b="1" spc="-5" dirty="0">
                <a:latin typeface="Arial"/>
                <a:cs typeface="Arial"/>
              </a:rPr>
              <a:t>o</a:t>
            </a:r>
            <a:endParaRPr sz="1900">
              <a:latin typeface="Arial"/>
              <a:cs typeface="Arial"/>
            </a:endParaRPr>
          </a:p>
        </p:txBody>
      </p:sp>
      <p:sp>
        <p:nvSpPr>
          <p:cNvPr id="19" name="object 19"/>
          <p:cNvSpPr txBox="1"/>
          <p:nvPr/>
        </p:nvSpPr>
        <p:spPr>
          <a:xfrm>
            <a:off x="8125207" y="1950466"/>
            <a:ext cx="129793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70" dirty="0">
                <a:latin typeface="Arial"/>
                <a:cs typeface="Arial"/>
              </a:rPr>
              <a:t> </a:t>
            </a:r>
            <a:r>
              <a:rPr sz="1900" b="1" spc="-5" dirty="0">
                <a:latin typeface="Arial"/>
                <a:cs typeface="Arial"/>
              </a:rPr>
              <a:t>algunos</a:t>
            </a:r>
            <a:endParaRPr sz="1900">
              <a:latin typeface="Arial"/>
              <a:cs typeface="Arial"/>
            </a:endParaRPr>
          </a:p>
        </p:txBody>
      </p:sp>
      <p:sp>
        <p:nvSpPr>
          <p:cNvPr id="20" name="object 20"/>
          <p:cNvSpPr txBox="1"/>
          <p:nvPr/>
        </p:nvSpPr>
        <p:spPr>
          <a:xfrm>
            <a:off x="9479026" y="1979931"/>
            <a:ext cx="5067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taps</a:t>
            </a:r>
            <a:endParaRPr sz="1900">
              <a:latin typeface="Arial"/>
              <a:cs typeface="Arial"/>
            </a:endParaRPr>
          </a:p>
        </p:txBody>
      </p:sp>
      <p:sp>
        <p:nvSpPr>
          <p:cNvPr id="21" name="object 21"/>
          <p:cNvSpPr txBox="1"/>
          <p:nvPr/>
        </p:nvSpPr>
        <p:spPr>
          <a:xfrm>
            <a:off x="935227" y="2228215"/>
            <a:ext cx="9047479" cy="1161214"/>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5" dirty="0">
                <a:latin typeface="Arial"/>
                <a:cs typeface="Arial"/>
              </a:rPr>
              <a:t> </a:t>
            </a:r>
            <a:r>
              <a:rPr sz="1900" b="1" spc="-5" dirty="0">
                <a:latin typeface="Arial"/>
                <a:cs typeface="Arial"/>
              </a:rPr>
              <a:t>cambiador</a:t>
            </a:r>
            <a:r>
              <a:rPr sz="1900" b="1" spc="-1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tomas.</a:t>
            </a:r>
            <a:endParaRPr sz="1900">
              <a:latin typeface="Arial"/>
              <a:cs typeface="Arial"/>
            </a:endParaRPr>
          </a:p>
          <a:p>
            <a:pPr>
              <a:lnSpc>
                <a:spcPct val="100000"/>
              </a:lnSpc>
            </a:pPr>
            <a:endParaRPr sz="1900">
              <a:latin typeface="Arial"/>
              <a:cs typeface="Arial"/>
            </a:endParaRPr>
          </a:p>
          <a:p>
            <a:pPr marL="12699" marR="5080">
              <a:lnSpc>
                <a:spcPts val="2180"/>
              </a:lnSpc>
            </a:pPr>
            <a:r>
              <a:rPr sz="1900" b="1" spc="-5" dirty="0">
                <a:latin typeface="Arial"/>
                <a:cs typeface="Arial"/>
              </a:rPr>
              <a:t>La</a:t>
            </a:r>
            <a:r>
              <a:rPr sz="1900" b="1" spc="55" dirty="0">
                <a:latin typeface="Arial"/>
                <a:cs typeface="Arial"/>
              </a:rPr>
              <a:t> </a:t>
            </a:r>
            <a:r>
              <a:rPr sz="1900" b="1" spc="-5" dirty="0">
                <a:latin typeface="Arial"/>
                <a:cs typeface="Arial"/>
              </a:rPr>
              <a:t>mayoría</a:t>
            </a:r>
            <a:r>
              <a:rPr sz="1900" b="1" spc="65" dirty="0">
                <a:latin typeface="Arial"/>
                <a:cs typeface="Arial"/>
              </a:rPr>
              <a:t> </a:t>
            </a:r>
            <a:r>
              <a:rPr sz="1900" b="1" spc="-5" dirty="0">
                <a:latin typeface="Arial"/>
                <a:cs typeface="Arial"/>
              </a:rPr>
              <a:t>de</a:t>
            </a:r>
            <a:r>
              <a:rPr sz="1900" b="1" spc="55" dirty="0">
                <a:latin typeface="Arial"/>
                <a:cs typeface="Arial"/>
              </a:rPr>
              <a:t> </a:t>
            </a:r>
            <a:r>
              <a:rPr sz="1900" b="1" spc="-5" dirty="0">
                <a:latin typeface="Arial"/>
                <a:cs typeface="Arial"/>
              </a:rPr>
              <a:t>las</a:t>
            </a:r>
            <a:r>
              <a:rPr sz="1900" b="1" spc="86" dirty="0">
                <a:latin typeface="Arial"/>
                <a:cs typeface="Arial"/>
              </a:rPr>
              <a:t> </a:t>
            </a:r>
            <a:r>
              <a:rPr sz="1900" b="1" spc="-10" dirty="0">
                <a:latin typeface="Arial"/>
                <a:cs typeface="Arial"/>
              </a:rPr>
              <a:t>veces</a:t>
            </a:r>
            <a:r>
              <a:rPr sz="1900" b="1" spc="55" dirty="0">
                <a:latin typeface="Arial"/>
                <a:cs typeface="Arial"/>
              </a:rPr>
              <a:t> </a:t>
            </a:r>
            <a:r>
              <a:rPr sz="1900" b="1" dirty="0">
                <a:latin typeface="Arial"/>
                <a:cs typeface="Arial"/>
              </a:rPr>
              <a:t>esto</a:t>
            </a:r>
            <a:r>
              <a:rPr sz="1900" b="1" spc="55" dirty="0">
                <a:latin typeface="Arial"/>
                <a:cs typeface="Arial"/>
              </a:rPr>
              <a:t> </a:t>
            </a:r>
            <a:r>
              <a:rPr sz="1900" b="1" spc="-5" dirty="0">
                <a:latin typeface="Arial"/>
                <a:cs typeface="Arial"/>
              </a:rPr>
              <a:t>puede</a:t>
            </a:r>
            <a:r>
              <a:rPr sz="1900" b="1" spc="55" dirty="0">
                <a:latin typeface="Arial"/>
                <a:cs typeface="Arial"/>
              </a:rPr>
              <a:t> </a:t>
            </a:r>
            <a:r>
              <a:rPr sz="1900" b="1" spc="-5" dirty="0">
                <a:latin typeface="Arial"/>
                <a:cs typeface="Arial"/>
              </a:rPr>
              <a:t>ser</a:t>
            </a:r>
            <a:r>
              <a:rPr sz="1900" b="1" spc="44" dirty="0">
                <a:latin typeface="Arial"/>
                <a:cs typeface="Arial"/>
              </a:rPr>
              <a:t> </a:t>
            </a:r>
            <a:r>
              <a:rPr sz="1900" b="1" spc="-5" dirty="0">
                <a:latin typeface="Arial"/>
                <a:cs typeface="Arial"/>
              </a:rPr>
              <a:t>solventado</a:t>
            </a:r>
            <a:r>
              <a:rPr sz="1900" b="1" spc="105" dirty="0">
                <a:latin typeface="Arial"/>
                <a:cs typeface="Arial"/>
              </a:rPr>
              <a:t> </a:t>
            </a:r>
            <a:r>
              <a:rPr sz="1900" b="1" spc="-5" dirty="0">
                <a:latin typeface="Arial"/>
                <a:cs typeface="Arial"/>
              </a:rPr>
              <a:t>operando</a:t>
            </a:r>
            <a:r>
              <a:rPr sz="1900" b="1" spc="60" dirty="0">
                <a:latin typeface="Arial"/>
                <a:cs typeface="Arial"/>
              </a:rPr>
              <a:t> </a:t>
            </a:r>
            <a:r>
              <a:rPr sz="1900" b="1" spc="-5" dirty="0">
                <a:latin typeface="Arial"/>
                <a:cs typeface="Arial"/>
              </a:rPr>
              <a:t>el</a:t>
            </a:r>
            <a:r>
              <a:rPr sz="1900" b="1" spc="50" dirty="0">
                <a:latin typeface="Arial"/>
                <a:cs typeface="Arial"/>
              </a:rPr>
              <a:t> </a:t>
            </a:r>
            <a:r>
              <a:rPr sz="1900" b="1" spc="-5" dirty="0">
                <a:latin typeface="Arial"/>
                <a:cs typeface="Arial"/>
              </a:rPr>
              <a:t>cambiador</a:t>
            </a:r>
            <a:r>
              <a:rPr sz="1900" b="1" spc="44" dirty="0">
                <a:latin typeface="Arial"/>
                <a:cs typeface="Arial"/>
              </a:rPr>
              <a:t> </a:t>
            </a:r>
            <a:r>
              <a:rPr sz="1900" b="1" spc="5" dirty="0">
                <a:latin typeface="Arial"/>
                <a:cs typeface="Arial"/>
              </a:rPr>
              <a:t>de </a:t>
            </a:r>
            <a:r>
              <a:rPr sz="1900" b="1" spc="-509" dirty="0">
                <a:latin typeface="Arial"/>
                <a:cs typeface="Arial"/>
              </a:rPr>
              <a:t> </a:t>
            </a:r>
            <a:r>
              <a:rPr sz="1900" b="1" spc="-5" dirty="0">
                <a:latin typeface="Arial"/>
                <a:cs typeface="Arial"/>
              </a:rPr>
              <a:t>tomas</a:t>
            </a:r>
            <a:endParaRPr sz="1900">
              <a:latin typeface="Arial"/>
              <a:cs typeface="Arial"/>
            </a:endParaRPr>
          </a:p>
        </p:txBody>
      </p:sp>
      <p:pic>
        <p:nvPicPr>
          <p:cNvPr id="22" name="object 22"/>
          <p:cNvPicPr/>
          <p:nvPr/>
        </p:nvPicPr>
        <p:blipFill>
          <a:blip r:embed="rId2" cstate="print"/>
          <a:stretch>
            <a:fillRect/>
          </a:stretch>
        </p:blipFill>
        <p:spPr>
          <a:xfrm>
            <a:off x="719455" y="2840947"/>
            <a:ext cx="208914" cy="194987"/>
          </a:xfrm>
          <a:prstGeom prst="rect">
            <a:avLst/>
          </a:prstGeom>
        </p:spPr>
      </p:pic>
      <p:sp>
        <p:nvSpPr>
          <p:cNvPr id="23" name="object 2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54</a:t>
            </a:fld>
            <a:endParaRP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p:nvPr/>
        </p:nvSpPr>
        <p:spPr>
          <a:xfrm>
            <a:off x="719328" y="1425194"/>
            <a:ext cx="9253855" cy="350520"/>
          </a:xfrm>
          <a:custGeom>
            <a:avLst/>
            <a:gdLst/>
            <a:ahLst/>
            <a:cxnLst/>
            <a:rect l="l" t="t" r="r" b="b"/>
            <a:pathLst>
              <a:path w="9253855" h="350519">
                <a:moveTo>
                  <a:pt x="9253474" y="0"/>
                </a:moveTo>
                <a:lnTo>
                  <a:pt x="0" y="0"/>
                </a:lnTo>
                <a:lnTo>
                  <a:pt x="0" y="350520"/>
                </a:lnTo>
                <a:lnTo>
                  <a:pt x="9253474" y="350520"/>
                </a:lnTo>
                <a:lnTo>
                  <a:pt x="9253474" y="0"/>
                </a:lnTo>
                <a:close/>
              </a:path>
            </a:pathLst>
          </a:custGeom>
          <a:solidFill>
            <a:srgbClr val="D2D2D2"/>
          </a:solidFill>
        </p:spPr>
        <p:txBody>
          <a:bodyPr wrap="square" lIns="0" tIns="0" rIns="0" bIns="0" rtlCol="0"/>
          <a:lstStyle/>
          <a:p>
            <a:endParaRPr/>
          </a:p>
        </p:txBody>
      </p:sp>
      <p:sp>
        <p:nvSpPr>
          <p:cNvPr id="7" name="object 7"/>
          <p:cNvSpPr txBox="1"/>
          <p:nvPr/>
        </p:nvSpPr>
        <p:spPr>
          <a:xfrm>
            <a:off x="706628" y="1391158"/>
            <a:ext cx="9276080" cy="382155"/>
          </a:xfrm>
          <a:prstGeom prst="rect">
            <a:avLst/>
          </a:prstGeom>
        </p:spPr>
        <p:txBody>
          <a:bodyPr vert="horz" wrap="square" lIns="0" tIns="12699" rIns="0" bIns="0" rtlCol="0">
            <a:spAutoFit/>
          </a:bodyPr>
          <a:lstStyle/>
          <a:p>
            <a:pPr marL="12699">
              <a:spcBef>
                <a:spcPts val="100"/>
              </a:spcBef>
              <a:tabLst>
                <a:tab pos="603197" algn="l"/>
                <a:tab pos="2429929" algn="l"/>
                <a:tab pos="3189956" algn="l"/>
                <a:tab pos="5319557" algn="l"/>
                <a:tab pos="7112638" algn="l"/>
                <a:tab pos="7872665" algn="l"/>
              </a:tabLst>
            </a:pPr>
            <a:r>
              <a:rPr sz="2400" b="1" spc="-5" dirty="0">
                <a:latin typeface="Arial"/>
                <a:cs typeface="Arial"/>
              </a:rPr>
              <a:t>6.	P</a:t>
            </a:r>
            <a:r>
              <a:rPr sz="2400" b="1" spc="-15" dirty="0">
                <a:latin typeface="Arial"/>
                <a:cs typeface="Arial"/>
              </a:rPr>
              <a:t>R</a:t>
            </a:r>
            <a:r>
              <a:rPr sz="2400" b="1" spc="-5" dirty="0">
                <a:latin typeface="Arial"/>
                <a:cs typeface="Arial"/>
              </a:rPr>
              <a:t>U</a:t>
            </a:r>
            <a:r>
              <a:rPr sz="2400" b="1" spc="5" dirty="0">
                <a:latin typeface="Arial"/>
                <a:cs typeface="Arial"/>
              </a:rPr>
              <a:t>E</a:t>
            </a:r>
            <a:r>
              <a:rPr sz="2400" b="1" spc="-5" dirty="0">
                <a:latin typeface="Arial"/>
                <a:cs typeface="Arial"/>
              </a:rPr>
              <a:t>B</a:t>
            </a:r>
            <a:r>
              <a:rPr sz="2400" b="1" spc="-15" dirty="0">
                <a:latin typeface="Arial"/>
                <a:cs typeface="Arial"/>
              </a:rPr>
              <a:t>A</a:t>
            </a:r>
            <a:r>
              <a:rPr sz="2400" b="1" dirty="0">
                <a:latin typeface="Arial"/>
                <a:cs typeface="Arial"/>
              </a:rPr>
              <a:t>S	</a:t>
            </a:r>
            <a:r>
              <a:rPr sz="2400" b="1" spc="-5" dirty="0">
                <a:latin typeface="Arial"/>
                <a:cs typeface="Arial"/>
              </a:rPr>
              <a:t>EN</a:t>
            </a:r>
            <a:r>
              <a:rPr sz="2400" b="1" dirty="0">
                <a:latin typeface="Arial"/>
                <a:cs typeface="Arial"/>
              </a:rPr>
              <a:t>	</a:t>
            </a:r>
            <a:r>
              <a:rPr sz="2400" b="1" spc="-5" dirty="0">
                <a:latin typeface="Arial"/>
                <a:cs typeface="Arial"/>
              </a:rPr>
              <a:t>COR</a:t>
            </a:r>
            <a:r>
              <a:rPr sz="2400" b="1" spc="-15" dirty="0">
                <a:latin typeface="Arial"/>
                <a:cs typeface="Arial"/>
              </a:rPr>
              <a:t>R</a:t>
            </a:r>
            <a:r>
              <a:rPr sz="2400" b="1" dirty="0">
                <a:latin typeface="Arial"/>
                <a:cs typeface="Arial"/>
              </a:rPr>
              <a:t>I</a:t>
            </a:r>
            <a:r>
              <a:rPr sz="2400" b="1" spc="5" dirty="0">
                <a:latin typeface="Arial"/>
                <a:cs typeface="Arial"/>
              </a:rPr>
              <a:t>E</a:t>
            </a:r>
            <a:r>
              <a:rPr sz="2400" b="1" spc="-5" dirty="0">
                <a:latin typeface="Arial"/>
                <a:cs typeface="Arial"/>
              </a:rPr>
              <a:t>N</a:t>
            </a:r>
            <a:r>
              <a:rPr sz="2400" b="1" spc="-15" dirty="0">
                <a:latin typeface="Arial"/>
                <a:cs typeface="Arial"/>
              </a:rPr>
              <a:t>T</a:t>
            </a:r>
            <a:r>
              <a:rPr sz="2400" b="1" dirty="0">
                <a:latin typeface="Arial"/>
                <a:cs typeface="Arial"/>
              </a:rPr>
              <a:t>E	AL</a:t>
            </a:r>
            <a:r>
              <a:rPr sz="2400" b="1" spc="10" dirty="0">
                <a:latin typeface="Arial"/>
                <a:cs typeface="Arial"/>
              </a:rPr>
              <a:t>T</a:t>
            </a:r>
            <a:r>
              <a:rPr sz="2400" b="1" spc="-5" dirty="0">
                <a:latin typeface="Arial"/>
                <a:cs typeface="Arial"/>
              </a:rPr>
              <a:t>E</a:t>
            </a:r>
            <a:r>
              <a:rPr sz="2400" b="1" spc="-15" dirty="0">
                <a:latin typeface="Arial"/>
                <a:cs typeface="Arial"/>
              </a:rPr>
              <a:t>R</a:t>
            </a:r>
            <a:r>
              <a:rPr sz="2400" b="1" spc="-5" dirty="0">
                <a:latin typeface="Arial"/>
                <a:cs typeface="Arial"/>
              </a:rPr>
              <a:t>NA</a:t>
            </a:r>
            <a:r>
              <a:rPr sz="2400" b="1">
                <a:latin typeface="Arial"/>
                <a:cs typeface="Arial"/>
              </a:rPr>
              <a:t>	</a:t>
            </a:r>
            <a:endParaRPr sz="2400">
              <a:latin typeface="Arial"/>
              <a:cs typeface="Arial"/>
            </a:endParaRPr>
          </a:p>
        </p:txBody>
      </p:sp>
      <p:pic>
        <p:nvPicPr>
          <p:cNvPr id="9" name="object 9"/>
          <p:cNvPicPr/>
          <p:nvPr/>
        </p:nvPicPr>
        <p:blipFill>
          <a:blip r:embed="rId2" cstate="print"/>
          <a:stretch>
            <a:fillRect/>
          </a:stretch>
        </p:blipFill>
        <p:spPr>
          <a:xfrm>
            <a:off x="705308" y="2179916"/>
            <a:ext cx="208914" cy="194987"/>
          </a:xfrm>
          <a:prstGeom prst="rect">
            <a:avLst/>
          </a:prstGeom>
        </p:spPr>
      </p:pic>
      <p:sp>
        <p:nvSpPr>
          <p:cNvPr id="10" name="object 10"/>
          <p:cNvSpPr txBox="1"/>
          <p:nvPr/>
        </p:nvSpPr>
        <p:spPr>
          <a:xfrm>
            <a:off x="1412572" y="2151384"/>
            <a:ext cx="93916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a:t>
            </a:r>
            <a:r>
              <a:rPr sz="1900" b="1" dirty="0">
                <a:latin typeface="Arial"/>
                <a:cs typeface="Arial"/>
              </a:rPr>
              <a:t>e</a:t>
            </a:r>
            <a:r>
              <a:rPr sz="1900" b="1" spc="-5" dirty="0">
                <a:latin typeface="Arial"/>
                <a:cs typeface="Arial"/>
              </a:rPr>
              <a:t>b</a:t>
            </a:r>
            <a:r>
              <a:rPr sz="1900" b="1" dirty="0">
                <a:latin typeface="Arial"/>
                <a:cs typeface="Arial"/>
              </a:rPr>
              <a:t>a</a:t>
            </a:r>
            <a:r>
              <a:rPr sz="1900" b="1" spc="-5" dirty="0">
                <a:latin typeface="Arial"/>
                <a:cs typeface="Arial"/>
              </a:rPr>
              <a:t>s</a:t>
            </a:r>
            <a:endParaRPr sz="1900">
              <a:latin typeface="Arial"/>
              <a:cs typeface="Arial"/>
            </a:endParaRPr>
          </a:p>
        </p:txBody>
      </p:sp>
      <p:sp>
        <p:nvSpPr>
          <p:cNvPr id="11" name="object 11"/>
          <p:cNvSpPr txBox="1"/>
          <p:nvPr/>
        </p:nvSpPr>
        <p:spPr>
          <a:xfrm>
            <a:off x="921082" y="2121919"/>
            <a:ext cx="1786889" cy="304570"/>
          </a:xfrm>
          <a:prstGeom prst="rect">
            <a:avLst/>
          </a:prstGeom>
        </p:spPr>
        <p:txBody>
          <a:bodyPr vert="horz" wrap="square" lIns="0" tIns="12064" rIns="0" bIns="0" rtlCol="0">
            <a:spAutoFit/>
          </a:bodyPr>
          <a:lstStyle/>
          <a:p>
            <a:pPr marL="12699">
              <a:spcBef>
                <a:spcPts val="95"/>
              </a:spcBef>
              <a:tabLst>
                <a:tab pos="1492117" algn="l"/>
              </a:tabLst>
            </a:pPr>
            <a:r>
              <a:rPr sz="1900" b="1" dirty="0">
                <a:latin typeface="Arial"/>
                <a:cs typeface="Arial"/>
              </a:rPr>
              <a:t>L</a:t>
            </a:r>
            <a:r>
              <a:rPr sz="1900" b="1" spc="-5" dirty="0">
                <a:latin typeface="Arial"/>
                <a:cs typeface="Arial"/>
              </a:rPr>
              <a:t>as</a:t>
            </a:r>
            <a:r>
              <a:rPr sz="1900" b="1" dirty="0">
                <a:latin typeface="Arial"/>
                <a:cs typeface="Arial"/>
              </a:rPr>
              <a:t>	</a:t>
            </a:r>
            <a:r>
              <a:rPr sz="1900" b="1" spc="-5" dirty="0">
                <a:latin typeface="Arial"/>
                <a:cs typeface="Arial"/>
              </a:rPr>
              <a:t>de</a:t>
            </a:r>
            <a:endParaRPr sz="1900">
              <a:latin typeface="Arial"/>
              <a:cs typeface="Arial"/>
            </a:endParaRPr>
          </a:p>
        </p:txBody>
      </p:sp>
      <p:sp>
        <p:nvSpPr>
          <p:cNvPr id="12" name="object 12"/>
          <p:cNvSpPr txBox="1"/>
          <p:nvPr/>
        </p:nvSpPr>
        <p:spPr>
          <a:xfrm>
            <a:off x="2758264" y="2151384"/>
            <a:ext cx="10325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a:t>
            </a:r>
            <a:endParaRPr sz="1900">
              <a:latin typeface="Arial"/>
              <a:cs typeface="Arial"/>
            </a:endParaRPr>
          </a:p>
        </p:txBody>
      </p:sp>
      <p:sp>
        <p:nvSpPr>
          <p:cNvPr id="13" name="object 13"/>
          <p:cNvSpPr txBox="1"/>
          <p:nvPr/>
        </p:nvSpPr>
        <p:spPr>
          <a:xfrm>
            <a:off x="3852877" y="2151384"/>
            <a:ext cx="7912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dirty="0">
                <a:latin typeface="Arial"/>
                <a:cs typeface="Arial"/>
              </a:rPr>
              <a:t>t</a:t>
            </a:r>
            <a:r>
              <a:rPr sz="1900" b="1" spc="-5" dirty="0">
                <a:latin typeface="Arial"/>
                <a:cs typeface="Arial"/>
              </a:rPr>
              <a:t>erna</a:t>
            </a:r>
            <a:endParaRPr sz="1900">
              <a:latin typeface="Arial"/>
              <a:cs typeface="Arial"/>
            </a:endParaRPr>
          </a:p>
        </p:txBody>
      </p:sp>
      <p:sp>
        <p:nvSpPr>
          <p:cNvPr id="14" name="object 14"/>
          <p:cNvSpPr txBox="1"/>
          <p:nvPr/>
        </p:nvSpPr>
        <p:spPr>
          <a:xfrm>
            <a:off x="4693617" y="2121919"/>
            <a:ext cx="40855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somete</a:t>
            </a:r>
            <a:r>
              <a:rPr sz="1900" b="1" spc="-40" dirty="0">
                <a:latin typeface="Arial"/>
                <a:cs typeface="Arial"/>
              </a:rPr>
              <a:t> </a:t>
            </a:r>
            <a:r>
              <a:rPr sz="1900" b="1" spc="-5" dirty="0">
                <a:latin typeface="Arial"/>
                <a:cs typeface="Arial"/>
              </a:rPr>
              <a:t>a</a:t>
            </a:r>
            <a:r>
              <a:rPr sz="1900" b="1" spc="-35" dirty="0">
                <a:latin typeface="Arial"/>
                <a:cs typeface="Arial"/>
              </a:rPr>
              <a:t> </a:t>
            </a:r>
            <a:r>
              <a:rPr sz="1900" b="1" spc="-5" dirty="0">
                <a:latin typeface="Arial"/>
                <a:cs typeface="Arial"/>
              </a:rPr>
              <a:t>los</a:t>
            </a:r>
            <a:r>
              <a:rPr sz="1900" b="1" spc="-40" dirty="0">
                <a:latin typeface="Arial"/>
                <a:cs typeface="Arial"/>
              </a:rPr>
              <a:t> </a:t>
            </a:r>
            <a:r>
              <a:rPr sz="1900" b="1" spc="-5" dirty="0">
                <a:latin typeface="Arial"/>
                <a:cs typeface="Arial"/>
              </a:rPr>
              <a:t>equipos</a:t>
            </a:r>
            <a:r>
              <a:rPr sz="1900" b="1" spc="-35" dirty="0">
                <a:latin typeface="Arial"/>
                <a:cs typeface="Arial"/>
              </a:rPr>
              <a:t> </a:t>
            </a:r>
            <a:r>
              <a:rPr sz="1900" b="1" spc="-5" dirty="0">
                <a:latin typeface="Arial"/>
                <a:cs typeface="Arial"/>
              </a:rPr>
              <a:t>bajo</a:t>
            </a:r>
            <a:r>
              <a:rPr sz="1900" b="1" spc="-40" dirty="0">
                <a:latin typeface="Arial"/>
                <a:cs typeface="Arial"/>
              </a:rPr>
              <a:t> </a:t>
            </a:r>
            <a:r>
              <a:rPr sz="1900" b="1" spc="-5" dirty="0">
                <a:latin typeface="Arial"/>
                <a:cs typeface="Arial"/>
              </a:rPr>
              <a:t>prueba</a:t>
            </a:r>
            <a:r>
              <a:rPr sz="1900" b="1" spc="-35" dirty="0">
                <a:latin typeface="Arial"/>
                <a:cs typeface="Arial"/>
              </a:rPr>
              <a:t> </a:t>
            </a:r>
            <a:r>
              <a:rPr sz="1900" b="1" spc="-5" dirty="0">
                <a:latin typeface="Arial"/>
                <a:cs typeface="Arial"/>
              </a:rPr>
              <a:t>a</a:t>
            </a:r>
            <a:endParaRPr sz="1900">
              <a:latin typeface="Arial"/>
              <a:cs typeface="Arial"/>
            </a:endParaRPr>
          </a:p>
        </p:txBody>
      </p:sp>
      <p:sp>
        <p:nvSpPr>
          <p:cNvPr id="15" name="object 15"/>
          <p:cNvSpPr txBox="1"/>
          <p:nvPr/>
        </p:nvSpPr>
        <p:spPr>
          <a:xfrm>
            <a:off x="8832420" y="2151384"/>
            <a:ext cx="11264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a:t>
            </a:r>
            <a:r>
              <a:rPr sz="1900" b="1" dirty="0">
                <a:latin typeface="Arial"/>
                <a:cs typeface="Arial"/>
              </a:rPr>
              <a:t>f</a:t>
            </a:r>
            <a:r>
              <a:rPr sz="1900" b="1" spc="-5" dirty="0">
                <a:latin typeface="Arial"/>
                <a:cs typeface="Arial"/>
              </a:rPr>
              <a:t>u</a:t>
            </a:r>
            <a:r>
              <a:rPr sz="1900" b="1" dirty="0">
                <a:latin typeface="Arial"/>
                <a:cs typeface="Arial"/>
              </a:rPr>
              <a:t>e</a:t>
            </a:r>
            <a:r>
              <a:rPr sz="1900" b="1" spc="-5" dirty="0">
                <a:latin typeface="Arial"/>
                <a:cs typeface="Arial"/>
              </a:rPr>
              <a:t>rzos</a:t>
            </a:r>
            <a:endParaRPr sz="1900">
              <a:latin typeface="Arial"/>
              <a:cs typeface="Arial"/>
            </a:endParaRPr>
          </a:p>
        </p:txBody>
      </p:sp>
      <p:sp>
        <p:nvSpPr>
          <p:cNvPr id="16" name="object 16"/>
          <p:cNvSpPr txBox="1"/>
          <p:nvPr/>
        </p:nvSpPr>
        <p:spPr>
          <a:xfrm>
            <a:off x="933781" y="2428752"/>
            <a:ext cx="71964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eléctricos</a:t>
            </a:r>
            <a:r>
              <a:rPr sz="1900" b="1" spc="86" dirty="0">
                <a:latin typeface="Arial"/>
                <a:cs typeface="Arial"/>
              </a:rPr>
              <a:t> </a:t>
            </a:r>
            <a:r>
              <a:rPr sz="1900" b="1" spc="-5" dirty="0">
                <a:latin typeface="Arial"/>
                <a:cs typeface="Arial"/>
              </a:rPr>
              <a:t>similares</a:t>
            </a:r>
            <a:r>
              <a:rPr sz="1900" b="1" spc="75" dirty="0">
                <a:latin typeface="Arial"/>
                <a:cs typeface="Arial"/>
              </a:rPr>
              <a:t> </a:t>
            </a:r>
            <a:r>
              <a:rPr sz="1900" b="1" spc="-5" dirty="0">
                <a:latin typeface="Arial"/>
                <a:cs typeface="Arial"/>
              </a:rPr>
              <a:t>a</a:t>
            </a:r>
            <a:r>
              <a:rPr sz="1900" b="1" spc="80" dirty="0">
                <a:latin typeface="Arial"/>
                <a:cs typeface="Arial"/>
              </a:rPr>
              <a:t> </a:t>
            </a:r>
            <a:r>
              <a:rPr sz="1900" b="1" spc="-5" dirty="0">
                <a:latin typeface="Arial"/>
                <a:cs typeface="Arial"/>
              </a:rPr>
              <a:t>los</a:t>
            </a:r>
            <a:r>
              <a:rPr sz="1900" b="1" spc="86"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condiciones</a:t>
            </a:r>
            <a:r>
              <a:rPr sz="1900" b="1" spc="75"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operación</a:t>
            </a:r>
            <a:r>
              <a:rPr sz="1900" b="1" spc="86" dirty="0">
                <a:latin typeface="Arial"/>
                <a:cs typeface="Arial"/>
              </a:rPr>
              <a:t> </a:t>
            </a:r>
            <a:r>
              <a:rPr sz="1900" b="1" spc="-5" dirty="0">
                <a:latin typeface="Arial"/>
                <a:cs typeface="Arial"/>
              </a:rPr>
              <a:t>normal</a:t>
            </a:r>
            <a:endParaRPr sz="1900">
              <a:latin typeface="Arial"/>
              <a:cs typeface="Arial"/>
            </a:endParaRPr>
          </a:p>
        </p:txBody>
      </p:sp>
      <p:sp>
        <p:nvSpPr>
          <p:cNvPr id="17" name="object 17"/>
          <p:cNvSpPr txBox="1"/>
          <p:nvPr/>
        </p:nvSpPr>
        <p:spPr>
          <a:xfrm>
            <a:off x="8117156" y="2399286"/>
            <a:ext cx="18542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44" dirty="0">
                <a:latin typeface="Arial"/>
                <a:cs typeface="Arial"/>
              </a:rPr>
              <a:t> </a:t>
            </a:r>
            <a:r>
              <a:rPr sz="1900" b="1" spc="-5" dirty="0">
                <a:latin typeface="Arial"/>
                <a:cs typeface="Arial"/>
              </a:rPr>
              <a:t>con</a:t>
            </a:r>
            <a:r>
              <a:rPr sz="1900" b="1" spc="55" dirty="0">
                <a:latin typeface="Arial"/>
                <a:cs typeface="Arial"/>
              </a:rPr>
              <a:t> </a:t>
            </a:r>
            <a:r>
              <a:rPr sz="1900" b="1" spc="-5" dirty="0">
                <a:latin typeface="Arial"/>
                <a:cs typeface="Arial"/>
              </a:rPr>
              <a:t>excepción</a:t>
            </a:r>
            <a:endParaRPr sz="1900">
              <a:latin typeface="Arial"/>
              <a:cs typeface="Arial"/>
            </a:endParaRPr>
          </a:p>
        </p:txBody>
      </p:sp>
      <p:sp>
        <p:nvSpPr>
          <p:cNvPr id="18" name="object 18"/>
          <p:cNvSpPr txBox="1"/>
          <p:nvPr/>
        </p:nvSpPr>
        <p:spPr>
          <a:xfrm>
            <a:off x="921081" y="2736091"/>
            <a:ext cx="18751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95" dirty="0">
                <a:latin typeface="Arial"/>
                <a:cs typeface="Arial"/>
              </a:rPr>
              <a:t> </a:t>
            </a:r>
            <a:r>
              <a:rPr sz="1900" b="1" spc="-5" dirty="0">
                <a:latin typeface="Arial"/>
                <a:cs typeface="Arial"/>
              </a:rPr>
              <a:t>la</a:t>
            </a:r>
            <a:r>
              <a:rPr sz="1900" b="1" spc="195" dirty="0">
                <a:latin typeface="Arial"/>
                <a:cs typeface="Arial"/>
              </a:rPr>
              <a:t> </a:t>
            </a:r>
            <a:r>
              <a:rPr sz="1900" b="1" spc="-5" dirty="0">
                <a:latin typeface="Arial"/>
                <a:cs typeface="Arial"/>
              </a:rPr>
              <a:t>prueba</a:t>
            </a:r>
            <a:r>
              <a:rPr sz="1900" b="1" spc="191" dirty="0">
                <a:latin typeface="Arial"/>
                <a:cs typeface="Arial"/>
              </a:rPr>
              <a:t> </a:t>
            </a:r>
            <a:r>
              <a:rPr sz="1900" b="1" spc="-5" dirty="0">
                <a:latin typeface="Arial"/>
                <a:cs typeface="Arial"/>
              </a:rPr>
              <a:t>de</a:t>
            </a:r>
            <a:endParaRPr sz="1900">
              <a:latin typeface="Arial"/>
              <a:cs typeface="Arial"/>
            </a:endParaRPr>
          </a:p>
        </p:txBody>
      </p:sp>
      <p:sp>
        <p:nvSpPr>
          <p:cNvPr id="19" name="object 19"/>
          <p:cNvSpPr txBox="1"/>
          <p:nvPr/>
        </p:nvSpPr>
        <p:spPr>
          <a:xfrm>
            <a:off x="2880184" y="2706119"/>
            <a:ext cx="7091045" cy="346249"/>
          </a:xfrm>
          <a:prstGeom prst="rect">
            <a:avLst/>
          </a:prstGeom>
          <a:solidFill>
            <a:srgbClr val="00FF00"/>
          </a:solidFill>
        </p:spPr>
        <p:txBody>
          <a:bodyPr vert="horz" wrap="square" lIns="0" tIns="0" rIns="0" bIns="0" rtlCol="0">
            <a:spAutoFit/>
          </a:bodyPr>
          <a:lstStyle/>
          <a:p>
            <a:pPr>
              <a:lnSpc>
                <a:spcPts val="2709"/>
              </a:lnSpc>
            </a:pPr>
            <a:r>
              <a:rPr sz="2400" b="1" i="1" u="sng" spc="-5" dirty="0">
                <a:uFill>
                  <a:solidFill>
                    <a:srgbClr val="000000"/>
                  </a:solidFill>
                </a:uFill>
                <a:latin typeface="Arial"/>
                <a:cs typeface="Arial"/>
              </a:rPr>
              <a:t>Hi</a:t>
            </a:r>
            <a:r>
              <a:rPr sz="2400" b="1" i="1" u="sng" spc="265" dirty="0">
                <a:uFill>
                  <a:solidFill>
                    <a:srgbClr val="000000"/>
                  </a:solidFill>
                </a:uFill>
                <a:latin typeface="Arial"/>
                <a:cs typeface="Arial"/>
              </a:rPr>
              <a:t> </a:t>
            </a:r>
            <a:r>
              <a:rPr sz="2400" b="1" i="1" u="sng" dirty="0">
                <a:uFill>
                  <a:solidFill>
                    <a:srgbClr val="000000"/>
                  </a:solidFill>
                </a:uFill>
                <a:latin typeface="Arial"/>
                <a:cs typeface="Arial"/>
              </a:rPr>
              <a:t>Pot</a:t>
            </a:r>
            <a:r>
              <a:rPr sz="2400" b="1" i="1" u="sng" spc="254" dirty="0">
                <a:uFill>
                  <a:solidFill>
                    <a:srgbClr val="000000"/>
                  </a:solidFill>
                </a:uFill>
                <a:latin typeface="Arial"/>
                <a:cs typeface="Arial"/>
              </a:rPr>
              <a:t> </a:t>
            </a:r>
            <a:r>
              <a:rPr sz="2400" b="1" i="1" u="sng" spc="-5" dirty="0">
                <a:uFill>
                  <a:solidFill>
                    <a:srgbClr val="000000"/>
                  </a:solidFill>
                </a:uFill>
                <a:latin typeface="Arial"/>
                <a:cs typeface="Arial"/>
              </a:rPr>
              <a:t>AC</a:t>
            </a:r>
            <a:r>
              <a:rPr sz="2400" b="1" i="1" u="sng" spc="260" dirty="0">
                <a:uFill>
                  <a:solidFill>
                    <a:srgbClr val="000000"/>
                  </a:solidFill>
                </a:uFill>
                <a:latin typeface="Arial"/>
                <a:cs typeface="Arial"/>
              </a:rPr>
              <a:t> </a:t>
            </a:r>
            <a:r>
              <a:rPr sz="2400" b="1" i="1" u="sng" spc="-5" dirty="0">
                <a:uFill>
                  <a:solidFill>
                    <a:srgbClr val="000000"/>
                  </a:solidFill>
                </a:uFill>
                <a:latin typeface="Arial"/>
                <a:cs typeface="Arial"/>
              </a:rPr>
              <a:t>la</a:t>
            </a:r>
            <a:r>
              <a:rPr sz="2400" b="1" i="1" u="sng" spc="270" dirty="0">
                <a:uFill>
                  <a:solidFill>
                    <a:srgbClr val="000000"/>
                  </a:solidFill>
                </a:uFill>
                <a:latin typeface="Arial"/>
                <a:cs typeface="Arial"/>
              </a:rPr>
              <a:t> </a:t>
            </a:r>
            <a:r>
              <a:rPr sz="2400" b="1" i="1" u="sng" spc="-5" dirty="0">
                <a:uFill>
                  <a:solidFill>
                    <a:srgbClr val="000000"/>
                  </a:solidFill>
                </a:uFill>
                <a:latin typeface="Arial"/>
                <a:cs typeface="Arial"/>
              </a:rPr>
              <a:t>cual</a:t>
            </a:r>
            <a:r>
              <a:rPr sz="2400" b="1" i="1" u="sng" spc="275" dirty="0">
                <a:uFill>
                  <a:solidFill>
                    <a:srgbClr val="000000"/>
                  </a:solidFill>
                </a:uFill>
                <a:latin typeface="Arial"/>
                <a:cs typeface="Arial"/>
              </a:rPr>
              <a:t> </a:t>
            </a:r>
            <a:r>
              <a:rPr sz="2400" b="1" i="1" u="sng" spc="-5" dirty="0">
                <a:uFill>
                  <a:solidFill>
                    <a:srgbClr val="000000"/>
                  </a:solidFill>
                </a:uFill>
                <a:latin typeface="Arial"/>
                <a:cs typeface="Arial"/>
              </a:rPr>
              <a:t>somete</a:t>
            </a:r>
            <a:r>
              <a:rPr sz="2400" b="1" i="1" u="sng" spc="265" dirty="0">
                <a:uFill>
                  <a:solidFill>
                    <a:srgbClr val="000000"/>
                  </a:solidFill>
                </a:uFill>
                <a:latin typeface="Arial"/>
                <a:cs typeface="Arial"/>
              </a:rPr>
              <a:t> </a:t>
            </a:r>
            <a:r>
              <a:rPr sz="2400" b="1" i="1" u="sng" spc="-5" dirty="0">
                <a:uFill>
                  <a:solidFill>
                    <a:srgbClr val="000000"/>
                  </a:solidFill>
                </a:uFill>
                <a:latin typeface="Arial"/>
                <a:cs typeface="Arial"/>
              </a:rPr>
              <a:t>al</a:t>
            </a:r>
            <a:r>
              <a:rPr sz="2400" b="1" i="1" u="sng" spc="270" dirty="0">
                <a:uFill>
                  <a:solidFill>
                    <a:srgbClr val="000000"/>
                  </a:solidFill>
                </a:uFill>
                <a:latin typeface="Arial"/>
                <a:cs typeface="Arial"/>
              </a:rPr>
              <a:t> </a:t>
            </a:r>
            <a:r>
              <a:rPr sz="2400" b="1" i="1" u="sng" spc="-5" dirty="0">
                <a:uFill>
                  <a:solidFill>
                    <a:srgbClr val="000000"/>
                  </a:solidFill>
                </a:uFill>
                <a:latin typeface="Arial"/>
                <a:cs typeface="Arial"/>
              </a:rPr>
              <a:t>equipo</a:t>
            </a:r>
            <a:r>
              <a:rPr sz="2400" b="1" i="1" u="sng" spc="300" dirty="0">
                <a:uFill>
                  <a:solidFill>
                    <a:srgbClr val="000000"/>
                  </a:solidFill>
                </a:uFill>
                <a:latin typeface="Arial"/>
                <a:cs typeface="Arial"/>
              </a:rPr>
              <a:t> </a:t>
            </a:r>
            <a:r>
              <a:rPr sz="2400" b="1" i="1" u="sng" spc="-5" dirty="0">
                <a:uFill>
                  <a:solidFill>
                    <a:srgbClr val="000000"/>
                  </a:solidFill>
                </a:uFill>
                <a:latin typeface="Arial"/>
                <a:cs typeface="Arial"/>
              </a:rPr>
              <a:t>a</a:t>
            </a:r>
            <a:r>
              <a:rPr sz="2400" b="1" i="1" u="sng" spc="265" dirty="0">
                <a:uFill>
                  <a:solidFill>
                    <a:srgbClr val="000000"/>
                  </a:solidFill>
                </a:uFill>
                <a:latin typeface="Arial"/>
                <a:cs typeface="Arial"/>
              </a:rPr>
              <a:t> </a:t>
            </a:r>
            <a:r>
              <a:rPr sz="2400" b="1" i="1" u="sng" spc="-5" dirty="0">
                <a:uFill>
                  <a:solidFill>
                    <a:srgbClr val="000000"/>
                  </a:solidFill>
                </a:uFill>
                <a:latin typeface="Arial"/>
                <a:cs typeface="Arial"/>
              </a:rPr>
              <a:t>esfuerzos</a:t>
            </a:r>
            <a:endParaRPr sz="2400">
              <a:latin typeface="Arial"/>
              <a:cs typeface="Arial"/>
            </a:endParaRPr>
          </a:p>
        </p:txBody>
      </p:sp>
      <p:grpSp>
        <p:nvGrpSpPr>
          <p:cNvPr id="20" name="object 20"/>
          <p:cNvGrpSpPr/>
          <p:nvPr/>
        </p:nvGrpSpPr>
        <p:grpSpPr>
          <a:xfrm>
            <a:off x="933781" y="3056588"/>
            <a:ext cx="1320165" cy="351155"/>
            <a:chOff x="947927" y="3732860"/>
            <a:chExt cx="1320165" cy="351155"/>
          </a:xfrm>
        </p:grpSpPr>
        <p:sp>
          <p:nvSpPr>
            <p:cNvPr id="21" name="object 21"/>
            <p:cNvSpPr/>
            <p:nvPr/>
          </p:nvSpPr>
          <p:spPr>
            <a:xfrm>
              <a:off x="947927" y="3732860"/>
              <a:ext cx="1253490" cy="351155"/>
            </a:xfrm>
            <a:custGeom>
              <a:avLst/>
              <a:gdLst/>
              <a:ahLst/>
              <a:cxnLst/>
              <a:rect l="l" t="t" r="r" b="b"/>
              <a:pathLst>
                <a:path w="1253489" h="351154">
                  <a:moveTo>
                    <a:pt x="1253032" y="0"/>
                  </a:moveTo>
                  <a:lnTo>
                    <a:pt x="0" y="0"/>
                  </a:lnTo>
                  <a:lnTo>
                    <a:pt x="0" y="350824"/>
                  </a:lnTo>
                  <a:lnTo>
                    <a:pt x="1253032" y="350824"/>
                  </a:lnTo>
                  <a:lnTo>
                    <a:pt x="1253032" y="0"/>
                  </a:lnTo>
                  <a:close/>
                </a:path>
              </a:pathLst>
            </a:custGeom>
            <a:solidFill>
              <a:srgbClr val="00FF00"/>
            </a:solidFill>
          </p:spPr>
          <p:txBody>
            <a:bodyPr wrap="square" lIns="0" tIns="0" rIns="0" bIns="0" rtlCol="0"/>
            <a:lstStyle/>
            <a:p>
              <a:endParaRPr/>
            </a:p>
          </p:txBody>
        </p:sp>
        <p:sp>
          <p:nvSpPr>
            <p:cNvPr id="22" name="object 22"/>
            <p:cNvSpPr/>
            <p:nvPr/>
          </p:nvSpPr>
          <p:spPr>
            <a:xfrm>
              <a:off x="2200910" y="3732860"/>
              <a:ext cx="67310" cy="351155"/>
            </a:xfrm>
            <a:custGeom>
              <a:avLst/>
              <a:gdLst/>
              <a:ahLst/>
              <a:cxnLst/>
              <a:rect l="l" t="t" r="r" b="b"/>
              <a:pathLst>
                <a:path w="67310" h="351154">
                  <a:moveTo>
                    <a:pt x="67056" y="0"/>
                  </a:moveTo>
                  <a:lnTo>
                    <a:pt x="0" y="0"/>
                  </a:lnTo>
                  <a:lnTo>
                    <a:pt x="0" y="350824"/>
                  </a:lnTo>
                  <a:lnTo>
                    <a:pt x="67056" y="350824"/>
                  </a:lnTo>
                  <a:lnTo>
                    <a:pt x="67056" y="0"/>
                  </a:lnTo>
                  <a:close/>
                </a:path>
              </a:pathLst>
            </a:custGeom>
            <a:solidFill>
              <a:srgbClr val="FFFF00"/>
            </a:solidFill>
          </p:spPr>
          <p:txBody>
            <a:bodyPr wrap="square" lIns="0" tIns="0" rIns="0" bIns="0" rtlCol="0"/>
            <a:lstStyle/>
            <a:p>
              <a:endParaRPr/>
            </a:p>
          </p:txBody>
        </p:sp>
      </p:grpSp>
      <p:sp>
        <p:nvSpPr>
          <p:cNvPr id="23" name="object 23"/>
          <p:cNvSpPr txBox="1"/>
          <p:nvPr/>
        </p:nvSpPr>
        <p:spPr>
          <a:xfrm>
            <a:off x="921081" y="3022857"/>
            <a:ext cx="1345565" cy="382155"/>
          </a:xfrm>
          <a:prstGeom prst="rect">
            <a:avLst/>
          </a:prstGeom>
        </p:spPr>
        <p:txBody>
          <a:bodyPr vert="horz" wrap="square" lIns="0" tIns="12699" rIns="0" bIns="0" rtlCol="0">
            <a:spAutoFit/>
          </a:bodyPr>
          <a:lstStyle/>
          <a:p>
            <a:pPr marL="12699">
              <a:spcBef>
                <a:spcPts val="100"/>
              </a:spcBef>
            </a:pPr>
            <a:r>
              <a:rPr sz="2400" b="1" i="1" spc="-5" dirty="0">
                <a:latin typeface="Arial"/>
                <a:cs typeface="Arial"/>
              </a:rPr>
              <a:t>mayore</a:t>
            </a:r>
            <a:r>
              <a:rPr sz="2400" b="1" i="1" spc="-10" dirty="0">
                <a:latin typeface="Arial"/>
                <a:cs typeface="Arial"/>
              </a:rPr>
              <a:t>s</a:t>
            </a:r>
            <a:r>
              <a:rPr sz="1900" b="1" spc="-5" dirty="0">
                <a:latin typeface="Arial"/>
                <a:cs typeface="Arial"/>
              </a:rPr>
              <a:t>.</a:t>
            </a:r>
            <a:endParaRPr sz="1900">
              <a:latin typeface="Arial"/>
              <a:cs typeface="Arial"/>
            </a:endParaRPr>
          </a:p>
        </p:txBody>
      </p:sp>
      <p:sp>
        <p:nvSpPr>
          <p:cNvPr id="24" name="object 24"/>
          <p:cNvSpPr/>
          <p:nvPr/>
        </p:nvSpPr>
        <p:spPr>
          <a:xfrm>
            <a:off x="933782" y="3372361"/>
            <a:ext cx="1253490" cy="32384"/>
          </a:xfrm>
          <a:custGeom>
            <a:avLst/>
            <a:gdLst/>
            <a:ahLst/>
            <a:cxnLst/>
            <a:rect l="l" t="t" r="r" b="b"/>
            <a:pathLst>
              <a:path w="1253489" h="32385">
                <a:moveTo>
                  <a:pt x="1253032" y="0"/>
                </a:moveTo>
                <a:lnTo>
                  <a:pt x="0" y="0"/>
                </a:lnTo>
                <a:lnTo>
                  <a:pt x="0" y="32003"/>
                </a:lnTo>
                <a:lnTo>
                  <a:pt x="1253032" y="32003"/>
                </a:lnTo>
                <a:lnTo>
                  <a:pt x="1253032" y="0"/>
                </a:lnTo>
                <a:close/>
              </a:path>
            </a:pathLst>
          </a:custGeom>
          <a:solidFill>
            <a:srgbClr val="000000"/>
          </a:solidFill>
        </p:spPr>
        <p:txBody>
          <a:bodyPr wrap="square" lIns="0" tIns="0" rIns="0" bIns="0" rtlCol="0"/>
          <a:lstStyle/>
          <a:p>
            <a:endParaRPr/>
          </a:p>
        </p:txBody>
      </p:sp>
      <p:pic>
        <p:nvPicPr>
          <p:cNvPr id="25" name="object 25"/>
          <p:cNvPicPr/>
          <p:nvPr/>
        </p:nvPicPr>
        <p:blipFill>
          <a:blip r:embed="rId2" cstate="print"/>
          <a:stretch>
            <a:fillRect/>
          </a:stretch>
        </p:blipFill>
        <p:spPr>
          <a:xfrm>
            <a:off x="705308" y="3990301"/>
            <a:ext cx="208914" cy="194987"/>
          </a:xfrm>
          <a:prstGeom prst="rect">
            <a:avLst/>
          </a:prstGeom>
        </p:spPr>
      </p:pic>
      <p:sp>
        <p:nvSpPr>
          <p:cNvPr id="26" name="object 26"/>
          <p:cNvSpPr txBox="1"/>
          <p:nvPr/>
        </p:nvSpPr>
        <p:spPr>
          <a:xfrm>
            <a:off x="921082" y="3932685"/>
            <a:ext cx="7080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Como</a:t>
            </a:r>
            <a:endParaRPr sz="1900">
              <a:latin typeface="Arial"/>
              <a:cs typeface="Arial"/>
            </a:endParaRPr>
          </a:p>
        </p:txBody>
      </p:sp>
      <p:sp>
        <p:nvSpPr>
          <p:cNvPr id="27" name="object 27"/>
          <p:cNvSpPr txBox="1"/>
          <p:nvPr/>
        </p:nvSpPr>
        <p:spPr>
          <a:xfrm>
            <a:off x="1685369" y="3962150"/>
            <a:ext cx="51720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limitante</a:t>
            </a:r>
            <a:r>
              <a:rPr sz="1900" b="1" spc="21" dirty="0">
                <a:latin typeface="Arial"/>
                <a:cs typeface="Arial"/>
              </a:rPr>
              <a:t> </a:t>
            </a:r>
            <a:r>
              <a:rPr sz="1900" b="1" spc="-5" dirty="0">
                <a:latin typeface="Arial"/>
                <a:cs typeface="Arial"/>
              </a:rPr>
              <a:t>se</a:t>
            </a:r>
            <a:r>
              <a:rPr sz="1900" b="1" spc="21" dirty="0">
                <a:latin typeface="Arial"/>
                <a:cs typeface="Arial"/>
              </a:rPr>
              <a:t> </a:t>
            </a:r>
            <a:r>
              <a:rPr sz="1900" b="1" spc="-5" dirty="0">
                <a:latin typeface="Arial"/>
                <a:cs typeface="Arial"/>
              </a:rPr>
              <a:t>encuentra</a:t>
            </a:r>
            <a:r>
              <a:rPr sz="1900" b="1" spc="15"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gran</a:t>
            </a:r>
            <a:r>
              <a:rPr sz="1900" b="1" spc="30" dirty="0">
                <a:latin typeface="Arial"/>
                <a:cs typeface="Arial"/>
              </a:rPr>
              <a:t> </a:t>
            </a:r>
            <a:r>
              <a:rPr sz="1900" b="1" spc="-5" dirty="0">
                <a:latin typeface="Arial"/>
                <a:cs typeface="Arial"/>
              </a:rPr>
              <a:t>peso</a:t>
            </a:r>
            <a:r>
              <a:rPr sz="1900" b="1" spc="55" dirty="0">
                <a:latin typeface="Arial"/>
                <a:cs typeface="Arial"/>
              </a:rPr>
              <a:t> </a:t>
            </a:r>
            <a:r>
              <a:rPr sz="1900" b="1" spc="-5" dirty="0">
                <a:latin typeface="Arial"/>
                <a:cs typeface="Arial"/>
              </a:rPr>
              <a:t>y tamaño</a:t>
            </a:r>
            <a:endParaRPr sz="1900">
              <a:latin typeface="Arial"/>
              <a:cs typeface="Arial"/>
            </a:endParaRPr>
          </a:p>
        </p:txBody>
      </p:sp>
      <p:sp>
        <p:nvSpPr>
          <p:cNvPr id="28" name="object 28"/>
          <p:cNvSpPr txBox="1"/>
          <p:nvPr/>
        </p:nvSpPr>
        <p:spPr>
          <a:xfrm>
            <a:off x="6912814" y="3932685"/>
            <a:ext cx="20656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 algunos</a:t>
            </a:r>
            <a:r>
              <a:rPr sz="1900" b="1" spc="-10" dirty="0">
                <a:latin typeface="Arial"/>
                <a:cs typeface="Arial"/>
              </a:rPr>
              <a:t> de</a:t>
            </a:r>
            <a:r>
              <a:rPr sz="1900" b="1" spc="-5" dirty="0">
                <a:latin typeface="Arial"/>
                <a:cs typeface="Arial"/>
              </a:rPr>
              <a:t> los</a:t>
            </a:r>
            <a:endParaRPr sz="1900">
              <a:latin typeface="Arial"/>
              <a:cs typeface="Arial"/>
            </a:endParaRPr>
          </a:p>
        </p:txBody>
      </p:sp>
      <p:sp>
        <p:nvSpPr>
          <p:cNvPr id="29" name="object 29"/>
          <p:cNvSpPr txBox="1"/>
          <p:nvPr/>
        </p:nvSpPr>
        <p:spPr>
          <a:xfrm>
            <a:off x="9036636" y="3962150"/>
            <a:ext cx="93471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q</a:t>
            </a:r>
            <a:r>
              <a:rPr sz="1900" b="1" spc="-5" dirty="0">
                <a:latin typeface="Arial"/>
                <a:cs typeface="Arial"/>
              </a:rPr>
              <a:t>uip</a:t>
            </a:r>
            <a:r>
              <a:rPr sz="1900" b="1" spc="-15" dirty="0">
                <a:latin typeface="Arial"/>
                <a:cs typeface="Arial"/>
              </a:rPr>
              <a:t>o</a:t>
            </a:r>
            <a:r>
              <a:rPr sz="1900" b="1" spc="-5" dirty="0">
                <a:latin typeface="Arial"/>
                <a:cs typeface="Arial"/>
              </a:rPr>
              <a:t>s</a:t>
            </a:r>
            <a:endParaRPr sz="1900">
              <a:latin typeface="Arial"/>
              <a:cs typeface="Arial"/>
            </a:endParaRPr>
          </a:p>
        </p:txBody>
      </p:sp>
      <p:sp>
        <p:nvSpPr>
          <p:cNvPr id="30" name="object 30"/>
          <p:cNvSpPr txBox="1"/>
          <p:nvPr/>
        </p:nvSpPr>
        <p:spPr>
          <a:xfrm>
            <a:off x="921082" y="4210053"/>
            <a:ext cx="271843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70" dirty="0">
                <a:latin typeface="Arial"/>
                <a:cs typeface="Arial"/>
              </a:rPr>
              <a:t> </a:t>
            </a:r>
            <a:r>
              <a:rPr sz="1900" b="1" spc="-5" dirty="0">
                <a:latin typeface="Arial"/>
                <a:cs typeface="Arial"/>
              </a:rPr>
              <a:t>prueba</a:t>
            </a:r>
            <a:r>
              <a:rPr sz="1900" b="1" spc="170" dirty="0">
                <a:latin typeface="Arial"/>
                <a:cs typeface="Arial"/>
              </a:rPr>
              <a:t> </a:t>
            </a:r>
            <a:r>
              <a:rPr sz="1900" b="1" spc="-5" dirty="0">
                <a:latin typeface="Arial"/>
                <a:cs typeface="Arial"/>
              </a:rPr>
              <a:t>lo</a:t>
            </a:r>
            <a:r>
              <a:rPr sz="1900" b="1" spc="160" dirty="0">
                <a:latin typeface="Arial"/>
                <a:cs typeface="Arial"/>
              </a:rPr>
              <a:t> </a:t>
            </a:r>
            <a:r>
              <a:rPr sz="1900" b="1" spc="-5" dirty="0">
                <a:latin typeface="Arial"/>
                <a:cs typeface="Arial"/>
              </a:rPr>
              <a:t>cual</a:t>
            </a:r>
            <a:r>
              <a:rPr sz="1900" b="1" spc="195" dirty="0">
                <a:latin typeface="Arial"/>
                <a:cs typeface="Arial"/>
              </a:rPr>
              <a:t> </a:t>
            </a:r>
            <a:r>
              <a:rPr sz="1900" b="1" spc="-5" dirty="0">
                <a:latin typeface="Arial"/>
                <a:cs typeface="Arial"/>
              </a:rPr>
              <a:t>hace</a:t>
            </a:r>
            <a:endParaRPr sz="1900">
              <a:latin typeface="Arial"/>
              <a:cs typeface="Arial"/>
            </a:endParaRPr>
          </a:p>
        </p:txBody>
      </p:sp>
      <p:sp>
        <p:nvSpPr>
          <p:cNvPr id="31" name="object 31"/>
          <p:cNvSpPr txBox="1"/>
          <p:nvPr/>
        </p:nvSpPr>
        <p:spPr>
          <a:xfrm>
            <a:off x="3717240" y="4239518"/>
            <a:ext cx="8559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preferir</a:t>
            </a:r>
            <a:endParaRPr sz="1900">
              <a:latin typeface="Arial"/>
              <a:cs typeface="Arial"/>
            </a:endParaRPr>
          </a:p>
        </p:txBody>
      </p:sp>
      <p:sp>
        <p:nvSpPr>
          <p:cNvPr id="32" name="object 32"/>
          <p:cNvSpPr txBox="1"/>
          <p:nvPr/>
        </p:nvSpPr>
        <p:spPr>
          <a:xfrm>
            <a:off x="4637229" y="4210053"/>
            <a:ext cx="155702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155" dirty="0">
                <a:latin typeface="Arial"/>
                <a:cs typeface="Arial"/>
              </a:rPr>
              <a:t> </a:t>
            </a:r>
            <a:r>
              <a:rPr sz="1900" b="1" spc="-5" dirty="0">
                <a:latin typeface="Arial"/>
                <a:cs typeface="Arial"/>
              </a:rPr>
              <a:t>uso</a:t>
            </a:r>
            <a:r>
              <a:rPr sz="1900" b="1" spc="175" dirty="0">
                <a:latin typeface="Arial"/>
                <a:cs typeface="Arial"/>
              </a:rPr>
              <a:t> </a:t>
            </a:r>
            <a:r>
              <a:rPr sz="1900" b="1" spc="-5" dirty="0">
                <a:latin typeface="Arial"/>
                <a:cs typeface="Arial"/>
              </a:rPr>
              <a:t>de</a:t>
            </a:r>
            <a:r>
              <a:rPr sz="1900" b="1" spc="160" dirty="0">
                <a:latin typeface="Arial"/>
                <a:cs typeface="Arial"/>
              </a:rPr>
              <a:t> </a:t>
            </a:r>
            <a:r>
              <a:rPr sz="1900" b="1" spc="-5" dirty="0">
                <a:latin typeface="Arial"/>
                <a:cs typeface="Arial"/>
              </a:rPr>
              <a:t>los</a:t>
            </a:r>
            <a:endParaRPr sz="1900">
              <a:latin typeface="Arial"/>
              <a:cs typeface="Arial"/>
            </a:endParaRPr>
          </a:p>
        </p:txBody>
      </p:sp>
      <p:sp>
        <p:nvSpPr>
          <p:cNvPr id="33" name="object 33"/>
          <p:cNvSpPr txBox="1"/>
          <p:nvPr/>
        </p:nvSpPr>
        <p:spPr>
          <a:xfrm>
            <a:off x="6273243" y="4239518"/>
            <a:ext cx="9251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q</a:t>
            </a:r>
            <a:r>
              <a:rPr sz="1900" b="1" spc="-5" dirty="0">
                <a:latin typeface="Arial"/>
                <a:cs typeface="Arial"/>
              </a:rPr>
              <a:t>ui</a:t>
            </a:r>
            <a:r>
              <a:rPr sz="1900" b="1" spc="-15" dirty="0">
                <a:latin typeface="Arial"/>
                <a:cs typeface="Arial"/>
              </a:rPr>
              <a:t>p</a:t>
            </a:r>
            <a:r>
              <a:rPr sz="1900" b="1" spc="-5" dirty="0">
                <a:latin typeface="Arial"/>
                <a:cs typeface="Arial"/>
              </a:rPr>
              <a:t>os</a:t>
            </a:r>
            <a:endParaRPr sz="1900">
              <a:latin typeface="Arial"/>
              <a:cs typeface="Arial"/>
            </a:endParaRPr>
          </a:p>
        </p:txBody>
      </p:sp>
      <p:sp>
        <p:nvSpPr>
          <p:cNvPr id="34" name="object 34"/>
          <p:cNvSpPr txBox="1"/>
          <p:nvPr/>
        </p:nvSpPr>
        <p:spPr>
          <a:xfrm>
            <a:off x="7275527" y="4210053"/>
            <a:ext cx="15716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45" dirty="0">
                <a:latin typeface="Arial"/>
                <a:cs typeface="Arial"/>
              </a:rPr>
              <a:t> </a:t>
            </a:r>
            <a:r>
              <a:rPr sz="1900" b="1" spc="-5" dirty="0">
                <a:latin typeface="Arial"/>
                <a:cs typeface="Arial"/>
              </a:rPr>
              <a:t>prueba</a:t>
            </a:r>
            <a:r>
              <a:rPr sz="1900" b="1" spc="149" dirty="0">
                <a:latin typeface="Arial"/>
                <a:cs typeface="Arial"/>
              </a:rPr>
              <a:t> </a:t>
            </a:r>
            <a:r>
              <a:rPr sz="1900" b="1" spc="-5" dirty="0">
                <a:latin typeface="Arial"/>
                <a:cs typeface="Arial"/>
              </a:rPr>
              <a:t>en</a:t>
            </a:r>
            <a:endParaRPr sz="1900">
              <a:latin typeface="Arial"/>
              <a:cs typeface="Arial"/>
            </a:endParaRPr>
          </a:p>
        </p:txBody>
      </p:sp>
      <p:sp>
        <p:nvSpPr>
          <p:cNvPr id="35" name="object 35"/>
          <p:cNvSpPr txBox="1"/>
          <p:nvPr/>
        </p:nvSpPr>
        <p:spPr>
          <a:xfrm>
            <a:off x="8926909" y="4239518"/>
            <a:ext cx="10318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a:t>
            </a:r>
            <a:endParaRPr sz="1900">
              <a:latin typeface="Arial"/>
              <a:cs typeface="Arial"/>
            </a:endParaRPr>
          </a:p>
        </p:txBody>
      </p:sp>
      <p:sp>
        <p:nvSpPr>
          <p:cNvPr id="36" name="object 36"/>
          <p:cNvSpPr/>
          <p:nvPr/>
        </p:nvSpPr>
        <p:spPr>
          <a:xfrm>
            <a:off x="933781" y="4516886"/>
            <a:ext cx="1007744" cy="277495"/>
          </a:xfrm>
          <a:custGeom>
            <a:avLst/>
            <a:gdLst/>
            <a:ahLst/>
            <a:cxnLst/>
            <a:rect l="l" t="t" r="r" b="b"/>
            <a:pathLst>
              <a:path w="1007744" h="277495">
                <a:moveTo>
                  <a:pt x="1007668" y="0"/>
                </a:moveTo>
                <a:lnTo>
                  <a:pt x="0" y="0"/>
                </a:lnTo>
                <a:lnTo>
                  <a:pt x="0" y="277367"/>
                </a:lnTo>
                <a:lnTo>
                  <a:pt x="1007668" y="277367"/>
                </a:lnTo>
                <a:lnTo>
                  <a:pt x="1007668" y="0"/>
                </a:lnTo>
                <a:close/>
              </a:path>
            </a:pathLst>
          </a:custGeom>
          <a:solidFill>
            <a:srgbClr val="FFFF00"/>
          </a:solidFill>
        </p:spPr>
        <p:txBody>
          <a:bodyPr wrap="square" lIns="0" tIns="0" rIns="0" bIns="0" rtlCol="0"/>
          <a:lstStyle/>
          <a:p>
            <a:endParaRPr/>
          </a:p>
        </p:txBody>
      </p:sp>
      <p:sp>
        <p:nvSpPr>
          <p:cNvPr id="37" name="object 37"/>
          <p:cNvSpPr txBox="1"/>
          <p:nvPr/>
        </p:nvSpPr>
        <p:spPr>
          <a:xfrm>
            <a:off x="921082" y="4487420"/>
            <a:ext cx="11004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t</a:t>
            </a:r>
            <a:r>
              <a:rPr sz="1900" b="1" spc="-5" dirty="0">
                <a:latin typeface="Arial"/>
                <a:cs typeface="Arial"/>
              </a:rPr>
              <a:t>inu</a:t>
            </a:r>
            <a:r>
              <a:rPr sz="1900" b="1" spc="10" dirty="0">
                <a:latin typeface="Arial"/>
                <a:cs typeface="Arial"/>
              </a:rPr>
              <a:t>a</a:t>
            </a:r>
            <a:r>
              <a:rPr sz="1900" b="1" spc="-5" dirty="0">
                <a:latin typeface="Arial"/>
                <a:cs typeface="Arial"/>
              </a:rPr>
              <a:t>.</a:t>
            </a:r>
            <a:endParaRPr sz="1900">
              <a:latin typeface="Arial"/>
              <a:cs typeface="Arial"/>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55</a:t>
            </a:fld>
            <a:endParaRP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9253855" cy="320601"/>
          </a:xfrm>
          <a:prstGeom prst="rect">
            <a:avLst/>
          </a:prstGeom>
          <a:solidFill>
            <a:srgbClr val="FF00FF"/>
          </a:solidFill>
        </p:spPr>
        <p:txBody>
          <a:bodyPr vert="horz" wrap="square" lIns="0" tIns="0" rIns="0" bIns="0" rtlCol="0">
            <a:spAutoFit/>
          </a:bodyPr>
          <a:lstStyle/>
          <a:p>
            <a:pPr>
              <a:lnSpc>
                <a:spcPts val="2489"/>
              </a:lnSpc>
              <a:tabLst>
                <a:tab pos="528908" algn="l"/>
                <a:tab pos="1769587" algn="l"/>
                <a:tab pos="2235636" algn="l"/>
                <a:tab pos="3913156" algn="l"/>
                <a:tab pos="4205232" algn="l"/>
                <a:tab pos="5043357" algn="l"/>
                <a:tab pos="5848465" algn="l"/>
                <a:tab pos="6314514" algn="l"/>
                <a:tab pos="7540590" algn="l"/>
                <a:tab pos="8011719" algn="l"/>
              </a:tabLst>
            </a:pPr>
            <a:r>
              <a:rPr sz="2200" b="1" spc="-5" dirty="0">
                <a:latin typeface="Arial"/>
                <a:cs typeface="Arial"/>
              </a:rPr>
              <a:t>6.1	Pruebas	de	aisl</a:t>
            </a:r>
            <a:r>
              <a:rPr sz="2200" b="1" spc="-15" dirty="0">
                <a:latin typeface="Arial"/>
                <a:cs typeface="Arial"/>
              </a:rPr>
              <a:t>a</a:t>
            </a:r>
            <a:r>
              <a:rPr sz="2200" b="1" spc="-5" dirty="0">
                <a:latin typeface="Arial"/>
                <a:cs typeface="Arial"/>
              </a:rPr>
              <a:t>mi</a:t>
            </a:r>
            <a:r>
              <a:rPr sz="2200" b="1" dirty="0">
                <a:latin typeface="Arial"/>
                <a:cs typeface="Arial"/>
              </a:rPr>
              <a:t>e</a:t>
            </a:r>
            <a:r>
              <a:rPr sz="2200" b="1" spc="-5" dirty="0">
                <a:latin typeface="Arial"/>
                <a:cs typeface="Arial"/>
              </a:rPr>
              <a:t>nto</a:t>
            </a:r>
            <a:r>
              <a:rPr sz="2200" b="1" dirty="0">
                <a:latin typeface="Arial"/>
                <a:cs typeface="Arial"/>
              </a:rPr>
              <a:t>	</a:t>
            </a:r>
            <a:r>
              <a:rPr sz="2200" b="1" spc="-5" dirty="0">
                <a:latin typeface="Arial"/>
                <a:cs typeface="Arial"/>
              </a:rPr>
              <a:t>y</a:t>
            </a:r>
            <a:r>
              <a:rPr sz="2200" b="1" dirty="0">
                <a:latin typeface="Arial"/>
                <a:cs typeface="Arial"/>
              </a:rPr>
              <a:t>	</a:t>
            </a:r>
            <a:r>
              <a:rPr sz="2200" b="1" spc="-5" dirty="0">
                <a:latin typeface="Arial"/>
                <a:cs typeface="Arial"/>
              </a:rPr>
              <a:t>otros</a:t>
            </a:r>
            <a:r>
              <a:rPr sz="2200" b="1" dirty="0">
                <a:latin typeface="Arial"/>
                <a:cs typeface="Arial"/>
              </a:rPr>
              <a:t>	</a:t>
            </a:r>
            <a:r>
              <a:rPr sz="2200" b="1" spc="-5" dirty="0">
                <a:latin typeface="Arial"/>
                <a:cs typeface="Arial"/>
              </a:rPr>
              <a:t>tipos</a:t>
            </a:r>
            <a:r>
              <a:rPr sz="2200" b="1" dirty="0">
                <a:latin typeface="Arial"/>
                <a:cs typeface="Arial"/>
              </a:rPr>
              <a:t>	</a:t>
            </a:r>
            <a:r>
              <a:rPr sz="2200" b="1" spc="-5" dirty="0">
                <a:latin typeface="Arial"/>
                <a:cs typeface="Arial"/>
              </a:rPr>
              <a:t>de</a:t>
            </a:r>
            <a:r>
              <a:rPr sz="2200" b="1" dirty="0">
                <a:latin typeface="Arial"/>
                <a:cs typeface="Arial"/>
              </a:rPr>
              <a:t>	</a:t>
            </a:r>
            <a:r>
              <a:rPr sz="2200" b="1" spc="-5" dirty="0">
                <a:latin typeface="Arial"/>
                <a:cs typeface="Arial"/>
              </a:rPr>
              <a:t>pruebas</a:t>
            </a:r>
            <a:r>
              <a:rPr sz="2200" b="1" dirty="0">
                <a:latin typeface="Arial"/>
                <a:cs typeface="Arial"/>
              </a:rPr>
              <a:t>	</a:t>
            </a:r>
            <a:r>
              <a:rPr sz="2200" b="1" spc="-5" dirty="0">
                <a:latin typeface="Arial"/>
                <a:cs typeface="Arial"/>
              </a:rPr>
              <a:t>en</a:t>
            </a:r>
            <a:r>
              <a:rPr sz="2200" b="1" dirty="0">
                <a:latin typeface="Arial"/>
                <a:cs typeface="Arial"/>
              </a:rPr>
              <a:t>	</a:t>
            </a:r>
            <a:r>
              <a:rPr sz="2200" b="1" spc="-5" dirty="0">
                <a:latin typeface="Arial"/>
                <a:cs typeface="Arial"/>
              </a:rPr>
              <a:t>Corriente</a:t>
            </a:r>
            <a:endParaRPr sz="2200">
              <a:latin typeface="Arial"/>
              <a:cs typeface="Arial"/>
            </a:endParaRPr>
          </a:p>
        </p:txBody>
      </p:sp>
      <p:sp>
        <p:nvSpPr>
          <p:cNvPr id="7" name="object 7"/>
          <p:cNvSpPr txBox="1"/>
          <p:nvPr/>
        </p:nvSpPr>
        <p:spPr>
          <a:xfrm>
            <a:off x="719328" y="1469390"/>
            <a:ext cx="6055995" cy="320601"/>
          </a:xfrm>
          <a:prstGeom prst="rect">
            <a:avLst/>
          </a:prstGeom>
          <a:solidFill>
            <a:srgbClr val="FF00FF"/>
          </a:solidFill>
        </p:spPr>
        <p:txBody>
          <a:bodyPr vert="horz" wrap="square" lIns="0" tIns="0" rIns="0" bIns="0" rtlCol="0">
            <a:spAutoFit/>
          </a:bodyPr>
          <a:lstStyle/>
          <a:p>
            <a:pPr>
              <a:lnSpc>
                <a:spcPts val="2489"/>
              </a:lnSpc>
            </a:pPr>
            <a:r>
              <a:rPr sz="2200" b="1" spc="-5" dirty="0">
                <a:latin typeface="Arial"/>
                <a:cs typeface="Arial"/>
              </a:rPr>
              <a:t>Alterna</a:t>
            </a:r>
            <a:r>
              <a:rPr sz="2200" b="1" spc="5" dirty="0">
                <a:latin typeface="Arial"/>
                <a:cs typeface="Arial"/>
              </a:rPr>
              <a:t> </a:t>
            </a:r>
            <a:r>
              <a:rPr sz="2200" b="1" spc="-5" dirty="0">
                <a:latin typeface="Arial"/>
                <a:cs typeface="Arial"/>
              </a:rPr>
              <a:t>para</a:t>
            </a:r>
            <a:r>
              <a:rPr sz="2200" b="1" dirty="0">
                <a:latin typeface="Arial"/>
                <a:cs typeface="Arial"/>
              </a:rPr>
              <a:t> </a:t>
            </a:r>
            <a:r>
              <a:rPr sz="2200" b="1" spc="-5" dirty="0">
                <a:latin typeface="Arial"/>
                <a:cs typeface="Arial"/>
              </a:rPr>
              <a:t>Equipos</a:t>
            </a:r>
            <a:r>
              <a:rPr sz="2200" b="1" spc="10" dirty="0">
                <a:latin typeface="Arial"/>
                <a:cs typeface="Arial"/>
              </a:rPr>
              <a:t> </a:t>
            </a:r>
            <a:r>
              <a:rPr sz="2200" b="1" spc="-5" dirty="0">
                <a:latin typeface="Arial"/>
                <a:cs typeface="Arial"/>
              </a:rPr>
              <a:t>con</a:t>
            </a:r>
            <a:r>
              <a:rPr sz="2200" b="1" spc="5" dirty="0">
                <a:latin typeface="Arial"/>
                <a:cs typeface="Arial"/>
              </a:rPr>
              <a:t> </a:t>
            </a:r>
            <a:r>
              <a:rPr sz="2200" b="1" spc="-5" dirty="0">
                <a:latin typeface="Arial"/>
                <a:cs typeface="Arial"/>
              </a:rPr>
              <a:t>Aislamiento</a:t>
            </a:r>
            <a:r>
              <a:rPr sz="2200" b="1" dirty="0">
                <a:latin typeface="Arial"/>
                <a:cs typeface="Arial"/>
              </a:rPr>
              <a:t> </a:t>
            </a:r>
            <a:r>
              <a:rPr sz="2200" b="1" spc="-5" dirty="0">
                <a:latin typeface="Arial"/>
                <a:cs typeface="Arial"/>
              </a:rPr>
              <a:t>Sólido.</a:t>
            </a:r>
            <a:endParaRPr sz="2200">
              <a:latin typeface="Arial"/>
              <a:cs typeface="Arial"/>
            </a:endParaRPr>
          </a:p>
        </p:txBody>
      </p:sp>
      <p:pic>
        <p:nvPicPr>
          <p:cNvPr id="8" name="object 8"/>
          <p:cNvPicPr/>
          <p:nvPr/>
        </p:nvPicPr>
        <p:blipFill>
          <a:blip r:embed="rId2" cstate="print"/>
          <a:stretch>
            <a:fillRect/>
          </a:stretch>
        </p:blipFill>
        <p:spPr>
          <a:xfrm>
            <a:off x="719455" y="2095457"/>
            <a:ext cx="208914" cy="194987"/>
          </a:xfrm>
          <a:prstGeom prst="rect">
            <a:avLst/>
          </a:prstGeom>
        </p:spPr>
      </p:pic>
      <p:sp>
        <p:nvSpPr>
          <p:cNvPr id="9" name="object 9"/>
          <p:cNvSpPr txBox="1"/>
          <p:nvPr/>
        </p:nvSpPr>
        <p:spPr>
          <a:xfrm>
            <a:off x="935227" y="2037333"/>
            <a:ext cx="24199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Básicamente</a:t>
            </a:r>
            <a:r>
              <a:rPr sz="1900" b="1" spc="40" dirty="0">
                <a:latin typeface="Arial"/>
                <a:cs typeface="Arial"/>
              </a:rPr>
              <a:t> </a:t>
            </a:r>
            <a:r>
              <a:rPr sz="1900" b="1" spc="-5" dirty="0">
                <a:latin typeface="Arial"/>
                <a:cs typeface="Arial"/>
              </a:rPr>
              <a:t>existen</a:t>
            </a:r>
            <a:endParaRPr sz="1900">
              <a:latin typeface="Arial"/>
              <a:cs typeface="Arial"/>
            </a:endParaRPr>
          </a:p>
        </p:txBody>
      </p:sp>
      <p:sp>
        <p:nvSpPr>
          <p:cNvPr id="10" name="object 10"/>
          <p:cNvSpPr txBox="1"/>
          <p:nvPr/>
        </p:nvSpPr>
        <p:spPr>
          <a:xfrm>
            <a:off x="3422016" y="2066799"/>
            <a:ext cx="42157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dos</a:t>
            </a:r>
            <a:r>
              <a:rPr sz="1900" b="1" spc="60" dirty="0">
                <a:latin typeface="Arial"/>
                <a:cs typeface="Arial"/>
              </a:rPr>
              <a:t> </a:t>
            </a:r>
            <a:r>
              <a:rPr sz="1900" b="1" spc="-5" dirty="0">
                <a:latin typeface="Arial"/>
                <a:cs typeface="Arial"/>
              </a:rPr>
              <a:t>tipos</a:t>
            </a:r>
            <a:r>
              <a:rPr sz="1900" b="1" spc="86"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pruebas</a:t>
            </a:r>
            <a:r>
              <a:rPr sz="1900" b="1" spc="86"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aislamiento</a:t>
            </a:r>
            <a:endParaRPr sz="1900">
              <a:latin typeface="Arial"/>
              <a:cs typeface="Arial"/>
            </a:endParaRPr>
          </a:p>
        </p:txBody>
      </p:sp>
      <p:sp>
        <p:nvSpPr>
          <p:cNvPr id="11" name="object 11"/>
          <p:cNvSpPr txBox="1"/>
          <p:nvPr/>
        </p:nvSpPr>
        <p:spPr>
          <a:xfrm>
            <a:off x="7701153" y="2037333"/>
            <a:ext cx="22821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44" dirty="0">
                <a:latin typeface="Arial"/>
                <a:cs typeface="Arial"/>
              </a:rPr>
              <a:t> </a:t>
            </a:r>
            <a:r>
              <a:rPr sz="1900" b="1" spc="-5" dirty="0">
                <a:latin typeface="Arial"/>
                <a:cs typeface="Arial"/>
              </a:rPr>
              <a:t>corriente</a:t>
            </a:r>
            <a:r>
              <a:rPr sz="1900" b="1" spc="35" dirty="0">
                <a:latin typeface="Arial"/>
                <a:cs typeface="Arial"/>
              </a:rPr>
              <a:t> </a:t>
            </a:r>
            <a:r>
              <a:rPr sz="1900" b="1" dirty="0">
                <a:latin typeface="Arial"/>
                <a:cs typeface="Arial"/>
              </a:rPr>
              <a:t>alterna</a:t>
            </a:r>
            <a:endParaRPr sz="1900">
              <a:latin typeface="Arial"/>
              <a:cs typeface="Arial"/>
            </a:endParaRPr>
          </a:p>
        </p:txBody>
      </p:sp>
      <p:sp>
        <p:nvSpPr>
          <p:cNvPr id="12" name="object 12"/>
          <p:cNvSpPr txBox="1"/>
          <p:nvPr/>
        </p:nvSpPr>
        <p:spPr>
          <a:xfrm>
            <a:off x="935228" y="2315082"/>
            <a:ext cx="20212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30" dirty="0">
                <a:latin typeface="Arial"/>
                <a:cs typeface="Arial"/>
              </a:rPr>
              <a:t> </a:t>
            </a:r>
            <a:r>
              <a:rPr sz="1900" b="1" spc="-5" dirty="0">
                <a:latin typeface="Arial"/>
                <a:cs typeface="Arial"/>
              </a:rPr>
              <a:t>equipos</a:t>
            </a:r>
            <a:r>
              <a:rPr sz="1900" b="1" spc="-30" dirty="0">
                <a:latin typeface="Arial"/>
                <a:cs typeface="Arial"/>
              </a:rPr>
              <a:t> </a:t>
            </a:r>
            <a:r>
              <a:rPr sz="1900" b="1" spc="-5" dirty="0">
                <a:latin typeface="Arial"/>
                <a:cs typeface="Arial"/>
              </a:rPr>
              <a:t>con</a:t>
            </a:r>
            <a:endParaRPr sz="1900">
              <a:latin typeface="Arial"/>
              <a:cs typeface="Arial"/>
            </a:endParaRPr>
          </a:p>
        </p:txBody>
      </p:sp>
      <p:sp>
        <p:nvSpPr>
          <p:cNvPr id="13" name="object 13"/>
          <p:cNvSpPr txBox="1"/>
          <p:nvPr/>
        </p:nvSpPr>
        <p:spPr>
          <a:xfrm>
            <a:off x="3013201" y="2344166"/>
            <a:ext cx="21069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aislamiento sólido</a:t>
            </a:r>
            <a:endParaRPr sz="1900">
              <a:latin typeface="Arial"/>
              <a:cs typeface="Arial"/>
            </a:endParaRPr>
          </a:p>
        </p:txBody>
      </p:sp>
      <p:sp>
        <p:nvSpPr>
          <p:cNvPr id="14" name="object 14"/>
          <p:cNvSpPr txBox="1"/>
          <p:nvPr/>
        </p:nvSpPr>
        <p:spPr>
          <a:xfrm>
            <a:off x="5107051" y="2315082"/>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5" name="object 15"/>
          <p:cNvPicPr/>
          <p:nvPr/>
        </p:nvPicPr>
        <p:blipFill>
          <a:blip r:embed="rId2" cstate="print"/>
          <a:stretch>
            <a:fillRect/>
          </a:stretch>
        </p:blipFill>
        <p:spPr>
          <a:xfrm>
            <a:off x="719455" y="2929212"/>
            <a:ext cx="208914" cy="194987"/>
          </a:xfrm>
          <a:prstGeom prst="rect">
            <a:avLst/>
          </a:prstGeom>
        </p:spPr>
      </p:pic>
      <p:sp>
        <p:nvSpPr>
          <p:cNvPr id="16" name="object 16"/>
          <p:cNvSpPr txBox="1"/>
          <p:nvPr/>
        </p:nvSpPr>
        <p:spPr>
          <a:xfrm>
            <a:off x="935227" y="2871343"/>
            <a:ext cx="34239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También</a:t>
            </a:r>
            <a:r>
              <a:rPr sz="1900" b="1" spc="125" dirty="0">
                <a:latin typeface="Arial"/>
                <a:cs typeface="Arial"/>
              </a:rPr>
              <a:t> </a:t>
            </a:r>
            <a:r>
              <a:rPr sz="1900" b="1" spc="-5" dirty="0">
                <a:latin typeface="Arial"/>
                <a:cs typeface="Arial"/>
              </a:rPr>
              <a:t>puede</a:t>
            </a:r>
            <a:r>
              <a:rPr sz="1900" b="1" spc="120" dirty="0">
                <a:latin typeface="Arial"/>
                <a:cs typeface="Arial"/>
              </a:rPr>
              <a:t> </a:t>
            </a:r>
            <a:r>
              <a:rPr sz="1900" b="1" spc="-5" dirty="0">
                <a:latin typeface="Arial"/>
                <a:cs typeface="Arial"/>
              </a:rPr>
              <a:t>realizarse</a:t>
            </a:r>
            <a:r>
              <a:rPr sz="1900" b="1" spc="120" dirty="0">
                <a:latin typeface="Arial"/>
                <a:cs typeface="Arial"/>
              </a:rPr>
              <a:t> </a:t>
            </a:r>
            <a:r>
              <a:rPr sz="1900" b="1" spc="-5" dirty="0">
                <a:latin typeface="Arial"/>
                <a:cs typeface="Arial"/>
              </a:rPr>
              <a:t>las</a:t>
            </a:r>
            <a:endParaRPr sz="1900">
              <a:latin typeface="Arial"/>
              <a:cs typeface="Arial"/>
            </a:endParaRPr>
          </a:p>
        </p:txBody>
      </p:sp>
      <p:sp>
        <p:nvSpPr>
          <p:cNvPr id="17" name="object 17"/>
          <p:cNvSpPr txBox="1"/>
          <p:nvPr/>
        </p:nvSpPr>
        <p:spPr>
          <a:xfrm>
            <a:off x="4430904" y="2900808"/>
            <a:ext cx="24066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otras</a:t>
            </a:r>
            <a:r>
              <a:rPr sz="1900" b="1" spc="110" dirty="0">
                <a:latin typeface="Arial"/>
                <a:cs typeface="Arial"/>
              </a:rPr>
              <a:t> </a:t>
            </a:r>
            <a:r>
              <a:rPr sz="1900" b="1" spc="-5" dirty="0">
                <a:latin typeface="Arial"/>
                <a:cs typeface="Arial"/>
              </a:rPr>
              <a:t>pruebas</a:t>
            </a:r>
            <a:r>
              <a:rPr sz="1900" b="1" spc="120" dirty="0">
                <a:latin typeface="Arial"/>
                <a:cs typeface="Arial"/>
              </a:rPr>
              <a:t> </a:t>
            </a:r>
            <a:r>
              <a:rPr sz="1900" b="1" spc="-5" dirty="0">
                <a:latin typeface="Arial"/>
                <a:cs typeface="Arial"/>
              </a:rPr>
              <a:t>en</a:t>
            </a:r>
            <a:r>
              <a:rPr sz="1900" b="1" spc="114" dirty="0">
                <a:latin typeface="Arial"/>
                <a:cs typeface="Arial"/>
              </a:rPr>
              <a:t> </a:t>
            </a:r>
            <a:r>
              <a:rPr sz="1900" b="1" spc="-5" dirty="0">
                <a:latin typeface="Arial"/>
                <a:cs typeface="Arial"/>
              </a:rPr>
              <a:t>AC</a:t>
            </a:r>
            <a:endParaRPr sz="1900">
              <a:latin typeface="Arial"/>
              <a:cs typeface="Arial"/>
            </a:endParaRPr>
          </a:p>
        </p:txBody>
      </p:sp>
      <p:sp>
        <p:nvSpPr>
          <p:cNvPr id="18" name="object 18"/>
          <p:cNvSpPr txBox="1"/>
          <p:nvPr/>
        </p:nvSpPr>
        <p:spPr>
          <a:xfrm>
            <a:off x="6907148" y="2871343"/>
            <a:ext cx="307784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descritas</a:t>
            </a:r>
            <a:r>
              <a:rPr sz="1900" b="1" spc="110" dirty="0">
                <a:latin typeface="Arial"/>
                <a:cs typeface="Arial"/>
              </a:rPr>
              <a:t> </a:t>
            </a:r>
            <a:r>
              <a:rPr sz="1900" b="1" spc="-5" dirty="0">
                <a:latin typeface="Arial"/>
                <a:cs typeface="Arial"/>
              </a:rPr>
              <a:t>en</a:t>
            </a:r>
            <a:r>
              <a:rPr sz="1900" b="1" spc="114" dirty="0">
                <a:latin typeface="Arial"/>
                <a:cs typeface="Arial"/>
              </a:rPr>
              <a:t> </a:t>
            </a:r>
            <a:r>
              <a:rPr sz="1900" b="1" spc="-5" dirty="0">
                <a:latin typeface="Arial"/>
                <a:cs typeface="Arial"/>
              </a:rPr>
              <a:t>la</a:t>
            </a:r>
            <a:r>
              <a:rPr sz="1900" b="1" spc="110" dirty="0">
                <a:latin typeface="Arial"/>
                <a:cs typeface="Arial"/>
              </a:rPr>
              <a:t> </a:t>
            </a:r>
            <a:r>
              <a:rPr sz="1900" b="1" spc="-5" dirty="0">
                <a:latin typeface="Arial"/>
                <a:cs typeface="Arial"/>
              </a:rPr>
              <a:t>sección</a:t>
            </a:r>
            <a:r>
              <a:rPr sz="1900" b="1" spc="135" dirty="0">
                <a:latin typeface="Arial"/>
                <a:cs typeface="Arial"/>
              </a:rPr>
              <a:t> </a:t>
            </a:r>
            <a:r>
              <a:rPr sz="1900" b="1" spc="-5" dirty="0">
                <a:latin typeface="Arial"/>
                <a:cs typeface="Arial"/>
              </a:rPr>
              <a:t>de</a:t>
            </a:r>
            <a:endParaRPr sz="1900">
              <a:latin typeface="Arial"/>
              <a:cs typeface="Arial"/>
            </a:endParaRPr>
          </a:p>
        </p:txBody>
      </p:sp>
      <p:sp>
        <p:nvSpPr>
          <p:cNvPr id="19" name="object 19"/>
          <p:cNvSpPr txBox="1"/>
          <p:nvPr/>
        </p:nvSpPr>
        <p:spPr>
          <a:xfrm>
            <a:off x="935228" y="3148711"/>
            <a:ext cx="32683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pruebas</a:t>
            </a:r>
            <a:r>
              <a:rPr sz="1900" b="1" spc="-10"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corriente alterna</a:t>
            </a:r>
            <a:endParaRPr sz="1900">
              <a:latin typeface="Arial"/>
              <a:cs typeface="Arial"/>
            </a:endParaRPr>
          </a:p>
        </p:txBody>
      </p:sp>
      <p:sp>
        <p:nvSpPr>
          <p:cNvPr id="20" name="object 20"/>
          <p:cNvSpPr txBox="1"/>
          <p:nvPr/>
        </p:nvSpPr>
        <p:spPr>
          <a:xfrm>
            <a:off x="4261740" y="3178176"/>
            <a:ext cx="33000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para</a:t>
            </a:r>
            <a:r>
              <a:rPr sz="1900" b="1" dirty="0">
                <a:latin typeface="Arial"/>
                <a:cs typeface="Arial"/>
              </a:rPr>
              <a:t> </a:t>
            </a:r>
            <a:r>
              <a:rPr sz="1900" b="1" spc="-5" dirty="0">
                <a:latin typeface="Arial"/>
                <a:cs typeface="Arial"/>
              </a:rPr>
              <a:t>otro</a:t>
            </a:r>
            <a:r>
              <a:rPr sz="1900" b="1" spc="5" dirty="0">
                <a:latin typeface="Arial"/>
                <a:cs typeface="Arial"/>
              </a:rPr>
              <a:t> </a:t>
            </a:r>
            <a:r>
              <a:rPr sz="1900" b="1" spc="-5" dirty="0">
                <a:latin typeface="Arial"/>
                <a:cs typeface="Arial"/>
              </a:rPr>
              <a:t>tipo</a:t>
            </a:r>
            <a:r>
              <a:rPr sz="1900" b="1" spc="1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aislamiento</a:t>
            </a:r>
            <a:endParaRPr sz="1900">
              <a:latin typeface="Arial"/>
              <a:cs typeface="Arial"/>
            </a:endParaRPr>
          </a:p>
        </p:txBody>
      </p:sp>
      <p:sp>
        <p:nvSpPr>
          <p:cNvPr id="21" name="object 21"/>
          <p:cNvSpPr txBox="1"/>
          <p:nvPr/>
        </p:nvSpPr>
        <p:spPr>
          <a:xfrm>
            <a:off x="7548754" y="3148711"/>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2" name="object 22"/>
          <p:cNvSpPr txBox="1"/>
          <p:nvPr/>
        </p:nvSpPr>
        <p:spPr>
          <a:xfrm>
            <a:off x="719328" y="4010533"/>
            <a:ext cx="5827395" cy="346249"/>
          </a:xfrm>
          <a:prstGeom prst="rect">
            <a:avLst/>
          </a:prstGeom>
          <a:solidFill>
            <a:srgbClr val="FF00FF"/>
          </a:solidFill>
        </p:spPr>
        <p:txBody>
          <a:bodyPr vert="horz" wrap="square" lIns="0" tIns="0" rIns="0" bIns="0" rtlCol="0">
            <a:spAutoFit/>
          </a:bodyPr>
          <a:lstStyle/>
          <a:p>
            <a:pPr>
              <a:lnSpc>
                <a:spcPts val="2709"/>
              </a:lnSpc>
            </a:pPr>
            <a:r>
              <a:rPr sz="2400" b="1" spc="-5" dirty="0">
                <a:latin typeface="Arial"/>
                <a:cs typeface="Arial"/>
              </a:rPr>
              <a:t>Prueba</a:t>
            </a:r>
            <a:r>
              <a:rPr sz="2400" b="1" dirty="0">
                <a:latin typeface="Arial"/>
                <a:cs typeface="Arial"/>
              </a:rPr>
              <a:t> </a:t>
            </a:r>
            <a:r>
              <a:rPr sz="2400" b="1" spc="-5" dirty="0">
                <a:latin typeface="Arial"/>
                <a:cs typeface="Arial"/>
              </a:rPr>
              <a:t>de</a:t>
            </a:r>
            <a:r>
              <a:rPr sz="2400" b="1" spc="15" dirty="0">
                <a:latin typeface="Arial"/>
                <a:cs typeface="Arial"/>
              </a:rPr>
              <a:t> </a:t>
            </a:r>
            <a:r>
              <a:rPr sz="2400" b="1" dirty="0">
                <a:latin typeface="Arial"/>
                <a:cs typeface="Arial"/>
              </a:rPr>
              <a:t>Alto</a:t>
            </a:r>
            <a:r>
              <a:rPr sz="2400" b="1" spc="5" dirty="0">
                <a:latin typeface="Arial"/>
                <a:cs typeface="Arial"/>
              </a:rPr>
              <a:t> </a:t>
            </a:r>
            <a:r>
              <a:rPr sz="2400" b="1" spc="-5" dirty="0">
                <a:latin typeface="Arial"/>
                <a:cs typeface="Arial"/>
              </a:rPr>
              <a:t>Potencial</a:t>
            </a:r>
            <a:r>
              <a:rPr sz="2400" b="1" spc="10" dirty="0">
                <a:latin typeface="Arial"/>
                <a:cs typeface="Arial"/>
              </a:rPr>
              <a:t> </a:t>
            </a:r>
            <a:r>
              <a:rPr sz="2400" b="1" spc="-5" dirty="0">
                <a:latin typeface="Arial"/>
                <a:cs typeface="Arial"/>
              </a:rPr>
              <a:t>AC</a:t>
            </a:r>
            <a:r>
              <a:rPr sz="2400" b="1" spc="-10" dirty="0">
                <a:latin typeface="Arial"/>
                <a:cs typeface="Arial"/>
              </a:rPr>
              <a:t> </a:t>
            </a:r>
            <a:r>
              <a:rPr sz="2400" b="1" dirty="0">
                <a:latin typeface="Arial"/>
                <a:cs typeface="Arial"/>
              </a:rPr>
              <a:t>(Hi-Pot</a:t>
            </a:r>
            <a:r>
              <a:rPr sz="2400" b="1" spc="5" dirty="0">
                <a:latin typeface="Arial"/>
                <a:cs typeface="Arial"/>
              </a:rPr>
              <a:t> </a:t>
            </a:r>
            <a:r>
              <a:rPr sz="2400" b="1" spc="-5" dirty="0">
                <a:latin typeface="Arial"/>
                <a:cs typeface="Arial"/>
              </a:rPr>
              <a:t>AC)</a:t>
            </a:r>
            <a:endParaRPr sz="2400">
              <a:latin typeface="Arial"/>
              <a:cs typeface="Arial"/>
            </a:endParaRPr>
          </a:p>
        </p:txBody>
      </p:sp>
      <p:pic>
        <p:nvPicPr>
          <p:cNvPr id="23" name="object 23"/>
          <p:cNvPicPr/>
          <p:nvPr/>
        </p:nvPicPr>
        <p:blipFill>
          <a:blip r:embed="rId2" cstate="print"/>
          <a:stretch>
            <a:fillRect/>
          </a:stretch>
        </p:blipFill>
        <p:spPr>
          <a:xfrm>
            <a:off x="719455" y="4666573"/>
            <a:ext cx="208914" cy="194987"/>
          </a:xfrm>
          <a:prstGeom prst="rect">
            <a:avLst/>
          </a:prstGeom>
        </p:spPr>
      </p:pic>
      <p:sp>
        <p:nvSpPr>
          <p:cNvPr id="24" name="object 24"/>
          <p:cNvSpPr txBox="1"/>
          <p:nvPr/>
        </p:nvSpPr>
        <p:spPr>
          <a:xfrm>
            <a:off x="935228" y="4608957"/>
            <a:ext cx="17875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spc="-10" dirty="0">
                <a:latin typeface="Arial"/>
                <a:cs typeface="Arial"/>
              </a:rPr>
              <a:t> </a:t>
            </a:r>
            <a:r>
              <a:rPr sz="1900" b="1" spc="-5" dirty="0">
                <a:latin typeface="Arial"/>
                <a:cs typeface="Arial"/>
              </a:rPr>
              <a:t>realizan </a:t>
            </a:r>
            <a:r>
              <a:rPr sz="1900" b="1" dirty="0">
                <a:latin typeface="Arial"/>
                <a:cs typeface="Arial"/>
              </a:rPr>
              <a:t>con</a:t>
            </a:r>
            <a:endParaRPr sz="1900">
              <a:latin typeface="Arial"/>
              <a:cs typeface="Arial"/>
            </a:endParaRPr>
          </a:p>
        </p:txBody>
      </p:sp>
      <p:sp>
        <p:nvSpPr>
          <p:cNvPr id="25" name="object 25"/>
          <p:cNvSpPr txBox="1"/>
          <p:nvPr/>
        </p:nvSpPr>
        <p:spPr>
          <a:xfrm>
            <a:off x="2783076" y="4638422"/>
            <a:ext cx="55041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tensiones</a:t>
            </a:r>
            <a:r>
              <a:rPr sz="1900" b="1" spc="10" dirty="0">
                <a:latin typeface="Arial"/>
                <a:cs typeface="Arial"/>
              </a:rPr>
              <a:t> </a:t>
            </a:r>
            <a:r>
              <a:rPr sz="1900" b="1" spc="-5" dirty="0">
                <a:latin typeface="Arial"/>
                <a:cs typeface="Arial"/>
              </a:rPr>
              <a:t>superiores</a:t>
            </a:r>
            <a:r>
              <a:rPr sz="1900" b="1" spc="25" dirty="0">
                <a:latin typeface="Arial"/>
                <a:cs typeface="Arial"/>
              </a:rPr>
              <a:t> </a:t>
            </a:r>
            <a:r>
              <a:rPr sz="1900" b="1" spc="-5" dirty="0">
                <a:latin typeface="Arial"/>
                <a:cs typeface="Arial"/>
              </a:rPr>
              <a:t>a</a:t>
            </a:r>
            <a:r>
              <a:rPr sz="1900" b="1" spc="35" dirty="0">
                <a:latin typeface="Arial"/>
                <a:cs typeface="Arial"/>
              </a:rPr>
              <a:t> </a:t>
            </a:r>
            <a:r>
              <a:rPr sz="1900" b="1" spc="-5" dirty="0">
                <a:latin typeface="Arial"/>
                <a:cs typeface="Arial"/>
              </a:rPr>
              <a:t>los</a:t>
            </a:r>
            <a:r>
              <a:rPr sz="1900" b="1" spc="25"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operación</a:t>
            </a:r>
            <a:r>
              <a:rPr sz="1900" b="1" spc="25" dirty="0">
                <a:latin typeface="Arial"/>
                <a:cs typeface="Arial"/>
              </a:rPr>
              <a:t> </a:t>
            </a:r>
            <a:r>
              <a:rPr sz="1900" b="1" spc="-5" dirty="0">
                <a:latin typeface="Arial"/>
                <a:cs typeface="Arial"/>
              </a:rPr>
              <a:t>normal</a:t>
            </a:r>
            <a:endParaRPr sz="1900">
              <a:latin typeface="Arial"/>
              <a:cs typeface="Arial"/>
            </a:endParaRPr>
          </a:p>
        </p:txBody>
      </p:sp>
      <p:sp>
        <p:nvSpPr>
          <p:cNvPr id="26" name="object 26"/>
          <p:cNvSpPr txBox="1"/>
          <p:nvPr/>
        </p:nvSpPr>
        <p:spPr>
          <a:xfrm>
            <a:off x="8346186" y="4608957"/>
            <a:ext cx="7778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por</a:t>
            </a:r>
            <a:r>
              <a:rPr sz="1900" b="1" spc="-55" dirty="0">
                <a:latin typeface="Arial"/>
                <a:cs typeface="Arial"/>
              </a:rPr>
              <a:t> </a:t>
            </a:r>
            <a:r>
              <a:rPr sz="1900" b="1" spc="-5" dirty="0">
                <a:latin typeface="Arial"/>
                <a:cs typeface="Arial"/>
              </a:rPr>
              <a:t>un</a:t>
            </a:r>
            <a:endParaRPr sz="1900">
              <a:latin typeface="Arial"/>
              <a:cs typeface="Arial"/>
            </a:endParaRPr>
          </a:p>
        </p:txBody>
      </p:sp>
      <p:sp>
        <p:nvSpPr>
          <p:cNvPr id="27" name="object 27"/>
          <p:cNvSpPr txBox="1"/>
          <p:nvPr/>
        </p:nvSpPr>
        <p:spPr>
          <a:xfrm>
            <a:off x="9183369" y="4638422"/>
            <a:ext cx="8026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ti</a:t>
            </a:r>
            <a:r>
              <a:rPr sz="1900" b="1" dirty="0">
                <a:latin typeface="Arial"/>
                <a:cs typeface="Arial"/>
              </a:rPr>
              <a:t>e</a:t>
            </a:r>
            <a:r>
              <a:rPr sz="1900" b="1" spc="-5" dirty="0">
                <a:latin typeface="Arial"/>
                <a:cs typeface="Arial"/>
              </a:rPr>
              <a:t>mpo</a:t>
            </a:r>
            <a:endParaRPr sz="1900">
              <a:latin typeface="Arial"/>
              <a:cs typeface="Arial"/>
            </a:endParaRPr>
          </a:p>
        </p:txBody>
      </p:sp>
      <p:sp>
        <p:nvSpPr>
          <p:cNvPr id="28" name="object 28"/>
          <p:cNvSpPr txBox="1"/>
          <p:nvPr/>
        </p:nvSpPr>
        <p:spPr>
          <a:xfrm>
            <a:off x="935228" y="4886324"/>
            <a:ext cx="21558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30" dirty="0">
                <a:latin typeface="Arial"/>
                <a:cs typeface="Arial"/>
              </a:rPr>
              <a:t> </a:t>
            </a:r>
            <a:r>
              <a:rPr sz="1900" b="1" spc="-5" dirty="0">
                <a:latin typeface="Arial"/>
                <a:cs typeface="Arial"/>
              </a:rPr>
              <a:t>dependerá</a:t>
            </a:r>
            <a:r>
              <a:rPr sz="1900" b="1" spc="-25" dirty="0">
                <a:latin typeface="Arial"/>
                <a:cs typeface="Arial"/>
              </a:rPr>
              <a:t> </a:t>
            </a:r>
            <a:r>
              <a:rPr sz="1900" b="1" spc="-5" dirty="0">
                <a:latin typeface="Arial"/>
                <a:cs typeface="Arial"/>
              </a:rPr>
              <a:t>del</a:t>
            </a:r>
            <a:endParaRPr sz="1900">
              <a:latin typeface="Arial"/>
              <a:cs typeface="Arial"/>
            </a:endParaRPr>
          </a:p>
        </p:txBody>
      </p:sp>
      <p:sp>
        <p:nvSpPr>
          <p:cNvPr id="29" name="object 29"/>
          <p:cNvSpPr txBox="1"/>
          <p:nvPr/>
        </p:nvSpPr>
        <p:spPr>
          <a:xfrm>
            <a:off x="3147315" y="4915790"/>
            <a:ext cx="1663063"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tipo</a:t>
            </a:r>
            <a:r>
              <a:rPr sz="1900" b="1" spc="-15"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prueba</a:t>
            </a:r>
            <a:endParaRPr sz="1900">
              <a:latin typeface="Arial"/>
              <a:cs typeface="Arial"/>
            </a:endParaRPr>
          </a:p>
        </p:txBody>
      </p:sp>
      <p:sp>
        <p:nvSpPr>
          <p:cNvPr id="30" name="object 30"/>
          <p:cNvSpPr txBox="1"/>
          <p:nvPr/>
        </p:nvSpPr>
        <p:spPr>
          <a:xfrm>
            <a:off x="4864735" y="4886324"/>
            <a:ext cx="16865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44" dirty="0">
                <a:latin typeface="Arial"/>
                <a:cs typeface="Arial"/>
              </a:rPr>
              <a:t> </a:t>
            </a:r>
            <a:r>
              <a:rPr sz="1900" b="1" spc="-5" dirty="0">
                <a:latin typeface="Arial"/>
                <a:cs typeface="Arial"/>
              </a:rPr>
              <a:t>se</a:t>
            </a:r>
            <a:r>
              <a:rPr sz="1900" b="1" spc="-21" dirty="0">
                <a:latin typeface="Arial"/>
                <a:cs typeface="Arial"/>
              </a:rPr>
              <a:t> </a:t>
            </a:r>
            <a:r>
              <a:rPr sz="1900" b="1" spc="-5" dirty="0">
                <a:latin typeface="Arial"/>
                <a:cs typeface="Arial"/>
              </a:rPr>
              <a:t>realice.</a:t>
            </a:r>
            <a:endParaRPr sz="1900">
              <a:latin typeface="Arial"/>
              <a:cs typeface="Arial"/>
            </a:endParaRPr>
          </a:p>
        </p:txBody>
      </p:sp>
      <p:pic>
        <p:nvPicPr>
          <p:cNvPr id="31" name="object 31"/>
          <p:cNvPicPr/>
          <p:nvPr/>
        </p:nvPicPr>
        <p:blipFill>
          <a:blip r:embed="rId2" cstate="print"/>
          <a:stretch>
            <a:fillRect/>
          </a:stretch>
        </p:blipFill>
        <p:spPr>
          <a:xfrm>
            <a:off x="719455" y="5499015"/>
            <a:ext cx="208914" cy="194394"/>
          </a:xfrm>
          <a:prstGeom prst="rect">
            <a:avLst/>
          </a:prstGeom>
        </p:spPr>
      </p:pic>
      <p:sp>
        <p:nvSpPr>
          <p:cNvPr id="32" name="object 32"/>
          <p:cNvSpPr txBox="1"/>
          <p:nvPr/>
        </p:nvSpPr>
        <p:spPr>
          <a:xfrm>
            <a:off x="935228" y="5441442"/>
            <a:ext cx="2533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endParaRPr sz="1900">
              <a:latin typeface="Arial"/>
              <a:cs typeface="Arial"/>
            </a:endParaRPr>
          </a:p>
        </p:txBody>
      </p:sp>
      <p:sp>
        <p:nvSpPr>
          <p:cNvPr id="42" name="object 4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56</a:t>
            </a:fld>
            <a:endParaRPr dirty="0"/>
          </a:p>
        </p:txBody>
      </p:sp>
      <p:sp>
        <p:nvSpPr>
          <p:cNvPr id="33" name="object 33"/>
          <p:cNvSpPr txBox="1"/>
          <p:nvPr/>
        </p:nvSpPr>
        <p:spPr>
          <a:xfrm>
            <a:off x="1289558" y="5470601"/>
            <a:ext cx="30149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nivel</a:t>
            </a:r>
            <a:r>
              <a:rPr sz="1900" b="1" spc="370" dirty="0">
                <a:latin typeface="Arial"/>
                <a:cs typeface="Arial"/>
              </a:rPr>
              <a:t> </a:t>
            </a:r>
            <a:r>
              <a:rPr sz="1900" b="1" spc="-5" dirty="0">
                <a:latin typeface="Arial"/>
                <a:cs typeface="Arial"/>
              </a:rPr>
              <a:t>de</a:t>
            </a:r>
            <a:r>
              <a:rPr sz="1900" b="1" spc="390" dirty="0">
                <a:latin typeface="Arial"/>
                <a:cs typeface="Arial"/>
              </a:rPr>
              <a:t> </a:t>
            </a:r>
            <a:r>
              <a:rPr sz="1900" b="1" spc="-5" dirty="0">
                <a:latin typeface="Arial"/>
                <a:cs typeface="Arial"/>
              </a:rPr>
              <a:t>tensión</a:t>
            </a:r>
            <a:r>
              <a:rPr sz="1900" b="1" spc="380" dirty="0">
                <a:latin typeface="Arial"/>
                <a:cs typeface="Arial"/>
              </a:rPr>
              <a:t> </a:t>
            </a:r>
            <a:r>
              <a:rPr sz="1900" b="1" spc="-5" dirty="0">
                <a:latin typeface="Arial"/>
                <a:cs typeface="Arial"/>
              </a:rPr>
              <a:t>utilizado</a:t>
            </a:r>
            <a:endParaRPr sz="1900">
              <a:latin typeface="Arial"/>
              <a:cs typeface="Arial"/>
            </a:endParaRPr>
          </a:p>
        </p:txBody>
      </p:sp>
      <p:sp>
        <p:nvSpPr>
          <p:cNvPr id="34" name="object 34"/>
          <p:cNvSpPr txBox="1"/>
          <p:nvPr/>
        </p:nvSpPr>
        <p:spPr>
          <a:xfrm>
            <a:off x="4406010" y="5441442"/>
            <a:ext cx="30581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debe</a:t>
            </a:r>
            <a:r>
              <a:rPr sz="1900" b="1" spc="360" dirty="0">
                <a:latin typeface="Arial"/>
                <a:cs typeface="Arial"/>
              </a:rPr>
              <a:t> </a:t>
            </a:r>
            <a:r>
              <a:rPr sz="1900" b="1" spc="-5" dirty="0">
                <a:latin typeface="Arial"/>
                <a:cs typeface="Arial"/>
              </a:rPr>
              <a:t>estar</a:t>
            </a:r>
            <a:r>
              <a:rPr sz="1900" b="1" spc="355" dirty="0">
                <a:latin typeface="Arial"/>
                <a:cs typeface="Arial"/>
              </a:rPr>
              <a:t> </a:t>
            </a:r>
            <a:r>
              <a:rPr sz="1900" b="1" spc="-5" dirty="0">
                <a:latin typeface="Arial"/>
                <a:cs typeface="Arial"/>
              </a:rPr>
              <a:t>acorde</a:t>
            </a:r>
            <a:r>
              <a:rPr sz="1900" b="1" spc="370" dirty="0">
                <a:latin typeface="Arial"/>
                <a:cs typeface="Arial"/>
              </a:rPr>
              <a:t> </a:t>
            </a:r>
            <a:r>
              <a:rPr sz="1900" b="1" dirty="0">
                <a:latin typeface="Arial"/>
                <a:cs typeface="Arial"/>
              </a:rPr>
              <a:t>con</a:t>
            </a:r>
            <a:r>
              <a:rPr sz="1900" b="1" spc="370" dirty="0">
                <a:latin typeface="Arial"/>
                <a:cs typeface="Arial"/>
              </a:rPr>
              <a:t> </a:t>
            </a:r>
            <a:r>
              <a:rPr sz="1900" b="1" spc="-5" dirty="0">
                <a:latin typeface="Arial"/>
                <a:cs typeface="Arial"/>
              </a:rPr>
              <a:t>lo</a:t>
            </a:r>
            <a:endParaRPr sz="1900">
              <a:latin typeface="Arial"/>
              <a:cs typeface="Arial"/>
            </a:endParaRPr>
          </a:p>
        </p:txBody>
      </p:sp>
      <p:sp>
        <p:nvSpPr>
          <p:cNvPr id="35" name="object 35"/>
          <p:cNvSpPr txBox="1"/>
          <p:nvPr/>
        </p:nvSpPr>
        <p:spPr>
          <a:xfrm>
            <a:off x="7569072" y="5470601"/>
            <a:ext cx="15836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reco</a:t>
            </a:r>
            <a:r>
              <a:rPr sz="1900" b="1" dirty="0">
                <a:latin typeface="Arial"/>
                <a:cs typeface="Arial"/>
              </a:rPr>
              <a:t>m</a:t>
            </a:r>
            <a:r>
              <a:rPr sz="1900" b="1" spc="-5" dirty="0">
                <a:latin typeface="Arial"/>
                <a:cs typeface="Arial"/>
              </a:rPr>
              <a:t>e</a:t>
            </a:r>
            <a:r>
              <a:rPr sz="1900" b="1" dirty="0">
                <a:latin typeface="Arial"/>
                <a:cs typeface="Arial"/>
              </a:rPr>
              <a:t>n</a:t>
            </a:r>
            <a:r>
              <a:rPr sz="1900" b="1" spc="-5" dirty="0">
                <a:latin typeface="Arial"/>
                <a:cs typeface="Arial"/>
              </a:rPr>
              <a:t>d</a:t>
            </a:r>
            <a:r>
              <a:rPr sz="1900" b="1" dirty="0">
                <a:latin typeface="Arial"/>
                <a:cs typeface="Arial"/>
              </a:rPr>
              <a:t>a</a:t>
            </a:r>
            <a:r>
              <a:rPr sz="1900" b="1" spc="-5" dirty="0">
                <a:latin typeface="Arial"/>
                <a:cs typeface="Arial"/>
              </a:rPr>
              <a:t>do</a:t>
            </a:r>
            <a:endParaRPr sz="1900">
              <a:latin typeface="Arial"/>
              <a:cs typeface="Arial"/>
            </a:endParaRPr>
          </a:p>
        </p:txBody>
      </p:sp>
      <p:sp>
        <p:nvSpPr>
          <p:cNvPr id="36" name="object 36"/>
          <p:cNvSpPr txBox="1"/>
          <p:nvPr/>
        </p:nvSpPr>
        <p:spPr>
          <a:xfrm>
            <a:off x="9254490" y="5441442"/>
            <a:ext cx="7289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por</a:t>
            </a:r>
            <a:r>
              <a:rPr sz="1900" b="1" spc="290" dirty="0">
                <a:latin typeface="Arial"/>
                <a:cs typeface="Arial"/>
              </a:rPr>
              <a:t> </a:t>
            </a:r>
            <a:r>
              <a:rPr sz="1900" b="1" spc="-5" dirty="0">
                <a:latin typeface="Arial"/>
                <a:cs typeface="Arial"/>
              </a:rPr>
              <a:t>el</a:t>
            </a:r>
            <a:endParaRPr sz="1900">
              <a:latin typeface="Arial"/>
              <a:cs typeface="Arial"/>
            </a:endParaRPr>
          </a:p>
        </p:txBody>
      </p:sp>
      <p:sp>
        <p:nvSpPr>
          <p:cNvPr id="37" name="object 37"/>
          <p:cNvSpPr txBox="1"/>
          <p:nvPr/>
        </p:nvSpPr>
        <p:spPr>
          <a:xfrm>
            <a:off x="947928" y="5748274"/>
            <a:ext cx="11544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fabrica</a:t>
            </a:r>
            <a:r>
              <a:rPr sz="1900" b="1" dirty="0">
                <a:latin typeface="Arial"/>
                <a:cs typeface="Arial"/>
              </a:rPr>
              <a:t>n</a:t>
            </a:r>
            <a:r>
              <a:rPr sz="1900" b="1" spc="-5" dirty="0">
                <a:latin typeface="Arial"/>
                <a:cs typeface="Arial"/>
              </a:rPr>
              <a:t>te</a:t>
            </a:r>
            <a:endParaRPr sz="1900">
              <a:latin typeface="Arial"/>
              <a:cs typeface="Arial"/>
            </a:endParaRPr>
          </a:p>
        </p:txBody>
      </p:sp>
      <p:sp>
        <p:nvSpPr>
          <p:cNvPr id="38" name="object 38"/>
          <p:cNvSpPr txBox="1"/>
          <p:nvPr/>
        </p:nvSpPr>
        <p:spPr>
          <a:xfrm>
            <a:off x="2170430" y="5748274"/>
            <a:ext cx="1441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endParaRPr sz="1900">
              <a:latin typeface="Arial"/>
              <a:cs typeface="Arial"/>
            </a:endParaRPr>
          </a:p>
        </p:txBody>
      </p:sp>
      <p:sp>
        <p:nvSpPr>
          <p:cNvPr id="39" name="object 39"/>
          <p:cNvSpPr txBox="1"/>
          <p:nvPr/>
        </p:nvSpPr>
        <p:spPr>
          <a:xfrm>
            <a:off x="2355851" y="5718810"/>
            <a:ext cx="2155825"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lo</a:t>
            </a:r>
            <a:r>
              <a:rPr sz="1900" b="1" spc="-15" dirty="0">
                <a:latin typeface="Arial"/>
                <a:cs typeface="Arial"/>
              </a:rPr>
              <a:t> </a:t>
            </a:r>
            <a:r>
              <a:rPr sz="1900" b="1" spc="-5" dirty="0">
                <a:latin typeface="Arial"/>
                <a:cs typeface="Arial"/>
              </a:rPr>
              <a:t>indicado</a:t>
            </a:r>
            <a:r>
              <a:rPr sz="1900" b="1" spc="-21" dirty="0">
                <a:latin typeface="Arial"/>
                <a:cs typeface="Arial"/>
              </a:rPr>
              <a:t> </a:t>
            </a:r>
            <a:r>
              <a:rPr sz="1900" b="1" spc="-10" dirty="0">
                <a:latin typeface="Arial"/>
                <a:cs typeface="Arial"/>
              </a:rPr>
              <a:t>por</a:t>
            </a:r>
            <a:r>
              <a:rPr sz="1900" b="1" spc="-21" dirty="0">
                <a:latin typeface="Arial"/>
                <a:cs typeface="Arial"/>
              </a:rPr>
              <a:t> </a:t>
            </a:r>
            <a:r>
              <a:rPr sz="1900" b="1" spc="-5" dirty="0">
                <a:latin typeface="Arial"/>
                <a:cs typeface="Arial"/>
              </a:rPr>
              <a:t>las</a:t>
            </a:r>
            <a:endParaRPr sz="1900">
              <a:latin typeface="Arial"/>
              <a:cs typeface="Arial"/>
            </a:endParaRPr>
          </a:p>
        </p:txBody>
      </p:sp>
      <p:sp>
        <p:nvSpPr>
          <p:cNvPr id="40" name="object 40"/>
          <p:cNvSpPr txBox="1"/>
          <p:nvPr/>
        </p:nvSpPr>
        <p:spPr>
          <a:xfrm>
            <a:off x="4568064" y="5748274"/>
            <a:ext cx="8718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a:t>
            </a:r>
            <a:r>
              <a:rPr sz="1900" b="1" dirty="0">
                <a:latin typeface="Arial"/>
                <a:cs typeface="Arial"/>
              </a:rPr>
              <a:t>o</a:t>
            </a:r>
            <a:r>
              <a:rPr sz="1900" b="1" spc="-5" dirty="0">
                <a:latin typeface="Arial"/>
                <a:cs typeface="Arial"/>
              </a:rPr>
              <a:t>r</a:t>
            </a:r>
            <a:r>
              <a:rPr sz="1900" b="1" spc="-21" dirty="0">
                <a:latin typeface="Arial"/>
                <a:cs typeface="Arial"/>
              </a:rPr>
              <a:t>m</a:t>
            </a:r>
            <a:r>
              <a:rPr sz="1900" b="1" spc="5" dirty="0">
                <a:latin typeface="Arial"/>
                <a:cs typeface="Arial"/>
              </a:rPr>
              <a:t>a</a:t>
            </a:r>
            <a:r>
              <a:rPr sz="1900" b="1" spc="-5" dirty="0">
                <a:latin typeface="Arial"/>
                <a:cs typeface="Arial"/>
              </a:rPr>
              <a:t>s</a:t>
            </a:r>
            <a:endParaRPr sz="1900">
              <a:latin typeface="Arial"/>
              <a:cs typeface="Arial"/>
            </a:endParaRPr>
          </a:p>
        </p:txBody>
      </p:sp>
      <p:sp>
        <p:nvSpPr>
          <p:cNvPr id="41" name="object 41"/>
          <p:cNvSpPr txBox="1"/>
          <p:nvPr/>
        </p:nvSpPr>
        <p:spPr>
          <a:xfrm>
            <a:off x="5494146" y="5718810"/>
            <a:ext cx="21158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correspondientes.</a:t>
            </a:r>
            <a:endParaRPr sz="1900">
              <a:latin typeface="Arial"/>
              <a:cs typeface="Aria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9" y="1118362"/>
            <a:ext cx="42640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Valores</a:t>
            </a:r>
            <a:r>
              <a:rPr sz="1900" b="1" spc="-15" dirty="0">
                <a:latin typeface="Arial"/>
                <a:cs typeface="Arial"/>
              </a:rPr>
              <a:t> </a:t>
            </a:r>
            <a:r>
              <a:rPr sz="1900" b="1" dirty="0">
                <a:latin typeface="Arial"/>
                <a:cs typeface="Arial"/>
              </a:rPr>
              <a:t>se</a:t>
            </a:r>
            <a:r>
              <a:rPr sz="1900" b="1" spc="-10" dirty="0">
                <a:latin typeface="Arial"/>
                <a:cs typeface="Arial"/>
              </a:rPr>
              <a:t> </a:t>
            </a:r>
            <a:r>
              <a:rPr sz="1900" b="1" dirty="0">
                <a:latin typeface="Arial"/>
                <a:cs typeface="Arial"/>
              </a:rPr>
              <a:t>encuentran</a:t>
            </a:r>
            <a:r>
              <a:rPr sz="1900" b="1" spc="10" dirty="0">
                <a:latin typeface="Arial"/>
                <a:cs typeface="Arial"/>
              </a:rPr>
              <a:t> </a:t>
            </a:r>
            <a:r>
              <a:rPr sz="1900" b="1" spc="-5" dirty="0">
                <a:latin typeface="Arial"/>
                <a:cs typeface="Arial"/>
              </a:rPr>
              <a:t>alrededor</a:t>
            </a:r>
            <a:r>
              <a:rPr sz="1900" b="1" spc="-10" dirty="0">
                <a:latin typeface="Arial"/>
                <a:cs typeface="Arial"/>
              </a:rPr>
              <a:t> </a:t>
            </a:r>
            <a:r>
              <a:rPr sz="1900" b="1" spc="-5" dirty="0">
                <a:latin typeface="Arial"/>
                <a:cs typeface="Arial"/>
              </a:rPr>
              <a:t>del:</a:t>
            </a:r>
            <a:endParaRPr sz="1900">
              <a:latin typeface="Arial"/>
              <a:cs typeface="Arial"/>
            </a:endParaRPr>
          </a:p>
        </p:txBody>
      </p:sp>
      <p:sp>
        <p:nvSpPr>
          <p:cNvPr id="9" name="object 9"/>
          <p:cNvSpPr txBox="1"/>
          <p:nvPr/>
        </p:nvSpPr>
        <p:spPr>
          <a:xfrm>
            <a:off x="947928" y="1723899"/>
            <a:ext cx="7940040"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75%</a:t>
            </a:r>
            <a:r>
              <a:rPr sz="1900" b="1" spc="-3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tensión</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prueba</a:t>
            </a:r>
            <a:r>
              <a:rPr sz="1900" b="1" spc="1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fábrica</a:t>
            </a:r>
            <a:r>
              <a:rPr sz="1900" b="1" dirty="0">
                <a:latin typeface="Arial"/>
                <a:cs typeface="Arial"/>
              </a:rPr>
              <a:t> </a:t>
            </a:r>
            <a:r>
              <a:rPr sz="1900" b="1" spc="-5" dirty="0">
                <a:latin typeface="Arial"/>
                <a:cs typeface="Arial"/>
              </a:rPr>
              <a:t>para</a:t>
            </a:r>
            <a:r>
              <a:rPr sz="1900" b="1" spc="35" dirty="0">
                <a:latin typeface="Arial"/>
                <a:cs typeface="Arial"/>
              </a:rPr>
              <a:t> </a:t>
            </a:r>
            <a:r>
              <a:rPr sz="1900" b="1" spc="-5" dirty="0">
                <a:latin typeface="Arial"/>
                <a:cs typeface="Arial"/>
              </a:rPr>
              <a:t>pruebas</a:t>
            </a:r>
            <a:r>
              <a:rPr sz="1900" b="1" dirty="0">
                <a:latin typeface="Arial"/>
                <a:cs typeface="Arial"/>
              </a:rPr>
              <a:t> de</a:t>
            </a:r>
            <a:r>
              <a:rPr sz="1900" b="1" spc="5" dirty="0">
                <a:latin typeface="Arial"/>
                <a:cs typeface="Arial"/>
              </a:rPr>
              <a:t> </a:t>
            </a:r>
            <a:r>
              <a:rPr sz="1900" b="1" spc="-5" dirty="0">
                <a:latin typeface="Arial"/>
                <a:cs typeface="Arial"/>
              </a:rPr>
              <a:t>aceptación</a:t>
            </a:r>
            <a:endParaRPr sz="1900">
              <a:latin typeface="Arial"/>
              <a:cs typeface="Arial"/>
            </a:endParaRPr>
          </a:p>
        </p:txBody>
      </p:sp>
      <p:sp>
        <p:nvSpPr>
          <p:cNvPr id="10" name="object 10"/>
          <p:cNvSpPr txBox="1"/>
          <p:nvPr/>
        </p:nvSpPr>
        <p:spPr>
          <a:xfrm>
            <a:off x="947927" y="2001266"/>
            <a:ext cx="902525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entre</a:t>
            </a:r>
            <a:r>
              <a:rPr sz="1900" b="1" spc="-95" dirty="0">
                <a:latin typeface="Arial"/>
                <a:cs typeface="Arial"/>
              </a:rPr>
              <a:t> </a:t>
            </a:r>
            <a:r>
              <a:rPr sz="1900" b="1" spc="-5" dirty="0">
                <a:latin typeface="Arial"/>
                <a:cs typeface="Arial"/>
              </a:rPr>
              <a:t>el</a:t>
            </a:r>
            <a:r>
              <a:rPr sz="1900" b="1" spc="-86" dirty="0">
                <a:latin typeface="Arial"/>
                <a:cs typeface="Arial"/>
              </a:rPr>
              <a:t> </a:t>
            </a:r>
            <a:r>
              <a:rPr sz="1900" b="1" dirty="0">
                <a:latin typeface="Arial"/>
                <a:cs typeface="Arial"/>
              </a:rPr>
              <a:t>125%</a:t>
            </a:r>
            <a:r>
              <a:rPr sz="1900" b="1" spc="-86" dirty="0">
                <a:latin typeface="Arial"/>
                <a:cs typeface="Arial"/>
              </a:rPr>
              <a:t> </a:t>
            </a:r>
            <a:r>
              <a:rPr sz="1900" b="1" spc="-5" dirty="0">
                <a:latin typeface="Arial"/>
                <a:cs typeface="Arial"/>
              </a:rPr>
              <a:t>y</a:t>
            </a:r>
            <a:r>
              <a:rPr sz="1900" b="1" spc="-100" dirty="0">
                <a:latin typeface="Arial"/>
                <a:cs typeface="Arial"/>
              </a:rPr>
              <a:t> </a:t>
            </a:r>
            <a:r>
              <a:rPr sz="1900" b="1" spc="-5" dirty="0">
                <a:latin typeface="Arial"/>
                <a:cs typeface="Arial"/>
              </a:rPr>
              <a:t>el</a:t>
            </a:r>
            <a:r>
              <a:rPr sz="1900" b="1" spc="-90" dirty="0">
                <a:latin typeface="Arial"/>
                <a:cs typeface="Arial"/>
              </a:rPr>
              <a:t> </a:t>
            </a:r>
            <a:r>
              <a:rPr sz="1900" b="1" spc="5" dirty="0">
                <a:latin typeface="Arial"/>
                <a:cs typeface="Arial"/>
              </a:rPr>
              <a:t>150%</a:t>
            </a:r>
            <a:r>
              <a:rPr sz="1900" b="1" spc="-105"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la</a:t>
            </a:r>
            <a:r>
              <a:rPr sz="1900" b="1" spc="-75" dirty="0">
                <a:latin typeface="Arial"/>
                <a:cs typeface="Arial"/>
              </a:rPr>
              <a:t> </a:t>
            </a:r>
            <a:r>
              <a:rPr sz="1900" b="1" spc="-5" dirty="0">
                <a:latin typeface="Arial"/>
                <a:cs typeface="Arial"/>
              </a:rPr>
              <a:t>tensión</a:t>
            </a:r>
            <a:r>
              <a:rPr sz="1900" b="1" spc="-80" dirty="0">
                <a:latin typeface="Arial"/>
                <a:cs typeface="Arial"/>
              </a:rPr>
              <a:t> </a:t>
            </a:r>
            <a:r>
              <a:rPr sz="1900" b="1" spc="-5" dirty="0">
                <a:latin typeface="Arial"/>
                <a:cs typeface="Arial"/>
              </a:rPr>
              <a:t>nominal</a:t>
            </a:r>
            <a:r>
              <a:rPr sz="1900" b="1" spc="-90" dirty="0">
                <a:latin typeface="Arial"/>
                <a:cs typeface="Arial"/>
              </a:rPr>
              <a:t> </a:t>
            </a:r>
            <a:r>
              <a:rPr sz="1900" b="1" spc="-5" dirty="0">
                <a:latin typeface="Arial"/>
                <a:cs typeface="Arial"/>
              </a:rPr>
              <a:t>para</a:t>
            </a:r>
            <a:r>
              <a:rPr sz="1900" b="1" spc="-80" dirty="0">
                <a:latin typeface="Arial"/>
                <a:cs typeface="Arial"/>
              </a:rPr>
              <a:t> </a:t>
            </a:r>
            <a:r>
              <a:rPr sz="1900" b="1" spc="-5" dirty="0">
                <a:latin typeface="Arial"/>
                <a:cs typeface="Arial"/>
              </a:rPr>
              <a:t>pruebas</a:t>
            </a:r>
            <a:r>
              <a:rPr sz="1900" b="1" spc="-86"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mantenimiento</a:t>
            </a:r>
            <a:endParaRPr sz="1900">
              <a:latin typeface="Arial"/>
              <a:cs typeface="Arial"/>
            </a:endParaRPr>
          </a:p>
        </p:txBody>
      </p:sp>
      <p:sp>
        <p:nvSpPr>
          <p:cNvPr id="11" name="object 11"/>
          <p:cNvSpPr txBox="1"/>
          <p:nvPr/>
        </p:nvSpPr>
        <p:spPr>
          <a:xfrm>
            <a:off x="947928" y="2278710"/>
            <a:ext cx="7510145" cy="269304"/>
          </a:xfrm>
          <a:prstGeom prst="rect">
            <a:avLst/>
          </a:prstGeom>
          <a:solidFill>
            <a:srgbClr val="00FF00"/>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por</a:t>
            </a:r>
            <a:r>
              <a:rPr sz="1900" b="1" dirty="0">
                <a:latin typeface="Arial"/>
                <a:cs typeface="Arial"/>
              </a:rPr>
              <a:t> </a:t>
            </a:r>
            <a:r>
              <a:rPr sz="1900" b="1" spc="-5" dirty="0">
                <a:latin typeface="Arial"/>
                <a:cs typeface="Arial"/>
              </a:rPr>
              <a:t>un</a:t>
            </a:r>
            <a:r>
              <a:rPr sz="1900" b="1" spc="10" dirty="0">
                <a:latin typeface="Arial"/>
                <a:cs typeface="Arial"/>
              </a:rPr>
              <a:t> </a:t>
            </a:r>
            <a:r>
              <a:rPr sz="1900" b="1" spc="-5" dirty="0">
                <a:latin typeface="Arial"/>
                <a:cs typeface="Arial"/>
              </a:rPr>
              <a:t>período</a:t>
            </a:r>
            <a:r>
              <a:rPr sz="1900" b="1" spc="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tiempo</a:t>
            </a:r>
            <a:r>
              <a:rPr sz="1900" b="1" spc="10" dirty="0">
                <a:latin typeface="Arial"/>
                <a:cs typeface="Arial"/>
              </a:rPr>
              <a:t> </a:t>
            </a:r>
            <a:r>
              <a:rPr sz="1900" b="1" spc="-5" dirty="0">
                <a:latin typeface="Arial"/>
                <a:cs typeface="Arial"/>
              </a:rPr>
              <a:t>determinado,</a:t>
            </a:r>
            <a:r>
              <a:rPr sz="1900" b="1" spc="10" dirty="0">
                <a:latin typeface="Arial"/>
                <a:cs typeface="Arial"/>
              </a:rPr>
              <a:t> </a:t>
            </a:r>
            <a:r>
              <a:rPr sz="1900" b="1" spc="-5" dirty="0">
                <a:latin typeface="Arial"/>
                <a:cs typeface="Arial"/>
              </a:rPr>
              <a:t>nunca</a:t>
            </a:r>
            <a:r>
              <a:rPr sz="1900" b="1" dirty="0">
                <a:latin typeface="Arial"/>
                <a:cs typeface="Arial"/>
              </a:rPr>
              <a:t> </a:t>
            </a:r>
            <a:r>
              <a:rPr sz="1900" b="1" spc="-5" dirty="0">
                <a:latin typeface="Arial"/>
                <a:cs typeface="Arial"/>
              </a:rPr>
              <a:t>menor</a:t>
            </a:r>
            <a:r>
              <a:rPr sz="1900" b="1" spc="5" dirty="0">
                <a:latin typeface="Arial"/>
                <a:cs typeface="Arial"/>
              </a:rPr>
              <a:t> </a:t>
            </a:r>
            <a:r>
              <a:rPr sz="1900" b="1" spc="-5" dirty="0">
                <a:latin typeface="Arial"/>
                <a:cs typeface="Arial"/>
              </a:rPr>
              <a:t>al</a:t>
            </a:r>
            <a:r>
              <a:rPr sz="1900" b="1" dirty="0">
                <a:latin typeface="Arial"/>
                <a:cs typeface="Arial"/>
              </a:rPr>
              <a:t> </a:t>
            </a:r>
            <a:r>
              <a:rPr sz="1900" b="1" spc="-5" dirty="0">
                <a:latin typeface="Arial"/>
                <a:cs typeface="Arial"/>
              </a:rPr>
              <a:t>minuto.</a:t>
            </a:r>
            <a:endParaRPr sz="1900">
              <a:latin typeface="Arial"/>
              <a:cs typeface="Arial"/>
            </a:endParaRPr>
          </a:p>
        </p:txBody>
      </p:sp>
      <p:pic>
        <p:nvPicPr>
          <p:cNvPr id="12" name="object 12"/>
          <p:cNvPicPr/>
          <p:nvPr/>
        </p:nvPicPr>
        <p:blipFill>
          <a:blip r:embed="rId2" cstate="print"/>
          <a:stretch>
            <a:fillRect/>
          </a:stretch>
        </p:blipFill>
        <p:spPr>
          <a:xfrm>
            <a:off x="719455" y="2863808"/>
            <a:ext cx="208914" cy="194987"/>
          </a:xfrm>
          <a:prstGeom prst="rect">
            <a:avLst/>
          </a:prstGeom>
        </p:spPr>
      </p:pic>
      <p:sp>
        <p:nvSpPr>
          <p:cNvPr id="13" name="object 13"/>
          <p:cNvSpPr txBox="1"/>
          <p:nvPr/>
        </p:nvSpPr>
        <p:spPr>
          <a:xfrm>
            <a:off x="1457198" y="2835276"/>
            <a:ext cx="13290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xi</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endParaRPr sz="1900">
              <a:latin typeface="Arial"/>
              <a:cs typeface="Arial"/>
            </a:endParaRPr>
          </a:p>
        </p:txBody>
      </p:sp>
      <p:sp>
        <p:nvSpPr>
          <p:cNvPr id="14" name="object 14"/>
          <p:cNvSpPr txBox="1"/>
          <p:nvPr/>
        </p:nvSpPr>
        <p:spPr>
          <a:xfrm>
            <a:off x="935227" y="2805811"/>
            <a:ext cx="3656965" cy="304570"/>
          </a:xfrm>
          <a:prstGeom prst="rect">
            <a:avLst/>
          </a:prstGeom>
        </p:spPr>
        <p:txBody>
          <a:bodyPr vert="horz" wrap="square" lIns="0" tIns="12064" rIns="0" bIns="0" rtlCol="0">
            <a:spAutoFit/>
          </a:bodyPr>
          <a:lstStyle/>
          <a:p>
            <a:pPr marL="12699">
              <a:spcBef>
                <a:spcPts val="95"/>
              </a:spcBef>
              <a:tabLst>
                <a:tab pos="1943563" algn="l"/>
              </a:tabLst>
            </a:pPr>
            <a:r>
              <a:rPr sz="1900" b="1" spc="-5" dirty="0">
                <a:latin typeface="Arial"/>
                <a:cs typeface="Arial"/>
              </a:rPr>
              <a:t>Las	de</a:t>
            </a:r>
            <a:r>
              <a:rPr sz="1900" b="1" spc="175" dirty="0">
                <a:latin typeface="Arial"/>
                <a:cs typeface="Arial"/>
              </a:rPr>
              <a:t> </a:t>
            </a:r>
            <a:r>
              <a:rPr sz="1900" b="1" spc="-5" dirty="0">
                <a:latin typeface="Arial"/>
                <a:cs typeface="Arial"/>
              </a:rPr>
              <a:t>prueba</a:t>
            </a:r>
            <a:r>
              <a:rPr sz="1900" b="1" spc="175" dirty="0">
                <a:latin typeface="Arial"/>
                <a:cs typeface="Arial"/>
              </a:rPr>
              <a:t> </a:t>
            </a:r>
            <a:r>
              <a:rPr sz="1900" b="1" spc="-5" dirty="0">
                <a:latin typeface="Arial"/>
                <a:cs typeface="Arial"/>
              </a:rPr>
              <a:t>son</a:t>
            </a:r>
            <a:endParaRPr sz="1900">
              <a:latin typeface="Arial"/>
              <a:cs typeface="Arial"/>
            </a:endParaRPr>
          </a:p>
        </p:txBody>
      </p:sp>
      <p:sp>
        <p:nvSpPr>
          <p:cNvPr id="15" name="object 15"/>
          <p:cNvSpPr txBox="1"/>
          <p:nvPr/>
        </p:nvSpPr>
        <p:spPr>
          <a:xfrm>
            <a:off x="4674742" y="2835276"/>
            <a:ext cx="8324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igu</a:t>
            </a:r>
            <a:r>
              <a:rPr sz="1900" b="1" dirty="0">
                <a:latin typeface="Arial"/>
                <a:cs typeface="Arial"/>
              </a:rPr>
              <a:t>a</a:t>
            </a:r>
            <a:r>
              <a:rPr sz="1900" b="1" spc="-5" dirty="0">
                <a:latin typeface="Arial"/>
                <a:cs typeface="Arial"/>
              </a:rPr>
              <a:t>les</a:t>
            </a:r>
            <a:endParaRPr sz="1900">
              <a:latin typeface="Arial"/>
              <a:cs typeface="Arial"/>
            </a:endParaRPr>
          </a:p>
        </p:txBody>
      </p:sp>
      <p:sp>
        <p:nvSpPr>
          <p:cNvPr id="16" name="object 16"/>
          <p:cNvSpPr txBox="1"/>
          <p:nvPr/>
        </p:nvSpPr>
        <p:spPr>
          <a:xfrm>
            <a:off x="5587110" y="2805811"/>
            <a:ext cx="43967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195" dirty="0">
                <a:latin typeface="Arial"/>
                <a:cs typeface="Arial"/>
              </a:rPr>
              <a:t> </a:t>
            </a:r>
            <a:r>
              <a:rPr sz="1900" b="1" spc="-5" dirty="0">
                <a:latin typeface="Arial"/>
                <a:cs typeface="Arial"/>
              </a:rPr>
              <a:t>las</a:t>
            </a:r>
            <a:r>
              <a:rPr sz="1900" b="1" spc="210" dirty="0">
                <a:latin typeface="Arial"/>
                <a:cs typeface="Arial"/>
              </a:rPr>
              <a:t> </a:t>
            </a:r>
            <a:r>
              <a:rPr sz="1900" b="1" spc="-5" dirty="0">
                <a:latin typeface="Arial"/>
                <a:cs typeface="Arial"/>
              </a:rPr>
              <a:t>recomendadas</a:t>
            </a:r>
            <a:r>
              <a:rPr sz="1900" b="1" spc="204" dirty="0">
                <a:latin typeface="Arial"/>
                <a:cs typeface="Arial"/>
              </a:rPr>
              <a:t> </a:t>
            </a:r>
            <a:r>
              <a:rPr sz="1900" b="1" spc="-5" dirty="0">
                <a:latin typeface="Arial"/>
                <a:cs typeface="Arial"/>
              </a:rPr>
              <a:t>para</a:t>
            </a:r>
            <a:r>
              <a:rPr sz="1900" b="1" spc="214" dirty="0">
                <a:latin typeface="Arial"/>
                <a:cs typeface="Arial"/>
              </a:rPr>
              <a:t> </a:t>
            </a:r>
            <a:r>
              <a:rPr sz="1900" b="1" dirty="0">
                <a:latin typeface="Arial"/>
                <a:cs typeface="Arial"/>
              </a:rPr>
              <a:t>pruebas</a:t>
            </a:r>
            <a:r>
              <a:rPr sz="1900" b="1" spc="210" dirty="0">
                <a:latin typeface="Arial"/>
                <a:cs typeface="Arial"/>
              </a:rPr>
              <a:t> </a:t>
            </a:r>
            <a:r>
              <a:rPr sz="1900" b="1" spc="-5" dirty="0">
                <a:latin typeface="Arial"/>
                <a:cs typeface="Arial"/>
              </a:rPr>
              <a:t>de</a:t>
            </a:r>
            <a:endParaRPr sz="1900">
              <a:latin typeface="Arial"/>
              <a:cs typeface="Arial"/>
            </a:endParaRPr>
          </a:p>
        </p:txBody>
      </p:sp>
      <p:sp>
        <p:nvSpPr>
          <p:cNvPr id="17" name="object 17"/>
          <p:cNvSpPr txBox="1"/>
          <p:nvPr/>
        </p:nvSpPr>
        <p:spPr>
          <a:xfrm>
            <a:off x="947928" y="3112644"/>
            <a:ext cx="20383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alto</a:t>
            </a:r>
            <a:r>
              <a:rPr sz="1900" b="1" spc="250" dirty="0">
                <a:latin typeface="Arial"/>
                <a:cs typeface="Arial"/>
              </a:rPr>
              <a:t> </a:t>
            </a:r>
            <a:r>
              <a:rPr sz="1900" b="1" spc="-5" dirty="0">
                <a:latin typeface="Arial"/>
                <a:cs typeface="Arial"/>
              </a:rPr>
              <a:t>potencial</a:t>
            </a:r>
            <a:r>
              <a:rPr sz="1900" b="1" spc="254" dirty="0">
                <a:latin typeface="Arial"/>
                <a:cs typeface="Arial"/>
              </a:rPr>
              <a:t> </a:t>
            </a:r>
            <a:r>
              <a:rPr sz="1900" b="1" spc="-5" dirty="0">
                <a:latin typeface="Arial"/>
                <a:cs typeface="Arial"/>
              </a:rPr>
              <a:t>DC</a:t>
            </a:r>
            <a:endParaRPr sz="1900">
              <a:latin typeface="Arial"/>
              <a:cs typeface="Arial"/>
            </a:endParaRPr>
          </a:p>
        </p:txBody>
      </p:sp>
      <p:sp>
        <p:nvSpPr>
          <p:cNvPr id="18" name="object 18"/>
          <p:cNvSpPr txBox="1"/>
          <p:nvPr/>
        </p:nvSpPr>
        <p:spPr>
          <a:xfrm>
            <a:off x="3073655" y="3083179"/>
            <a:ext cx="75628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con</a:t>
            </a:r>
            <a:r>
              <a:rPr sz="1900" b="1" spc="195" dirty="0">
                <a:latin typeface="Arial"/>
                <a:cs typeface="Arial"/>
              </a:rPr>
              <a:t> </a:t>
            </a:r>
            <a:r>
              <a:rPr sz="1900" b="1" spc="-5" dirty="0">
                <a:latin typeface="Arial"/>
                <a:cs typeface="Arial"/>
              </a:rPr>
              <a:t>la</a:t>
            </a:r>
            <a:endParaRPr sz="1900">
              <a:latin typeface="Arial"/>
              <a:cs typeface="Arial"/>
            </a:endParaRPr>
          </a:p>
        </p:txBody>
      </p:sp>
      <p:sp>
        <p:nvSpPr>
          <p:cNvPr id="19" name="object 19"/>
          <p:cNvSpPr txBox="1"/>
          <p:nvPr/>
        </p:nvSpPr>
        <p:spPr>
          <a:xfrm>
            <a:off x="3918840" y="3112644"/>
            <a:ext cx="10318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a:t>
            </a:r>
            <a:r>
              <a:rPr sz="1900" b="1" spc="21" dirty="0">
                <a:latin typeface="Arial"/>
                <a:cs typeface="Arial"/>
              </a:rPr>
              <a:t>l</a:t>
            </a:r>
            <a:r>
              <a:rPr sz="1900" b="1" spc="-40" dirty="0">
                <a:latin typeface="Arial"/>
                <a:cs typeface="Arial"/>
              </a:rPr>
              <a:t>v</a:t>
            </a:r>
            <a:r>
              <a:rPr sz="1900" b="1" spc="-5" dirty="0">
                <a:latin typeface="Arial"/>
                <a:cs typeface="Arial"/>
              </a:rPr>
              <a:t>e</a:t>
            </a:r>
            <a:r>
              <a:rPr sz="1900" b="1" dirty="0">
                <a:latin typeface="Arial"/>
                <a:cs typeface="Arial"/>
              </a:rPr>
              <a:t>d</a:t>
            </a:r>
            <a:r>
              <a:rPr sz="1900" b="1" spc="-5" dirty="0">
                <a:latin typeface="Arial"/>
                <a:cs typeface="Arial"/>
              </a:rPr>
              <a:t>ad</a:t>
            </a:r>
            <a:endParaRPr sz="1900">
              <a:latin typeface="Arial"/>
              <a:cs typeface="Arial"/>
            </a:endParaRPr>
          </a:p>
        </p:txBody>
      </p:sp>
      <p:sp>
        <p:nvSpPr>
          <p:cNvPr id="20" name="object 20"/>
          <p:cNvSpPr txBox="1"/>
          <p:nvPr/>
        </p:nvSpPr>
        <p:spPr>
          <a:xfrm>
            <a:off x="5038472" y="3083179"/>
            <a:ext cx="8369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95" dirty="0">
                <a:latin typeface="Arial"/>
                <a:cs typeface="Arial"/>
              </a:rPr>
              <a:t> </a:t>
            </a:r>
            <a:r>
              <a:rPr sz="1900" b="1" spc="-5" dirty="0">
                <a:latin typeface="Arial"/>
                <a:cs typeface="Arial"/>
              </a:rPr>
              <a:t>que</a:t>
            </a:r>
            <a:endParaRPr sz="1900">
              <a:latin typeface="Arial"/>
              <a:cs typeface="Arial"/>
            </a:endParaRPr>
          </a:p>
        </p:txBody>
      </p:sp>
      <p:sp>
        <p:nvSpPr>
          <p:cNvPr id="21" name="object 21"/>
          <p:cNvSpPr txBox="1"/>
          <p:nvPr/>
        </p:nvSpPr>
        <p:spPr>
          <a:xfrm>
            <a:off x="5964302" y="3112644"/>
            <a:ext cx="31781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a:t>
            </a:r>
            <a:r>
              <a:rPr sz="1900" b="1" spc="265" dirty="0">
                <a:latin typeface="Arial"/>
                <a:cs typeface="Arial"/>
              </a:rPr>
              <a:t> </a:t>
            </a:r>
            <a:r>
              <a:rPr sz="1900" b="1" spc="-5" dirty="0">
                <a:latin typeface="Arial"/>
                <a:cs typeface="Arial"/>
              </a:rPr>
              <a:t>se</a:t>
            </a:r>
            <a:r>
              <a:rPr sz="1900" b="1" spc="270" dirty="0">
                <a:latin typeface="Arial"/>
                <a:cs typeface="Arial"/>
              </a:rPr>
              <a:t> </a:t>
            </a:r>
            <a:r>
              <a:rPr sz="1900" b="1" spc="-5" dirty="0">
                <a:latin typeface="Arial"/>
                <a:cs typeface="Arial"/>
              </a:rPr>
              <a:t>requiere</a:t>
            </a:r>
            <a:r>
              <a:rPr sz="1900" b="1" spc="260" dirty="0">
                <a:latin typeface="Arial"/>
                <a:cs typeface="Arial"/>
              </a:rPr>
              <a:t> </a:t>
            </a:r>
            <a:r>
              <a:rPr sz="1900" b="1" spc="-5" dirty="0">
                <a:latin typeface="Arial"/>
                <a:cs typeface="Arial"/>
              </a:rPr>
              <a:t>la</a:t>
            </a:r>
            <a:r>
              <a:rPr sz="1900" b="1" spc="265" dirty="0">
                <a:latin typeface="Arial"/>
                <a:cs typeface="Arial"/>
              </a:rPr>
              <a:t> </a:t>
            </a:r>
            <a:r>
              <a:rPr sz="1900" b="1" spc="-5" dirty="0">
                <a:latin typeface="Arial"/>
                <a:cs typeface="Arial"/>
              </a:rPr>
              <a:t>descarga</a:t>
            </a:r>
            <a:endParaRPr sz="1900">
              <a:latin typeface="Arial"/>
              <a:cs typeface="Arial"/>
            </a:endParaRPr>
          </a:p>
        </p:txBody>
      </p:sp>
      <p:sp>
        <p:nvSpPr>
          <p:cNvPr id="22" name="object 22"/>
          <p:cNvSpPr txBox="1"/>
          <p:nvPr/>
        </p:nvSpPr>
        <p:spPr>
          <a:xfrm>
            <a:off x="9230106" y="3083179"/>
            <a:ext cx="75628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91" dirty="0">
                <a:latin typeface="Arial"/>
                <a:cs typeface="Arial"/>
              </a:rPr>
              <a:t> </a:t>
            </a:r>
            <a:r>
              <a:rPr sz="1900" b="1" spc="-5" dirty="0">
                <a:latin typeface="Arial"/>
                <a:cs typeface="Arial"/>
              </a:rPr>
              <a:t>los</a:t>
            </a:r>
            <a:endParaRPr sz="1900">
              <a:latin typeface="Arial"/>
              <a:cs typeface="Arial"/>
            </a:endParaRPr>
          </a:p>
        </p:txBody>
      </p:sp>
      <p:sp>
        <p:nvSpPr>
          <p:cNvPr id="23" name="object 23"/>
          <p:cNvSpPr txBox="1"/>
          <p:nvPr/>
        </p:nvSpPr>
        <p:spPr>
          <a:xfrm>
            <a:off x="935227" y="3360546"/>
            <a:ext cx="10179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equipos.</a:t>
            </a:r>
            <a:endParaRPr sz="1900">
              <a:latin typeface="Arial"/>
              <a:cs typeface="Arial"/>
            </a:endParaRPr>
          </a:p>
        </p:txBody>
      </p:sp>
      <p:sp>
        <p:nvSpPr>
          <p:cNvPr id="24" name="object 24"/>
          <p:cNvSpPr txBox="1"/>
          <p:nvPr/>
        </p:nvSpPr>
        <p:spPr>
          <a:xfrm>
            <a:off x="719328" y="3944697"/>
            <a:ext cx="4371975" cy="346249"/>
          </a:xfrm>
          <a:prstGeom prst="rect">
            <a:avLst/>
          </a:prstGeom>
          <a:solidFill>
            <a:srgbClr val="FF00FF"/>
          </a:solidFill>
        </p:spPr>
        <p:txBody>
          <a:bodyPr vert="horz" wrap="square" lIns="0" tIns="0" rIns="0" bIns="0" rtlCol="0">
            <a:spAutoFit/>
          </a:bodyPr>
          <a:lstStyle/>
          <a:p>
            <a:pPr>
              <a:lnSpc>
                <a:spcPts val="2715"/>
              </a:lnSpc>
            </a:pPr>
            <a:r>
              <a:rPr sz="2400" b="1" spc="-5" dirty="0">
                <a:latin typeface="Arial"/>
                <a:cs typeface="Arial"/>
              </a:rPr>
              <a:t>Prueba</a:t>
            </a:r>
            <a:r>
              <a:rPr sz="2400" b="1" spc="5" dirty="0">
                <a:latin typeface="Arial"/>
                <a:cs typeface="Arial"/>
              </a:rPr>
              <a:t> </a:t>
            </a:r>
            <a:r>
              <a:rPr sz="2400" b="1" spc="-5" dirty="0">
                <a:latin typeface="Arial"/>
                <a:cs typeface="Arial"/>
              </a:rPr>
              <a:t>de</a:t>
            </a:r>
            <a:r>
              <a:rPr sz="2400" b="1" spc="15" dirty="0">
                <a:latin typeface="Arial"/>
                <a:cs typeface="Arial"/>
              </a:rPr>
              <a:t> </a:t>
            </a:r>
            <a:r>
              <a:rPr sz="2400" b="1" spc="-5" dirty="0">
                <a:latin typeface="Arial"/>
                <a:cs typeface="Arial"/>
              </a:rPr>
              <a:t>Factor</a:t>
            </a:r>
            <a:r>
              <a:rPr sz="2400" b="1" spc="10"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Potencia.</a:t>
            </a:r>
            <a:endParaRPr sz="2400">
              <a:latin typeface="Arial"/>
              <a:cs typeface="Arial"/>
            </a:endParaRPr>
          </a:p>
        </p:txBody>
      </p:sp>
      <p:pic>
        <p:nvPicPr>
          <p:cNvPr id="25" name="object 25"/>
          <p:cNvPicPr/>
          <p:nvPr/>
        </p:nvPicPr>
        <p:blipFill>
          <a:blip r:embed="rId2" cstate="print"/>
          <a:stretch>
            <a:fillRect/>
          </a:stretch>
        </p:blipFill>
        <p:spPr>
          <a:xfrm>
            <a:off x="719455" y="4601168"/>
            <a:ext cx="208914" cy="194987"/>
          </a:xfrm>
          <a:prstGeom prst="rect">
            <a:avLst/>
          </a:prstGeom>
        </p:spPr>
      </p:pic>
      <p:sp>
        <p:nvSpPr>
          <p:cNvPr id="26" name="object 26"/>
          <p:cNvSpPr txBox="1"/>
          <p:nvPr/>
        </p:nvSpPr>
        <p:spPr>
          <a:xfrm>
            <a:off x="1841246" y="4572890"/>
            <a:ext cx="17303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a:t>
            </a:r>
            <a:r>
              <a:rPr sz="1900" b="1" spc="-5" dirty="0">
                <a:latin typeface="Arial"/>
                <a:cs typeface="Arial"/>
              </a:rPr>
              <a:t>mportan</a:t>
            </a:r>
            <a:r>
              <a:rPr sz="1900" b="1" dirty="0">
                <a:latin typeface="Arial"/>
                <a:cs typeface="Arial"/>
              </a:rPr>
              <a:t>t</a:t>
            </a:r>
            <a:r>
              <a:rPr sz="1900" b="1" spc="-5" dirty="0">
                <a:latin typeface="Arial"/>
                <a:cs typeface="Arial"/>
              </a:rPr>
              <a:t>ísima</a:t>
            </a:r>
            <a:endParaRPr sz="1900">
              <a:latin typeface="Arial"/>
              <a:cs typeface="Arial"/>
            </a:endParaRPr>
          </a:p>
        </p:txBody>
      </p:sp>
      <p:sp>
        <p:nvSpPr>
          <p:cNvPr id="27" name="object 27"/>
          <p:cNvSpPr txBox="1"/>
          <p:nvPr/>
        </p:nvSpPr>
        <p:spPr>
          <a:xfrm>
            <a:off x="935227" y="4543425"/>
            <a:ext cx="4834890" cy="304570"/>
          </a:xfrm>
          <a:prstGeom prst="rect">
            <a:avLst/>
          </a:prstGeom>
        </p:spPr>
        <p:txBody>
          <a:bodyPr vert="horz" wrap="square" lIns="0" tIns="12064" rIns="0" bIns="0" rtlCol="0">
            <a:spAutoFit/>
          </a:bodyPr>
          <a:lstStyle/>
          <a:p>
            <a:pPr marL="12699">
              <a:spcBef>
                <a:spcPts val="95"/>
              </a:spcBef>
              <a:tabLst>
                <a:tab pos="2711845" algn="l"/>
              </a:tabLst>
            </a:pPr>
            <a:r>
              <a:rPr sz="1900" b="1" spc="-5" dirty="0">
                <a:latin typeface="Arial"/>
                <a:cs typeface="Arial"/>
              </a:rPr>
              <a:t>Prueba	</a:t>
            </a:r>
            <a:r>
              <a:rPr sz="1900" b="1" dirty="0">
                <a:latin typeface="Arial"/>
                <a:cs typeface="Arial"/>
              </a:rPr>
              <a:t>para</a:t>
            </a:r>
            <a:r>
              <a:rPr sz="1900" b="1" spc="40" dirty="0">
                <a:latin typeface="Arial"/>
                <a:cs typeface="Arial"/>
              </a:rPr>
              <a:t> </a:t>
            </a:r>
            <a:r>
              <a:rPr sz="1900" b="1" spc="-5" dirty="0">
                <a:latin typeface="Arial"/>
                <a:cs typeface="Arial"/>
              </a:rPr>
              <a:t>determinar</a:t>
            </a:r>
            <a:r>
              <a:rPr sz="1900" b="1" spc="44" dirty="0">
                <a:latin typeface="Arial"/>
                <a:cs typeface="Arial"/>
              </a:rPr>
              <a:t> </a:t>
            </a:r>
            <a:r>
              <a:rPr sz="1900" b="1" spc="-5" dirty="0">
                <a:latin typeface="Arial"/>
                <a:cs typeface="Arial"/>
              </a:rPr>
              <a:t>la</a:t>
            </a:r>
            <a:endParaRPr sz="1900">
              <a:latin typeface="Arial"/>
              <a:cs typeface="Arial"/>
            </a:endParaRPr>
          </a:p>
        </p:txBody>
      </p:sp>
      <p:sp>
        <p:nvSpPr>
          <p:cNvPr id="28" name="object 28"/>
          <p:cNvSpPr txBox="1"/>
          <p:nvPr/>
        </p:nvSpPr>
        <p:spPr>
          <a:xfrm>
            <a:off x="5836285" y="4572890"/>
            <a:ext cx="26612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calidad</a:t>
            </a:r>
            <a:r>
              <a:rPr sz="1900" b="1" spc="75" dirty="0">
                <a:latin typeface="Arial"/>
                <a:cs typeface="Arial"/>
              </a:rPr>
              <a:t> </a:t>
            </a:r>
            <a:r>
              <a:rPr sz="1900" b="1" spc="-5" dirty="0">
                <a:latin typeface="Arial"/>
                <a:cs typeface="Arial"/>
              </a:rPr>
              <a:t>del</a:t>
            </a:r>
            <a:r>
              <a:rPr sz="1900" b="1" spc="80" dirty="0">
                <a:latin typeface="Arial"/>
                <a:cs typeface="Arial"/>
              </a:rPr>
              <a:t> </a:t>
            </a:r>
            <a:r>
              <a:rPr sz="1900" b="1" spc="-5" dirty="0">
                <a:latin typeface="Arial"/>
                <a:cs typeface="Arial"/>
              </a:rPr>
              <a:t>aislamiento</a:t>
            </a:r>
            <a:endParaRPr sz="1900">
              <a:latin typeface="Arial"/>
              <a:cs typeface="Arial"/>
            </a:endParaRPr>
          </a:p>
        </p:txBody>
      </p:sp>
      <p:sp>
        <p:nvSpPr>
          <p:cNvPr id="29" name="object 29"/>
          <p:cNvSpPr txBox="1"/>
          <p:nvPr/>
        </p:nvSpPr>
        <p:spPr>
          <a:xfrm>
            <a:off x="8561069" y="4543425"/>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endParaRPr sz="1900">
              <a:latin typeface="Arial"/>
              <a:cs typeface="Arial"/>
            </a:endParaRPr>
          </a:p>
        </p:txBody>
      </p:sp>
      <p:sp>
        <p:nvSpPr>
          <p:cNvPr id="30" name="object 30"/>
          <p:cNvSpPr txBox="1"/>
          <p:nvPr/>
        </p:nvSpPr>
        <p:spPr>
          <a:xfrm>
            <a:off x="8931909" y="4572890"/>
            <a:ext cx="10414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todo</a:t>
            </a:r>
            <a:r>
              <a:rPr sz="1900" b="1" spc="15" dirty="0">
                <a:latin typeface="Arial"/>
                <a:cs typeface="Arial"/>
              </a:rPr>
              <a:t> </a:t>
            </a:r>
            <a:r>
              <a:rPr sz="1900" b="1" spc="-5" dirty="0">
                <a:latin typeface="Arial"/>
                <a:cs typeface="Arial"/>
              </a:rPr>
              <a:t>tipo</a:t>
            </a:r>
            <a:endParaRPr sz="1900">
              <a:latin typeface="Arial"/>
              <a:cs typeface="Arial"/>
            </a:endParaRPr>
          </a:p>
        </p:txBody>
      </p:sp>
      <p:sp>
        <p:nvSpPr>
          <p:cNvPr id="31" name="object 31"/>
          <p:cNvSpPr txBox="1"/>
          <p:nvPr/>
        </p:nvSpPr>
        <p:spPr>
          <a:xfrm>
            <a:off x="947927" y="4850258"/>
            <a:ext cx="11423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40" dirty="0">
                <a:latin typeface="Arial"/>
                <a:cs typeface="Arial"/>
              </a:rPr>
              <a:t> </a:t>
            </a:r>
            <a:r>
              <a:rPr sz="1900" b="1" spc="-5" dirty="0">
                <a:latin typeface="Arial"/>
                <a:cs typeface="Arial"/>
              </a:rPr>
              <a:t>equipo</a:t>
            </a:r>
            <a:endParaRPr sz="1900">
              <a:latin typeface="Arial"/>
              <a:cs typeface="Arial"/>
            </a:endParaRPr>
          </a:p>
        </p:txBody>
      </p:sp>
      <p:sp>
        <p:nvSpPr>
          <p:cNvPr id="32" name="object 32"/>
          <p:cNvSpPr txBox="1"/>
          <p:nvPr/>
        </p:nvSpPr>
        <p:spPr>
          <a:xfrm>
            <a:off x="2144015" y="4820792"/>
            <a:ext cx="10826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15" dirty="0">
                <a:latin typeface="Arial"/>
                <a:cs typeface="Arial"/>
              </a:rPr>
              <a:t>é</a:t>
            </a:r>
            <a:r>
              <a:rPr sz="1900" b="1" spc="-5" dirty="0">
                <a:latin typeface="Arial"/>
                <a:cs typeface="Arial"/>
              </a:rPr>
              <a:t>ctrico.</a:t>
            </a:r>
            <a:endParaRPr sz="1900">
              <a:latin typeface="Arial"/>
              <a:cs typeface="Arial"/>
            </a:endParaRPr>
          </a:p>
        </p:txBody>
      </p:sp>
      <p:sp>
        <p:nvSpPr>
          <p:cNvPr id="33" name="object 33"/>
          <p:cNvSpPr/>
          <p:nvPr/>
        </p:nvSpPr>
        <p:spPr>
          <a:xfrm>
            <a:off x="2687066" y="5405070"/>
            <a:ext cx="2139950" cy="278130"/>
          </a:xfrm>
          <a:custGeom>
            <a:avLst/>
            <a:gdLst/>
            <a:ahLst/>
            <a:cxnLst/>
            <a:rect l="l" t="t" r="r" b="b"/>
            <a:pathLst>
              <a:path w="2139950" h="278129">
                <a:moveTo>
                  <a:pt x="2139950" y="0"/>
                </a:moveTo>
                <a:lnTo>
                  <a:pt x="0" y="0"/>
                </a:lnTo>
                <a:lnTo>
                  <a:pt x="0" y="277672"/>
                </a:lnTo>
                <a:lnTo>
                  <a:pt x="2139950" y="277672"/>
                </a:lnTo>
                <a:lnTo>
                  <a:pt x="2139950" y="0"/>
                </a:lnTo>
                <a:close/>
              </a:path>
            </a:pathLst>
          </a:custGeom>
          <a:solidFill>
            <a:srgbClr val="FFFF00"/>
          </a:solidFill>
        </p:spPr>
        <p:txBody>
          <a:bodyPr wrap="square" lIns="0" tIns="0" rIns="0" bIns="0" rtlCol="0"/>
          <a:lstStyle/>
          <a:p>
            <a:endParaRPr/>
          </a:p>
        </p:txBody>
      </p:sp>
      <p:pic>
        <p:nvPicPr>
          <p:cNvPr id="34" name="object 34"/>
          <p:cNvPicPr/>
          <p:nvPr/>
        </p:nvPicPr>
        <p:blipFill>
          <a:blip r:embed="rId2" cstate="print"/>
          <a:stretch>
            <a:fillRect/>
          </a:stretch>
        </p:blipFill>
        <p:spPr>
          <a:xfrm>
            <a:off x="719455" y="5433018"/>
            <a:ext cx="208914" cy="194987"/>
          </a:xfrm>
          <a:prstGeom prst="rect">
            <a:avLst/>
          </a:prstGeom>
        </p:spPr>
      </p:pic>
      <p:sp>
        <p:nvSpPr>
          <p:cNvPr id="35" name="object 35"/>
          <p:cNvSpPr txBox="1"/>
          <p:nvPr/>
        </p:nvSpPr>
        <p:spPr>
          <a:xfrm>
            <a:off x="935227" y="5375910"/>
            <a:ext cx="43383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45" dirty="0">
                <a:latin typeface="Arial"/>
                <a:cs typeface="Arial"/>
              </a:rPr>
              <a:t> </a:t>
            </a:r>
            <a:r>
              <a:rPr sz="1900" b="1" spc="-5" dirty="0">
                <a:latin typeface="Arial"/>
                <a:cs typeface="Arial"/>
              </a:rPr>
              <a:t>el</a:t>
            </a:r>
            <a:r>
              <a:rPr sz="1900" b="1" spc="250" dirty="0">
                <a:latin typeface="Arial"/>
                <a:cs typeface="Arial"/>
              </a:rPr>
              <a:t> </a:t>
            </a:r>
            <a:r>
              <a:rPr sz="1900" b="1" spc="-5" dirty="0">
                <a:latin typeface="Arial"/>
                <a:cs typeface="Arial"/>
              </a:rPr>
              <a:t>caso</a:t>
            </a:r>
            <a:r>
              <a:rPr sz="1900" b="1" spc="254" dirty="0">
                <a:latin typeface="Arial"/>
                <a:cs typeface="Arial"/>
              </a:rPr>
              <a:t> </a:t>
            </a:r>
            <a:r>
              <a:rPr sz="1900" b="1" spc="5" dirty="0">
                <a:latin typeface="Arial"/>
                <a:cs typeface="Arial"/>
              </a:rPr>
              <a:t>de</a:t>
            </a:r>
            <a:r>
              <a:rPr sz="1900" b="1" spc="260" dirty="0">
                <a:latin typeface="Arial"/>
                <a:cs typeface="Arial"/>
              </a:rPr>
              <a:t> </a:t>
            </a:r>
            <a:r>
              <a:rPr sz="1900" b="1" spc="-5" dirty="0">
                <a:latin typeface="Arial"/>
                <a:cs typeface="Arial"/>
              </a:rPr>
              <a:t>aislamiento</a:t>
            </a:r>
            <a:r>
              <a:rPr sz="1900" b="1" spc="254" dirty="0">
                <a:latin typeface="Arial"/>
                <a:cs typeface="Arial"/>
              </a:rPr>
              <a:t> </a:t>
            </a:r>
            <a:r>
              <a:rPr sz="1900" b="1" dirty="0">
                <a:latin typeface="Arial"/>
                <a:cs typeface="Arial"/>
              </a:rPr>
              <a:t>sólido,</a:t>
            </a:r>
            <a:r>
              <a:rPr sz="1900" b="1" spc="250" dirty="0">
                <a:latin typeface="Arial"/>
                <a:cs typeface="Arial"/>
              </a:rPr>
              <a:t> </a:t>
            </a:r>
            <a:r>
              <a:rPr sz="1900" b="1" spc="-5" dirty="0">
                <a:latin typeface="Arial"/>
                <a:cs typeface="Arial"/>
              </a:rPr>
              <a:t>se</a:t>
            </a:r>
            <a:endParaRPr sz="1900">
              <a:latin typeface="Arial"/>
              <a:cs typeface="Arial"/>
            </a:endParaRPr>
          </a:p>
        </p:txBody>
      </p:sp>
      <p:sp>
        <p:nvSpPr>
          <p:cNvPr id="43" name="object 4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57</a:t>
            </a:fld>
            <a:endParaRPr dirty="0"/>
          </a:p>
        </p:txBody>
      </p:sp>
      <p:sp>
        <p:nvSpPr>
          <p:cNvPr id="36" name="object 36"/>
          <p:cNvSpPr txBox="1"/>
          <p:nvPr/>
        </p:nvSpPr>
        <p:spPr>
          <a:xfrm>
            <a:off x="5360542" y="5405070"/>
            <a:ext cx="22313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recomienda</a:t>
            </a:r>
            <a:r>
              <a:rPr sz="1900" b="1" spc="240" dirty="0">
                <a:latin typeface="Arial"/>
                <a:cs typeface="Arial"/>
              </a:rPr>
              <a:t> </a:t>
            </a:r>
            <a:r>
              <a:rPr sz="1900" b="1" spc="-5" dirty="0">
                <a:latin typeface="Arial"/>
                <a:cs typeface="Arial"/>
              </a:rPr>
              <a:t>utilizar</a:t>
            </a:r>
            <a:endParaRPr sz="1900">
              <a:latin typeface="Arial"/>
              <a:cs typeface="Arial"/>
            </a:endParaRPr>
          </a:p>
        </p:txBody>
      </p:sp>
      <p:sp>
        <p:nvSpPr>
          <p:cNvPr id="37" name="object 37"/>
          <p:cNvSpPr txBox="1"/>
          <p:nvPr/>
        </p:nvSpPr>
        <p:spPr>
          <a:xfrm>
            <a:off x="7678293" y="5375910"/>
            <a:ext cx="13474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t>
            </a:r>
            <a:r>
              <a:rPr sz="1900" b="1" spc="210" dirty="0">
                <a:latin typeface="Arial"/>
                <a:cs typeface="Arial"/>
              </a:rPr>
              <a:t> </a:t>
            </a:r>
            <a:r>
              <a:rPr sz="1900" b="1" spc="-5" dirty="0">
                <a:latin typeface="Arial"/>
                <a:cs typeface="Arial"/>
              </a:rPr>
              <a:t>nivel</a:t>
            </a:r>
            <a:r>
              <a:rPr sz="1900" b="1" spc="210" dirty="0">
                <a:latin typeface="Arial"/>
                <a:cs typeface="Arial"/>
              </a:rPr>
              <a:t> </a:t>
            </a:r>
            <a:r>
              <a:rPr sz="1900" b="1" spc="-5" dirty="0">
                <a:latin typeface="Arial"/>
                <a:cs typeface="Arial"/>
              </a:rPr>
              <a:t>de</a:t>
            </a:r>
            <a:endParaRPr sz="1900">
              <a:latin typeface="Arial"/>
              <a:cs typeface="Arial"/>
            </a:endParaRPr>
          </a:p>
        </p:txBody>
      </p:sp>
      <p:sp>
        <p:nvSpPr>
          <p:cNvPr id="38" name="object 38"/>
          <p:cNvSpPr txBox="1"/>
          <p:nvPr/>
        </p:nvSpPr>
        <p:spPr>
          <a:xfrm>
            <a:off x="9114790" y="5405070"/>
            <a:ext cx="8585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a:t>
            </a:r>
            <a:r>
              <a:rPr sz="1900" b="1" dirty="0">
                <a:latin typeface="Arial"/>
                <a:cs typeface="Arial"/>
              </a:rPr>
              <a:t>s</a:t>
            </a:r>
            <a:r>
              <a:rPr sz="1900" b="1" spc="-5" dirty="0">
                <a:latin typeface="Arial"/>
                <a:cs typeface="Arial"/>
              </a:rPr>
              <a:t>ión</a:t>
            </a:r>
            <a:endParaRPr sz="1900">
              <a:latin typeface="Arial"/>
              <a:cs typeface="Arial"/>
            </a:endParaRPr>
          </a:p>
        </p:txBody>
      </p:sp>
      <p:sp>
        <p:nvSpPr>
          <p:cNvPr id="39" name="object 39"/>
          <p:cNvSpPr txBox="1"/>
          <p:nvPr/>
        </p:nvSpPr>
        <p:spPr>
          <a:xfrm>
            <a:off x="947927" y="5682742"/>
            <a:ext cx="7905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simil</a:t>
            </a:r>
            <a:r>
              <a:rPr sz="1900" b="1" spc="5" dirty="0">
                <a:latin typeface="Arial"/>
                <a:cs typeface="Arial"/>
              </a:rPr>
              <a:t>a</a:t>
            </a:r>
            <a:r>
              <a:rPr sz="1900" b="1" spc="-5" dirty="0">
                <a:latin typeface="Arial"/>
                <a:cs typeface="Arial"/>
              </a:rPr>
              <a:t>r</a:t>
            </a:r>
            <a:endParaRPr sz="1900">
              <a:latin typeface="Arial"/>
              <a:cs typeface="Arial"/>
            </a:endParaRPr>
          </a:p>
        </p:txBody>
      </p:sp>
      <p:sp>
        <p:nvSpPr>
          <p:cNvPr id="40" name="object 40"/>
          <p:cNvSpPr txBox="1"/>
          <p:nvPr/>
        </p:nvSpPr>
        <p:spPr>
          <a:xfrm>
            <a:off x="1779778" y="5653278"/>
            <a:ext cx="31349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al</a:t>
            </a:r>
            <a:r>
              <a:rPr sz="1900" b="1" spc="10" dirty="0">
                <a:latin typeface="Arial"/>
                <a:cs typeface="Arial"/>
              </a:rPr>
              <a:t> </a:t>
            </a:r>
            <a:r>
              <a:rPr sz="1900" b="1" spc="-10" dirty="0">
                <a:latin typeface="Arial"/>
                <a:cs typeface="Arial"/>
              </a:rPr>
              <a:t>valor</a:t>
            </a:r>
            <a:r>
              <a:rPr sz="1900" b="1" spc="-15" dirty="0">
                <a:latin typeface="Arial"/>
                <a:cs typeface="Arial"/>
              </a:rPr>
              <a:t> </a:t>
            </a:r>
            <a:r>
              <a:rPr sz="1900" b="1" spc="-5" dirty="0">
                <a:latin typeface="Arial"/>
                <a:cs typeface="Arial"/>
              </a:rPr>
              <a:t>de</a:t>
            </a:r>
            <a:r>
              <a:rPr sz="1900" b="1" spc="-15" dirty="0">
                <a:latin typeface="Arial"/>
                <a:cs typeface="Arial"/>
              </a:rPr>
              <a:t> </a:t>
            </a:r>
            <a:r>
              <a:rPr sz="1900" b="1" dirty="0">
                <a:latin typeface="Arial"/>
                <a:cs typeface="Arial"/>
              </a:rPr>
              <a:t>tensión</a:t>
            </a:r>
            <a:r>
              <a:rPr sz="1900" b="1" spc="-21" dirty="0">
                <a:latin typeface="Arial"/>
                <a:cs typeface="Arial"/>
              </a:rPr>
              <a:t> </a:t>
            </a:r>
            <a:r>
              <a:rPr sz="1900" b="1" spc="-5" dirty="0">
                <a:latin typeface="Arial"/>
                <a:cs typeface="Arial"/>
              </a:rPr>
              <a:t>nominal</a:t>
            </a:r>
            <a:endParaRPr sz="1900">
              <a:latin typeface="Arial"/>
              <a:cs typeface="Arial"/>
            </a:endParaRPr>
          </a:p>
        </p:txBody>
      </p:sp>
      <p:sp>
        <p:nvSpPr>
          <p:cNvPr id="41" name="object 41"/>
          <p:cNvSpPr txBox="1"/>
          <p:nvPr/>
        </p:nvSpPr>
        <p:spPr>
          <a:xfrm>
            <a:off x="4971923" y="5682742"/>
            <a:ext cx="12090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del</a:t>
            </a:r>
            <a:r>
              <a:rPr sz="1900" b="1" spc="-35" dirty="0">
                <a:latin typeface="Arial"/>
                <a:cs typeface="Arial"/>
              </a:rPr>
              <a:t> </a:t>
            </a:r>
            <a:r>
              <a:rPr sz="1900" b="1" spc="-5" dirty="0">
                <a:latin typeface="Arial"/>
                <a:cs typeface="Arial"/>
              </a:rPr>
              <a:t>equipo</a:t>
            </a:r>
            <a:endParaRPr sz="1900">
              <a:latin typeface="Arial"/>
              <a:cs typeface="Arial"/>
            </a:endParaRPr>
          </a:p>
        </p:txBody>
      </p:sp>
      <p:sp>
        <p:nvSpPr>
          <p:cNvPr id="42" name="object 42"/>
          <p:cNvSpPr txBox="1"/>
          <p:nvPr/>
        </p:nvSpPr>
        <p:spPr>
          <a:xfrm>
            <a:off x="6168010" y="565327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1178475"/>
            <a:ext cx="208914" cy="194394"/>
          </a:xfrm>
          <a:prstGeom prst="rect">
            <a:avLst/>
          </a:prstGeom>
        </p:spPr>
      </p:pic>
      <p:sp>
        <p:nvSpPr>
          <p:cNvPr id="7" name="object 7"/>
          <p:cNvSpPr txBox="1"/>
          <p:nvPr/>
        </p:nvSpPr>
        <p:spPr>
          <a:xfrm>
            <a:off x="947927" y="1147827"/>
            <a:ext cx="9025255" cy="256480"/>
          </a:xfrm>
          <a:prstGeom prst="rect">
            <a:avLst/>
          </a:prstGeom>
          <a:solidFill>
            <a:srgbClr val="00FF00"/>
          </a:solidFill>
        </p:spPr>
        <p:txBody>
          <a:bodyPr vert="horz" wrap="square" lIns="0" tIns="0" rIns="0" bIns="0" rtlCol="0">
            <a:spAutoFit/>
          </a:bodyPr>
          <a:lstStyle/>
          <a:p>
            <a:pPr>
              <a:lnSpc>
                <a:spcPts val="1979"/>
              </a:lnSpc>
            </a:pPr>
            <a:r>
              <a:rPr sz="1900" b="1" i="1" spc="-5" dirty="0">
                <a:latin typeface="Arial"/>
                <a:cs typeface="Arial"/>
              </a:rPr>
              <a:t>En</a:t>
            </a:r>
            <a:r>
              <a:rPr sz="1900" b="1" i="1" spc="125" dirty="0">
                <a:latin typeface="Arial"/>
                <a:cs typeface="Arial"/>
              </a:rPr>
              <a:t> </a:t>
            </a:r>
            <a:r>
              <a:rPr sz="1900" b="1" i="1" spc="-5" dirty="0">
                <a:latin typeface="Arial"/>
                <a:cs typeface="Arial"/>
              </a:rPr>
              <a:t>secciones</a:t>
            </a:r>
            <a:r>
              <a:rPr sz="1900" b="1" i="1" spc="140" dirty="0">
                <a:latin typeface="Arial"/>
                <a:cs typeface="Arial"/>
              </a:rPr>
              <a:t> </a:t>
            </a:r>
            <a:r>
              <a:rPr sz="1900" b="1" i="1" spc="-5" dirty="0">
                <a:latin typeface="Arial"/>
                <a:cs typeface="Arial"/>
              </a:rPr>
              <a:t>posteriores,</a:t>
            </a:r>
            <a:r>
              <a:rPr sz="1900" b="1" i="1" spc="145" dirty="0">
                <a:latin typeface="Arial"/>
                <a:cs typeface="Arial"/>
              </a:rPr>
              <a:t> </a:t>
            </a:r>
            <a:r>
              <a:rPr sz="1900" b="1" i="1" spc="-5" dirty="0">
                <a:latin typeface="Arial"/>
                <a:cs typeface="Arial"/>
              </a:rPr>
              <a:t>se</a:t>
            </a:r>
            <a:r>
              <a:rPr sz="1900" b="1" i="1" spc="130" dirty="0">
                <a:latin typeface="Arial"/>
                <a:cs typeface="Arial"/>
              </a:rPr>
              <a:t> </a:t>
            </a:r>
            <a:r>
              <a:rPr sz="1900" b="1" i="1" spc="-5" dirty="0">
                <a:latin typeface="Arial"/>
                <a:cs typeface="Arial"/>
              </a:rPr>
              <a:t>describirá</a:t>
            </a:r>
            <a:r>
              <a:rPr sz="1900" b="1" i="1" spc="140" dirty="0">
                <a:latin typeface="Arial"/>
                <a:cs typeface="Arial"/>
              </a:rPr>
              <a:t> </a:t>
            </a:r>
            <a:r>
              <a:rPr sz="1900" b="1" i="1" spc="-5" dirty="0">
                <a:latin typeface="Arial"/>
                <a:cs typeface="Arial"/>
              </a:rPr>
              <a:t>en</a:t>
            </a:r>
            <a:r>
              <a:rPr sz="1900" b="1" i="1" spc="135" dirty="0">
                <a:latin typeface="Arial"/>
                <a:cs typeface="Arial"/>
              </a:rPr>
              <a:t> </a:t>
            </a:r>
            <a:r>
              <a:rPr sz="1900" b="1" i="1" spc="-5" dirty="0">
                <a:latin typeface="Arial"/>
                <a:cs typeface="Arial"/>
              </a:rPr>
              <a:t>detalle</a:t>
            </a:r>
            <a:r>
              <a:rPr sz="1900" b="1" i="1" spc="130" dirty="0">
                <a:latin typeface="Arial"/>
                <a:cs typeface="Arial"/>
              </a:rPr>
              <a:t> </a:t>
            </a:r>
            <a:r>
              <a:rPr sz="1900" b="1" i="1" spc="-5" dirty="0">
                <a:latin typeface="Arial"/>
                <a:cs typeface="Arial"/>
              </a:rPr>
              <a:t>el</a:t>
            </a:r>
            <a:r>
              <a:rPr sz="1900" b="1" i="1" spc="130" dirty="0">
                <a:latin typeface="Arial"/>
                <a:cs typeface="Arial"/>
              </a:rPr>
              <a:t> </a:t>
            </a:r>
            <a:r>
              <a:rPr sz="1900" b="1" i="1" spc="-5" dirty="0">
                <a:latin typeface="Arial"/>
                <a:cs typeface="Arial"/>
              </a:rPr>
              <a:t>principio</a:t>
            </a:r>
            <a:r>
              <a:rPr sz="1900" b="1" i="1" spc="135" dirty="0">
                <a:latin typeface="Arial"/>
                <a:cs typeface="Arial"/>
              </a:rPr>
              <a:t> </a:t>
            </a:r>
            <a:r>
              <a:rPr sz="1900" b="1" i="1" spc="-5" dirty="0">
                <a:latin typeface="Arial"/>
                <a:cs typeface="Arial"/>
              </a:rPr>
              <a:t>teórico</a:t>
            </a:r>
            <a:r>
              <a:rPr sz="1900" b="1" i="1" spc="130" dirty="0">
                <a:latin typeface="Arial"/>
                <a:cs typeface="Arial"/>
              </a:rPr>
              <a:t> </a:t>
            </a:r>
            <a:r>
              <a:rPr sz="1900" b="1" i="1" spc="-5" dirty="0">
                <a:latin typeface="Arial"/>
                <a:cs typeface="Arial"/>
              </a:rPr>
              <a:t>de</a:t>
            </a:r>
            <a:r>
              <a:rPr sz="1900" b="1" i="1" spc="130" dirty="0">
                <a:latin typeface="Arial"/>
                <a:cs typeface="Arial"/>
              </a:rPr>
              <a:t> </a:t>
            </a:r>
            <a:r>
              <a:rPr sz="1900" b="1" i="1" spc="-5" dirty="0">
                <a:latin typeface="Arial"/>
                <a:cs typeface="Arial"/>
              </a:rPr>
              <a:t>esta</a:t>
            </a:r>
            <a:endParaRPr sz="1900">
              <a:latin typeface="Arial"/>
              <a:cs typeface="Arial"/>
            </a:endParaRPr>
          </a:p>
        </p:txBody>
      </p:sp>
      <p:sp>
        <p:nvSpPr>
          <p:cNvPr id="8" name="object 8"/>
          <p:cNvSpPr/>
          <p:nvPr/>
        </p:nvSpPr>
        <p:spPr>
          <a:xfrm>
            <a:off x="947927" y="1399286"/>
            <a:ext cx="9025255" cy="26034"/>
          </a:xfrm>
          <a:custGeom>
            <a:avLst/>
            <a:gdLst/>
            <a:ahLst/>
            <a:cxnLst/>
            <a:rect l="l" t="t" r="r" b="b"/>
            <a:pathLst>
              <a:path w="9025255" h="26034">
                <a:moveTo>
                  <a:pt x="9024874" y="0"/>
                </a:moveTo>
                <a:lnTo>
                  <a:pt x="0" y="0"/>
                </a:lnTo>
                <a:lnTo>
                  <a:pt x="0" y="25908"/>
                </a:lnTo>
                <a:lnTo>
                  <a:pt x="9024874" y="25908"/>
                </a:lnTo>
                <a:lnTo>
                  <a:pt x="9024874" y="0"/>
                </a:lnTo>
                <a:close/>
              </a:path>
            </a:pathLst>
          </a:custGeom>
          <a:solidFill>
            <a:srgbClr val="000000"/>
          </a:solidFill>
        </p:spPr>
        <p:txBody>
          <a:bodyPr wrap="square" lIns="0" tIns="0" rIns="0" bIns="0" rtlCol="0"/>
          <a:lstStyle/>
          <a:p>
            <a:endParaRPr/>
          </a:p>
        </p:txBody>
      </p:sp>
      <p:sp>
        <p:nvSpPr>
          <p:cNvPr id="9" name="object 9"/>
          <p:cNvSpPr txBox="1"/>
          <p:nvPr/>
        </p:nvSpPr>
        <p:spPr>
          <a:xfrm>
            <a:off x="947927" y="1425195"/>
            <a:ext cx="4118610" cy="282129"/>
          </a:xfrm>
          <a:prstGeom prst="rect">
            <a:avLst/>
          </a:prstGeom>
          <a:solidFill>
            <a:srgbClr val="00FF00"/>
          </a:solidFill>
        </p:spPr>
        <p:txBody>
          <a:bodyPr vert="horz" wrap="square" lIns="0" tIns="0" rIns="0" bIns="0" rtlCol="0">
            <a:spAutoFit/>
          </a:bodyPr>
          <a:lstStyle/>
          <a:p>
            <a:pPr>
              <a:lnSpc>
                <a:spcPts val="2155"/>
              </a:lnSpc>
            </a:pPr>
            <a:r>
              <a:rPr sz="1900" b="1" i="1" u="sng" spc="-5" dirty="0">
                <a:uFill>
                  <a:solidFill>
                    <a:srgbClr val="000000"/>
                  </a:solidFill>
                </a:uFill>
                <a:latin typeface="Arial"/>
                <a:cs typeface="Arial"/>
              </a:rPr>
              <a:t>prueba</a:t>
            </a:r>
            <a:r>
              <a:rPr sz="1900" b="1" i="1" u="sng" spc="10" dirty="0">
                <a:uFill>
                  <a:solidFill>
                    <a:srgbClr val="000000"/>
                  </a:solidFill>
                </a:uFill>
                <a:latin typeface="Arial"/>
                <a:cs typeface="Arial"/>
              </a:rPr>
              <a:t> </a:t>
            </a:r>
            <a:r>
              <a:rPr sz="1900" b="1" i="1" u="sng" spc="-5" dirty="0">
                <a:uFill>
                  <a:solidFill>
                    <a:srgbClr val="000000"/>
                  </a:solidFill>
                </a:uFill>
                <a:latin typeface="Arial"/>
                <a:cs typeface="Arial"/>
              </a:rPr>
              <a:t>y</a:t>
            </a:r>
            <a:r>
              <a:rPr sz="1900" b="1" i="1" u="sng" dirty="0">
                <a:uFill>
                  <a:solidFill>
                    <a:srgbClr val="000000"/>
                  </a:solidFill>
                </a:uFill>
                <a:latin typeface="Arial"/>
                <a:cs typeface="Arial"/>
              </a:rPr>
              <a:t> </a:t>
            </a:r>
            <a:r>
              <a:rPr sz="1900" b="1" i="1" u="sng" spc="-5" dirty="0">
                <a:uFill>
                  <a:solidFill>
                    <a:srgbClr val="000000"/>
                  </a:solidFill>
                </a:uFill>
                <a:latin typeface="Arial"/>
                <a:cs typeface="Arial"/>
              </a:rPr>
              <a:t>como</a:t>
            </a:r>
            <a:r>
              <a:rPr sz="1900" b="1" i="1" u="sng" dirty="0">
                <a:uFill>
                  <a:solidFill>
                    <a:srgbClr val="000000"/>
                  </a:solidFill>
                </a:uFill>
                <a:latin typeface="Arial"/>
                <a:cs typeface="Arial"/>
              </a:rPr>
              <a:t> </a:t>
            </a:r>
            <a:r>
              <a:rPr sz="1900" b="1" i="1" u="sng" spc="-5" dirty="0">
                <a:uFill>
                  <a:solidFill>
                    <a:srgbClr val="000000"/>
                  </a:solidFill>
                </a:uFill>
                <a:latin typeface="Arial"/>
                <a:cs typeface="Arial"/>
              </a:rPr>
              <a:t>se</a:t>
            </a:r>
            <a:r>
              <a:rPr sz="1900" b="1" i="1" u="sng" dirty="0">
                <a:uFill>
                  <a:solidFill>
                    <a:srgbClr val="000000"/>
                  </a:solidFill>
                </a:uFill>
                <a:latin typeface="Arial"/>
                <a:cs typeface="Arial"/>
              </a:rPr>
              <a:t> </a:t>
            </a:r>
            <a:r>
              <a:rPr sz="1900" b="1" i="1" u="sng" spc="-5" dirty="0">
                <a:uFill>
                  <a:solidFill>
                    <a:srgbClr val="000000"/>
                  </a:solidFill>
                </a:uFill>
                <a:latin typeface="Arial"/>
                <a:cs typeface="Arial"/>
              </a:rPr>
              <a:t>ejecuta</a:t>
            </a:r>
            <a:r>
              <a:rPr sz="1900" b="1" i="1" u="sng" spc="5" dirty="0">
                <a:uFill>
                  <a:solidFill>
                    <a:srgbClr val="000000"/>
                  </a:solidFill>
                </a:uFill>
                <a:latin typeface="Arial"/>
                <a:cs typeface="Arial"/>
              </a:rPr>
              <a:t> </a:t>
            </a:r>
            <a:r>
              <a:rPr sz="1900" b="1" i="1" u="sng" spc="-5" dirty="0">
                <a:uFill>
                  <a:solidFill>
                    <a:srgbClr val="000000"/>
                  </a:solidFill>
                </a:uFill>
                <a:latin typeface="Arial"/>
                <a:cs typeface="Arial"/>
              </a:rPr>
              <a:t>la</a:t>
            </a:r>
            <a:r>
              <a:rPr sz="1900" b="1" i="1" u="sng" spc="5" dirty="0">
                <a:uFill>
                  <a:solidFill>
                    <a:srgbClr val="000000"/>
                  </a:solidFill>
                </a:uFill>
                <a:latin typeface="Arial"/>
                <a:cs typeface="Arial"/>
              </a:rPr>
              <a:t> </a:t>
            </a:r>
            <a:r>
              <a:rPr sz="1900" b="1" i="1" u="sng" dirty="0">
                <a:uFill>
                  <a:solidFill>
                    <a:srgbClr val="000000"/>
                  </a:solidFill>
                </a:uFill>
                <a:latin typeface="Arial"/>
                <a:cs typeface="Arial"/>
              </a:rPr>
              <a:t>misma.</a:t>
            </a:r>
            <a:endParaRPr sz="1900">
              <a:latin typeface="Arial"/>
              <a:cs typeface="Arial"/>
            </a:endParaRPr>
          </a:p>
        </p:txBody>
      </p:sp>
      <p:pic>
        <p:nvPicPr>
          <p:cNvPr id="10" name="object 10"/>
          <p:cNvPicPr/>
          <p:nvPr/>
        </p:nvPicPr>
        <p:blipFill>
          <a:blip r:embed="rId2" cstate="print"/>
          <a:stretch>
            <a:fillRect/>
          </a:stretch>
        </p:blipFill>
        <p:spPr>
          <a:xfrm>
            <a:off x="719455" y="1731602"/>
            <a:ext cx="208914" cy="194987"/>
          </a:xfrm>
          <a:prstGeom prst="rect">
            <a:avLst/>
          </a:prstGeom>
        </p:spPr>
      </p:pic>
      <p:sp>
        <p:nvSpPr>
          <p:cNvPr id="11" name="object 11"/>
          <p:cNvSpPr txBox="1"/>
          <p:nvPr/>
        </p:nvSpPr>
        <p:spPr>
          <a:xfrm>
            <a:off x="977900" y="1673098"/>
            <a:ext cx="9006205" cy="866517"/>
          </a:xfrm>
          <a:prstGeom prst="rect">
            <a:avLst/>
          </a:prstGeom>
        </p:spPr>
        <p:txBody>
          <a:bodyPr vert="horz" wrap="square" lIns="0" tIns="24128" rIns="0" bIns="0" rtlCol="0">
            <a:spAutoFit/>
          </a:bodyPr>
          <a:lstStyle/>
          <a:p>
            <a:pPr marL="12699" marR="5080" algn="just">
              <a:lnSpc>
                <a:spcPct val="95900"/>
              </a:lnSpc>
              <a:spcBef>
                <a:spcPts val="191"/>
              </a:spcBef>
            </a:pPr>
            <a:r>
              <a:rPr sz="1900" b="1" spc="-5" dirty="0">
                <a:latin typeface="Arial"/>
                <a:cs typeface="Arial"/>
              </a:rPr>
              <a:t>El</a:t>
            </a:r>
            <a:r>
              <a:rPr sz="1900" b="1" dirty="0">
                <a:latin typeface="Arial"/>
                <a:cs typeface="Arial"/>
              </a:rPr>
              <a:t> </a:t>
            </a:r>
            <a:r>
              <a:rPr sz="1900" b="1" spc="-5" dirty="0">
                <a:latin typeface="Arial"/>
                <a:cs typeface="Arial"/>
              </a:rPr>
              <a:t>resultado</a:t>
            </a:r>
            <a:r>
              <a:rPr sz="1900" b="1" dirty="0">
                <a:latin typeface="Arial"/>
                <a:cs typeface="Arial"/>
              </a:rPr>
              <a:t> </a:t>
            </a:r>
            <a:r>
              <a:rPr sz="1900" b="1" spc="-5" dirty="0">
                <a:latin typeface="Arial"/>
                <a:cs typeface="Arial"/>
              </a:rPr>
              <a:t>no</a:t>
            </a:r>
            <a:r>
              <a:rPr sz="1900" b="1" dirty="0">
                <a:latin typeface="Arial"/>
                <a:cs typeface="Arial"/>
              </a:rPr>
              <a:t> </a:t>
            </a:r>
            <a:r>
              <a:rPr sz="1900" b="1" spc="-5" dirty="0">
                <a:latin typeface="Arial"/>
                <a:cs typeface="Arial"/>
              </a:rPr>
              <a:t>puede</a:t>
            </a:r>
            <a:r>
              <a:rPr sz="1900" b="1" dirty="0">
                <a:latin typeface="Arial"/>
                <a:cs typeface="Arial"/>
              </a:rPr>
              <a:t> </a:t>
            </a:r>
            <a:r>
              <a:rPr sz="1900" b="1" spc="-5" dirty="0">
                <a:latin typeface="Arial"/>
                <a:cs typeface="Arial"/>
              </a:rPr>
              <a:t>ser</a:t>
            </a:r>
            <a:r>
              <a:rPr sz="1900" b="1" dirty="0">
                <a:latin typeface="Arial"/>
                <a:cs typeface="Arial"/>
              </a:rPr>
              <a:t> </a:t>
            </a:r>
            <a:r>
              <a:rPr sz="1900" b="1" spc="-5" dirty="0">
                <a:latin typeface="Arial"/>
                <a:cs typeface="Arial"/>
              </a:rPr>
              <a:t>considerado</a:t>
            </a:r>
            <a:r>
              <a:rPr sz="1900" b="1" dirty="0">
                <a:latin typeface="Arial"/>
                <a:cs typeface="Arial"/>
              </a:rPr>
              <a:t> </a:t>
            </a:r>
            <a:r>
              <a:rPr sz="1900" b="1" spc="-5" dirty="0">
                <a:latin typeface="Arial"/>
                <a:cs typeface="Arial"/>
              </a:rPr>
              <a:t>como</a:t>
            </a:r>
            <a:r>
              <a:rPr sz="1900" b="1" dirty="0">
                <a:latin typeface="Arial"/>
                <a:cs typeface="Arial"/>
              </a:rPr>
              <a:t> </a:t>
            </a:r>
            <a:r>
              <a:rPr sz="1900" b="1" spc="-5" dirty="0">
                <a:latin typeface="Arial"/>
                <a:cs typeface="Arial"/>
              </a:rPr>
              <a:t>concluyente</a:t>
            </a:r>
            <a:r>
              <a:rPr sz="1900" b="1"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sí</a:t>
            </a:r>
            <a:r>
              <a:rPr sz="1900" b="1" dirty="0">
                <a:latin typeface="Arial"/>
                <a:cs typeface="Arial"/>
              </a:rPr>
              <a:t> </a:t>
            </a:r>
            <a:r>
              <a:rPr sz="1900" b="1" spc="-5" dirty="0">
                <a:latin typeface="Arial"/>
                <a:cs typeface="Arial"/>
              </a:rPr>
              <a:t>mismo, </a:t>
            </a:r>
            <a:r>
              <a:rPr sz="1900" b="1" dirty="0">
                <a:latin typeface="Arial"/>
                <a:cs typeface="Arial"/>
              </a:rPr>
              <a:t> </a:t>
            </a:r>
            <a:r>
              <a:rPr sz="1900" b="1" spc="-5" dirty="0">
                <a:latin typeface="Arial"/>
                <a:cs typeface="Arial"/>
              </a:rPr>
              <a:t>siempre debe compararse con resultados anteriores con valores referidos al </a:t>
            </a:r>
            <a:r>
              <a:rPr sz="1900" b="1" dirty="0">
                <a:latin typeface="Arial"/>
                <a:cs typeface="Arial"/>
              </a:rPr>
              <a:t> </a:t>
            </a:r>
            <a:r>
              <a:rPr sz="1900" b="1" spc="-5" dirty="0">
                <a:latin typeface="Arial"/>
                <a:cs typeface="Arial"/>
              </a:rPr>
              <a:t>nivel </a:t>
            </a:r>
            <a:r>
              <a:rPr sz="1900" b="1" dirty="0">
                <a:latin typeface="Arial"/>
                <a:cs typeface="Arial"/>
              </a:rPr>
              <a:t>de</a:t>
            </a:r>
            <a:r>
              <a:rPr sz="1900" b="1" spc="-5" dirty="0">
                <a:latin typeface="Arial"/>
                <a:cs typeface="Arial"/>
              </a:rPr>
              <a:t> </a:t>
            </a:r>
            <a:r>
              <a:rPr sz="1900" b="1" dirty="0">
                <a:latin typeface="Arial"/>
                <a:cs typeface="Arial"/>
              </a:rPr>
              <a:t>tensión </a:t>
            </a:r>
            <a:r>
              <a:rPr sz="1900" b="1" spc="-5" dirty="0">
                <a:latin typeface="Arial"/>
                <a:cs typeface="Arial"/>
              </a:rPr>
              <a:t>de</a:t>
            </a:r>
            <a:r>
              <a:rPr sz="1900" b="1" spc="5" dirty="0">
                <a:latin typeface="Arial"/>
                <a:cs typeface="Arial"/>
              </a:rPr>
              <a:t> </a:t>
            </a:r>
            <a:r>
              <a:rPr sz="1900" b="1" spc="-5" dirty="0">
                <a:latin typeface="Arial"/>
                <a:cs typeface="Arial"/>
              </a:rPr>
              <a:t>pruebas anteriores</a:t>
            </a:r>
            <a:r>
              <a:rPr sz="1900" b="1" spc="5"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a 20</a:t>
            </a:r>
            <a:r>
              <a:rPr sz="1900" b="1" spc="5" dirty="0">
                <a:latin typeface="Arial"/>
                <a:cs typeface="Arial"/>
              </a:rPr>
              <a:t> </a:t>
            </a:r>
            <a:r>
              <a:rPr sz="1900" b="1" dirty="0">
                <a:latin typeface="Arial"/>
                <a:cs typeface="Arial"/>
              </a:rPr>
              <a:t>grados</a:t>
            </a:r>
            <a:r>
              <a:rPr sz="1900" b="1" spc="-5" dirty="0">
                <a:latin typeface="Arial"/>
                <a:cs typeface="Arial"/>
              </a:rPr>
              <a:t> centígrados.</a:t>
            </a:r>
            <a:endParaRPr sz="1900">
              <a:latin typeface="Arial"/>
              <a:cs typeface="Arial"/>
            </a:endParaRPr>
          </a:p>
        </p:txBody>
      </p:sp>
      <p:sp>
        <p:nvSpPr>
          <p:cNvPr id="12" name="object 12"/>
          <p:cNvSpPr txBox="1"/>
          <p:nvPr/>
        </p:nvSpPr>
        <p:spPr>
          <a:xfrm>
            <a:off x="719327" y="2812416"/>
            <a:ext cx="8168640" cy="320601"/>
          </a:xfrm>
          <a:prstGeom prst="rect">
            <a:avLst/>
          </a:prstGeom>
          <a:solidFill>
            <a:srgbClr val="FF00FF"/>
          </a:solidFill>
        </p:spPr>
        <p:txBody>
          <a:bodyPr vert="horz" wrap="square" lIns="0" tIns="0" rIns="0" bIns="0" rtlCol="0">
            <a:spAutoFit/>
          </a:bodyPr>
          <a:lstStyle/>
          <a:p>
            <a:pPr>
              <a:lnSpc>
                <a:spcPts val="2489"/>
              </a:lnSpc>
            </a:pPr>
            <a:r>
              <a:rPr sz="2200" b="1" spc="-5" dirty="0">
                <a:latin typeface="Arial"/>
                <a:cs typeface="Arial"/>
              </a:rPr>
              <a:t>6.2</a:t>
            </a:r>
            <a:r>
              <a:rPr sz="2200" b="1" spc="21" dirty="0">
                <a:latin typeface="Arial"/>
                <a:cs typeface="Arial"/>
              </a:rPr>
              <a:t> </a:t>
            </a:r>
            <a:r>
              <a:rPr sz="2200" b="1" spc="-5" dirty="0">
                <a:latin typeface="Arial"/>
                <a:cs typeface="Arial"/>
              </a:rPr>
              <a:t>Pruebas</a:t>
            </a:r>
            <a:r>
              <a:rPr sz="2200" b="1" spc="5" dirty="0">
                <a:latin typeface="Arial"/>
                <a:cs typeface="Arial"/>
              </a:rPr>
              <a:t> </a:t>
            </a:r>
            <a:r>
              <a:rPr sz="2200" b="1" spc="-5" dirty="0">
                <a:latin typeface="Arial"/>
                <a:cs typeface="Arial"/>
              </a:rPr>
              <a:t>en</a:t>
            </a:r>
            <a:r>
              <a:rPr sz="2200" b="1" spc="5" dirty="0">
                <a:latin typeface="Arial"/>
                <a:cs typeface="Arial"/>
              </a:rPr>
              <a:t> </a:t>
            </a:r>
            <a:r>
              <a:rPr sz="2200" b="1" spc="-5" dirty="0">
                <a:latin typeface="Arial"/>
                <a:cs typeface="Arial"/>
              </a:rPr>
              <a:t>Corriente</a:t>
            </a:r>
            <a:r>
              <a:rPr sz="2200" b="1" spc="10" dirty="0">
                <a:latin typeface="Arial"/>
                <a:cs typeface="Arial"/>
              </a:rPr>
              <a:t> </a:t>
            </a:r>
            <a:r>
              <a:rPr sz="2200" b="1" spc="-5" dirty="0">
                <a:latin typeface="Arial"/>
                <a:cs typeface="Arial"/>
              </a:rPr>
              <a:t>Alterna</a:t>
            </a:r>
            <a:r>
              <a:rPr sz="2200" b="1" spc="21" dirty="0">
                <a:latin typeface="Arial"/>
                <a:cs typeface="Arial"/>
              </a:rPr>
              <a:t> </a:t>
            </a:r>
            <a:r>
              <a:rPr sz="2200" b="1" spc="-5" dirty="0">
                <a:latin typeface="Arial"/>
                <a:cs typeface="Arial"/>
              </a:rPr>
              <a:t>en</a:t>
            </a:r>
            <a:r>
              <a:rPr sz="2200" b="1" spc="35" dirty="0">
                <a:latin typeface="Arial"/>
                <a:cs typeface="Arial"/>
              </a:rPr>
              <a:t> </a:t>
            </a:r>
            <a:r>
              <a:rPr sz="2200" b="1" spc="-5" dirty="0">
                <a:latin typeface="Arial"/>
                <a:cs typeface="Arial"/>
              </a:rPr>
              <a:t>otro</a:t>
            </a:r>
            <a:r>
              <a:rPr sz="2200" b="1" spc="5" dirty="0">
                <a:latin typeface="Arial"/>
                <a:cs typeface="Arial"/>
              </a:rPr>
              <a:t> </a:t>
            </a:r>
            <a:r>
              <a:rPr sz="2200" b="1" spc="-5" dirty="0">
                <a:latin typeface="Arial"/>
                <a:cs typeface="Arial"/>
              </a:rPr>
              <a:t>Tipo</a:t>
            </a:r>
            <a:r>
              <a:rPr sz="2200" b="1" spc="10" dirty="0">
                <a:latin typeface="Arial"/>
                <a:cs typeface="Arial"/>
              </a:rPr>
              <a:t> </a:t>
            </a:r>
            <a:r>
              <a:rPr sz="2200" b="1" spc="-5" dirty="0">
                <a:latin typeface="Arial"/>
                <a:cs typeface="Arial"/>
              </a:rPr>
              <a:t>de</a:t>
            </a:r>
            <a:r>
              <a:rPr sz="2200" b="1" spc="21" dirty="0">
                <a:latin typeface="Arial"/>
                <a:cs typeface="Arial"/>
              </a:rPr>
              <a:t> </a:t>
            </a:r>
            <a:r>
              <a:rPr sz="2200" b="1" spc="-5" dirty="0">
                <a:latin typeface="Arial"/>
                <a:cs typeface="Arial"/>
              </a:rPr>
              <a:t>Aislamiento.</a:t>
            </a:r>
            <a:endParaRPr sz="2200">
              <a:latin typeface="Arial"/>
              <a:cs typeface="Arial"/>
            </a:endParaRPr>
          </a:p>
        </p:txBody>
      </p:sp>
      <p:pic>
        <p:nvPicPr>
          <p:cNvPr id="13" name="object 13"/>
          <p:cNvPicPr/>
          <p:nvPr/>
        </p:nvPicPr>
        <p:blipFill>
          <a:blip r:embed="rId2" cstate="print"/>
          <a:stretch>
            <a:fillRect/>
          </a:stretch>
        </p:blipFill>
        <p:spPr>
          <a:xfrm>
            <a:off x="719455" y="3484203"/>
            <a:ext cx="208914" cy="194987"/>
          </a:xfrm>
          <a:prstGeom prst="rect">
            <a:avLst/>
          </a:prstGeom>
        </p:spPr>
      </p:pic>
      <p:sp>
        <p:nvSpPr>
          <p:cNvPr id="14" name="object 14"/>
          <p:cNvSpPr txBox="1"/>
          <p:nvPr/>
        </p:nvSpPr>
        <p:spPr>
          <a:xfrm>
            <a:off x="1975358" y="3455543"/>
            <a:ext cx="17043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rec</a:t>
            </a:r>
            <a:r>
              <a:rPr sz="1900" b="1" spc="5" dirty="0">
                <a:latin typeface="Arial"/>
                <a:cs typeface="Arial"/>
              </a:rPr>
              <a:t>o</a:t>
            </a:r>
            <a:r>
              <a:rPr sz="1900" b="1" spc="-5" dirty="0">
                <a:latin typeface="Arial"/>
                <a:cs typeface="Arial"/>
              </a:rPr>
              <a:t>men</a:t>
            </a:r>
            <a:r>
              <a:rPr sz="1900" b="1" dirty="0">
                <a:latin typeface="Arial"/>
                <a:cs typeface="Arial"/>
              </a:rPr>
              <a:t>d</a:t>
            </a:r>
            <a:r>
              <a:rPr sz="1900" b="1" spc="-5" dirty="0">
                <a:latin typeface="Arial"/>
                <a:cs typeface="Arial"/>
              </a:rPr>
              <a:t>a</a:t>
            </a:r>
            <a:r>
              <a:rPr sz="1900" b="1" dirty="0">
                <a:latin typeface="Arial"/>
                <a:cs typeface="Arial"/>
              </a:rPr>
              <a:t>d</a:t>
            </a:r>
            <a:r>
              <a:rPr sz="1900" b="1" spc="-5" dirty="0">
                <a:latin typeface="Arial"/>
                <a:cs typeface="Arial"/>
              </a:rPr>
              <a:t>as</a:t>
            </a:r>
            <a:endParaRPr sz="1900">
              <a:latin typeface="Arial"/>
              <a:cs typeface="Arial"/>
            </a:endParaRPr>
          </a:p>
        </p:txBody>
      </p:sp>
      <p:sp>
        <p:nvSpPr>
          <p:cNvPr id="15" name="object 15"/>
          <p:cNvSpPr txBox="1"/>
          <p:nvPr/>
        </p:nvSpPr>
        <p:spPr>
          <a:xfrm>
            <a:off x="935229" y="3426079"/>
            <a:ext cx="9050654" cy="304570"/>
          </a:xfrm>
          <a:prstGeom prst="rect">
            <a:avLst/>
          </a:prstGeom>
        </p:spPr>
        <p:txBody>
          <a:bodyPr vert="horz" wrap="square" lIns="0" tIns="12064" rIns="0" bIns="0" rtlCol="0">
            <a:spAutoFit/>
          </a:bodyPr>
          <a:lstStyle/>
          <a:p>
            <a:pPr marL="12699">
              <a:spcBef>
                <a:spcPts val="95"/>
              </a:spcBef>
              <a:tabLst>
                <a:tab pos="2819785" algn="l"/>
              </a:tabLst>
            </a:pPr>
            <a:r>
              <a:rPr sz="1900" b="1" spc="-5" dirty="0">
                <a:latin typeface="Arial"/>
                <a:cs typeface="Arial"/>
              </a:rPr>
              <a:t>Pruebas	y</a:t>
            </a:r>
            <a:r>
              <a:rPr sz="1900" b="1" spc="55" dirty="0">
                <a:latin typeface="Arial"/>
                <a:cs typeface="Arial"/>
              </a:rPr>
              <a:t> </a:t>
            </a:r>
            <a:r>
              <a:rPr sz="1900" b="1" spc="-5" dirty="0">
                <a:latin typeface="Arial"/>
                <a:cs typeface="Arial"/>
              </a:rPr>
              <a:t>en</a:t>
            </a:r>
            <a:r>
              <a:rPr sz="1900" b="1" spc="65" dirty="0">
                <a:latin typeface="Arial"/>
                <a:cs typeface="Arial"/>
              </a:rPr>
              <a:t> </a:t>
            </a:r>
            <a:r>
              <a:rPr sz="1900" b="1" spc="-5" dirty="0">
                <a:latin typeface="Arial"/>
                <a:cs typeface="Arial"/>
              </a:rPr>
              <a:t>auge</a:t>
            </a:r>
            <a:r>
              <a:rPr sz="1900" b="1" spc="60" dirty="0">
                <a:latin typeface="Arial"/>
                <a:cs typeface="Arial"/>
              </a:rPr>
              <a:t> </a:t>
            </a:r>
            <a:r>
              <a:rPr sz="1900" b="1" spc="-5" dirty="0">
                <a:latin typeface="Arial"/>
                <a:cs typeface="Arial"/>
              </a:rPr>
              <a:t>para</a:t>
            </a:r>
            <a:r>
              <a:rPr sz="1900" b="1" spc="90" dirty="0">
                <a:latin typeface="Arial"/>
                <a:cs typeface="Arial"/>
              </a:rPr>
              <a:t> </a:t>
            </a:r>
            <a:r>
              <a:rPr sz="1900" b="1" spc="-5" dirty="0">
                <a:latin typeface="Arial"/>
                <a:cs typeface="Arial"/>
              </a:rPr>
              <a:t>verificar</a:t>
            </a:r>
            <a:r>
              <a:rPr sz="1900" b="1" spc="50" dirty="0">
                <a:latin typeface="Arial"/>
                <a:cs typeface="Arial"/>
              </a:rPr>
              <a:t> </a:t>
            </a:r>
            <a:r>
              <a:rPr sz="1900" b="1" spc="-5" dirty="0">
                <a:latin typeface="Arial"/>
                <a:cs typeface="Arial"/>
              </a:rPr>
              <a:t>el</a:t>
            </a:r>
            <a:r>
              <a:rPr sz="1900" b="1" spc="75" dirty="0">
                <a:latin typeface="Arial"/>
                <a:cs typeface="Arial"/>
              </a:rPr>
              <a:t> </a:t>
            </a:r>
            <a:r>
              <a:rPr sz="1900" b="1" dirty="0">
                <a:latin typeface="Arial"/>
                <a:cs typeface="Arial"/>
              </a:rPr>
              <a:t>estado</a:t>
            </a:r>
            <a:r>
              <a:rPr sz="1900" b="1" spc="60" dirty="0">
                <a:latin typeface="Arial"/>
                <a:cs typeface="Arial"/>
              </a:rPr>
              <a:t> </a:t>
            </a:r>
            <a:r>
              <a:rPr sz="1900" b="1" spc="-5" dirty="0">
                <a:latin typeface="Arial"/>
                <a:cs typeface="Arial"/>
              </a:rPr>
              <a:t>del</a:t>
            </a:r>
            <a:r>
              <a:rPr sz="1900" b="1" spc="110" dirty="0">
                <a:latin typeface="Arial"/>
                <a:cs typeface="Arial"/>
              </a:rPr>
              <a:t> </a:t>
            </a:r>
            <a:r>
              <a:rPr sz="1900" b="1" spc="-5" dirty="0">
                <a:latin typeface="Arial"/>
                <a:cs typeface="Arial"/>
              </a:rPr>
              <a:t>equipo</a:t>
            </a:r>
            <a:r>
              <a:rPr sz="1900" b="1" spc="75" dirty="0">
                <a:latin typeface="Arial"/>
                <a:cs typeface="Arial"/>
              </a:rPr>
              <a:t> </a:t>
            </a:r>
            <a:r>
              <a:rPr sz="1900" b="1" spc="-5" dirty="0">
                <a:latin typeface="Arial"/>
                <a:cs typeface="Arial"/>
              </a:rPr>
              <a:t>eléctrico</a:t>
            </a:r>
            <a:endParaRPr sz="1900">
              <a:latin typeface="Arial"/>
              <a:cs typeface="Arial"/>
            </a:endParaRPr>
          </a:p>
        </p:txBody>
      </p:sp>
      <p:sp>
        <p:nvSpPr>
          <p:cNvPr id="16" name="object 16"/>
          <p:cNvSpPr/>
          <p:nvPr/>
        </p:nvSpPr>
        <p:spPr>
          <a:xfrm>
            <a:off x="1397763" y="4287903"/>
            <a:ext cx="8432165" cy="1753235"/>
          </a:xfrm>
          <a:custGeom>
            <a:avLst/>
            <a:gdLst/>
            <a:ahLst/>
            <a:cxnLst/>
            <a:rect l="l" t="t" r="r" b="b"/>
            <a:pathLst>
              <a:path w="8432165" h="1753235">
                <a:moveTo>
                  <a:pt x="5042027" y="350520"/>
                </a:moveTo>
                <a:lnTo>
                  <a:pt x="4872863" y="350520"/>
                </a:lnTo>
                <a:lnTo>
                  <a:pt x="4872863" y="0"/>
                </a:lnTo>
                <a:lnTo>
                  <a:pt x="0" y="0"/>
                </a:lnTo>
                <a:lnTo>
                  <a:pt x="0" y="350520"/>
                </a:lnTo>
                <a:lnTo>
                  <a:pt x="0" y="701040"/>
                </a:lnTo>
                <a:lnTo>
                  <a:pt x="5042027" y="701040"/>
                </a:lnTo>
                <a:lnTo>
                  <a:pt x="5042027" y="350520"/>
                </a:lnTo>
                <a:close/>
              </a:path>
              <a:path w="8432165" h="1753235">
                <a:moveTo>
                  <a:pt x="6244463" y="701052"/>
                </a:moveTo>
                <a:lnTo>
                  <a:pt x="0" y="701052"/>
                </a:lnTo>
                <a:lnTo>
                  <a:pt x="0" y="1051560"/>
                </a:lnTo>
                <a:lnTo>
                  <a:pt x="6244463" y="1051560"/>
                </a:lnTo>
                <a:lnTo>
                  <a:pt x="6244463" y="701052"/>
                </a:lnTo>
                <a:close/>
              </a:path>
              <a:path w="8432165" h="1753235">
                <a:moveTo>
                  <a:pt x="8431657" y="1051636"/>
                </a:moveTo>
                <a:lnTo>
                  <a:pt x="0" y="1051636"/>
                </a:lnTo>
                <a:lnTo>
                  <a:pt x="0" y="1402461"/>
                </a:lnTo>
                <a:lnTo>
                  <a:pt x="0" y="1752981"/>
                </a:lnTo>
                <a:lnTo>
                  <a:pt x="7209409" y="1752981"/>
                </a:lnTo>
                <a:lnTo>
                  <a:pt x="7209409" y="1402461"/>
                </a:lnTo>
                <a:lnTo>
                  <a:pt x="8431657" y="1402461"/>
                </a:lnTo>
                <a:lnTo>
                  <a:pt x="8431657" y="1051636"/>
                </a:lnTo>
                <a:close/>
              </a:path>
            </a:pathLst>
          </a:custGeom>
          <a:solidFill>
            <a:srgbClr val="00FF00"/>
          </a:solidFill>
        </p:spPr>
        <p:txBody>
          <a:bodyPr wrap="square" lIns="0" tIns="0" rIns="0" bIns="0" rtlCol="0"/>
          <a:lstStyle/>
          <a:p>
            <a:endParaRPr/>
          </a:p>
        </p:txBody>
      </p:sp>
      <p:sp>
        <p:nvSpPr>
          <p:cNvPr id="17" name="object 17"/>
          <p:cNvSpPr txBox="1"/>
          <p:nvPr/>
        </p:nvSpPr>
        <p:spPr>
          <a:xfrm>
            <a:off x="935229" y="3703448"/>
            <a:ext cx="8907145" cy="2361543"/>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5"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subestación:</a:t>
            </a:r>
            <a:endParaRPr sz="1900">
              <a:latin typeface="Arial"/>
              <a:cs typeface="Arial"/>
            </a:endParaRPr>
          </a:p>
          <a:p>
            <a:pPr>
              <a:spcBef>
                <a:spcPts val="44"/>
              </a:spcBef>
            </a:pPr>
            <a:endParaRPr sz="1700">
              <a:latin typeface="Arial"/>
              <a:cs typeface="Arial"/>
            </a:endParaRPr>
          </a:p>
          <a:p>
            <a:pPr marL="1132739" indent="-671135">
              <a:lnSpc>
                <a:spcPts val="2820"/>
              </a:lnSpc>
              <a:buFont typeface="Wingdings"/>
              <a:buChar char=""/>
              <a:tabLst>
                <a:tab pos="1132739" algn="l"/>
                <a:tab pos="1133375" algn="l"/>
              </a:tabLst>
            </a:pPr>
            <a:r>
              <a:rPr sz="2400" b="1" spc="-5" dirty="0">
                <a:latin typeface="Arial"/>
                <a:cs typeface="Arial"/>
              </a:rPr>
              <a:t>Prueba</a:t>
            </a:r>
            <a:r>
              <a:rPr sz="2400" b="1" spc="-10" dirty="0">
                <a:latin typeface="Arial"/>
                <a:cs typeface="Arial"/>
              </a:rPr>
              <a:t> </a:t>
            </a:r>
            <a:r>
              <a:rPr sz="2400" b="1" spc="-5" dirty="0">
                <a:latin typeface="Arial"/>
                <a:cs typeface="Arial"/>
              </a:rPr>
              <a:t>de</a:t>
            </a:r>
            <a:r>
              <a:rPr sz="2400" b="1" spc="5" dirty="0">
                <a:latin typeface="Arial"/>
                <a:cs typeface="Arial"/>
              </a:rPr>
              <a:t> </a:t>
            </a:r>
            <a:r>
              <a:rPr sz="2400" b="1" dirty="0">
                <a:latin typeface="Arial"/>
                <a:cs typeface="Arial"/>
              </a:rPr>
              <a:t>Alto </a:t>
            </a:r>
            <a:r>
              <a:rPr sz="2400" b="1" spc="-5" dirty="0">
                <a:latin typeface="Arial"/>
                <a:cs typeface="Arial"/>
              </a:rPr>
              <a:t>Potencial AC.</a:t>
            </a:r>
            <a:endParaRPr sz="2400">
              <a:latin typeface="Arial"/>
              <a:cs typeface="Arial"/>
            </a:endParaRPr>
          </a:p>
          <a:p>
            <a:pPr marL="1132739" indent="-671135">
              <a:lnSpc>
                <a:spcPts val="2760"/>
              </a:lnSpc>
              <a:buFont typeface="Wingdings"/>
              <a:buChar char=""/>
              <a:tabLst>
                <a:tab pos="1132739" algn="l"/>
                <a:tab pos="1133375" algn="l"/>
              </a:tabLst>
            </a:pPr>
            <a:r>
              <a:rPr sz="2400" b="1" spc="-5" dirty="0">
                <a:latin typeface="Arial"/>
                <a:cs typeface="Arial"/>
              </a:rPr>
              <a:t>Prueba de</a:t>
            </a:r>
            <a:r>
              <a:rPr sz="2400" b="1" spc="10" dirty="0">
                <a:latin typeface="Arial"/>
                <a:cs typeface="Arial"/>
              </a:rPr>
              <a:t> </a:t>
            </a:r>
            <a:r>
              <a:rPr sz="2400" b="1" spc="-5" dirty="0">
                <a:latin typeface="Arial"/>
                <a:cs typeface="Arial"/>
              </a:rPr>
              <a:t>Factor</a:t>
            </a:r>
            <a:r>
              <a:rPr sz="2400" b="1" dirty="0">
                <a:latin typeface="Arial"/>
                <a:cs typeface="Arial"/>
              </a:rPr>
              <a:t> </a:t>
            </a:r>
            <a:r>
              <a:rPr sz="2400" b="1" spc="-5" dirty="0">
                <a:latin typeface="Arial"/>
                <a:cs typeface="Arial"/>
              </a:rPr>
              <a:t>de</a:t>
            </a:r>
            <a:r>
              <a:rPr sz="2400" b="1" dirty="0">
                <a:latin typeface="Arial"/>
                <a:cs typeface="Arial"/>
              </a:rPr>
              <a:t> </a:t>
            </a:r>
            <a:r>
              <a:rPr sz="2400" b="1" spc="-5" dirty="0">
                <a:latin typeface="Arial"/>
                <a:cs typeface="Arial"/>
              </a:rPr>
              <a:t>Potencia.</a:t>
            </a:r>
            <a:endParaRPr sz="2400">
              <a:latin typeface="Arial"/>
              <a:cs typeface="Arial"/>
            </a:endParaRPr>
          </a:p>
          <a:p>
            <a:pPr marL="1132739" indent="-671135">
              <a:lnSpc>
                <a:spcPts val="2760"/>
              </a:lnSpc>
              <a:buFont typeface="Wingdings"/>
              <a:buChar char=""/>
              <a:tabLst>
                <a:tab pos="1132739" algn="l"/>
                <a:tab pos="1133375" algn="l"/>
              </a:tabLst>
            </a:pPr>
            <a:r>
              <a:rPr sz="2400" b="1" spc="-5" dirty="0">
                <a:latin typeface="Arial"/>
                <a:cs typeface="Arial"/>
              </a:rPr>
              <a:t>Prueba</a:t>
            </a:r>
            <a:r>
              <a:rPr sz="2400" b="1" spc="-10" dirty="0">
                <a:latin typeface="Arial"/>
                <a:cs typeface="Arial"/>
              </a:rPr>
              <a:t> </a:t>
            </a:r>
            <a:r>
              <a:rPr sz="2400" b="1" spc="-5" dirty="0">
                <a:latin typeface="Arial"/>
                <a:cs typeface="Arial"/>
              </a:rPr>
              <a:t>de</a:t>
            </a:r>
            <a:r>
              <a:rPr sz="2400" b="1" spc="5" dirty="0">
                <a:latin typeface="Arial"/>
                <a:cs typeface="Arial"/>
              </a:rPr>
              <a:t> </a:t>
            </a:r>
            <a:r>
              <a:rPr sz="2400" b="1" spc="-5" dirty="0">
                <a:latin typeface="Arial"/>
                <a:cs typeface="Arial"/>
              </a:rPr>
              <a:t>Relación de </a:t>
            </a:r>
            <a:r>
              <a:rPr sz="2400" b="1" dirty="0">
                <a:latin typeface="Arial"/>
                <a:cs typeface="Arial"/>
              </a:rPr>
              <a:t>transformación</a:t>
            </a:r>
            <a:endParaRPr sz="2400">
              <a:latin typeface="Arial"/>
              <a:cs typeface="Arial"/>
            </a:endParaRPr>
          </a:p>
          <a:p>
            <a:pPr marL="1132739" indent="-671135">
              <a:lnSpc>
                <a:spcPts val="2760"/>
              </a:lnSpc>
              <a:buFont typeface="Wingdings"/>
              <a:buChar char=""/>
              <a:tabLst>
                <a:tab pos="1132739" algn="l"/>
                <a:tab pos="1133375" algn="l"/>
              </a:tabLst>
            </a:pPr>
            <a:r>
              <a:rPr sz="2400" b="1" spc="-5" dirty="0">
                <a:latin typeface="Arial"/>
                <a:cs typeface="Arial"/>
              </a:rPr>
              <a:t>Prueba</a:t>
            </a:r>
            <a:r>
              <a:rPr sz="2400" b="1" spc="5" dirty="0">
                <a:latin typeface="Arial"/>
                <a:cs typeface="Arial"/>
              </a:rPr>
              <a:t> </a:t>
            </a:r>
            <a:r>
              <a:rPr sz="2400" b="1" spc="-5" dirty="0">
                <a:latin typeface="Arial"/>
                <a:cs typeface="Arial"/>
              </a:rPr>
              <a:t>de</a:t>
            </a:r>
            <a:r>
              <a:rPr sz="2400" b="1" spc="21" dirty="0">
                <a:latin typeface="Arial"/>
                <a:cs typeface="Arial"/>
              </a:rPr>
              <a:t> </a:t>
            </a:r>
            <a:r>
              <a:rPr sz="2400" b="1" spc="-5" dirty="0">
                <a:latin typeface="Arial"/>
                <a:cs typeface="Arial"/>
              </a:rPr>
              <a:t>Análisis</a:t>
            </a:r>
            <a:r>
              <a:rPr sz="2400" b="1" spc="10"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Respuesta</a:t>
            </a:r>
            <a:r>
              <a:rPr sz="2400" b="1" spc="10" dirty="0">
                <a:latin typeface="Arial"/>
                <a:cs typeface="Arial"/>
              </a:rPr>
              <a:t> </a:t>
            </a:r>
            <a:r>
              <a:rPr sz="2400" b="1" spc="-5" dirty="0">
                <a:latin typeface="Arial"/>
                <a:cs typeface="Arial"/>
              </a:rPr>
              <a:t>en</a:t>
            </a:r>
            <a:r>
              <a:rPr sz="2400" b="1" spc="25" dirty="0">
                <a:latin typeface="Arial"/>
                <a:cs typeface="Arial"/>
              </a:rPr>
              <a:t> </a:t>
            </a:r>
            <a:r>
              <a:rPr sz="2400" b="1" spc="-5" dirty="0">
                <a:latin typeface="Arial"/>
                <a:cs typeface="Arial"/>
              </a:rPr>
              <a:t>frecuencia</a:t>
            </a:r>
            <a:r>
              <a:rPr sz="2400" b="1" spc="15" dirty="0">
                <a:latin typeface="Arial"/>
                <a:cs typeface="Arial"/>
              </a:rPr>
              <a:t> </a:t>
            </a:r>
            <a:r>
              <a:rPr sz="2400" b="1" spc="-5" dirty="0">
                <a:latin typeface="Arial"/>
                <a:cs typeface="Arial"/>
              </a:rPr>
              <a:t>SFRA</a:t>
            </a:r>
            <a:endParaRPr sz="2400">
              <a:latin typeface="Arial"/>
              <a:cs typeface="Arial"/>
            </a:endParaRPr>
          </a:p>
          <a:p>
            <a:pPr marL="1132739" indent="-671135">
              <a:lnSpc>
                <a:spcPts val="2820"/>
              </a:lnSpc>
              <a:buFont typeface="Wingdings"/>
              <a:buChar char=""/>
              <a:tabLst>
                <a:tab pos="1132739" algn="l"/>
                <a:tab pos="1133375" algn="l"/>
              </a:tabLst>
            </a:pPr>
            <a:r>
              <a:rPr sz="2400" b="1" spc="-5" dirty="0">
                <a:latin typeface="Arial"/>
                <a:cs typeface="Arial"/>
              </a:rPr>
              <a:t>Respuesta</a:t>
            </a:r>
            <a:r>
              <a:rPr sz="2400" b="1" spc="15" dirty="0">
                <a:latin typeface="Arial"/>
                <a:cs typeface="Arial"/>
              </a:rPr>
              <a:t> </a:t>
            </a:r>
            <a:r>
              <a:rPr sz="2400" b="1" spc="-5" dirty="0">
                <a:latin typeface="Arial"/>
                <a:cs typeface="Arial"/>
              </a:rPr>
              <a:t>en</a:t>
            </a:r>
            <a:r>
              <a:rPr sz="2400" b="1" spc="10" dirty="0">
                <a:latin typeface="Arial"/>
                <a:cs typeface="Arial"/>
              </a:rPr>
              <a:t> </a:t>
            </a:r>
            <a:r>
              <a:rPr sz="2400" b="1" spc="-5" dirty="0">
                <a:latin typeface="Arial"/>
                <a:cs typeface="Arial"/>
              </a:rPr>
              <a:t>Frecuencia</a:t>
            </a:r>
            <a:r>
              <a:rPr sz="2400" b="1" spc="15" dirty="0">
                <a:latin typeface="Arial"/>
                <a:cs typeface="Arial"/>
              </a:rPr>
              <a:t> </a:t>
            </a:r>
            <a:r>
              <a:rPr sz="2400" b="1" spc="-5" dirty="0">
                <a:latin typeface="Arial"/>
                <a:cs typeface="Arial"/>
              </a:rPr>
              <a:t>del</a:t>
            </a:r>
            <a:r>
              <a:rPr sz="2400" b="1" spc="10" dirty="0">
                <a:latin typeface="Arial"/>
                <a:cs typeface="Arial"/>
              </a:rPr>
              <a:t> </a:t>
            </a:r>
            <a:r>
              <a:rPr sz="2400" b="1" spc="-5" dirty="0">
                <a:latin typeface="Arial"/>
                <a:cs typeface="Arial"/>
              </a:rPr>
              <a:t>Dieléctrico</a:t>
            </a:r>
            <a:r>
              <a:rPr sz="2400" b="1" spc="10" dirty="0">
                <a:latin typeface="Arial"/>
                <a:cs typeface="Arial"/>
              </a:rPr>
              <a:t> </a:t>
            </a:r>
            <a:r>
              <a:rPr sz="2400" b="1" spc="-10" dirty="0">
                <a:latin typeface="Arial"/>
                <a:cs typeface="Arial"/>
              </a:rPr>
              <a:t>FDS</a:t>
            </a:r>
            <a:endParaRPr sz="2400">
              <a:latin typeface="Arial"/>
              <a:cs typeface="Arial"/>
            </a:endParaRP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58</a:t>
            </a:fld>
            <a:endParaRPr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7" y="1147827"/>
            <a:ext cx="4202430" cy="346249"/>
          </a:xfrm>
          <a:prstGeom prst="rect">
            <a:avLst/>
          </a:prstGeom>
          <a:solidFill>
            <a:srgbClr val="FF00FF"/>
          </a:solidFill>
        </p:spPr>
        <p:txBody>
          <a:bodyPr vert="horz" wrap="square" lIns="0" tIns="0" rIns="0" bIns="0" rtlCol="0">
            <a:spAutoFit/>
          </a:bodyPr>
          <a:lstStyle/>
          <a:p>
            <a:pPr>
              <a:lnSpc>
                <a:spcPts val="2709"/>
              </a:lnSpc>
            </a:pPr>
            <a:r>
              <a:rPr sz="2400" b="1" spc="-5" dirty="0">
                <a:latin typeface="Arial"/>
                <a:cs typeface="Arial"/>
              </a:rPr>
              <a:t>Prueba de</a:t>
            </a:r>
            <a:r>
              <a:rPr sz="2400" b="1" spc="10" dirty="0">
                <a:latin typeface="Arial"/>
                <a:cs typeface="Arial"/>
              </a:rPr>
              <a:t> </a:t>
            </a:r>
            <a:r>
              <a:rPr sz="2400" b="1" dirty="0">
                <a:latin typeface="Arial"/>
                <a:cs typeface="Arial"/>
              </a:rPr>
              <a:t>Alto</a:t>
            </a:r>
            <a:r>
              <a:rPr sz="2400" b="1" spc="5" dirty="0">
                <a:latin typeface="Arial"/>
                <a:cs typeface="Arial"/>
              </a:rPr>
              <a:t> </a:t>
            </a:r>
            <a:r>
              <a:rPr sz="2400" b="1" spc="-5" dirty="0">
                <a:latin typeface="Arial"/>
                <a:cs typeface="Arial"/>
              </a:rPr>
              <a:t>Potencial</a:t>
            </a:r>
            <a:r>
              <a:rPr sz="2400" b="1" spc="5" dirty="0">
                <a:latin typeface="Arial"/>
                <a:cs typeface="Arial"/>
              </a:rPr>
              <a:t> </a:t>
            </a:r>
            <a:r>
              <a:rPr sz="2400" b="1" spc="-5" dirty="0">
                <a:latin typeface="Arial"/>
                <a:cs typeface="Arial"/>
              </a:rPr>
              <a:t>AC.</a:t>
            </a:r>
            <a:endParaRPr sz="2400">
              <a:latin typeface="Arial"/>
              <a:cs typeface="Arial"/>
            </a:endParaRPr>
          </a:p>
        </p:txBody>
      </p:sp>
      <p:pic>
        <p:nvPicPr>
          <p:cNvPr id="7" name="object 7"/>
          <p:cNvPicPr/>
          <p:nvPr/>
        </p:nvPicPr>
        <p:blipFill>
          <a:blip r:embed="rId2" cstate="print"/>
          <a:stretch>
            <a:fillRect/>
          </a:stretch>
        </p:blipFill>
        <p:spPr>
          <a:xfrm>
            <a:off x="719328" y="1775715"/>
            <a:ext cx="247141" cy="321563"/>
          </a:xfrm>
          <a:prstGeom prst="rect">
            <a:avLst/>
          </a:prstGeom>
        </p:spPr>
      </p:pic>
      <p:sp>
        <p:nvSpPr>
          <p:cNvPr id="8" name="object 8"/>
          <p:cNvSpPr txBox="1"/>
          <p:nvPr/>
        </p:nvSpPr>
        <p:spPr>
          <a:xfrm>
            <a:off x="947927" y="1775715"/>
            <a:ext cx="9025255" cy="320601"/>
          </a:xfrm>
          <a:prstGeom prst="rect">
            <a:avLst/>
          </a:prstGeom>
          <a:solidFill>
            <a:srgbClr val="00FF00"/>
          </a:solidFill>
        </p:spPr>
        <p:txBody>
          <a:bodyPr vert="horz" wrap="square" lIns="0" tIns="0" rIns="0" bIns="0" rtlCol="0">
            <a:spAutoFit/>
          </a:bodyPr>
          <a:lstStyle/>
          <a:p>
            <a:pPr marL="220959">
              <a:lnSpc>
                <a:spcPts val="2489"/>
              </a:lnSpc>
            </a:pPr>
            <a:r>
              <a:rPr sz="2200" b="1" spc="-5" dirty="0">
                <a:latin typeface="Arial"/>
                <a:cs typeface="Arial"/>
              </a:rPr>
              <a:t>Prueba</a:t>
            </a:r>
            <a:r>
              <a:rPr sz="2200" b="1" spc="140" dirty="0">
                <a:latin typeface="Arial"/>
                <a:cs typeface="Arial"/>
              </a:rPr>
              <a:t> </a:t>
            </a:r>
            <a:r>
              <a:rPr sz="2200" b="1" spc="-5" dirty="0">
                <a:latin typeface="Arial"/>
                <a:cs typeface="Arial"/>
              </a:rPr>
              <a:t>de</a:t>
            </a:r>
            <a:r>
              <a:rPr sz="2200" b="1" spc="145" dirty="0">
                <a:latin typeface="Arial"/>
                <a:cs typeface="Arial"/>
              </a:rPr>
              <a:t> </a:t>
            </a:r>
            <a:r>
              <a:rPr sz="2200" b="1" spc="-5" dirty="0">
                <a:latin typeface="Arial"/>
                <a:cs typeface="Arial"/>
              </a:rPr>
              <a:t>inyección</a:t>
            </a:r>
            <a:r>
              <a:rPr sz="2200" b="1" spc="140" dirty="0">
                <a:latin typeface="Arial"/>
                <a:cs typeface="Arial"/>
              </a:rPr>
              <a:t> </a:t>
            </a:r>
            <a:r>
              <a:rPr sz="2200" b="1" dirty="0">
                <a:latin typeface="Arial"/>
                <a:cs typeface="Arial"/>
              </a:rPr>
              <a:t>de</a:t>
            </a:r>
            <a:r>
              <a:rPr sz="2200" b="1" spc="165" dirty="0">
                <a:latin typeface="Arial"/>
                <a:cs typeface="Arial"/>
              </a:rPr>
              <a:t> </a:t>
            </a:r>
            <a:r>
              <a:rPr sz="2200" b="1" spc="-10" dirty="0">
                <a:latin typeface="Arial"/>
                <a:cs typeface="Arial"/>
              </a:rPr>
              <a:t>AT</a:t>
            </a:r>
            <a:r>
              <a:rPr sz="2200" b="1" spc="140" dirty="0">
                <a:latin typeface="Arial"/>
                <a:cs typeface="Arial"/>
              </a:rPr>
              <a:t> </a:t>
            </a:r>
            <a:r>
              <a:rPr sz="2200" b="1" spc="-5" dirty="0">
                <a:latin typeface="Wingdings"/>
                <a:cs typeface="Wingdings"/>
              </a:rPr>
              <a:t></a:t>
            </a:r>
            <a:r>
              <a:rPr sz="2200" b="1" spc="210" dirty="0">
                <a:latin typeface="Times New Roman"/>
                <a:cs typeface="Times New Roman"/>
              </a:rPr>
              <a:t> </a:t>
            </a:r>
            <a:r>
              <a:rPr sz="2200" b="1" spc="-5" dirty="0">
                <a:latin typeface="Arial"/>
                <a:cs typeface="Arial"/>
              </a:rPr>
              <a:t>someter</a:t>
            </a:r>
            <a:r>
              <a:rPr sz="2200" b="1" spc="135" dirty="0">
                <a:latin typeface="Arial"/>
                <a:cs typeface="Arial"/>
              </a:rPr>
              <a:t> </a:t>
            </a:r>
            <a:r>
              <a:rPr sz="2200" b="1" spc="-5" dirty="0">
                <a:latin typeface="Arial"/>
                <a:cs typeface="Arial"/>
              </a:rPr>
              <a:t>al</a:t>
            </a:r>
            <a:r>
              <a:rPr sz="2200" b="1" spc="145" dirty="0">
                <a:latin typeface="Arial"/>
                <a:cs typeface="Arial"/>
              </a:rPr>
              <a:t> </a:t>
            </a:r>
            <a:r>
              <a:rPr sz="2200" b="1" spc="-5" dirty="0">
                <a:latin typeface="Arial"/>
                <a:cs typeface="Arial"/>
              </a:rPr>
              <a:t>aislamiento</a:t>
            </a:r>
            <a:r>
              <a:rPr sz="2200" b="1" spc="140" dirty="0">
                <a:latin typeface="Arial"/>
                <a:cs typeface="Arial"/>
              </a:rPr>
              <a:t> </a:t>
            </a:r>
            <a:r>
              <a:rPr sz="2200" b="1" spc="-5" dirty="0">
                <a:latin typeface="Arial"/>
                <a:cs typeface="Arial"/>
              </a:rPr>
              <a:t>a</a:t>
            </a:r>
            <a:r>
              <a:rPr sz="2200" b="1" spc="140" dirty="0">
                <a:latin typeface="Arial"/>
                <a:cs typeface="Arial"/>
              </a:rPr>
              <a:t> </a:t>
            </a:r>
            <a:r>
              <a:rPr sz="2200" b="1" spc="-5" dirty="0">
                <a:latin typeface="Arial"/>
                <a:cs typeface="Arial"/>
              </a:rPr>
              <a:t>esfuerzos</a:t>
            </a:r>
            <a:endParaRPr sz="2200">
              <a:latin typeface="Arial"/>
              <a:cs typeface="Arial"/>
            </a:endParaRPr>
          </a:p>
        </p:txBody>
      </p:sp>
      <p:sp>
        <p:nvSpPr>
          <p:cNvPr id="9" name="object 9"/>
          <p:cNvSpPr txBox="1"/>
          <p:nvPr/>
        </p:nvSpPr>
        <p:spPr>
          <a:xfrm>
            <a:off x="947927" y="2097279"/>
            <a:ext cx="9025255" cy="320601"/>
          </a:xfrm>
          <a:prstGeom prst="rect">
            <a:avLst/>
          </a:prstGeom>
          <a:solidFill>
            <a:srgbClr val="00FF00"/>
          </a:solidFill>
        </p:spPr>
        <p:txBody>
          <a:bodyPr vert="horz" wrap="square" lIns="0" tIns="0" rIns="0" bIns="0" rtlCol="0">
            <a:spAutoFit/>
          </a:bodyPr>
          <a:lstStyle/>
          <a:p>
            <a:pPr>
              <a:lnSpc>
                <a:spcPts val="2489"/>
              </a:lnSpc>
              <a:tabLst>
                <a:tab pos="1447672" algn="l"/>
                <a:tab pos="3023601" algn="l"/>
                <a:tab pos="3323930" algn="l"/>
                <a:tab pos="3871885" algn="l"/>
                <a:tab pos="4511274" algn="l"/>
                <a:tab pos="4966529" algn="l"/>
                <a:tab pos="6352611" algn="l"/>
                <a:tab pos="7520272" algn="l"/>
                <a:tab pos="7991400" algn="l"/>
                <a:tab pos="8693014" algn="l"/>
              </a:tabLst>
            </a:pPr>
            <a:r>
              <a:rPr sz="2200" b="1" spc="-5" dirty="0">
                <a:latin typeface="Arial"/>
                <a:cs typeface="Arial"/>
              </a:rPr>
              <a:t>eléctric</a:t>
            </a:r>
            <a:r>
              <a:rPr sz="2200" b="1" dirty="0">
                <a:latin typeface="Arial"/>
                <a:cs typeface="Arial"/>
              </a:rPr>
              <a:t>o</a:t>
            </a:r>
            <a:r>
              <a:rPr sz="2200" b="1" spc="-5" dirty="0">
                <a:latin typeface="Arial"/>
                <a:cs typeface="Arial"/>
              </a:rPr>
              <a:t>s</a:t>
            </a:r>
            <a:r>
              <a:rPr sz="2200" b="1" dirty="0">
                <a:latin typeface="Arial"/>
                <a:cs typeface="Arial"/>
              </a:rPr>
              <a:t>	</a:t>
            </a:r>
            <a:r>
              <a:rPr sz="2200" b="1" spc="-5" dirty="0">
                <a:latin typeface="Arial"/>
                <a:cs typeface="Arial"/>
              </a:rPr>
              <a:t>superiores</a:t>
            </a:r>
            <a:r>
              <a:rPr sz="2200" b="1" dirty="0">
                <a:latin typeface="Arial"/>
                <a:cs typeface="Arial"/>
              </a:rPr>
              <a:t>	</a:t>
            </a:r>
            <a:r>
              <a:rPr sz="2200" b="1" spc="-5" dirty="0">
                <a:latin typeface="Arial"/>
                <a:cs typeface="Arial"/>
              </a:rPr>
              <a:t>a</a:t>
            </a:r>
            <a:r>
              <a:rPr sz="2200" b="1" dirty="0">
                <a:latin typeface="Arial"/>
                <a:cs typeface="Arial"/>
              </a:rPr>
              <a:t>	</a:t>
            </a:r>
            <a:r>
              <a:rPr sz="2200" b="1" spc="-5" dirty="0">
                <a:latin typeface="Arial"/>
                <a:cs typeface="Arial"/>
              </a:rPr>
              <a:t>los</a:t>
            </a:r>
            <a:r>
              <a:rPr sz="2200" b="1" dirty="0">
                <a:latin typeface="Arial"/>
                <a:cs typeface="Arial"/>
              </a:rPr>
              <a:t>	</a:t>
            </a:r>
            <a:r>
              <a:rPr sz="2200" b="1" spc="-5" dirty="0">
                <a:latin typeface="Arial"/>
                <a:cs typeface="Arial"/>
              </a:rPr>
              <a:t>que</a:t>
            </a:r>
            <a:r>
              <a:rPr sz="2200" b="1" dirty="0">
                <a:latin typeface="Arial"/>
                <a:cs typeface="Arial"/>
              </a:rPr>
              <a:t>	</a:t>
            </a:r>
            <a:r>
              <a:rPr sz="2200" b="1" spc="-5" dirty="0">
                <a:latin typeface="Arial"/>
                <a:cs typeface="Arial"/>
              </a:rPr>
              <a:t>se</a:t>
            </a:r>
            <a:r>
              <a:rPr sz="2200" b="1" dirty="0">
                <a:latin typeface="Arial"/>
                <a:cs typeface="Arial"/>
              </a:rPr>
              <a:t>	</a:t>
            </a:r>
            <a:r>
              <a:rPr sz="2200" b="1" spc="-5" dirty="0">
                <a:latin typeface="Arial"/>
                <a:cs typeface="Arial"/>
              </a:rPr>
              <a:t>so</a:t>
            </a:r>
            <a:r>
              <a:rPr sz="2200" b="1" dirty="0">
                <a:latin typeface="Arial"/>
                <a:cs typeface="Arial"/>
              </a:rPr>
              <a:t>m</a:t>
            </a:r>
            <a:r>
              <a:rPr sz="2200" b="1" spc="-5" dirty="0">
                <a:latin typeface="Arial"/>
                <a:cs typeface="Arial"/>
              </a:rPr>
              <a:t>eterá</a:t>
            </a:r>
            <a:r>
              <a:rPr sz="2200" b="1" dirty="0">
                <a:latin typeface="Arial"/>
                <a:cs typeface="Arial"/>
              </a:rPr>
              <a:t>	</a:t>
            </a:r>
            <a:r>
              <a:rPr sz="2200" b="1" spc="-5" dirty="0">
                <a:latin typeface="Arial"/>
                <a:cs typeface="Arial"/>
              </a:rPr>
              <a:t>durante</a:t>
            </a:r>
            <a:r>
              <a:rPr sz="2200" b="1" dirty="0">
                <a:latin typeface="Arial"/>
                <a:cs typeface="Arial"/>
              </a:rPr>
              <a:t>	</a:t>
            </a:r>
            <a:r>
              <a:rPr sz="2200" b="1" spc="-5" dirty="0">
                <a:latin typeface="Arial"/>
                <a:cs typeface="Arial"/>
              </a:rPr>
              <a:t>su</a:t>
            </a:r>
            <a:r>
              <a:rPr sz="2200" b="1" dirty="0">
                <a:latin typeface="Arial"/>
                <a:cs typeface="Arial"/>
              </a:rPr>
              <a:t>	</a:t>
            </a:r>
            <a:r>
              <a:rPr sz="2200" b="1" spc="-5" dirty="0">
                <a:latin typeface="Arial"/>
                <a:cs typeface="Arial"/>
              </a:rPr>
              <a:t>vida</a:t>
            </a:r>
            <a:r>
              <a:rPr sz="2200" b="1" dirty="0">
                <a:latin typeface="Arial"/>
                <a:cs typeface="Arial"/>
              </a:rPr>
              <a:t>	</a:t>
            </a:r>
            <a:r>
              <a:rPr sz="2200" b="1" spc="-5" dirty="0">
                <a:latin typeface="Arial"/>
                <a:cs typeface="Arial"/>
              </a:rPr>
              <a:t>de</a:t>
            </a:r>
            <a:endParaRPr sz="2200">
              <a:latin typeface="Arial"/>
              <a:cs typeface="Arial"/>
            </a:endParaRPr>
          </a:p>
        </p:txBody>
      </p:sp>
      <p:sp>
        <p:nvSpPr>
          <p:cNvPr id="10" name="object 10"/>
          <p:cNvSpPr txBox="1"/>
          <p:nvPr/>
        </p:nvSpPr>
        <p:spPr>
          <a:xfrm>
            <a:off x="947927" y="2417700"/>
            <a:ext cx="1413510" cy="320601"/>
          </a:xfrm>
          <a:prstGeom prst="rect">
            <a:avLst/>
          </a:prstGeom>
          <a:solidFill>
            <a:srgbClr val="00FF00"/>
          </a:solidFill>
        </p:spPr>
        <p:txBody>
          <a:bodyPr vert="horz" wrap="square" lIns="0" tIns="0" rIns="0" bIns="0" rtlCol="0">
            <a:spAutoFit/>
          </a:bodyPr>
          <a:lstStyle/>
          <a:p>
            <a:pPr>
              <a:lnSpc>
                <a:spcPts val="2489"/>
              </a:lnSpc>
            </a:pPr>
            <a:r>
              <a:rPr sz="2200" b="1" spc="-5" dirty="0">
                <a:latin typeface="Arial"/>
                <a:cs typeface="Arial"/>
              </a:rPr>
              <a:t>operación.</a:t>
            </a:r>
            <a:endParaRPr sz="2200">
              <a:latin typeface="Arial"/>
              <a:cs typeface="Arial"/>
            </a:endParaRPr>
          </a:p>
        </p:txBody>
      </p:sp>
      <p:pic>
        <p:nvPicPr>
          <p:cNvPr id="11" name="object 11"/>
          <p:cNvPicPr/>
          <p:nvPr/>
        </p:nvPicPr>
        <p:blipFill>
          <a:blip r:embed="rId3" cstate="print"/>
          <a:stretch>
            <a:fillRect/>
          </a:stretch>
        </p:blipFill>
        <p:spPr>
          <a:xfrm>
            <a:off x="719455" y="3045376"/>
            <a:ext cx="208914" cy="194394"/>
          </a:xfrm>
          <a:prstGeom prst="rect">
            <a:avLst/>
          </a:prstGeom>
        </p:spPr>
      </p:pic>
      <p:sp>
        <p:nvSpPr>
          <p:cNvPr id="12" name="object 12"/>
          <p:cNvSpPr txBox="1"/>
          <p:nvPr/>
        </p:nvSpPr>
        <p:spPr>
          <a:xfrm>
            <a:off x="935227" y="2987167"/>
            <a:ext cx="17818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r>
              <a:rPr sz="1900" b="1" spc="-100" dirty="0">
                <a:latin typeface="Arial"/>
                <a:cs typeface="Arial"/>
              </a:rPr>
              <a:t> </a:t>
            </a:r>
            <a:r>
              <a:rPr sz="1900" b="1" spc="-5" dirty="0">
                <a:latin typeface="Arial"/>
                <a:cs typeface="Arial"/>
              </a:rPr>
              <a:t>un</a:t>
            </a:r>
            <a:r>
              <a:rPr sz="1900" b="1" spc="-86" dirty="0">
                <a:latin typeface="Arial"/>
                <a:cs typeface="Arial"/>
              </a:rPr>
              <a:t> </a:t>
            </a:r>
            <a:r>
              <a:rPr sz="1900" b="1" spc="-5" dirty="0">
                <a:latin typeface="Arial"/>
                <a:cs typeface="Arial"/>
              </a:rPr>
              <a:t>equipo</a:t>
            </a:r>
            <a:r>
              <a:rPr sz="1900" b="1" spc="-86" dirty="0">
                <a:latin typeface="Arial"/>
                <a:cs typeface="Arial"/>
              </a:rPr>
              <a:t> </a:t>
            </a:r>
            <a:r>
              <a:rPr sz="1900" b="1" spc="-5" dirty="0">
                <a:latin typeface="Arial"/>
                <a:cs typeface="Arial"/>
              </a:rPr>
              <a:t>es</a:t>
            </a:r>
            <a:endParaRPr sz="1900">
              <a:latin typeface="Arial"/>
              <a:cs typeface="Arial"/>
            </a:endParaRPr>
          </a:p>
        </p:txBody>
      </p:sp>
      <p:sp>
        <p:nvSpPr>
          <p:cNvPr id="13" name="object 13"/>
          <p:cNvSpPr txBox="1"/>
          <p:nvPr/>
        </p:nvSpPr>
        <p:spPr>
          <a:xfrm>
            <a:off x="2763267" y="3016631"/>
            <a:ext cx="671194"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a:t>
            </a:r>
            <a:r>
              <a:rPr sz="1900" b="1" dirty="0">
                <a:latin typeface="Arial"/>
                <a:cs typeface="Arial"/>
              </a:rPr>
              <a:t>p</a:t>
            </a:r>
            <a:r>
              <a:rPr sz="1900" b="1" spc="-5" dirty="0">
                <a:latin typeface="Arial"/>
                <a:cs typeface="Arial"/>
              </a:rPr>
              <a:t>az</a:t>
            </a:r>
            <a:endParaRPr sz="1900">
              <a:latin typeface="Arial"/>
              <a:cs typeface="Arial"/>
            </a:endParaRPr>
          </a:p>
        </p:txBody>
      </p:sp>
      <p:sp>
        <p:nvSpPr>
          <p:cNvPr id="14" name="object 14"/>
          <p:cNvSpPr txBox="1"/>
          <p:nvPr/>
        </p:nvSpPr>
        <p:spPr>
          <a:xfrm>
            <a:off x="3479419" y="2987167"/>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endParaRPr sz="1900">
              <a:latin typeface="Arial"/>
              <a:cs typeface="Arial"/>
            </a:endParaRPr>
          </a:p>
        </p:txBody>
      </p:sp>
      <p:sp>
        <p:nvSpPr>
          <p:cNvPr id="15" name="object 15"/>
          <p:cNvSpPr txBox="1"/>
          <p:nvPr/>
        </p:nvSpPr>
        <p:spPr>
          <a:xfrm>
            <a:off x="3831971" y="3016631"/>
            <a:ext cx="29203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soportar</a:t>
            </a:r>
            <a:r>
              <a:rPr sz="1900" b="1" spc="-60" dirty="0">
                <a:latin typeface="Arial"/>
                <a:cs typeface="Arial"/>
              </a:rPr>
              <a:t> </a:t>
            </a:r>
            <a:r>
              <a:rPr sz="1900" b="1" spc="-5" dirty="0">
                <a:latin typeface="Arial"/>
                <a:cs typeface="Arial"/>
              </a:rPr>
              <a:t>tensión</a:t>
            </a:r>
            <a:r>
              <a:rPr sz="1900" b="1" spc="-55" dirty="0">
                <a:latin typeface="Arial"/>
                <a:cs typeface="Arial"/>
              </a:rPr>
              <a:t> </a:t>
            </a:r>
            <a:r>
              <a:rPr sz="1900" b="1" spc="-5" dirty="0">
                <a:latin typeface="Arial"/>
                <a:cs typeface="Arial"/>
              </a:rPr>
              <a:t>superior</a:t>
            </a:r>
            <a:endParaRPr sz="1900">
              <a:latin typeface="Arial"/>
              <a:cs typeface="Arial"/>
            </a:endParaRPr>
          </a:p>
        </p:txBody>
      </p:sp>
      <p:sp>
        <p:nvSpPr>
          <p:cNvPr id="16" name="object 16"/>
          <p:cNvSpPr txBox="1"/>
          <p:nvPr/>
        </p:nvSpPr>
        <p:spPr>
          <a:xfrm>
            <a:off x="6797420" y="2987167"/>
            <a:ext cx="31864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65" dirty="0">
                <a:latin typeface="Arial"/>
                <a:cs typeface="Arial"/>
              </a:rPr>
              <a:t> </a:t>
            </a:r>
            <a:r>
              <a:rPr sz="1900" b="1" spc="-5" dirty="0">
                <a:latin typeface="Arial"/>
                <a:cs typeface="Arial"/>
              </a:rPr>
              <a:t>la</a:t>
            </a:r>
            <a:r>
              <a:rPr sz="1900" b="1" spc="-75" dirty="0">
                <a:latin typeface="Arial"/>
                <a:cs typeface="Arial"/>
              </a:rPr>
              <a:t> </a:t>
            </a:r>
            <a:r>
              <a:rPr sz="1900" b="1" spc="-5" dirty="0">
                <a:latin typeface="Arial"/>
                <a:cs typeface="Arial"/>
              </a:rPr>
              <a:t>tensión</a:t>
            </a:r>
            <a:r>
              <a:rPr sz="1900" b="1" spc="-60" dirty="0">
                <a:latin typeface="Arial"/>
                <a:cs typeface="Arial"/>
              </a:rPr>
              <a:t> </a:t>
            </a:r>
            <a:r>
              <a:rPr sz="1900" b="1" spc="-5" dirty="0">
                <a:latin typeface="Arial"/>
                <a:cs typeface="Arial"/>
              </a:rPr>
              <a:t>nominal,</a:t>
            </a:r>
            <a:r>
              <a:rPr sz="1900" b="1" spc="-75" dirty="0">
                <a:latin typeface="Arial"/>
                <a:cs typeface="Arial"/>
              </a:rPr>
              <a:t> </a:t>
            </a:r>
            <a:r>
              <a:rPr sz="1900" b="1" spc="-5" dirty="0">
                <a:latin typeface="Arial"/>
                <a:cs typeface="Arial"/>
              </a:rPr>
              <a:t>por</a:t>
            </a:r>
            <a:r>
              <a:rPr sz="1900" b="1" spc="-80" dirty="0">
                <a:latin typeface="Arial"/>
                <a:cs typeface="Arial"/>
              </a:rPr>
              <a:t> </a:t>
            </a:r>
            <a:r>
              <a:rPr sz="1900" b="1" spc="-5" dirty="0">
                <a:latin typeface="Arial"/>
                <a:cs typeface="Arial"/>
              </a:rPr>
              <a:t>un</a:t>
            </a:r>
            <a:endParaRPr sz="1900">
              <a:latin typeface="Arial"/>
              <a:cs typeface="Arial"/>
            </a:endParaRPr>
          </a:p>
        </p:txBody>
      </p:sp>
      <p:sp>
        <p:nvSpPr>
          <p:cNvPr id="17" name="object 17"/>
          <p:cNvSpPr txBox="1"/>
          <p:nvPr/>
        </p:nvSpPr>
        <p:spPr>
          <a:xfrm>
            <a:off x="947928" y="3293999"/>
            <a:ext cx="2390140" cy="269304"/>
          </a:xfrm>
          <a:prstGeom prst="rect">
            <a:avLst/>
          </a:prstGeom>
          <a:solidFill>
            <a:srgbClr val="FFFF00"/>
          </a:solidFill>
        </p:spPr>
        <p:txBody>
          <a:bodyPr vert="horz" wrap="square" lIns="0" tIns="0" rIns="0" bIns="0" rtlCol="0">
            <a:spAutoFit/>
          </a:bodyPr>
          <a:lstStyle/>
          <a:p>
            <a:pPr>
              <a:lnSpc>
                <a:spcPts val="2145"/>
              </a:lnSpc>
              <a:tabLst>
                <a:tab pos="940985" algn="l"/>
              </a:tabLst>
            </a:pPr>
            <a:r>
              <a:rPr sz="1900" b="1" spc="-5" dirty="0">
                <a:latin typeface="Arial"/>
                <a:cs typeface="Arial"/>
              </a:rPr>
              <a:t>ti</a:t>
            </a:r>
            <a:r>
              <a:rPr sz="1900" b="1" dirty="0">
                <a:latin typeface="Arial"/>
                <a:cs typeface="Arial"/>
              </a:rPr>
              <a:t>e</a:t>
            </a:r>
            <a:r>
              <a:rPr sz="1900" b="1" spc="-5" dirty="0">
                <a:latin typeface="Arial"/>
                <a:cs typeface="Arial"/>
              </a:rPr>
              <a:t>mpo</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ter</a:t>
            </a:r>
            <a:r>
              <a:rPr sz="1900" b="1" spc="-21" dirty="0">
                <a:latin typeface="Arial"/>
                <a:cs typeface="Arial"/>
              </a:rPr>
              <a:t>m</a:t>
            </a:r>
            <a:r>
              <a:rPr sz="1900" b="1" spc="-5" dirty="0">
                <a:latin typeface="Arial"/>
                <a:cs typeface="Arial"/>
              </a:rPr>
              <a:t>ina</a:t>
            </a:r>
            <a:r>
              <a:rPr sz="1900" b="1" dirty="0">
                <a:latin typeface="Arial"/>
                <a:cs typeface="Arial"/>
              </a:rPr>
              <a:t>d</a:t>
            </a:r>
            <a:r>
              <a:rPr sz="1900" b="1" spc="-5" dirty="0">
                <a:latin typeface="Arial"/>
                <a:cs typeface="Arial"/>
              </a:rPr>
              <a:t>o</a:t>
            </a:r>
            <a:endParaRPr sz="1900">
              <a:latin typeface="Arial"/>
              <a:cs typeface="Arial"/>
            </a:endParaRPr>
          </a:p>
        </p:txBody>
      </p:sp>
      <p:sp>
        <p:nvSpPr>
          <p:cNvPr id="18" name="object 18"/>
          <p:cNvSpPr txBox="1"/>
          <p:nvPr/>
        </p:nvSpPr>
        <p:spPr>
          <a:xfrm>
            <a:off x="3325115" y="326453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9" name="object 19"/>
          <p:cNvSpPr txBox="1"/>
          <p:nvPr/>
        </p:nvSpPr>
        <p:spPr>
          <a:xfrm>
            <a:off x="3556127" y="3293999"/>
            <a:ext cx="2553335" cy="269304"/>
          </a:xfrm>
          <a:prstGeom prst="rect">
            <a:avLst/>
          </a:prstGeom>
          <a:solidFill>
            <a:srgbClr val="FFFF00"/>
          </a:solidFill>
        </p:spPr>
        <p:txBody>
          <a:bodyPr vert="horz" wrap="square" lIns="0" tIns="0" rIns="0" bIns="0" rtlCol="0">
            <a:spAutoFit/>
          </a:bodyPr>
          <a:lstStyle/>
          <a:p>
            <a:pPr>
              <a:lnSpc>
                <a:spcPts val="2145"/>
              </a:lnSpc>
              <a:tabLst>
                <a:tab pos="443826" algn="l"/>
                <a:tab pos="1332746" algn="l"/>
              </a:tabLst>
            </a:pPr>
            <a:r>
              <a:rPr sz="1900" b="1" spc="-5" dirty="0">
                <a:latin typeface="Arial"/>
                <a:cs typeface="Arial"/>
              </a:rPr>
              <a:t>no	ten</a:t>
            </a:r>
            <a:r>
              <a:rPr sz="1900" b="1" dirty="0">
                <a:latin typeface="Arial"/>
                <a:cs typeface="Arial"/>
              </a:rPr>
              <a:t>d</a:t>
            </a:r>
            <a:r>
              <a:rPr sz="1900" b="1" spc="-5" dirty="0">
                <a:latin typeface="Arial"/>
                <a:cs typeface="Arial"/>
              </a:rPr>
              <a:t>rá</a:t>
            </a:r>
            <a:r>
              <a:rPr sz="1900" b="1" dirty="0">
                <a:latin typeface="Arial"/>
                <a:cs typeface="Arial"/>
              </a:rPr>
              <a:t>	</a:t>
            </a:r>
            <a:r>
              <a:rPr sz="1900" b="1" spc="-5" dirty="0">
                <a:latin typeface="Arial"/>
                <a:cs typeface="Arial"/>
              </a:rPr>
              <a:t>pro</a:t>
            </a:r>
            <a:r>
              <a:rPr sz="1900" b="1" dirty="0">
                <a:latin typeface="Arial"/>
                <a:cs typeface="Arial"/>
              </a:rPr>
              <a:t>b</a:t>
            </a:r>
            <a:r>
              <a:rPr sz="1900" b="1" spc="-5" dirty="0">
                <a:latin typeface="Arial"/>
                <a:cs typeface="Arial"/>
              </a:rPr>
              <a:t>lemas</a:t>
            </a:r>
            <a:endParaRPr sz="1900">
              <a:latin typeface="Arial"/>
              <a:cs typeface="Arial"/>
            </a:endParaRPr>
          </a:p>
        </p:txBody>
      </p:sp>
      <p:sp>
        <p:nvSpPr>
          <p:cNvPr id="20" name="object 20"/>
          <p:cNvSpPr txBox="1"/>
          <p:nvPr/>
        </p:nvSpPr>
        <p:spPr>
          <a:xfrm>
            <a:off x="6247258" y="3264535"/>
            <a:ext cx="3733165" cy="304570"/>
          </a:xfrm>
          <a:prstGeom prst="rect">
            <a:avLst/>
          </a:prstGeom>
        </p:spPr>
        <p:txBody>
          <a:bodyPr vert="horz" wrap="square" lIns="0" tIns="12064" rIns="0" bIns="0" rtlCol="0">
            <a:spAutoFit/>
          </a:bodyPr>
          <a:lstStyle/>
          <a:p>
            <a:pPr marL="12699">
              <a:spcBef>
                <a:spcPts val="95"/>
              </a:spcBef>
              <a:tabLst>
                <a:tab pos="659071" algn="l"/>
                <a:tab pos="2217224" algn="l"/>
                <a:tab pos="3438219" algn="l"/>
              </a:tabLst>
            </a:pPr>
            <a:r>
              <a:rPr sz="1900" b="1" spc="-5" dirty="0">
                <a:latin typeface="Arial"/>
                <a:cs typeface="Arial"/>
              </a:rPr>
              <a:t>b</a:t>
            </a:r>
            <a:r>
              <a:rPr sz="1900" b="1" dirty="0">
                <a:latin typeface="Arial"/>
                <a:cs typeface="Arial"/>
              </a:rPr>
              <a:t>a</a:t>
            </a:r>
            <a:r>
              <a:rPr sz="1900" b="1" spc="-5" dirty="0">
                <a:latin typeface="Arial"/>
                <a:cs typeface="Arial"/>
              </a:rPr>
              <a:t>jo</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ici</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r>
              <a:rPr sz="1900" b="1" dirty="0">
                <a:latin typeface="Arial"/>
                <a:cs typeface="Arial"/>
              </a:rPr>
              <a:t>	</a:t>
            </a:r>
            <a:r>
              <a:rPr sz="1900" b="1" spc="-5" dirty="0">
                <a:latin typeface="Arial"/>
                <a:cs typeface="Arial"/>
              </a:rPr>
              <a:t>n</a:t>
            </a:r>
            <a:r>
              <a:rPr sz="1900" b="1" dirty="0">
                <a:latin typeface="Arial"/>
                <a:cs typeface="Arial"/>
              </a:rPr>
              <a:t>o</a:t>
            </a:r>
            <a:r>
              <a:rPr sz="1900" b="1" spc="-5" dirty="0">
                <a:latin typeface="Arial"/>
                <a:cs typeface="Arial"/>
              </a:rPr>
              <a:t>r</a:t>
            </a:r>
            <a:r>
              <a:rPr sz="1900" b="1" spc="-21" dirty="0">
                <a:latin typeface="Arial"/>
                <a:cs typeface="Arial"/>
              </a:rPr>
              <a:t>m</a:t>
            </a:r>
            <a:r>
              <a:rPr sz="1900" b="1" spc="-5" dirty="0">
                <a:latin typeface="Arial"/>
                <a:cs typeface="Arial"/>
              </a:rPr>
              <a:t>ales</a:t>
            </a:r>
            <a:r>
              <a:rPr sz="1900" b="1" dirty="0">
                <a:latin typeface="Arial"/>
                <a:cs typeface="Arial"/>
              </a:rPr>
              <a:t>	</a:t>
            </a:r>
            <a:r>
              <a:rPr sz="1900" b="1" spc="-5" dirty="0">
                <a:latin typeface="Arial"/>
                <a:cs typeface="Arial"/>
              </a:rPr>
              <a:t>de</a:t>
            </a:r>
            <a:endParaRPr sz="1900">
              <a:latin typeface="Arial"/>
              <a:cs typeface="Arial"/>
            </a:endParaRPr>
          </a:p>
        </p:txBody>
      </p:sp>
      <p:sp>
        <p:nvSpPr>
          <p:cNvPr id="21" name="object 21"/>
          <p:cNvSpPr txBox="1"/>
          <p:nvPr/>
        </p:nvSpPr>
        <p:spPr>
          <a:xfrm>
            <a:off x="935228" y="3541903"/>
            <a:ext cx="12452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operación.</a:t>
            </a:r>
            <a:endParaRPr sz="1900">
              <a:latin typeface="Arial"/>
              <a:cs typeface="Arial"/>
            </a:endParaRPr>
          </a:p>
        </p:txBody>
      </p:sp>
      <p:pic>
        <p:nvPicPr>
          <p:cNvPr id="22" name="object 22"/>
          <p:cNvPicPr/>
          <p:nvPr/>
        </p:nvPicPr>
        <p:blipFill>
          <a:blip r:embed="rId3" cstate="print"/>
          <a:stretch>
            <a:fillRect/>
          </a:stretch>
        </p:blipFill>
        <p:spPr>
          <a:xfrm>
            <a:off x="719455" y="4156033"/>
            <a:ext cx="208914" cy="194987"/>
          </a:xfrm>
          <a:prstGeom prst="rect">
            <a:avLst/>
          </a:prstGeom>
        </p:spPr>
      </p:pic>
      <p:sp>
        <p:nvSpPr>
          <p:cNvPr id="23" name="object 23"/>
          <p:cNvSpPr txBox="1"/>
          <p:nvPr/>
        </p:nvSpPr>
        <p:spPr>
          <a:xfrm>
            <a:off x="935227" y="4098417"/>
            <a:ext cx="17462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15" dirty="0">
                <a:latin typeface="Arial"/>
                <a:cs typeface="Arial"/>
              </a:rPr>
              <a:t> </a:t>
            </a:r>
            <a:r>
              <a:rPr sz="1900" b="1" spc="-5" dirty="0">
                <a:latin typeface="Arial"/>
                <a:cs typeface="Arial"/>
              </a:rPr>
              <a:t>equipo</a:t>
            </a:r>
            <a:r>
              <a:rPr sz="1900" b="1" dirty="0">
                <a:latin typeface="Arial"/>
                <a:cs typeface="Arial"/>
              </a:rPr>
              <a:t> </a:t>
            </a:r>
            <a:r>
              <a:rPr sz="1900" b="1" spc="-5" dirty="0">
                <a:latin typeface="Arial"/>
                <a:cs typeface="Arial"/>
              </a:rPr>
              <a:t>debe</a:t>
            </a:r>
            <a:endParaRPr sz="1900">
              <a:latin typeface="Arial"/>
              <a:cs typeface="Arial"/>
            </a:endParaRPr>
          </a:p>
        </p:txBody>
      </p:sp>
      <p:sp>
        <p:nvSpPr>
          <p:cNvPr id="24" name="object 24"/>
          <p:cNvSpPr txBox="1"/>
          <p:nvPr/>
        </p:nvSpPr>
        <p:spPr>
          <a:xfrm>
            <a:off x="2740406" y="4127881"/>
            <a:ext cx="39998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energizarse</a:t>
            </a:r>
            <a:r>
              <a:rPr sz="1900" b="1" spc="25" dirty="0">
                <a:latin typeface="Arial"/>
                <a:cs typeface="Arial"/>
              </a:rPr>
              <a:t> </a:t>
            </a:r>
            <a:r>
              <a:rPr sz="1900" b="1" spc="-5" dirty="0">
                <a:latin typeface="Arial"/>
                <a:cs typeface="Arial"/>
              </a:rPr>
              <a:t>por</a:t>
            </a:r>
            <a:r>
              <a:rPr sz="1900" b="1" spc="25" dirty="0">
                <a:latin typeface="Arial"/>
                <a:cs typeface="Arial"/>
              </a:rPr>
              <a:t> </a:t>
            </a:r>
            <a:r>
              <a:rPr sz="1900" b="1" spc="-5" dirty="0">
                <a:latin typeface="Arial"/>
                <a:cs typeface="Arial"/>
              </a:rPr>
              <a:t>al</a:t>
            </a:r>
            <a:r>
              <a:rPr sz="1900" b="1" spc="30" dirty="0">
                <a:latin typeface="Arial"/>
                <a:cs typeface="Arial"/>
              </a:rPr>
              <a:t> </a:t>
            </a:r>
            <a:r>
              <a:rPr sz="1900" b="1" spc="-5" dirty="0">
                <a:latin typeface="Arial"/>
                <a:cs typeface="Arial"/>
              </a:rPr>
              <a:t>menos</a:t>
            </a:r>
            <a:r>
              <a:rPr sz="1900" b="1" spc="35" dirty="0">
                <a:latin typeface="Arial"/>
                <a:cs typeface="Arial"/>
              </a:rPr>
              <a:t> </a:t>
            </a:r>
            <a:r>
              <a:rPr sz="1900" b="1" spc="-5" dirty="0">
                <a:latin typeface="Arial"/>
                <a:cs typeface="Arial"/>
              </a:rPr>
              <a:t>1</a:t>
            </a:r>
            <a:r>
              <a:rPr sz="1900" b="1" spc="25" dirty="0">
                <a:latin typeface="Arial"/>
                <a:cs typeface="Arial"/>
              </a:rPr>
              <a:t> </a:t>
            </a:r>
            <a:r>
              <a:rPr sz="1900" b="1" spc="-5" dirty="0">
                <a:latin typeface="Arial"/>
                <a:cs typeface="Arial"/>
              </a:rPr>
              <a:t>minuto</a:t>
            </a:r>
            <a:endParaRPr sz="1900">
              <a:latin typeface="Arial"/>
              <a:cs typeface="Arial"/>
            </a:endParaRPr>
          </a:p>
        </p:txBody>
      </p:sp>
      <p:sp>
        <p:nvSpPr>
          <p:cNvPr id="25" name="object 25"/>
          <p:cNvSpPr txBox="1"/>
          <p:nvPr/>
        </p:nvSpPr>
        <p:spPr>
          <a:xfrm>
            <a:off x="6727317" y="4098417"/>
            <a:ext cx="5918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50" dirty="0">
                <a:latin typeface="Arial"/>
                <a:cs typeface="Arial"/>
              </a:rPr>
              <a:t> </a:t>
            </a:r>
            <a:r>
              <a:rPr sz="1900" b="1" spc="-5" dirty="0">
                <a:latin typeface="Arial"/>
                <a:cs typeface="Arial"/>
              </a:rPr>
              <a:t>con</a:t>
            </a:r>
            <a:endParaRPr sz="1900">
              <a:latin typeface="Arial"/>
              <a:cs typeface="Arial"/>
            </a:endParaRPr>
          </a:p>
        </p:txBody>
      </p:sp>
      <p:sp>
        <p:nvSpPr>
          <p:cNvPr id="26" name="object 26"/>
          <p:cNvSpPr txBox="1"/>
          <p:nvPr/>
        </p:nvSpPr>
        <p:spPr>
          <a:xfrm>
            <a:off x="7377049" y="4127881"/>
            <a:ext cx="209930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niveles</a:t>
            </a:r>
            <a:r>
              <a:rPr sz="1900" b="1" spc="10" dirty="0">
                <a:latin typeface="Arial"/>
                <a:cs typeface="Arial"/>
              </a:rPr>
              <a:t> </a:t>
            </a:r>
            <a:r>
              <a:rPr sz="1900" b="1" spc="5" dirty="0">
                <a:latin typeface="Arial"/>
                <a:cs typeface="Arial"/>
              </a:rPr>
              <a:t>de </a:t>
            </a:r>
            <a:r>
              <a:rPr sz="1900" b="1" spc="-5" dirty="0">
                <a:latin typeface="Arial"/>
                <a:cs typeface="Arial"/>
              </a:rPr>
              <a:t>tensión</a:t>
            </a:r>
            <a:endParaRPr sz="1900">
              <a:latin typeface="Arial"/>
              <a:cs typeface="Arial"/>
            </a:endParaRPr>
          </a:p>
        </p:txBody>
      </p:sp>
      <p:sp>
        <p:nvSpPr>
          <p:cNvPr id="27" name="object 27"/>
          <p:cNvSpPr txBox="1"/>
          <p:nvPr/>
        </p:nvSpPr>
        <p:spPr>
          <a:xfrm>
            <a:off x="9533381" y="4098417"/>
            <a:ext cx="4540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endParaRPr sz="1900">
              <a:latin typeface="Arial"/>
              <a:cs typeface="Arial"/>
            </a:endParaRPr>
          </a:p>
        </p:txBody>
      </p:sp>
      <p:sp>
        <p:nvSpPr>
          <p:cNvPr id="28" name="object 28"/>
          <p:cNvSpPr txBox="1"/>
          <p:nvPr/>
        </p:nvSpPr>
        <p:spPr>
          <a:xfrm>
            <a:off x="935228" y="4375785"/>
            <a:ext cx="413892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varían</a:t>
            </a:r>
            <a:r>
              <a:rPr sz="1900" b="1" dirty="0">
                <a:latin typeface="Arial"/>
                <a:cs typeface="Arial"/>
              </a:rPr>
              <a:t> </a:t>
            </a:r>
            <a:r>
              <a:rPr sz="1900" b="1" spc="-5" dirty="0">
                <a:latin typeface="Arial"/>
                <a:cs typeface="Arial"/>
              </a:rPr>
              <a:t>de acuerdo</a:t>
            </a:r>
            <a:r>
              <a:rPr sz="1900" b="1" dirty="0">
                <a:latin typeface="Arial"/>
                <a:cs typeface="Arial"/>
              </a:rPr>
              <a:t> </a:t>
            </a:r>
            <a:r>
              <a:rPr sz="1900" b="1" spc="-5" dirty="0">
                <a:latin typeface="Arial"/>
                <a:cs typeface="Arial"/>
              </a:rPr>
              <a:t>al</a:t>
            </a:r>
            <a:r>
              <a:rPr sz="1900" b="1" spc="-10" dirty="0">
                <a:latin typeface="Arial"/>
                <a:cs typeface="Arial"/>
              </a:rPr>
              <a:t> </a:t>
            </a:r>
            <a:r>
              <a:rPr sz="1900" b="1" spc="-5" dirty="0">
                <a:latin typeface="Arial"/>
                <a:cs typeface="Arial"/>
              </a:rPr>
              <a:t>tipo</a:t>
            </a:r>
            <a:r>
              <a:rPr sz="1900" b="1" dirty="0">
                <a:latin typeface="Arial"/>
                <a:cs typeface="Arial"/>
              </a:rPr>
              <a:t> </a:t>
            </a:r>
            <a:r>
              <a:rPr sz="1900" b="1" spc="-10" dirty="0">
                <a:latin typeface="Arial"/>
                <a:cs typeface="Arial"/>
              </a:rPr>
              <a:t>de</a:t>
            </a:r>
            <a:r>
              <a:rPr sz="1900" b="1" spc="-5" dirty="0">
                <a:latin typeface="Arial"/>
                <a:cs typeface="Arial"/>
              </a:rPr>
              <a:t> equipo,</a:t>
            </a:r>
            <a:endParaRPr sz="1900">
              <a:latin typeface="Arial"/>
              <a:cs typeface="Arial"/>
            </a:endParaRPr>
          </a:p>
        </p:txBody>
      </p:sp>
      <p:sp>
        <p:nvSpPr>
          <p:cNvPr id="29" name="object 29"/>
          <p:cNvSpPr txBox="1"/>
          <p:nvPr/>
        </p:nvSpPr>
        <p:spPr>
          <a:xfrm>
            <a:off x="5133468" y="4405249"/>
            <a:ext cx="284162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nunca</a:t>
            </a:r>
            <a:r>
              <a:rPr sz="1900" b="1" dirty="0">
                <a:latin typeface="Arial"/>
                <a:cs typeface="Arial"/>
              </a:rPr>
              <a:t> </a:t>
            </a:r>
            <a:r>
              <a:rPr sz="1900" b="1" spc="-5" dirty="0">
                <a:latin typeface="Arial"/>
                <a:cs typeface="Arial"/>
              </a:rPr>
              <a:t>menor a</a:t>
            </a:r>
            <a:r>
              <a:rPr sz="1900" b="1" dirty="0">
                <a:latin typeface="Arial"/>
                <a:cs typeface="Arial"/>
              </a:rPr>
              <a:t> </a:t>
            </a:r>
            <a:r>
              <a:rPr sz="1900" b="1" spc="-5" dirty="0">
                <a:latin typeface="Arial"/>
                <a:cs typeface="Arial"/>
              </a:rPr>
              <a:t>1000</a:t>
            </a:r>
            <a:r>
              <a:rPr sz="1900" b="1" spc="10" dirty="0">
                <a:latin typeface="Arial"/>
                <a:cs typeface="Arial"/>
              </a:rPr>
              <a:t> </a:t>
            </a:r>
            <a:r>
              <a:rPr sz="1900" b="1" spc="-5" dirty="0">
                <a:latin typeface="Arial"/>
                <a:cs typeface="Arial"/>
              </a:rPr>
              <a:t>Volt</a:t>
            </a:r>
            <a:endParaRPr sz="1900">
              <a:latin typeface="Arial"/>
              <a:cs typeface="Arial"/>
            </a:endParaRPr>
          </a:p>
        </p:txBody>
      </p:sp>
      <p:sp>
        <p:nvSpPr>
          <p:cNvPr id="30" name="object 30"/>
          <p:cNvSpPr txBox="1"/>
          <p:nvPr/>
        </p:nvSpPr>
        <p:spPr>
          <a:xfrm>
            <a:off x="7962139" y="437578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31" name="object 31"/>
          <p:cNvPicPr/>
          <p:nvPr/>
        </p:nvPicPr>
        <p:blipFill>
          <a:blip r:embed="rId3" cstate="print"/>
          <a:stretch>
            <a:fillRect/>
          </a:stretch>
        </p:blipFill>
        <p:spPr>
          <a:xfrm>
            <a:off x="719455" y="4988476"/>
            <a:ext cx="208914" cy="194394"/>
          </a:xfrm>
          <a:prstGeom prst="rect">
            <a:avLst/>
          </a:prstGeom>
        </p:spPr>
      </p:pic>
      <p:sp>
        <p:nvSpPr>
          <p:cNvPr id="32" name="object 32"/>
          <p:cNvSpPr txBox="1"/>
          <p:nvPr/>
        </p:nvSpPr>
        <p:spPr>
          <a:xfrm>
            <a:off x="3179318" y="4959986"/>
            <a:ext cx="8604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a:t>
            </a:r>
            <a:r>
              <a:rPr sz="1900" b="1" dirty="0">
                <a:latin typeface="Arial"/>
                <a:cs typeface="Arial"/>
              </a:rPr>
              <a:t>s</a:t>
            </a:r>
            <a:r>
              <a:rPr sz="1900" b="1" spc="-5" dirty="0">
                <a:latin typeface="Arial"/>
                <a:cs typeface="Arial"/>
              </a:rPr>
              <a:t>ión</a:t>
            </a:r>
            <a:endParaRPr sz="1900">
              <a:latin typeface="Arial"/>
              <a:cs typeface="Arial"/>
            </a:endParaRPr>
          </a:p>
        </p:txBody>
      </p:sp>
      <p:sp>
        <p:nvSpPr>
          <p:cNvPr id="33" name="object 33"/>
          <p:cNvSpPr txBox="1"/>
          <p:nvPr/>
        </p:nvSpPr>
        <p:spPr>
          <a:xfrm>
            <a:off x="935227" y="4930520"/>
            <a:ext cx="3547110" cy="304570"/>
          </a:xfrm>
          <a:prstGeom prst="rect">
            <a:avLst/>
          </a:prstGeom>
        </p:spPr>
        <p:txBody>
          <a:bodyPr vert="horz" wrap="square" lIns="0" tIns="12064" rIns="0" bIns="0" rtlCol="0">
            <a:spAutoFit/>
          </a:bodyPr>
          <a:lstStyle/>
          <a:p>
            <a:pPr marL="12699">
              <a:spcBef>
                <a:spcPts val="95"/>
              </a:spcBef>
              <a:tabLst>
                <a:tab pos="1890862" algn="l"/>
                <a:tab pos="3252816" algn="l"/>
              </a:tabLst>
            </a:pPr>
            <a:r>
              <a:rPr sz="1900" b="1" spc="-5" dirty="0">
                <a:latin typeface="Arial"/>
                <a:cs typeface="Arial"/>
              </a:rPr>
              <a:t>In</a:t>
            </a:r>
            <a:r>
              <a:rPr sz="1900" b="1" dirty="0">
                <a:latin typeface="Arial"/>
                <a:cs typeface="Arial"/>
              </a:rPr>
              <a:t>c</a:t>
            </a:r>
            <a:r>
              <a:rPr sz="1900" b="1" spc="-5" dirty="0">
                <a:latin typeface="Arial"/>
                <a:cs typeface="Arial"/>
              </a:rPr>
              <a:t>re</a:t>
            </a:r>
            <a:r>
              <a:rPr sz="1900" b="1" spc="-15" dirty="0">
                <a:latin typeface="Arial"/>
                <a:cs typeface="Arial"/>
              </a:rPr>
              <a:t>m</a:t>
            </a:r>
            <a:r>
              <a:rPr sz="1900" b="1" spc="-5" dirty="0">
                <a:latin typeface="Arial"/>
                <a:cs typeface="Arial"/>
              </a:rPr>
              <a:t>e</a:t>
            </a:r>
            <a:r>
              <a:rPr sz="1900" b="1" dirty="0">
                <a:latin typeface="Arial"/>
                <a:cs typeface="Arial"/>
              </a:rPr>
              <a:t>n</a:t>
            </a:r>
            <a:r>
              <a:rPr sz="1900" b="1" spc="-5" dirty="0">
                <a:latin typeface="Arial"/>
                <a:cs typeface="Arial"/>
              </a:rPr>
              <a:t>ta</a:t>
            </a:r>
            <a:r>
              <a:rPr sz="1900" b="1" spc="10" dirty="0">
                <a:latin typeface="Arial"/>
                <a:cs typeface="Arial"/>
              </a:rPr>
              <a:t>n</a:t>
            </a:r>
            <a:r>
              <a:rPr sz="1900" b="1" spc="-5" dirty="0">
                <a:latin typeface="Arial"/>
                <a:cs typeface="Arial"/>
              </a:rPr>
              <a:t>do</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en</a:t>
            </a:r>
            <a:endParaRPr sz="1900">
              <a:latin typeface="Arial"/>
              <a:cs typeface="Arial"/>
            </a:endParaRPr>
          </a:p>
        </p:txBody>
      </p:sp>
      <p:sp>
        <p:nvSpPr>
          <p:cNvPr id="34" name="object 34"/>
          <p:cNvSpPr txBox="1"/>
          <p:nvPr/>
        </p:nvSpPr>
        <p:spPr>
          <a:xfrm>
            <a:off x="4619878" y="4959986"/>
            <a:ext cx="2054860" cy="269304"/>
          </a:xfrm>
          <a:prstGeom prst="rect">
            <a:avLst/>
          </a:prstGeom>
          <a:solidFill>
            <a:srgbClr val="FFFF00"/>
          </a:solidFill>
        </p:spPr>
        <p:txBody>
          <a:bodyPr vert="horz" wrap="square" lIns="0" tIns="0" rIns="0" bIns="0" rtlCol="0">
            <a:spAutoFit/>
          </a:bodyPr>
          <a:lstStyle/>
          <a:p>
            <a:pPr>
              <a:lnSpc>
                <a:spcPts val="2145"/>
              </a:lnSpc>
              <a:tabLst>
                <a:tab pos="820982" algn="l"/>
              </a:tabLst>
            </a:pPr>
            <a:r>
              <a:rPr sz="1900" b="1" spc="-5" dirty="0">
                <a:latin typeface="Arial"/>
                <a:cs typeface="Arial"/>
              </a:rPr>
              <a:t>f</a:t>
            </a:r>
            <a:r>
              <a:rPr sz="1900" b="1" dirty="0">
                <a:latin typeface="Arial"/>
                <a:cs typeface="Arial"/>
              </a:rPr>
              <a:t>o</a:t>
            </a:r>
            <a:r>
              <a:rPr sz="1900" b="1" spc="-5" dirty="0">
                <a:latin typeface="Arial"/>
                <a:cs typeface="Arial"/>
              </a:rPr>
              <a:t>r</a:t>
            </a:r>
            <a:r>
              <a:rPr sz="1900" b="1" spc="-21" dirty="0">
                <a:latin typeface="Arial"/>
                <a:cs typeface="Arial"/>
              </a:rPr>
              <a:t>m</a:t>
            </a:r>
            <a:r>
              <a:rPr sz="1900" b="1" spc="-5" dirty="0">
                <a:latin typeface="Arial"/>
                <a:cs typeface="Arial"/>
              </a:rPr>
              <a:t>a</a:t>
            </a:r>
            <a:r>
              <a:rPr sz="1900" b="1" dirty="0">
                <a:latin typeface="Arial"/>
                <a:cs typeface="Arial"/>
              </a:rPr>
              <a:t>	</a:t>
            </a:r>
            <a:r>
              <a:rPr sz="1900" b="1" spc="-5" dirty="0">
                <a:latin typeface="Arial"/>
                <a:cs typeface="Arial"/>
              </a:rPr>
              <a:t>pro</a:t>
            </a:r>
            <a:r>
              <a:rPr sz="1900" b="1" dirty="0">
                <a:latin typeface="Arial"/>
                <a:cs typeface="Arial"/>
              </a:rPr>
              <a:t>g</a:t>
            </a:r>
            <a:r>
              <a:rPr sz="1900" b="1" spc="-5" dirty="0">
                <a:latin typeface="Arial"/>
                <a:cs typeface="Arial"/>
              </a:rPr>
              <a:t>res</a:t>
            </a:r>
            <a:r>
              <a:rPr sz="1900" b="1" spc="15" dirty="0">
                <a:latin typeface="Arial"/>
                <a:cs typeface="Arial"/>
              </a:rPr>
              <a:t>i</a:t>
            </a:r>
            <a:r>
              <a:rPr sz="1900" b="1" spc="-40" dirty="0">
                <a:latin typeface="Arial"/>
                <a:cs typeface="Arial"/>
              </a:rPr>
              <a:t>v</a:t>
            </a:r>
            <a:r>
              <a:rPr sz="1900" b="1" spc="-5" dirty="0">
                <a:latin typeface="Arial"/>
                <a:cs typeface="Arial"/>
              </a:rPr>
              <a:t>a</a:t>
            </a:r>
            <a:endParaRPr sz="1900">
              <a:latin typeface="Arial"/>
              <a:cs typeface="Arial"/>
            </a:endParaRPr>
          </a:p>
        </p:txBody>
      </p:sp>
      <p:sp>
        <p:nvSpPr>
          <p:cNvPr id="35" name="object 35"/>
          <p:cNvSpPr txBox="1"/>
          <p:nvPr/>
        </p:nvSpPr>
        <p:spPr>
          <a:xfrm>
            <a:off x="6826883" y="4959986"/>
            <a:ext cx="1286511" cy="269304"/>
          </a:xfrm>
          <a:prstGeom prst="rect">
            <a:avLst/>
          </a:prstGeom>
          <a:solidFill>
            <a:srgbClr val="FFFF00"/>
          </a:solidFill>
        </p:spPr>
        <p:txBody>
          <a:bodyPr vert="horz" wrap="square" lIns="0" tIns="0" rIns="0" bIns="0" rtlCol="0">
            <a:spAutoFit/>
          </a:bodyPr>
          <a:lstStyle/>
          <a:p>
            <a:pPr>
              <a:lnSpc>
                <a:spcPts val="2145"/>
              </a:lnSpc>
            </a:pPr>
            <a:r>
              <a:rPr sz="1900" b="1" spc="-15" dirty="0">
                <a:latin typeface="Arial"/>
                <a:cs typeface="Arial"/>
              </a:rPr>
              <a:t>v</a:t>
            </a:r>
            <a:r>
              <a:rPr sz="1900" b="1" spc="-5" dirty="0">
                <a:latin typeface="Arial"/>
                <a:cs typeface="Arial"/>
              </a:rPr>
              <a:t>erifican</a:t>
            </a:r>
            <a:r>
              <a:rPr sz="1900" b="1" dirty="0">
                <a:latin typeface="Arial"/>
                <a:cs typeface="Arial"/>
              </a:rPr>
              <a:t>d</a:t>
            </a:r>
            <a:r>
              <a:rPr sz="1900" b="1" spc="-5" dirty="0">
                <a:latin typeface="Arial"/>
                <a:cs typeface="Arial"/>
              </a:rPr>
              <a:t>o</a:t>
            </a:r>
            <a:endParaRPr sz="1900">
              <a:latin typeface="Arial"/>
              <a:cs typeface="Arial"/>
            </a:endParaRPr>
          </a:p>
        </p:txBody>
      </p:sp>
      <p:sp>
        <p:nvSpPr>
          <p:cNvPr id="36" name="object 36"/>
          <p:cNvSpPr txBox="1"/>
          <p:nvPr/>
        </p:nvSpPr>
        <p:spPr>
          <a:xfrm>
            <a:off x="8250174" y="4930520"/>
            <a:ext cx="1733551" cy="304570"/>
          </a:xfrm>
          <a:prstGeom prst="rect">
            <a:avLst/>
          </a:prstGeom>
        </p:spPr>
        <p:txBody>
          <a:bodyPr vert="horz" wrap="square" lIns="0" tIns="12064" rIns="0" bIns="0" rtlCol="0">
            <a:spAutoFit/>
          </a:bodyPr>
          <a:lstStyle/>
          <a:p>
            <a:pPr marL="12699">
              <a:spcBef>
                <a:spcPts val="95"/>
              </a:spcBef>
              <a:tabLst>
                <a:tab pos="365728" algn="l"/>
                <a:tab pos="1087024" algn="l"/>
                <a:tab pos="1518785" algn="l"/>
              </a:tabLst>
            </a:pPr>
            <a:r>
              <a:rPr sz="1900" b="1" spc="-5" dirty="0">
                <a:latin typeface="Arial"/>
                <a:cs typeface="Arial"/>
              </a:rPr>
              <a:t>el	</a:t>
            </a:r>
            <a:r>
              <a:rPr sz="1900" b="1" spc="-40" dirty="0">
                <a:latin typeface="Arial"/>
                <a:cs typeface="Arial"/>
              </a:rPr>
              <a:t>v</a:t>
            </a:r>
            <a:r>
              <a:rPr sz="1900" b="1" spc="5" dirty="0">
                <a:latin typeface="Arial"/>
                <a:cs typeface="Arial"/>
              </a:rPr>
              <a:t>a</a:t>
            </a:r>
            <a:r>
              <a:rPr sz="1900" b="1" spc="-5" dirty="0">
                <a:latin typeface="Arial"/>
                <a:cs typeface="Arial"/>
              </a:rPr>
              <a:t>lor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endParaRPr sz="1900">
              <a:latin typeface="Arial"/>
              <a:cs typeface="Arial"/>
            </a:endParaRPr>
          </a:p>
        </p:txBody>
      </p:sp>
      <p:sp>
        <p:nvSpPr>
          <p:cNvPr id="37" name="object 37"/>
          <p:cNvSpPr txBox="1"/>
          <p:nvPr/>
        </p:nvSpPr>
        <p:spPr>
          <a:xfrm>
            <a:off x="947928" y="5237354"/>
            <a:ext cx="19589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corriente</a:t>
            </a:r>
            <a:r>
              <a:rPr sz="1900" b="1" spc="-15" dirty="0">
                <a:latin typeface="Arial"/>
                <a:cs typeface="Arial"/>
              </a:rPr>
              <a:t> </a:t>
            </a:r>
            <a:r>
              <a:rPr sz="1900" b="1" spc="-5" dirty="0">
                <a:latin typeface="Arial"/>
                <a:cs typeface="Arial"/>
              </a:rPr>
              <a:t>de</a:t>
            </a:r>
            <a:r>
              <a:rPr sz="1900" b="1" spc="-21" dirty="0">
                <a:latin typeface="Arial"/>
                <a:cs typeface="Arial"/>
              </a:rPr>
              <a:t> </a:t>
            </a:r>
            <a:r>
              <a:rPr sz="1900" b="1" dirty="0">
                <a:latin typeface="Arial"/>
                <a:cs typeface="Arial"/>
              </a:rPr>
              <a:t>fuga</a:t>
            </a:r>
            <a:endParaRPr sz="1900">
              <a:latin typeface="Arial"/>
              <a:cs typeface="Arial"/>
            </a:endParaRPr>
          </a:p>
        </p:txBody>
      </p:sp>
      <p:sp>
        <p:nvSpPr>
          <p:cNvPr id="38" name="object 38"/>
          <p:cNvSpPr txBox="1"/>
          <p:nvPr/>
        </p:nvSpPr>
        <p:spPr>
          <a:xfrm>
            <a:off x="2960877" y="5207889"/>
            <a:ext cx="3483610"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que </a:t>
            </a:r>
            <a:r>
              <a:rPr sz="1900" b="1" spc="-5" dirty="0">
                <a:latin typeface="Arial"/>
                <a:cs typeface="Arial"/>
              </a:rPr>
              <a:t>circula por</a:t>
            </a:r>
            <a:r>
              <a:rPr sz="1900" b="1" spc="-10"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aislamiento.</a:t>
            </a:r>
            <a:endParaRPr sz="1900">
              <a:latin typeface="Arial"/>
              <a:cs typeface="Arial"/>
            </a:endParaRPr>
          </a:p>
        </p:txBody>
      </p:sp>
      <p:pic>
        <p:nvPicPr>
          <p:cNvPr id="39" name="object 39"/>
          <p:cNvPicPr/>
          <p:nvPr/>
        </p:nvPicPr>
        <p:blipFill>
          <a:blip r:embed="rId3" cstate="print"/>
          <a:stretch>
            <a:fillRect/>
          </a:stretch>
        </p:blipFill>
        <p:spPr>
          <a:xfrm>
            <a:off x="719455" y="5820367"/>
            <a:ext cx="208914" cy="194987"/>
          </a:xfrm>
          <a:prstGeom prst="rect">
            <a:avLst/>
          </a:prstGeom>
        </p:spPr>
      </p:pic>
      <p:sp>
        <p:nvSpPr>
          <p:cNvPr id="40" name="object 40"/>
          <p:cNvSpPr txBox="1"/>
          <p:nvPr/>
        </p:nvSpPr>
        <p:spPr>
          <a:xfrm>
            <a:off x="935227" y="5763005"/>
            <a:ext cx="4806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a:t>
            </a:r>
            <a:endParaRPr sz="1900">
              <a:latin typeface="Arial"/>
              <a:cs typeface="Arial"/>
            </a:endParaRPr>
          </a:p>
        </p:txBody>
      </p:sp>
      <p:sp>
        <p:nvSpPr>
          <p:cNvPr id="47" name="object 4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59</a:t>
            </a:fld>
            <a:endParaRPr dirty="0"/>
          </a:p>
        </p:txBody>
      </p:sp>
      <p:sp>
        <p:nvSpPr>
          <p:cNvPr id="41" name="object 41"/>
          <p:cNvSpPr txBox="1"/>
          <p:nvPr/>
        </p:nvSpPr>
        <p:spPr>
          <a:xfrm>
            <a:off x="1475486" y="5792471"/>
            <a:ext cx="21094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corriente</a:t>
            </a:r>
            <a:r>
              <a:rPr sz="1900" b="1" spc="10" dirty="0">
                <a:latin typeface="Arial"/>
                <a:cs typeface="Arial"/>
              </a:rPr>
              <a:t> </a:t>
            </a:r>
            <a:r>
              <a:rPr sz="1900" b="1" spc="-5" dirty="0">
                <a:latin typeface="Arial"/>
                <a:cs typeface="Arial"/>
              </a:rPr>
              <a:t>excesiva</a:t>
            </a:r>
            <a:endParaRPr sz="1900">
              <a:latin typeface="Arial"/>
              <a:cs typeface="Arial"/>
            </a:endParaRPr>
          </a:p>
        </p:txBody>
      </p:sp>
      <p:sp>
        <p:nvSpPr>
          <p:cNvPr id="42" name="object 42"/>
          <p:cNvSpPr txBox="1"/>
          <p:nvPr/>
        </p:nvSpPr>
        <p:spPr>
          <a:xfrm>
            <a:off x="4244977" y="5792471"/>
            <a:ext cx="209613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incremento</a:t>
            </a:r>
            <a:r>
              <a:rPr sz="1900" b="1" spc="15" dirty="0">
                <a:latin typeface="Arial"/>
                <a:cs typeface="Arial"/>
              </a:rPr>
              <a:t> </a:t>
            </a:r>
            <a:r>
              <a:rPr sz="1900" b="1" spc="-5" dirty="0">
                <a:latin typeface="Arial"/>
                <a:cs typeface="Arial"/>
              </a:rPr>
              <a:t>súbito</a:t>
            </a:r>
            <a:endParaRPr sz="1900">
              <a:latin typeface="Arial"/>
              <a:cs typeface="Arial"/>
            </a:endParaRPr>
          </a:p>
        </p:txBody>
      </p:sp>
      <p:sp>
        <p:nvSpPr>
          <p:cNvPr id="43" name="object 43"/>
          <p:cNvSpPr txBox="1"/>
          <p:nvPr/>
        </p:nvSpPr>
        <p:spPr>
          <a:xfrm>
            <a:off x="3644010" y="5763005"/>
            <a:ext cx="6340475" cy="304570"/>
          </a:xfrm>
          <a:prstGeom prst="rect">
            <a:avLst/>
          </a:prstGeom>
        </p:spPr>
        <p:txBody>
          <a:bodyPr vert="horz" wrap="square" lIns="0" tIns="12064" rIns="0" bIns="0" rtlCol="0">
            <a:spAutoFit/>
          </a:bodyPr>
          <a:lstStyle/>
          <a:p>
            <a:pPr marL="12699">
              <a:spcBef>
                <a:spcPts val="95"/>
              </a:spcBef>
              <a:tabLst>
                <a:tab pos="2767719" algn="l"/>
              </a:tabLst>
            </a:pPr>
            <a:r>
              <a:rPr sz="1900" b="1" spc="-5" dirty="0">
                <a:latin typeface="Arial"/>
                <a:cs typeface="Arial"/>
              </a:rPr>
              <a:t>o</a:t>
            </a:r>
            <a:r>
              <a:rPr sz="1900" b="1" spc="50" dirty="0">
                <a:latin typeface="Arial"/>
                <a:cs typeface="Arial"/>
              </a:rPr>
              <a:t> </a:t>
            </a:r>
            <a:r>
              <a:rPr sz="1900" b="1" spc="-5" dirty="0">
                <a:latin typeface="Arial"/>
                <a:cs typeface="Arial"/>
              </a:rPr>
              <a:t>un	de</a:t>
            </a:r>
            <a:r>
              <a:rPr sz="1900" b="1" spc="25" dirty="0">
                <a:latin typeface="Arial"/>
                <a:cs typeface="Arial"/>
              </a:rPr>
              <a:t> </a:t>
            </a:r>
            <a:r>
              <a:rPr sz="1900" b="1" spc="-10" dirty="0">
                <a:latin typeface="Arial"/>
                <a:cs typeface="Arial"/>
              </a:rPr>
              <a:t>la</a:t>
            </a:r>
            <a:r>
              <a:rPr sz="1900" b="1" spc="30" dirty="0">
                <a:latin typeface="Arial"/>
                <a:cs typeface="Arial"/>
              </a:rPr>
              <a:t> </a:t>
            </a:r>
            <a:r>
              <a:rPr sz="1900" b="1" spc="-5" dirty="0">
                <a:latin typeface="Arial"/>
                <a:cs typeface="Arial"/>
              </a:rPr>
              <a:t>corriente</a:t>
            </a:r>
            <a:r>
              <a:rPr sz="1900" b="1" spc="44" dirty="0">
                <a:latin typeface="Arial"/>
                <a:cs typeface="Arial"/>
              </a:rPr>
              <a:t> </a:t>
            </a:r>
            <a:r>
              <a:rPr sz="1900" b="1" spc="-5" dirty="0">
                <a:latin typeface="Arial"/>
                <a:cs typeface="Arial"/>
              </a:rPr>
              <a:t>es</a:t>
            </a:r>
            <a:r>
              <a:rPr sz="1900" b="1" spc="30" dirty="0">
                <a:latin typeface="Arial"/>
                <a:cs typeface="Arial"/>
              </a:rPr>
              <a:t> </a:t>
            </a:r>
            <a:r>
              <a:rPr sz="1900" b="1" spc="-5" dirty="0">
                <a:latin typeface="Arial"/>
                <a:cs typeface="Arial"/>
              </a:rPr>
              <a:t>un</a:t>
            </a:r>
            <a:r>
              <a:rPr sz="1900" b="1" spc="30" dirty="0">
                <a:latin typeface="Arial"/>
                <a:cs typeface="Arial"/>
              </a:rPr>
              <a:t> </a:t>
            </a:r>
            <a:r>
              <a:rPr sz="1900" b="1" spc="-5" dirty="0">
                <a:latin typeface="Arial"/>
                <a:cs typeface="Arial"/>
              </a:rPr>
              <a:t>indicativo</a:t>
            </a:r>
            <a:endParaRPr sz="1900">
              <a:latin typeface="Arial"/>
              <a:cs typeface="Arial"/>
            </a:endParaRPr>
          </a:p>
        </p:txBody>
      </p:sp>
      <p:sp>
        <p:nvSpPr>
          <p:cNvPr id="44" name="object 44"/>
          <p:cNvSpPr txBox="1"/>
          <p:nvPr/>
        </p:nvSpPr>
        <p:spPr>
          <a:xfrm>
            <a:off x="935227" y="6040323"/>
            <a:ext cx="8032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70" dirty="0">
                <a:latin typeface="Arial"/>
                <a:cs typeface="Arial"/>
              </a:rPr>
              <a:t> </a:t>
            </a:r>
            <a:r>
              <a:rPr sz="1900" b="1" spc="-5" dirty="0">
                <a:latin typeface="Arial"/>
                <a:cs typeface="Arial"/>
              </a:rPr>
              <a:t>que</a:t>
            </a:r>
            <a:endParaRPr sz="1900">
              <a:latin typeface="Arial"/>
              <a:cs typeface="Arial"/>
            </a:endParaRPr>
          </a:p>
        </p:txBody>
      </p:sp>
      <p:sp>
        <p:nvSpPr>
          <p:cNvPr id="45" name="object 45"/>
          <p:cNvSpPr txBox="1"/>
          <p:nvPr/>
        </p:nvSpPr>
        <p:spPr>
          <a:xfrm>
            <a:off x="1794002" y="6069839"/>
            <a:ext cx="29222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pueden</a:t>
            </a:r>
            <a:r>
              <a:rPr sz="1900" b="1" dirty="0">
                <a:latin typeface="Arial"/>
                <a:cs typeface="Arial"/>
              </a:rPr>
              <a:t> </a:t>
            </a:r>
            <a:r>
              <a:rPr sz="1900" b="1" spc="-5" dirty="0">
                <a:latin typeface="Arial"/>
                <a:cs typeface="Arial"/>
              </a:rPr>
              <a:t>existir</a:t>
            </a:r>
            <a:r>
              <a:rPr sz="1900" b="1" dirty="0">
                <a:latin typeface="Arial"/>
                <a:cs typeface="Arial"/>
              </a:rPr>
              <a:t> </a:t>
            </a:r>
            <a:r>
              <a:rPr sz="1900" b="1" spc="-5" dirty="0">
                <a:latin typeface="Arial"/>
                <a:cs typeface="Arial"/>
              </a:rPr>
              <a:t>problemas</a:t>
            </a:r>
            <a:endParaRPr sz="1900">
              <a:latin typeface="Arial"/>
              <a:cs typeface="Arial"/>
            </a:endParaRPr>
          </a:p>
        </p:txBody>
      </p:sp>
      <p:sp>
        <p:nvSpPr>
          <p:cNvPr id="46" name="object 46"/>
          <p:cNvSpPr txBox="1"/>
          <p:nvPr/>
        </p:nvSpPr>
        <p:spPr>
          <a:xfrm>
            <a:off x="4770247" y="6040323"/>
            <a:ext cx="29368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5" dirty="0">
                <a:latin typeface="Arial"/>
                <a:cs typeface="Arial"/>
              </a:rPr>
              <a:t> </a:t>
            </a:r>
            <a:r>
              <a:rPr sz="1900" b="1" spc="-5" dirty="0">
                <a:latin typeface="Arial"/>
                <a:cs typeface="Arial"/>
              </a:rPr>
              <a:t>el</a:t>
            </a:r>
            <a:r>
              <a:rPr sz="1900" b="1" spc="-15" dirty="0">
                <a:latin typeface="Arial"/>
                <a:cs typeface="Arial"/>
              </a:rPr>
              <a:t> </a:t>
            </a:r>
            <a:r>
              <a:rPr sz="1900" b="1" dirty="0">
                <a:latin typeface="Arial"/>
                <a:cs typeface="Arial"/>
              </a:rPr>
              <a:t>equipo </a:t>
            </a:r>
            <a:r>
              <a:rPr sz="1900" b="1" spc="-5" dirty="0">
                <a:latin typeface="Arial"/>
                <a:cs typeface="Arial"/>
              </a:rPr>
              <a:t>bajo</a:t>
            </a:r>
            <a:r>
              <a:rPr sz="1900" b="1" spc="-10" dirty="0">
                <a:latin typeface="Arial"/>
                <a:cs typeface="Arial"/>
              </a:rPr>
              <a:t> </a:t>
            </a:r>
            <a:r>
              <a:rPr sz="1900" b="1" spc="-5" dirty="0">
                <a:latin typeface="Arial"/>
                <a:cs typeface="Arial"/>
              </a:rPr>
              <a:t>prueba.</a:t>
            </a:r>
            <a:endParaRPr sz="1900">
              <a:latin typeface="Arial"/>
              <a:cs typeface="Aria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498347"/>
            <a:ext cx="4371975" cy="346249"/>
          </a:xfrm>
          <a:prstGeom prst="rect">
            <a:avLst/>
          </a:prstGeom>
          <a:solidFill>
            <a:srgbClr val="FF00FF"/>
          </a:solidFill>
        </p:spPr>
        <p:txBody>
          <a:bodyPr vert="horz" wrap="square" lIns="0" tIns="0" rIns="0" bIns="0" rtlCol="0">
            <a:spAutoFit/>
          </a:bodyPr>
          <a:lstStyle/>
          <a:p>
            <a:pPr>
              <a:lnSpc>
                <a:spcPts val="2709"/>
              </a:lnSpc>
            </a:pPr>
            <a:r>
              <a:rPr sz="2400" b="1" spc="-5" dirty="0">
                <a:latin typeface="Arial"/>
                <a:cs typeface="Arial"/>
              </a:rPr>
              <a:t>Prueba</a:t>
            </a:r>
            <a:r>
              <a:rPr sz="2400" b="1" spc="5" dirty="0">
                <a:latin typeface="Arial"/>
                <a:cs typeface="Arial"/>
              </a:rPr>
              <a:t> </a:t>
            </a:r>
            <a:r>
              <a:rPr sz="2400" b="1" spc="-5" dirty="0">
                <a:latin typeface="Arial"/>
                <a:cs typeface="Arial"/>
              </a:rPr>
              <a:t>de</a:t>
            </a:r>
            <a:r>
              <a:rPr sz="2400" b="1" spc="15" dirty="0">
                <a:latin typeface="Arial"/>
                <a:cs typeface="Arial"/>
              </a:rPr>
              <a:t> </a:t>
            </a:r>
            <a:r>
              <a:rPr sz="2400" b="1" spc="-5" dirty="0">
                <a:latin typeface="Arial"/>
                <a:cs typeface="Arial"/>
              </a:rPr>
              <a:t>Factor</a:t>
            </a:r>
            <a:r>
              <a:rPr sz="2400" b="1" spc="10"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Potencia.</a:t>
            </a:r>
            <a:endParaRPr sz="2400">
              <a:latin typeface="Arial"/>
              <a:cs typeface="Arial"/>
            </a:endParaRPr>
          </a:p>
        </p:txBody>
      </p:sp>
      <p:pic>
        <p:nvPicPr>
          <p:cNvPr id="7" name="object 7"/>
          <p:cNvPicPr/>
          <p:nvPr/>
        </p:nvPicPr>
        <p:blipFill>
          <a:blip r:embed="rId2" cstate="print"/>
          <a:stretch>
            <a:fillRect/>
          </a:stretch>
        </p:blipFill>
        <p:spPr>
          <a:xfrm>
            <a:off x="719455" y="2578692"/>
            <a:ext cx="208914" cy="194987"/>
          </a:xfrm>
          <a:prstGeom prst="rect">
            <a:avLst/>
          </a:prstGeom>
        </p:spPr>
      </p:pic>
      <p:sp>
        <p:nvSpPr>
          <p:cNvPr id="8" name="object 8"/>
          <p:cNvSpPr txBox="1"/>
          <p:nvPr/>
        </p:nvSpPr>
        <p:spPr>
          <a:xfrm>
            <a:off x="935227" y="2520824"/>
            <a:ext cx="9051290" cy="1715467"/>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Prueba diseñada para la evaluación del aislamiento en AC </a:t>
            </a:r>
            <a:r>
              <a:rPr sz="1100" dirty="0">
                <a:latin typeface="Wingdings"/>
                <a:cs typeface="Wingdings"/>
              </a:rPr>
              <a:t></a:t>
            </a:r>
            <a:r>
              <a:rPr sz="1100" spc="5" dirty="0">
                <a:latin typeface="Times New Roman"/>
                <a:cs typeface="Times New Roman"/>
              </a:rPr>
              <a:t> </a:t>
            </a:r>
            <a:r>
              <a:rPr sz="1900" b="1" spc="-5" dirty="0">
                <a:latin typeface="Arial"/>
                <a:cs typeface="Arial"/>
              </a:rPr>
              <a:t>basado en la </a:t>
            </a:r>
            <a:r>
              <a:rPr sz="1900" b="1" dirty="0">
                <a:latin typeface="Arial"/>
                <a:cs typeface="Arial"/>
              </a:rPr>
              <a:t> </a:t>
            </a:r>
            <a:r>
              <a:rPr sz="1900" b="1" spc="-5" dirty="0">
                <a:latin typeface="Arial"/>
                <a:cs typeface="Arial"/>
              </a:rPr>
              <a:t>relación</a:t>
            </a:r>
            <a:r>
              <a:rPr sz="1900" b="1" spc="10" dirty="0">
                <a:latin typeface="Arial"/>
                <a:cs typeface="Arial"/>
              </a:rPr>
              <a:t> </a:t>
            </a:r>
            <a:r>
              <a:rPr sz="1900" b="1" spc="-5" dirty="0">
                <a:latin typeface="Arial"/>
                <a:cs typeface="Arial"/>
              </a:rPr>
              <a:t>existente entre</a:t>
            </a:r>
            <a:r>
              <a:rPr sz="1900" b="1" dirty="0">
                <a:latin typeface="Arial"/>
                <a:cs typeface="Arial"/>
              </a:rPr>
              <a:t> </a:t>
            </a:r>
            <a:r>
              <a:rPr sz="1900" b="1" spc="-5" dirty="0">
                <a:latin typeface="Arial"/>
                <a:cs typeface="Arial"/>
              </a:rPr>
              <a:t>la potencia</a:t>
            </a:r>
            <a:r>
              <a:rPr sz="1900" b="1" dirty="0">
                <a:latin typeface="Arial"/>
                <a:cs typeface="Arial"/>
              </a:rPr>
              <a:t> </a:t>
            </a:r>
            <a:r>
              <a:rPr sz="1900" b="1" spc="-10" dirty="0">
                <a:latin typeface="Arial"/>
                <a:cs typeface="Arial"/>
              </a:rPr>
              <a:t>activa</a:t>
            </a:r>
            <a:r>
              <a:rPr sz="1900" b="1" spc="21"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potencia </a:t>
            </a:r>
            <a:r>
              <a:rPr sz="1900" b="1" dirty="0">
                <a:latin typeface="Arial"/>
                <a:cs typeface="Arial"/>
              </a:rPr>
              <a:t>total.</a:t>
            </a:r>
            <a:endParaRPr sz="1900">
              <a:latin typeface="Arial"/>
              <a:cs typeface="Arial"/>
            </a:endParaRPr>
          </a:p>
          <a:p>
            <a:pPr>
              <a:spcBef>
                <a:spcPts val="5"/>
              </a:spcBef>
            </a:pPr>
            <a:endParaRPr>
              <a:latin typeface="Arial"/>
              <a:cs typeface="Arial"/>
            </a:endParaRPr>
          </a:p>
          <a:p>
            <a:pPr marL="12699" marR="6350" algn="just">
              <a:lnSpc>
                <a:spcPct val="95800"/>
              </a:lnSpc>
            </a:pPr>
            <a:r>
              <a:rPr sz="1900" b="1" spc="-5" dirty="0">
                <a:latin typeface="Arial"/>
                <a:cs typeface="Arial"/>
              </a:rPr>
              <a:t>Se utiliza </a:t>
            </a:r>
            <a:r>
              <a:rPr sz="1900" b="1" dirty="0">
                <a:latin typeface="Arial"/>
                <a:cs typeface="Arial"/>
              </a:rPr>
              <a:t>como </a:t>
            </a:r>
            <a:r>
              <a:rPr sz="1900" b="1" spc="-5" dirty="0">
                <a:latin typeface="Arial"/>
                <a:cs typeface="Arial"/>
              </a:rPr>
              <a:t>modelo un capacitor (capacitancia del equipo bajo prueba) en </a:t>
            </a:r>
            <a:r>
              <a:rPr sz="1900" b="1" dirty="0">
                <a:latin typeface="Arial"/>
                <a:cs typeface="Arial"/>
              </a:rPr>
              <a:t> </a:t>
            </a:r>
            <a:r>
              <a:rPr sz="1900" b="1" spc="-5" dirty="0">
                <a:latin typeface="Arial"/>
                <a:cs typeface="Arial"/>
              </a:rPr>
              <a:t>paralelo</a:t>
            </a:r>
            <a:r>
              <a:rPr sz="1900" b="1" spc="-95" dirty="0">
                <a:latin typeface="Arial"/>
                <a:cs typeface="Arial"/>
              </a:rPr>
              <a:t> </a:t>
            </a:r>
            <a:r>
              <a:rPr sz="1900" b="1" spc="-5" dirty="0">
                <a:latin typeface="Arial"/>
                <a:cs typeface="Arial"/>
              </a:rPr>
              <a:t>con</a:t>
            </a:r>
            <a:r>
              <a:rPr sz="1900" b="1" spc="-90" dirty="0">
                <a:latin typeface="Arial"/>
                <a:cs typeface="Arial"/>
              </a:rPr>
              <a:t> </a:t>
            </a:r>
            <a:r>
              <a:rPr sz="1900" b="1" spc="-5" dirty="0">
                <a:latin typeface="Arial"/>
                <a:cs typeface="Arial"/>
              </a:rPr>
              <a:t>una</a:t>
            </a:r>
            <a:r>
              <a:rPr sz="1900" b="1" spc="-100" dirty="0">
                <a:latin typeface="Arial"/>
                <a:cs typeface="Arial"/>
              </a:rPr>
              <a:t> </a:t>
            </a:r>
            <a:r>
              <a:rPr sz="1900" b="1" spc="-5" dirty="0">
                <a:latin typeface="Arial"/>
                <a:cs typeface="Arial"/>
              </a:rPr>
              <a:t>resistencia</a:t>
            </a:r>
            <a:r>
              <a:rPr sz="1900" b="1" spc="-75" dirty="0">
                <a:latin typeface="Arial"/>
                <a:cs typeface="Arial"/>
              </a:rPr>
              <a:t> </a:t>
            </a:r>
            <a:r>
              <a:rPr sz="1900" b="1" spc="-5" dirty="0">
                <a:latin typeface="Arial"/>
                <a:cs typeface="Arial"/>
              </a:rPr>
              <a:t>(pérdidas</a:t>
            </a:r>
            <a:r>
              <a:rPr sz="1900" b="1" spc="-95" dirty="0">
                <a:latin typeface="Arial"/>
                <a:cs typeface="Arial"/>
              </a:rPr>
              <a:t> </a:t>
            </a:r>
            <a:r>
              <a:rPr sz="1900" b="1" spc="-5" dirty="0">
                <a:latin typeface="Arial"/>
                <a:cs typeface="Arial"/>
              </a:rPr>
              <a:t>en</a:t>
            </a:r>
            <a:r>
              <a:rPr sz="1900" b="1" spc="-95" dirty="0">
                <a:latin typeface="Arial"/>
                <a:cs typeface="Arial"/>
              </a:rPr>
              <a:t> </a:t>
            </a:r>
            <a:r>
              <a:rPr sz="1900" b="1" spc="-5" dirty="0">
                <a:latin typeface="Arial"/>
                <a:cs typeface="Arial"/>
              </a:rPr>
              <a:t>el</a:t>
            </a:r>
            <a:r>
              <a:rPr sz="1900" b="1" spc="-95" dirty="0">
                <a:latin typeface="Arial"/>
                <a:cs typeface="Arial"/>
              </a:rPr>
              <a:t> </a:t>
            </a:r>
            <a:r>
              <a:rPr sz="1900" b="1" spc="-5" dirty="0">
                <a:latin typeface="Arial"/>
                <a:cs typeface="Arial"/>
              </a:rPr>
              <a:t>aislamiento</a:t>
            </a:r>
            <a:r>
              <a:rPr sz="1900" b="1" spc="-86" dirty="0">
                <a:latin typeface="Arial"/>
                <a:cs typeface="Arial"/>
              </a:rPr>
              <a:t> </a:t>
            </a:r>
            <a:r>
              <a:rPr sz="1900" b="1" spc="-5" dirty="0">
                <a:latin typeface="Arial"/>
                <a:cs typeface="Arial"/>
              </a:rPr>
              <a:t>cuando</a:t>
            </a:r>
            <a:r>
              <a:rPr sz="1900" b="1" spc="-90" dirty="0">
                <a:latin typeface="Arial"/>
                <a:cs typeface="Arial"/>
              </a:rPr>
              <a:t> </a:t>
            </a:r>
            <a:r>
              <a:rPr sz="1900" b="1" spc="-5" dirty="0">
                <a:latin typeface="Arial"/>
                <a:cs typeface="Arial"/>
              </a:rPr>
              <a:t>se</a:t>
            </a:r>
            <a:r>
              <a:rPr sz="1900" b="1" spc="-105" dirty="0">
                <a:latin typeface="Arial"/>
                <a:cs typeface="Arial"/>
              </a:rPr>
              <a:t> </a:t>
            </a:r>
            <a:r>
              <a:rPr sz="1900" b="1" spc="-5" dirty="0">
                <a:latin typeface="Arial"/>
                <a:cs typeface="Arial"/>
              </a:rPr>
              <a:t>le</a:t>
            </a:r>
            <a:r>
              <a:rPr sz="1900" b="1" spc="-90" dirty="0">
                <a:latin typeface="Arial"/>
                <a:cs typeface="Arial"/>
              </a:rPr>
              <a:t> </a:t>
            </a:r>
            <a:r>
              <a:rPr sz="1900" b="1" spc="-5" dirty="0">
                <a:latin typeface="Arial"/>
                <a:cs typeface="Arial"/>
              </a:rPr>
              <a:t>aplica</a:t>
            </a:r>
            <a:r>
              <a:rPr sz="1900" b="1" spc="-95" dirty="0">
                <a:latin typeface="Arial"/>
                <a:cs typeface="Arial"/>
              </a:rPr>
              <a:t> </a:t>
            </a:r>
            <a:r>
              <a:rPr sz="1900" b="1" spc="-5" dirty="0">
                <a:latin typeface="Arial"/>
                <a:cs typeface="Arial"/>
              </a:rPr>
              <a:t>una </a:t>
            </a:r>
            <a:r>
              <a:rPr sz="1900" b="1" spc="-515" dirty="0">
                <a:latin typeface="Arial"/>
                <a:cs typeface="Arial"/>
              </a:rPr>
              <a:t> </a:t>
            </a:r>
            <a:r>
              <a:rPr sz="1900" b="1" spc="-5" dirty="0">
                <a:latin typeface="Arial"/>
                <a:cs typeface="Arial"/>
              </a:rPr>
              <a:t>tensión de</a:t>
            </a:r>
            <a:r>
              <a:rPr sz="1900" b="1" spc="5" dirty="0">
                <a:latin typeface="Arial"/>
                <a:cs typeface="Arial"/>
              </a:rPr>
              <a:t> </a:t>
            </a:r>
            <a:r>
              <a:rPr sz="1900" b="1" spc="-5" dirty="0">
                <a:latin typeface="Arial"/>
                <a:cs typeface="Arial"/>
              </a:rPr>
              <a:t>prueba)</a:t>
            </a:r>
            <a:endParaRPr sz="1900">
              <a:latin typeface="Arial"/>
              <a:cs typeface="Arial"/>
            </a:endParaRPr>
          </a:p>
        </p:txBody>
      </p:sp>
      <p:pic>
        <p:nvPicPr>
          <p:cNvPr id="9" name="object 9"/>
          <p:cNvPicPr/>
          <p:nvPr/>
        </p:nvPicPr>
        <p:blipFill>
          <a:blip r:embed="rId2" cstate="print"/>
          <a:stretch>
            <a:fillRect/>
          </a:stretch>
        </p:blipFill>
        <p:spPr>
          <a:xfrm>
            <a:off x="719455" y="3411135"/>
            <a:ext cx="208914" cy="194394"/>
          </a:xfrm>
          <a:prstGeom prst="rect">
            <a:avLst/>
          </a:prstGeom>
        </p:spPr>
      </p:pic>
      <p:pic>
        <p:nvPicPr>
          <p:cNvPr id="10" name="object 10"/>
          <p:cNvPicPr/>
          <p:nvPr/>
        </p:nvPicPr>
        <p:blipFill>
          <a:blip r:embed="rId2" cstate="print"/>
          <a:stretch>
            <a:fillRect/>
          </a:stretch>
        </p:blipFill>
        <p:spPr>
          <a:xfrm>
            <a:off x="719455" y="4520523"/>
            <a:ext cx="208914" cy="194987"/>
          </a:xfrm>
          <a:prstGeom prst="rect">
            <a:avLst/>
          </a:prstGeom>
        </p:spPr>
      </p:pic>
      <p:sp>
        <p:nvSpPr>
          <p:cNvPr id="11" name="object 11"/>
          <p:cNvSpPr txBox="1"/>
          <p:nvPr/>
        </p:nvSpPr>
        <p:spPr>
          <a:xfrm>
            <a:off x="1333755" y="4492118"/>
            <a:ext cx="1042668"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figura</a:t>
            </a:r>
            <a:r>
              <a:rPr sz="1900" b="1" spc="229" dirty="0">
                <a:latin typeface="Arial"/>
                <a:cs typeface="Arial"/>
              </a:rPr>
              <a:t> </a:t>
            </a:r>
            <a:r>
              <a:rPr sz="1900" b="1" spc="-5" dirty="0">
                <a:latin typeface="Arial"/>
                <a:cs typeface="Arial"/>
              </a:rPr>
              <a:t>22</a:t>
            </a:r>
            <a:endParaRPr sz="1900">
              <a:latin typeface="Arial"/>
              <a:cs typeface="Arial"/>
            </a:endParaRPr>
          </a:p>
        </p:txBody>
      </p:sp>
      <p:sp>
        <p:nvSpPr>
          <p:cNvPr id="12" name="object 12"/>
          <p:cNvSpPr txBox="1"/>
          <p:nvPr/>
        </p:nvSpPr>
        <p:spPr>
          <a:xfrm>
            <a:off x="935228" y="4462653"/>
            <a:ext cx="4868545" cy="304570"/>
          </a:xfrm>
          <a:prstGeom prst="rect">
            <a:avLst/>
          </a:prstGeom>
        </p:spPr>
        <p:txBody>
          <a:bodyPr vert="horz" wrap="square" lIns="0" tIns="12064" rIns="0" bIns="0" rtlCol="0">
            <a:spAutoFit/>
          </a:bodyPr>
          <a:lstStyle/>
          <a:p>
            <a:pPr marL="12699">
              <a:spcBef>
                <a:spcPts val="95"/>
              </a:spcBef>
              <a:tabLst>
                <a:tab pos="1544182" algn="l"/>
              </a:tabLst>
            </a:pPr>
            <a:r>
              <a:rPr sz="1900" b="1" dirty="0">
                <a:latin typeface="Arial"/>
                <a:cs typeface="Arial"/>
              </a:rPr>
              <a:t>La	</a:t>
            </a:r>
            <a:r>
              <a:rPr sz="1900" b="1" spc="-5" dirty="0">
                <a:latin typeface="Arial"/>
                <a:cs typeface="Arial"/>
              </a:rPr>
              <a:t>muestra</a:t>
            </a:r>
            <a:r>
              <a:rPr sz="1900" b="1" spc="265" dirty="0">
                <a:latin typeface="Arial"/>
                <a:cs typeface="Arial"/>
              </a:rPr>
              <a:t> </a:t>
            </a:r>
            <a:r>
              <a:rPr sz="1900" b="1" spc="-5" dirty="0">
                <a:latin typeface="Arial"/>
                <a:cs typeface="Arial"/>
              </a:rPr>
              <a:t>este</a:t>
            </a:r>
            <a:r>
              <a:rPr sz="1900" b="1" spc="279" dirty="0">
                <a:latin typeface="Arial"/>
                <a:cs typeface="Arial"/>
              </a:rPr>
              <a:t> </a:t>
            </a:r>
            <a:r>
              <a:rPr sz="1900" b="1" spc="-5" dirty="0">
                <a:latin typeface="Arial"/>
                <a:cs typeface="Arial"/>
              </a:rPr>
              <a:t>modelo</a:t>
            </a:r>
            <a:r>
              <a:rPr sz="1900" b="1" spc="279" dirty="0">
                <a:latin typeface="Arial"/>
                <a:cs typeface="Arial"/>
              </a:rPr>
              <a:t> </a:t>
            </a:r>
            <a:r>
              <a:rPr sz="1900" b="1" spc="-5" dirty="0">
                <a:latin typeface="Arial"/>
                <a:cs typeface="Arial"/>
              </a:rPr>
              <a:t>donde</a:t>
            </a:r>
            <a:endParaRPr sz="1900">
              <a:latin typeface="Arial"/>
              <a:cs typeface="Arial"/>
            </a:endParaRPr>
          </a:p>
        </p:txBody>
      </p:sp>
      <p:sp>
        <p:nvSpPr>
          <p:cNvPr id="13" name="object 13"/>
          <p:cNvSpPr txBox="1"/>
          <p:nvPr/>
        </p:nvSpPr>
        <p:spPr>
          <a:xfrm>
            <a:off x="5898771" y="4492118"/>
            <a:ext cx="35420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It</a:t>
            </a:r>
            <a:r>
              <a:rPr sz="1900" b="1" spc="300" dirty="0">
                <a:latin typeface="Arial"/>
                <a:cs typeface="Arial"/>
              </a:rPr>
              <a:t> </a:t>
            </a:r>
            <a:r>
              <a:rPr sz="1900" b="1" spc="-5" dirty="0">
                <a:latin typeface="Arial"/>
                <a:cs typeface="Arial"/>
              </a:rPr>
              <a:t>representa</a:t>
            </a:r>
            <a:r>
              <a:rPr sz="1900" b="1" spc="295" dirty="0">
                <a:latin typeface="Arial"/>
                <a:cs typeface="Arial"/>
              </a:rPr>
              <a:t> </a:t>
            </a:r>
            <a:r>
              <a:rPr sz="1900" b="1" spc="-5" dirty="0">
                <a:latin typeface="Arial"/>
                <a:cs typeface="Arial"/>
              </a:rPr>
              <a:t>la</a:t>
            </a:r>
            <a:r>
              <a:rPr sz="1900" b="1" spc="300" dirty="0">
                <a:latin typeface="Arial"/>
                <a:cs typeface="Arial"/>
              </a:rPr>
              <a:t> </a:t>
            </a:r>
            <a:r>
              <a:rPr sz="1900" b="1" spc="-5" dirty="0">
                <a:latin typeface="Arial"/>
                <a:cs typeface="Arial"/>
              </a:rPr>
              <a:t>corriente</a:t>
            </a:r>
            <a:r>
              <a:rPr sz="1900" b="1" spc="319" dirty="0">
                <a:latin typeface="Arial"/>
                <a:cs typeface="Arial"/>
              </a:rPr>
              <a:t> </a:t>
            </a:r>
            <a:r>
              <a:rPr sz="1900" b="1" spc="-5" dirty="0">
                <a:latin typeface="Arial"/>
                <a:cs typeface="Arial"/>
              </a:rPr>
              <a:t>total</a:t>
            </a:r>
            <a:endParaRPr sz="1900">
              <a:latin typeface="Arial"/>
              <a:cs typeface="Arial"/>
            </a:endParaRPr>
          </a:p>
        </p:txBody>
      </p:sp>
      <p:sp>
        <p:nvSpPr>
          <p:cNvPr id="14" name="object 14"/>
          <p:cNvSpPr txBox="1"/>
          <p:nvPr/>
        </p:nvSpPr>
        <p:spPr>
          <a:xfrm>
            <a:off x="9531858" y="4462653"/>
            <a:ext cx="453390" cy="304570"/>
          </a:xfrm>
          <a:prstGeom prst="rect">
            <a:avLst/>
          </a:prstGeom>
        </p:spPr>
        <p:txBody>
          <a:bodyPr vert="horz" wrap="square" lIns="0" tIns="12064" rIns="0" bIns="0" rtlCol="0">
            <a:spAutoFit/>
          </a:bodyPr>
          <a:lstStyle/>
          <a:p>
            <a:pPr marL="12699">
              <a:spcBef>
                <a:spcPts val="95"/>
              </a:spcBef>
            </a:pPr>
            <a:r>
              <a:rPr sz="1900" b="1" spc="-15" dirty="0">
                <a:latin typeface="Arial"/>
                <a:cs typeface="Arial"/>
              </a:rPr>
              <a:t>q</a:t>
            </a:r>
            <a:r>
              <a:rPr sz="1900" b="1" spc="-5" dirty="0">
                <a:latin typeface="Arial"/>
                <a:cs typeface="Arial"/>
              </a:rPr>
              <a:t>ue</a:t>
            </a:r>
            <a:endParaRPr sz="1900">
              <a:latin typeface="Arial"/>
              <a:cs typeface="Arial"/>
            </a:endParaRPr>
          </a:p>
        </p:txBody>
      </p:sp>
      <p:sp>
        <p:nvSpPr>
          <p:cNvPr id="15" name="object 15"/>
          <p:cNvSpPr txBox="1"/>
          <p:nvPr/>
        </p:nvSpPr>
        <p:spPr>
          <a:xfrm>
            <a:off x="935228" y="4740021"/>
            <a:ext cx="36830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circula</a:t>
            </a:r>
            <a:r>
              <a:rPr sz="1900" b="1" spc="21" dirty="0">
                <a:latin typeface="Arial"/>
                <a:cs typeface="Arial"/>
              </a:rPr>
              <a:t> </a:t>
            </a:r>
            <a:r>
              <a:rPr sz="1900" b="1" spc="-5" dirty="0">
                <a:latin typeface="Arial"/>
                <a:cs typeface="Arial"/>
              </a:rPr>
              <a:t>por</a:t>
            </a:r>
            <a:r>
              <a:rPr sz="1900" b="1" spc="15" dirty="0">
                <a:latin typeface="Arial"/>
                <a:cs typeface="Arial"/>
              </a:rPr>
              <a:t> </a:t>
            </a:r>
            <a:r>
              <a:rPr sz="1900" b="1" spc="-5" dirty="0">
                <a:latin typeface="Arial"/>
                <a:cs typeface="Arial"/>
              </a:rPr>
              <a:t>el</a:t>
            </a:r>
            <a:r>
              <a:rPr sz="1900" b="1" spc="25" dirty="0">
                <a:latin typeface="Arial"/>
                <a:cs typeface="Arial"/>
              </a:rPr>
              <a:t> </a:t>
            </a:r>
            <a:r>
              <a:rPr sz="1900" b="1" spc="-5" dirty="0">
                <a:latin typeface="Arial"/>
                <a:cs typeface="Arial"/>
              </a:rPr>
              <a:t>equipo</a:t>
            </a:r>
            <a:r>
              <a:rPr sz="1900" b="1" spc="21"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prueba,</a:t>
            </a:r>
            <a:endParaRPr sz="1900">
              <a:latin typeface="Arial"/>
              <a:cs typeface="Arial"/>
            </a:endParaRPr>
          </a:p>
        </p:txBody>
      </p:sp>
      <p:sp>
        <p:nvSpPr>
          <p:cNvPr id="16" name="object 16"/>
          <p:cNvSpPr txBox="1"/>
          <p:nvPr/>
        </p:nvSpPr>
        <p:spPr>
          <a:xfrm>
            <a:off x="4679316" y="4769486"/>
            <a:ext cx="31476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Ic</a:t>
            </a:r>
            <a:r>
              <a:rPr sz="1900" b="1" spc="25" dirty="0">
                <a:latin typeface="Arial"/>
                <a:cs typeface="Arial"/>
              </a:rPr>
              <a:t> </a:t>
            </a:r>
            <a:r>
              <a:rPr sz="1900" b="1" spc="-5" dirty="0">
                <a:latin typeface="Arial"/>
                <a:cs typeface="Arial"/>
              </a:rPr>
              <a:t>es</a:t>
            </a:r>
            <a:r>
              <a:rPr sz="1900" b="1" spc="21"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corriente</a:t>
            </a:r>
            <a:r>
              <a:rPr sz="1900" b="1" spc="40" dirty="0">
                <a:latin typeface="Arial"/>
                <a:cs typeface="Arial"/>
              </a:rPr>
              <a:t> </a:t>
            </a:r>
            <a:r>
              <a:rPr sz="1900" b="1" spc="-5" dirty="0">
                <a:latin typeface="Arial"/>
                <a:cs typeface="Arial"/>
              </a:rPr>
              <a:t>capacitiva</a:t>
            </a:r>
            <a:endParaRPr sz="1900">
              <a:latin typeface="Arial"/>
              <a:cs typeface="Arial"/>
            </a:endParaRPr>
          </a:p>
        </p:txBody>
      </p:sp>
      <p:sp>
        <p:nvSpPr>
          <p:cNvPr id="17" name="object 17"/>
          <p:cNvSpPr txBox="1"/>
          <p:nvPr/>
        </p:nvSpPr>
        <p:spPr>
          <a:xfrm>
            <a:off x="7884034" y="4740021"/>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a:t>
            </a:r>
            <a:endParaRPr sz="1900">
              <a:latin typeface="Arial"/>
              <a:cs typeface="Arial"/>
            </a:endParaRPr>
          </a:p>
        </p:txBody>
      </p:sp>
      <p:sp>
        <p:nvSpPr>
          <p:cNvPr id="18" name="object 18"/>
          <p:cNvSpPr txBox="1"/>
          <p:nvPr/>
        </p:nvSpPr>
        <p:spPr>
          <a:xfrm>
            <a:off x="8101330" y="4769486"/>
            <a:ext cx="18719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Ir</a:t>
            </a:r>
            <a:r>
              <a:rPr sz="1900" b="1" spc="5" dirty="0">
                <a:latin typeface="Arial"/>
                <a:cs typeface="Arial"/>
              </a:rPr>
              <a:t> </a:t>
            </a:r>
            <a:r>
              <a:rPr sz="1900" b="1" spc="-5" dirty="0">
                <a:latin typeface="Arial"/>
                <a:cs typeface="Arial"/>
              </a:rPr>
              <a:t>es</a:t>
            </a:r>
            <a:r>
              <a:rPr sz="1900" b="1" spc="15"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corriente</a:t>
            </a:r>
            <a:endParaRPr sz="1900">
              <a:latin typeface="Arial"/>
              <a:cs typeface="Arial"/>
            </a:endParaRPr>
          </a:p>
        </p:txBody>
      </p:sp>
      <p:sp>
        <p:nvSpPr>
          <p:cNvPr id="19" name="object 19"/>
          <p:cNvSpPr/>
          <p:nvPr/>
        </p:nvSpPr>
        <p:spPr>
          <a:xfrm>
            <a:off x="947927" y="5046854"/>
            <a:ext cx="979169" cy="277495"/>
          </a:xfrm>
          <a:custGeom>
            <a:avLst/>
            <a:gdLst/>
            <a:ahLst/>
            <a:cxnLst/>
            <a:rect l="l" t="t" r="r" b="b"/>
            <a:pathLst>
              <a:path w="979169" h="277495">
                <a:moveTo>
                  <a:pt x="978712" y="0"/>
                </a:moveTo>
                <a:lnTo>
                  <a:pt x="0" y="0"/>
                </a:lnTo>
                <a:lnTo>
                  <a:pt x="0" y="277368"/>
                </a:lnTo>
                <a:lnTo>
                  <a:pt x="978712" y="277368"/>
                </a:lnTo>
                <a:lnTo>
                  <a:pt x="978712" y="0"/>
                </a:lnTo>
                <a:close/>
              </a:path>
            </a:pathLst>
          </a:custGeom>
          <a:solidFill>
            <a:srgbClr val="FFFF00"/>
          </a:solidFill>
        </p:spPr>
        <p:txBody>
          <a:bodyPr wrap="square" lIns="0" tIns="0" rIns="0" bIns="0" rtlCol="0"/>
          <a:lstStyle/>
          <a:p>
            <a:endParaRPr/>
          </a:p>
        </p:txBody>
      </p:sp>
      <p:sp>
        <p:nvSpPr>
          <p:cNvPr id="20" name="object 20"/>
          <p:cNvSpPr txBox="1"/>
          <p:nvPr/>
        </p:nvSpPr>
        <p:spPr>
          <a:xfrm>
            <a:off x="935228" y="5017388"/>
            <a:ext cx="10712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resistiva.</a:t>
            </a:r>
            <a:endParaRPr sz="1900">
              <a:latin typeface="Arial"/>
              <a:cs typeface="Arial"/>
            </a:endParaRPr>
          </a:p>
        </p:txBody>
      </p:sp>
      <p:sp>
        <p:nvSpPr>
          <p:cNvPr id="21" name="object 21"/>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60</a:t>
            </a:fld>
            <a:endParaRPr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06628" y="3651631"/>
            <a:ext cx="9279890" cy="2862320"/>
          </a:xfrm>
          <a:prstGeom prst="rect">
            <a:avLst/>
          </a:prstGeom>
        </p:spPr>
        <p:txBody>
          <a:bodyPr vert="horz" wrap="square" lIns="0" tIns="30478" rIns="0" bIns="0" rtlCol="0">
            <a:spAutoFit/>
          </a:bodyPr>
          <a:lstStyle/>
          <a:p>
            <a:pPr marL="241278" marR="5080" indent="-228580">
              <a:lnSpc>
                <a:spcPts val="2190"/>
              </a:lnSpc>
              <a:spcBef>
                <a:spcPts val="240"/>
              </a:spcBef>
              <a:tabLst>
                <a:tab pos="621609" algn="l"/>
                <a:tab pos="1834987" algn="l"/>
                <a:tab pos="2980426" algn="l"/>
                <a:tab pos="3417266" algn="l"/>
                <a:tab pos="3772200" algn="l"/>
                <a:tab pos="4796999" algn="l"/>
                <a:tab pos="6276418" algn="l"/>
                <a:tab pos="7663769" algn="l"/>
                <a:tab pos="8173629" algn="l"/>
                <a:tab pos="8984453" algn="l"/>
              </a:tabLst>
            </a:pPr>
            <a:r>
              <a:rPr sz="1900" spc="-5" dirty="0">
                <a:latin typeface="Courier New"/>
                <a:cs typeface="Courier New"/>
              </a:rPr>
              <a:t>o</a:t>
            </a:r>
            <a:r>
              <a:rPr sz="1900" spc="-480" dirty="0">
                <a:latin typeface="Courier New"/>
                <a:cs typeface="Courier New"/>
              </a:rPr>
              <a:t> </a:t>
            </a:r>
            <a:r>
              <a:rPr sz="1900" b="1" spc="-5" dirty="0">
                <a:latin typeface="Arial"/>
                <a:cs typeface="Arial"/>
              </a:rPr>
              <a:t>El</a:t>
            </a:r>
            <a:r>
              <a:rPr sz="1900" b="1" dirty="0">
                <a:latin typeface="Arial"/>
                <a:cs typeface="Arial"/>
              </a:rPr>
              <a:t>	</a:t>
            </a:r>
            <a:r>
              <a:rPr sz="1900" b="1" spc="-5" dirty="0">
                <a:latin typeface="Arial"/>
                <a:cs typeface="Arial"/>
              </a:rPr>
              <a:t>el</a:t>
            </a:r>
            <a:r>
              <a:rPr sz="1900" b="1" spc="10" dirty="0">
                <a:latin typeface="Arial"/>
                <a:cs typeface="Arial"/>
              </a:rPr>
              <a:t>e</a:t>
            </a:r>
            <a:r>
              <a:rPr sz="1900" b="1" spc="-5" dirty="0">
                <a:latin typeface="Arial"/>
                <a:cs typeface="Arial"/>
              </a:rPr>
              <a:t>mento</a:t>
            </a:r>
            <a:r>
              <a:rPr sz="1900" b="1" dirty="0">
                <a:latin typeface="Arial"/>
                <a:cs typeface="Arial"/>
              </a:rPr>
              <a:t>	</a:t>
            </a:r>
            <a:r>
              <a:rPr sz="1900" b="1" spc="-5" dirty="0">
                <a:latin typeface="Arial"/>
                <a:cs typeface="Arial"/>
              </a:rPr>
              <a:t>resist</a:t>
            </a:r>
            <a:r>
              <a:rPr sz="1900" b="1" spc="21" dirty="0">
                <a:latin typeface="Arial"/>
                <a:cs typeface="Arial"/>
              </a:rPr>
              <a:t>i</a:t>
            </a:r>
            <a:r>
              <a:rPr sz="1900" b="1" spc="-40" dirty="0">
                <a:latin typeface="Arial"/>
                <a:cs typeface="Arial"/>
              </a:rPr>
              <a:t>v</a:t>
            </a:r>
            <a:r>
              <a:rPr sz="1900" b="1" spc="-5" dirty="0">
                <a:latin typeface="Arial"/>
                <a:cs typeface="Arial"/>
              </a:rPr>
              <a:t>o</a:t>
            </a:r>
            <a:r>
              <a:rPr sz="1900" b="1" dirty="0">
                <a:latin typeface="Arial"/>
                <a:cs typeface="Arial"/>
              </a:rPr>
              <a:t>	</a:t>
            </a:r>
            <a:r>
              <a:rPr sz="1900" b="1" spc="5" dirty="0">
                <a:latin typeface="Arial"/>
                <a:cs typeface="Arial"/>
              </a:rPr>
              <a:t>e</a:t>
            </a:r>
            <a:r>
              <a:rPr sz="1900" b="1" spc="-5" dirty="0">
                <a:latin typeface="Arial"/>
                <a:cs typeface="Arial"/>
              </a:rPr>
              <a:t>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circui</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a:t>
            </a:r>
            <a:r>
              <a:rPr sz="1900" b="1" spc="21" dirty="0">
                <a:latin typeface="Arial"/>
                <a:cs typeface="Arial"/>
              </a:rPr>
              <a:t>i</a:t>
            </a:r>
            <a:r>
              <a:rPr sz="1900" b="1" spc="-40" dirty="0">
                <a:latin typeface="Arial"/>
                <a:cs typeface="Arial"/>
              </a:rPr>
              <a:t>v</a:t>
            </a:r>
            <a:r>
              <a:rPr sz="1900" b="1" spc="-5" dirty="0">
                <a:latin typeface="Arial"/>
                <a:cs typeface="Arial"/>
              </a:rPr>
              <a:t>ale</a:t>
            </a:r>
            <a:r>
              <a:rPr sz="1900" b="1" dirty="0">
                <a:latin typeface="Arial"/>
                <a:cs typeface="Arial"/>
              </a:rPr>
              <a:t>n</a:t>
            </a:r>
            <a:r>
              <a:rPr sz="1900" b="1" spc="-5" dirty="0">
                <a:latin typeface="Arial"/>
                <a:cs typeface="Arial"/>
              </a:rPr>
              <a:t>te</a:t>
            </a:r>
            <a:r>
              <a:rPr sz="1900" b="1" dirty="0">
                <a:latin typeface="Arial"/>
                <a:cs typeface="Arial"/>
              </a:rPr>
              <a:t>	</a:t>
            </a:r>
            <a:r>
              <a:rPr sz="1900" b="1" spc="-5" dirty="0">
                <a:latin typeface="Arial"/>
                <a:cs typeface="Arial"/>
              </a:rPr>
              <a:t>represe</a:t>
            </a:r>
            <a:r>
              <a:rPr sz="1900" b="1" dirty="0">
                <a:latin typeface="Arial"/>
                <a:cs typeface="Arial"/>
              </a:rPr>
              <a:t>n</a:t>
            </a:r>
            <a:r>
              <a:rPr sz="1900" b="1" spc="-5" dirty="0">
                <a:latin typeface="Arial"/>
                <a:cs typeface="Arial"/>
              </a:rPr>
              <a:t>ta</a:t>
            </a:r>
            <a:r>
              <a:rPr sz="1900" b="1"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Wat</a:t>
            </a:r>
            <a:r>
              <a:rPr sz="1900" b="1" dirty="0">
                <a:latin typeface="Arial"/>
                <a:cs typeface="Arial"/>
              </a:rPr>
              <a:t>t</a:t>
            </a:r>
            <a:r>
              <a:rPr sz="1900" b="1" spc="-5" dirty="0">
                <a:latin typeface="Arial"/>
                <a:cs typeface="Arial"/>
              </a:rPr>
              <a:t>s</a:t>
            </a:r>
            <a:r>
              <a:rPr sz="1900" b="1" dirty="0">
                <a:latin typeface="Arial"/>
                <a:cs typeface="Arial"/>
              </a:rPr>
              <a:t>	</a:t>
            </a:r>
            <a:r>
              <a:rPr sz="1900" b="1" spc="-5" dirty="0">
                <a:latin typeface="Arial"/>
                <a:cs typeface="Arial"/>
              </a:rPr>
              <a:t>de  pérdidas disipados</a:t>
            </a:r>
            <a:r>
              <a:rPr sz="1900" b="1" spc="10"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aislamiento</a:t>
            </a:r>
            <a:r>
              <a:rPr sz="1900" b="1" spc="10" dirty="0">
                <a:latin typeface="Arial"/>
                <a:cs typeface="Arial"/>
              </a:rPr>
              <a:t> </a:t>
            </a:r>
            <a:r>
              <a:rPr sz="1900" b="1" spc="-5" dirty="0">
                <a:latin typeface="Arial"/>
                <a:cs typeface="Arial"/>
              </a:rPr>
              <a:t>cuando</a:t>
            </a:r>
            <a:r>
              <a:rPr sz="1900" b="1" spc="5"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aplica</a:t>
            </a:r>
            <a:r>
              <a:rPr sz="1900" b="1" spc="44" dirty="0">
                <a:latin typeface="Arial"/>
                <a:cs typeface="Arial"/>
              </a:rPr>
              <a:t> </a:t>
            </a:r>
            <a:r>
              <a:rPr sz="1900" b="1" spc="-5" dirty="0">
                <a:latin typeface="Arial"/>
                <a:cs typeface="Arial"/>
              </a:rPr>
              <a:t>una tensión.</a:t>
            </a:r>
            <a:endParaRPr sz="1900">
              <a:latin typeface="Arial"/>
              <a:cs typeface="Arial"/>
            </a:endParaRPr>
          </a:p>
          <a:p>
            <a:pPr>
              <a:lnSpc>
                <a:spcPct val="100000"/>
              </a:lnSpc>
            </a:pPr>
            <a:endParaRPr sz="1900">
              <a:latin typeface="Arial"/>
              <a:cs typeface="Arial"/>
            </a:endParaRPr>
          </a:p>
          <a:p>
            <a:pPr marL="241278" marR="8889" indent="-228580">
              <a:lnSpc>
                <a:spcPts val="2180"/>
              </a:lnSpc>
              <a:buFont typeface="Courier New"/>
              <a:buChar char="o"/>
              <a:tabLst>
                <a:tab pos="241278" algn="l"/>
              </a:tabLst>
            </a:pPr>
            <a:r>
              <a:rPr sz="1900" b="1" spc="-5" dirty="0">
                <a:latin typeface="Arial"/>
                <a:cs typeface="Arial"/>
              </a:rPr>
              <a:t>El</a:t>
            </a:r>
            <a:r>
              <a:rPr sz="1900" b="1" spc="35" dirty="0">
                <a:latin typeface="Arial"/>
                <a:cs typeface="Arial"/>
              </a:rPr>
              <a:t> </a:t>
            </a:r>
            <a:r>
              <a:rPr sz="1900" b="1" spc="-5" dirty="0">
                <a:latin typeface="Arial"/>
                <a:cs typeface="Arial"/>
              </a:rPr>
              <a:t>elemento</a:t>
            </a:r>
            <a:r>
              <a:rPr sz="1900" b="1" spc="50" dirty="0">
                <a:latin typeface="Arial"/>
                <a:cs typeface="Arial"/>
              </a:rPr>
              <a:t> </a:t>
            </a:r>
            <a:r>
              <a:rPr sz="1900" b="1" spc="-5" dirty="0">
                <a:latin typeface="Arial"/>
                <a:cs typeface="Arial"/>
              </a:rPr>
              <a:t>capacitivo</a:t>
            </a:r>
            <a:r>
              <a:rPr sz="1900" b="1" spc="60" dirty="0">
                <a:latin typeface="Arial"/>
                <a:cs typeface="Arial"/>
              </a:rPr>
              <a:t> </a:t>
            </a:r>
            <a:r>
              <a:rPr sz="1900" b="1" spc="-5" dirty="0">
                <a:latin typeface="Arial"/>
                <a:cs typeface="Arial"/>
              </a:rPr>
              <a:t>representa</a:t>
            </a:r>
            <a:r>
              <a:rPr sz="1900" b="1" spc="44" dirty="0">
                <a:latin typeface="Arial"/>
                <a:cs typeface="Arial"/>
              </a:rPr>
              <a:t> </a:t>
            </a:r>
            <a:r>
              <a:rPr sz="1900" b="1" spc="-5" dirty="0">
                <a:latin typeface="Arial"/>
                <a:cs typeface="Arial"/>
              </a:rPr>
              <a:t>el</a:t>
            </a:r>
            <a:r>
              <a:rPr sz="1900" b="1" spc="40" dirty="0">
                <a:latin typeface="Arial"/>
                <a:cs typeface="Arial"/>
              </a:rPr>
              <a:t> </a:t>
            </a:r>
            <a:r>
              <a:rPr sz="1900" b="1" spc="-5" dirty="0">
                <a:latin typeface="Arial"/>
                <a:cs typeface="Arial"/>
              </a:rPr>
              <a:t>capacitor</a:t>
            </a:r>
            <a:r>
              <a:rPr sz="1900" b="1" spc="40" dirty="0">
                <a:latin typeface="Arial"/>
                <a:cs typeface="Arial"/>
              </a:rPr>
              <a:t> </a:t>
            </a:r>
            <a:r>
              <a:rPr sz="1900" b="1" spc="-5" dirty="0">
                <a:latin typeface="Arial"/>
                <a:cs typeface="Arial"/>
              </a:rPr>
              <a:t>que</a:t>
            </a:r>
            <a:r>
              <a:rPr sz="1900" b="1" spc="75" dirty="0">
                <a:latin typeface="Arial"/>
                <a:cs typeface="Arial"/>
              </a:rPr>
              <a:t> </a:t>
            </a:r>
            <a:r>
              <a:rPr sz="1900" b="1" spc="-5" dirty="0">
                <a:latin typeface="Arial"/>
                <a:cs typeface="Arial"/>
              </a:rPr>
              <a:t>existe</a:t>
            </a:r>
            <a:r>
              <a:rPr sz="1900" b="1" spc="44" dirty="0">
                <a:latin typeface="Arial"/>
                <a:cs typeface="Arial"/>
              </a:rPr>
              <a:t> </a:t>
            </a:r>
            <a:r>
              <a:rPr sz="1900" b="1" spc="-5" dirty="0">
                <a:latin typeface="Arial"/>
                <a:cs typeface="Arial"/>
              </a:rPr>
              <a:t>entre</a:t>
            </a:r>
            <a:r>
              <a:rPr sz="1900" b="1" spc="44" dirty="0">
                <a:latin typeface="Arial"/>
                <a:cs typeface="Arial"/>
              </a:rPr>
              <a:t> </a:t>
            </a:r>
            <a:r>
              <a:rPr sz="1900" b="1" spc="-5" dirty="0">
                <a:latin typeface="Arial"/>
                <a:cs typeface="Arial"/>
              </a:rPr>
              <a:t>la</a:t>
            </a:r>
            <a:r>
              <a:rPr sz="1900" b="1" spc="40" dirty="0">
                <a:latin typeface="Arial"/>
                <a:cs typeface="Arial"/>
              </a:rPr>
              <a:t> </a:t>
            </a:r>
            <a:r>
              <a:rPr sz="1900" b="1" spc="-5" dirty="0">
                <a:latin typeface="Arial"/>
                <a:cs typeface="Arial"/>
              </a:rPr>
              <a:t>parte</a:t>
            </a:r>
            <a:r>
              <a:rPr sz="1900" b="1" spc="44" dirty="0">
                <a:latin typeface="Arial"/>
                <a:cs typeface="Arial"/>
              </a:rPr>
              <a:t> </a:t>
            </a:r>
            <a:r>
              <a:rPr sz="1900" b="1" spc="-5" dirty="0">
                <a:latin typeface="Arial"/>
                <a:cs typeface="Arial"/>
              </a:rPr>
              <a:t>que</a:t>
            </a:r>
            <a:r>
              <a:rPr sz="1900" b="1" spc="44" dirty="0">
                <a:latin typeface="Arial"/>
                <a:cs typeface="Arial"/>
              </a:rPr>
              <a:t> </a:t>
            </a:r>
            <a:r>
              <a:rPr sz="1900" b="1" spc="-10" dirty="0">
                <a:latin typeface="Arial"/>
                <a:cs typeface="Arial"/>
              </a:rPr>
              <a:t>se </a:t>
            </a:r>
            <a:r>
              <a:rPr sz="1900" b="1" spc="-515" dirty="0">
                <a:latin typeface="Arial"/>
                <a:cs typeface="Arial"/>
              </a:rPr>
              <a:t> </a:t>
            </a:r>
            <a:r>
              <a:rPr sz="1900" b="1" spc="-5" dirty="0">
                <a:latin typeface="Arial"/>
                <a:cs typeface="Arial"/>
              </a:rPr>
              <a:t>energiza del equipo, la carcasa</a:t>
            </a:r>
            <a:r>
              <a:rPr sz="1900" b="1" spc="10" dirty="0">
                <a:latin typeface="Arial"/>
                <a:cs typeface="Arial"/>
              </a:rPr>
              <a:t> </a:t>
            </a:r>
            <a:r>
              <a:rPr sz="1900" b="1" spc="-5" dirty="0">
                <a:latin typeface="Arial"/>
                <a:cs typeface="Arial"/>
              </a:rPr>
              <a:t>y tierra.</a:t>
            </a:r>
            <a:endParaRPr sz="1900">
              <a:latin typeface="Arial"/>
              <a:cs typeface="Arial"/>
            </a:endParaRPr>
          </a:p>
          <a:p>
            <a:pPr>
              <a:spcBef>
                <a:spcPts val="10"/>
              </a:spcBef>
              <a:buFont typeface="Courier New"/>
              <a:buChar char="o"/>
            </a:pPr>
            <a:endParaRPr sz="1900">
              <a:latin typeface="Arial"/>
              <a:cs typeface="Arial"/>
            </a:endParaRPr>
          </a:p>
          <a:p>
            <a:pPr marL="241278" marR="6984" indent="-228580">
              <a:lnSpc>
                <a:spcPts val="2190"/>
              </a:lnSpc>
              <a:buFont typeface="Courier New"/>
              <a:buChar char="o"/>
              <a:tabLst>
                <a:tab pos="241278" algn="l"/>
              </a:tabLst>
            </a:pPr>
            <a:r>
              <a:rPr sz="1900" b="1" spc="-5" dirty="0">
                <a:latin typeface="Arial"/>
                <a:cs typeface="Arial"/>
              </a:rPr>
              <a:t>En</a:t>
            </a:r>
            <a:r>
              <a:rPr sz="1900" b="1" spc="44" dirty="0">
                <a:latin typeface="Arial"/>
                <a:cs typeface="Arial"/>
              </a:rPr>
              <a:t> </a:t>
            </a:r>
            <a:r>
              <a:rPr sz="1900" b="1" spc="-5" dirty="0">
                <a:latin typeface="Arial"/>
                <a:cs typeface="Arial"/>
              </a:rPr>
              <a:t>un</a:t>
            </a:r>
            <a:r>
              <a:rPr sz="1900" b="1" spc="60" dirty="0">
                <a:latin typeface="Arial"/>
                <a:cs typeface="Arial"/>
              </a:rPr>
              <a:t> </a:t>
            </a:r>
            <a:r>
              <a:rPr sz="1900" b="1" dirty="0">
                <a:latin typeface="Arial"/>
                <a:cs typeface="Arial"/>
              </a:rPr>
              <a:t>circuito</a:t>
            </a:r>
            <a:r>
              <a:rPr sz="1900" b="1" spc="55" dirty="0">
                <a:latin typeface="Arial"/>
                <a:cs typeface="Arial"/>
              </a:rPr>
              <a:t> </a:t>
            </a:r>
            <a:r>
              <a:rPr sz="1900" b="1" spc="-5" dirty="0">
                <a:latin typeface="Arial"/>
                <a:cs typeface="Arial"/>
              </a:rPr>
              <a:t>eléctrico</a:t>
            </a:r>
            <a:r>
              <a:rPr sz="1900" b="1" spc="55" dirty="0">
                <a:latin typeface="Arial"/>
                <a:cs typeface="Arial"/>
              </a:rPr>
              <a:t> </a:t>
            </a:r>
            <a:r>
              <a:rPr sz="1900" b="1" dirty="0">
                <a:latin typeface="Arial"/>
                <a:cs typeface="Arial"/>
              </a:rPr>
              <a:t>con</a:t>
            </a:r>
            <a:r>
              <a:rPr sz="1900" b="1" spc="60" dirty="0">
                <a:latin typeface="Arial"/>
                <a:cs typeface="Arial"/>
              </a:rPr>
              <a:t> </a:t>
            </a:r>
            <a:r>
              <a:rPr sz="1900" b="1" spc="-5" dirty="0">
                <a:latin typeface="Arial"/>
                <a:cs typeface="Arial"/>
              </a:rPr>
              <a:t>una</a:t>
            </a:r>
            <a:r>
              <a:rPr sz="1900" b="1" spc="50" dirty="0">
                <a:latin typeface="Arial"/>
                <a:cs typeface="Arial"/>
              </a:rPr>
              <a:t> </a:t>
            </a:r>
            <a:r>
              <a:rPr sz="1900" b="1" spc="-5" dirty="0">
                <a:latin typeface="Arial"/>
                <a:cs typeface="Arial"/>
              </a:rPr>
              <a:t>tensión</a:t>
            </a:r>
            <a:r>
              <a:rPr sz="1900" b="1" spc="55" dirty="0">
                <a:latin typeface="Arial"/>
                <a:cs typeface="Arial"/>
              </a:rPr>
              <a:t> </a:t>
            </a:r>
            <a:r>
              <a:rPr sz="1900" b="1" spc="-5" dirty="0">
                <a:latin typeface="Arial"/>
                <a:cs typeface="Arial"/>
              </a:rPr>
              <a:t>AC</a:t>
            </a:r>
            <a:r>
              <a:rPr sz="1900" b="1" spc="44" dirty="0">
                <a:latin typeface="Arial"/>
                <a:cs typeface="Arial"/>
              </a:rPr>
              <a:t> </a:t>
            </a:r>
            <a:r>
              <a:rPr sz="1900" b="1" dirty="0">
                <a:latin typeface="Arial"/>
                <a:cs typeface="Arial"/>
              </a:rPr>
              <a:t>aplicada</a:t>
            </a:r>
            <a:r>
              <a:rPr sz="1900" b="1" spc="55" dirty="0">
                <a:latin typeface="Arial"/>
                <a:cs typeface="Arial"/>
              </a:rPr>
              <a:t> </a:t>
            </a:r>
            <a:r>
              <a:rPr sz="1900" b="1" spc="-5" dirty="0">
                <a:latin typeface="Arial"/>
                <a:cs typeface="Arial"/>
              </a:rPr>
              <a:t>los</a:t>
            </a:r>
            <a:r>
              <a:rPr sz="1900" b="1" spc="105" dirty="0">
                <a:latin typeface="Arial"/>
                <a:cs typeface="Arial"/>
              </a:rPr>
              <a:t> </a:t>
            </a:r>
            <a:r>
              <a:rPr sz="1900" b="1" spc="-5" dirty="0">
                <a:latin typeface="Arial"/>
                <a:cs typeface="Arial"/>
              </a:rPr>
              <a:t>Watts</a:t>
            </a:r>
            <a:r>
              <a:rPr sz="1900" b="1" spc="70" dirty="0">
                <a:latin typeface="Arial"/>
                <a:cs typeface="Arial"/>
              </a:rPr>
              <a:t> </a:t>
            </a:r>
            <a:r>
              <a:rPr sz="1900" b="1" spc="-5" dirty="0">
                <a:latin typeface="Arial"/>
                <a:cs typeface="Arial"/>
              </a:rPr>
              <a:t>pérdida</a:t>
            </a:r>
            <a:r>
              <a:rPr sz="1900" b="1" spc="75" dirty="0">
                <a:latin typeface="Arial"/>
                <a:cs typeface="Arial"/>
              </a:rPr>
              <a:t> </a:t>
            </a:r>
            <a:r>
              <a:rPr sz="1900" b="1" spc="-10" dirty="0">
                <a:latin typeface="Arial"/>
                <a:cs typeface="Arial"/>
              </a:rPr>
              <a:t>vienen </a:t>
            </a:r>
            <a:r>
              <a:rPr sz="1900" b="1" spc="-515" dirty="0">
                <a:latin typeface="Arial"/>
                <a:cs typeface="Arial"/>
              </a:rPr>
              <a:t> </a:t>
            </a:r>
            <a:r>
              <a:rPr sz="1900" b="1" spc="-5" dirty="0">
                <a:latin typeface="Arial"/>
                <a:cs typeface="Arial"/>
              </a:rPr>
              <a:t>dados</a:t>
            </a:r>
            <a:r>
              <a:rPr sz="1900" b="1" spc="-10" dirty="0">
                <a:latin typeface="Arial"/>
                <a:cs typeface="Arial"/>
              </a:rPr>
              <a:t> </a:t>
            </a:r>
            <a:r>
              <a:rPr sz="1900" b="1" spc="-5" dirty="0">
                <a:latin typeface="Arial"/>
                <a:cs typeface="Arial"/>
              </a:rPr>
              <a:t>por:</a:t>
            </a:r>
            <a:endParaRPr sz="1900">
              <a:latin typeface="Arial"/>
              <a:cs typeface="Arial"/>
            </a:endParaRPr>
          </a:p>
          <a:p>
            <a:pPr>
              <a:spcBef>
                <a:spcPts val="25"/>
              </a:spcBef>
            </a:pPr>
            <a:endParaRPr sz="1700">
              <a:latin typeface="Arial"/>
              <a:cs typeface="Arial"/>
            </a:endParaRPr>
          </a:p>
          <a:p>
            <a:pPr marL="1361319"/>
            <a:r>
              <a:rPr sz="1900" b="1" spc="-5" dirty="0">
                <a:latin typeface="Arial"/>
                <a:cs typeface="Arial"/>
              </a:rPr>
              <a:t>Vatios</a:t>
            </a:r>
            <a:r>
              <a:rPr sz="1900" b="1" spc="-15" dirty="0">
                <a:latin typeface="Arial"/>
                <a:cs typeface="Arial"/>
              </a:rPr>
              <a:t> </a:t>
            </a:r>
            <a:r>
              <a:rPr sz="1900" b="1" spc="-5" dirty="0">
                <a:latin typeface="Arial"/>
                <a:cs typeface="Arial"/>
              </a:rPr>
              <a:t>=</a:t>
            </a:r>
            <a:r>
              <a:rPr sz="1900" b="1" spc="-10" dirty="0">
                <a:latin typeface="Arial"/>
                <a:cs typeface="Arial"/>
              </a:rPr>
              <a:t> </a:t>
            </a:r>
            <a:r>
              <a:rPr sz="1900" b="1" spc="-5" dirty="0">
                <a:latin typeface="Arial"/>
                <a:cs typeface="Arial"/>
              </a:rPr>
              <a:t>E</a:t>
            </a:r>
            <a:r>
              <a:rPr sz="1900" b="1" spc="-10" dirty="0">
                <a:latin typeface="Arial"/>
                <a:cs typeface="Arial"/>
              </a:rPr>
              <a:t> </a:t>
            </a:r>
            <a:r>
              <a:rPr sz="1900" b="1" spc="-5" dirty="0">
                <a:latin typeface="Arial"/>
                <a:cs typeface="Arial"/>
              </a:rPr>
              <a:t>x</a:t>
            </a:r>
            <a:r>
              <a:rPr sz="1900" b="1" spc="-10" dirty="0">
                <a:latin typeface="Arial"/>
                <a:cs typeface="Arial"/>
              </a:rPr>
              <a:t> </a:t>
            </a:r>
            <a:r>
              <a:rPr sz="1900" b="1" dirty="0">
                <a:latin typeface="Arial"/>
                <a:cs typeface="Arial"/>
              </a:rPr>
              <a:t>It</a:t>
            </a:r>
            <a:r>
              <a:rPr sz="1900" b="1" spc="-15" dirty="0">
                <a:latin typeface="Arial"/>
                <a:cs typeface="Arial"/>
              </a:rPr>
              <a:t> </a:t>
            </a:r>
            <a:r>
              <a:rPr sz="1900" b="1" spc="-5" dirty="0">
                <a:latin typeface="Arial"/>
                <a:cs typeface="Arial"/>
              </a:rPr>
              <a:t>x cos</a:t>
            </a:r>
            <a:r>
              <a:rPr sz="1900" b="1" spc="10" dirty="0">
                <a:latin typeface="Arial"/>
                <a:cs typeface="Arial"/>
              </a:rPr>
              <a:t> </a:t>
            </a:r>
            <a:r>
              <a:rPr sz="1900" b="1" spc="-5" dirty="0">
                <a:latin typeface="Garamond"/>
                <a:cs typeface="Garamond"/>
              </a:rPr>
              <a:t>Θ</a:t>
            </a:r>
            <a:endParaRPr sz="1900">
              <a:latin typeface="Garamond"/>
              <a:cs typeface="Garamond"/>
            </a:endParaRPr>
          </a:p>
        </p:txBody>
      </p:sp>
      <p:pic>
        <p:nvPicPr>
          <p:cNvPr id="7" name="object 7"/>
          <p:cNvPicPr/>
          <p:nvPr/>
        </p:nvPicPr>
        <p:blipFill>
          <a:blip r:embed="rId2" cstate="print"/>
          <a:stretch>
            <a:fillRect/>
          </a:stretch>
        </p:blipFill>
        <p:spPr>
          <a:xfrm>
            <a:off x="2921788" y="1217995"/>
            <a:ext cx="4973317" cy="2426912"/>
          </a:xfrm>
          <a:prstGeom prst="rect">
            <a:avLst/>
          </a:prstGeom>
        </p:spPr>
      </p:pic>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61</a:t>
            </a:fld>
            <a:endParaRP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06628" y="1119887"/>
            <a:ext cx="9279255" cy="5542541"/>
          </a:xfrm>
          <a:prstGeom prst="rect">
            <a:avLst/>
          </a:prstGeom>
        </p:spPr>
        <p:txBody>
          <a:bodyPr vert="horz" wrap="square" lIns="0" tIns="22858" rIns="0" bIns="0" rtlCol="0">
            <a:spAutoFit/>
          </a:bodyPr>
          <a:lstStyle/>
          <a:p>
            <a:pPr marL="241278" marR="6350" indent="-228580">
              <a:lnSpc>
                <a:spcPts val="2270"/>
              </a:lnSpc>
              <a:spcBef>
                <a:spcPts val="180"/>
              </a:spcBef>
              <a:buFont typeface="Courier New"/>
              <a:buChar char="o"/>
              <a:tabLst>
                <a:tab pos="241278" algn="l"/>
              </a:tabLst>
            </a:pPr>
            <a:r>
              <a:rPr sz="1900" b="1" spc="-5" dirty="0">
                <a:latin typeface="Arial"/>
                <a:cs typeface="Arial"/>
              </a:rPr>
              <a:t>Donde</a:t>
            </a:r>
            <a:r>
              <a:rPr sz="1900" b="1" spc="195" dirty="0">
                <a:latin typeface="Arial"/>
                <a:cs typeface="Arial"/>
              </a:rPr>
              <a:t> </a:t>
            </a:r>
            <a:r>
              <a:rPr sz="1900" b="1" spc="-5" dirty="0">
                <a:latin typeface="Garamond"/>
                <a:cs typeface="Garamond"/>
              </a:rPr>
              <a:t>Θ</a:t>
            </a:r>
            <a:r>
              <a:rPr sz="1900" b="1" spc="165" dirty="0">
                <a:latin typeface="Garamond"/>
                <a:cs typeface="Garamond"/>
              </a:rPr>
              <a:t> </a:t>
            </a:r>
            <a:r>
              <a:rPr sz="1900" b="1" spc="-5" dirty="0">
                <a:latin typeface="Garamond"/>
                <a:cs typeface="Garamond"/>
              </a:rPr>
              <a:t>=</a:t>
            </a:r>
            <a:r>
              <a:rPr sz="1900" b="1" spc="160" dirty="0">
                <a:latin typeface="Garamond"/>
                <a:cs typeface="Garamond"/>
              </a:rPr>
              <a:t> </a:t>
            </a:r>
            <a:r>
              <a:rPr sz="1900" b="1" spc="-5" dirty="0">
                <a:latin typeface="Arial"/>
                <a:cs typeface="Arial"/>
              </a:rPr>
              <a:t>ángulo</a:t>
            </a:r>
            <a:r>
              <a:rPr sz="1900" b="1" spc="175" dirty="0">
                <a:latin typeface="Arial"/>
                <a:cs typeface="Arial"/>
              </a:rPr>
              <a:t> </a:t>
            </a:r>
            <a:r>
              <a:rPr sz="1900" b="1" spc="-5" dirty="0">
                <a:latin typeface="Arial"/>
                <a:cs typeface="Arial"/>
              </a:rPr>
              <a:t>de</a:t>
            </a:r>
            <a:r>
              <a:rPr sz="1900" b="1" spc="185" dirty="0">
                <a:latin typeface="Arial"/>
                <a:cs typeface="Arial"/>
              </a:rPr>
              <a:t> </a:t>
            </a:r>
            <a:r>
              <a:rPr sz="1900" b="1" spc="-5" dirty="0">
                <a:latin typeface="Arial"/>
                <a:cs typeface="Arial"/>
              </a:rPr>
              <a:t>fase</a:t>
            </a:r>
            <a:r>
              <a:rPr sz="1900" b="1" spc="180" dirty="0">
                <a:latin typeface="Arial"/>
                <a:cs typeface="Arial"/>
              </a:rPr>
              <a:t> </a:t>
            </a:r>
            <a:r>
              <a:rPr sz="1900" b="1" spc="-5" dirty="0">
                <a:latin typeface="Arial"/>
                <a:cs typeface="Arial"/>
              </a:rPr>
              <a:t>entre</a:t>
            </a:r>
            <a:r>
              <a:rPr sz="1900" b="1" spc="180" dirty="0">
                <a:latin typeface="Arial"/>
                <a:cs typeface="Arial"/>
              </a:rPr>
              <a:t> </a:t>
            </a:r>
            <a:r>
              <a:rPr sz="1900" b="1" spc="-5" dirty="0">
                <a:latin typeface="Arial"/>
                <a:cs typeface="Arial"/>
              </a:rPr>
              <a:t>la</a:t>
            </a:r>
            <a:r>
              <a:rPr sz="1900" b="1" spc="185" dirty="0">
                <a:latin typeface="Arial"/>
                <a:cs typeface="Arial"/>
              </a:rPr>
              <a:t> </a:t>
            </a:r>
            <a:r>
              <a:rPr sz="1900" b="1" spc="-5" dirty="0">
                <a:latin typeface="Arial"/>
                <a:cs typeface="Arial"/>
              </a:rPr>
              <a:t>tensión</a:t>
            </a:r>
            <a:r>
              <a:rPr sz="1900" b="1" spc="185" dirty="0">
                <a:latin typeface="Arial"/>
                <a:cs typeface="Arial"/>
              </a:rPr>
              <a:t> </a:t>
            </a:r>
            <a:r>
              <a:rPr sz="1900" b="1" spc="-5" dirty="0">
                <a:latin typeface="Arial"/>
                <a:cs typeface="Arial"/>
              </a:rPr>
              <a:t>de</a:t>
            </a:r>
            <a:r>
              <a:rPr sz="1900" b="1" spc="220" dirty="0">
                <a:latin typeface="Arial"/>
                <a:cs typeface="Arial"/>
              </a:rPr>
              <a:t> </a:t>
            </a:r>
            <a:r>
              <a:rPr sz="1900" b="1" spc="-5" dirty="0">
                <a:latin typeface="Arial"/>
                <a:cs typeface="Arial"/>
              </a:rPr>
              <a:t>prueba</a:t>
            </a:r>
            <a:r>
              <a:rPr sz="1900" b="1" spc="200" dirty="0">
                <a:latin typeface="Arial"/>
                <a:cs typeface="Arial"/>
              </a:rPr>
              <a:t> </a:t>
            </a:r>
            <a:r>
              <a:rPr sz="1900" b="1" spc="-5" dirty="0">
                <a:latin typeface="Arial"/>
                <a:cs typeface="Arial"/>
              </a:rPr>
              <a:t>y</a:t>
            </a:r>
            <a:r>
              <a:rPr sz="1900" b="1" spc="155" dirty="0">
                <a:latin typeface="Arial"/>
                <a:cs typeface="Arial"/>
              </a:rPr>
              <a:t> </a:t>
            </a:r>
            <a:r>
              <a:rPr sz="1900" b="1" spc="-5" dirty="0">
                <a:latin typeface="Arial"/>
                <a:cs typeface="Arial"/>
              </a:rPr>
              <a:t>la</a:t>
            </a:r>
            <a:r>
              <a:rPr sz="1900" b="1" spc="185" dirty="0">
                <a:latin typeface="Arial"/>
                <a:cs typeface="Arial"/>
              </a:rPr>
              <a:t> </a:t>
            </a:r>
            <a:r>
              <a:rPr sz="1900" b="1" spc="-5" dirty="0">
                <a:latin typeface="Arial"/>
                <a:cs typeface="Arial"/>
              </a:rPr>
              <a:t>corriente</a:t>
            </a:r>
            <a:r>
              <a:rPr sz="1900" b="1" spc="180" dirty="0">
                <a:latin typeface="Arial"/>
                <a:cs typeface="Arial"/>
              </a:rPr>
              <a:t> </a:t>
            </a:r>
            <a:r>
              <a:rPr sz="1900" b="1" spc="-5" dirty="0">
                <a:latin typeface="Arial"/>
                <a:cs typeface="Arial"/>
              </a:rPr>
              <a:t>total</a:t>
            </a:r>
            <a:r>
              <a:rPr sz="1900" b="1" spc="185" dirty="0">
                <a:latin typeface="Arial"/>
                <a:cs typeface="Arial"/>
              </a:rPr>
              <a:t> </a:t>
            </a:r>
            <a:r>
              <a:rPr sz="1900" b="1" spc="-5" dirty="0">
                <a:latin typeface="Arial"/>
                <a:cs typeface="Arial"/>
              </a:rPr>
              <a:t>que </a:t>
            </a:r>
            <a:r>
              <a:rPr sz="1900" b="1" spc="-509" dirty="0">
                <a:latin typeface="Arial"/>
                <a:cs typeface="Arial"/>
              </a:rPr>
              <a:t> </a:t>
            </a:r>
            <a:r>
              <a:rPr sz="1900" b="1" spc="-5" dirty="0">
                <a:latin typeface="Arial"/>
                <a:cs typeface="Arial"/>
              </a:rPr>
              <a:t>fluye</a:t>
            </a:r>
            <a:r>
              <a:rPr sz="1900" b="1" spc="-10" dirty="0">
                <a:latin typeface="Arial"/>
                <a:cs typeface="Arial"/>
              </a:rPr>
              <a:t> </a:t>
            </a:r>
            <a:r>
              <a:rPr sz="1900" b="1" spc="-5" dirty="0">
                <a:latin typeface="Arial"/>
                <a:cs typeface="Arial"/>
              </a:rPr>
              <a:t>por el aislamiento.</a:t>
            </a:r>
            <a:endParaRPr sz="1900">
              <a:latin typeface="Arial"/>
              <a:cs typeface="Arial"/>
            </a:endParaRPr>
          </a:p>
          <a:p>
            <a:pPr>
              <a:spcBef>
                <a:spcPts val="10"/>
              </a:spcBef>
              <a:buFont typeface="Courier New"/>
              <a:buChar char="o"/>
            </a:pPr>
            <a:endParaRPr sz="1700">
              <a:latin typeface="Arial"/>
              <a:cs typeface="Arial"/>
            </a:endParaRPr>
          </a:p>
          <a:p>
            <a:pPr marL="12699"/>
            <a:r>
              <a:rPr sz="1900" spc="-5" dirty="0">
                <a:latin typeface="Courier New"/>
                <a:cs typeface="Courier New"/>
              </a:rPr>
              <a:t>o</a:t>
            </a:r>
            <a:r>
              <a:rPr sz="1900" spc="-475" dirty="0">
                <a:latin typeface="Courier New"/>
                <a:cs typeface="Courier New"/>
              </a:rPr>
              <a:t> </a:t>
            </a:r>
            <a:r>
              <a:rPr sz="1900" b="1" spc="-5" dirty="0">
                <a:latin typeface="Arial"/>
                <a:cs typeface="Arial"/>
              </a:rPr>
              <a:t>El</a:t>
            </a:r>
            <a:r>
              <a:rPr sz="1900" b="1" spc="10" dirty="0">
                <a:latin typeface="Arial"/>
                <a:cs typeface="Arial"/>
              </a:rPr>
              <a:t> </a:t>
            </a:r>
            <a:r>
              <a:rPr sz="1900" b="1" spc="-5" dirty="0">
                <a:latin typeface="Arial"/>
                <a:cs typeface="Arial"/>
              </a:rPr>
              <a:t>coseno</a:t>
            </a:r>
            <a:r>
              <a:rPr sz="1900" b="1" spc="10"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ángulo</a:t>
            </a:r>
            <a:r>
              <a:rPr sz="1900" b="1" spc="30" dirty="0">
                <a:latin typeface="Arial"/>
                <a:cs typeface="Arial"/>
              </a:rPr>
              <a:t> </a:t>
            </a:r>
            <a:r>
              <a:rPr sz="1900" b="1" spc="-5" dirty="0">
                <a:latin typeface="Garamond"/>
                <a:cs typeface="Garamond"/>
              </a:rPr>
              <a:t>Θ</a:t>
            </a:r>
            <a:r>
              <a:rPr sz="1900" b="1" spc="5" dirty="0">
                <a:latin typeface="Garamond"/>
                <a:cs typeface="Garamond"/>
              </a:rPr>
              <a:t> </a:t>
            </a:r>
            <a:r>
              <a:rPr sz="1900" b="1" spc="-5" dirty="0">
                <a:latin typeface="Arial"/>
                <a:cs typeface="Arial"/>
              </a:rPr>
              <a:t>es</a:t>
            </a:r>
            <a:r>
              <a:rPr sz="1900" b="1" dirty="0">
                <a:latin typeface="Arial"/>
                <a:cs typeface="Arial"/>
              </a:rPr>
              <a:t> </a:t>
            </a:r>
            <a:r>
              <a:rPr sz="1900" b="1" spc="-5" dirty="0">
                <a:latin typeface="Arial"/>
                <a:cs typeface="Arial"/>
              </a:rPr>
              <a:t>conocido</a:t>
            </a:r>
            <a:r>
              <a:rPr sz="1900" b="1" spc="5" dirty="0">
                <a:latin typeface="Arial"/>
                <a:cs typeface="Arial"/>
              </a:rPr>
              <a:t> </a:t>
            </a:r>
            <a:r>
              <a:rPr sz="1900" b="1" spc="-10" dirty="0">
                <a:latin typeface="Arial"/>
                <a:cs typeface="Arial"/>
              </a:rPr>
              <a:t>como</a:t>
            </a:r>
            <a:r>
              <a:rPr sz="1900" b="1" spc="10" dirty="0">
                <a:latin typeface="Arial"/>
                <a:cs typeface="Arial"/>
              </a:rPr>
              <a:t> </a:t>
            </a:r>
            <a:r>
              <a:rPr sz="1900" b="1" spc="-5" dirty="0">
                <a:latin typeface="Arial"/>
                <a:cs typeface="Arial"/>
              </a:rPr>
              <a:t>factor</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potencia</a:t>
            </a:r>
            <a:r>
              <a:rPr sz="1900" b="1"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es</a:t>
            </a:r>
            <a:r>
              <a:rPr sz="1900" b="1" spc="50" dirty="0">
                <a:latin typeface="Arial"/>
                <a:cs typeface="Arial"/>
              </a:rPr>
              <a:t> </a:t>
            </a:r>
            <a:r>
              <a:rPr sz="1900" b="1" spc="-5" dirty="0">
                <a:latin typeface="Arial"/>
                <a:cs typeface="Arial"/>
              </a:rPr>
              <a:t>igual</a:t>
            </a:r>
            <a:r>
              <a:rPr sz="1900" b="1" spc="5" dirty="0">
                <a:latin typeface="Arial"/>
                <a:cs typeface="Arial"/>
              </a:rPr>
              <a:t> </a:t>
            </a:r>
            <a:r>
              <a:rPr sz="1900" b="1" spc="-5" dirty="0">
                <a:latin typeface="Arial"/>
                <a:cs typeface="Arial"/>
              </a:rPr>
              <a:t>a:</a:t>
            </a:r>
            <a:endParaRPr sz="1900">
              <a:latin typeface="Arial"/>
              <a:cs typeface="Arial"/>
            </a:endParaRPr>
          </a:p>
          <a:p>
            <a:pPr>
              <a:lnSpc>
                <a:spcPct val="100000"/>
              </a:lnSpc>
            </a:pPr>
            <a:endParaRPr sz="2300">
              <a:latin typeface="Arial"/>
              <a:cs typeface="Arial"/>
            </a:endParaRPr>
          </a:p>
          <a:p>
            <a:pPr>
              <a:spcBef>
                <a:spcPts val="25"/>
              </a:spcBef>
            </a:pPr>
            <a:endParaRPr sz="2500">
              <a:latin typeface="Arial"/>
              <a:cs typeface="Arial"/>
            </a:endParaRPr>
          </a:p>
          <a:p>
            <a:pPr marL="12699" marR="6984">
              <a:lnSpc>
                <a:spcPts val="2180"/>
              </a:lnSpc>
              <a:spcBef>
                <a:spcPts val="5"/>
              </a:spcBef>
            </a:pPr>
            <a:r>
              <a:rPr sz="1900" b="1" spc="-5" dirty="0">
                <a:latin typeface="Arial"/>
                <a:cs typeface="Arial"/>
              </a:rPr>
              <a:t>De</a:t>
            </a:r>
            <a:r>
              <a:rPr sz="1900" b="1" spc="-114" dirty="0">
                <a:latin typeface="Arial"/>
                <a:cs typeface="Arial"/>
              </a:rPr>
              <a:t> </a:t>
            </a:r>
            <a:r>
              <a:rPr sz="1900" b="1" spc="-5" dirty="0">
                <a:latin typeface="Arial"/>
                <a:cs typeface="Arial"/>
              </a:rPr>
              <a:t>igual</a:t>
            </a:r>
            <a:r>
              <a:rPr sz="1900" b="1" spc="-105" dirty="0">
                <a:latin typeface="Arial"/>
                <a:cs typeface="Arial"/>
              </a:rPr>
              <a:t> </a:t>
            </a:r>
            <a:r>
              <a:rPr sz="1900" b="1" spc="-5" dirty="0">
                <a:latin typeface="Arial"/>
                <a:cs typeface="Arial"/>
              </a:rPr>
              <a:t>forma</a:t>
            </a:r>
            <a:r>
              <a:rPr sz="1900" b="1" spc="-110" dirty="0">
                <a:latin typeface="Arial"/>
                <a:cs typeface="Arial"/>
              </a:rPr>
              <a:t> </a:t>
            </a:r>
            <a:r>
              <a:rPr sz="1900" b="1" spc="-5" dirty="0">
                <a:latin typeface="Arial"/>
                <a:cs typeface="Arial"/>
              </a:rPr>
              <a:t>el</a:t>
            </a:r>
            <a:r>
              <a:rPr sz="1900" b="1" spc="-110" dirty="0">
                <a:latin typeface="Arial"/>
                <a:cs typeface="Arial"/>
              </a:rPr>
              <a:t> </a:t>
            </a:r>
            <a:r>
              <a:rPr sz="1900" b="1" spc="-5" dirty="0">
                <a:latin typeface="Arial"/>
                <a:cs typeface="Arial"/>
              </a:rPr>
              <a:t>ángulo</a:t>
            </a:r>
            <a:r>
              <a:rPr sz="1900" b="1" spc="-120" dirty="0">
                <a:latin typeface="Arial"/>
                <a:cs typeface="Arial"/>
              </a:rPr>
              <a:t> </a:t>
            </a:r>
            <a:r>
              <a:rPr sz="1900" b="1" spc="-5" dirty="0">
                <a:latin typeface="Arial"/>
                <a:cs typeface="Arial"/>
              </a:rPr>
              <a:t>complementario</a:t>
            </a:r>
            <a:r>
              <a:rPr sz="1900" b="1" spc="-90" dirty="0">
                <a:latin typeface="Arial"/>
                <a:cs typeface="Arial"/>
              </a:rPr>
              <a:t> </a:t>
            </a:r>
            <a:r>
              <a:rPr sz="1900" b="1" spc="-5" dirty="0">
                <a:latin typeface="Arial"/>
                <a:cs typeface="Arial"/>
              </a:rPr>
              <a:t>∂,</a:t>
            </a:r>
            <a:r>
              <a:rPr sz="1900" b="1" spc="-114" dirty="0">
                <a:latin typeface="Arial"/>
                <a:cs typeface="Arial"/>
              </a:rPr>
              <a:t> </a:t>
            </a:r>
            <a:r>
              <a:rPr sz="1900" b="1" spc="-5" dirty="0">
                <a:latin typeface="Arial"/>
                <a:cs typeface="Arial"/>
              </a:rPr>
              <a:t>representa</a:t>
            </a:r>
            <a:r>
              <a:rPr sz="1900" b="1" spc="-110" dirty="0">
                <a:latin typeface="Arial"/>
                <a:cs typeface="Arial"/>
              </a:rPr>
              <a:t> </a:t>
            </a:r>
            <a:r>
              <a:rPr sz="1900" b="1" spc="-5" dirty="0">
                <a:latin typeface="Arial"/>
                <a:cs typeface="Arial"/>
              </a:rPr>
              <a:t>el</a:t>
            </a:r>
            <a:r>
              <a:rPr sz="1900" b="1" spc="-105" dirty="0">
                <a:latin typeface="Arial"/>
                <a:cs typeface="Arial"/>
              </a:rPr>
              <a:t> </a:t>
            </a:r>
            <a:r>
              <a:rPr sz="1900" b="1" spc="-5" dirty="0">
                <a:latin typeface="Arial"/>
                <a:cs typeface="Arial"/>
              </a:rPr>
              <a:t>ángulo</a:t>
            </a:r>
            <a:r>
              <a:rPr sz="1900" b="1" spc="-105" dirty="0">
                <a:latin typeface="Arial"/>
                <a:cs typeface="Arial"/>
              </a:rPr>
              <a:t> </a:t>
            </a:r>
            <a:r>
              <a:rPr sz="1900" b="1" spc="-5" dirty="0">
                <a:latin typeface="Arial"/>
                <a:cs typeface="Arial"/>
              </a:rPr>
              <a:t>entre</a:t>
            </a:r>
            <a:r>
              <a:rPr sz="1900" b="1" spc="-114" dirty="0">
                <a:latin typeface="Arial"/>
                <a:cs typeface="Arial"/>
              </a:rPr>
              <a:t> </a:t>
            </a:r>
            <a:r>
              <a:rPr sz="1900" b="1" spc="-5" dirty="0">
                <a:latin typeface="Arial"/>
                <a:cs typeface="Arial"/>
              </a:rPr>
              <a:t>la</a:t>
            </a:r>
            <a:r>
              <a:rPr sz="1900" b="1" spc="-114" dirty="0">
                <a:latin typeface="Arial"/>
                <a:cs typeface="Arial"/>
              </a:rPr>
              <a:t> </a:t>
            </a:r>
            <a:r>
              <a:rPr sz="1900" b="1" spc="-5" dirty="0">
                <a:latin typeface="Arial"/>
                <a:cs typeface="Arial"/>
              </a:rPr>
              <a:t>corriente </a:t>
            </a:r>
            <a:r>
              <a:rPr sz="1900" b="1" spc="-509" dirty="0">
                <a:latin typeface="Arial"/>
                <a:cs typeface="Arial"/>
              </a:rPr>
              <a:t> </a:t>
            </a:r>
            <a:r>
              <a:rPr sz="1900" b="1" spc="-5" dirty="0">
                <a:latin typeface="Arial"/>
                <a:cs typeface="Arial"/>
              </a:rPr>
              <a:t>resistiva</a:t>
            </a:r>
            <a:r>
              <a:rPr sz="1900" b="1" spc="1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corriente</a:t>
            </a:r>
            <a:r>
              <a:rPr sz="1900" b="1" dirty="0">
                <a:latin typeface="Arial"/>
                <a:cs typeface="Arial"/>
              </a:rPr>
              <a:t> </a:t>
            </a:r>
            <a:r>
              <a:rPr sz="1900" b="1" spc="-5" dirty="0">
                <a:latin typeface="Arial"/>
                <a:cs typeface="Arial"/>
              </a:rPr>
              <a:t>capacitiva.</a:t>
            </a:r>
            <a:endParaRPr sz="1900">
              <a:latin typeface="Arial"/>
              <a:cs typeface="Arial"/>
            </a:endParaRPr>
          </a:p>
          <a:p>
            <a:pPr marL="241278" marR="5080" indent="-228580">
              <a:lnSpc>
                <a:spcPts val="2190"/>
              </a:lnSpc>
              <a:buFont typeface="Courier New"/>
              <a:buChar char="o"/>
              <a:tabLst>
                <a:tab pos="241278" algn="l"/>
              </a:tabLst>
            </a:pPr>
            <a:r>
              <a:rPr sz="1900" b="1" spc="-5" dirty="0">
                <a:latin typeface="Arial"/>
                <a:cs typeface="Arial"/>
              </a:rPr>
              <a:t>Para</a:t>
            </a:r>
            <a:r>
              <a:rPr sz="1900" b="1" spc="340" dirty="0">
                <a:latin typeface="Arial"/>
                <a:cs typeface="Arial"/>
              </a:rPr>
              <a:t> </a:t>
            </a:r>
            <a:r>
              <a:rPr sz="1900" b="1" spc="-5" dirty="0">
                <a:latin typeface="Arial"/>
                <a:cs typeface="Arial"/>
              </a:rPr>
              <a:t>este</a:t>
            </a:r>
            <a:r>
              <a:rPr sz="1900" b="1" spc="340" dirty="0">
                <a:latin typeface="Arial"/>
                <a:cs typeface="Arial"/>
              </a:rPr>
              <a:t> </a:t>
            </a:r>
            <a:r>
              <a:rPr sz="1900" b="1" dirty="0">
                <a:latin typeface="Arial"/>
                <a:cs typeface="Arial"/>
              </a:rPr>
              <a:t>ángulo</a:t>
            </a:r>
            <a:r>
              <a:rPr sz="1900" b="1" spc="345" dirty="0">
                <a:latin typeface="Arial"/>
                <a:cs typeface="Arial"/>
              </a:rPr>
              <a:t> </a:t>
            </a:r>
            <a:r>
              <a:rPr sz="1900" b="1" spc="-5" dirty="0">
                <a:latin typeface="Arial"/>
                <a:cs typeface="Arial"/>
              </a:rPr>
              <a:t>existe</a:t>
            </a:r>
            <a:r>
              <a:rPr sz="1900" b="1" spc="330" dirty="0">
                <a:latin typeface="Arial"/>
                <a:cs typeface="Arial"/>
              </a:rPr>
              <a:t> </a:t>
            </a:r>
            <a:r>
              <a:rPr sz="1900" b="1" spc="-5" dirty="0">
                <a:latin typeface="Arial"/>
                <a:cs typeface="Arial"/>
              </a:rPr>
              <a:t>una</a:t>
            </a:r>
            <a:r>
              <a:rPr sz="1900" b="1" spc="340" dirty="0">
                <a:latin typeface="Arial"/>
                <a:cs typeface="Arial"/>
              </a:rPr>
              <a:t> </a:t>
            </a:r>
            <a:r>
              <a:rPr sz="1900" b="1" spc="-5" dirty="0">
                <a:latin typeface="Arial"/>
                <a:cs typeface="Arial"/>
              </a:rPr>
              <a:t>relación</a:t>
            </a:r>
            <a:r>
              <a:rPr sz="1900" b="1" spc="345" dirty="0">
                <a:latin typeface="Arial"/>
                <a:cs typeface="Arial"/>
              </a:rPr>
              <a:t> </a:t>
            </a:r>
            <a:r>
              <a:rPr sz="1900" b="1" spc="-5" dirty="0">
                <a:latin typeface="Arial"/>
                <a:cs typeface="Arial"/>
              </a:rPr>
              <a:t>que</a:t>
            </a:r>
            <a:r>
              <a:rPr sz="1900" b="1" spc="340" dirty="0">
                <a:latin typeface="Arial"/>
                <a:cs typeface="Arial"/>
              </a:rPr>
              <a:t> </a:t>
            </a:r>
            <a:r>
              <a:rPr sz="1900" b="1" spc="-5" dirty="0">
                <a:latin typeface="Arial"/>
                <a:cs typeface="Arial"/>
              </a:rPr>
              <a:t>se</a:t>
            </a:r>
            <a:r>
              <a:rPr sz="1900" b="1" spc="340" dirty="0">
                <a:latin typeface="Arial"/>
                <a:cs typeface="Arial"/>
              </a:rPr>
              <a:t> </a:t>
            </a:r>
            <a:r>
              <a:rPr sz="1900" b="1" spc="-5" dirty="0">
                <a:latin typeface="Arial"/>
                <a:cs typeface="Arial"/>
              </a:rPr>
              <a:t>denomina</a:t>
            </a:r>
            <a:r>
              <a:rPr sz="1900" b="1" spc="340" dirty="0">
                <a:latin typeface="Arial"/>
                <a:cs typeface="Arial"/>
              </a:rPr>
              <a:t> </a:t>
            </a:r>
            <a:r>
              <a:rPr sz="1900" b="1" spc="-5" dirty="0">
                <a:latin typeface="Arial"/>
                <a:cs typeface="Arial"/>
              </a:rPr>
              <a:t>factor</a:t>
            </a:r>
            <a:r>
              <a:rPr sz="1900" b="1" spc="340" dirty="0">
                <a:latin typeface="Arial"/>
                <a:cs typeface="Arial"/>
              </a:rPr>
              <a:t> </a:t>
            </a:r>
            <a:r>
              <a:rPr sz="1900" b="1" spc="-5" dirty="0">
                <a:latin typeface="Arial"/>
                <a:cs typeface="Arial"/>
              </a:rPr>
              <a:t>de</a:t>
            </a:r>
            <a:r>
              <a:rPr sz="1900" b="1" spc="400" dirty="0">
                <a:latin typeface="Arial"/>
                <a:cs typeface="Arial"/>
              </a:rPr>
              <a:t> </a:t>
            </a:r>
            <a:r>
              <a:rPr sz="1900" b="1" spc="-5" dirty="0">
                <a:latin typeface="Arial"/>
                <a:cs typeface="Arial"/>
              </a:rPr>
              <a:t>disipación </a:t>
            </a:r>
            <a:r>
              <a:rPr sz="1900" b="1" spc="-509" dirty="0">
                <a:latin typeface="Arial"/>
                <a:cs typeface="Arial"/>
              </a:rPr>
              <a:t> </a:t>
            </a:r>
            <a:r>
              <a:rPr sz="1900" b="1" spc="-5" dirty="0">
                <a:latin typeface="Arial"/>
                <a:cs typeface="Arial"/>
              </a:rPr>
              <a:t>definida</a:t>
            </a:r>
            <a:r>
              <a:rPr sz="1900" b="1" spc="-10" dirty="0">
                <a:latin typeface="Arial"/>
                <a:cs typeface="Arial"/>
              </a:rPr>
              <a:t> </a:t>
            </a:r>
            <a:r>
              <a:rPr sz="1900" b="1" spc="-5" dirty="0">
                <a:latin typeface="Arial"/>
                <a:cs typeface="Arial"/>
              </a:rPr>
              <a:t>como:</a:t>
            </a:r>
            <a:endParaRPr sz="1900">
              <a:latin typeface="Arial"/>
              <a:cs typeface="Arial"/>
            </a:endParaRPr>
          </a:p>
          <a:p>
            <a:pPr>
              <a:spcBef>
                <a:spcPts val="21"/>
              </a:spcBef>
            </a:pPr>
            <a:endParaRPr sz="1700">
              <a:latin typeface="Arial"/>
              <a:cs typeface="Arial"/>
            </a:endParaRPr>
          </a:p>
          <a:p>
            <a:pPr marL="911779">
              <a:spcBef>
                <a:spcPts val="5"/>
              </a:spcBef>
            </a:pPr>
            <a:r>
              <a:rPr sz="1900" b="1" spc="-5" dirty="0">
                <a:latin typeface="Arial"/>
                <a:cs typeface="Arial"/>
              </a:rPr>
              <a:t>Tan</a:t>
            </a:r>
            <a:r>
              <a:rPr sz="1900" b="1" spc="-15" dirty="0">
                <a:latin typeface="Arial"/>
                <a:cs typeface="Arial"/>
              </a:rPr>
              <a:t> </a:t>
            </a:r>
            <a:r>
              <a:rPr sz="1900" b="1" spc="-5" dirty="0">
                <a:latin typeface="Arial"/>
                <a:cs typeface="Arial"/>
              </a:rPr>
              <a:t>∂</a:t>
            </a:r>
            <a:r>
              <a:rPr sz="1900" b="1" spc="-15" dirty="0">
                <a:latin typeface="Arial"/>
                <a:cs typeface="Arial"/>
              </a:rPr>
              <a:t> </a:t>
            </a:r>
            <a:r>
              <a:rPr sz="1900" b="1" spc="-5" dirty="0">
                <a:latin typeface="Arial"/>
                <a:cs typeface="Arial"/>
              </a:rPr>
              <a:t>=</a:t>
            </a:r>
            <a:r>
              <a:rPr sz="1900" b="1" spc="-15" dirty="0">
                <a:latin typeface="Arial"/>
                <a:cs typeface="Arial"/>
              </a:rPr>
              <a:t> </a:t>
            </a:r>
            <a:r>
              <a:rPr sz="1900" b="1" spc="-5" dirty="0">
                <a:latin typeface="Arial"/>
                <a:cs typeface="Arial"/>
              </a:rPr>
              <a:t>Ir</a:t>
            </a:r>
            <a:r>
              <a:rPr sz="1900" b="1" spc="-21" dirty="0">
                <a:latin typeface="Arial"/>
                <a:cs typeface="Arial"/>
              </a:rPr>
              <a:t> </a:t>
            </a:r>
            <a:r>
              <a:rPr sz="1900" b="1" spc="-5" dirty="0">
                <a:latin typeface="Arial"/>
                <a:cs typeface="Arial"/>
              </a:rPr>
              <a:t>/</a:t>
            </a:r>
            <a:r>
              <a:rPr sz="1900" b="1" spc="-15" dirty="0">
                <a:latin typeface="Arial"/>
                <a:cs typeface="Arial"/>
              </a:rPr>
              <a:t> </a:t>
            </a:r>
            <a:r>
              <a:rPr sz="1900" b="1" spc="-5" dirty="0">
                <a:latin typeface="Arial"/>
                <a:cs typeface="Arial"/>
              </a:rPr>
              <a:t>Ic</a:t>
            </a:r>
            <a:endParaRPr sz="1900">
              <a:latin typeface="Arial"/>
              <a:cs typeface="Arial"/>
            </a:endParaRPr>
          </a:p>
          <a:p>
            <a:pPr marL="911779" marR="4367142" indent="-899714">
              <a:lnSpc>
                <a:spcPts val="4369"/>
              </a:lnSpc>
              <a:spcBef>
                <a:spcPts val="489"/>
              </a:spcBef>
            </a:pPr>
            <a:r>
              <a:rPr sz="1900" b="1" spc="-5" dirty="0">
                <a:latin typeface="Arial"/>
                <a:cs typeface="Arial"/>
              </a:rPr>
              <a:t>lo</a:t>
            </a:r>
            <a:r>
              <a:rPr sz="1900" b="1" dirty="0">
                <a:latin typeface="Arial"/>
                <a:cs typeface="Arial"/>
              </a:rPr>
              <a:t> </a:t>
            </a:r>
            <a:r>
              <a:rPr sz="1900" b="1" spc="-5" dirty="0">
                <a:latin typeface="Arial"/>
                <a:cs typeface="Arial"/>
              </a:rPr>
              <a:t>que</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el plano</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impedancias</a:t>
            </a:r>
            <a:r>
              <a:rPr sz="1900" b="1" dirty="0">
                <a:latin typeface="Arial"/>
                <a:cs typeface="Arial"/>
              </a:rPr>
              <a:t> </a:t>
            </a:r>
            <a:r>
              <a:rPr sz="1900" b="1" spc="-5" dirty="0">
                <a:latin typeface="Arial"/>
                <a:cs typeface="Arial"/>
              </a:rPr>
              <a:t>implica: </a:t>
            </a:r>
            <a:r>
              <a:rPr sz="1900" b="1" spc="-515" dirty="0">
                <a:latin typeface="Arial"/>
                <a:cs typeface="Arial"/>
              </a:rPr>
              <a:t> </a:t>
            </a:r>
            <a:r>
              <a:rPr sz="1900" b="1" spc="-5" dirty="0">
                <a:latin typeface="Arial"/>
                <a:cs typeface="Arial"/>
              </a:rPr>
              <a:t>Tan ∂ =</a:t>
            </a:r>
            <a:r>
              <a:rPr sz="1900" b="1" spc="-10" dirty="0">
                <a:latin typeface="Arial"/>
                <a:cs typeface="Arial"/>
              </a:rPr>
              <a:t> </a:t>
            </a:r>
            <a:r>
              <a:rPr sz="1900" b="1" spc="-5" dirty="0">
                <a:latin typeface="Arial"/>
                <a:cs typeface="Arial"/>
              </a:rPr>
              <a:t>R / </a:t>
            </a:r>
            <a:r>
              <a:rPr sz="1900" b="1" dirty="0">
                <a:latin typeface="Arial"/>
                <a:cs typeface="Arial"/>
              </a:rPr>
              <a:t>Xc</a:t>
            </a:r>
            <a:endParaRPr sz="1900">
              <a:latin typeface="Arial"/>
              <a:cs typeface="Arial"/>
            </a:endParaRPr>
          </a:p>
          <a:p>
            <a:pPr marL="12699">
              <a:lnSpc>
                <a:spcPts val="1688"/>
              </a:lnSpc>
            </a:pPr>
            <a:r>
              <a:rPr sz="1900" b="1" spc="-5" dirty="0">
                <a:latin typeface="Arial"/>
                <a:cs typeface="Arial"/>
              </a:rPr>
              <a:t>Por</a:t>
            </a:r>
            <a:r>
              <a:rPr sz="1900" b="1" spc="-30" dirty="0">
                <a:latin typeface="Arial"/>
                <a:cs typeface="Arial"/>
              </a:rPr>
              <a:t> </a:t>
            </a:r>
            <a:r>
              <a:rPr sz="1900" b="1" spc="-5" dirty="0">
                <a:latin typeface="Arial"/>
                <a:cs typeface="Arial"/>
              </a:rPr>
              <a:t>lo</a:t>
            </a:r>
            <a:r>
              <a:rPr sz="1900" b="1" spc="-30" dirty="0">
                <a:latin typeface="Arial"/>
                <a:cs typeface="Arial"/>
              </a:rPr>
              <a:t> </a:t>
            </a:r>
            <a:r>
              <a:rPr sz="1900" b="1" spc="-5" dirty="0">
                <a:latin typeface="Arial"/>
                <a:cs typeface="Arial"/>
              </a:rPr>
              <a:t>que</a:t>
            </a:r>
            <a:endParaRPr sz="1900">
              <a:latin typeface="Arial"/>
              <a:cs typeface="Arial"/>
            </a:endParaRPr>
          </a:p>
          <a:p>
            <a:pPr>
              <a:spcBef>
                <a:spcPts val="15"/>
              </a:spcBef>
            </a:pPr>
            <a:endParaRPr>
              <a:latin typeface="Arial"/>
              <a:cs typeface="Arial"/>
            </a:endParaRPr>
          </a:p>
          <a:p>
            <a:pPr marL="911779">
              <a:spcBef>
                <a:spcPts val="5"/>
              </a:spcBef>
            </a:pPr>
            <a:r>
              <a:rPr sz="1900" b="1" spc="-5" dirty="0">
                <a:latin typeface="Arial"/>
                <a:cs typeface="Arial"/>
              </a:rPr>
              <a:t>Tan</a:t>
            </a:r>
            <a:r>
              <a:rPr sz="1900" b="1" spc="-10" dirty="0">
                <a:latin typeface="Arial"/>
                <a:cs typeface="Arial"/>
              </a:rPr>
              <a:t> </a:t>
            </a:r>
            <a:r>
              <a:rPr sz="1900" b="1" spc="-5" dirty="0">
                <a:latin typeface="Arial"/>
                <a:cs typeface="Arial"/>
              </a:rPr>
              <a:t>∂</a:t>
            </a:r>
            <a:r>
              <a:rPr sz="1900" b="1" spc="-15" dirty="0">
                <a:latin typeface="Arial"/>
                <a:cs typeface="Arial"/>
              </a:rPr>
              <a:t> </a:t>
            </a:r>
            <a:r>
              <a:rPr sz="1900" b="1" spc="-5" dirty="0">
                <a:latin typeface="Arial"/>
                <a:cs typeface="Arial"/>
              </a:rPr>
              <a:t>=</a:t>
            </a:r>
            <a:r>
              <a:rPr sz="1900" b="1" spc="-10" dirty="0">
                <a:latin typeface="Arial"/>
                <a:cs typeface="Arial"/>
              </a:rPr>
              <a:t> </a:t>
            </a:r>
            <a:r>
              <a:rPr sz="1900" b="1" spc="-5" dirty="0">
                <a:latin typeface="Arial"/>
                <a:cs typeface="Arial"/>
              </a:rPr>
              <a:t>R</a:t>
            </a:r>
            <a:r>
              <a:rPr sz="1900" b="1" spc="-15" dirty="0">
                <a:latin typeface="Arial"/>
                <a:cs typeface="Arial"/>
              </a:rPr>
              <a:t> </a:t>
            </a:r>
            <a:r>
              <a:rPr sz="1900" b="1" spc="-5" dirty="0">
                <a:latin typeface="Arial"/>
                <a:cs typeface="Arial"/>
              </a:rPr>
              <a:t>x</a:t>
            </a:r>
            <a:r>
              <a:rPr sz="1900" b="1" spc="-21" dirty="0">
                <a:latin typeface="Arial"/>
                <a:cs typeface="Arial"/>
              </a:rPr>
              <a:t> </a:t>
            </a:r>
            <a:r>
              <a:rPr sz="1900" b="1" spc="-5" dirty="0">
                <a:latin typeface="Arial"/>
                <a:cs typeface="Arial"/>
              </a:rPr>
              <a:t>w</a:t>
            </a:r>
            <a:r>
              <a:rPr sz="1900" b="1" spc="21" dirty="0">
                <a:latin typeface="Arial"/>
                <a:cs typeface="Arial"/>
              </a:rPr>
              <a:t> </a:t>
            </a:r>
            <a:r>
              <a:rPr sz="1900" b="1" spc="-5" dirty="0">
                <a:latin typeface="Arial"/>
                <a:cs typeface="Arial"/>
              </a:rPr>
              <a:t>x</a:t>
            </a:r>
            <a:r>
              <a:rPr sz="1900" b="1" spc="-15" dirty="0">
                <a:latin typeface="Arial"/>
                <a:cs typeface="Arial"/>
              </a:rPr>
              <a:t> </a:t>
            </a:r>
            <a:r>
              <a:rPr sz="1900" b="1" spc="-5" dirty="0">
                <a:latin typeface="Arial"/>
                <a:cs typeface="Arial"/>
              </a:rPr>
              <a:t>C.</a:t>
            </a:r>
            <a:endParaRPr sz="1900">
              <a:latin typeface="Arial"/>
              <a:cs typeface="Arial"/>
            </a:endParaRPr>
          </a:p>
        </p:txBody>
      </p:sp>
      <p:pic>
        <p:nvPicPr>
          <p:cNvPr id="7" name="object 7"/>
          <p:cNvPicPr/>
          <p:nvPr/>
        </p:nvPicPr>
        <p:blipFill>
          <a:blip r:embed="rId2" cstate="print"/>
          <a:stretch>
            <a:fillRect/>
          </a:stretch>
        </p:blipFill>
        <p:spPr>
          <a:xfrm>
            <a:off x="1742742" y="2376056"/>
            <a:ext cx="1151791" cy="491987"/>
          </a:xfrm>
          <a:prstGeom prst="rect">
            <a:avLst/>
          </a:prstGeom>
        </p:spPr>
      </p:pic>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62</a:t>
            </a:fld>
            <a:endParaRPr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3685455"/>
            <a:ext cx="208914" cy="194394"/>
          </a:xfrm>
          <a:prstGeom prst="rect">
            <a:avLst/>
          </a:prstGeom>
        </p:spPr>
      </p:pic>
      <p:sp>
        <p:nvSpPr>
          <p:cNvPr id="7" name="object 7"/>
          <p:cNvSpPr txBox="1"/>
          <p:nvPr/>
        </p:nvSpPr>
        <p:spPr>
          <a:xfrm>
            <a:off x="706628" y="1395731"/>
            <a:ext cx="9279255" cy="2877195"/>
          </a:xfrm>
          <a:prstGeom prst="rect">
            <a:avLst/>
          </a:prstGeom>
        </p:spPr>
        <p:txBody>
          <a:bodyPr vert="horz" wrap="square" lIns="0" tIns="31747" rIns="0" bIns="0" rtlCol="0">
            <a:spAutoFit/>
          </a:bodyPr>
          <a:lstStyle/>
          <a:p>
            <a:pPr marL="241278" marR="6350" indent="-228580" algn="just">
              <a:lnSpc>
                <a:spcPts val="2180"/>
              </a:lnSpc>
              <a:spcBef>
                <a:spcPts val="250"/>
              </a:spcBef>
              <a:buFont typeface="Courier New"/>
              <a:buChar char="o"/>
              <a:tabLst>
                <a:tab pos="241278" algn="l"/>
              </a:tabLst>
            </a:pPr>
            <a:r>
              <a:rPr sz="1900" b="1" spc="-5" dirty="0">
                <a:latin typeface="Arial"/>
                <a:cs typeface="Arial"/>
              </a:rPr>
              <a:t>Para los valores típicos de medición el factor de disipación y el factor </a:t>
            </a:r>
            <a:r>
              <a:rPr sz="1900" b="1" spc="5" dirty="0">
                <a:latin typeface="Arial"/>
                <a:cs typeface="Arial"/>
              </a:rPr>
              <a:t>de </a:t>
            </a:r>
            <a:r>
              <a:rPr sz="1900" b="1" spc="10" dirty="0">
                <a:latin typeface="Arial"/>
                <a:cs typeface="Arial"/>
              </a:rPr>
              <a:t> </a:t>
            </a:r>
            <a:r>
              <a:rPr sz="1900" b="1" spc="-5" dirty="0">
                <a:latin typeface="Arial"/>
                <a:cs typeface="Arial"/>
              </a:rPr>
              <a:t>potencia representan</a:t>
            </a:r>
            <a:r>
              <a:rPr sz="1900" b="1" dirty="0">
                <a:latin typeface="Arial"/>
                <a:cs typeface="Arial"/>
              </a:rPr>
              <a:t> </a:t>
            </a:r>
            <a:r>
              <a:rPr sz="1900" b="1" spc="-5" dirty="0">
                <a:latin typeface="Arial"/>
                <a:cs typeface="Arial"/>
              </a:rPr>
              <a:t>exactamente lo</a:t>
            </a:r>
            <a:r>
              <a:rPr sz="1900" b="1" spc="5" dirty="0">
                <a:latin typeface="Arial"/>
                <a:cs typeface="Arial"/>
              </a:rPr>
              <a:t> </a:t>
            </a:r>
            <a:r>
              <a:rPr sz="1900" b="1" spc="-5" dirty="0">
                <a:latin typeface="Arial"/>
                <a:cs typeface="Arial"/>
              </a:rPr>
              <a:t>mismo.</a:t>
            </a:r>
            <a:endParaRPr sz="1900">
              <a:latin typeface="Arial"/>
              <a:cs typeface="Arial"/>
            </a:endParaRPr>
          </a:p>
          <a:p>
            <a:pPr>
              <a:spcBef>
                <a:spcPts val="35"/>
              </a:spcBef>
              <a:buFont typeface="Courier New"/>
              <a:buChar char="o"/>
            </a:pPr>
            <a:endParaRPr>
              <a:latin typeface="Arial"/>
              <a:cs typeface="Arial"/>
            </a:endParaRPr>
          </a:p>
          <a:p>
            <a:pPr marL="241278" marR="5080" indent="-228580" algn="just">
              <a:lnSpc>
                <a:spcPct val="97200"/>
              </a:lnSpc>
              <a:buFont typeface="Courier New"/>
              <a:buChar char="o"/>
              <a:tabLst>
                <a:tab pos="241278" algn="l"/>
              </a:tabLst>
            </a:pPr>
            <a:r>
              <a:rPr sz="1900" b="1" spc="-5" dirty="0">
                <a:latin typeface="Arial"/>
                <a:cs typeface="Arial"/>
              </a:rPr>
              <a:t>Como curiosidad matemática podemos </a:t>
            </a:r>
            <a:r>
              <a:rPr sz="1900" b="1" spc="-15" dirty="0">
                <a:latin typeface="Arial"/>
                <a:cs typeface="Arial"/>
              </a:rPr>
              <a:t>ver </a:t>
            </a:r>
            <a:r>
              <a:rPr sz="1900" b="1" spc="-5" dirty="0">
                <a:latin typeface="Arial"/>
                <a:cs typeface="Arial"/>
              </a:rPr>
              <a:t>que para </a:t>
            </a:r>
            <a:r>
              <a:rPr sz="1900" b="1" spc="-10" dirty="0">
                <a:latin typeface="Arial"/>
                <a:cs typeface="Arial"/>
              </a:rPr>
              <a:t>valores </a:t>
            </a:r>
            <a:r>
              <a:rPr sz="1900" b="1" spc="-5" dirty="0">
                <a:latin typeface="Arial"/>
                <a:cs typeface="Arial"/>
              </a:rPr>
              <a:t>de ∂ entre 0 y 20 </a:t>
            </a:r>
            <a:r>
              <a:rPr sz="1900" b="1" dirty="0">
                <a:latin typeface="Arial"/>
                <a:cs typeface="Arial"/>
              </a:rPr>
              <a:t> </a:t>
            </a:r>
            <a:r>
              <a:rPr sz="1900" b="1" spc="-5" dirty="0">
                <a:latin typeface="Arial"/>
                <a:cs typeface="Arial"/>
              </a:rPr>
              <a:t>grados,</a:t>
            </a:r>
            <a:r>
              <a:rPr sz="1900" b="1" dirty="0">
                <a:latin typeface="Arial"/>
                <a:cs typeface="Arial"/>
              </a:rPr>
              <a:t> </a:t>
            </a:r>
            <a:r>
              <a:rPr sz="1900" b="1" spc="-5" dirty="0">
                <a:latin typeface="Arial"/>
                <a:cs typeface="Arial"/>
              </a:rPr>
              <a:t>medidos</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sentido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las</a:t>
            </a:r>
            <a:r>
              <a:rPr sz="1900" b="1" dirty="0">
                <a:latin typeface="Arial"/>
                <a:cs typeface="Arial"/>
              </a:rPr>
              <a:t> </a:t>
            </a:r>
            <a:r>
              <a:rPr sz="1900" b="1" spc="-5" dirty="0">
                <a:latin typeface="Arial"/>
                <a:cs typeface="Arial"/>
              </a:rPr>
              <a:t>agujas</a:t>
            </a:r>
            <a:r>
              <a:rPr sz="1900" b="1"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reloj,</a:t>
            </a:r>
            <a:r>
              <a:rPr sz="1900" b="1" dirty="0">
                <a:latin typeface="Arial"/>
                <a:cs typeface="Arial"/>
              </a:rPr>
              <a:t> la</a:t>
            </a:r>
            <a:r>
              <a:rPr sz="1900" b="1" spc="5" dirty="0">
                <a:latin typeface="Arial"/>
                <a:cs typeface="Arial"/>
              </a:rPr>
              <a:t> </a:t>
            </a:r>
            <a:r>
              <a:rPr sz="1900" b="1" spc="-5" dirty="0">
                <a:latin typeface="Arial"/>
                <a:cs typeface="Arial"/>
              </a:rPr>
              <a:t>Tan</a:t>
            </a:r>
            <a:r>
              <a:rPr sz="1900" b="1" dirty="0">
                <a:latin typeface="Arial"/>
                <a:cs typeface="Arial"/>
              </a:rPr>
              <a:t> </a:t>
            </a:r>
            <a:r>
              <a:rPr sz="1900" b="1" spc="-5" dirty="0">
                <a:latin typeface="Arial"/>
                <a:cs typeface="Arial"/>
              </a:rPr>
              <a:t>∂</a:t>
            </a:r>
            <a:r>
              <a:rPr sz="1900" b="1" dirty="0">
                <a:latin typeface="Arial"/>
                <a:cs typeface="Arial"/>
              </a:rPr>
              <a:t> es </a:t>
            </a:r>
            <a:r>
              <a:rPr sz="1900" b="1" spc="5" dirty="0">
                <a:latin typeface="Arial"/>
                <a:cs typeface="Arial"/>
              </a:rPr>
              <a:t> </a:t>
            </a:r>
            <a:r>
              <a:rPr sz="1900" b="1" spc="-5" dirty="0">
                <a:latin typeface="Arial"/>
                <a:cs typeface="Arial"/>
              </a:rPr>
              <a:t>aproximadamente igual al Cos </a:t>
            </a:r>
            <a:r>
              <a:rPr sz="1900" b="1" spc="-5" dirty="0">
                <a:latin typeface="Garamond"/>
                <a:cs typeface="Garamond"/>
              </a:rPr>
              <a:t>Θ </a:t>
            </a:r>
            <a:r>
              <a:rPr sz="1900" b="1" spc="-5" dirty="0">
                <a:latin typeface="Arial"/>
                <a:cs typeface="Arial"/>
              </a:rPr>
              <a:t>, con </a:t>
            </a:r>
            <a:r>
              <a:rPr sz="1900" b="1" spc="-10" dirty="0">
                <a:latin typeface="Arial"/>
                <a:cs typeface="Arial"/>
              </a:rPr>
              <a:t>valores </a:t>
            </a:r>
            <a:r>
              <a:rPr sz="1900" b="1" spc="5" dirty="0">
                <a:latin typeface="Arial"/>
                <a:cs typeface="Arial"/>
              </a:rPr>
              <a:t>de </a:t>
            </a:r>
            <a:r>
              <a:rPr sz="1900" b="1" spc="-5" dirty="0">
                <a:latin typeface="Garamond"/>
                <a:cs typeface="Garamond"/>
              </a:rPr>
              <a:t>Θ </a:t>
            </a:r>
            <a:r>
              <a:rPr sz="1900" b="1" spc="-5" dirty="0">
                <a:latin typeface="Arial"/>
                <a:cs typeface="Arial"/>
              </a:rPr>
              <a:t>entre 70 y 90 grados </a:t>
            </a:r>
            <a:r>
              <a:rPr sz="1900" b="1" dirty="0">
                <a:latin typeface="Arial"/>
                <a:cs typeface="Arial"/>
              </a:rPr>
              <a:t> </a:t>
            </a:r>
            <a:r>
              <a:rPr sz="1900" b="1" spc="-5" dirty="0">
                <a:latin typeface="Arial"/>
                <a:cs typeface="Arial"/>
              </a:rPr>
              <a:t>medidos</a:t>
            </a:r>
            <a:r>
              <a:rPr sz="1900" b="1" spc="5"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sentido</a:t>
            </a:r>
            <a:r>
              <a:rPr sz="1900" b="1" dirty="0">
                <a:latin typeface="Arial"/>
                <a:cs typeface="Arial"/>
              </a:rPr>
              <a:t> </a:t>
            </a:r>
            <a:r>
              <a:rPr sz="1900" b="1" spc="-5" dirty="0">
                <a:latin typeface="Arial"/>
                <a:cs typeface="Arial"/>
              </a:rPr>
              <a:t>contrario a</a:t>
            </a:r>
            <a:r>
              <a:rPr sz="1900" b="1" spc="5" dirty="0">
                <a:latin typeface="Arial"/>
                <a:cs typeface="Arial"/>
              </a:rPr>
              <a:t> </a:t>
            </a:r>
            <a:r>
              <a:rPr sz="1900" b="1" spc="-5" dirty="0">
                <a:latin typeface="Arial"/>
                <a:cs typeface="Arial"/>
              </a:rPr>
              <a:t>las agujas</a:t>
            </a:r>
            <a:r>
              <a:rPr sz="1900" b="1" spc="30" dirty="0">
                <a:latin typeface="Arial"/>
                <a:cs typeface="Arial"/>
              </a:rPr>
              <a:t> </a:t>
            </a:r>
            <a:r>
              <a:rPr sz="1900" b="1" spc="-5" dirty="0">
                <a:latin typeface="Arial"/>
                <a:cs typeface="Arial"/>
              </a:rPr>
              <a:t>del reloj.</a:t>
            </a:r>
            <a:endParaRPr sz="1900">
              <a:latin typeface="Arial"/>
              <a:cs typeface="Arial"/>
            </a:endParaRPr>
          </a:p>
          <a:p>
            <a:pPr>
              <a:spcBef>
                <a:spcPts val="50"/>
              </a:spcBef>
            </a:pPr>
            <a:endParaRPr sz="1900">
              <a:latin typeface="Arial"/>
              <a:cs typeface="Arial"/>
            </a:endParaRPr>
          </a:p>
          <a:p>
            <a:pPr marL="241278" marR="7619">
              <a:lnSpc>
                <a:spcPts val="2190"/>
              </a:lnSpc>
            </a:pPr>
            <a:r>
              <a:rPr sz="1900" b="1" spc="-5" dirty="0">
                <a:latin typeface="Arial"/>
                <a:cs typeface="Arial"/>
              </a:rPr>
              <a:t>La</a:t>
            </a:r>
            <a:r>
              <a:rPr sz="1900" b="1" spc="90" dirty="0">
                <a:latin typeface="Arial"/>
                <a:cs typeface="Arial"/>
              </a:rPr>
              <a:t> </a:t>
            </a:r>
            <a:r>
              <a:rPr sz="1900" b="1" spc="-5" dirty="0">
                <a:latin typeface="Arial"/>
                <a:cs typeface="Arial"/>
              </a:rPr>
              <a:t>tabla</a:t>
            </a:r>
            <a:r>
              <a:rPr sz="1900" b="1" spc="86" dirty="0">
                <a:latin typeface="Arial"/>
                <a:cs typeface="Arial"/>
              </a:rPr>
              <a:t> </a:t>
            </a:r>
            <a:r>
              <a:rPr sz="1900" b="1" spc="-5" dirty="0">
                <a:latin typeface="Arial"/>
                <a:cs typeface="Arial"/>
              </a:rPr>
              <a:t>14</a:t>
            </a:r>
            <a:r>
              <a:rPr sz="1900" b="1" spc="90" dirty="0">
                <a:latin typeface="Arial"/>
                <a:cs typeface="Arial"/>
              </a:rPr>
              <a:t> </a:t>
            </a:r>
            <a:r>
              <a:rPr sz="1900" b="1" spc="-5" dirty="0">
                <a:latin typeface="Arial"/>
                <a:cs typeface="Arial"/>
              </a:rPr>
              <a:t>muestra</a:t>
            </a:r>
            <a:r>
              <a:rPr sz="1900" b="1" spc="110" dirty="0">
                <a:latin typeface="Arial"/>
                <a:cs typeface="Arial"/>
              </a:rPr>
              <a:t> </a:t>
            </a:r>
            <a:r>
              <a:rPr sz="1900" b="1" spc="-5" dirty="0">
                <a:latin typeface="Arial"/>
                <a:cs typeface="Arial"/>
              </a:rPr>
              <a:t>valores</a:t>
            </a:r>
            <a:r>
              <a:rPr sz="1900" b="1" spc="86" dirty="0">
                <a:latin typeface="Arial"/>
                <a:cs typeface="Arial"/>
              </a:rPr>
              <a:t> </a:t>
            </a:r>
            <a:r>
              <a:rPr sz="1900" b="1" spc="-5" dirty="0">
                <a:latin typeface="Arial"/>
                <a:cs typeface="Arial"/>
              </a:rPr>
              <a:t>comparativos</a:t>
            </a:r>
            <a:r>
              <a:rPr sz="1900" b="1" spc="90" dirty="0">
                <a:latin typeface="Arial"/>
                <a:cs typeface="Arial"/>
              </a:rPr>
              <a:t> </a:t>
            </a:r>
            <a:r>
              <a:rPr sz="1900" b="1" spc="-5" dirty="0">
                <a:latin typeface="Arial"/>
                <a:cs typeface="Arial"/>
              </a:rPr>
              <a:t>entre</a:t>
            </a:r>
            <a:r>
              <a:rPr sz="1900" b="1" spc="100" dirty="0">
                <a:latin typeface="Arial"/>
                <a:cs typeface="Arial"/>
              </a:rPr>
              <a:t> </a:t>
            </a:r>
            <a:r>
              <a:rPr sz="1900" b="1" spc="-5" dirty="0">
                <a:latin typeface="Arial"/>
                <a:cs typeface="Arial"/>
              </a:rPr>
              <a:t>factor</a:t>
            </a:r>
            <a:r>
              <a:rPr sz="1900" b="1" spc="135" dirty="0">
                <a:latin typeface="Arial"/>
                <a:cs typeface="Arial"/>
              </a:rPr>
              <a:t> </a:t>
            </a:r>
            <a:r>
              <a:rPr sz="1900" b="1" spc="-5" dirty="0">
                <a:latin typeface="Arial"/>
                <a:cs typeface="Arial"/>
              </a:rPr>
              <a:t>de</a:t>
            </a:r>
            <a:r>
              <a:rPr sz="1900" b="1" spc="90" dirty="0">
                <a:latin typeface="Arial"/>
                <a:cs typeface="Arial"/>
              </a:rPr>
              <a:t> </a:t>
            </a:r>
            <a:r>
              <a:rPr sz="1900" b="1" spc="-5" dirty="0">
                <a:latin typeface="Arial"/>
                <a:cs typeface="Arial"/>
              </a:rPr>
              <a:t>potencia</a:t>
            </a:r>
            <a:r>
              <a:rPr sz="1900" b="1" spc="105" dirty="0">
                <a:latin typeface="Arial"/>
                <a:cs typeface="Arial"/>
              </a:rPr>
              <a:t> </a:t>
            </a:r>
            <a:r>
              <a:rPr sz="1900" b="1" spc="-5" dirty="0">
                <a:latin typeface="Arial"/>
                <a:cs typeface="Arial"/>
              </a:rPr>
              <a:t>y</a:t>
            </a:r>
            <a:r>
              <a:rPr sz="1900" b="1" spc="75" dirty="0">
                <a:latin typeface="Arial"/>
                <a:cs typeface="Arial"/>
              </a:rPr>
              <a:t> </a:t>
            </a:r>
            <a:r>
              <a:rPr sz="1900" b="1" spc="-5" dirty="0">
                <a:latin typeface="Arial"/>
                <a:cs typeface="Arial"/>
              </a:rPr>
              <a:t>factor</a:t>
            </a:r>
            <a:r>
              <a:rPr sz="1900" b="1" spc="86" dirty="0">
                <a:latin typeface="Arial"/>
                <a:cs typeface="Arial"/>
              </a:rPr>
              <a:t> </a:t>
            </a:r>
            <a:r>
              <a:rPr sz="1900" b="1" spc="5" dirty="0">
                <a:latin typeface="Arial"/>
                <a:cs typeface="Arial"/>
              </a:rPr>
              <a:t>de </a:t>
            </a:r>
            <a:r>
              <a:rPr sz="1900" b="1" spc="-509" dirty="0">
                <a:latin typeface="Arial"/>
                <a:cs typeface="Arial"/>
              </a:rPr>
              <a:t> </a:t>
            </a:r>
            <a:r>
              <a:rPr sz="1900" b="1" spc="-5" dirty="0">
                <a:latin typeface="Arial"/>
                <a:cs typeface="Arial"/>
              </a:rPr>
              <a:t>disipación</a:t>
            </a:r>
            <a:r>
              <a:rPr sz="1900" b="1" dirty="0">
                <a:latin typeface="Arial"/>
                <a:cs typeface="Arial"/>
              </a:rPr>
              <a:t> </a:t>
            </a:r>
            <a:r>
              <a:rPr sz="1900" b="1" spc="-5" dirty="0">
                <a:latin typeface="Arial"/>
                <a:cs typeface="Arial"/>
              </a:rPr>
              <a:t>para diferentes valores </a:t>
            </a:r>
            <a:r>
              <a:rPr sz="1900" b="1" dirty="0">
                <a:latin typeface="Arial"/>
                <a:cs typeface="Arial"/>
              </a:rPr>
              <a:t>de</a:t>
            </a:r>
            <a:r>
              <a:rPr sz="1900" b="1" spc="35" dirty="0">
                <a:latin typeface="Arial"/>
                <a:cs typeface="Arial"/>
              </a:rPr>
              <a:t> </a:t>
            </a:r>
            <a:r>
              <a:rPr sz="1900" b="1" spc="-5" dirty="0">
                <a:latin typeface="Arial"/>
                <a:cs typeface="Arial"/>
              </a:rPr>
              <a:t>Θ</a:t>
            </a:r>
            <a:r>
              <a:rPr sz="1900" b="1" spc="10" dirty="0">
                <a:latin typeface="Arial"/>
                <a:cs typeface="Arial"/>
              </a:rPr>
              <a:t> </a:t>
            </a:r>
            <a:r>
              <a:rPr sz="1900" b="1" spc="-5" dirty="0">
                <a:latin typeface="Arial"/>
                <a:cs typeface="Arial"/>
              </a:rPr>
              <a:t>y</a:t>
            </a:r>
            <a:r>
              <a:rPr sz="1900" b="1" spc="-15" dirty="0">
                <a:latin typeface="Arial"/>
                <a:cs typeface="Arial"/>
              </a:rPr>
              <a:t> </a:t>
            </a:r>
            <a:r>
              <a:rPr sz="1900" b="1" spc="-10" dirty="0">
                <a:latin typeface="Arial"/>
                <a:cs typeface="Arial"/>
              </a:rPr>
              <a:t>∂.</a:t>
            </a:r>
            <a:endParaRPr sz="1900">
              <a:latin typeface="Arial"/>
              <a:cs typeface="Arial"/>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63</a:t>
            </a:fld>
            <a:endParaRP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5684477"/>
            <a:ext cx="208914" cy="194987"/>
          </a:xfrm>
          <a:prstGeom prst="rect">
            <a:avLst/>
          </a:prstGeom>
        </p:spPr>
      </p:pic>
      <p:sp>
        <p:nvSpPr>
          <p:cNvPr id="7" name="object 7"/>
          <p:cNvSpPr txBox="1"/>
          <p:nvPr/>
        </p:nvSpPr>
        <p:spPr>
          <a:xfrm>
            <a:off x="935227" y="5627370"/>
            <a:ext cx="905129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En</a:t>
            </a:r>
            <a:r>
              <a:rPr sz="1900" b="1" spc="125" dirty="0">
                <a:latin typeface="Arial"/>
                <a:cs typeface="Arial"/>
              </a:rPr>
              <a:t> </a:t>
            </a:r>
            <a:r>
              <a:rPr sz="1900" b="1" spc="-5" dirty="0">
                <a:latin typeface="Arial"/>
                <a:cs typeface="Arial"/>
              </a:rPr>
              <a:t>la</a:t>
            </a:r>
            <a:r>
              <a:rPr sz="1900" b="1" spc="130" dirty="0">
                <a:latin typeface="Arial"/>
                <a:cs typeface="Arial"/>
              </a:rPr>
              <a:t> </a:t>
            </a:r>
            <a:r>
              <a:rPr sz="1900" b="1" spc="-5" dirty="0">
                <a:latin typeface="Arial"/>
                <a:cs typeface="Arial"/>
              </a:rPr>
              <a:t>figura</a:t>
            </a:r>
            <a:r>
              <a:rPr sz="1900" b="1" spc="140" dirty="0">
                <a:latin typeface="Arial"/>
                <a:cs typeface="Arial"/>
              </a:rPr>
              <a:t> </a:t>
            </a:r>
            <a:r>
              <a:rPr sz="1900" b="1" spc="-5" dirty="0">
                <a:latin typeface="Arial"/>
                <a:cs typeface="Arial"/>
              </a:rPr>
              <a:t>23</a:t>
            </a:r>
            <a:r>
              <a:rPr sz="1900" b="1" spc="130" dirty="0">
                <a:latin typeface="Arial"/>
                <a:cs typeface="Arial"/>
              </a:rPr>
              <a:t> </a:t>
            </a:r>
            <a:r>
              <a:rPr sz="1900" b="1" spc="-5" dirty="0">
                <a:latin typeface="Arial"/>
                <a:cs typeface="Arial"/>
              </a:rPr>
              <a:t>se</a:t>
            </a:r>
            <a:r>
              <a:rPr sz="1900" b="1" spc="130" dirty="0">
                <a:latin typeface="Arial"/>
                <a:cs typeface="Arial"/>
              </a:rPr>
              <a:t> </a:t>
            </a:r>
            <a:r>
              <a:rPr sz="1900" b="1" spc="-5" dirty="0">
                <a:latin typeface="Arial"/>
                <a:cs typeface="Arial"/>
              </a:rPr>
              <a:t>observa</a:t>
            </a:r>
            <a:r>
              <a:rPr sz="1900" b="1" spc="130" dirty="0">
                <a:latin typeface="Arial"/>
                <a:cs typeface="Arial"/>
              </a:rPr>
              <a:t> </a:t>
            </a:r>
            <a:r>
              <a:rPr sz="1900" b="1" spc="-5" dirty="0">
                <a:latin typeface="Arial"/>
                <a:cs typeface="Arial"/>
              </a:rPr>
              <a:t>el</a:t>
            </a:r>
            <a:r>
              <a:rPr sz="1900" b="1" spc="130" dirty="0">
                <a:latin typeface="Arial"/>
                <a:cs typeface="Arial"/>
              </a:rPr>
              <a:t> </a:t>
            </a:r>
            <a:r>
              <a:rPr sz="1900" b="1" spc="-5" dirty="0">
                <a:latin typeface="Arial"/>
                <a:cs typeface="Arial"/>
              </a:rPr>
              <a:t>circuito</a:t>
            </a:r>
            <a:r>
              <a:rPr sz="1900" b="1" spc="165" dirty="0">
                <a:latin typeface="Arial"/>
                <a:cs typeface="Arial"/>
              </a:rPr>
              <a:t> </a:t>
            </a:r>
            <a:r>
              <a:rPr sz="1900" b="1" spc="-5" dirty="0">
                <a:latin typeface="Arial"/>
                <a:cs typeface="Arial"/>
              </a:rPr>
              <a:t>simplificado</a:t>
            </a:r>
            <a:r>
              <a:rPr sz="1900" b="1" spc="130" dirty="0">
                <a:latin typeface="Arial"/>
                <a:cs typeface="Arial"/>
              </a:rPr>
              <a:t> </a:t>
            </a:r>
            <a:r>
              <a:rPr sz="1900" b="1" spc="-5" dirty="0">
                <a:latin typeface="Arial"/>
                <a:cs typeface="Arial"/>
              </a:rPr>
              <a:t>del</a:t>
            </a:r>
            <a:r>
              <a:rPr sz="1900" b="1" spc="125" dirty="0">
                <a:latin typeface="Arial"/>
                <a:cs typeface="Arial"/>
              </a:rPr>
              <a:t> </a:t>
            </a:r>
            <a:r>
              <a:rPr sz="1900" b="1" spc="-5" dirty="0">
                <a:latin typeface="Arial"/>
                <a:cs typeface="Arial"/>
              </a:rPr>
              <a:t>equipo</a:t>
            </a:r>
            <a:r>
              <a:rPr sz="1900" b="1" spc="135" dirty="0">
                <a:latin typeface="Arial"/>
                <a:cs typeface="Arial"/>
              </a:rPr>
              <a:t> </a:t>
            </a:r>
            <a:r>
              <a:rPr sz="1900" b="1" spc="-10" dirty="0">
                <a:latin typeface="Arial"/>
                <a:cs typeface="Arial"/>
              </a:rPr>
              <a:t>de</a:t>
            </a:r>
            <a:r>
              <a:rPr sz="1900" b="1" spc="155" dirty="0">
                <a:latin typeface="Arial"/>
                <a:cs typeface="Arial"/>
              </a:rPr>
              <a:t> </a:t>
            </a:r>
            <a:r>
              <a:rPr sz="1900" b="1" spc="-5" dirty="0">
                <a:latin typeface="Arial"/>
                <a:cs typeface="Arial"/>
              </a:rPr>
              <a:t>medición</a:t>
            </a:r>
            <a:r>
              <a:rPr sz="1900" b="1" spc="130" dirty="0">
                <a:latin typeface="Arial"/>
                <a:cs typeface="Arial"/>
              </a:rPr>
              <a:t> </a:t>
            </a:r>
            <a:r>
              <a:rPr sz="1900" b="1" spc="-5" dirty="0">
                <a:latin typeface="Arial"/>
                <a:cs typeface="Arial"/>
              </a:rPr>
              <a:t>del </a:t>
            </a:r>
            <a:r>
              <a:rPr sz="1900" b="1" spc="-509" dirty="0">
                <a:latin typeface="Arial"/>
                <a:cs typeface="Arial"/>
              </a:rPr>
              <a:t> </a:t>
            </a:r>
            <a:r>
              <a:rPr sz="1900" b="1" spc="-5" dirty="0">
                <a:latin typeface="Arial"/>
                <a:cs typeface="Arial"/>
              </a:rPr>
              <a:t>factor</a:t>
            </a:r>
            <a:r>
              <a:rPr sz="1900" b="1" spc="-10" dirty="0">
                <a:latin typeface="Arial"/>
                <a:cs typeface="Arial"/>
              </a:rPr>
              <a:t> </a:t>
            </a:r>
            <a:r>
              <a:rPr sz="1900" b="1" spc="-5" dirty="0">
                <a:latin typeface="Arial"/>
                <a:cs typeface="Arial"/>
              </a:rPr>
              <a:t>de potencia.</a:t>
            </a:r>
            <a:endParaRPr sz="1900">
              <a:latin typeface="Arial"/>
              <a:cs typeface="Arial"/>
            </a:endParaRPr>
          </a:p>
        </p:txBody>
      </p:sp>
      <p:pic>
        <p:nvPicPr>
          <p:cNvPr id="8" name="object 8"/>
          <p:cNvPicPr/>
          <p:nvPr/>
        </p:nvPicPr>
        <p:blipFill>
          <a:blip r:embed="rId3" cstate="print"/>
          <a:stretch>
            <a:fillRect/>
          </a:stretch>
        </p:blipFill>
        <p:spPr>
          <a:xfrm>
            <a:off x="2430703" y="1797340"/>
            <a:ext cx="5756802" cy="3487705"/>
          </a:xfrm>
          <a:prstGeom prst="rect">
            <a:avLst/>
          </a:prstGeom>
        </p:spPr>
      </p:pic>
      <p:sp>
        <p:nvSpPr>
          <p:cNvPr id="9" name="object 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64</a:t>
            </a:fld>
            <a:endParaRPr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5913078"/>
            <a:ext cx="208914" cy="194987"/>
          </a:xfrm>
          <a:prstGeom prst="rect">
            <a:avLst/>
          </a:prstGeom>
        </p:spPr>
      </p:pic>
      <p:sp>
        <p:nvSpPr>
          <p:cNvPr id="7" name="object 7"/>
          <p:cNvSpPr txBox="1"/>
          <p:nvPr/>
        </p:nvSpPr>
        <p:spPr>
          <a:xfrm>
            <a:off x="935229" y="5855970"/>
            <a:ext cx="9049384"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El</a:t>
            </a:r>
            <a:r>
              <a:rPr sz="1900" b="1" spc="75" dirty="0">
                <a:latin typeface="Arial"/>
                <a:cs typeface="Arial"/>
              </a:rPr>
              <a:t> </a:t>
            </a:r>
            <a:r>
              <a:rPr sz="1900" b="1" spc="-5" dirty="0">
                <a:latin typeface="Arial"/>
                <a:cs typeface="Arial"/>
              </a:rPr>
              <a:t>circuito</a:t>
            </a:r>
            <a:r>
              <a:rPr sz="1900" b="1" spc="86" dirty="0">
                <a:latin typeface="Arial"/>
                <a:cs typeface="Arial"/>
              </a:rPr>
              <a:t> </a:t>
            </a:r>
            <a:r>
              <a:rPr sz="1900" b="1" spc="-5" dirty="0">
                <a:latin typeface="Arial"/>
                <a:cs typeface="Arial"/>
              </a:rPr>
              <a:t>básicamente</a:t>
            </a:r>
            <a:r>
              <a:rPr sz="1900" b="1" spc="80" dirty="0">
                <a:latin typeface="Arial"/>
                <a:cs typeface="Arial"/>
              </a:rPr>
              <a:t> </a:t>
            </a:r>
            <a:r>
              <a:rPr sz="1900" b="1" spc="-5" dirty="0">
                <a:latin typeface="Arial"/>
                <a:cs typeface="Arial"/>
              </a:rPr>
              <a:t>debe</a:t>
            </a:r>
            <a:r>
              <a:rPr sz="1900" b="1" spc="90" dirty="0">
                <a:latin typeface="Arial"/>
                <a:cs typeface="Arial"/>
              </a:rPr>
              <a:t> </a:t>
            </a:r>
            <a:r>
              <a:rPr sz="1900" b="1" spc="-5" dirty="0">
                <a:latin typeface="Arial"/>
                <a:cs typeface="Arial"/>
              </a:rPr>
              <a:t>medir</a:t>
            </a:r>
            <a:r>
              <a:rPr sz="1900" b="1" spc="75" dirty="0">
                <a:latin typeface="Arial"/>
                <a:cs typeface="Arial"/>
              </a:rPr>
              <a:t> </a:t>
            </a:r>
            <a:r>
              <a:rPr sz="1900" b="1" spc="-5" dirty="0">
                <a:latin typeface="Arial"/>
                <a:cs typeface="Arial"/>
              </a:rPr>
              <a:t>la</a:t>
            </a:r>
            <a:r>
              <a:rPr sz="1900" b="1" spc="80" dirty="0">
                <a:latin typeface="Arial"/>
                <a:cs typeface="Arial"/>
              </a:rPr>
              <a:t> </a:t>
            </a:r>
            <a:r>
              <a:rPr sz="1900" b="1" spc="-5" dirty="0">
                <a:latin typeface="Arial"/>
                <a:cs typeface="Arial"/>
              </a:rPr>
              <a:t>corriente</a:t>
            </a:r>
            <a:r>
              <a:rPr sz="1900" b="1" spc="86" dirty="0">
                <a:latin typeface="Arial"/>
                <a:cs typeface="Arial"/>
              </a:rPr>
              <a:t> </a:t>
            </a:r>
            <a:r>
              <a:rPr sz="1900" b="1" spc="-5" dirty="0">
                <a:latin typeface="Arial"/>
                <a:cs typeface="Arial"/>
              </a:rPr>
              <a:t>total</a:t>
            </a:r>
            <a:r>
              <a:rPr sz="1900" b="1" spc="70" dirty="0">
                <a:latin typeface="Arial"/>
                <a:cs typeface="Arial"/>
              </a:rPr>
              <a:t> </a:t>
            </a:r>
            <a:r>
              <a:rPr sz="1900" b="1" spc="-5" dirty="0">
                <a:latin typeface="Arial"/>
                <a:cs typeface="Arial"/>
              </a:rPr>
              <a:t>que</a:t>
            </a:r>
            <a:r>
              <a:rPr sz="1900" b="1" spc="80" dirty="0">
                <a:latin typeface="Arial"/>
                <a:cs typeface="Arial"/>
              </a:rPr>
              <a:t> </a:t>
            </a:r>
            <a:r>
              <a:rPr sz="1900" b="1" spc="-5" dirty="0">
                <a:latin typeface="Arial"/>
                <a:cs typeface="Arial"/>
              </a:rPr>
              <a:t>circula</a:t>
            </a:r>
            <a:r>
              <a:rPr sz="1900" b="1" spc="149" dirty="0">
                <a:latin typeface="Arial"/>
                <a:cs typeface="Arial"/>
              </a:rPr>
              <a:t> </a:t>
            </a:r>
            <a:r>
              <a:rPr sz="1900" b="1" spc="-10" dirty="0">
                <a:latin typeface="Arial"/>
                <a:cs typeface="Arial"/>
              </a:rPr>
              <a:t>por</a:t>
            </a:r>
            <a:r>
              <a:rPr sz="1900" b="1" spc="75" dirty="0">
                <a:latin typeface="Arial"/>
                <a:cs typeface="Arial"/>
              </a:rPr>
              <a:t> </a:t>
            </a:r>
            <a:r>
              <a:rPr sz="1900" b="1" spc="-5" dirty="0">
                <a:latin typeface="Arial"/>
                <a:cs typeface="Arial"/>
              </a:rPr>
              <a:t>el</a:t>
            </a:r>
            <a:r>
              <a:rPr sz="1900" b="1" spc="86" dirty="0">
                <a:latin typeface="Arial"/>
                <a:cs typeface="Arial"/>
              </a:rPr>
              <a:t> </a:t>
            </a:r>
            <a:r>
              <a:rPr sz="1900" b="1" spc="-5" dirty="0">
                <a:latin typeface="Arial"/>
                <a:cs typeface="Arial"/>
              </a:rPr>
              <a:t>equipo </a:t>
            </a:r>
            <a:r>
              <a:rPr sz="1900" b="1" spc="-515" dirty="0">
                <a:latin typeface="Arial"/>
                <a:cs typeface="Arial"/>
              </a:rPr>
              <a:t> </a:t>
            </a:r>
            <a:r>
              <a:rPr sz="1900" b="1" spc="-5" dirty="0">
                <a:latin typeface="Arial"/>
                <a:cs typeface="Arial"/>
              </a:rPr>
              <a:t>bajo prueba</a:t>
            </a:r>
            <a:r>
              <a:rPr sz="1900" b="1" spc="-1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los</a:t>
            </a:r>
            <a:r>
              <a:rPr sz="1900" b="1" spc="15" dirty="0">
                <a:latin typeface="Arial"/>
                <a:cs typeface="Arial"/>
              </a:rPr>
              <a:t> </a:t>
            </a:r>
            <a:r>
              <a:rPr sz="1900" b="1" spc="-5" dirty="0">
                <a:latin typeface="Arial"/>
                <a:cs typeface="Arial"/>
              </a:rPr>
              <a:t>Watts</a:t>
            </a:r>
            <a:r>
              <a:rPr sz="1900" b="1" spc="5" dirty="0">
                <a:latin typeface="Arial"/>
                <a:cs typeface="Arial"/>
              </a:rPr>
              <a:t> </a:t>
            </a:r>
            <a:r>
              <a:rPr sz="1900" b="1" dirty="0">
                <a:latin typeface="Arial"/>
                <a:cs typeface="Arial"/>
              </a:rPr>
              <a:t>pérdida.</a:t>
            </a:r>
            <a:endParaRPr sz="1900">
              <a:latin typeface="Arial"/>
              <a:cs typeface="Arial"/>
            </a:endParaRPr>
          </a:p>
        </p:txBody>
      </p:sp>
      <p:pic>
        <p:nvPicPr>
          <p:cNvPr id="8" name="object 8"/>
          <p:cNvPicPr/>
          <p:nvPr/>
        </p:nvPicPr>
        <p:blipFill>
          <a:blip r:embed="rId3" cstate="print"/>
          <a:stretch>
            <a:fillRect/>
          </a:stretch>
        </p:blipFill>
        <p:spPr>
          <a:xfrm>
            <a:off x="2221937" y="1797234"/>
            <a:ext cx="6153865" cy="3768543"/>
          </a:xfrm>
          <a:prstGeom prst="rect">
            <a:avLst/>
          </a:prstGeom>
        </p:spPr>
      </p:pic>
      <p:sp>
        <p:nvSpPr>
          <p:cNvPr id="9" name="object 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65</a:t>
            </a:fld>
            <a:endParaRP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1454107"/>
            <a:ext cx="208914" cy="194987"/>
          </a:xfrm>
          <a:prstGeom prst="rect">
            <a:avLst/>
          </a:prstGeom>
        </p:spPr>
      </p:pic>
      <p:sp>
        <p:nvSpPr>
          <p:cNvPr id="7" name="object 7"/>
          <p:cNvSpPr txBox="1"/>
          <p:nvPr/>
        </p:nvSpPr>
        <p:spPr>
          <a:xfrm>
            <a:off x="935228" y="1395730"/>
            <a:ext cx="77660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25" dirty="0">
                <a:latin typeface="Arial"/>
                <a:cs typeface="Arial"/>
              </a:rPr>
              <a:t> </a:t>
            </a:r>
            <a:r>
              <a:rPr sz="1900" b="1" spc="-10" dirty="0">
                <a:latin typeface="Arial"/>
                <a:cs typeface="Arial"/>
              </a:rPr>
              <a:t>valor</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capacitancia</a:t>
            </a:r>
            <a:r>
              <a:rPr sz="1900" b="1" spc="5" dirty="0">
                <a:latin typeface="Arial"/>
                <a:cs typeface="Arial"/>
              </a:rPr>
              <a:t> </a:t>
            </a:r>
            <a:r>
              <a:rPr sz="1900" b="1" spc="-5" dirty="0">
                <a:latin typeface="Arial"/>
                <a:cs typeface="Arial"/>
              </a:rPr>
              <a:t>podrá</a:t>
            </a:r>
            <a:r>
              <a:rPr sz="1900" b="1" spc="5" dirty="0">
                <a:latin typeface="Arial"/>
                <a:cs typeface="Arial"/>
              </a:rPr>
              <a:t> </a:t>
            </a:r>
            <a:r>
              <a:rPr sz="1900" b="1" spc="-5" dirty="0">
                <a:latin typeface="Arial"/>
                <a:cs typeface="Arial"/>
              </a:rPr>
              <a:t>calcularse</a:t>
            </a:r>
            <a:r>
              <a:rPr sz="1900" b="1" spc="5" dirty="0">
                <a:latin typeface="Arial"/>
                <a:cs typeface="Arial"/>
              </a:rPr>
              <a:t> </a:t>
            </a:r>
            <a:r>
              <a:rPr sz="1900" b="1" dirty="0">
                <a:latin typeface="Arial"/>
                <a:cs typeface="Arial"/>
              </a:rPr>
              <a:t>de</a:t>
            </a:r>
            <a:r>
              <a:rPr sz="1900" b="1" spc="5"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siguiente</a:t>
            </a:r>
            <a:r>
              <a:rPr sz="1900" b="1" spc="55" dirty="0">
                <a:latin typeface="Arial"/>
                <a:cs typeface="Arial"/>
              </a:rPr>
              <a:t> </a:t>
            </a:r>
            <a:r>
              <a:rPr sz="1900" b="1" spc="-5" dirty="0">
                <a:latin typeface="Arial"/>
                <a:cs typeface="Arial"/>
              </a:rPr>
              <a:t>manera:</a:t>
            </a:r>
            <a:endParaRPr sz="1900">
              <a:latin typeface="Arial"/>
              <a:cs typeface="Arial"/>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66</a:t>
            </a:fld>
            <a:endParaRPr dirty="0"/>
          </a:p>
        </p:txBody>
      </p:sp>
      <p:sp>
        <p:nvSpPr>
          <p:cNvPr id="8" name="object 8"/>
          <p:cNvSpPr txBox="1"/>
          <p:nvPr/>
        </p:nvSpPr>
        <p:spPr>
          <a:xfrm>
            <a:off x="1618742" y="1979931"/>
            <a:ext cx="664718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Capacitancia </a:t>
            </a:r>
            <a:r>
              <a:rPr sz="1900" b="1" dirty="0">
                <a:latin typeface="Arial"/>
                <a:cs typeface="Arial"/>
              </a:rPr>
              <a:t>en</a:t>
            </a:r>
            <a:r>
              <a:rPr sz="1900" b="1" spc="5" dirty="0">
                <a:latin typeface="Arial"/>
                <a:cs typeface="Arial"/>
              </a:rPr>
              <a:t> </a:t>
            </a:r>
            <a:r>
              <a:rPr sz="1900" b="1" spc="-5" dirty="0">
                <a:latin typeface="Arial"/>
                <a:cs typeface="Arial"/>
              </a:rPr>
              <a:t>picofaradios</a:t>
            </a:r>
            <a:r>
              <a:rPr sz="1900" b="1" spc="10" dirty="0">
                <a:latin typeface="Arial"/>
                <a:cs typeface="Arial"/>
              </a:rPr>
              <a:t> </a:t>
            </a:r>
            <a:r>
              <a:rPr sz="1900" b="1" spc="-5" dirty="0">
                <a:latin typeface="Arial"/>
                <a:cs typeface="Arial"/>
              </a:rPr>
              <a:t>= 265</a:t>
            </a:r>
            <a:r>
              <a:rPr sz="1900" b="1" dirty="0">
                <a:latin typeface="Arial"/>
                <a:cs typeface="Arial"/>
              </a:rPr>
              <a:t> </a:t>
            </a:r>
            <a:r>
              <a:rPr sz="1900" b="1" spc="-5" dirty="0">
                <a:latin typeface="Arial"/>
                <a:cs typeface="Arial"/>
              </a:rPr>
              <a:t>x</a:t>
            </a:r>
            <a:r>
              <a:rPr sz="1900" b="1" spc="5" dirty="0">
                <a:latin typeface="Arial"/>
                <a:cs typeface="Arial"/>
              </a:rPr>
              <a:t> </a:t>
            </a:r>
            <a:r>
              <a:rPr sz="1900" b="1" spc="-5" dirty="0">
                <a:latin typeface="Arial"/>
                <a:cs typeface="Arial"/>
              </a:rPr>
              <a:t>Miliamperes a</a:t>
            </a:r>
            <a:r>
              <a:rPr sz="1900" b="1" spc="15" dirty="0">
                <a:latin typeface="Arial"/>
                <a:cs typeface="Arial"/>
              </a:rPr>
              <a:t> </a:t>
            </a:r>
            <a:r>
              <a:rPr sz="1900" b="1" dirty="0">
                <a:latin typeface="Arial"/>
                <a:cs typeface="Arial"/>
              </a:rPr>
              <a:t>60 </a:t>
            </a:r>
            <a:r>
              <a:rPr sz="1900" b="1" spc="-5" dirty="0">
                <a:latin typeface="Arial"/>
                <a:cs typeface="Arial"/>
              </a:rPr>
              <a:t>Hz.</a:t>
            </a:r>
            <a:endParaRPr sz="1900">
              <a:latin typeface="Arial"/>
              <a:cs typeface="Arial"/>
            </a:endParaRPr>
          </a:p>
        </p:txBody>
      </p:sp>
      <p:sp>
        <p:nvSpPr>
          <p:cNvPr id="9" name="object 9"/>
          <p:cNvSpPr txBox="1"/>
          <p:nvPr/>
        </p:nvSpPr>
        <p:spPr>
          <a:xfrm>
            <a:off x="1618742" y="2263724"/>
            <a:ext cx="6647180" cy="269304"/>
          </a:xfrm>
          <a:prstGeom prst="rect">
            <a:avLst/>
          </a:prstGeom>
          <a:solidFill>
            <a:srgbClr val="00FF00"/>
          </a:solidFill>
        </p:spPr>
        <p:txBody>
          <a:bodyPr vert="horz" wrap="square" lIns="0" tIns="0" rIns="0" bIns="0" rtlCol="0">
            <a:spAutoFit/>
          </a:bodyPr>
          <a:lstStyle/>
          <a:p>
            <a:pPr>
              <a:lnSpc>
                <a:spcPts val="2095"/>
              </a:lnSpc>
            </a:pPr>
            <a:r>
              <a:rPr sz="1900" b="1" spc="-5" dirty="0">
                <a:latin typeface="Arial"/>
                <a:cs typeface="Arial"/>
              </a:rPr>
              <a:t>Capacitancia </a:t>
            </a:r>
            <a:r>
              <a:rPr sz="1900" b="1" dirty="0">
                <a:latin typeface="Arial"/>
                <a:cs typeface="Arial"/>
              </a:rPr>
              <a:t>en</a:t>
            </a:r>
            <a:r>
              <a:rPr sz="1900" b="1" spc="5" dirty="0">
                <a:latin typeface="Arial"/>
                <a:cs typeface="Arial"/>
              </a:rPr>
              <a:t> </a:t>
            </a:r>
            <a:r>
              <a:rPr sz="1900" b="1" spc="-5" dirty="0">
                <a:latin typeface="Arial"/>
                <a:cs typeface="Arial"/>
              </a:rPr>
              <a:t>picofaradios</a:t>
            </a:r>
            <a:r>
              <a:rPr sz="1900" b="1" spc="10" dirty="0">
                <a:latin typeface="Arial"/>
                <a:cs typeface="Arial"/>
              </a:rPr>
              <a:t> </a:t>
            </a:r>
            <a:r>
              <a:rPr sz="1900" b="1" spc="-5" dirty="0">
                <a:latin typeface="Arial"/>
                <a:cs typeface="Arial"/>
              </a:rPr>
              <a:t>= 318</a:t>
            </a:r>
            <a:r>
              <a:rPr sz="1900" b="1" dirty="0">
                <a:latin typeface="Arial"/>
                <a:cs typeface="Arial"/>
              </a:rPr>
              <a:t> </a:t>
            </a:r>
            <a:r>
              <a:rPr sz="1900" b="1" spc="-5" dirty="0">
                <a:latin typeface="Arial"/>
                <a:cs typeface="Arial"/>
              </a:rPr>
              <a:t>x</a:t>
            </a:r>
            <a:r>
              <a:rPr sz="1900" b="1" spc="5" dirty="0">
                <a:latin typeface="Arial"/>
                <a:cs typeface="Arial"/>
              </a:rPr>
              <a:t> </a:t>
            </a:r>
            <a:r>
              <a:rPr sz="1900" b="1" spc="-5" dirty="0">
                <a:latin typeface="Arial"/>
                <a:cs typeface="Arial"/>
              </a:rPr>
              <a:t>Miliamperes a</a:t>
            </a:r>
            <a:r>
              <a:rPr sz="1900" b="1" spc="15" dirty="0">
                <a:latin typeface="Arial"/>
                <a:cs typeface="Arial"/>
              </a:rPr>
              <a:t> </a:t>
            </a:r>
            <a:r>
              <a:rPr sz="1900" b="1" dirty="0">
                <a:latin typeface="Arial"/>
                <a:cs typeface="Arial"/>
              </a:rPr>
              <a:t>50 </a:t>
            </a:r>
            <a:r>
              <a:rPr sz="1900" b="1" spc="-5" dirty="0">
                <a:latin typeface="Arial"/>
                <a:cs typeface="Arial"/>
              </a:rPr>
              <a:t>Hz.</a:t>
            </a:r>
            <a:endParaRPr sz="1900">
              <a:latin typeface="Arial"/>
              <a:cs typeface="Arial"/>
            </a:endParaRPr>
          </a:p>
        </p:txBody>
      </p:sp>
      <p:sp>
        <p:nvSpPr>
          <p:cNvPr id="10" name="object 10"/>
          <p:cNvSpPr txBox="1"/>
          <p:nvPr/>
        </p:nvSpPr>
        <p:spPr>
          <a:xfrm>
            <a:off x="1618742" y="2812416"/>
            <a:ext cx="8354059"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Siempre</a:t>
            </a:r>
            <a:r>
              <a:rPr sz="1900" b="1" spc="21" dirty="0">
                <a:latin typeface="Arial"/>
                <a:cs typeface="Arial"/>
              </a:rPr>
              <a:t> </a:t>
            </a:r>
            <a:r>
              <a:rPr sz="1900" b="1" spc="-5" dirty="0">
                <a:latin typeface="Arial"/>
                <a:cs typeface="Arial"/>
              </a:rPr>
              <a:t>y</a:t>
            </a:r>
            <a:r>
              <a:rPr sz="1900" b="1" spc="5" dirty="0">
                <a:latin typeface="Arial"/>
                <a:cs typeface="Arial"/>
              </a:rPr>
              <a:t> </a:t>
            </a:r>
            <a:r>
              <a:rPr sz="1900" b="1" dirty="0">
                <a:latin typeface="Arial"/>
                <a:cs typeface="Arial"/>
              </a:rPr>
              <a:t>cuando</a:t>
            </a:r>
            <a:r>
              <a:rPr sz="1900" b="1" spc="25"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factor</a:t>
            </a:r>
            <a:r>
              <a:rPr sz="1900" b="1" spc="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potencia</a:t>
            </a:r>
            <a:r>
              <a:rPr sz="1900" b="1" spc="15" dirty="0">
                <a:latin typeface="Arial"/>
                <a:cs typeface="Arial"/>
              </a:rPr>
              <a:t> </a:t>
            </a:r>
            <a:r>
              <a:rPr sz="1900" b="1" spc="-5" dirty="0">
                <a:latin typeface="Arial"/>
                <a:cs typeface="Arial"/>
              </a:rPr>
              <a:t>sea</a:t>
            </a:r>
            <a:r>
              <a:rPr sz="1900" b="1" spc="21" dirty="0">
                <a:latin typeface="Arial"/>
                <a:cs typeface="Arial"/>
              </a:rPr>
              <a:t> </a:t>
            </a:r>
            <a:r>
              <a:rPr sz="1900" b="1" spc="-5" dirty="0">
                <a:latin typeface="Arial"/>
                <a:cs typeface="Arial"/>
              </a:rPr>
              <a:t>menor</a:t>
            </a:r>
            <a:r>
              <a:rPr sz="1900" b="1" spc="15" dirty="0">
                <a:latin typeface="Arial"/>
                <a:cs typeface="Arial"/>
              </a:rPr>
              <a:t> </a:t>
            </a:r>
            <a:r>
              <a:rPr sz="1900" b="1" spc="-5" dirty="0">
                <a:latin typeface="Arial"/>
                <a:cs typeface="Arial"/>
              </a:rPr>
              <a:t>al</a:t>
            </a:r>
            <a:r>
              <a:rPr sz="1900" b="1" spc="25" dirty="0">
                <a:latin typeface="Arial"/>
                <a:cs typeface="Arial"/>
              </a:rPr>
              <a:t> </a:t>
            </a:r>
            <a:r>
              <a:rPr sz="1900" b="1" spc="5" dirty="0">
                <a:latin typeface="Arial"/>
                <a:cs typeface="Arial"/>
              </a:rPr>
              <a:t>15%</a:t>
            </a:r>
            <a:r>
              <a:rPr sz="1900" b="1" dirty="0">
                <a:latin typeface="Arial"/>
                <a:cs typeface="Arial"/>
              </a:rPr>
              <a:t> </a:t>
            </a:r>
            <a:r>
              <a:rPr sz="1900" b="1" spc="-5" dirty="0">
                <a:latin typeface="Arial"/>
                <a:cs typeface="Arial"/>
              </a:rPr>
              <a:t>y</a:t>
            </a:r>
            <a:r>
              <a:rPr sz="1900" b="1" spc="5" dirty="0">
                <a:latin typeface="Arial"/>
                <a:cs typeface="Arial"/>
              </a:rPr>
              <a:t> </a:t>
            </a:r>
            <a:r>
              <a:rPr sz="1900" b="1" dirty="0">
                <a:latin typeface="Arial"/>
                <a:cs typeface="Arial"/>
              </a:rPr>
              <a:t>la</a:t>
            </a:r>
            <a:r>
              <a:rPr sz="1900" b="1" spc="75" dirty="0">
                <a:latin typeface="Arial"/>
                <a:cs typeface="Arial"/>
              </a:rPr>
              <a:t> </a:t>
            </a:r>
            <a:r>
              <a:rPr sz="1900" b="1" spc="-5" dirty="0">
                <a:latin typeface="Arial"/>
                <a:cs typeface="Arial"/>
              </a:rPr>
              <a:t>tensión</a:t>
            </a:r>
            <a:r>
              <a:rPr sz="1900" b="1" spc="21" dirty="0">
                <a:latin typeface="Arial"/>
                <a:cs typeface="Arial"/>
              </a:rPr>
              <a:t> </a:t>
            </a:r>
            <a:r>
              <a:rPr sz="1900" b="1" spc="-5" dirty="0">
                <a:latin typeface="Arial"/>
                <a:cs typeface="Arial"/>
              </a:rPr>
              <a:t>de</a:t>
            </a:r>
            <a:endParaRPr sz="1900">
              <a:latin typeface="Arial"/>
              <a:cs typeface="Arial"/>
            </a:endParaRPr>
          </a:p>
        </p:txBody>
      </p:sp>
      <p:sp>
        <p:nvSpPr>
          <p:cNvPr id="11" name="object 11"/>
          <p:cNvSpPr txBox="1"/>
          <p:nvPr/>
        </p:nvSpPr>
        <p:spPr>
          <a:xfrm>
            <a:off x="1618742" y="3089784"/>
            <a:ext cx="203962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prueba sea</a:t>
            </a:r>
            <a:r>
              <a:rPr sz="1900" b="1" spc="-10" dirty="0">
                <a:latin typeface="Arial"/>
                <a:cs typeface="Arial"/>
              </a:rPr>
              <a:t> </a:t>
            </a:r>
            <a:r>
              <a:rPr sz="1900" b="1" spc="-5" dirty="0">
                <a:latin typeface="Arial"/>
                <a:cs typeface="Arial"/>
              </a:rPr>
              <a:t>10</a:t>
            </a:r>
            <a:r>
              <a:rPr sz="1900" b="1" spc="-10" dirty="0">
                <a:latin typeface="Arial"/>
                <a:cs typeface="Arial"/>
              </a:rPr>
              <a:t> </a:t>
            </a:r>
            <a:r>
              <a:rPr sz="1900" b="1" spc="-5" dirty="0">
                <a:latin typeface="Arial"/>
                <a:cs typeface="Arial"/>
              </a:rPr>
              <a:t>kV.</a:t>
            </a:r>
            <a:endParaRPr sz="1900">
              <a:latin typeface="Arial"/>
              <a:cs typeface="Arial"/>
            </a:endParaRPr>
          </a:p>
        </p:txBody>
      </p:sp>
      <p:sp>
        <p:nvSpPr>
          <p:cNvPr id="12" name="object 12"/>
          <p:cNvSpPr txBox="1"/>
          <p:nvPr/>
        </p:nvSpPr>
        <p:spPr>
          <a:xfrm>
            <a:off x="1618742" y="3644520"/>
            <a:ext cx="8354059"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En</a:t>
            </a:r>
            <a:r>
              <a:rPr sz="1900" b="1" spc="10"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caso</a:t>
            </a:r>
            <a:r>
              <a:rPr sz="1900" b="1" spc="2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que</a:t>
            </a:r>
            <a:r>
              <a:rPr sz="1900" b="1"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tensión</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prueba</a:t>
            </a:r>
            <a:r>
              <a:rPr sz="1900" b="1" dirty="0">
                <a:latin typeface="Arial"/>
                <a:cs typeface="Arial"/>
              </a:rPr>
              <a:t> </a:t>
            </a:r>
            <a:r>
              <a:rPr sz="1900" b="1" spc="-5" dirty="0">
                <a:latin typeface="Arial"/>
                <a:cs typeface="Arial"/>
              </a:rPr>
              <a:t>sea</a:t>
            </a:r>
            <a:r>
              <a:rPr sz="1900" b="1" spc="50" dirty="0">
                <a:latin typeface="Arial"/>
                <a:cs typeface="Arial"/>
              </a:rPr>
              <a:t> </a:t>
            </a:r>
            <a:r>
              <a:rPr sz="1900" b="1" spc="-5" dirty="0">
                <a:latin typeface="Arial"/>
                <a:cs typeface="Arial"/>
              </a:rPr>
              <a:t>diferente</a:t>
            </a:r>
            <a:r>
              <a:rPr sz="1900" b="1" dirty="0">
                <a:latin typeface="Arial"/>
                <a:cs typeface="Arial"/>
              </a:rPr>
              <a:t> </a:t>
            </a:r>
            <a:r>
              <a:rPr sz="1900" b="1" spc="-5" dirty="0">
                <a:latin typeface="Arial"/>
                <a:cs typeface="Arial"/>
              </a:rPr>
              <a:t>a</a:t>
            </a:r>
            <a:r>
              <a:rPr sz="1900" b="1" spc="15" dirty="0">
                <a:latin typeface="Arial"/>
                <a:cs typeface="Arial"/>
              </a:rPr>
              <a:t> </a:t>
            </a:r>
            <a:r>
              <a:rPr sz="1900" b="1" spc="-5" dirty="0">
                <a:latin typeface="Arial"/>
                <a:cs typeface="Arial"/>
              </a:rPr>
              <a:t>10</a:t>
            </a:r>
            <a:r>
              <a:rPr sz="1900" b="1" spc="30" dirty="0">
                <a:latin typeface="Arial"/>
                <a:cs typeface="Arial"/>
              </a:rPr>
              <a:t> </a:t>
            </a:r>
            <a:r>
              <a:rPr sz="1900" b="1" spc="-5" dirty="0">
                <a:latin typeface="Arial"/>
                <a:cs typeface="Arial"/>
              </a:rPr>
              <a:t>kV,</a:t>
            </a:r>
            <a:r>
              <a:rPr sz="1900" b="1" spc="5"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corriente</a:t>
            </a:r>
            <a:endParaRPr sz="1900">
              <a:latin typeface="Arial"/>
              <a:cs typeface="Arial"/>
            </a:endParaRPr>
          </a:p>
        </p:txBody>
      </p:sp>
      <p:sp>
        <p:nvSpPr>
          <p:cNvPr id="13" name="object 13"/>
          <p:cNvSpPr txBox="1"/>
          <p:nvPr/>
        </p:nvSpPr>
        <p:spPr>
          <a:xfrm>
            <a:off x="1618742" y="3928186"/>
            <a:ext cx="8354059" cy="269304"/>
          </a:xfrm>
          <a:prstGeom prst="rect">
            <a:avLst/>
          </a:prstGeom>
          <a:solidFill>
            <a:srgbClr val="00FF00"/>
          </a:solidFill>
        </p:spPr>
        <p:txBody>
          <a:bodyPr vert="horz" wrap="square" lIns="0" tIns="0" rIns="0" bIns="0" rtlCol="0">
            <a:spAutoFit/>
          </a:bodyPr>
          <a:lstStyle/>
          <a:p>
            <a:pPr>
              <a:lnSpc>
                <a:spcPts val="2095"/>
              </a:lnSpc>
            </a:pPr>
            <a:r>
              <a:rPr sz="1900" b="1" spc="-5" dirty="0">
                <a:latin typeface="Arial"/>
                <a:cs typeface="Arial"/>
              </a:rPr>
              <a:t>y</a:t>
            </a:r>
            <a:r>
              <a:rPr sz="1900" b="1" spc="40" dirty="0">
                <a:latin typeface="Arial"/>
                <a:cs typeface="Arial"/>
              </a:rPr>
              <a:t> </a:t>
            </a:r>
            <a:r>
              <a:rPr sz="1900" b="1" spc="-5" dirty="0">
                <a:latin typeface="Arial"/>
                <a:cs typeface="Arial"/>
              </a:rPr>
              <a:t>los</a:t>
            </a:r>
            <a:r>
              <a:rPr sz="1900" b="1" spc="75" dirty="0">
                <a:latin typeface="Arial"/>
                <a:cs typeface="Arial"/>
              </a:rPr>
              <a:t> </a:t>
            </a:r>
            <a:r>
              <a:rPr sz="1900" b="1" spc="-5" dirty="0">
                <a:latin typeface="Arial"/>
                <a:cs typeface="Arial"/>
              </a:rPr>
              <a:t>Watts</a:t>
            </a:r>
            <a:r>
              <a:rPr sz="1900" b="1" spc="60"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pérdida</a:t>
            </a:r>
            <a:r>
              <a:rPr sz="1900" b="1" spc="55" dirty="0">
                <a:latin typeface="Arial"/>
                <a:cs typeface="Arial"/>
              </a:rPr>
              <a:t> </a:t>
            </a:r>
            <a:r>
              <a:rPr sz="1900" b="1" spc="-5" dirty="0">
                <a:latin typeface="Arial"/>
                <a:cs typeface="Arial"/>
              </a:rPr>
              <a:t>pueden</a:t>
            </a:r>
            <a:r>
              <a:rPr sz="1900" b="1" spc="60" dirty="0">
                <a:latin typeface="Arial"/>
                <a:cs typeface="Arial"/>
              </a:rPr>
              <a:t> </a:t>
            </a:r>
            <a:r>
              <a:rPr sz="1900" b="1" spc="-5" dirty="0">
                <a:latin typeface="Arial"/>
                <a:cs typeface="Arial"/>
              </a:rPr>
              <a:t>referirse</a:t>
            </a:r>
            <a:r>
              <a:rPr sz="1900" b="1" spc="50" dirty="0">
                <a:latin typeface="Arial"/>
                <a:cs typeface="Arial"/>
              </a:rPr>
              <a:t> </a:t>
            </a:r>
            <a:r>
              <a:rPr sz="1900" b="1" spc="-5" dirty="0">
                <a:latin typeface="Arial"/>
                <a:cs typeface="Arial"/>
              </a:rPr>
              <a:t>a</a:t>
            </a:r>
            <a:r>
              <a:rPr sz="1900" b="1" spc="55" dirty="0">
                <a:latin typeface="Arial"/>
                <a:cs typeface="Arial"/>
              </a:rPr>
              <a:t> </a:t>
            </a:r>
            <a:r>
              <a:rPr sz="1900" b="1" spc="-5" dirty="0">
                <a:latin typeface="Arial"/>
                <a:cs typeface="Arial"/>
              </a:rPr>
              <a:t>10</a:t>
            </a:r>
            <a:r>
              <a:rPr sz="1900" b="1" spc="60" dirty="0">
                <a:latin typeface="Arial"/>
                <a:cs typeface="Arial"/>
              </a:rPr>
              <a:t> </a:t>
            </a:r>
            <a:r>
              <a:rPr sz="1900" b="1" dirty="0">
                <a:latin typeface="Arial"/>
                <a:cs typeface="Arial"/>
              </a:rPr>
              <a:t>kV</a:t>
            </a:r>
            <a:r>
              <a:rPr sz="1900" b="1" spc="80" dirty="0">
                <a:latin typeface="Arial"/>
                <a:cs typeface="Arial"/>
              </a:rPr>
              <a:t> </a:t>
            </a:r>
            <a:r>
              <a:rPr sz="1900" b="1" dirty="0">
                <a:latin typeface="Arial"/>
                <a:cs typeface="Arial"/>
              </a:rPr>
              <a:t>aplicando</a:t>
            </a:r>
            <a:r>
              <a:rPr sz="1900" b="1" spc="65" dirty="0">
                <a:latin typeface="Arial"/>
                <a:cs typeface="Arial"/>
              </a:rPr>
              <a:t> </a:t>
            </a:r>
            <a:r>
              <a:rPr sz="1900" b="1" spc="-5" dirty="0">
                <a:latin typeface="Arial"/>
                <a:cs typeface="Arial"/>
              </a:rPr>
              <a:t>las</a:t>
            </a:r>
            <a:r>
              <a:rPr sz="1900" b="1" spc="60" dirty="0">
                <a:latin typeface="Arial"/>
                <a:cs typeface="Arial"/>
              </a:rPr>
              <a:t> </a:t>
            </a:r>
            <a:r>
              <a:rPr sz="1900" b="1" spc="-5" dirty="0">
                <a:latin typeface="Arial"/>
                <a:cs typeface="Arial"/>
              </a:rPr>
              <a:t>siguientes</a:t>
            </a:r>
            <a:endParaRPr sz="1900">
              <a:latin typeface="Arial"/>
              <a:cs typeface="Arial"/>
            </a:endParaRPr>
          </a:p>
        </p:txBody>
      </p:sp>
      <p:sp>
        <p:nvSpPr>
          <p:cNvPr id="14" name="object 14"/>
          <p:cNvSpPr txBox="1"/>
          <p:nvPr/>
        </p:nvSpPr>
        <p:spPr>
          <a:xfrm>
            <a:off x="1618741" y="4199510"/>
            <a:ext cx="166433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q</a:t>
            </a:r>
            <a:r>
              <a:rPr sz="1900" b="1" spc="-5" dirty="0">
                <a:latin typeface="Arial"/>
                <a:cs typeface="Arial"/>
              </a:rPr>
              <a:t>u</a:t>
            </a:r>
            <a:r>
              <a:rPr sz="1900" b="1" spc="21" dirty="0">
                <a:latin typeface="Arial"/>
                <a:cs typeface="Arial"/>
              </a:rPr>
              <a:t>i</a:t>
            </a:r>
            <a:r>
              <a:rPr sz="1900" b="1" spc="-40" dirty="0">
                <a:latin typeface="Arial"/>
                <a:cs typeface="Arial"/>
              </a:rPr>
              <a:t>v</a:t>
            </a:r>
            <a:r>
              <a:rPr sz="1900" b="1" spc="-5" dirty="0">
                <a:latin typeface="Arial"/>
                <a:cs typeface="Arial"/>
              </a:rPr>
              <a:t>ale</a:t>
            </a:r>
            <a:r>
              <a:rPr sz="1900" b="1" dirty="0">
                <a:latin typeface="Arial"/>
                <a:cs typeface="Arial"/>
              </a:rPr>
              <a:t>n</a:t>
            </a:r>
            <a:r>
              <a:rPr sz="1900" b="1" spc="-5" dirty="0">
                <a:latin typeface="Arial"/>
                <a:cs typeface="Arial"/>
              </a:rPr>
              <a:t>ci</a:t>
            </a:r>
            <a:r>
              <a:rPr sz="1900" b="1" spc="10" dirty="0">
                <a:latin typeface="Arial"/>
                <a:cs typeface="Arial"/>
              </a:rPr>
              <a:t>a</a:t>
            </a:r>
            <a:r>
              <a:rPr sz="1900" b="1" spc="-5" dirty="0">
                <a:latin typeface="Arial"/>
                <a:cs typeface="Arial"/>
              </a:rPr>
              <a:t>s:</a:t>
            </a:r>
            <a:endParaRPr sz="1900">
              <a:latin typeface="Arial"/>
              <a:cs typeface="Arial"/>
            </a:endParaRPr>
          </a:p>
        </p:txBody>
      </p:sp>
      <p:sp>
        <p:nvSpPr>
          <p:cNvPr id="15" name="object 15"/>
          <p:cNvSpPr txBox="1"/>
          <p:nvPr/>
        </p:nvSpPr>
        <p:spPr>
          <a:xfrm>
            <a:off x="1618742" y="4755769"/>
            <a:ext cx="8354059"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Corriente equivalente</a:t>
            </a:r>
            <a:r>
              <a:rPr sz="1900" b="1" dirty="0">
                <a:latin typeface="Arial"/>
                <a:cs typeface="Arial"/>
              </a:rPr>
              <a:t> </a:t>
            </a:r>
            <a:r>
              <a:rPr sz="1900" b="1" spc="-5" dirty="0">
                <a:latin typeface="Arial"/>
                <a:cs typeface="Arial"/>
              </a:rPr>
              <a:t>a</a:t>
            </a:r>
            <a:r>
              <a:rPr sz="1900" b="1" spc="-10" dirty="0">
                <a:latin typeface="Arial"/>
                <a:cs typeface="Arial"/>
              </a:rPr>
              <a:t> </a:t>
            </a:r>
            <a:r>
              <a:rPr sz="1900" b="1" spc="-5" dirty="0">
                <a:latin typeface="Arial"/>
                <a:cs typeface="Arial"/>
              </a:rPr>
              <a:t>10</a:t>
            </a:r>
            <a:r>
              <a:rPr sz="1900" b="1" dirty="0">
                <a:latin typeface="Arial"/>
                <a:cs typeface="Arial"/>
              </a:rPr>
              <a:t> </a:t>
            </a:r>
            <a:r>
              <a:rPr sz="1900" b="1" spc="-5" dirty="0">
                <a:latin typeface="Arial"/>
                <a:cs typeface="Arial"/>
              </a:rPr>
              <a:t>kV</a:t>
            </a:r>
            <a:r>
              <a:rPr sz="1900" b="1" spc="-10" dirty="0">
                <a:latin typeface="Arial"/>
                <a:cs typeface="Arial"/>
              </a:rPr>
              <a:t> </a:t>
            </a:r>
            <a:r>
              <a:rPr sz="1900" b="1" spc="-5" dirty="0">
                <a:latin typeface="Arial"/>
                <a:cs typeface="Arial"/>
              </a:rPr>
              <a:t>=</a:t>
            </a:r>
            <a:r>
              <a:rPr sz="1900" b="1" spc="-10" dirty="0">
                <a:latin typeface="Arial"/>
                <a:cs typeface="Arial"/>
              </a:rPr>
              <a:t> </a:t>
            </a:r>
            <a:r>
              <a:rPr sz="1900" b="1" spc="-5" dirty="0">
                <a:latin typeface="Arial"/>
                <a:cs typeface="Arial"/>
              </a:rPr>
              <a:t>Corriente</a:t>
            </a:r>
            <a:r>
              <a:rPr sz="1900" b="1" spc="-10" dirty="0">
                <a:latin typeface="Arial"/>
                <a:cs typeface="Arial"/>
              </a:rPr>
              <a:t> </a:t>
            </a:r>
            <a:r>
              <a:rPr sz="1900" b="1" spc="-5" dirty="0">
                <a:latin typeface="Arial"/>
                <a:cs typeface="Arial"/>
              </a:rPr>
              <a:t>Leída x</a:t>
            </a:r>
            <a:r>
              <a:rPr sz="1900" b="1" spc="-10" dirty="0">
                <a:latin typeface="Arial"/>
                <a:cs typeface="Arial"/>
              </a:rPr>
              <a:t> 10</a:t>
            </a:r>
            <a:r>
              <a:rPr sz="1900" b="1" spc="-5" dirty="0">
                <a:latin typeface="Arial"/>
                <a:cs typeface="Arial"/>
              </a:rPr>
              <a:t> / Tensión</a:t>
            </a:r>
            <a:r>
              <a:rPr sz="1900" b="1" spc="-10" dirty="0">
                <a:latin typeface="Arial"/>
                <a:cs typeface="Arial"/>
              </a:rPr>
              <a:t> de </a:t>
            </a:r>
            <a:r>
              <a:rPr sz="1900" b="1" spc="-5" dirty="0">
                <a:latin typeface="Arial"/>
                <a:cs typeface="Arial"/>
              </a:rPr>
              <a:t>Prueba.</a:t>
            </a:r>
            <a:endParaRPr sz="1900">
              <a:latin typeface="Arial"/>
              <a:cs typeface="Arial"/>
            </a:endParaRPr>
          </a:p>
        </p:txBody>
      </p:sp>
      <p:sp>
        <p:nvSpPr>
          <p:cNvPr id="16" name="object 16"/>
          <p:cNvSpPr txBox="1"/>
          <p:nvPr/>
        </p:nvSpPr>
        <p:spPr>
          <a:xfrm>
            <a:off x="1618742" y="5310505"/>
            <a:ext cx="819086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Watts</a:t>
            </a:r>
            <a:r>
              <a:rPr sz="1900" b="1" spc="5" dirty="0">
                <a:latin typeface="Arial"/>
                <a:cs typeface="Arial"/>
              </a:rPr>
              <a:t> </a:t>
            </a:r>
            <a:r>
              <a:rPr sz="1900" b="1" spc="-5" dirty="0">
                <a:latin typeface="Arial"/>
                <a:cs typeface="Arial"/>
              </a:rPr>
              <a:t>equivalentes</a:t>
            </a:r>
            <a:r>
              <a:rPr sz="1900" b="1" dirty="0">
                <a:latin typeface="Arial"/>
                <a:cs typeface="Arial"/>
              </a:rPr>
              <a:t> </a:t>
            </a:r>
            <a:r>
              <a:rPr sz="1900" b="1" spc="-5" dirty="0">
                <a:latin typeface="Arial"/>
                <a:cs typeface="Arial"/>
              </a:rPr>
              <a:t>a</a:t>
            </a:r>
            <a:r>
              <a:rPr sz="1900" b="1" spc="5" dirty="0">
                <a:latin typeface="Arial"/>
                <a:cs typeface="Arial"/>
              </a:rPr>
              <a:t> </a:t>
            </a:r>
            <a:r>
              <a:rPr sz="1900" b="1" dirty="0">
                <a:latin typeface="Arial"/>
                <a:cs typeface="Arial"/>
              </a:rPr>
              <a:t>10 </a:t>
            </a:r>
            <a:r>
              <a:rPr sz="1900" b="1" spc="-5" dirty="0">
                <a:latin typeface="Arial"/>
                <a:cs typeface="Arial"/>
              </a:rPr>
              <a:t>kV</a:t>
            </a:r>
            <a:r>
              <a:rPr sz="1900" b="1" spc="15" dirty="0">
                <a:latin typeface="Arial"/>
                <a:cs typeface="Arial"/>
              </a:rPr>
              <a:t> </a:t>
            </a:r>
            <a:r>
              <a:rPr sz="1900" b="1" spc="-5" dirty="0">
                <a:latin typeface="Arial"/>
                <a:cs typeface="Arial"/>
              </a:rPr>
              <a:t>=</a:t>
            </a:r>
            <a:r>
              <a:rPr sz="1900" b="1" spc="21" dirty="0">
                <a:latin typeface="Arial"/>
                <a:cs typeface="Arial"/>
              </a:rPr>
              <a:t> </a:t>
            </a:r>
            <a:r>
              <a:rPr sz="1900" b="1" spc="-5" dirty="0">
                <a:latin typeface="Arial"/>
                <a:cs typeface="Arial"/>
              </a:rPr>
              <a:t>Watts</a:t>
            </a:r>
            <a:r>
              <a:rPr sz="1900" b="1" spc="15" dirty="0">
                <a:latin typeface="Arial"/>
                <a:cs typeface="Arial"/>
              </a:rPr>
              <a:t> </a:t>
            </a:r>
            <a:r>
              <a:rPr sz="1900" b="1" spc="-5" dirty="0">
                <a:latin typeface="Arial"/>
                <a:cs typeface="Arial"/>
              </a:rPr>
              <a:t>Leídos</a:t>
            </a:r>
            <a:r>
              <a:rPr sz="1900" b="1" spc="10" dirty="0">
                <a:latin typeface="Arial"/>
                <a:cs typeface="Arial"/>
              </a:rPr>
              <a:t> </a:t>
            </a:r>
            <a:r>
              <a:rPr sz="1900" b="1" spc="-5" dirty="0">
                <a:latin typeface="Arial"/>
                <a:cs typeface="Arial"/>
              </a:rPr>
              <a:t>x</a:t>
            </a:r>
            <a:r>
              <a:rPr sz="1900" b="1" spc="5" dirty="0">
                <a:latin typeface="Arial"/>
                <a:cs typeface="Arial"/>
              </a:rPr>
              <a:t> </a:t>
            </a:r>
            <a:r>
              <a:rPr sz="1900" b="1" spc="-5" dirty="0">
                <a:latin typeface="Arial"/>
                <a:cs typeface="Arial"/>
              </a:rPr>
              <a:t>100</a:t>
            </a:r>
            <a:r>
              <a:rPr sz="1900" b="1"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(Tensión</a:t>
            </a:r>
            <a:r>
              <a:rPr sz="1900" b="1" spc="10"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Prueba)2</a:t>
            </a:r>
            <a:endParaRPr sz="1900">
              <a:latin typeface="Arial"/>
              <a:cs typeface="Aria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2091689" cy="269304"/>
          </a:xfrm>
          <a:prstGeom prst="rect">
            <a:avLst/>
          </a:prstGeom>
          <a:solidFill>
            <a:srgbClr val="FF00FF"/>
          </a:solidFill>
        </p:spPr>
        <p:txBody>
          <a:bodyPr vert="horz" wrap="square" lIns="0" tIns="0" rIns="0" bIns="0" rtlCol="0">
            <a:spAutoFit/>
          </a:bodyPr>
          <a:lstStyle/>
          <a:p>
            <a:pPr>
              <a:lnSpc>
                <a:spcPts val="2145"/>
              </a:lnSpc>
            </a:pPr>
            <a:r>
              <a:rPr sz="1900" b="1" spc="-5" dirty="0">
                <a:latin typeface="Arial"/>
                <a:cs typeface="Arial"/>
              </a:rPr>
              <a:t>Modos</a:t>
            </a:r>
            <a:r>
              <a:rPr sz="1900" b="1" spc="-21" dirty="0">
                <a:latin typeface="Arial"/>
                <a:cs typeface="Arial"/>
              </a:rPr>
              <a:t> </a:t>
            </a:r>
            <a:r>
              <a:rPr sz="1900" b="1" dirty="0">
                <a:latin typeface="Arial"/>
                <a:cs typeface="Arial"/>
              </a:rPr>
              <a:t>de</a:t>
            </a:r>
            <a:r>
              <a:rPr sz="1900" b="1" spc="-21" dirty="0">
                <a:latin typeface="Arial"/>
                <a:cs typeface="Arial"/>
              </a:rPr>
              <a:t> </a:t>
            </a:r>
            <a:r>
              <a:rPr sz="1900" b="1" spc="-5" dirty="0">
                <a:latin typeface="Arial"/>
                <a:cs typeface="Arial"/>
              </a:rPr>
              <a:t>Prueba:</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p:nvPr/>
        </p:nvSpPr>
        <p:spPr>
          <a:xfrm>
            <a:off x="947928" y="1979931"/>
            <a:ext cx="5926454" cy="277495"/>
          </a:xfrm>
          <a:custGeom>
            <a:avLst/>
            <a:gdLst/>
            <a:ahLst/>
            <a:cxnLst/>
            <a:rect l="l" t="t" r="r" b="b"/>
            <a:pathLst>
              <a:path w="5926455" h="277494">
                <a:moveTo>
                  <a:pt x="5926201" y="0"/>
                </a:moveTo>
                <a:lnTo>
                  <a:pt x="0" y="0"/>
                </a:lnTo>
                <a:lnTo>
                  <a:pt x="0" y="277367"/>
                </a:lnTo>
                <a:lnTo>
                  <a:pt x="5926201" y="277367"/>
                </a:lnTo>
                <a:lnTo>
                  <a:pt x="5926201" y="0"/>
                </a:lnTo>
                <a:close/>
              </a:path>
            </a:pathLst>
          </a:custGeom>
          <a:solidFill>
            <a:srgbClr val="FFFF00"/>
          </a:solidFill>
        </p:spPr>
        <p:txBody>
          <a:bodyPr wrap="square" lIns="0" tIns="0" rIns="0" bIns="0" rtlCol="0"/>
          <a:lstStyle/>
          <a:p>
            <a:endParaRPr/>
          </a:p>
        </p:txBody>
      </p:sp>
      <p:sp>
        <p:nvSpPr>
          <p:cNvPr id="9" name="object 9"/>
          <p:cNvSpPr txBox="1"/>
          <p:nvPr/>
        </p:nvSpPr>
        <p:spPr>
          <a:xfrm>
            <a:off x="935229" y="1673098"/>
            <a:ext cx="9049384"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Existen</a:t>
            </a:r>
            <a:r>
              <a:rPr sz="1900" b="1" spc="80" dirty="0">
                <a:latin typeface="Arial"/>
                <a:cs typeface="Arial"/>
              </a:rPr>
              <a:t> </a:t>
            </a:r>
            <a:r>
              <a:rPr sz="1900" b="1" spc="-5" dirty="0">
                <a:latin typeface="Arial"/>
                <a:cs typeface="Arial"/>
              </a:rPr>
              <a:t>tres</a:t>
            </a:r>
            <a:r>
              <a:rPr sz="1900" b="1" spc="80" dirty="0">
                <a:latin typeface="Arial"/>
                <a:cs typeface="Arial"/>
              </a:rPr>
              <a:t> </a:t>
            </a:r>
            <a:r>
              <a:rPr sz="1900" b="1" spc="-5" dirty="0">
                <a:latin typeface="Arial"/>
                <a:cs typeface="Arial"/>
              </a:rPr>
              <a:t>modos</a:t>
            </a:r>
            <a:r>
              <a:rPr sz="1900" b="1" spc="80"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prueba</a:t>
            </a:r>
            <a:r>
              <a:rPr sz="1900" b="1" spc="86" dirty="0">
                <a:latin typeface="Arial"/>
                <a:cs typeface="Arial"/>
              </a:rPr>
              <a:t> </a:t>
            </a:r>
            <a:r>
              <a:rPr sz="1900" b="1" spc="-5" dirty="0">
                <a:latin typeface="Arial"/>
                <a:cs typeface="Arial"/>
              </a:rPr>
              <a:t>asociados</a:t>
            </a:r>
            <a:r>
              <a:rPr sz="1900" b="1" spc="86" dirty="0">
                <a:latin typeface="Arial"/>
                <a:cs typeface="Arial"/>
              </a:rPr>
              <a:t> </a:t>
            </a:r>
            <a:r>
              <a:rPr sz="1900" b="1" spc="-5" dirty="0">
                <a:latin typeface="Arial"/>
                <a:cs typeface="Arial"/>
              </a:rPr>
              <a:t>a</a:t>
            </a:r>
            <a:r>
              <a:rPr sz="1900" b="1" spc="75" dirty="0">
                <a:latin typeface="Arial"/>
                <a:cs typeface="Arial"/>
              </a:rPr>
              <a:t> </a:t>
            </a:r>
            <a:r>
              <a:rPr sz="1900" b="1" spc="-5" dirty="0">
                <a:latin typeface="Arial"/>
                <a:cs typeface="Arial"/>
              </a:rPr>
              <a:t>la</a:t>
            </a:r>
            <a:r>
              <a:rPr sz="1900" b="1" spc="80" dirty="0">
                <a:latin typeface="Arial"/>
                <a:cs typeface="Arial"/>
              </a:rPr>
              <a:t> </a:t>
            </a:r>
            <a:r>
              <a:rPr sz="1900" b="1" spc="-5" dirty="0">
                <a:latin typeface="Arial"/>
                <a:cs typeface="Arial"/>
              </a:rPr>
              <a:t>medición</a:t>
            </a:r>
            <a:r>
              <a:rPr sz="1900" b="1" spc="86" dirty="0">
                <a:latin typeface="Arial"/>
                <a:cs typeface="Arial"/>
              </a:rPr>
              <a:t> </a:t>
            </a:r>
            <a:r>
              <a:rPr sz="1900" b="1" spc="-5" dirty="0">
                <a:latin typeface="Arial"/>
                <a:cs typeface="Arial"/>
              </a:rPr>
              <a:t>del</a:t>
            </a:r>
            <a:r>
              <a:rPr sz="1900" b="1" spc="120" dirty="0">
                <a:latin typeface="Arial"/>
                <a:cs typeface="Arial"/>
              </a:rPr>
              <a:t> </a:t>
            </a:r>
            <a:r>
              <a:rPr sz="1900" b="1" spc="-5" dirty="0">
                <a:latin typeface="Arial"/>
                <a:cs typeface="Arial"/>
              </a:rPr>
              <a:t>factor</a:t>
            </a:r>
            <a:r>
              <a:rPr sz="1900" b="1" spc="75"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potencia, </a:t>
            </a:r>
            <a:r>
              <a:rPr sz="1900" b="1" spc="-515" dirty="0">
                <a:latin typeface="Arial"/>
                <a:cs typeface="Arial"/>
              </a:rPr>
              <a:t> </a:t>
            </a:r>
            <a:r>
              <a:rPr sz="1900" b="1" spc="-5" dirty="0">
                <a:latin typeface="Arial"/>
                <a:cs typeface="Arial"/>
              </a:rPr>
              <a:t>Modo</a:t>
            </a:r>
            <a:r>
              <a:rPr sz="1900" b="1" spc="5" dirty="0">
                <a:latin typeface="Arial"/>
                <a:cs typeface="Arial"/>
              </a:rPr>
              <a:t> </a:t>
            </a:r>
            <a:r>
              <a:rPr sz="1900" b="1" spc="-5" dirty="0">
                <a:latin typeface="Arial"/>
                <a:cs typeface="Arial"/>
              </a:rPr>
              <a:t>UST, Modo</a:t>
            </a:r>
            <a:r>
              <a:rPr sz="1900" b="1" dirty="0">
                <a:latin typeface="Arial"/>
                <a:cs typeface="Arial"/>
              </a:rPr>
              <a:t> </a:t>
            </a:r>
            <a:r>
              <a:rPr sz="1900" b="1" spc="-5" dirty="0">
                <a:latin typeface="Arial"/>
                <a:cs typeface="Arial"/>
              </a:rPr>
              <a:t>GST</a:t>
            </a:r>
            <a:r>
              <a:rPr sz="1900" b="1" spc="15"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Tierra, Modo</a:t>
            </a:r>
            <a:r>
              <a:rPr sz="1900" b="1" spc="15" dirty="0">
                <a:latin typeface="Arial"/>
                <a:cs typeface="Arial"/>
              </a:rPr>
              <a:t> </a:t>
            </a:r>
            <a:r>
              <a:rPr sz="1900" b="1" dirty="0">
                <a:latin typeface="Arial"/>
                <a:cs typeface="Arial"/>
              </a:rPr>
              <a:t>GST</a:t>
            </a:r>
            <a:r>
              <a:rPr sz="1900" b="1" spc="5"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Guarda.</a:t>
            </a:r>
            <a:endParaRPr sz="1900">
              <a:latin typeface="Arial"/>
              <a:cs typeface="Arial"/>
            </a:endParaRPr>
          </a:p>
        </p:txBody>
      </p:sp>
      <p:sp>
        <p:nvSpPr>
          <p:cNvPr id="10" name="object 10"/>
          <p:cNvSpPr txBox="1"/>
          <p:nvPr/>
        </p:nvSpPr>
        <p:spPr>
          <a:xfrm>
            <a:off x="1397763" y="2535048"/>
            <a:ext cx="122999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Modo</a:t>
            </a:r>
            <a:r>
              <a:rPr sz="1900" b="1" spc="225" dirty="0">
                <a:latin typeface="Arial"/>
                <a:cs typeface="Arial"/>
              </a:rPr>
              <a:t> </a:t>
            </a:r>
            <a:r>
              <a:rPr sz="1900" b="1" spc="-5" dirty="0">
                <a:latin typeface="Arial"/>
                <a:cs typeface="Arial"/>
              </a:rPr>
              <a:t>UST</a:t>
            </a:r>
            <a:endParaRPr sz="1900">
              <a:latin typeface="Arial"/>
              <a:cs typeface="Arial"/>
            </a:endParaRPr>
          </a:p>
        </p:txBody>
      </p:sp>
      <p:sp>
        <p:nvSpPr>
          <p:cNvPr id="11" name="object 11"/>
          <p:cNvSpPr txBox="1"/>
          <p:nvPr/>
        </p:nvSpPr>
        <p:spPr>
          <a:xfrm>
            <a:off x="1156513" y="2505582"/>
            <a:ext cx="4113529" cy="304570"/>
          </a:xfrm>
          <a:prstGeom prst="rect">
            <a:avLst/>
          </a:prstGeom>
        </p:spPr>
        <p:txBody>
          <a:bodyPr vert="horz" wrap="square" lIns="0" tIns="12064" rIns="0" bIns="0" rtlCol="0">
            <a:spAutoFit/>
          </a:bodyPr>
          <a:lstStyle/>
          <a:p>
            <a:pPr marL="1470529" indent="-1458466">
              <a:spcBef>
                <a:spcPts val="95"/>
              </a:spcBef>
              <a:buFont typeface="Wingdings"/>
              <a:buChar char=""/>
              <a:tabLst>
                <a:tab pos="1470529" algn="l"/>
                <a:tab pos="1471164" algn="l"/>
              </a:tabLst>
            </a:pPr>
            <a:r>
              <a:rPr sz="1900" b="1" spc="-5" dirty="0">
                <a:latin typeface="Arial"/>
                <a:cs typeface="Arial"/>
              </a:rPr>
              <a:t>:</a:t>
            </a:r>
            <a:r>
              <a:rPr sz="1900" b="1" spc="275" dirty="0">
                <a:latin typeface="Arial"/>
                <a:cs typeface="Arial"/>
              </a:rPr>
              <a:t> </a:t>
            </a:r>
            <a:r>
              <a:rPr sz="1900" b="1" spc="-5" dirty="0">
                <a:latin typeface="Arial"/>
                <a:cs typeface="Arial"/>
              </a:rPr>
              <a:t>Significa</a:t>
            </a:r>
            <a:r>
              <a:rPr sz="1900" b="1" spc="279" dirty="0">
                <a:latin typeface="Arial"/>
                <a:cs typeface="Arial"/>
              </a:rPr>
              <a:t> </a:t>
            </a:r>
            <a:r>
              <a:rPr sz="1900" b="1" spc="-5" dirty="0">
                <a:latin typeface="Arial"/>
                <a:cs typeface="Arial"/>
              </a:rPr>
              <a:t>prueba</a:t>
            </a:r>
            <a:r>
              <a:rPr sz="1900" b="1" spc="275" dirty="0">
                <a:latin typeface="Arial"/>
                <a:cs typeface="Arial"/>
              </a:rPr>
              <a:t> </a:t>
            </a:r>
            <a:r>
              <a:rPr sz="1900" b="1" spc="-5" dirty="0">
                <a:latin typeface="Arial"/>
                <a:cs typeface="Arial"/>
              </a:rPr>
              <a:t>con</a:t>
            </a:r>
            <a:endParaRPr sz="1900">
              <a:latin typeface="Arial"/>
              <a:cs typeface="Arial"/>
            </a:endParaRPr>
          </a:p>
        </p:txBody>
      </p:sp>
      <p:sp>
        <p:nvSpPr>
          <p:cNvPr id="12" name="object 12"/>
          <p:cNvSpPr txBox="1"/>
          <p:nvPr/>
        </p:nvSpPr>
        <p:spPr>
          <a:xfrm>
            <a:off x="5363590" y="2535048"/>
            <a:ext cx="45421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equipo</a:t>
            </a:r>
            <a:r>
              <a:rPr sz="1900" b="1" spc="300" dirty="0">
                <a:latin typeface="Arial"/>
                <a:cs typeface="Arial"/>
              </a:rPr>
              <a:t> </a:t>
            </a:r>
            <a:r>
              <a:rPr sz="1900" b="1" spc="-5" dirty="0">
                <a:latin typeface="Arial"/>
                <a:cs typeface="Arial"/>
              </a:rPr>
              <a:t>bajo</a:t>
            </a:r>
            <a:r>
              <a:rPr sz="1900" b="1" spc="300" dirty="0">
                <a:latin typeface="Arial"/>
                <a:cs typeface="Arial"/>
              </a:rPr>
              <a:t> </a:t>
            </a:r>
            <a:r>
              <a:rPr sz="1900" b="1" spc="-5" dirty="0">
                <a:latin typeface="Arial"/>
                <a:cs typeface="Arial"/>
              </a:rPr>
              <a:t>prueba</a:t>
            </a:r>
            <a:r>
              <a:rPr sz="1900" b="1" spc="295" dirty="0">
                <a:latin typeface="Arial"/>
                <a:cs typeface="Arial"/>
              </a:rPr>
              <a:t> </a:t>
            </a:r>
            <a:r>
              <a:rPr sz="1900" b="1" spc="-5" dirty="0">
                <a:latin typeface="Arial"/>
                <a:cs typeface="Arial"/>
              </a:rPr>
              <a:t>no</a:t>
            </a:r>
            <a:r>
              <a:rPr sz="1900" b="1" spc="305" dirty="0">
                <a:latin typeface="Arial"/>
                <a:cs typeface="Arial"/>
              </a:rPr>
              <a:t> </a:t>
            </a:r>
            <a:r>
              <a:rPr sz="1900" b="1" spc="-5" dirty="0">
                <a:latin typeface="Arial"/>
                <a:cs typeface="Arial"/>
              </a:rPr>
              <a:t>puesto</a:t>
            </a:r>
            <a:r>
              <a:rPr sz="1900" b="1" spc="290" dirty="0">
                <a:latin typeface="Arial"/>
                <a:cs typeface="Arial"/>
              </a:rPr>
              <a:t> </a:t>
            </a:r>
            <a:r>
              <a:rPr sz="1900" b="1" spc="-5" dirty="0">
                <a:latin typeface="Arial"/>
                <a:cs typeface="Arial"/>
              </a:rPr>
              <a:t>a</a:t>
            </a:r>
            <a:r>
              <a:rPr sz="1900" b="1" spc="335" dirty="0">
                <a:latin typeface="Arial"/>
                <a:cs typeface="Arial"/>
              </a:rPr>
              <a:t> </a:t>
            </a:r>
            <a:r>
              <a:rPr sz="1900" b="1" spc="-5" dirty="0">
                <a:latin typeface="Arial"/>
                <a:cs typeface="Arial"/>
              </a:rPr>
              <a:t>tierra</a:t>
            </a:r>
            <a:endParaRPr sz="1900">
              <a:latin typeface="Arial"/>
              <a:cs typeface="Arial"/>
            </a:endParaRPr>
          </a:p>
        </p:txBody>
      </p:sp>
      <p:sp>
        <p:nvSpPr>
          <p:cNvPr id="13" name="object 13"/>
          <p:cNvSpPr txBox="1"/>
          <p:nvPr/>
        </p:nvSpPr>
        <p:spPr>
          <a:xfrm>
            <a:off x="9891522" y="2505582"/>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4" name="object 14"/>
          <p:cNvSpPr txBox="1"/>
          <p:nvPr/>
        </p:nvSpPr>
        <p:spPr>
          <a:xfrm>
            <a:off x="2417318" y="2812416"/>
            <a:ext cx="10064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t>
            </a:r>
            <a:r>
              <a:rPr sz="1900" b="1" dirty="0">
                <a:latin typeface="Arial"/>
                <a:cs typeface="Arial"/>
              </a:rPr>
              <a:t>é</a:t>
            </a:r>
            <a:r>
              <a:rPr sz="1900" b="1" spc="-5" dirty="0">
                <a:latin typeface="Arial"/>
                <a:cs typeface="Arial"/>
              </a:rPr>
              <a:t>rdidas</a:t>
            </a:r>
            <a:endParaRPr sz="1900">
              <a:latin typeface="Arial"/>
              <a:cs typeface="Arial"/>
            </a:endParaRPr>
          </a:p>
        </p:txBody>
      </p:sp>
      <p:sp>
        <p:nvSpPr>
          <p:cNvPr id="15" name="object 15"/>
          <p:cNvSpPr txBox="1"/>
          <p:nvPr/>
        </p:nvSpPr>
        <p:spPr>
          <a:xfrm>
            <a:off x="1385062" y="2782950"/>
            <a:ext cx="5645150" cy="304570"/>
          </a:xfrm>
          <a:prstGeom prst="rect">
            <a:avLst/>
          </a:prstGeom>
        </p:spPr>
        <p:txBody>
          <a:bodyPr vert="horz" wrap="square" lIns="0" tIns="12064" rIns="0" bIns="0" rtlCol="0">
            <a:spAutoFit/>
          </a:bodyPr>
          <a:lstStyle/>
          <a:p>
            <a:pPr marL="12699">
              <a:spcBef>
                <a:spcPts val="95"/>
              </a:spcBef>
              <a:tabLst>
                <a:tab pos="2099123" algn="l"/>
              </a:tabLst>
            </a:pPr>
            <a:r>
              <a:rPr sz="1900" b="1" spc="-5" dirty="0">
                <a:latin typeface="Arial"/>
                <a:cs typeface="Arial"/>
              </a:rPr>
              <a:t>mide</a:t>
            </a:r>
            <a:r>
              <a:rPr sz="1900" b="1" spc="-40" dirty="0">
                <a:latin typeface="Arial"/>
                <a:cs typeface="Arial"/>
              </a:rPr>
              <a:t> </a:t>
            </a:r>
            <a:r>
              <a:rPr sz="1900" b="1" spc="-5" dirty="0">
                <a:latin typeface="Arial"/>
                <a:cs typeface="Arial"/>
              </a:rPr>
              <a:t>las	que</a:t>
            </a:r>
            <a:r>
              <a:rPr sz="1900" b="1" spc="-65" dirty="0">
                <a:latin typeface="Arial"/>
                <a:cs typeface="Arial"/>
              </a:rPr>
              <a:t> </a:t>
            </a:r>
            <a:r>
              <a:rPr sz="1900" b="1" spc="-5" dirty="0">
                <a:latin typeface="Arial"/>
                <a:cs typeface="Arial"/>
              </a:rPr>
              <a:t>circulan</a:t>
            </a:r>
            <a:r>
              <a:rPr sz="1900" b="1" spc="-50" dirty="0">
                <a:latin typeface="Arial"/>
                <a:cs typeface="Arial"/>
              </a:rPr>
              <a:t> </a:t>
            </a:r>
            <a:r>
              <a:rPr sz="1900" b="1" spc="-10" dirty="0">
                <a:latin typeface="Arial"/>
                <a:cs typeface="Arial"/>
              </a:rPr>
              <a:t>por</a:t>
            </a:r>
            <a:r>
              <a:rPr sz="1900" b="1" spc="-55" dirty="0">
                <a:latin typeface="Arial"/>
                <a:cs typeface="Arial"/>
              </a:rPr>
              <a:t> </a:t>
            </a:r>
            <a:r>
              <a:rPr sz="1900" b="1" spc="-5" dirty="0">
                <a:latin typeface="Arial"/>
                <a:cs typeface="Arial"/>
              </a:rPr>
              <a:t>el</a:t>
            </a:r>
            <a:r>
              <a:rPr sz="1900" b="1" spc="-50" dirty="0">
                <a:latin typeface="Arial"/>
                <a:cs typeface="Arial"/>
              </a:rPr>
              <a:t> </a:t>
            </a:r>
            <a:r>
              <a:rPr sz="1900" b="1" dirty="0">
                <a:latin typeface="Arial"/>
                <a:cs typeface="Arial"/>
              </a:rPr>
              <a:t>equipo,</a:t>
            </a:r>
            <a:r>
              <a:rPr sz="1900" b="1" spc="-65" dirty="0">
                <a:latin typeface="Arial"/>
                <a:cs typeface="Arial"/>
              </a:rPr>
              <a:t> </a:t>
            </a:r>
            <a:r>
              <a:rPr sz="1900" b="1" spc="-5" dirty="0">
                <a:latin typeface="Arial"/>
                <a:cs typeface="Arial"/>
              </a:rPr>
              <a:t>que</a:t>
            </a:r>
            <a:endParaRPr sz="1900">
              <a:latin typeface="Arial"/>
              <a:cs typeface="Arial"/>
            </a:endParaRPr>
          </a:p>
        </p:txBody>
      </p:sp>
      <p:sp>
        <p:nvSpPr>
          <p:cNvPr id="16" name="object 16"/>
          <p:cNvSpPr txBox="1"/>
          <p:nvPr/>
        </p:nvSpPr>
        <p:spPr>
          <a:xfrm>
            <a:off x="7076821" y="2812416"/>
            <a:ext cx="28289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a:t>
            </a:r>
            <a:r>
              <a:rPr sz="1900" b="1" spc="-60" dirty="0">
                <a:latin typeface="Arial"/>
                <a:cs typeface="Arial"/>
              </a:rPr>
              <a:t> </a:t>
            </a:r>
            <a:r>
              <a:rPr sz="1900" b="1" spc="-5" dirty="0">
                <a:latin typeface="Arial"/>
                <a:cs typeface="Arial"/>
              </a:rPr>
              <a:t>se</a:t>
            </a:r>
            <a:r>
              <a:rPr sz="1900" b="1" spc="-50" dirty="0">
                <a:latin typeface="Arial"/>
                <a:cs typeface="Arial"/>
              </a:rPr>
              <a:t> </a:t>
            </a:r>
            <a:r>
              <a:rPr sz="1900" b="1" spc="-5" dirty="0">
                <a:latin typeface="Arial"/>
                <a:cs typeface="Arial"/>
              </a:rPr>
              <a:t>dirigen</a:t>
            </a:r>
            <a:r>
              <a:rPr sz="1900" b="1" spc="-40" dirty="0">
                <a:latin typeface="Arial"/>
                <a:cs typeface="Arial"/>
              </a:rPr>
              <a:t> </a:t>
            </a:r>
            <a:r>
              <a:rPr sz="1900" b="1" spc="-5" dirty="0">
                <a:latin typeface="Arial"/>
                <a:cs typeface="Arial"/>
              </a:rPr>
              <a:t>hacia</a:t>
            </a:r>
            <a:r>
              <a:rPr sz="1900" b="1" spc="-60" dirty="0">
                <a:latin typeface="Arial"/>
                <a:cs typeface="Arial"/>
              </a:rPr>
              <a:t> </a:t>
            </a:r>
            <a:r>
              <a:rPr sz="1900" b="1" spc="-5" dirty="0">
                <a:latin typeface="Arial"/>
                <a:cs typeface="Arial"/>
              </a:rPr>
              <a:t>tierra</a:t>
            </a:r>
            <a:endParaRPr sz="1900">
              <a:latin typeface="Arial"/>
              <a:cs typeface="Arial"/>
            </a:endParaRPr>
          </a:p>
        </p:txBody>
      </p:sp>
      <p:sp>
        <p:nvSpPr>
          <p:cNvPr id="17" name="object 17"/>
          <p:cNvSpPr txBox="1"/>
          <p:nvPr/>
        </p:nvSpPr>
        <p:spPr>
          <a:xfrm>
            <a:off x="9893046" y="2782950"/>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8" name="object 18"/>
          <p:cNvPicPr/>
          <p:nvPr/>
        </p:nvPicPr>
        <p:blipFill>
          <a:blip r:embed="rId2" cstate="print"/>
          <a:stretch>
            <a:fillRect/>
          </a:stretch>
        </p:blipFill>
        <p:spPr>
          <a:xfrm>
            <a:off x="719455" y="3118442"/>
            <a:ext cx="208914" cy="194987"/>
          </a:xfrm>
          <a:prstGeom prst="rect">
            <a:avLst/>
          </a:prstGeom>
        </p:spPr>
      </p:pic>
      <p:sp>
        <p:nvSpPr>
          <p:cNvPr id="19" name="object 19"/>
          <p:cNvSpPr txBox="1"/>
          <p:nvPr/>
        </p:nvSpPr>
        <p:spPr>
          <a:xfrm>
            <a:off x="935229" y="3060317"/>
            <a:ext cx="72790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5" dirty="0">
                <a:latin typeface="Arial"/>
                <a:cs typeface="Arial"/>
              </a:rPr>
              <a:t> </a:t>
            </a:r>
            <a:r>
              <a:rPr sz="1900" b="1" spc="-5" dirty="0">
                <a:latin typeface="Arial"/>
                <a:cs typeface="Arial"/>
              </a:rPr>
              <a:t>figura 24</a:t>
            </a:r>
            <a:r>
              <a:rPr sz="1900" b="1" dirty="0">
                <a:latin typeface="Arial"/>
                <a:cs typeface="Arial"/>
              </a:rPr>
              <a:t> </a:t>
            </a:r>
            <a:r>
              <a:rPr sz="1900" b="1" spc="-5" dirty="0">
                <a:latin typeface="Arial"/>
                <a:cs typeface="Arial"/>
              </a:rPr>
              <a:t>muestra la</a:t>
            </a:r>
            <a:r>
              <a:rPr sz="1900" b="1" dirty="0">
                <a:latin typeface="Arial"/>
                <a:cs typeface="Arial"/>
              </a:rPr>
              <a:t> </a:t>
            </a:r>
            <a:r>
              <a:rPr sz="1900" b="1" spc="-5" dirty="0">
                <a:latin typeface="Arial"/>
                <a:cs typeface="Arial"/>
              </a:rPr>
              <a:t>forma </a:t>
            </a:r>
            <a:r>
              <a:rPr sz="1900" b="1" dirty="0">
                <a:latin typeface="Arial"/>
                <a:cs typeface="Arial"/>
              </a:rPr>
              <a:t>de conexión </a:t>
            </a:r>
            <a:r>
              <a:rPr sz="1900" b="1" spc="-5" dirty="0">
                <a:latin typeface="Arial"/>
                <a:cs typeface="Arial"/>
              </a:rPr>
              <a:t>del</a:t>
            </a:r>
            <a:r>
              <a:rPr sz="1900" b="1" spc="35" dirty="0">
                <a:latin typeface="Arial"/>
                <a:cs typeface="Arial"/>
              </a:rPr>
              <a:t> </a:t>
            </a:r>
            <a:r>
              <a:rPr sz="1900" b="1" spc="-5" dirty="0">
                <a:latin typeface="Arial"/>
                <a:cs typeface="Arial"/>
              </a:rPr>
              <a:t>equipo,</a:t>
            </a:r>
            <a:r>
              <a:rPr sz="1900" b="1" spc="5" dirty="0">
                <a:latin typeface="Arial"/>
                <a:cs typeface="Arial"/>
              </a:rPr>
              <a:t> </a:t>
            </a:r>
            <a:r>
              <a:rPr sz="1900" b="1" spc="-5" dirty="0">
                <a:latin typeface="Arial"/>
                <a:cs typeface="Arial"/>
              </a:rPr>
              <a:t>mide C1.</a:t>
            </a:r>
            <a:endParaRPr sz="1900">
              <a:latin typeface="Arial"/>
              <a:cs typeface="Arial"/>
            </a:endParaRPr>
          </a:p>
        </p:txBody>
      </p:sp>
      <p:pic>
        <p:nvPicPr>
          <p:cNvPr id="20" name="object 20"/>
          <p:cNvPicPr/>
          <p:nvPr/>
        </p:nvPicPr>
        <p:blipFill>
          <a:blip r:embed="rId3" cstate="print"/>
          <a:stretch>
            <a:fillRect/>
          </a:stretch>
        </p:blipFill>
        <p:spPr>
          <a:xfrm>
            <a:off x="2293065" y="3457319"/>
            <a:ext cx="6133333" cy="3009400"/>
          </a:xfrm>
          <a:prstGeom prst="rect">
            <a:avLst/>
          </a:prstGeom>
        </p:spPr>
      </p:pic>
      <p:sp>
        <p:nvSpPr>
          <p:cNvPr id="21" name="object 21"/>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67</a:t>
            </a:fld>
            <a:endParaRPr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06042" y="1118362"/>
            <a:ext cx="214629" cy="304570"/>
          </a:xfrm>
          <a:prstGeom prst="rect">
            <a:avLst/>
          </a:prstGeom>
        </p:spPr>
        <p:txBody>
          <a:bodyPr vert="horz" wrap="square" lIns="0" tIns="12064" rIns="0" bIns="0" rtlCol="0">
            <a:spAutoFit/>
          </a:bodyPr>
          <a:lstStyle/>
          <a:p>
            <a:pPr marL="12699">
              <a:spcBef>
                <a:spcPts val="95"/>
              </a:spcBef>
            </a:pPr>
            <a:r>
              <a:rPr sz="1900" spc="-5" dirty="0">
                <a:latin typeface="Wingdings"/>
                <a:cs typeface="Wingdings"/>
              </a:rPr>
              <a:t></a:t>
            </a:r>
            <a:endParaRPr sz="1900">
              <a:latin typeface="Wingdings"/>
              <a:cs typeface="Wingdings"/>
            </a:endParaRPr>
          </a:p>
        </p:txBody>
      </p:sp>
      <p:sp>
        <p:nvSpPr>
          <p:cNvPr id="7" name="object 7"/>
          <p:cNvSpPr txBox="1"/>
          <p:nvPr/>
        </p:nvSpPr>
        <p:spPr>
          <a:xfrm>
            <a:off x="1847343" y="1147827"/>
            <a:ext cx="435356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Modo</a:t>
            </a:r>
            <a:r>
              <a:rPr sz="1900" b="1" spc="319" dirty="0">
                <a:latin typeface="Arial"/>
                <a:cs typeface="Arial"/>
              </a:rPr>
              <a:t> </a:t>
            </a:r>
            <a:r>
              <a:rPr sz="1900" b="1" spc="-5" dirty="0">
                <a:latin typeface="Arial"/>
                <a:cs typeface="Arial"/>
              </a:rPr>
              <a:t>GST</a:t>
            </a:r>
            <a:r>
              <a:rPr sz="1900" b="1" spc="330" dirty="0">
                <a:latin typeface="Arial"/>
                <a:cs typeface="Arial"/>
              </a:rPr>
              <a:t> </a:t>
            </a:r>
            <a:r>
              <a:rPr sz="1900" b="1" spc="-5" dirty="0">
                <a:latin typeface="Arial"/>
                <a:cs typeface="Arial"/>
              </a:rPr>
              <a:t>–</a:t>
            </a:r>
            <a:r>
              <a:rPr sz="1900" b="1" spc="325" dirty="0">
                <a:latin typeface="Arial"/>
                <a:cs typeface="Arial"/>
              </a:rPr>
              <a:t> </a:t>
            </a:r>
            <a:r>
              <a:rPr sz="1900" b="1" spc="-5" dirty="0">
                <a:latin typeface="Arial"/>
                <a:cs typeface="Arial"/>
              </a:rPr>
              <a:t>Ground,</a:t>
            </a:r>
            <a:r>
              <a:rPr sz="1900" b="1" spc="319" dirty="0">
                <a:latin typeface="Arial"/>
                <a:cs typeface="Arial"/>
              </a:rPr>
              <a:t> </a:t>
            </a:r>
            <a:r>
              <a:rPr sz="1900" b="1" spc="-5" dirty="0">
                <a:latin typeface="Arial"/>
                <a:cs typeface="Arial"/>
              </a:rPr>
              <a:t>GST</a:t>
            </a:r>
            <a:r>
              <a:rPr sz="1900" b="1" spc="330" dirty="0">
                <a:latin typeface="Arial"/>
                <a:cs typeface="Arial"/>
              </a:rPr>
              <a:t> </a:t>
            </a:r>
            <a:r>
              <a:rPr sz="1900" b="1" spc="-5" dirty="0">
                <a:latin typeface="Arial"/>
                <a:cs typeface="Arial"/>
              </a:rPr>
              <a:t>–</a:t>
            </a:r>
            <a:r>
              <a:rPr sz="1900" b="1" spc="319" dirty="0">
                <a:latin typeface="Arial"/>
                <a:cs typeface="Arial"/>
              </a:rPr>
              <a:t> </a:t>
            </a:r>
            <a:r>
              <a:rPr sz="1900" b="1" spc="-5" dirty="0">
                <a:latin typeface="Arial"/>
                <a:cs typeface="Arial"/>
              </a:rPr>
              <a:t>Tierra:</a:t>
            </a:r>
            <a:endParaRPr sz="1900">
              <a:latin typeface="Arial"/>
              <a:cs typeface="Arial"/>
            </a:endParaRPr>
          </a:p>
        </p:txBody>
      </p:sp>
      <p:sp>
        <p:nvSpPr>
          <p:cNvPr id="8" name="object 8"/>
          <p:cNvSpPr txBox="1"/>
          <p:nvPr/>
        </p:nvSpPr>
        <p:spPr>
          <a:xfrm>
            <a:off x="7665085" y="1147827"/>
            <a:ext cx="7931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q</a:t>
            </a:r>
            <a:r>
              <a:rPr sz="1900" b="1" spc="-5" dirty="0">
                <a:latin typeface="Arial"/>
                <a:cs typeface="Arial"/>
              </a:rPr>
              <a:t>uipo</a:t>
            </a:r>
            <a:endParaRPr sz="1900">
              <a:latin typeface="Arial"/>
              <a:cs typeface="Arial"/>
            </a:endParaRPr>
          </a:p>
        </p:txBody>
      </p:sp>
      <p:sp>
        <p:nvSpPr>
          <p:cNvPr id="9" name="object 9"/>
          <p:cNvSpPr txBox="1"/>
          <p:nvPr/>
        </p:nvSpPr>
        <p:spPr>
          <a:xfrm>
            <a:off x="6187822" y="1118362"/>
            <a:ext cx="3796665" cy="304570"/>
          </a:xfrm>
          <a:prstGeom prst="rect">
            <a:avLst/>
          </a:prstGeom>
        </p:spPr>
        <p:txBody>
          <a:bodyPr vert="horz" wrap="square" lIns="0" tIns="12064" rIns="0" bIns="0" rtlCol="0">
            <a:spAutoFit/>
          </a:bodyPr>
          <a:lstStyle/>
          <a:p>
            <a:pPr marL="12699">
              <a:spcBef>
                <a:spcPts val="95"/>
              </a:spcBef>
              <a:tabLst>
                <a:tab pos="2377864" algn="l"/>
              </a:tabLst>
            </a:pPr>
            <a:r>
              <a:rPr sz="1900" b="1" spc="-5" dirty="0">
                <a:latin typeface="Arial"/>
                <a:cs typeface="Arial"/>
              </a:rPr>
              <a:t>Prueba</a:t>
            </a:r>
            <a:r>
              <a:rPr sz="1900" b="1" spc="335" dirty="0">
                <a:latin typeface="Arial"/>
                <a:cs typeface="Arial"/>
              </a:rPr>
              <a:t> </a:t>
            </a:r>
            <a:r>
              <a:rPr sz="1900" b="1" spc="-5" dirty="0">
                <a:latin typeface="Arial"/>
                <a:cs typeface="Arial"/>
              </a:rPr>
              <a:t>con	bajo</a:t>
            </a:r>
            <a:r>
              <a:rPr sz="1900" b="1" spc="250" dirty="0">
                <a:latin typeface="Arial"/>
                <a:cs typeface="Arial"/>
              </a:rPr>
              <a:t> </a:t>
            </a:r>
            <a:r>
              <a:rPr sz="1900" b="1" spc="-5" dirty="0">
                <a:latin typeface="Arial"/>
                <a:cs typeface="Arial"/>
              </a:rPr>
              <a:t>prueba</a:t>
            </a:r>
            <a:endParaRPr sz="1900">
              <a:latin typeface="Arial"/>
              <a:cs typeface="Arial"/>
            </a:endParaRPr>
          </a:p>
        </p:txBody>
      </p:sp>
      <p:sp>
        <p:nvSpPr>
          <p:cNvPr id="10" name="object 10"/>
          <p:cNvSpPr txBox="1"/>
          <p:nvPr/>
        </p:nvSpPr>
        <p:spPr>
          <a:xfrm>
            <a:off x="1847343" y="1425195"/>
            <a:ext cx="170751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puesto</a:t>
            </a:r>
            <a:r>
              <a:rPr sz="1900" b="1" spc="165" dirty="0">
                <a:latin typeface="Arial"/>
                <a:cs typeface="Arial"/>
              </a:rPr>
              <a:t> </a:t>
            </a:r>
            <a:r>
              <a:rPr sz="1900" b="1" spc="-5" dirty="0">
                <a:latin typeface="Arial"/>
                <a:cs typeface="Arial"/>
              </a:rPr>
              <a:t>a</a:t>
            </a:r>
            <a:r>
              <a:rPr sz="1900" b="1" spc="149" dirty="0">
                <a:latin typeface="Arial"/>
                <a:cs typeface="Arial"/>
              </a:rPr>
              <a:t> </a:t>
            </a:r>
            <a:r>
              <a:rPr sz="1900" b="1" spc="-5" dirty="0">
                <a:latin typeface="Arial"/>
                <a:cs typeface="Arial"/>
              </a:rPr>
              <a:t>tierra</a:t>
            </a:r>
            <a:endParaRPr sz="1900">
              <a:latin typeface="Arial"/>
              <a:cs typeface="Arial"/>
            </a:endParaRPr>
          </a:p>
        </p:txBody>
      </p:sp>
      <p:sp>
        <p:nvSpPr>
          <p:cNvPr id="11" name="object 11"/>
          <p:cNvSpPr txBox="1"/>
          <p:nvPr/>
        </p:nvSpPr>
        <p:spPr>
          <a:xfrm>
            <a:off x="3554476" y="1425195"/>
            <a:ext cx="2005964" cy="269304"/>
          </a:xfrm>
          <a:prstGeom prst="rect">
            <a:avLst/>
          </a:prstGeom>
        </p:spPr>
        <p:txBody>
          <a:bodyPr vert="horz" wrap="square" lIns="0" tIns="0" rIns="0" bIns="0" rtlCol="0">
            <a:spAutoFit/>
          </a:bodyPr>
          <a:lstStyle/>
          <a:p>
            <a:pPr>
              <a:lnSpc>
                <a:spcPts val="2145"/>
              </a:lnSpc>
              <a:tabLst>
                <a:tab pos="246357" algn="l"/>
              </a:tabLst>
            </a:pPr>
            <a:r>
              <a:rPr sz="1900" b="1" spc="-5" dirty="0">
                <a:latin typeface="Arial"/>
                <a:cs typeface="Arial"/>
              </a:rPr>
              <a:t>.	Medir</a:t>
            </a:r>
            <a:r>
              <a:rPr sz="1900" b="1" spc="149" dirty="0">
                <a:latin typeface="Arial"/>
                <a:cs typeface="Arial"/>
              </a:rPr>
              <a:t> </a:t>
            </a:r>
            <a:r>
              <a:rPr sz="1900" b="1" spc="-5" dirty="0">
                <a:latin typeface="Arial"/>
                <a:cs typeface="Arial"/>
              </a:rPr>
              <a:t>toda</a:t>
            </a:r>
            <a:r>
              <a:rPr sz="1900" b="1" spc="170" dirty="0">
                <a:latin typeface="Arial"/>
                <a:cs typeface="Arial"/>
              </a:rPr>
              <a:t> </a:t>
            </a:r>
            <a:r>
              <a:rPr sz="1900" b="1" spc="-5" dirty="0">
                <a:latin typeface="Arial"/>
                <a:cs typeface="Arial"/>
              </a:rPr>
              <a:t>las</a:t>
            </a:r>
            <a:endParaRPr sz="1900">
              <a:latin typeface="Arial"/>
              <a:cs typeface="Arial"/>
            </a:endParaRPr>
          </a:p>
        </p:txBody>
      </p:sp>
      <p:sp>
        <p:nvSpPr>
          <p:cNvPr id="12" name="object 12"/>
          <p:cNvSpPr txBox="1"/>
          <p:nvPr/>
        </p:nvSpPr>
        <p:spPr>
          <a:xfrm>
            <a:off x="5560187" y="1425195"/>
            <a:ext cx="101790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p</a:t>
            </a:r>
            <a:r>
              <a:rPr sz="1900" b="1" spc="-5" dirty="0">
                <a:latin typeface="Arial"/>
                <a:cs typeface="Arial"/>
              </a:rPr>
              <a:t>érdidas</a:t>
            </a:r>
            <a:endParaRPr sz="1900">
              <a:latin typeface="Arial"/>
              <a:cs typeface="Arial"/>
            </a:endParaRPr>
          </a:p>
        </p:txBody>
      </p:sp>
      <p:sp>
        <p:nvSpPr>
          <p:cNvPr id="13" name="object 13"/>
          <p:cNvSpPr txBox="1"/>
          <p:nvPr/>
        </p:nvSpPr>
        <p:spPr>
          <a:xfrm>
            <a:off x="6641972" y="1395730"/>
            <a:ext cx="146875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120" dirty="0">
                <a:latin typeface="Arial"/>
                <a:cs typeface="Arial"/>
              </a:rPr>
              <a:t> </a:t>
            </a:r>
            <a:r>
              <a:rPr sz="1900" b="1" spc="-5" dirty="0">
                <a:latin typeface="Arial"/>
                <a:cs typeface="Arial"/>
              </a:rPr>
              <a:t>circulan</a:t>
            </a:r>
            <a:endParaRPr sz="1900">
              <a:latin typeface="Arial"/>
              <a:cs typeface="Arial"/>
            </a:endParaRPr>
          </a:p>
        </p:txBody>
      </p:sp>
      <p:sp>
        <p:nvSpPr>
          <p:cNvPr id="14" name="object 14"/>
          <p:cNvSpPr txBox="1"/>
          <p:nvPr/>
        </p:nvSpPr>
        <p:spPr>
          <a:xfrm>
            <a:off x="8189721" y="1425195"/>
            <a:ext cx="15608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por</a:t>
            </a:r>
            <a:r>
              <a:rPr sz="1900" b="1" spc="149" dirty="0">
                <a:latin typeface="Arial"/>
                <a:cs typeface="Arial"/>
              </a:rPr>
              <a:t> </a:t>
            </a:r>
            <a:r>
              <a:rPr sz="1900" b="1" spc="-5" dirty="0">
                <a:latin typeface="Arial"/>
                <a:cs typeface="Arial"/>
              </a:rPr>
              <a:t>el</a:t>
            </a:r>
            <a:r>
              <a:rPr sz="1900" b="1" spc="165" dirty="0">
                <a:latin typeface="Arial"/>
                <a:cs typeface="Arial"/>
              </a:rPr>
              <a:t> </a:t>
            </a:r>
            <a:r>
              <a:rPr sz="1900" b="1" spc="-5" dirty="0">
                <a:latin typeface="Arial"/>
                <a:cs typeface="Arial"/>
              </a:rPr>
              <a:t>equipo</a:t>
            </a:r>
            <a:endParaRPr sz="1900">
              <a:latin typeface="Arial"/>
              <a:cs typeface="Arial"/>
            </a:endParaRPr>
          </a:p>
        </p:txBody>
      </p:sp>
      <p:sp>
        <p:nvSpPr>
          <p:cNvPr id="15" name="object 15"/>
          <p:cNvSpPr txBox="1"/>
          <p:nvPr/>
        </p:nvSpPr>
        <p:spPr>
          <a:xfrm>
            <a:off x="9827515" y="1395730"/>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16" name="object 16"/>
          <p:cNvSpPr txBox="1"/>
          <p:nvPr/>
        </p:nvSpPr>
        <p:spPr>
          <a:xfrm>
            <a:off x="3188461" y="1702563"/>
            <a:ext cx="128651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hacia</a:t>
            </a:r>
            <a:r>
              <a:rPr sz="1900" b="1" spc="-55" dirty="0">
                <a:latin typeface="Arial"/>
                <a:cs typeface="Arial"/>
              </a:rPr>
              <a:t> </a:t>
            </a:r>
            <a:r>
              <a:rPr sz="1900" b="1" spc="-5" dirty="0">
                <a:latin typeface="Arial"/>
                <a:cs typeface="Arial"/>
              </a:rPr>
              <a:t>tierra</a:t>
            </a:r>
            <a:endParaRPr sz="1900">
              <a:latin typeface="Arial"/>
              <a:cs typeface="Arial"/>
            </a:endParaRPr>
          </a:p>
        </p:txBody>
      </p:sp>
      <p:sp>
        <p:nvSpPr>
          <p:cNvPr id="17" name="object 17"/>
          <p:cNvSpPr txBox="1"/>
          <p:nvPr/>
        </p:nvSpPr>
        <p:spPr>
          <a:xfrm>
            <a:off x="1834643" y="1673098"/>
            <a:ext cx="2720339" cy="304570"/>
          </a:xfrm>
          <a:prstGeom prst="rect">
            <a:avLst/>
          </a:prstGeom>
        </p:spPr>
        <p:txBody>
          <a:bodyPr vert="horz" wrap="square" lIns="0" tIns="12064" rIns="0" bIns="0" rtlCol="0">
            <a:spAutoFit/>
          </a:bodyPr>
          <a:lstStyle/>
          <a:p>
            <a:pPr marL="12699">
              <a:spcBef>
                <a:spcPts val="95"/>
              </a:spcBef>
              <a:tabLst>
                <a:tab pos="2640095" algn="l"/>
              </a:tabLst>
            </a:pPr>
            <a:r>
              <a:rPr sz="1900" b="1" spc="-5" dirty="0">
                <a:latin typeface="Arial"/>
                <a:cs typeface="Arial"/>
              </a:rPr>
              <a:t>q</a:t>
            </a:r>
            <a:r>
              <a:rPr sz="1900" b="1" dirty="0">
                <a:latin typeface="Arial"/>
                <a:cs typeface="Arial"/>
              </a:rPr>
              <a:t>u</a:t>
            </a:r>
            <a:r>
              <a:rPr sz="1900" b="1" spc="-5" dirty="0">
                <a:latin typeface="Arial"/>
                <a:cs typeface="Arial"/>
              </a:rPr>
              <a:t>e circ</a:t>
            </a:r>
            <a:r>
              <a:rPr sz="1900" b="1" dirty="0">
                <a:latin typeface="Arial"/>
                <a:cs typeface="Arial"/>
              </a:rPr>
              <a:t>u</a:t>
            </a:r>
            <a:r>
              <a:rPr sz="1900" b="1" spc="-5" dirty="0">
                <a:latin typeface="Arial"/>
                <a:cs typeface="Arial"/>
              </a:rPr>
              <a:t>la</a:t>
            </a:r>
            <a:r>
              <a:rPr sz="1900" b="1" dirty="0">
                <a:latin typeface="Arial"/>
                <a:cs typeface="Arial"/>
              </a:rPr>
              <a:t>	</a:t>
            </a:r>
            <a:r>
              <a:rPr sz="1900" b="1" spc="-5" dirty="0">
                <a:latin typeface="Arial"/>
                <a:cs typeface="Arial"/>
              </a:rPr>
              <a:t>.</a:t>
            </a:r>
            <a:endParaRPr sz="1900">
              <a:latin typeface="Arial"/>
              <a:cs typeface="Arial"/>
            </a:endParaRPr>
          </a:p>
        </p:txBody>
      </p:sp>
      <p:pic>
        <p:nvPicPr>
          <p:cNvPr id="18" name="object 18"/>
          <p:cNvPicPr/>
          <p:nvPr/>
        </p:nvPicPr>
        <p:blipFill>
          <a:blip r:embed="rId2" cstate="print"/>
          <a:stretch>
            <a:fillRect/>
          </a:stretch>
        </p:blipFill>
        <p:spPr>
          <a:xfrm>
            <a:off x="948057" y="2009056"/>
            <a:ext cx="208915" cy="194394"/>
          </a:xfrm>
          <a:prstGeom prst="rect">
            <a:avLst/>
          </a:prstGeom>
        </p:spPr>
      </p:pic>
      <p:sp>
        <p:nvSpPr>
          <p:cNvPr id="19" name="object 19"/>
          <p:cNvSpPr txBox="1"/>
          <p:nvPr/>
        </p:nvSpPr>
        <p:spPr>
          <a:xfrm>
            <a:off x="1164132" y="1950466"/>
            <a:ext cx="778573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5" dirty="0">
                <a:latin typeface="Arial"/>
                <a:cs typeface="Arial"/>
              </a:rPr>
              <a:t> </a:t>
            </a:r>
            <a:r>
              <a:rPr sz="1900" b="1" spc="-5" dirty="0">
                <a:latin typeface="Arial"/>
                <a:cs typeface="Arial"/>
              </a:rPr>
              <a:t>figura 25</a:t>
            </a:r>
            <a:r>
              <a:rPr sz="1900" b="1" dirty="0">
                <a:latin typeface="Arial"/>
                <a:cs typeface="Arial"/>
              </a:rPr>
              <a:t> </a:t>
            </a:r>
            <a:r>
              <a:rPr sz="1900" b="1" spc="-5" dirty="0">
                <a:latin typeface="Arial"/>
                <a:cs typeface="Arial"/>
              </a:rPr>
              <a:t>muestra la</a:t>
            </a:r>
            <a:r>
              <a:rPr sz="1900" b="1" dirty="0">
                <a:latin typeface="Arial"/>
                <a:cs typeface="Arial"/>
              </a:rPr>
              <a:t> </a:t>
            </a:r>
            <a:r>
              <a:rPr sz="1900" b="1" spc="-5" dirty="0">
                <a:latin typeface="Arial"/>
                <a:cs typeface="Arial"/>
              </a:rPr>
              <a:t>forma </a:t>
            </a:r>
            <a:r>
              <a:rPr sz="1900" b="1" dirty="0">
                <a:latin typeface="Arial"/>
                <a:cs typeface="Arial"/>
              </a:rPr>
              <a:t>de</a:t>
            </a:r>
            <a:r>
              <a:rPr sz="1900" b="1" spc="-5" dirty="0">
                <a:latin typeface="Arial"/>
                <a:cs typeface="Arial"/>
              </a:rPr>
              <a:t> </a:t>
            </a:r>
            <a:r>
              <a:rPr sz="1900" b="1" dirty="0">
                <a:latin typeface="Arial"/>
                <a:cs typeface="Arial"/>
              </a:rPr>
              <a:t>conexión</a:t>
            </a:r>
            <a:r>
              <a:rPr sz="1900" b="1" spc="5" dirty="0">
                <a:latin typeface="Arial"/>
                <a:cs typeface="Arial"/>
              </a:rPr>
              <a:t> </a:t>
            </a:r>
            <a:r>
              <a:rPr sz="1900" b="1" spc="-5" dirty="0">
                <a:latin typeface="Arial"/>
                <a:cs typeface="Arial"/>
              </a:rPr>
              <a:t>del equipo,</a:t>
            </a:r>
            <a:r>
              <a:rPr sz="1900" b="1" spc="5" dirty="0">
                <a:latin typeface="Arial"/>
                <a:cs typeface="Arial"/>
              </a:rPr>
              <a:t> </a:t>
            </a:r>
            <a:r>
              <a:rPr sz="1900" b="1" spc="-5" dirty="0">
                <a:latin typeface="Arial"/>
                <a:cs typeface="Arial"/>
              </a:rPr>
              <a:t>mide C1</a:t>
            </a:r>
            <a:r>
              <a:rPr sz="1900" b="1" spc="15" dirty="0">
                <a:latin typeface="Arial"/>
                <a:cs typeface="Arial"/>
              </a:rPr>
              <a:t> </a:t>
            </a:r>
            <a:r>
              <a:rPr sz="1900" b="1" spc="-5" dirty="0">
                <a:latin typeface="Arial"/>
                <a:cs typeface="Arial"/>
              </a:rPr>
              <a:t>y</a:t>
            </a:r>
            <a:r>
              <a:rPr sz="1900" b="1" spc="5" dirty="0">
                <a:latin typeface="Arial"/>
                <a:cs typeface="Arial"/>
              </a:rPr>
              <a:t> </a:t>
            </a:r>
            <a:r>
              <a:rPr sz="1900" b="1" spc="-5" dirty="0">
                <a:latin typeface="Arial"/>
                <a:cs typeface="Arial"/>
              </a:rPr>
              <a:t>C2</a:t>
            </a:r>
            <a:endParaRPr sz="1900">
              <a:latin typeface="Arial"/>
              <a:cs typeface="Arial"/>
            </a:endParaRPr>
          </a:p>
        </p:txBody>
      </p:sp>
      <p:pic>
        <p:nvPicPr>
          <p:cNvPr id="20" name="object 20"/>
          <p:cNvPicPr/>
          <p:nvPr/>
        </p:nvPicPr>
        <p:blipFill>
          <a:blip r:embed="rId3" cstate="print"/>
          <a:stretch>
            <a:fillRect/>
          </a:stretch>
        </p:blipFill>
        <p:spPr>
          <a:xfrm>
            <a:off x="2536608" y="2365161"/>
            <a:ext cx="5674818" cy="4067632"/>
          </a:xfrm>
          <a:prstGeom prst="rect">
            <a:avLst/>
          </a:prstGeom>
        </p:spPr>
      </p:pic>
      <p:sp>
        <p:nvSpPr>
          <p:cNvPr id="21" name="object 21"/>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68</a:t>
            </a:fld>
            <a:endParaRP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606042" y="1116838"/>
            <a:ext cx="225424" cy="336630"/>
          </a:xfrm>
          <a:prstGeom prst="rect">
            <a:avLst/>
          </a:prstGeom>
        </p:spPr>
        <p:txBody>
          <a:bodyPr vert="horz" wrap="square" lIns="0" tIns="13334" rIns="0" bIns="0" rtlCol="0">
            <a:spAutoFit/>
          </a:bodyPr>
          <a:lstStyle/>
          <a:p>
            <a:pPr marL="12699">
              <a:spcBef>
                <a:spcPts val="105"/>
              </a:spcBef>
            </a:pPr>
            <a:r>
              <a:rPr sz="2100" dirty="0">
                <a:latin typeface="Wingdings"/>
                <a:cs typeface="Wingdings"/>
              </a:rPr>
              <a:t></a:t>
            </a:r>
            <a:endParaRPr sz="2100">
              <a:latin typeface="Wingdings"/>
              <a:cs typeface="Wingdings"/>
            </a:endParaRPr>
          </a:p>
        </p:txBody>
      </p:sp>
      <p:sp>
        <p:nvSpPr>
          <p:cNvPr id="7" name="object 7"/>
          <p:cNvSpPr txBox="1"/>
          <p:nvPr/>
        </p:nvSpPr>
        <p:spPr>
          <a:xfrm>
            <a:off x="1847342" y="1147827"/>
            <a:ext cx="2456179" cy="589905"/>
          </a:xfrm>
          <a:prstGeom prst="rect">
            <a:avLst/>
          </a:prstGeom>
          <a:solidFill>
            <a:srgbClr val="00FF00"/>
          </a:solidFill>
        </p:spPr>
        <p:txBody>
          <a:bodyPr vert="horz" wrap="square" lIns="0" tIns="0" rIns="0" bIns="0" rtlCol="0">
            <a:spAutoFit/>
          </a:bodyPr>
          <a:lstStyle/>
          <a:p>
            <a:pPr>
              <a:lnSpc>
                <a:spcPts val="2260"/>
              </a:lnSpc>
            </a:pPr>
            <a:r>
              <a:rPr sz="2100" b="1" dirty="0">
                <a:latin typeface="Arial"/>
                <a:cs typeface="Arial"/>
              </a:rPr>
              <a:t>Modo</a:t>
            </a:r>
            <a:r>
              <a:rPr sz="2100" b="1" spc="-25" dirty="0">
                <a:latin typeface="Arial"/>
                <a:cs typeface="Arial"/>
              </a:rPr>
              <a:t> </a:t>
            </a:r>
            <a:r>
              <a:rPr sz="2100" b="1" dirty="0">
                <a:latin typeface="Arial"/>
                <a:cs typeface="Arial"/>
              </a:rPr>
              <a:t>GST</a:t>
            </a:r>
            <a:r>
              <a:rPr sz="2100" b="1" spc="-25" dirty="0">
                <a:latin typeface="Arial"/>
                <a:cs typeface="Arial"/>
              </a:rPr>
              <a:t> </a:t>
            </a:r>
            <a:r>
              <a:rPr sz="2100" b="1" dirty="0">
                <a:latin typeface="Arial"/>
                <a:cs typeface="Arial"/>
              </a:rPr>
              <a:t>–</a:t>
            </a:r>
            <a:r>
              <a:rPr sz="2100" b="1" spc="-15" dirty="0">
                <a:latin typeface="Arial"/>
                <a:cs typeface="Arial"/>
              </a:rPr>
              <a:t> </a:t>
            </a:r>
            <a:r>
              <a:rPr sz="2100" b="1" dirty="0">
                <a:latin typeface="Arial"/>
                <a:cs typeface="Arial"/>
              </a:rPr>
              <a:t>Guarda</a:t>
            </a:r>
            <a:endParaRPr sz="2100">
              <a:latin typeface="Arial"/>
              <a:cs typeface="Arial"/>
            </a:endParaRPr>
          </a:p>
        </p:txBody>
      </p:sp>
      <p:sp>
        <p:nvSpPr>
          <p:cNvPr id="8" name="object 8"/>
          <p:cNvSpPr txBox="1"/>
          <p:nvPr/>
        </p:nvSpPr>
        <p:spPr>
          <a:xfrm>
            <a:off x="4446142" y="1147827"/>
            <a:ext cx="521334" cy="589905"/>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so</a:t>
            </a:r>
            <a:r>
              <a:rPr sz="2100" b="1" spc="-21" dirty="0">
                <a:latin typeface="Arial"/>
                <a:cs typeface="Arial"/>
              </a:rPr>
              <a:t>l</a:t>
            </a:r>
            <a:r>
              <a:rPr sz="2100" b="1" dirty="0">
                <a:latin typeface="Arial"/>
                <a:cs typeface="Arial"/>
              </a:rPr>
              <a:t>o</a:t>
            </a:r>
            <a:endParaRPr sz="2100">
              <a:latin typeface="Arial"/>
              <a:cs typeface="Arial"/>
            </a:endParaRPr>
          </a:p>
        </p:txBody>
      </p:sp>
      <p:sp>
        <p:nvSpPr>
          <p:cNvPr id="9" name="object 9"/>
          <p:cNvSpPr txBox="1"/>
          <p:nvPr/>
        </p:nvSpPr>
        <p:spPr>
          <a:xfrm>
            <a:off x="4277996" y="1116838"/>
            <a:ext cx="2143125" cy="659795"/>
          </a:xfrm>
          <a:prstGeom prst="rect">
            <a:avLst/>
          </a:prstGeom>
        </p:spPr>
        <p:txBody>
          <a:bodyPr vert="horz" wrap="square" lIns="0" tIns="13334" rIns="0" bIns="0" rtlCol="0">
            <a:spAutoFit/>
          </a:bodyPr>
          <a:lstStyle/>
          <a:p>
            <a:pPr marL="12699">
              <a:spcBef>
                <a:spcPts val="105"/>
              </a:spcBef>
              <a:tabLst>
                <a:tab pos="758757" algn="l"/>
              </a:tabLst>
            </a:pPr>
            <a:r>
              <a:rPr sz="2100" b="1" dirty="0">
                <a:latin typeface="Arial"/>
                <a:cs typeface="Arial"/>
              </a:rPr>
              <a:t>:	se</a:t>
            </a:r>
            <a:r>
              <a:rPr sz="2100" b="1" spc="-35" dirty="0">
                <a:latin typeface="Arial"/>
                <a:cs typeface="Arial"/>
              </a:rPr>
              <a:t> </a:t>
            </a:r>
            <a:r>
              <a:rPr sz="2100" b="1" spc="-5" dirty="0">
                <a:latin typeface="Arial"/>
                <a:cs typeface="Arial"/>
              </a:rPr>
              <a:t>mide</a:t>
            </a:r>
            <a:r>
              <a:rPr sz="2100" b="1" spc="-44" dirty="0">
                <a:latin typeface="Arial"/>
                <a:cs typeface="Arial"/>
              </a:rPr>
              <a:t> </a:t>
            </a:r>
            <a:r>
              <a:rPr sz="2100" b="1" dirty="0">
                <a:latin typeface="Arial"/>
                <a:cs typeface="Arial"/>
              </a:rPr>
              <a:t>las</a:t>
            </a:r>
            <a:endParaRPr sz="2100">
              <a:latin typeface="Arial"/>
              <a:cs typeface="Arial"/>
            </a:endParaRPr>
          </a:p>
        </p:txBody>
      </p:sp>
      <p:sp>
        <p:nvSpPr>
          <p:cNvPr id="10" name="object 10"/>
          <p:cNvSpPr txBox="1"/>
          <p:nvPr/>
        </p:nvSpPr>
        <p:spPr>
          <a:xfrm>
            <a:off x="6477890" y="1147827"/>
            <a:ext cx="1073785" cy="589905"/>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pérdidas</a:t>
            </a:r>
            <a:endParaRPr sz="2100">
              <a:latin typeface="Arial"/>
              <a:cs typeface="Arial"/>
            </a:endParaRPr>
          </a:p>
        </p:txBody>
      </p:sp>
      <p:sp>
        <p:nvSpPr>
          <p:cNvPr id="11" name="object 11"/>
          <p:cNvSpPr txBox="1"/>
          <p:nvPr/>
        </p:nvSpPr>
        <p:spPr>
          <a:xfrm>
            <a:off x="7595997" y="1116838"/>
            <a:ext cx="1522095" cy="659795"/>
          </a:xfrm>
          <a:prstGeom prst="rect">
            <a:avLst/>
          </a:prstGeom>
        </p:spPr>
        <p:txBody>
          <a:bodyPr vert="horz" wrap="square" lIns="0" tIns="13334" rIns="0" bIns="0" rtlCol="0">
            <a:spAutoFit/>
          </a:bodyPr>
          <a:lstStyle/>
          <a:p>
            <a:pPr marL="12699">
              <a:spcBef>
                <a:spcPts val="105"/>
              </a:spcBef>
            </a:pPr>
            <a:r>
              <a:rPr sz="2100" b="1" spc="-5" dirty="0">
                <a:latin typeface="Arial"/>
                <a:cs typeface="Arial"/>
              </a:rPr>
              <a:t>que</a:t>
            </a:r>
            <a:r>
              <a:rPr sz="2100" b="1" spc="-75" dirty="0">
                <a:latin typeface="Arial"/>
                <a:cs typeface="Arial"/>
              </a:rPr>
              <a:t> </a:t>
            </a:r>
            <a:r>
              <a:rPr sz="2100" b="1" dirty="0">
                <a:latin typeface="Arial"/>
                <a:cs typeface="Arial"/>
              </a:rPr>
              <a:t>circulan</a:t>
            </a:r>
            <a:endParaRPr sz="2100">
              <a:latin typeface="Arial"/>
              <a:cs typeface="Arial"/>
            </a:endParaRPr>
          </a:p>
        </p:txBody>
      </p:sp>
      <p:sp>
        <p:nvSpPr>
          <p:cNvPr id="12" name="object 12"/>
          <p:cNvSpPr txBox="1"/>
          <p:nvPr/>
        </p:nvSpPr>
        <p:spPr>
          <a:xfrm>
            <a:off x="9174226" y="1147827"/>
            <a:ext cx="663576" cy="589905"/>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hacia</a:t>
            </a:r>
            <a:endParaRPr sz="2100">
              <a:latin typeface="Arial"/>
              <a:cs typeface="Arial"/>
            </a:endParaRPr>
          </a:p>
        </p:txBody>
      </p:sp>
      <p:sp>
        <p:nvSpPr>
          <p:cNvPr id="13" name="object 13"/>
          <p:cNvSpPr/>
          <p:nvPr/>
        </p:nvSpPr>
        <p:spPr>
          <a:xfrm>
            <a:off x="8454897" y="1438911"/>
            <a:ext cx="340360" cy="292735"/>
          </a:xfrm>
          <a:custGeom>
            <a:avLst/>
            <a:gdLst/>
            <a:ahLst/>
            <a:cxnLst/>
            <a:rect l="l" t="t" r="r" b="b"/>
            <a:pathLst>
              <a:path w="340359" h="292735">
                <a:moveTo>
                  <a:pt x="339851" y="0"/>
                </a:moveTo>
                <a:lnTo>
                  <a:pt x="0" y="0"/>
                </a:lnTo>
                <a:lnTo>
                  <a:pt x="0" y="292608"/>
                </a:lnTo>
                <a:lnTo>
                  <a:pt x="339851" y="292608"/>
                </a:lnTo>
                <a:lnTo>
                  <a:pt x="339851" y="0"/>
                </a:lnTo>
                <a:close/>
              </a:path>
            </a:pathLst>
          </a:custGeom>
          <a:solidFill>
            <a:srgbClr val="FFFF00"/>
          </a:solidFill>
        </p:spPr>
        <p:txBody>
          <a:bodyPr wrap="square" lIns="0" tIns="0" rIns="0" bIns="0" rtlCol="0"/>
          <a:lstStyle/>
          <a:p>
            <a:endParaRPr/>
          </a:p>
        </p:txBody>
      </p:sp>
      <p:sp>
        <p:nvSpPr>
          <p:cNvPr id="14" name="object 14"/>
          <p:cNvSpPr txBox="1"/>
          <p:nvPr/>
        </p:nvSpPr>
        <p:spPr>
          <a:xfrm>
            <a:off x="1847343" y="1438912"/>
            <a:ext cx="637540" cy="589905"/>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tierra</a:t>
            </a:r>
            <a:endParaRPr sz="2100">
              <a:latin typeface="Arial"/>
              <a:cs typeface="Arial"/>
            </a:endParaRPr>
          </a:p>
        </p:txBody>
      </p:sp>
      <p:sp>
        <p:nvSpPr>
          <p:cNvPr id="15" name="object 15"/>
          <p:cNvSpPr txBox="1"/>
          <p:nvPr/>
        </p:nvSpPr>
        <p:spPr>
          <a:xfrm>
            <a:off x="2554477" y="1438912"/>
            <a:ext cx="1141095" cy="589905"/>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ob</a:t>
            </a:r>
            <a:r>
              <a:rPr sz="2100" b="1" spc="-25" dirty="0">
                <a:latin typeface="Arial"/>
                <a:cs typeface="Arial"/>
              </a:rPr>
              <a:t>v</a:t>
            </a:r>
            <a:r>
              <a:rPr sz="2100" b="1" dirty="0">
                <a:latin typeface="Arial"/>
                <a:cs typeface="Arial"/>
              </a:rPr>
              <a:t>iando</a:t>
            </a:r>
            <a:endParaRPr sz="2100">
              <a:latin typeface="Arial"/>
              <a:cs typeface="Arial"/>
            </a:endParaRPr>
          </a:p>
        </p:txBody>
      </p:sp>
      <p:sp>
        <p:nvSpPr>
          <p:cNvPr id="16" name="object 16"/>
          <p:cNvSpPr txBox="1"/>
          <p:nvPr/>
        </p:nvSpPr>
        <p:spPr>
          <a:xfrm>
            <a:off x="4034663" y="1438912"/>
            <a:ext cx="1088390" cy="589905"/>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corrie</a:t>
            </a:r>
            <a:r>
              <a:rPr sz="2100" b="1" spc="-15" dirty="0">
                <a:latin typeface="Arial"/>
                <a:cs typeface="Arial"/>
              </a:rPr>
              <a:t>n</a:t>
            </a:r>
            <a:r>
              <a:rPr sz="2100" b="1" dirty="0">
                <a:latin typeface="Arial"/>
                <a:cs typeface="Arial"/>
              </a:rPr>
              <a:t>te</a:t>
            </a:r>
            <a:endParaRPr sz="2100">
              <a:latin typeface="Arial"/>
              <a:cs typeface="Arial"/>
            </a:endParaRPr>
          </a:p>
        </p:txBody>
      </p:sp>
      <p:sp>
        <p:nvSpPr>
          <p:cNvPr id="17" name="object 17"/>
          <p:cNvSpPr txBox="1"/>
          <p:nvPr/>
        </p:nvSpPr>
        <p:spPr>
          <a:xfrm>
            <a:off x="3740023" y="1407921"/>
            <a:ext cx="3569335" cy="659795"/>
          </a:xfrm>
          <a:prstGeom prst="rect">
            <a:avLst/>
          </a:prstGeom>
        </p:spPr>
        <p:txBody>
          <a:bodyPr vert="horz" wrap="square" lIns="0" tIns="13334" rIns="0" bIns="0" rtlCol="0">
            <a:spAutoFit/>
          </a:bodyPr>
          <a:lstStyle/>
          <a:p>
            <a:pPr marL="12699">
              <a:spcBef>
                <a:spcPts val="105"/>
              </a:spcBef>
              <a:tabLst>
                <a:tab pos="1452116" algn="l"/>
              </a:tabLst>
            </a:pPr>
            <a:r>
              <a:rPr sz="2100" b="1" dirty="0">
                <a:latin typeface="Arial"/>
                <a:cs typeface="Arial"/>
              </a:rPr>
              <a:t>la	que</a:t>
            </a:r>
            <a:r>
              <a:rPr sz="2100" b="1" spc="-25" dirty="0">
                <a:latin typeface="Arial"/>
                <a:cs typeface="Arial"/>
              </a:rPr>
              <a:t> </a:t>
            </a:r>
            <a:r>
              <a:rPr sz="2100" b="1" spc="-5" dirty="0">
                <a:latin typeface="Arial"/>
                <a:cs typeface="Arial"/>
              </a:rPr>
              <a:t>circula</a:t>
            </a:r>
            <a:r>
              <a:rPr sz="2100" b="1" spc="-21" dirty="0">
                <a:latin typeface="Arial"/>
                <a:cs typeface="Arial"/>
              </a:rPr>
              <a:t> </a:t>
            </a:r>
            <a:r>
              <a:rPr sz="2100" b="1" dirty="0">
                <a:latin typeface="Arial"/>
                <a:cs typeface="Arial"/>
              </a:rPr>
              <a:t>por</a:t>
            </a:r>
            <a:r>
              <a:rPr sz="2100" b="1" spc="-30" dirty="0">
                <a:latin typeface="Arial"/>
                <a:cs typeface="Arial"/>
              </a:rPr>
              <a:t> </a:t>
            </a:r>
            <a:r>
              <a:rPr sz="2100" b="1" dirty="0">
                <a:latin typeface="Arial"/>
                <a:cs typeface="Arial"/>
              </a:rPr>
              <a:t>el</a:t>
            </a:r>
            <a:endParaRPr sz="2100">
              <a:latin typeface="Arial"/>
              <a:cs typeface="Arial"/>
            </a:endParaRPr>
          </a:p>
        </p:txBody>
      </p:sp>
      <p:sp>
        <p:nvSpPr>
          <p:cNvPr id="18" name="object 18"/>
          <p:cNvSpPr txBox="1"/>
          <p:nvPr/>
        </p:nvSpPr>
        <p:spPr>
          <a:xfrm>
            <a:off x="7366382" y="1438912"/>
            <a:ext cx="651510" cy="589905"/>
          </a:xfrm>
          <a:prstGeom prst="rect">
            <a:avLst/>
          </a:prstGeom>
          <a:solidFill>
            <a:srgbClr val="FFFF00"/>
          </a:solidFill>
        </p:spPr>
        <p:txBody>
          <a:bodyPr vert="horz" wrap="square" lIns="0" tIns="0" rIns="0" bIns="0" rtlCol="0">
            <a:spAutoFit/>
          </a:bodyPr>
          <a:lstStyle/>
          <a:p>
            <a:pPr>
              <a:lnSpc>
                <a:spcPts val="2260"/>
              </a:lnSpc>
            </a:pPr>
            <a:r>
              <a:rPr sz="2100" b="1" dirty="0">
                <a:latin typeface="Arial"/>
                <a:cs typeface="Arial"/>
              </a:rPr>
              <a:t>cable</a:t>
            </a:r>
            <a:endParaRPr sz="2100">
              <a:latin typeface="Arial"/>
              <a:cs typeface="Arial"/>
            </a:endParaRPr>
          </a:p>
        </p:txBody>
      </p:sp>
      <p:sp>
        <p:nvSpPr>
          <p:cNvPr id="19" name="object 19"/>
          <p:cNvSpPr txBox="1"/>
          <p:nvPr/>
        </p:nvSpPr>
        <p:spPr>
          <a:xfrm>
            <a:off x="8074914" y="1407922"/>
            <a:ext cx="803275" cy="336630"/>
          </a:xfrm>
          <a:prstGeom prst="rect">
            <a:avLst/>
          </a:prstGeom>
        </p:spPr>
        <p:txBody>
          <a:bodyPr vert="horz" wrap="square" lIns="0" tIns="13334" rIns="0" bIns="0" rtlCol="0">
            <a:spAutoFit/>
          </a:bodyPr>
          <a:lstStyle/>
          <a:p>
            <a:pPr marL="12699">
              <a:spcBef>
                <a:spcPts val="105"/>
              </a:spcBef>
            </a:pPr>
            <a:r>
              <a:rPr sz="2100" b="1" dirty="0">
                <a:latin typeface="Arial"/>
                <a:cs typeface="Arial"/>
              </a:rPr>
              <a:t>de</a:t>
            </a:r>
            <a:r>
              <a:rPr sz="2100" b="1" spc="-80" dirty="0">
                <a:latin typeface="Arial"/>
                <a:cs typeface="Arial"/>
              </a:rPr>
              <a:t> </a:t>
            </a:r>
            <a:r>
              <a:rPr sz="2100" b="1" dirty="0">
                <a:latin typeface="Arial"/>
                <a:cs typeface="Arial"/>
              </a:rPr>
              <a:t>BT,</a:t>
            </a:r>
            <a:endParaRPr sz="2100">
              <a:latin typeface="Arial"/>
              <a:cs typeface="Arial"/>
            </a:endParaRPr>
          </a:p>
        </p:txBody>
      </p:sp>
      <p:pic>
        <p:nvPicPr>
          <p:cNvPr id="20" name="object 20"/>
          <p:cNvPicPr/>
          <p:nvPr/>
        </p:nvPicPr>
        <p:blipFill>
          <a:blip r:embed="rId2" cstate="print"/>
          <a:stretch>
            <a:fillRect/>
          </a:stretch>
        </p:blipFill>
        <p:spPr>
          <a:xfrm>
            <a:off x="719456" y="2053718"/>
            <a:ext cx="220979" cy="206247"/>
          </a:xfrm>
          <a:prstGeom prst="rect">
            <a:avLst/>
          </a:prstGeom>
        </p:spPr>
      </p:pic>
      <p:sp>
        <p:nvSpPr>
          <p:cNvPr id="21" name="object 21"/>
          <p:cNvSpPr txBox="1"/>
          <p:nvPr/>
        </p:nvSpPr>
        <p:spPr>
          <a:xfrm>
            <a:off x="935227" y="1993138"/>
            <a:ext cx="8031480" cy="659795"/>
          </a:xfrm>
          <a:prstGeom prst="rect">
            <a:avLst/>
          </a:prstGeom>
        </p:spPr>
        <p:txBody>
          <a:bodyPr vert="horz" wrap="square" lIns="0" tIns="13334" rIns="0" bIns="0" rtlCol="0">
            <a:spAutoFit/>
          </a:bodyPr>
          <a:lstStyle/>
          <a:p>
            <a:pPr marL="12699">
              <a:spcBef>
                <a:spcPts val="105"/>
              </a:spcBef>
            </a:pPr>
            <a:r>
              <a:rPr sz="2100" b="1" spc="-5" dirty="0">
                <a:latin typeface="Arial"/>
                <a:cs typeface="Arial"/>
              </a:rPr>
              <a:t>La</a:t>
            </a:r>
            <a:r>
              <a:rPr sz="2100" b="1" dirty="0">
                <a:latin typeface="Arial"/>
                <a:cs typeface="Arial"/>
              </a:rPr>
              <a:t> figura 26</a:t>
            </a:r>
            <a:r>
              <a:rPr sz="2100" b="1" spc="-21" dirty="0">
                <a:latin typeface="Arial"/>
                <a:cs typeface="Arial"/>
              </a:rPr>
              <a:t> </a:t>
            </a:r>
            <a:r>
              <a:rPr sz="2100" b="1" dirty="0">
                <a:latin typeface="Arial"/>
                <a:cs typeface="Arial"/>
              </a:rPr>
              <a:t>muestra </a:t>
            </a:r>
            <a:r>
              <a:rPr sz="2100" b="1" spc="-5" dirty="0">
                <a:latin typeface="Arial"/>
                <a:cs typeface="Arial"/>
              </a:rPr>
              <a:t>la</a:t>
            </a:r>
            <a:r>
              <a:rPr sz="2100" b="1" spc="5" dirty="0">
                <a:latin typeface="Arial"/>
                <a:cs typeface="Arial"/>
              </a:rPr>
              <a:t> </a:t>
            </a:r>
            <a:r>
              <a:rPr sz="2100" b="1" dirty="0">
                <a:latin typeface="Arial"/>
                <a:cs typeface="Arial"/>
              </a:rPr>
              <a:t>conexión</a:t>
            </a:r>
            <a:r>
              <a:rPr sz="2100" b="1" spc="-10" dirty="0">
                <a:latin typeface="Arial"/>
                <a:cs typeface="Arial"/>
              </a:rPr>
              <a:t> </a:t>
            </a:r>
            <a:r>
              <a:rPr sz="2100" b="1" dirty="0">
                <a:latin typeface="Arial"/>
                <a:cs typeface="Arial"/>
              </a:rPr>
              <a:t>del</a:t>
            </a:r>
            <a:r>
              <a:rPr sz="2100" b="1" spc="-21" dirty="0">
                <a:latin typeface="Arial"/>
                <a:cs typeface="Arial"/>
              </a:rPr>
              <a:t> </a:t>
            </a:r>
            <a:r>
              <a:rPr sz="2100" b="1" dirty="0">
                <a:latin typeface="Arial"/>
                <a:cs typeface="Arial"/>
              </a:rPr>
              <a:t>equipo</a:t>
            </a:r>
            <a:r>
              <a:rPr sz="2100" b="1" spc="-10" dirty="0">
                <a:latin typeface="Arial"/>
                <a:cs typeface="Arial"/>
              </a:rPr>
              <a:t> </a:t>
            </a:r>
            <a:r>
              <a:rPr sz="2100" b="1" dirty="0">
                <a:latin typeface="Arial"/>
                <a:cs typeface="Arial"/>
              </a:rPr>
              <a:t>bajo</a:t>
            </a:r>
            <a:r>
              <a:rPr sz="2100" b="1" spc="-10" dirty="0">
                <a:latin typeface="Arial"/>
                <a:cs typeface="Arial"/>
              </a:rPr>
              <a:t> </a:t>
            </a:r>
            <a:r>
              <a:rPr sz="2100" b="1" dirty="0">
                <a:latin typeface="Arial"/>
                <a:cs typeface="Arial"/>
              </a:rPr>
              <a:t>prueba,</a:t>
            </a:r>
            <a:r>
              <a:rPr sz="2100" b="1" spc="-5" dirty="0">
                <a:latin typeface="Arial"/>
                <a:cs typeface="Arial"/>
              </a:rPr>
              <a:t> mide</a:t>
            </a:r>
            <a:r>
              <a:rPr sz="2100" b="1" dirty="0">
                <a:latin typeface="Arial"/>
                <a:cs typeface="Arial"/>
              </a:rPr>
              <a:t> C2.</a:t>
            </a:r>
            <a:endParaRPr sz="2100">
              <a:latin typeface="Arial"/>
              <a:cs typeface="Arial"/>
            </a:endParaRPr>
          </a:p>
        </p:txBody>
      </p:sp>
      <p:pic>
        <p:nvPicPr>
          <p:cNvPr id="22" name="object 22"/>
          <p:cNvPicPr/>
          <p:nvPr/>
        </p:nvPicPr>
        <p:blipFill>
          <a:blip r:embed="rId3" cstate="print"/>
          <a:stretch>
            <a:fillRect/>
          </a:stretch>
        </p:blipFill>
        <p:spPr>
          <a:xfrm>
            <a:off x="2388520" y="2531226"/>
            <a:ext cx="6102158" cy="3813433"/>
          </a:xfrm>
          <a:prstGeom prst="rect">
            <a:avLst/>
          </a:prstGeom>
        </p:spPr>
      </p:pic>
      <p:sp>
        <p:nvSpPr>
          <p:cNvPr id="23" name="object 2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69</a:t>
            </a:fld>
            <a:endParaRPr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7" y="1118362"/>
            <a:ext cx="9047479"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125" dirty="0">
                <a:latin typeface="Arial"/>
                <a:cs typeface="Arial"/>
              </a:rPr>
              <a:t> </a:t>
            </a:r>
            <a:r>
              <a:rPr sz="1900" b="1" spc="-5" dirty="0">
                <a:latin typeface="Arial"/>
                <a:cs typeface="Arial"/>
              </a:rPr>
              <a:t>figura</a:t>
            </a:r>
            <a:r>
              <a:rPr sz="1900" b="1" spc="125" dirty="0">
                <a:latin typeface="Arial"/>
                <a:cs typeface="Arial"/>
              </a:rPr>
              <a:t> </a:t>
            </a:r>
            <a:r>
              <a:rPr sz="1900" b="1" spc="-5" dirty="0">
                <a:latin typeface="Arial"/>
                <a:cs typeface="Arial"/>
              </a:rPr>
              <a:t>27</a:t>
            </a:r>
            <a:r>
              <a:rPr sz="1900" b="1" spc="125" dirty="0">
                <a:latin typeface="Arial"/>
                <a:cs typeface="Arial"/>
              </a:rPr>
              <a:t> </a:t>
            </a:r>
            <a:r>
              <a:rPr sz="1900" b="1" spc="-5" dirty="0">
                <a:latin typeface="Arial"/>
                <a:cs typeface="Arial"/>
              </a:rPr>
              <a:t>muestra</a:t>
            </a:r>
            <a:r>
              <a:rPr sz="1900" b="1" spc="114" dirty="0">
                <a:latin typeface="Arial"/>
                <a:cs typeface="Arial"/>
              </a:rPr>
              <a:t> </a:t>
            </a:r>
            <a:r>
              <a:rPr sz="1900" b="1" spc="-5" dirty="0">
                <a:latin typeface="Arial"/>
                <a:cs typeface="Arial"/>
              </a:rPr>
              <a:t>un</a:t>
            </a:r>
            <a:r>
              <a:rPr sz="1900" b="1" spc="130" dirty="0">
                <a:latin typeface="Arial"/>
                <a:cs typeface="Arial"/>
              </a:rPr>
              <a:t> </a:t>
            </a:r>
            <a:r>
              <a:rPr sz="1900" b="1" dirty="0">
                <a:latin typeface="Arial"/>
                <a:cs typeface="Arial"/>
              </a:rPr>
              <a:t>equipo</a:t>
            </a:r>
            <a:r>
              <a:rPr sz="1900" b="1" spc="125" dirty="0">
                <a:latin typeface="Arial"/>
                <a:cs typeface="Arial"/>
              </a:rPr>
              <a:t> </a:t>
            </a:r>
            <a:r>
              <a:rPr sz="1900" b="1" spc="-5" dirty="0">
                <a:latin typeface="Arial"/>
                <a:cs typeface="Arial"/>
              </a:rPr>
              <a:t>automático</a:t>
            </a:r>
            <a:r>
              <a:rPr sz="1900" b="1" spc="125" dirty="0">
                <a:latin typeface="Arial"/>
                <a:cs typeface="Arial"/>
              </a:rPr>
              <a:t> </a:t>
            </a:r>
            <a:r>
              <a:rPr sz="1900" b="1" spc="-5" dirty="0">
                <a:latin typeface="Arial"/>
                <a:cs typeface="Arial"/>
              </a:rPr>
              <a:t>que</a:t>
            </a:r>
            <a:r>
              <a:rPr sz="1900" b="1" spc="130" dirty="0">
                <a:latin typeface="Arial"/>
                <a:cs typeface="Arial"/>
              </a:rPr>
              <a:t> </a:t>
            </a:r>
            <a:r>
              <a:rPr sz="1900" b="1" spc="-5" dirty="0">
                <a:latin typeface="Arial"/>
                <a:cs typeface="Arial"/>
              </a:rPr>
              <a:t>mide</a:t>
            </a:r>
            <a:r>
              <a:rPr sz="1900" b="1" spc="170" dirty="0">
                <a:latin typeface="Arial"/>
                <a:cs typeface="Arial"/>
              </a:rPr>
              <a:t> </a:t>
            </a:r>
            <a:r>
              <a:rPr sz="1900" b="1" spc="-5" dirty="0">
                <a:latin typeface="Arial"/>
                <a:cs typeface="Arial"/>
              </a:rPr>
              <a:t>el</a:t>
            </a:r>
            <a:r>
              <a:rPr sz="1900" b="1" spc="125" dirty="0">
                <a:latin typeface="Arial"/>
                <a:cs typeface="Arial"/>
              </a:rPr>
              <a:t> </a:t>
            </a:r>
            <a:r>
              <a:rPr sz="1900" b="1" spc="-5" dirty="0">
                <a:latin typeface="Arial"/>
                <a:cs typeface="Arial"/>
              </a:rPr>
              <a:t>factor</a:t>
            </a:r>
            <a:r>
              <a:rPr sz="1900" b="1" spc="120"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potencia</a:t>
            </a:r>
            <a:r>
              <a:rPr sz="1900" b="1" spc="125" dirty="0">
                <a:latin typeface="Arial"/>
                <a:cs typeface="Arial"/>
              </a:rPr>
              <a:t> </a:t>
            </a:r>
            <a:r>
              <a:rPr sz="1900" b="1" spc="-10" dirty="0">
                <a:latin typeface="Arial"/>
                <a:cs typeface="Arial"/>
              </a:rPr>
              <a:t>de </a:t>
            </a:r>
            <a:r>
              <a:rPr sz="1900" b="1" spc="-509" dirty="0">
                <a:latin typeface="Arial"/>
                <a:cs typeface="Arial"/>
              </a:rPr>
              <a:t> </a:t>
            </a:r>
            <a:r>
              <a:rPr sz="1900" b="1" spc="-5" dirty="0">
                <a:latin typeface="Arial"/>
                <a:cs typeface="Arial"/>
              </a:rPr>
              <a:t>aislamiento</a:t>
            </a:r>
            <a:r>
              <a:rPr sz="1900" b="1" spc="1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corriente</a:t>
            </a:r>
            <a:r>
              <a:rPr sz="1900" b="1" spc="10"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excitación en</a:t>
            </a:r>
            <a:r>
              <a:rPr sz="1900" b="1" dirty="0">
                <a:latin typeface="Arial"/>
                <a:cs typeface="Arial"/>
              </a:rPr>
              <a:t> </a:t>
            </a:r>
            <a:r>
              <a:rPr sz="1900" b="1" spc="-5" dirty="0">
                <a:latin typeface="Arial"/>
                <a:cs typeface="Arial"/>
              </a:rPr>
              <a:t>forma automática.</a:t>
            </a:r>
            <a:endParaRPr sz="1900">
              <a:latin typeface="Arial"/>
              <a:cs typeface="Arial"/>
            </a:endParaRPr>
          </a:p>
        </p:txBody>
      </p:sp>
      <p:pic>
        <p:nvPicPr>
          <p:cNvPr id="9" name="object 9"/>
          <p:cNvPicPr/>
          <p:nvPr/>
        </p:nvPicPr>
        <p:blipFill>
          <a:blip r:embed="rId3" cstate="print"/>
          <a:stretch>
            <a:fillRect/>
          </a:stretch>
        </p:blipFill>
        <p:spPr>
          <a:xfrm>
            <a:off x="2564832" y="2610377"/>
            <a:ext cx="5615378" cy="3266503"/>
          </a:xfrm>
          <a:prstGeom prst="rect">
            <a:avLst/>
          </a:prstGeom>
        </p:spPr>
      </p:pic>
      <p:sp>
        <p:nvSpPr>
          <p:cNvPr id="10" name="object 10"/>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70</a:t>
            </a:fld>
            <a:endParaRP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7" y="1147827"/>
            <a:ext cx="5658486" cy="346249"/>
          </a:xfrm>
          <a:prstGeom prst="rect">
            <a:avLst/>
          </a:prstGeom>
          <a:solidFill>
            <a:srgbClr val="FF00FF"/>
          </a:solidFill>
        </p:spPr>
        <p:txBody>
          <a:bodyPr vert="horz" wrap="square" lIns="0" tIns="0" rIns="0" bIns="0" rtlCol="0">
            <a:spAutoFit/>
          </a:bodyPr>
          <a:lstStyle/>
          <a:p>
            <a:pPr>
              <a:lnSpc>
                <a:spcPts val="2709"/>
              </a:lnSpc>
            </a:pPr>
            <a:r>
              <a:rPr sz="2400" b="1" spc="-5" dirty="0">
                <a:latin typeface="Arial"/>
                <a:cs typeface="Arial"/>
              </a:rPr>
              <a:t>Prueba</a:t>
            </a:r>
            <a:r>
              <a:rPr sz="2400" b="1" spc="10" dirty="0">
                <a:latin typeface="Arial"/>
                <a:cs typeface="Arial"/>
              </a:rPr>
              <a:t> </a:t>
            </a:r>
            <a:r>
              <a:rPr sz="2400" b="1" spc="-5" dirty="0">
                <a:latin typeface="Arial"/>
                <a:cs typeface="Arial"/>
              </a:rPr>
              <a:t>de</a:t>
            </a:r>
            <a:r>
              <a:rPr sz="2400" b="1" spc="25" dirty="0">
                <a:latin typeface="Arial"/>
                <a:cs typeface="Arial"/>
              </a:rPr>
              <a:t> </a:t>
            </a:r>
            <a:r>
              <a:rPr sz="2400" b="1" spc="-5" dirty="0">
                <a:latin typeface="Arial"/>
                <a:cs typeface="Arial"/>
              </a:rPr>
              <a:t>Relación</a:t>
            </a:r>
            <a:r>
              <a:rPr sz="2400" b="1" spc="15" dirty="0">
                <a:latin typeface="Arial"/>
                <a:cs typeface="Arial"/>
              </a:rPr>
              <a:t> </a:t>
            </a:r>
            <a:r>
              <a:rPr sz="2400" b="1" spc="-5" dirty="0">
                <a:latin typeface="Arial"/>
                <a:cs typeface="Arial"/>
              </a:rPr>
              <a:t>de</a:t>
            </a:r>
            <a:r>
              <a:rPr sz="2400" b="1" spc="15" dirty="0">
                <a:latin typeface="Arial"/>
                <a:cs typeface="Arial"/>
              </a:rPr>
              <a:t> </a:t>
            </a:r>
            <a:r>
              <a:rPr sz="2400" b="1" spc="-5" dirty="0">
                <a:latin typeface="Arial"/>
                <a:cs typeface="Arial"/>
              </a:rPr>
              <a:t>Transformación</a:t>
            </a:r>
            <a:endParaRPr sz="2400">
              <a:latin typeface="Arial"/>
              <a:cs typeface="Arial"/>
            </a:endParaRPr>
          </a:p>
        </p:txBody>
      </p:sp>
      <p:pic>
        <p:nvPicPr>
          <p:cNvPr id="7" name="object 7"/>
          <p:cNvPicPr/>
          <p:nvPr/>
        </p:nvPicPr>
        <p:blipFill>
          <a:blip r:embed="rId2" cstate="print"/>
          <a:stretch>
            <a:fillRect/>
          </a:stretch>
        </p:blipFill>
        <p:spPr>
          <a:xfrm>
            <a:off x="719455" y="1804627"/>
            <a:ext cx="208914" cy="194987"/>
          </a:xfrm>
          <a:prstGeom prst="rect">
            <a:avLst/>
          </a:prstGeom>
        </p:spPr>
      </p:pic>
      <p:sp>
        <p:nvSpPr>
          <p:cNvPr id="8" name="object 8"/>
          <p:cNvSpPr txBox="1"/>
          <p:nvPr/>
        </p:nvSpPr>
        <p:spPr>
          <a:xfrm>
            <a:off x="2650489" y="1775715"/>
            <a:ext cx="12471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e</a:t>
            </a:r>
            <a:r>
              <a:rPr sz="1900" b="1" spc="-5" dirty="0">
                <a:latin typeface="Arial"/>
                <a:cs typeface="Arial"/>
              </a:rPr>
              <a:t>ter</a:t>
            </a:r>
            <a:r>
              <a:rPr sz="1900" b="1" spc="-21" dirty="0">
                <a:latin typeface="Arial"/>
                <a:cs typeface="Arial"/>
              </a:rPr>
              <a:t>m</a:t>
            </a:r>
            <a:r>
              <a:rPr sz="1900" b="1" spc="-5" dirty="0">
                <a:latin typeface="Arial"/>
                <a:cs typeface="Arial"/>
              </a:rPr>
              <a:t>in</a:t>
            </a:r>
            <a:r>
              <a:rPr sz="1900" b="1" spc="5" dirty="0">
                <a:latin typeface="Arial"/>
                <a:cs typeface="Arial"/>
              </a:rPr>
              <a:t>a</a:t>
            </a:r>
            <a:r>
              <a:rPr sz="1900" b="1" spc="-5" dirty="0">
                <a:latin typeface="Arial"/>
                <a:cs typeface="Arial"/>
              </a:rPr>
              <a:t>r</a:t>
            </a:r>
            <a:endParaRPr sz="1900">
              <a:latin typeface="Arial"/>
              <a:cs typeface="Arial"/>
            </a:endParaRPr>
          </a:p>
        </p:txBody>
      </p:sp>
      <p:sp>
        <p:nvSpPr>
          <p:cNvPr id="9" name="object 9"/>
          <p:cNvSpPr txBox="1"/>
          <p:nvPr/>
        </p:nvSpPr>
        <p:spPr>
          <a:xfrm>
            <a:off x="935228" y="1746250"/>
            <a:ext cx="4502784" cy="304570"/>
          </a:xfrm>
          <a:prstGeom prst="rect">
            <a:avLst/>
          </a:prstGeom>
        </p:spPr>
        <p:txBody>
          <a:bodyPr vert="horz" wrap="square" lIns="0" tIns="12064" rIns="0" bIns="0" rtlCol="0">
            <a:spAutoFit/>
          </a:bodyPr>
          <a:lstStyle/>
          <a:p>
            <a:pPr marL="12699">
              <a:spcBef>
                <a:spcPts val="95"/>
              </a:spcBef>
              <a:tabLst>
                <a:tab pos="3016617" algn="l"/>
              </a:tabLst>
            </a:pPr>
            <a:r>
              <a:rPr sz="1900" b="1" spc="-5" dirty="0">
                <a:latin typeface="Arial"/>
                <a:cs typeface="Arial"/>
              </a:rPr>
              <a:t>T</a:t>
            </a:r>
            <a:r>
              <a:rPr sz="1900" b="1" dirty="0">
                <a:latin typeface="Arial"/>
                <a:cs typeface="Arial"/>
              </a:rPr>
              <a:t>T</a:t>
            </a:r>
            <a:r>
              <a:rPr sz="1900" b="1" spc="-5" dirty="0">
                <a:latin typeface="Arial"/>
                <a:cs typeface="Arial"/>
              </a:rPr>
              <a:t>R</a:t>
            </a:r>
            <a:r>
              <a:rPr sz="1900" b="1" spc="-110" dirty="0">
                <a:latin typeface="Arial"/>
                <a:cs typeface="Arial"/>
              </a:rPr>
              <a:t> </a:t>
            </a:r>
            <a:r>
              <a:rPr sz="1900" b="1" spc="-5" dirty="0">
                <a:latin typeface="Arial"/>
                <a:cs typeface="Arial"/>
              </a:rPr>
              <a:t>si</a:t>
            </a:r>
            <a:r>
              <a:rPr sz="1900" b="1" spc="10" dirty="0">
                <a:latin typeface="Arial"/>
                <a:cs typeface="Arial"/>
              </a:rPr>
              <a:t>r</a:t>
            </a:r>
            <a:r>
              <a:rPr sz="1900" b="1" spc="-40" dirty="0">
                <a:latin typeface="Arial"/>
                <a:cs typeface="Arial"/>
              </a:rPr>
              <a:t>v</a:t>
            </a:r>
            <a:r>
              <a:rPr sz="1900" b="1" spc="-5" dirty="0">
                <a:latin typeface="Arial"/>
                <a:cs typeface="Arial"/>
              </a:rPr>
              <a:t>e</a:t>
            </a:r>
            <a:r>
              <a:rPr sz="1900" b="1" spc="-100"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ra</a:t>
            </a:r>
            <a:r>
              <a:rPr sz="1900" b="1" dirty="0">
                <a:latin typeface="Arial"/>
                <a:cs typeface="Arial"/>
              </a:rPr>
              <a:t>	</a:t>
            </a:r>
            <a:r>
              <a:rPr sz="1900" b="1" spc="-5" dirty="0">
                <a:latin typeface="Arial"/>
                <a:cs typeface="Arial"/>
              </a:rPr>
              <a:t>el</a:t>
            </a:r>
            <a:r>
              <a:rPr sz="1900" b="1" spc="-110" dirty="0">
                <a:latin typeface="Arial"/>
                <a:cs typeface="Arial"/>
              </a:rPr>
              <a:t> </a:t>
            </a:r>
            <a:r>
              <a:rPr sz="1900" b="1" spc="-5" dirty="0">
                <a:latin typeface="Arial"/>
                <a:cs typeface="Arial"/>
              </a:rPr>
              <a:t>n</a:t>
            </a:r>
            <a:r>
              <a:rPr sz="1900" b="1" dirty="0">
                <a:latin typeface="Arial"/>
                <a:cs typeface="Arial"/>
              </a:rPr>
              <a:t>ú</a:t>
            </a:r>
            <a:r>
              <a:rPr sz="1900" b="1" spc="-5" dirty="0">
                <a:latin typeface="Arial"/>
                <a:cs typeface="Arial"/>
              </a:rPr>
              <a:t>me</a:t>
            </a:r>
            <a:r>
              <a:rPr sz="1900" b="1" spc="-15" dirty="0">
                <a:latin typeface="Arial"/>
                <a:cs typeface="Arial"/>
              </a:rPr>
              <a:t>r</a:t>
            </a:r>
            <a:r>
              <a:rPr sz="1900" b="1" spc="-5" dirty="0">
                <a:latin typeface="Arial"/>
                <a:cs typeface="Arial"/>
              </a:rPr>
              <a:t>o</a:t>
            </a:r>
            <a:r>
              <a:rPr sz="1900" b="1" spc="-105" dirty="0">
                <a:latin typeface="Arial"/>
                <a:cs typeface="Arial"/>
              </a:rPr>
              <a:t> </a:t>
            </a:r>
            <a:r>
              <a:rPr sz="1900" b="1" spc="-5" dirty="0">
                <a:latin typeface="Arial"/>
                <a:cs typeface="Arial"/>
              </a:rPr>
              <a:t>de</a:t>
            </a:r>
            <a:endParaRPr sz="1900">
              <a:latin typeface="Arial"/>
              <a:cs typeface="Arial"/>
            </a:endParaRPr>
          </a:p>
        </p:txBody>
      </p:sp>
      <p:sp>
        <p:nvSpPr>
          <p:cNvPr id="10" name="object 10"/>
          <p:cNvSpPr txBox="1"/>
          <p:nvPr/>
        </p:nvSpPr>
        <p:spPr>
          <a:xfrm>
            <a:off x="5480940" y="1775715"/>
            <a:ext cx="832485" cy="269304"/>
          </a:xfrm>
          <a:prstGeom prst="rect">
            <a:avLst/>
          </a:prstGeom>
          <a:solidFill>
            <a:srgbClr val="FFFF00"/>
          </a:solidFill>
        </p:spPr>
        <p:txBody>
          <a:bodyPr vert="horz" wrap="square" lIns="0" tIns="0" rIns="0" bIns="0" rtlCol="0">
            <a:spAutoFit/>
          </a:bodyPr>
          <a:lstStyle/>
          <a:p>
            <a:pPr>
              <a:lnSpc>
                <a:spcPts val="2145"/>
              </a:lnSpc>
            </a:pPr>
            <a:r>
              <a:rPr sz="1900" b="1" spc="-30" dirty="0">
                <a:latin typeface="Arial"/>
                <a:cs typeface="Arial"/>
              </a:rPr>
              <a:t>v</a:t>
            </a:r>
            <a:r>
              <a:rPr sz="1900" b="1" spc="10" dirty="0">
                <a:latin typeface="Arial"/>
                <a:cs typeface="Arial"/>
              </a:rPr>
              <a:t>u</a:t>
            </a:r>
            <a:r>
              <a:rPr sz="1900" b="1" spc="-5" dirty="0">
                <a:latin typeface="Arial"/>
                <a:cs typeface="Arial"/>
              </a:rPr>
              <a:t>el</a:t>
            </a:r>
            <a:r>
              <a:rPr sz="1900" b="1" dirty="0">
                <a:latin typeface="Arial"/>
                <a:cs typeface="Arial"/>
              </a:rPr>
              <a:t>t</a:t>
            </a:r>
            <a:r>
              <a:rPr sz="1900" b="1" spc="-5" dirty="0">
                <a:latin typeface="Arial"/>
                <a:cs typeface="Arial"/>
              </a:rPr>
              <a:t>as</a:t>
            </a:r>
            <a:endParaRPr sz="1900">
              <a:latin typeface="Arial"/>
              <a:cs typeface="Arial"/>
            </a:endParaRPr>
          </a:p>
        </p:txBody>
      </p:sp>
      <p:sp>
        <p:nvSpPr>
          <p:cNvPr id="11" name="object 11"/>
          <p:cNvSpPr txBox="1"/>
          <p:nvPr/>
        </p:nvSpPr>
        <p:spPr>
          <a:xfrm>
            <a:off x="7947406" y="1775715"/>
            <a:ext cx="96646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a:t>
            </a:r>
            <a:r>
              <a:rPr sz="1900" b="1" spc="5" dirty="0">
                <a:latin typeface="Arial"/>
                <a:cs typeface="Arial"/>
              </a:rPr>
              <a:t>i</a:t>
            </a:r>
            <a:r>
              <a:rPr sz="1900" b="1" spc="-5" dirty="0">
                <a:latin typeface="Arial"/>
                <a:cs typeface="Arial"/>
              </a:rPr>
              <a:t>mario</a:t>
            </a:r>
            <a:endParaRPr sz="1900">
              <a:latin typeface="Arial"/>
              <a:cs typeface="Arial"/>
            </a:endParaRPr>
          </a:p>
        </p:txBody>
      </p:sp>
      <p:sp>
        <p:nvSpPr>
          <p:cNvPr id="12" name="object 12"/>
          <p:cNvSpPr txBox="1"/>
          <p:nvPr/>
        </p:nvSpPr>
        <p:spPr>
          <a:xfrm>
            <a:off x="8966962" y="1775715"/>
            <a:ext cx="10058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respe</a:t>
            </a:r>
            <a:r>
              <a:rPr sz="1900" b="1" dirty="0">
                <a:latin typeface="Arial"/>
                <a:cs typeface="Arial"/>
              </a:rPr>
              <a:t>c</a:t>
            </a:r>
            <a:r>
              <a:rPr sz="1900" b="1" spc="-5" dirty="0">
                <a:latin typeface="Arial"/>
                <a:cs typeface="Arial"/>
              </a:rPr>
              <a:t>to</a:t>
            </a:r>
            <a:endParaRPr sz="1900">
              <a:latin typeface="Arial"/>
              <a:cs typeface="Arial"/>
            </a:endParaRPr>
          </a:p>
        </p:txBody>
      </p:sp>
      <p:sp>
        <p:nvSpPr>
          <p:cNvPr id="13" name="object 13"/>
          <p:cNvSpPr txBox="1"/>
          <p:nvPr/>
        </p:nvSpPr>
        <p:spPr>
          <a:xfrm>
            <a:off x="2519426" y="2053083"/>
            <a:ext cx="828040" cy="269304"/>
          </a:xfrm>
          <a:prstGeom prst="rect">
            <a:avLst/>
          </a:prstGeom>
          <a:solidFill>
            <a:srgbClr val="FFFF00"/>
          </a:solidFill>
        </p:spPr>
        <p:txBody>
          <a:bodyPr vert="horz" wrap="square" lIns="0" tIns="0" rIns="0" bIns="0" rtlCol="0">
            <a:spAutoFit/>
          </a:bodyPr>
          <a:lstStyle/>
          <a:p>
            <a:pPr>
              <a:lnSpc>
                <a:spcPts val="2145"/>
              </a:lnSpc>
            </a:pPr>
            <a:r>
              <a:rPr sz="1900" b="1" spc="-40" dirty="0">
                <a:latin typeface="Arial"/>
                <a:cs typeface="Arial"/>
              </a:rPr>
              <a:t>v</a:t>
            </a:r>
            <a:r>
              <a:rPr sz="1900" b="1" spc="-5" dirty="0">
                <a:latin typeface="Arial"/>
                <a:cs typeface="Arial"/>
              </a:rPr>
              <a:t>u</a:t>
            </a:r>
            <a:r>
              <a:rPr sz="1900" b="1" dirty="0">
                <a:latin typeface="Arial"/>
                <a:cs typeface="Arial"/>
              </a:rPr>
              <a:t>e</a:t>
            </a:r>
            <a:r>
              <a:rPr sz="1900" b="1" spc="-5" dirty="0">
                <a:latin typeface="Arial"/>
                <a:cs typeface="Arial"/>
              </a:rPr>
              <a:t>lt</a:t>
            </a:r>
            <a:r>
              <a:rPr sz="1900" b="1" dirty="0">
                <a:latin typeface="Arial"/>
                <a:cs typeface="Arial"/>
              </a:rPr>
              <a:t>a</a:t>
            </a:r>
            <a:r>
              <a:rPr sz="1900" b="1" spc="-5" dirty="0">
                <a:latin typeface="Arial"/>
                <a:cs typeface="Arial"/>
              </a:rPr>
              <a:t>s</a:t>
            </a:r>
            <a:endParaRPr sz="1900">
              <a:latin typeface="Arial"/>
              <a:cs typeface="Arial"/>
            </a:endParaRPr>
          </a:p>
        </p:txBody>
      </p:sp>
      <p:sp>
        <p:nvSpPr>
          <p:cNvPr id="14" name="object 14"/>
          <p:cNvSpPr txBox="1"/>
          <p:nvPr/>
        </p:nvSpPr>
        <p:spPr>
          <a:xfrm>
            <a:off x="935227" y="2023618"/>
            <a:ext cx="4032885" cy="304570"/>
          </a:xfrm>
          <a:prstGeom prst="rect">
            <a:avLst/>
          </a:prstGeom>
        </p:spPr>
        <p:txBody>
          <a:bodyPr vert="horz" wrap="square" lIns="0" tIns="12064" rIns="0" bIns="0" rtlCol="0">
            <a:spAutoFit/>
          </a:bodyPr>
          <a:lstStyle/>
          <a:p>
            <a:pPr marL="12699">
              <a:spcBef>
                <a:spcPts val="95"/>
              </a:spcBef>
              <a:tabLst>
                <a:tab pos="2478820" algn="l"/>
              </a:tabLst>
            </a:pPr>
            <a:r>
              <a:rPr sz="1900" b="1" spc="-5" dirty="0">
                <a:latin typeface="Arial"/>
                <a:cs typeface="Arial"/>
              </a:rPr>
              <a:t>al</a:t>
            </a:r>
            <a:r>
              <a:rPr sz="1900" b="1" dirty="0">
                <a:latin typeface="Arial"/>
                <a:cs typeface="Arial"/>
              </a:rPr>
              <a:t> </a:t>
            </a:r>
            <a:r>
              <a:rPr sz="1900" b="1" spc="-5" dirty="0">
                <a:latin typeface="Arial"/>
                <a:cs typeface="Arial"/>
              </a:rPr>
              <a:t>número</a:t>
            </a:r>
            <a:r>
              <a:rPr sz="1900" b="1" dirty="0">
                <a:latin typeface="Arial"/>
                <a:cs typeface="Arial"/>
              </a:rPr>
              <a:t> de	</a:t>
            </a:r>
            <a:r>
              <a:rPr sz="1900" b="1" spc="-5" dirty="0">
                <a:latin typeface="Arial"/>
                <a:cs typeface="Arial"/>
              </a:rPr>
              <a:t>del</a:t>
            </a:r>
            <a:r>
              <a:rPr sz="1900" b="1" spc="-50" dirty="0">
                <a:latin typeface="Arial"/>
                <a:cs typeface="Arial"/>
              </a:rPr>
              <a:t> </a:t>
            </a:r>
            <a:r>
              <a:rPr sz="1900" b="1" spc="-5" dirty="0">
                <a:latin typeface="Arial"/>
                <a:cs typeface="Arial"/>
              </a:rPr>
              <a:t>devanado</a:t>
            </a:r>
            <a:endParaRPr sz="1900">
              <a:latin typeface="Arial"/>
              <a:cs typeface="Arial"/>
            </a:endParaRPr>
          </a:p>
        </p:txBody>
      </p:sp>
      <p:sp>
        <p:nvSpPr>
          <p:cNvPr id="15" name="object 15"/>
          <p:cNvSpPr txBox="1"/>
          <p:nvPr/>
        </p:nvSpPr>
        <p:spPr>
          <a:xfrm>
            <a:off x="5023740" y="2053083"/>
            <a:ext cx="128968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10" dirty="0">
                <a:latin typeface="Arial"/>
                <a:cs typeface="Arial"/>
              </a:rPr>
              <a:t>c</a:t>
            </a:r>
            <a:r>
              <a:rPr sz="1900" b="1" spc="-5" dirty="0">
                <a:latin typeface="Arial"/>
                <a:cs typeface="Arial"/>
              </a:rPr>
              <a:t>u</a:t>
            </a:r>
            <a:r>
              <a:rPr sz="1900" b="1" dirty="0">
                <a:latin typeface="Arial"/>
                <a:cs typeface="Arial"/>
              </a:rPr>
              <a:t>n</a:t>
            </a:r>
            <a:r>
              <a:rPr sz="1900" b="1" spc="-5" dirty="0">
                <a:latin typeface="Arial"/>
                <a:cs typeface="Arial"/>
              </a:rPr>
              <a:t>d</a:t>
            </a:r>
            <a:r>
              <a:rPr sz="1900" b="1" dirty="0">
                <a:latin typeface="Arial"/>
                <a:cs typeface="Arial"/>
              </a:rPr>
              <a:t>a</a:t>
            </a:r>
            <a:r>
              <a:rPr sz="1900" b="1" spc="-5" dirty="0">
                <a:latin typeface="Arial"/>
                <a:cs typeface="Arial"/>
              </a:rPr>
              <a:t>rio</a:t>
            </a:r>
            <a:endParaRPr sz="1900">
              <a:latin typeface="Arial"/>
              <a:cs typeface="Arial"/>
            </a:endParaRPr>
          </a:p>
        </p:txBody>
      </p:sp>
      <p:sp>
        <p:nvSpPr>
          <p:cNvPr id="16" name="object 16"/>
          <p:cNvSpPr txBox="1"/>
          <p:nvPr/>
        </p:nvSpPr>
        <p:spPr>
          <a:xfrm>
            <a:off x="6300597" y="1746250"/>
            <a:ext cx="1604645" cy="576439"/>
          </a:xfrm>
          <a:prstGeom prst="rect">
            <a:avLst/>
          </a:prstGeom>
        </p:spPr>
        <p:txBody>
          <a:bodyPr vert="horz" wrap="square" lIns="0" tIns="12064" rIns="0" bIns="0" rtlCol="0">
            <a:spAutoFit/>
          </a:bodyPr>
          <a:lstStyle/>
          <a:p>
            <a:pPr marL="64129">
              <a:lnSpc>
                <a:spcPts val="2230"/>
              </a:lnSpc>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r>
              <a:rPr sz="1900" b="1" spc="-110" dirty="0">
                <a:latin typeface="Arial"/>
                <a:cs typeface="Arial"/>
              </a:rPr>
              <a:t> </a:t>
            </a:r>
            <a:r>
              <a:rPr sz="1900" b="1" spc="-5" dirty="0">
                <a:latin typeface="Arial"/>
                <a:cs typeface="Arial"/>
              </a:rPr>
              <a:t>d</a:t>
            </a:r>
            <a:r>
              <a:rPr sz="1900" b="1" spc="2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a:t>
            </a:r>
            <a:endParaRPr sz="1900">
              <a:latin typeface="Arial"/>
              <a:cs typeface="Arial"/>
            </a:endParaRPr>
          </a:p>
          <a:p>
            <a:pPr marL="12699">
              <a:lnSpc>
                <a:spcPts val="2230"/>
              </a:lnSpc>
            </a:pPr>
            <a:r>
              <a:rPr sz="1900" b="1" spc="-5" dirty="0">
                <a:latin typeface="Arial"/>
                <a:cs typeface="Arial"/>
              </a:rPr>
              <a:t>.</a:t>
            </a:r>
            <a:endParaRPr sz="1900">
              <a:latin typeface="Arial"/>
              <a:cs typeface="Arial"/>
            </a:endParaRPr>
          </a:p>
        </p:txBody>
      </p:sp>
      <p:pic>
        <p:nvPicPr>
          <p:cNvPr id="17" name="object 17"/>
          <p:cNvPicPr/>
          <p:nvPr/>
        </p:nvPicPr>
        <p:blipFill>
          <a:blip r:embed="rId2" cstate="print"/>
          <a:stretch>
            <a:fillRect/>
          </a:stretch>
        </p:blipFill>
        <p:spPr>
          <a:xfrm>
            <a:off x="719455" y="2636478"/>
            <a:ext cx="208914" cy="194987"/>
          </a:xfrm>
          <a:prstGeom prst="rect">
            <a:avLst/>
          </a:prstGeom>
        </p:spPr>
      </p:pic>
      <p:sp>
        <p:nvSpPr>
          <p:cNvPr id="18" name="object 18"/>
          <p:cNvSpPr txBox="1"/>
          <p:nvPr/>
        </p:nvSpPr>
        <p:spPr>
          <a:xfrm>
            <a:off x="935228" y="2578735"/>
            <a:ext cx="19958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Permite</a:t>
            </a:r>
            <a:r>
              <a:rPr sz="1900" b="1" spc="-40" dirty="0">
                <a:latin typeface="Arial"/>
                <a:cs typeface="Arial"/>
              </a:rPr>
              <a:t> </a:t>
            </a:r>
            <a:r>
              <a:rPr sz="1900" b="1" spc="-5" dirty="0">
                <a:latin typeface="Arial"/>
                <a:cs typeface="Arial"/>
              </a:rPr>
              <a:t>detectar:</a:t>
            </a:r>
            <a:endParaRPr sz="1900">
              <a:latin typeface="Arial"/>
              <a:cs typeface="Arial"/>
            </a:endParaRPr>
          </a:p>
        </p:txBody>
      </p:sp>
      <p:sp>
        <p:nvSpPr>
          <p:cNvPr id="19" name="object 19"/>
          <p:cNvSpPr txBox="1"/>
          <p:nvPr/>
        </p:nvSpPr>
        <p:spPr>
          <a:xfrm>
            <a:off x="2746503" y="2885569"/>
            <a:ext cx="3536315" cy="320601"/>
          </a:xfrm>
          <a:prstGeom prst="rect">
            <a:avLst/>
          </a:prstGeom>
          <a:solidFill>
            <a:srgbClr val="00FF00"/>
          </a:solidFill>
        </p:spPr>
        <p:txBody>
          <a:bodyPr vert="horz" wrap="square" lIns="0" tIns="0" rIns="0" bIns="0" rtlCol="0">
            <a:spAutoFit/>
          </a:bodyPr>
          <a:lstStyle/>
          <a:p>
            <a:pPr marL="228580" indent="-228580">
              <a:lnSpc>
                <a:spcPts val="2489"/>
              </a:lnSpc>
              <a:buSzPct val="95454"/>
              <a:buFont typeface="Wingdings"/>
              <a:buChar char=""/>
              <a:tabLst>
                <a:tab pos="228580" algn="l"/>
              </a:tabLst>
            </a:pPr>
            <a:r>
              <a:rPr sz="2200" b="1" spc="-5" dirty="0">
                <a:latin typeface="Arial"/>
                <a:cs typeface="Arial"/>
              </a:rPr>
              <a:t>espiras</a:t>
            </a:r>
            <a:r>
              <a:rPr sz="2200" b="1" spc="21" dirty="0">
                <a:latin typeface="Arial"/>
                <a:cs typeface="Arial"/>
              </a:rPr>
              <a:t> </a:t>
            </a:r>
            <a:r>
              <a:rPr sz="2200" b="1" spc="-5" dirty="0">
                <a:latin typeface="Arial"/>
                <a:cs typeface="Arial"/>
              </a:rPr>
              <a:t>cortocircuitadas,</a:t>
            </a:r>
            <a:endParaRPr sz="2200">
              <a:latin typeface="Arial"/>
              <a:cs typeface="Arial"/>
            </a:endParaRPr>
          </a:p>
        </p:txBody>
      </p:sp>
      <p:sp>
        <p:nvSpPr>
          <p:cNvPr id="20" name="object 20"/>
          <p:cNvSpPr txBox="1"/>
          <p:nvPr/>
        </p:nvSpPr>
        <p:spPr>
          <a:xfrm>
            <a:off x="2746501" y="3207132"/>
            <a:ext cx="2635250" cy="320601"/>
          </a:xfrm>
          <a:prstGeom prst="rect">
            <a:avLst/>
          </a:prstGeom>
          <a:solidFill>
            <a:srgbClr val="00FF00"/>
          </a:solidFill>
        </p:spPr>
        <p:txBody>
          <a:bodyPr vert="horz" wrap="square" lIns="0" tIns="0" rIns="0" bIns="0" rtlCol="0">
            <a:spAutoFit/>
          </a:bodyPr>
          <a:lstStyle/>
          <a:p>
            <a:pPr marL="228580" indent="-228580">
              <a:lnSpc>
                <a:spcPts val="2489"/>
              </a:lnSpc>
              <a:buSzPct val="95454"/>
              <a:buFont typeface="Wingdings"/>
              <a:buChar char=""/>
              <a:tabLst>
                <a:tab pos="228580" algn="l"/>
              </a:tabLst>
            </a:pPr>
            <a:r>
              <a:rPr sz="2200" b="1" spc="-5" dirty="0">
                <a:latin typeface="Arial"/>
                <a:cs typeface="Arial"/>
              </a:rPr>
              <a:t>circuitos</a:t>
            </a:r>
            <a:r>
              <a:rPr sz="2200" b="1" spc="-15" dirty="0">
                <a:latin typeface="Arial"/>
                <a:cs typeface="Arial"/>
              </a:rPr>
              <a:t> </a:t>
            </a:r>
            <a:r>
              <a:rPr sz="2200" b="1" spc="-5" dirty="0">
                <a:latin typeface="Arial"/>
                <a:cs typeface="Arial"/>
              </a:rPr>
              <a:t>abiertos,</a:t>
            </a:r>
            <a:endParaRPr sz="2200">
              <a:latin typeface="Arial"/>
              <a:cs typeface="Arial"/>
            </a:endParaRPr>
          </a:p>
        </p:txBody>
      </p:sp>
      <p:sp>
        <p:nvSpPr>
          <p:cNvPr id="21" name="object 21"/>
          <p:cNvSpPr txBox="1"/>
          <p:nvPr/>
        </p:nvSpPr>
        <p:spPr>
          <a:xfrm>
            <a:off x="2746503" y="3528695"/>
            <a:ext cx="3352165" cy="320601"/>
          </a:xfrm>
          <a:prstGeom prst="rect">
            <a:avLst/>
          </a:prstGeom>
          <a:solidFill>
            <a:srgbClr val="00FF00"/>
          </a:solidFill>
        </p:spPr>
        <p:txBody>
          <a:bodyPr vert="horz" wrap="square" lIns="0" tIns="0" rIns="0" bIns="0" rtlCol="0">
            <a:spAutoFit/>
          </a:bodyPr>
          <a:lstStyle/>
          <a:p>
            <a:pPr marL="228580" indent="-228580">
              <a:lnSpc>
                <a:spcPts val="2489"/>
              </a:lnSpc>
              <a:buSzPct val="95454"/>
              <a:buFont typeface="Wingdings"/>
              <a:buChar char=""/>
              <a:tabLst>
                <a:tab pos="228580" algn="l"/>
              </a:tabLst>
            </a:pPr>
            <a:r>
              <a:rPr sz="2200" b="1" spc="-5" dirty="0">
                <a:latin typeface="Arial"/>
                <a:cs typeface="Arial"/>
              </a:rPr>
              <a:t>conexiones</a:t>
            </a:r>
            <a:r>
              <a:rPr sz="2200" b="1" spc="10" dirty="0">
                <a:latin typeface="Arial"/>
                <a:cs typeface="Arial"/>
              </a:rPr>
              <a:t> </a:t>
            </a:r>
            <a:r>
              <a:rPr sz="2200" b="1" spc="-5" dirty="0">
                <a:latin typeface="Arial"/>
                <a:cs typeface="Arial"/>
              </a:rPr>
              <a:t>incorrectas</a:t>
            </a:r>
            <a:endParaRPr sz="2200">
              <a:latin typeface="Arial"/>
              <a:cs typeface="Arial"/>
            </a:endParaRPr>
          </a:p>
        </p:txBody>
      </p:sp>
      <p:sp>
        <p:nvSpPr>
          <p:cNvPr id="22" name="object 22"/>
          <p:cNvSpPr txBox="1"/>
          <p:nvPr/>
        </p:nvSpPr>
        <p:spPr>
          <a:xfrm>
            <a:off x="2746501" y="3848685"/>
            <a:ext cx="5199380" cy="320601"/>
          </a:xfrm>
          <a:prstGeom prst="rect">
            <a:avLst/>
          </a:prstGeom>
          <a:solidFill>
            <a:srgbClr val="00FF00"/>
          </a:solidFill>
        </p:spPr>
        <p:txBody>
          <a:bodyPr vert="horz" wrap="square" lIns="0" tIns="0" rIns="0" bIns="0" rtlCol="0">
            <a:spAutoFit/>
          </a:bodyPr>
          <a:lstStyle/>
          <a:p>
            <a:pPr marL="228580" indent="-228580">
              <a:lnSpc>
                <a:spcPts val="2495"/>
              </a:lnSpc>
              <a:buSzPct val="95454"/>
              <a:buFont typeface="Wingdings"/>
              <a:buChar char=""/>
              <a:tabLst>
                <a:tab pos="228580" algn="l"/>
              </a:tabLst>
            </a:pPr>
            <a:r>
              <a:rPr sz="2200" b="1" spc="-5" dirty="0">
                <a:latin typeface="Arial"/>
                <a:cs typeface="Arial"/>
              </a:rPr>
              <a:t>y</a:t>
            </a:r>
            <a:r>
              <a:rPr sz="2200" b="1" spc="-10" dirty="0">
                <a:latin typeface="Arial"/>
                <a:cs typeface="Arial"/>
              </a:rPr>
              <a:t> </a:t>
            </a:r>
            <a:r>
              <a:rPr sz="2200" b="1" spc="-5" dirty="0">
                <a:latin typeface="Arial"/>
                <a:cs typeface="Arial"/>
              </a:rPr>
              <a:t>defectos</a:t>
            </a:r>
            <a:r>
              <a:rPr sz="2200" b="1" spc="21" dirty="0">
                <a:latin typeface="Arial"/>
                <a:cs typeface="Arial"/>
              </a:rPr>
              <a:t> </a:t>
            </a:r>
            <a:r>
              <a:rPr sz="2200" b="1" spc="-5" dirty="0">
                <a:latin typeface="Arial"/>
                <a:cs typeface="Arial"/>
              </a:rPr>
              <a:t>en</a:t>
            </a:r>
            <a:r>
              <a:rPr sz="2200" b="1" spc="5" dirty="0">
                <a:latin typeface="Arial"/>
                <a:cs typeface="Arial"/>
              </a:rPr>
              <a:t> </a:t>
            </a:r>
            <a:r>
              <a:rPr sz="2200" b="1" spc="-5" dirty="0">
                <a:latin typeface="Arial"/>
                <a:cs typeface="Arial"/>
              </a:rPr>
              <a:t>el</a:t>
            </a:r>
            <a:r>
              <a:rPr sz="2200" b="1" dirty="0">
                <a:latin typeface="Arial"/>
                <a:cs typeface="Arial"/>
              </a:rPr>
              <a:t> </a:t>
            </a:r>
            <a:r>
              <a:rPr sz="2200" b="1" spc="-5" dirty="0">
                <a:latin typeface="Arial"/>
                <a:cs typeface="Arial"/>
              </a:rPr>
              <a:t>cambiador de</a:t>
            </a:r>
            <a:r>
              <a:rPr sz="2200" b="1" spc="10" dirty="0">
                <a:latin typeface="Arial"/>
                <a:cs typeface="Arial"/>
              </a:rPr>
              <a:t> </a:t>
            </a:r>
            <a:r>
              <a:rPr sz="2200" b="1" spc="-5" dirty="0">
                <a:latin typeface="Arial"/>
                <a:cs typeface="Arial"/>
              </a:rPr>
              <a:t>tomas.</a:t>
            </a:r>
            <a:endParaRPr sz="2200">
              <a:latin typeface="Arial"/>
              <a:cs typeface="Arial"/>
            </a:endParaRPr>
          </a:p>
        </p:txBody>
      </p:sp>
      <p:sp>
        <p:nvSpPr>
          <p:cNvPr id="23" name="object 23"/>
          <p:cNvSpPr/>
          <p:nvPr/>
        </p:nvSpPr>
        <p:spPr>
          <a:xfrm>
            <a:off x="9023350" y="4492119"/>
            <a:ext cx="548640" cy="277495"/>
          </a:xfrm>
          <a:custGeom>
            <a:avLst/>
            <a:gdLst/>
            <a:ahLst/>
            <a:cxnLst/>
            <a:rect l="l" t="t" r="r" b="b"/>
            <a:pathLst>
              <a:path w="548640" h="277495">
                <a:moveTo>
                  <a:pt x="548640" y="0"/>
                </a:moveTo>
                <a:lnTo>
                  <a:pt x="0" y="0"/>
                </a:lnTo>
                <a:lnTo>
                  <a:pt x="0" y="277368"/>
                </a:lnTo>
                <a:lnTo>
                  <a:pt x="548640" y="277368"/>
                </a:lnTo>
                <a:lnTo>
                  <a:pt x="548640" y="0"/>
                </a:lnTo>
                <a:close/>
              </a:path>
            </a:pathLst>
          </a:custGeom>
          <a:solidFill>
            <a:srgbClr val="FFFF00"/>
          </a:solidFill>
        </p:spPr>
        <p:txBody>
          <a:bodyPr wrap="square" lIns="0" tIns="0" rIns="0" bIns="0" rtlCol="0"/>
          <a:lstStyle/>
          <a:p>
            <a:endParaRPr/>
          </a:p>
        </p:txBody>
      </p:sp>
      <p:pic>
        <p:nvPicPr>
          <p:cNvPr id="24" name="object 24"/>
          <p:cNvPicPr/>
          <p:nvPr/>
        </p:nvPicPr>
        <p:blipFill>
          <a:blip r:embed="rId2" cstate="print"/>
          <a:stretch>
            <a:fillRect/>
          </a:stretch>
        </p:blipFill>
        <p:spPr>
          <a:xfrm>
            <a:off x="719455" y="4520523"/>
            <a:ext cx="208914" cy="194987"/>
          </a:xfrm>
          <a:prstGeom prst="rect">
            <a:avLst/>
          </a:prstGeom>
        </p:spPr>
      </p:pic>
      <p:sp>
        <p:nvSpPr>
          <p:cNvPr id="25" name="object 25"/>
          <p:cNvSpPr txBox="1"/>
          <p:nvPr/>
        </p:nvSpPr>
        <p:spPr>
          <a:xfrm>
            <a:off x="935228" y="4462653"/>
            <a:ext cx="2533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endParaRPr sz="1900">
              <a:latin typeface="Arial"/>
              <a:cs typeface="Arial"/>
            </a:endParaRPr>
          </a:p>
        </p:txBody>
      </p:sp>
      <p:sp>
        <p:nvSpPr>
          <p:cNvPr id="26" name="object 26"/>
          <p:cNvSpPr txBox="1"/>
          <p:nvPr/>
        </p:nvSpPr>
        <p:spPr>
          <a:xfrm>
            <a:off x="1242364" y="4492118"/>
            <a:ext cx="15424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máximo</a:t>
            </a:r>
            <a:r>
              <a:rPr sz="1900" b="1" spc="-70" dirty="0">
                <a:latin typeface="Arial"/>
                <a:cs typeface="Arial"/>
              </a:rPr>
              <a:t> </a:t>
            </a:r>
            <a:r>
              <a:rPr sz="1900" b="1" dirty="0">
                <a:latin typeface="Arial"/>
                <a:cs typeface="Arial"/>
              </a:rPr>
              <a:t>error</a:t>
            </a:r>
            <a:endParaRPr sz="1900">
              <a:latin typeface="Arial"/>
              <a:cs typeface="Arial"/>
            </a:endParaRPr>
          </a:p>
        </p:txBody>
      </p:sp>
      <p:sp>
        <p:nvSpPr>
          <p:cNvPr id="27" name="object 27"/>
          <p:cNvSpPr txBox="1"/>
          <p:nvPr/>
        </p:nvSpPr>
        <p:spPr>
          <a:xfrm>
            <a:off x="2838958" y="4462653"/>
            <a:ext cx="681291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aceptado</a:t>
            </a:r>
            <a:r>
              <a:rPr sz="1900" b="1" spc="5" dirty="0">
                <a:latin typeface="Arial"/>
                <a:cs typeface="Arial"/>
              </a:rPr>
              <a:t> </a:t>
            </a:r>
            <a:r>
              <a:rPr sz="1900" b="1" spc="-5" dirty="0">
                <a:latin typeface="Arial"/>
                <a:cs typeface="Arial"/>
              </a:rPr>
              <a:t>con</a:t>
            </a:r>
            <a:r>
              <a:rPr sz="1900" b="1" spc="5" dirty="0">
                <a:latin typeface="Arial"/>
                <a:cs typeface="Arial"/>
              </a:rPr>
              <a:t> </a:t>
            </a:r>
            <a:r>
              <a:rPr sz="1900" b="1" spc="-5" dirty="0">
                <a:latin typeface="Arial"/>
                <a:cs typeface="Arial"/>
              </a:rPr>
              <a:t>respecto</a:t>
            </a:r>
            <a:r>
              <a:rPr sz="1900" b="1" spc="10"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los</a:t>
            </a:r>
            <a:r>
              <a:rPr sz="1900" b="1" spc="25" dirty="0">
                <a:latin typeface="Arial"/>
                <a:cs typeface="Arial"/>
              </a:rPr>
              <a:t> </a:t>
            </a:r>
            <a:r>
              <a:rPr sz="1900" b="1" spc="-10" dirty="0">
                <a:latin typeface="Arial"/>
                <a:cs typeface="Arial"/>
              </a:rPr>
              <a:t>valores</a:t>
            </a:r>
            <a:r>
              <a:rPr sz="1900" b="1" spc="10" dirty="0">
                <a:latin typeface="Arial"/>
                <a:cs typeface="Arial"/>
              </a:rPr>
              <a:t> </a:t>
            </a:r>
            <a:r>
              <a:rPr sz="1900" b="1" spc="-5" dirty="0">
                <a:latin typeface="Arial"/>
                <a:cs typeface="Arial"/>
              </a:rPr>
              <a:t>nominales</a:t>
            </a:r>
            <a:r>
              <a:rPr sz="1900" b="1" spc="50" dirty="0">
                <a:latin typeface="Arial"/>
                <a:cs typeface="Arial"/>
              </a:rPr>
              <a:t> </a:t>
            </a:r>
            <a:r>
              <a:rPr sz="1900" b="1" spc="-5" dirty="0">
                <a:latin typeface="Arial"/>
                <a:cs typeface="Arial"/>
              </a:rPr>
              <a:t>es</a:t>
            </a:r>
            <a:r>
              <a:rPr sz="1900" b="1" dirty="0">
                <a:latin typeface="Arial"/>
                <a:cs typeface="Arial"/>
              </a:rPr>
              <a:t> de</a:t>
            </a:r>
            <a:r>
              <a:rPr sz="1900" b="1" spc="5" dirty="0">
                <a:latin typeface="Arial"/>
                <a:cs typeface="Arial"/>
              </a:rPr>
              <a:t> </a:t>
            </a:r>
            <a:r>
              <a:rPr sz="1900" b="1" spc="-5" dirty="0">
                <a:latin typeface="Arial"/>
                <a:cs typeface="Arial"/>
              </a:rPr>
              <a:t>0,5%.</a:t>
            </a:r>
            <a:endParaRPr sz="1900">
              <a:latin typeface="Arial"/>
              <a:cs typeface="Arial"/>
            </a:endParaRPr>
          </a:p>
        </p:txBody>
      </p:sp>
      <p:pic>
        <p:nvPicPr>
          <p:cNvPr id="28" name="object 28"/>
          <p:cNvPicPr/>
          <p:nvPr/>
        </p:nvPicPr>
        <p:blipFill>
          <a:blip r:embed="rId2" cstate="print"/>
          <a:stretch>
            <a:fillRect/>
          </a:stretch>
        </p:blipFill>
        <p:spPr>
          <a:xfrm>
            <a:off x="719455" y="5074877"/>
            <a:ext cx="208914" cy="194987"/>
          </a:xfrm>
          <a:prstGeom prst="rect">
            <a:avLst/>
          </a:prstGeom>
        </p:spPr>
      </p:pic>
      <p:sp>
        <p:nvSpPr>
          <p:cNvPr id="29" name="object 29"/>
          <p:cNvSpPr txBox="1"/>
          <p:nvPr/>
        </p:nvSpPr>
        <p:spPr>
          <a:xfrm>
            <a:off x="935227" y="5017388"/>
            <a:ext cx="3200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endParaRPr sz="1900">
              <a:latin typeface="Arial"/>
              <a:cs typeface="Arial"/>
            </a:endParaRPr>
          </a:p>
        </p:txBody>
      </p:sp>
      <p:sp>
        <p:nvSpPr>
          <p:cNvPr id="30" name="object 30"/>
          <p:cNvSpPr txBox="1"/>
          <p:nvPr/>
        </p:nvSpPr>
        <p:spPr>
          <a:xfrm>
            <a:off x="1352041" y="5046854"/>
            <a:ext cx="15043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rec</a:t>
            </a:r>
            <a:r>
              <a:rPr sz="1900" b="1" spc="5" dirty="0">
                <a:latin typeface="Arial"/>
                <a:cs typeface="Arial"/>
              </a:rPr>
              <a:t>o</a:t>
            </a:r>
            <a:r>
              <a:rPr sz="1900" b="1" spc="-5" dirty="0">
                <a:latin typeface="Arial"/>
                <a:cs typeface="Arial"/>
              </a:rPr>
              <a:t>mie</a:t>
            </a:r>
            <a:r>
              <a:rPr sz="1900" b="1" spc="5" dirty="0">
                <a:latin typeface="Arial"/>
                <a:cs typeface="Arial"/>
              </a:rPr>
              <a:t>n</a:t>
            </a:r>
            <a:r>
              <a:rPr sz="1900" b="1" spc="-5" dirty="0">
                <a:latin typeface="Arial"/>
                <a:cs typeface="Arial"/>
              </a:rPr>
              <a:t>d</a:t>
            </a:r>
            <a:r>
              <a:rPr sz="1900" b="1" dirty="0">
                <a:latin typeface="Arial"/>
                <a:cs typeface="Arial"/>
              </a:rPr>
              <a:t>a</a:t>
            </a:r>
            <a:r>
              <a:rPr sz="1900" b="1" spc="-5" dirty="0">
                <a:latin typeface="Arial"/>
                <a:cs typeface="Arial"/>
              </a:rPr>
              <a:t>n</a:t>
            </a:r>
            <a:endParaRPr sz="1900">
              <a:latin typeface="Arial"/>
              <a:cs typeface="Arial"/>
            </a:endParaRPr>
          </a:p>
        </p:txBody>
      </p:sp>
      <p:sp>
        <p:nvSpPr>
          <p:cNvPr id="31" name="object 31"/>
          <p:cNvSpPr txBox="1"/>
          <p:nvPr/>
        </p:nvSpPr>
        <p:spPr>
          <a:xfrm>
            <a:off x="3853308" y="5046854"/>
            <a:ext cx="6845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a:t>
            </a:r>
            <a:r>
              <a:rPr sz="1900" b="1" dirty="0">
                <a:latin typeface="Arial"/>
                <a:cs typeface="Arial"/>
              </a:rPr>
              <a:t>T</a:t>
            </a:r>
            <a:r>
              <a:rPr sz="1900" b="1" spc="-5" dirty="0">
                <a:latin typeface="Arial"/>
                <a:cs typeface="Arial"/>
              </a:rPr>
              <a:t>R´s</a:t>
            </a:r>
            <a:endParaRPr sz="1900">
              <a:latin typeface="Arial"/>
              <a:cs typeface="Arial"/>
            </a:endParaRPr>
          </a:p>
        </p:txBody>
      </p:sp>
      <p:sp>
        <p:nvSpPr>
          <p:cNvPr id="32" name="object 32"/>
          <p:cNvSpPr txBox="1"/>
          <p:nvPr/>
        </p:nvSpPr>
        <p:spPr>
          <a:xfrm>
            <a:off x="2953257" y="5017388"/>
            <a:ext cx="2136140" cy="304570"/>
          </a:xfrm>
          <a:prstGeom prst="rect">
            <a:avLst/>
          </a:prstGeom>
        </p:spPr>
        <p:txBody>
          <a:bodyPr vert="horz" wrap="square" lIns="0" tIns="12064" rIns="0" bIns="0" rtlCol="0">
            <a:spAutoFit/>
          </a:bodyPr>
          <a:lstStyle/>
          <a:p>
            <a:pPr marL="12699">
              <a:spcBef>
                <a:spcPts val="95"/>
              </a:spcBef>
              <a:tabLst>
                <a:tab pos="1693394" algn="l"/>
              </a:tabLst>
            </a:pPr>
            <a:r>
              <a:rPr sz="1900" b="1" spc="-5" dirty="0">
                <a:latin typeface="Arial"/>
                <a:cs typeface="Arial"/>
              </a:rPr>
              <a:t>u</a:t>
            </a:r>
            <a:r>
              <a:rPr sz="1900" b="1" dirty="0">
                <a:latin typeface="Arial"/>
                <a:cs typeface="Arial"/>
              </a:rPr>
              <a:t>t</a:t>
            </a:r>
            <a:r>
              <a:rPr sz="1900" b="1" spc="-5" dirty="0">
                <a:latin typeface="Arial"/>
                <a:cs typeface="Arial"/>
              </a:rPr>
              <a:t>ilizar</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endParaRPr sz="1900">
              <a:latin typeface="Arial"/>
              <a:cs typeface="Arial"/>
            </a:endParaRPr>
          </a:p>
        </p:txBody>
      </p:sp>
      <p:sp>
        <p:nvSpPr>
          <p:cNvPr id="33" name="object 33"/>
          <p:cNvSpPr txBox="1"/>
          <p:nvPr/>
        </p:nvSpPr>
        <p:spPr>
          <a:xfrm>
            <a:off x="5186808" y="5046854"/>
            <a:ext cx="30943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errores</a:t>
            </a:r>
            <a:r>
              <a:rPr sz="1900" b="1" spc="325" dirty="0">
                <a:latin typeface="Arial"/>
                <a:cs typeface="Arial"/>
              </a:rPr>
              <a:t> </a:t>
            </a:r>
            <a:r>
              <a:rPr sz="1900" b="1" spc="-5" dirty="0">
                <a:latin typeface="Arial"/>
                <a:cs typeface="Arial"/>
              </a:rPr>
              <a:t>entre</a:t>
            </a:r>
            <a:r>
              <a:rPr sz="1900" b="1" spc="350" dirty="0">
                <a:latin typeface="Arial"/>
                <a:cs typeface="Arial"/>
              </a:rPr>
              <a:t> </a:t>
            </a:r>
            <a:r>
              <a:rPr sz="1900" b="1" dirty="0">
                <a:latin typeface="Arial"/>
                <a:cs typeface="Arial"/>
              </a:rPr>
              <a:t>0,1%</a:t>
            </a:r>
            <a:r>
              <a:rPr sz="1900" b="1" spc="310" dirty="0">
                <a:latin typeface="Arial"/>
                <a:cs typeface="Arial"/>
              </a:rPr>
              <a:t> </a:t>
            </a:r>
            <a:r>
              <a:rPr sz="1900" b="1" spc="-5" dirty="0">
                <a:latin typeface="Arial"/>
                <a:cs typeface="Arial"/>
              </a:rPr>
              <a:t>y</a:t>
            </a:r>
            <a:r>
              <a:rPr sz="1900" b="1" spc="319" dirty="0">
                <a:latin typeface="Arial"/>
                <a:cs typeface="Arial"/>
              </a:rPr>
              <a:t> </a:t>
            </a:r>
            <a:r>
              <a:rPr sz="1900" b="1" dirty="0">
                <a:latin typeface="Arial"/>
                <a:cs typeface="Arial"/>
              </a:rPr>
              <a:t>0,3%</a:t>
            </a:r>
            <a:endParaRPr sz="1900">
              <a:latin typeface="Arial"/>
              <a:cs typeface="Arial"/>
            </a:endParaRPr>
          </a:p>
        </p:txBody>
      </p:sp>
      <p:sp>
        <p:nvSpPr>
          <p:cNvPr id="34" name="object 34"/>
          <p:cNvSpPr txBox="1"/>
          <p:nvPr/>
        </p:nvSpPr>
        <p:spPr>
          <a:xfrm>
            <a:off x="8378190" y="5017388"/>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endParaRPr sz="1900">
              <a:latin typeface="Arial"/>
              <a:cs typeface="Arial"/>
            </a:endParaRPr>
          </a:p>
        </p:txBody>
      </p:sp>
      <p:sp>
        <p:nvSpPr>
          <p:cNvPr id="35" name="object 35"/>
          <p:cNvSpPr txBox="1"/>
          <p:nvPr/>
        </p:nvSpPr>
        <p:spPr>
          <a:xfrm>
            <a:off x="8782559" y="5046854"/>
            <a:ext cx="120332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relaci</a:t>
            </a:r>
            <a:r>
              <a:rPr sz="1900" b="1" dirty="0">
                <a:latin typeface="Arial"/>
                <a:cs typeface="Arial"/>
              </a:rPr>
              <a:t>o</a:t>
            </a:r>
            <a:r>
              <a:rPr sz="1900" b="1" spc="-5" dirty="0">
                <a:latin typeface="Arial"/>
                <a:cs typeface="Arial"/>
              </a:rPr>
              <a:t>nes</a:t>
            </a:r>
            <a:endParaRPr sz="1900">
              <a:latin typeface="Arial"/>
              <a:cs typeface="Arial"/>
            </a:endParaRPr>
          </a:p>
        </p:txBody>
      </p:sp>
      <p:sp>
        <p:nvSpPr>
          <p:cNvPr id="36" name="object 36"/>
          <p:cNvSpPr txBox="1"/>
          <p:nvPr/>
        </p:nvSpPr>
        <p:spPr>
          <a:xfrm>
            <a:off x="947928" y="5324222"/>
            <a:ext cx="550545"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dirty="0">
                <a:latin typeface="Arial"/>
                <a:cs typeface="Arial"/>
              </a:rPr>
              <a:t>t</a:t>
            </a:r>
            <a:r>
              <a:rPr sz="1900" b="1" spc="-5" dirty="0">
                <a:latin typeface="Arial"/>
                <a:cs typeface="Arial"/>
              </a:rPr>
              <a:t>as</a:t>
            </a:r>
            <a:endParaRPr sz="1900">
              <a:latin typeface="Arial"/>
              <a:cs typeface="Arial"/>
            </a:endParaRPr>
          </a:p>
        </p:txBody>
      </p:sp>
      <p:sp>
        <p:nvSpPr>
          <p:cNvPr id="37" name="object 37"/>
          <p:cNvSpPr txBox="1"/>
          <p:nvPr/>
        </p:nvSpPr>
        <p:spPr>
          <a:xfrm>
            <a:off x="1485646" y="529475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grpSp>
        <p:nvGrpSpPr>
          <p:cNvPr id="38" name="object 38"/>
          <p:cNvGrpSpPr/>
          <p:nvPr/>
        </p:nvGrpSpPr>
        <p:grpSpPr>
          <a:xfrm>
            <a:off x="719326" y="5879339"/>
            <a:ext cx="2138680" cy="277495"/>
            <a:chOff x="719327" y="5879338"/>
            <a:chExt cx="2138680" cy="277495"/>
          </a:xfrm>
        </p:grpSpPr>
        <p:sp>
          <p:nvSpPr>
            <p:cNvPr id="39" name="object 39"/>
            <p:cNvSpPr/>
            <p:nvPr/>
          </p:nvSpPr>
          <p:spPr>
            <a:xfrm>
              <a:off x="719327" y="5879338"/>
              <a:ext cx="2138680" cy="277495"/>
            </a:xfrm>
            <a:custGeom>
              <a:avLst/>
              <a:gdLst/>
              <a:ahLst/>
              <a:cxnLst/>
              <a:rect l="l" t="t" r="r" b="b"/>
              <a:pathLst>
                <a:path w="2138680" h="277495">
                  <a:moveTo>
                    <a:pt x="2138426" y="0"/>
                  </a:moveTo>
                  <a:lnTo>
                    <a:pt x="0" y="0"/>
                  </a:lnTo>
                  <a:lnTo>
                    <a:pt x="0" y="277367"/>
                  </a:lnTo>
                  <a:lnTo>
                    <a:pt x="2138426" y="277367"/>
                  </a:lnTo>
                  <a:lnTo>
                    <a:pt x="2138426" y="0"/>
                  </a:lnTo>
                  <a:close/>
                </a:path>
              </a:pathLst>
            </a:custGeom>
            <a:solidFill>
              <a:srgbClr val="FFFF00"/>
            </a:solidFill>
          </p:spPr>
          <p:txBody>
            <a:bodyPr wrap="square" lIns="0" tIns="0" rIns="0" bIns="0" rtlCol="0"/>
            <a:lstStyle/>
            <a:p>
              <a:endParaRPr/>
            </a:p>
          </p:txBody>
        </p:sp>
        <p:pic>
          <p:nvPicPr>
            <p:cNvPr id="40" name="object 40"/>
            <p:cNvPicPr/>
            <p:nvPr/>
          </p:nvPicPr>
          <p:blipFill>
            <a:blip r:embed="rId3" cstate="print"/>
            <a:stretch>
              <a:fillRect/>
            </a:stretch>
          </p:blipFill>
          <p:spPr>
            <a:xfrm>
              <a:off x="719454" y="5893435"/>
              <a:ext cx="208914" cy="208914"/>
            </a:xfrm>
            <a:prstGeom prst="rect">
              <a:avLst/>
            </a:prstGeom>
          </p:spPr>
        </p:pic>
      </p:grpSp>
      <p:sp>
        <p:nvSpPr>
          <p:cNvPr id="41" name="object 41"/>
          <p:cNvSpPr txBox="1"/>
          <p:nvPr/>
        </p:nvSpPr>
        <p:spPr>
          <a:xfrm>
            <a:off x="719326" y="5879339"/>
            <a:ext cx="2138680" cy="269304"/>
          </a:xfrm>
          <a:prstGeom prst="rect">
            <a:avLst/>
          </a:prstGeom>
        </p:spPr>
        <p:txBody>
          <a:bodyPr vert="horz" wrap="square" lIns="0" tIns="0" rIns="0" bIns="0" rtlCol="0">
            <a:spAutoFit/>
          </a:bodyPr>
          <a:lstStyle/>
          <a:p>
            <a:pPr marL="228580">
              <a:lnSpc>
                <a:spcPts val="2145"/>
              </a:lnSpc>
            </a:pPr>
            <a:r>
              <a:rPr sz="1900" b="1" spc="-5" dirty="0">
                <a:latin typeface="Arial"/>
                <a:cs typeface="Arial"/>
              </a:rPr>
              <a:t>Existen</a:t>
            </a:r>
            <a:r>
              <a:rPr sz="1900" b="1" spc="225" dirty="0">
                <a:latin typeface="Arial"/>
                <a:cs typeface="Arial"/>
              </a:rPr>
              <a:t> </a:t>
            </a:r>
            <a:r>
              <a:rPr sz="1900" b="1" spc="-5" dirty="0">
                <a:latin typeface="Arial"/>
                <a:cs typeface="Arial"/>
              </a:rPr>
              <a:t>Equipos</a:t>
            </a:r>
            <a:endParaRPr sz="1900">
              <a:latin typeface="Arial"/>
              <a:cs typeface="Arial"/>
            </a:endParaRPr>
          </a:p>
        </p:txBody>
      </p:sp>
      <p:sp>
        <p:nvSpPr>
          <p:cNvPr id="52" name="object 5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71</a:t>
            </a:fld>
            <a:endParaRPr dirty="0"/>
          </a:p>
        </p:txBody>
      </p:sp>
      <p:sp>
        <p:nvSpPr>
          <p:cNvPr id="42" name="object 42"/>
          <p:cNvSpPr txBox="1"/>
          <p:nvPr/>
        </p:nvSpPr>
        <p:spPr>
          <a:xfrm>
            <a:off x="2944115" y="5849873"/>
            <a:ext cx="52304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240" dirty="0">
                <a:latin typeface="Arial"/>
                <a:cs typeface="Arial"/>
              </a:rPr>
              <a:t> </a:t>
            </a:r>
            <a:r>
              <a:rPr sz="1900" b="1" spc="-5" dirty="0">
                <a:latin typeface="Arial"/>
                <a:cs typeface="Arial"/>
              </a:rPr>
              <a:t>Medición</a:t>
            </a:r>
            <a:r>
              <a:rPr sz="1900" b="1" spc="254" dirty="0">
                <a:latin typeface="Arial"/>
                <a:cs typeface="Arial"/>
              </a:rPr>
              <a:t> </a:t>
            </a:r>
            <a:r>
              <a:rPr sz="1900" b="1" spc="-5" dirty="0">
                <a:latin typeface="Arial"/>
                <a:cs typeface="Arial"/>
              </a:rPr>
              <a:t>de</a:t>
            </a:r>
            <a:r>
              <a:rPr sz="1900" b="1" spc="245" dirty="0">
                <a:latin typeface="Arial"/>
                <a:cs typeface="Arial"/>
              </a:rPr>
              <a:t> </a:t>
            </a:r>
            <a:r>
              <a:rPr sz="1900" b="1" spc="-5" dirty="0">
                <a:latin typeface="Arial"/>
                <a:cs typeface="Arial"/>
              </a:rPr>
              <a:t>Relación</a:t>
            </a:r>
            <a:r>
              <a:rPr sz="1900" b="1" spc="250" dirty="0">
                <a:latin typeface="Arial"/>
                <a:cs typeface="Arial"/>
              </a:rPr>
              <a:t> </a:t>
            </a:r>
            <a:r>
              <a:rPr sz="1900" b="1" spc="-5" dirty="0">
                <a:latin typeface="Arial"/>
                <a:cs typeface="Arial"/>
              </a:rPr>
              <a:t>de</a:t>
            </a:r>
            <a:r>
              <a:rPr sz="1900" b="1" spc="245" dirty="0">
                <a:latin typeface="Arial"/>
                <a:cs typeface="Arial"/>
              </a:rPr>
              <a:t> </a:t>
            </a:r>
            <a:r>
              <a:rPr sz="1900" b="1" spc="-5" dirty="0">
                <a:latin typeface="Arial"/>
                <a:cs typeface="Arial"/>
              </a:rPr>
              <a:t>Transformación</a:t>
            </a:r>
            <a:endParaRPr sz="1900">
              <a:latin typeface="Arial"/>
              <a:cs typeface="Arial"/>
            </a:endParaRPr>
          </a:p>
        </p:txBody>
      </p:sp>
      <p:sp>
        <p:nvSpPr>
          <p:cNvPr id="43" name="object 43"/>
          <p:cNvSpPr txBox="1"/>
          <p:nvPr/>
        </p:nvSpPr>
        <p:spPr>
          <a:xfrm>
            <a:off x="8265922" y="5879339"/>
            <a:ext cx="14757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t>
            </a:r>
            <a:r>
              <a:rPr sz="1900" b="1" dirty="0">
                <a:latin typeface="Arial"/>
                <a:cs typeface="Arial"/>
              </a:rPr>
              <a:t>o</a:t>
            </a:r>
            <a:r>
              <a:rPr sz="1900" b="1" spc="-5" dirty="0">
                <a:latin typeface="Arial"/>
                <a:cs typeface="Arial"/>
              </a:rPr>
              <a:t>n</a:t>
            </a:r>
            <a:r>
              <a:rPr sz="1900" b="1" dirty="0">
                <a:latin typeface="Arial"/>
                <a:cs typeface="Arial"/>
              </a:rPr>
              <a:t>o</a:t>
            </a:r>
            <a:r>
              <a:rPr sz="1900" b="1" spc="-5" dirty="0">
                <a:latin typeface="Arial"/>
                <a:cs typeface="Arial"/>
              </a:rPr>
              <a:t>fásic</a:t>
            </a:r>
            <a:r>
              <a:rPr sz="1900" b="1" dirty="0">
                <a:latin typeface="Arial"/>
                <a:cs typeface="Arial"/>
              </a:rPr>
              <a:t>o</a:t>
            </a:r>
            <a:r>
              <a:rPr sz="1900" b="1" spc="-5" dirty="0">
                <a:latin typeface="Arial"/>
                <a:cs typeface="Arial"/>
              </a:rPr>
              <a:t>s</a:t>
            </a:r>
            <a:endParaRPr sz="1900">
              <a:latin typeface="Arial"/>
              <a:cs typeface="Arial"/>
            </a:endParaRPr>
          </a:p>
        </p:txBody>
      </p:sp>
      <p:sp>
        <p:nvSpPr>
          <p:cNvPr id="44" name="object 44"/>
          <p:cNvSpPr txBox="1"/>
          <p:nvPr/>
        </p:nvSpPr>
        <p:spPr>
          <a:xfrm>
            <a:off x="9829040" y="5849873"/>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45" name="object 45"/>
          <p:cNvSpPr txBox="1"/>
          <p:nvPr/>
        </p:nvSpPr>
        <p:spPr>
          <a:xfrm>
            <a:off x="947928" y="6156656"/>
            <a:ext cx="11404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Trif</a:t>
            </a:r>
            <a:r>
              <a:rPr sz="1900" b="1" dirty="0">
                <a:latin typeface="Arial"/>
                <a:cs typeface="Arial"/>
              </a:rPr>
              <a:t>á</a:t>
            </a:r>
            <a:r>
              <a:rPr sz="1900" b="1" spc="-5" dirty="0">
                <a:latin typeface="Arial"/>
                <a:cs typeface="Arial"/>
              </a:rPr>
              <a:t>sic</a:t>
            </a:r>
            <a:r>
              <a:rPr sz="1900" b="1" dirty="0">
                <a:latin typeface="Arial"/>
                <a:cs typeface="Arial"/>
              </a:rPr>
              <a:t>o</a:t>
            </a:r>
            <a:r>
              <a:rPr sz="1900" b="1" spc="-5" dirty="0">
                <a:latin typeface="Arial"/>
                <a:cs typeface="Arial"/>
              </a:rPr>
              <a:t>s</a:t>
            </a:r>
            <a:endParaRPr sz="1900">
              <a:latin typeface="Arial"/>
              <a:cs typeface="Arial"/>
            </a:endParaRPr>
          </a:p>
        </p:txBody>
      </p:sp>
      <p:sp>
        <p:nvSpPr>
          <p:cNvPr id="46" name="object 46"/>
          <p:cNvSpPr txBox="1"/>
          <p:nvPr/>
        </p:nvSpPr>
        <p:spPr>
          <a:xfrm>
            <a:off x="2075434" y="6127191"/>
            <a:ext cx="17195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50" dirty="0">
                <a:latin typeface="Arial"/>
                <a:cs typeface="Arial"/>
              </a:rPr>
              <a:t> </a:t>
            </a:r>
            <a:r>
              <a:rPr sz="1900" b="1" spc="-5" dirty="0">
                <a:latin typeface="Arial"/>
                <a:cs typeface="Arial"/>
              </a:rPr>
              <a:t>con</a:t>
            </a:r>
            <a:r>
              <a:rPr sz="1900" b="1" spc="-40" dirty="0">
                <a:latin typeface="Arial"/>
                <a:cs typeface="Arial"/>
              </a:rPr>
              <a:t> </a:t>
            </a:r>
            <a:r>
              <a:rPr sz="1900" b="1" spc="-5" dirty="0">
                <a:latin typeface="Arial"/>
                <a:cs typeface="Arial"/>
              </a:rPr>
              <a:t>todos</a:t>
            </a:r>
            <a:r>
              <a:rPr sz="1900" b="1" spc="-40" dirty="0">
                <a:latin typeface="Arial"/>
                <a:cs typeface="Arial"/>
              </a:rPr>
              <a:t> </a:t>
            </a:r>
            <a:r>
              <a:rPr sz="1900" b="1" spc="-5" dirty="0">
                <a:latin typeface="Arial"/>
                <a:cs typeface="Arial"/>
              </a:rPr>
              <a:t>los</a:t>
            </a:r>
            <a:endParaRPr sz="1900">
              <a:latin typeface="Arial"/>
              <a:cs typeface="Arial"/>
            </a:endParaRPr>
          </a:p>
        </p:txBody>
      </p:sp>
      <p:sp>
        <p:nvSpPr>
          <p:cNvPr id="47" name="object 47"/>
          <p:cNvSpPr txBox="1"/>
          <p:nvPr/>
        </p:nvSpPr>
        <p:spPr>
          <a:xfrm>
            <a:off x="3847211" y="6156656"/>
            <a:ext cx="1178560" cy="538609"/>
          </a:xfrm>
          <a:prstGeom prst="rect">
            <a:avLst/>
          </a:prstGeom>
          <a:solidFill>
            <a:srgbClr val="FFFF00"/>
          </a:solidFill>
        </p:spPr>
        <p:txBody>
          <a:bodyPr vert="horz" wrap="square" lIns="0" tIns="0" rIns="0" bIns="0" rtlCol="0">
            <a:spAutoFit/>
          </a:bodyPr>
          <a:lstStyle/>
          <a:p>
            <a:pPr>
              <a:lnSpc>
                <a:spcPts val="2145"/>
              </a:lnSpc>
            </a:pPr>
            <a:r>
              <a:rPr sz="1900" b="1" spc="-15" dirty="0">
                <a:latin typeface="Arial"/>
                <a:cs typeface="Arial"/>
              </a:rPr>
              <a:t>e</a:t>
            </a:r>
            <a:r>
              <a:rPr sz="1900" b="1" spc="-5" dirty="0">
                <a:latin typeface="Arial"/>
                <a:cs typeface="Arial"/>
              </a:rPr>
              <a:t>s</a:t>
            </a:r>
            <a:r>
              <a:rPr sz="1900" b="1" dirty="0">
                <a:latin typeface="Arial"/>
                <a:cs typeface="Arial"/>
              </a:rPr>
              <a:t>q</a:t>
            </a:r>
            <a:r>
              <a:rPr sz="1900" b="1" spc="-5" dirty="0">
                <a:latin typeface="Arial"/>
                <a:cs typeface="Arial"/>
              </a:rPr>
              <a:t>u</a:t>
            </a:r>
            <a:r>
              <a:rPr sz="1900" b="1" dirty="0">
                <a:latin typeface="Arial"/>
                <a:cs typeface="Arial"/>
              </a:rPr>
              <a:t>e</a:t>
            </a:r>
            <a:r>
              <a:rPr sz="1900" b="1" spc="-5" dirty="0">
                <a:latin typeface="Arial"/>
                <a:cs typeface="Arial"/>
              </a:rPr>
              <a:t>mas</a:t>
            </a:r>
            <a:endParaRPr sz="1900">
              <a:latin typeface="Arial"/>
              <a:cs typeface="Arial"/>
            </a:endParaRPr>
          </a:p>
        </p:txBody>
      </p:sp>
      <p:sp>
        <p:nvSpPr>
          <p:cNvPr id="48" name="object 48"/>
          <p:cNvSpPr txBox="1"/>
          <p:nvPr/>
        </p:nvSpPr>
        <p:spPr>
          <a:xfrm>
            <a:off x="5435220" y="6156656"/>
            <a:ext cx="10610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xi</a:t>
            </a:r>
            <a:r>
              <a:rPr sz="1900" b="1" dirty="0">
                <a:latin typeface="Arial"/>
                <a:cs typeface="Arial"/>
              </a:rPr>
              <a:t>ó</a:t>
            </a:r>
            <a:r>
              <a:rPr sz="1900" b="1" spc="-5" dirty="0">
                <a:latin typeface="Arial"/>
                <a:cs typeface="Arial"/>
              </a:rPr>
              <a:t>n</a:t>
            </a:r>
            <a:endParaRPr sz="1900">
              <a:latin typeface="Arial"/>
              <a:cs typeface="Arial"/>
            </a:endParaRPr>
          </a:p>
        </p:txBody>
      </p:sp>
      <p:sp>
        <p:nvSpPr>
          <p:cNvPr id="49" name="object 49"/>
          <p:cNvSpPr txBox="1"/>
          <p:nvPr/>
        </p:nvSpPr>
        <p:spPr>
          <a:xfrm>
            <a:off x="5076571" y="6127191"/>
            <a:ext cx="3539490" cy="304570"/>
          </a:xfrm>
          <a:prstGeom prst="rect">
            <a:avLst/>
          </a:prstGeom>
        </p:spPr>
        <p:txBody>
          <a:bodyPr vert="horz" wrap="square" lIns="0" tIns="12064" rIns="0" bIns="0" rtlCol="0">
            <a:spAutoFit/>
          </a:bodyPr>
          <a:lstStyle/>
          <a:p>
            <a:pPr marL="12699">
              <a:spcBef>
                <a:spcPts val="95"/>
              </a:spcBef>
              <a:tabLst>
                <a:tab pos="1483228" algn="l"/>
              </a:tabLst>
            </a:pPr>
            <a:r>
              <a:rPr sz="1900" b="1" spc="-5" dirty="0">
                <a:latin typeface="Arial"/>
                <a:cs typeface="Arial"/>
              </a:rPr>
              <a:t>de	según</a:t>
            </a:r>
            <a:r>
              <a:rPr sz="1900" b="1" spc="-55" dirty="0">
                <a:latin typeface="Arial"/>
                <a:cs typeface="Arial"/>
              </a:rPr>
              <a:t> </a:t>
            </a:r>
            <a:r>
              <a:rPr sz="1900" b="1" spc="-5" dirty="0">
                <a:latin typeface="Arial"/>
                <a:cs typeface="Arial"/>
              </a:rPr>
              <a:t>las</a:t>
            </a:r>
            <a:r>
              <a:rPr sz="1900" b="1" spc="-50" dirty="0">
                <a:latin typeface="Arial"/>
                <a:cs typeface="Arial"/>
              </a:rPr>
              <a:t> </a:t>
            </a:r>
            <a:r>
              <a:rPr sz="1900" b="1" spc="-5" dirty="0">
                <a:latin typeface="Arial"/>
                <a:cs typeface="Arial"/>
              </a:rPr>
              <a:t>normas</a:t>
            </a:r>
            <a:endParaRPr sz="1900">
              <a:latin typeface="Arial"/>
              <a:cs typeface="Arial"/>
            </a:endParaRPr>
          </a:p>
        </p:txBody>
      </p:sp>
      <p:sp>
        <p:nvSpPr>
          <p:cNvPr id="50" name="object 50"/>
          <p:cNvSpPr txBox="1"/>
          <p:nvPr/>
        </p:nvSpPr>
        <p:spPr>
          <a:xfrm>
            <a:off x="8668258" y="6156656"/>
            <a:ext cx="13176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ANSI,</a:t>
            </a:r>
            <a:r>
              <a:rPr sz="1900" b="1" spc="-60" dirty="0">
                <a:latin typeface="Arial"/>
                <a:cs typeface="Arial"/>
              </a:rPr>
              <a:t> </a:t>
            </a:r>
            <a:r>
              <a:rPr sz="1900" b="1" spc="-5" dirty="0">
                <a:latin typeface="Arial"/>
                <a:cs typeface="Arial"/>
              </a:rPr>
              <a:t>IEC</a:t>
            </a:r>
            <a:r>
              <a:rPr sz="1900" b="1" spc="-60" dirty="0">
                <a:latin typeface="Arial"/>
                <a:cs typeface="Arial"/>
              </a:rPr>
              <a:t> </a:t>
            </a:r>
            <a:r>
              <a:rPr sz="1900" b="1" spc="-5" dirty="0">
                <a:latin typeface="Arial"/>
                <a:cs typeface="Arial"/>
              </a:rPr>
              <a:t>y</a:t>
            </a:r>
            <a:endParaRPr sz="1900">
              <a:latin typeface="Arial"/>
              <a:cs typeface="Arial"/>
            </a:endParaRPr>
          </a:p>
        </p:txBody>
      </p:sp>
      <p:sp>
        <p:nvSpPr>
          <p:cNvPr id="51" name="object 51"/>
          <p:cNvSpPr txBox="1"/>
          <p:nvPr/>
        </p:nvSpPr>
        <p:spPr>
          <a:xfrm>
            <a:off x="947927" y="6435548"/>
            <a:ext cx="138112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Australia</a:t>
            </a:r>
            <a:r>
              <a:rPr sz="1900" b="1" dirty="0">
                <a:latin typeface="Arial"/>
                <a:cs typeface="Arial"/>
              </a:rPr>
              <a:t>n</a:t>
            </a:r>
            <a:r>
              <a:rPr sz="1900" b="1" spc="-5" dirty="0">
                <a:latin typeface="Arial"/>
                <a:cs typeface="Arial"/>
              </a:rPr>
              <a:t>a.</a:t>
            </a:r>
            <a:endParaRPr sz="1900">
              <a:latin typeface="Arial"/>
              <a:cs typeface="Aria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7" y="1118362"/>
            <a:ext cx="173862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Efectuando</a:t>
            </a:r>
            <a:r>
              <a:rPr sz="1900" b="1" spc="-50" dirty="0">
                <a:latin typeface="Arial"/>
                <a:cs typeface="Arial"/>
              </a:rPr>
              <a:t> </a:t>
            </a:r>
            <a:r>
              <a:rPr sz="1900" b="1" spc="-10" dirty="0">
                <a:latin typeface="Arial"/>
                <a:cs typeface="Arial"/>
              </a:rPr>
              <a:t>las</a:t>
            </a:r>
            <a:endParaRPr sz="1900">
              <a:latin typeface="Arial"/>
              <a:cs typeface="Arial"/>
            </a:endParaRPr>
          </a:p>
        </p:txBody>
      </p:sp>
      <p:sp>
        <p:nvSpPr>
          <p:cNvPr id="9" name="object 9"/>
          <p:cNvSpPr txBox="1"/>
          <p:nvPr/>
        </p:nvSpPr>
        <p:spPr>
          <a:xfrm>
            <a:off x="2725166" y="1147827"/>
            <a:ext cx="13296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xi</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endParaRPr sz="1900">
              <a:latin typeface="Arial"/>
              <a:cs typeface="Arial"/>
            </a:endParaRPr>
          </a:p>
        </p:txBody>
      </p:sp>
      <p:sp>
        <p:nvSpPr>
          <p:cNvPr id="10" name="object 10"/>
          <p:cNvSpPr txBox="1"/>
          <p:nvPr/>
        </p:nvSpPr>
        <p:spPr>
          <a:xfrm>
            <a:off x="5636387" y="1147827"/>
            <a:ext cx="32194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AT</a:t>
            </a:r>
            <a:endParaRPr sz="1900">
              <a:latin typeface="Arial"/>
              <a:cs typeface="Arial"/>
            </a:endParaRPr>
          </a:p>
        </p:txBody>
      </p:sp>
      <p:sp>
        <p:nvSpPr>
          <p:cNvPr id="11" name="object 11"/>
          <p:cNvSpPr txBox="1"/>
          <p:nvPr/>
        </p:nvSpPr>
        <p:spPr>
          <a:xfrm>
            <a:off x="7608697" y="1147827"/>
            <a:ext cx="32194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BT</a:t>
            </a:r>
            <a:endParaRPr sz="1900">
              <a:latin typeface="Arial"/>
              <a:cs typeface="Arial"/>
            </a:endParaRPr>
          </a:p>
        </p:txBody>
      </p:sp>
      <p:sp>
        <p:nvSpPr>
          <p:cNvPr id="12" name="object 12"/>
          <p:cNvSpPr txBox="1"/>
          <p:nvPr/>
        </p:nvSpPr>
        <p:spPr>
          <a:xfrm>
            <a:off x="4105784" y="1118362"/>
            <a:ext cx="4037329" cy="304570"/>
          </a:xfrm>
          <a:prstGeom prst="rect">
            <a:avLst/>
          </a:prstGeom>
        </p:spPr>
        <p:txBody>
          <a:bodyPr vert="horz" wrap="square" lIns="0" tIns="12064" rIns="0" bIns="0" rtlCol="0">
            <a:spAutoFit/>
          </a:bodyPr>
          <a:lstStyle/>
          <a:p>
            <a:pPr marL="12699">
              <a:spcBef>
                <a:spcPts val="95"/>
              </a:spcBef>
              <a:tabLst>
                <a:tab pos="1852131" algn="l"/>
                <a:tab pos="3889665" algn="l"/>
              </a:tabLst>
            </a:pPr>
            <a:r>
              <a:rPr sz="1900" b="1" spc="-5" dirty="0">
                <a:latin typeface="Arial"/>
                <a:cs typeface="Arial"/>
              </a:rPr>
              <a:t>en</a:t>
            </a:r>
            <a:r>
              <a:rPr sz="1900" b="1" spc="-21" dirty="0">
                <a:latin typeface="Arial"/>
                <a:cs typeface="Arial"/>
              </a:rPr>
              <a:t> </a:t>
            </a:r>
            <a:r>
              <a:rPr sz="1900" b="1" spc="-5" dirty="0">
                <a:latin typeface="Arial"/>
                <a:cs typeface="Arial"/>
              </a:rPr>
              <a:t>el</a:t>
            </a:r>
            <a:r>
              <a:rPr sz="1900" b="1" spc="-25" dirty="0">
                <a:latin typeface="Arial"/>
                <a:cs typeface="Arial"/>
              </a:rPr>
              <a:t> </a:t>
            </a:r>
            <a:r>
              <a:rPr sz="1900" b="1" spc="-5" dirty="0">
                <a:latin typeface="Arial"/>
                <a:cs typeface="Arial"/>
              </a:rPr>
              <a:t>la</a:t>
            </a:r>
            <a:r>
              <a:rPr sz="1900" b="1" dirty="0">
                <a:latin typeface="Arial"/>
                <a:cs typeface="Arial"/>
              </a:rPr>
              <a:t>d</a:t>
            </a:r>
            <a:r>
              <a:rPr sz="1900" b="1" spc="-5" dirty="0">
                <a:latin typeface="Arial"/>
                <a:cs typeface="Arial"/>
              </a:rPr>
              <a:t>o</a:t>
            </a:r>
            <a:r>
              <a:rPr sz="1900" b="1" spc="-2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t>
            </a:r>
            <a:r>
              <a:rPr sz="1900" b="1" spc="-25" dirty="0">
                <a:latin typeface="Arial"/>
                <a:cs typeface="Arial"/>
              </a:rPr>
              <a:t> </a:t>
            </a:r>
            <a:r>
              <a:rPr sz="1900" b="1" spc="-5" dirty="0">
                <a:latin typeface="Arial"/>
                <a:cs typeface="Arial"/>
              </a:rPr>
              <a:t>en</a:t>
            </a:r>
            <a:r>
              <a:rPr sz="1900" b="1" spc="-21"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l</a:t>
            </a:r>
            <a:r>
              <a:rPr sz="1900" b="1" spc="5" dirty="0">
                <a:latin typeface="Arial"/>
                <a:cs typeface="Arial"/>
              </a:rPr>
              <a:t>a</a:t>
            </a:r>
            <a:r>
              <a:rPr sz="1900" b="1" spc="-5" dirty="0">
                <a:latin typeface="Arial"/>
                <a:cs typeface="Arial"/>
              </a:rPr>
              <a:t>do</a:t>
            </a:r>
            <a:r>
              <a:rPr sz="1900" b="1" spc="-1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y</a:t>
            </a:r>
            <a:endParaRPr sz="1900">
              <a:latin typeface="Arial"/>
              <a:cs typeface="Arial"/>
            </a:endParaRPr>
          </a:p>
        </p:txBody>
      </p:sp>
      <p:sp>
        <p:nvSpPr>
          <p:cNvPr id="13" name="object 13"/>
          <p:cNvSpPr txBox="1"/>
          <p:nvPr/>
        </p:nvSpPr>
        <p:spPr>
          <a:xfrm>
            <a:off x="8192769" y="1147827"/>
            <a:ext cx="6451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lue</a:t>
            </a:r>
            <a:r>
              <a:rPr sz="1900" b="1" dirty="0">
                <a:latin typeface="Arial"/>
                <a:cs typeface="Arial"/>
              </a:rPr>
              <a:t>g</a:t>
            </a:r>
            <a:r>
              <a:rPr sz="1900" b="1" spc="-5" dirty="0">
                <a:latin typeface="Arial"/>
                <a:cs typeface="Arial"/>
              </a:rPr>
              <a:t>o</a:t>
            </a:r>
            <a:endParaRPr sz="1900">
              <a:latin typeface="Arial"/>
              <a:cs typeface="Arial"/>
            </a:endParaRPr>
          </a:p>
        </p:txBody>
      </p:sp>
      <p:sp>
        <p:nvSpPr>
          <p:cNvPr id="14" name="object 14"/>
          <p:cNvSpPr txBox="1"/>
          <p:nvPr/>
        </p:nvSpPr>
        <p:spPr>
          <a:xfrm>
            <a:off x="8888731" y="1118362"/>
            <a:ext cx="6153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a:t>
            </a:r>
            <a:r>
              <a:rPr sz="1900" b="1" dirty="0">
                <a:latin typeface="Arial"/>
                <a:cs typeface="Arial"/>
              </a:rPr>
              <a:t>n</a:t>
            </a:r>
            <a:r>
              <a:rPr sz="1900" b="1" spc="-5" dirty="0">
                <a:latin typeface="Arial"/>
                <a:cs typeface="Arial"/>
              </a:rPr>
              <a:t>tre</a:t>
            </a:r>
            <a:endParaRPr sz="1900">
              <a:latin typeface="Arial"/>
              <a:cs typeface="Arial"/>
            </a:endParaRPr>
          </a:p>
        </p:txBody>
      </p:sp>
      <p:sp>
        <p:nvSpPr>
          <p:cNvPr id="15" name="object 15"/>
          <p:cNvSpPr txBox="1"/>
          <p:nvPr/>
        </p:nvSpPr>
        <p:spPr>
          <a:xfrm>
            <a:off x="9555227" y="1147827"/>
            <a:ext cx="4178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dirty="0">
                <a:latin typeface="Arial"/>
                <a:cs typeface="Arial"/>
              </a:rPr>
              <a:t>t</a:t>
            </a:r>
            <a:r>
              <a:rPr sz="1900" b="1" spc="-5" dirty="0">
                <a:latin typeface="Arial"/>
                <a:cs typeface="Arial"/>
              </a:rPr>
              <a:t>a</a:t>
            </a:r>
            <a:endParaRPr sz="1900">
              <a:latin typeface="Arial"/>
              <a:cs typeface="Arial"/>
            </a:endParaRPr>
          </a:p>
        </p:txBody>
      </p:sp>
      <p:sp>
        <p:nvSpPr>
          <p:cNvPr id="16" name="object 16"/>
          <p:cNvSpPr txBox="1"/>
          <p:nvPr/>
        </p:nvSpPr>
        <p:spPr>
          <a:xfrm>
            <a:off x="947928" y="1425195"/>
            <a:ext cx="24682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a:t>
            </a:r>
            <a:r>
              <a:rPr sz="1900" b="1" spc="-25" dirty="0">
                <a:latin typeface="Arial"/>
                <a:cs typeface="Arial"/>
              </a:rPr>
              <a:t> </a:t>
            </a:r>
            <a:r>
              <a:rPr sz="1900" b="1" spc="-5" dirty="0">
                <a:latin typeface="Arial"/>
                <a:cs typeface="Arial"/>
              </a:rPr>
              <a:t>baja</a:t>
            </a:r>
            <a:r>
              <a:rPr sz="1900" b="1" spc="-25" dirty="0">
                <a:latin typeface="Arial"/>
                <a:cs typeface="Arial"/>
              </a:rPr>
              <a:t> </a:t>
            </a:r>
            <a:r>
              <a:rPr sz="1900" b="1" spc="-5" dirty="0">
                <a:latin typeface="Arial"/>
                <a:cs typeface="Arial"/>
              </a:rPr>
              <a:t>con</a:t>
            </a:r>
            <a:r>
              <a:rPr sz="1900" b="1" spc="-21" dirty="0">
                <a:latin typeface="Arial"/>
                <a:cs typeface="Arial"/>
              </a:rPr>
              <a:t> </a:t>
            </a:r>
            <a:r>
              <a:rPr sz="1900" b="1" spc="-5" dirty="0">
                <a:latin typeface="Arial"/>
                <a:cs typeface="Arial"/>
              </a:rPr>
              <a:t>el</a:t>
            </a:r>
            <a:r>
              <a:rPr sz="1900" b="1" spc="-35" dirty="0">
                <a:latin typeface="Arial"/>
                <a:cs typeface="Arial"/>
              </a:rPr>
              <a:t> </a:t>
            </a:r>
            <a:r>
              <a:rPr sz="1900" b="1" spc="-5" dirty="0">
                <a:latin typeface="Arial"/>
                <a:cs typeface="Arial"/>
              </a:rPr>
              <a:t>terciario</a:t>
            </a:r>
            <a:endParaRPr sz="1900">
              <a:latin typeface="Arial"/>
              <a:cs typeface="Arial"/>
            </a:endParaRPr>
          </a:p>
        </p:txBody>
      </p:sp>
      <p:sp>
        <p:nvSpPr>
          <p:cNvPr id="17" name="object 17"/>
          <p:cNvSpPr txBox="1"/>
          <p:nvPr/>
        </p:nvSpPr>
        <p:spPr>
          <a:xfrm>
            <a:off x="3403221" y="1395730"/>
            <a:ext cx="15741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44" dirty="0">
                <a:latin typeface="Arial"/>
                <a:cs typeface="Arial"/>
              </a:rPr>
              <a:t> </a:t>
            </a:r>
            <a:r>
              <a:rPr sz="1900" b="1" spc="-5" dirty="0">
                <a:latin typeface="Arial"/>
                <a:cs typeface="Arial"/>
              </a:rPr>
              <a:t>si</a:t>
            </a:r>
            <a:r>
              <a:rPr sz="1900" b="1" spc="-44" dirty="0">
                <a:latin typeface="Arial"/>
                <a:cs typeface="Arial"/>
              </a:rPr>
              <a:t> </a:t>
            </a:r>
            <a:r>
              <a:rPr sz="1900" b="1" dirty="0">
                <a:latin typeface="Arial"/>
                <a:cs typeface="Arial"/>
              </a:rPr>
              <a:t>existe</a:t>
            </a:r>
            <a:r>
              <a:rPr sz="1900" b="1" spc="-35" dirty="0">
                <a:latin typeface="Arial"/>
                <a:cs typeface="Arial"/>
              </a:rPr>
              <a:t> </a:t>
            </a:r>
            <a:r>
              <a:rPr sz="1100" dirty="0">
                <a:latin typeface="Wingdings"/>
                <a:cs typeface="Wingdings"/>
              </a:rPr>
              <a:t></a:t>
            </a:r>
            <a:r>
              <a:rPr sz="1100" spc="204" dirty="0">
                <a:latin typeface="Times New Roman"/>
                <a:cs typeface="Times New Roman"/>
              </a:rPr>
              <a:t> </a:t>
            </a:r>
            <a:r>
              <a:rPr sz="1900" b="1" spc="-5" dirty="0">
                <a:latin typeface="Arial"/>
                <a:cs typeface="Arial"/>
              </a:rPr>
              <a:t>el</a:t>
            </a:r>
            <a:endParaRPr sz="1900">
              <a:latin typeface="Arial"/>
              <a:cs typeface="Arial"/>
            </a:endParaRPr>
          </a:p>
        </p:txBody>
      </p:sp>
      <p:sp>
        <p:nvSpPr>
          <p:cNvPr id="18" name="object 18"/>
          <p:cNvSpPr txBox="1"/>
          <p:nvPr/>
        </p:nvSpPr>
        <p:spPr>
          <a:xfrm>
            <a:off x="5028311" y="1425195"/>
            <a:ext cx="16052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equipo</a:t>
            </a:r>
            <a:r>
              <a:rPr sz="1900" b="1" spc="-70" dirty="0">
                <a:latin typeface="Arial"/>
                <a:cs typeface="Arial"/>
              </a:rPr>
              <a:t> </a:t>
            </a:r>
            <a:r>
              <a:rPr sz="1900" b="1" spc="-5" dirty="0">
                <a:latin typeface="Arial"/>
                <a:cs typeface="Arial"/>
              </a:rPr>
              <a:t>realiza</a:t>
            </a:r>
            <a:endParaRPr sz="1900">
              <a:latin typeface="Arial"/>
              <a:cs typeface="Arial"/>
            </a:endParaRPr>
          </a:p>
        </p:txBody>
      </p:sp>
      <p:sp>
        <p:nvSpPr>
          <p:cNvPr id="19" name="object 19"/>
          <p:cNvSpPr txBox="1"/>
          <p:nvPr/>
        </p:nvSpPr>
        <p:spPr>
          <a:xfrm>
            <a:off x="6684645" y="1395730"/>
            <a:ext cx="3740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los</a:t>
            </a:r>
            <a:endParaRPr sz="1900">
              <a:latin typeface="Arial"/>
              <a:cs typeface="Arial"/>
            </a:endParaRPr>
          </a:p>
        </p:txBody>
      </p:sp>
      <p:sp>
        <p:nvSpPr>
          <p:cNvPr id="20" name="object 20"/>
          <p:cNvSpPr txBox="1"/>
          <p:nvPr/>
        </p:nvSpPr>
        <p:spPr>
          <a:xfrm>
            <a:off x="7110347" y="1425195"/>
            <a:ext cx="2155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cálculos</a:t>
            </a:r>
            <a:r>
              <a:rPr sz="1900" b="1" spc="-50" dirty="0">
                <a:latin typeface="Arial"/>
                <a:cs typeface="Arial"/>
              </a:rPr>
              <a:t> </a:t>
            </a:r>
            <a:r>
              <a:rPr sz="1900" b="1" spc="-5" dirty="0">
                <a:latin typeface="Arial"/>
                <a:cs typeface="Arial"/>
              </a:rPr>
              <a:t>necesario</a:t>
            </a:r>
            <a:endParaRPr sz="1900">
              <a:latin typeface="Arial"/>
              <a:cs typeface="Arial"/>
            </a:endParaRPr>
          </a:p>
        </p:txBody>
      </p:sp>
      <p:sp>
        <p:nvSpPr>
          <p:cNvPr id="21" name="object 21"/>
          <p:cNvSpPr txBox="1"/>
          <p:nvPr/>
        </p:nvSpPr>
        <p:spPr>
          <a:xfrm>
            <a:off x="9252967" y="1395730"/>
            <a:ext cx="7334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a:t>
            </a:r>
            <a:r>
              <a:rPr sz="1900" b="1" spc="-95" dirty="0">
                <a:latin typeface="Arial"/>
                <a:cs typeface="Arial"/>
              </a:rPr>
              <a:t> </a:t>
            </a:r>
            <a:r>
              <a:rPr sz="1900" b="1" spc="-5" dirty="0">
                <a:latin typeface="Arial"/>
                <a:cs typeface="Arial"/>
              </a:rPr>
              <a:t>para</a:t>
            </a:r>
            <a:endParaRPr sz="1900">
              <a:latin typeface="Arial"/>
              <a:cs typeface="Arial"/>
            </a:endParaRPr>
          </a:p>
        </p:txBody>
      </p:sp>
      <p:sp>
        <p:nvSpPr>
          <p:cNvPr id="22" name="object 22"/>
          <p:cNvSpPr txBox="1"/>
          <p:nvPr/>
        </p:nvSpPr>
        <p:spPr>
          <a:xfrm>
            <a:off x="3912743" y="1702563"/>
            <a:ext cx="30975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relación</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transformación</a:t>
            </a:r>
            <a:endParaRPr sz="1900">
              <a:latin typeface="Arial"/>
              <a:cs typeface="Arial"/>
            </a:endParaRPr>
          </a:p>
        </p:txBody>
      </p:sp>
      <p:sp>
        <p:nvSpPr>
          <p:cNvPr id="23" name="object 23"/>
          <p:cNvSpPr txBox="1"/>
          <p:nvPr/>
        </p:nvSpPr>
        <p:spPr>
          <a:xfrm>
            <a:off x="935228" y="1673098"/>
            <a:ext cx="7430134" cy="304570"/>
          </a:xfrm>
          <a:prstGeom prst="rect">
            <a:avLst/>
          </a:prstGeom>
        </p:spPr>
        <p:txBody>
          <a:bodyPr vert="horz" wrap="square" lIns="0" tIns="12064" rIns="0" bIns="0" rtlCol="0">
            <a:spAutoFit/>
          </a:bodyPr>
          <a:lstStyle/>
          <a:p>
            <a:pPr marL="12699">
              <a:spcBef>
                <a:spcPts val="95"/>
              </a:spcBef>
              <a:tabLst>
                <a:tab pos="6140540" algn="l"/>
              </a:tabLst>
            </a:pPr>
            <a:r>
              <a:rPr sz="1900" b="1" spc="-5" dirty="0">
                <a:latin typeface="Arial"/>
                <a:cs typeface="Arial"/>
              </a:rPr>
              <a:t>arrojar</a:t>
            </a:r>
            <a:r>
              <a:rPr sz="1900" b="1" spc="15" dirty="0">
                <a:latin typeface="Arial"/>
                <a:cs typeface="Arial"/>
              </a:rPr>
              <a:t> </a:t>
            </a:r>
            <a:r>
              <a:rPr sz="1900" b="1" spc="-5" dirty="0">
                <a:latin typeface="Arial"/>
                <a:cs typeface="Arial"/>
              </a:rPr>
              <a:t>como</a:t>
            </a:r>
            <a:r>
              <a:rPr sz="1900" b="1" spc="25" dirty="0">
                <a:latin typeface="Arial"/>
                <a:cs typeface="Arial"/>
              </a:rPr>
              <a:t> </a:t>
            </a:r>
            <a:r>
              <a:rPr sz="1900" b="1" spc="-5" dirty="0">
                <a:latin typeface="Arial"/>
                <a:cs typeface="Arial"/>
              </a:rPr>
              <a:t>resultado</a:t>
            </a:r>
            <a:r>
              <a:rPr sz="1900" b="1" spc="15" dirty="0">
                <a:latin typeface="Arial"/>
                <a:cs typeface="Arial"/>
              </a:rPr>
              <a:t> </a:t>
            </a:r>
            <a:r>
              <a:rPr sz="1900" b="1" spc="-5" dirty="0">
                <a:latin typeface="Arial"/>
                <a:cs typeface="Arial"/>
              </a:rPr>
              <a:t>la	del</a:t>
            </a:r>
            <a:r>
              <a:rPr sz="1900" b="1" spc="-70" dirty="0">
                <a:latin typeface="Arial"/>
                <a:cs typeface="Arial"/>
              </a:rPr>
              <a:t> </a:t>
            </a:r>
            <a:r>
              <a:rPr sz="1900" b="1" dirty="0">
                <a:latin typeface="Arial"/>
                <a:cs typeface="Arial"/>
              </a:rPr>
              <a:t>equipo.</a:t>
            </a:r>
            <a:endParaRPr sz="1900">
              <a:latin typeface="Arial"/>
              <a:cs typeface="Arial"/>
            </a:endParaRPr>
          </a:p>
        </p:txBody>
      </p:sp>
      <p:pic>
        <p:nvPicPr>
          <p:cNvPr id="24" name="object 24"/>
          <p:cNvPicPr/>
          <p:nvPr/>
        </p:nvPicPr>
        <p:blipFill>
          <a:blip r:embed="rId2" cstate="print"/>
          <a:stretch>
            <a:fillRect/>
          </a:stretch>
        </p:blipFill>
        <p:spPr>
          <a:xfrm>
            <a:off x="719455" y="2285958"/>
            <a:ext cx="208914" cy="194987"/>
          </a:xfrm>
          <a:prstGeom prst="rect">
            <a:avLst/>
          </a:prstGeom>
        </p:spPr>
      </p:pic>
      <p:sp>
        <p:nvSpPr>
          <p:cNvPr id="25" name="object 25"/>
          <p:cNvSpPr txBox="1"/>
          <p:nvPr/>
        </p:nvSpPr>
        <p:spPr>
          <a:xfrm>
            <a:off x="935227" y="2228214"/>
            <a:ext cx="9051290" cy="1150312"/>
          </a:xfrm>
          <a:prstGeom prst="rect">
            <a:avLst/>
          </a:prstGeom>
        </p:spPr>
        <p:txBody>
          <a:bodyPr vert="horz" wrap="square" lIns="0" tIns="31747" rIns="0" bIns="0" rtlCol="0">
            <a:spAutoFit/>
          </a:bodyPr>
          <a:lstStyle/>
          <a:p>
            <a:pPr marL="12699" marR="16509">
              <a:lnSpc>
                <a:spcPts val="2180"/>
              </a:lnSpc>
              <a:spcBef>
                <a:spcPts val="250"/>
              </a:spcBef>
            </a:pPr>
            <a:r>
              <a:rPr sz="1900" b="1" spc="-5" dirty="0">
                <a:latin typeface="Arial"/>
                <a:cs typeface="Arial"/>
              </a:rPr>
              <a:t>Este</a:t>
            </a:r>
            <a:r>
              <a:rPr sz="1900" b="1" spc="110" dirty="0">
                <a:latin typeface="Arial"/>
                <a:cs typeface="Arial"/>
              </a:rPr>
              <a:t> </a:t>
            </a:r>
            <a:r>
              <a:rPr sz="1900" b="1" spc="-5" dirty="0">
                <a:latin typeface="Arial"/>
                <a:cs typeface="Arial"/>
              </a:rPr>
              <a:t>TTR</a:t>
            </a:r>
            <a:r>
              <a:rPr sz="1900" b="1" spc="114" dirty="0">
                <a:latin typeface="Arial"/>
                <a:cs typeface="Arial"/>
              </a:rPr>
              <a:t> </a:t>
            </a:r>
            <a:r>
              <a:rPr sz="1900" b="1" spc="-5" dirty="0">
                <a:latin typeface="Arial"/>
                <a:cs typeface="Arial"/>
              </a:rPr>
              <a:t>puede</a:t>
            </a:r>
            <a:r>
              <a:rPr sz="1900" b="1" spc="110" dirty="0">
                <a:latin typeface="Arial"/>
                <a:cs typeface="Arial"/>
              </a:rPr>
              <a:t> </a:t>
            </a:r>
            <a:r>
              <a:rPr sz="1900" b="1" spc="-5" dirty="0">
                <a:latin typeface="Arial"/>
                <a:cs typeface="Arial"/>
              </a:rPr>
              <a:t>efectuar</a:t>
            </a:r>
            <a:r>
              <a:rPr sz="1900" b="1" spc="95" dirty="0">
                <a:latin typeface="Arial"/>
                <a:cs typeface="Arial"/>
              </a:rPr>
              <a:t> </a:t>
            </a:r>
            <a:r>
              <a:rPr sz="1900" b="1" spc="-5" dirty="0">
                <a:latin typeface="Arial"/>
                <a:cs typeface="Arial"/>
              </a:rPr>
              <a:t>la</a:t>
            </a:r>
            <a:r>
              <a:rPr sz="1900" b="1" spc="114" dirty="0">
                <a:latin typeface="Arial"/>
                <a:cs typeface="Arial"/>
              </a:rPr>
              <a:t> </a:t>
            </a:r>
            <a:r>
              <a:rPr sz="1900" b="1" spc="-5" dirty="0">
                <a:latin typeface="Arial"/>
                <a:cs typeface="Arial"/>
              </a:rPr>
              <a:t>prueba</a:t>
            </a:r>
            <a:r>
              <a:rPr sz="1900" b="1" spc="114" dirty="0">
                <a:latin typeface="Arial"/>
                <a:cs typeface="Arial"/>
              </a:rPr>
              <a:t> </a:t>
            </a:r>
            <a:r>
              <a:rPr sz="1900" b="1" spc="-5" dirty="0">
                <a:latin typeface="Arial"/>
                <a:cs typeface="Arial"/>
              </a:rPr>
              <a:t>con</a:t>
            </a:r>
            <a:r>
              <a:rPr sz="1900" b="1" spc="114" dirty="0">
                <a:latin typeface="Arial"/>
                <a:cs typeface="Arial"/>
              </a:rPr>
              <a:t> </a:t>
            </a:r>
            <a:r>
              <a:rPr sz="1900" b="1" spc="-5" dirty="0">
                <a:latin typeface="Arial"/>
                <a:cs typeface="Arial"/>
              </a:rPr>
              <a:t>tensiones</a:t>
            </a:r>
            <a:r>
              <a:rPr sz="1900" b="1" spc="100" dirty="0">
                <a:latin typeface="Arial"/>
                <a:cs typeface="Arial"/>
              </a:rPr>
              <a:t> </a:t>
            </a:r>
            <a:r>
              <a:rPr sz="1900" b="1" spc="-5" dirty="0">
                <a:latin typeface="Arial"/>
                <a:cs typeface="Arial"/>
              </a:rPr>
              <a:t>de</a:t>
            </a:r>
            <a:r>
              <a:rPr sz="1900" b="1" spc="120" dirty="0">
                <a:latin typeface="Arial"/>
                <a:cs typeface="Arial"/>
              </a:rPr>
              <a:t> </a:t>
            </a:r>
            <a:r>
              <a:rPr sz="1900" b="1" spc="-5" dirty="0">
                <a:latin typeface="Arial"/>
                <a:cs typeface="Arial"/>
              </a:rPr>
              <a:t>8</a:t>
            </a:r>
            <a:r>
              <a:rPr sz="1900" b="1" spc="130" dirty="0">
                <a:latin typeface="Arial"/>
                <a:cs typeface="Arial"/>
              </a:rPr>
              <a:t> </a:t>
            </a:r>
            <a:r>
              <a:rPr sz="1900" b="1" spc="-10" dirty="0">
                <a:latin typeface="Arial"/>
                <a:cs typeface="Arial"/>
              </a:rPr>
              <a:t>voltios,</a:t>
            </a:r>
            <a:r>
              <a:rPr sz="1900" b="1" spc="110" dirty="0">
                <a:latin typeface="Arial"/>
                <a:cs typeface="Arial"/>
              </a:rPr>
              <a:t> </a:t>
            </a:r>
            <a:r>
              <a:rPr sz="1900" b="1" spc="-5" dirty="0">
                <a:latin typeface="Arial"/>
                <a:cs typeface="Arial"/>
              </a:rPr>
              <a:t>40</a:t>
            </a:r>
            <a:r>
              <a:rPr sz="1900" b="1" spc="140" dirty="0">
                <a:latin typeface="Arial"/>
                <a:cs typeface="Arial"/>
              </a:rPr>
              <a:t> </a:t>
            </a:r>
            <a:r>
              <a:rPr sz="1900" b="1" spc="-10" dirty="0">
                <a:latin typeface="Arial"/>
                <a:cs typeface="Arial"/>
              </a:rPr>
              <a:t>voltios</a:t>
            </a:r>
            <a:r>
              <a:rPr sz="1900" b="1" spc="130" dirty="0">
                <a:latin typeface="Arial"/>
                <a:cs typeface="Arial"/>
              </a:rPr>
              <a:t> </a:t>
            </a:r>
            <a:r>
              <a:rPr sz="1900" b="1" spc="-5" dirty="0">
                <a:latin typeface="Arial"/>
                <a:cs typeface="Arial"/>
              </a:rPr>
              <a:t>y</a:t>
            </a:r>
            <a:r>
              <a:rPr sz="1900" b="1" spc="86" dirty="0">
                <a:latin typeface="Arial"/>
                <a:cs typeface="Arial"/>
              </a:rPr>
              <a:t> </a:t>
            </a:r>
            <a:r>
              <a:rPr sz="1900" b="1" dirty="0">
                <a:latin typeface="Arial"/>
                <a:cs typeface="Arial"/>
              </a:rPr>
              <a:t>80 </a:t>
            </a:r>
            <a:r>
              <a:rPr sz="1900" b="1" spc="-509" dirty="0">
                <a:latin typeface="Arial"/>
                <a:cs typeface="Arial"/>
              </a:rPr>
              <a:t> </a:t>
            </a:r>
            <a:r>
              <a:rPr sz="1900" b="1" spc="-5" dirty="0">
                <a:latin typeface="Arial"/>
                <a:cs typeface="Arial"/>
              </a:rPr>
              <a:t>voltios</a:t>
            </a:r>
            <a:r>
              <a:rPr sz="1900" b="1" spc="5" dirty="0">
                <a:latin typeface="Arial"/>
                <a:cs typeface="Arial"/>
              </a:rPr>
              <a:t> </a:t>
            </a:r>
            <a:r>
              <a:rPr sz="1900" b="1" spc="-5" dirty="0">
                <a:latin typeface="Arial"/>
                <a:cs typeface="Arial"/>
              </a:rPr>
              <a:t>pudiendo</a:t>
            </a:r>
            <a:r>
              <a:rPr sz="1900" b="1" spc="10" dirty="0">
                <a:latin typeface="Arial"/>
                <a:cs typeface="Arial"/>
              </a:rPr>
              <a:t> </a:t>
            </a:r>
            <a:r>
              <a:rPr sz="1900" b="1" spc="-5" dirty="0">
                <a:latin typeface="Arial"/>
                <a:cs typeface="Arial"/>
              </a:rPr>
              <a:t>realizar</a:t>
            </a:r>
            <a:r>
              <a:rPr sz="1900" b="1" spc="5" dirty="0">
                <a:latin typeface="Arial"/>
                <a:cs typeface="Arial"/>
              </a:rPr>
              <a:t> </a:t>
            </a:r>
            <a:r>
              <a:rPr sz="1900" b="1" spc="-5" dirty="0">
                <a:latin typeface="Arial"/>
                <a:cs typeface="Arial"/>
              </a:rPr>
              <a:t>pruebas</a:t>
            </a:r>
            <a:r>
              <a:rPr sz="1900" b="1" dirty="0">
                <a:latin typeface="Arial"/>
                <a:cs typeface="Arial"/>
              </a:rPr>
              <a:t> </a:t>
            </a:r>
            <a:r>
              <a:rPr sz="1900" b="1" spc="-5" dirty="0">
                <a:latin typeface="Arial"/>
                <a:cs typeface="Arial"/>
              </a:rPr>
              <a:t>a equipos</a:t>
            </a:r>
            <a:r>
              <a:rPr sz="1900" b="1" spc="10" dirty="0">
                <a:latin typeface="Arial"/>
                <a:cs typeface="Arial"/>
              </a:rPr>
              <a:t> </a:t>
            </a:r>
            <a:r>
              <a:rPr sz="1900" b="1" spc="-5" dirty="0">
                <a:latin typeface="Arial"/>
                <a:cs typeface="Arial"/>
              </a:rPr>
              <a:t>monofásicos</a:t>
            </a:r>
            <a:r>
              <a:rPr sz="1900" b="1" spc="10" dirty="0">
                <a:latin typeface="Arial"/>
                <a:cs typeface="Arial"/>
              </a:rPr>
              <a:t> </a:t>
            </a:r>
            <a:r>
              <a:rPr sz="1900" b="1" spc="-5" dirty="0">
                <a:latin typeface="Arial"/>
                <a:cs typeface="Arial"/>
              </a:rPr>
              <a:t>y</a:t>
            </a:r>
            <a:r>
              <a:rPr sz="1900" b="1" spc="-21" dirty="0">
                <a:latin typeface="Arial"/>
                <a:cs typeface="Arial"/>
              </a:rPr>
              <a:t> </a:t>
            </a:r>
            <a:r>
              <a:rPr sz="1900" b="1" dirty="0">
                <a:latin typeface="Arial"/>
                <a:cs typeface="Arial"/>
              </a:rPr>
              <a:t>trifásicos.</a:t>
            </a:r>
            <a:endParaRPr sz="1900">
              <a:latin typeface="Arial"/>
              <a:cs typeface="Arial"/>
            </a:endParaRPr>
          </a:p>
          <a:p>
            <a:pPr>
              <a:spcBef>
                <a:spcPts val="25"/>
              </a:spcBef>
            </a:pPr>
            <a:endParaRPr sz="1700">
              <a:latin typeface="Arial"/>
              <a:cs typeface="Arial"/>
            </a:endParaRPr>
          </a:p>
          <a:p>
            <a:pPr marL="12699"/>
            <a:r>
              <a:rPr sz="1900" b="1" spc="-5" dirty="0">
                <a:latin typeface="Arial"/>
                <a:cs typeface="Arial"/>
              </a:rPr>
              <a:t>La</a:t>
            </a:r>
            <a:r>
              <a:rPr sz="1900" b="1" spc="-110" dirty="0">
                <a:latin typeface="Arial"/>
                <a:cs typeface="Arial"/>
              </a:rPr>
              <a:t> </a:t>
            </a:r>
            <a:r>
              <a:rPr sz="1900" b="1" spc="-5" dirty="0">
                <a:latin typeface="Arial"/>
                <a:cs typeface="Arial"/>
              </a:rPr>
              <a:t>figura</a:t>
            </a:r>
            <a:r>
              <a:rPr sz="1900" b="1" spc="-114" dirty="0">
                <a:latin typeface="Arial"/>
                <a:cs typeface="Arial"/>
              </a:rPr>
              <a:t> </a:t>
            </a:r>
            <a:r>
              <a:rPr sz="1900" b="1" spc="-5" dirty="0">
                <a:latin typeface="Arial"/>
                <a:cs typeface="Arial"/>
              </a:rPr>
              <a:t>28</a:t>
            </a:r>
            <a:r>
              <a:rPr sz="1900" b="1" spc="-125" dirty="0">
                <a:latin typeface="Arial"/>
                <a:cs typeface="Arial"/>
              </a:rPr>
              <a:t> </a:t>
            </a:r>
            <a:r>
              <a:rPr sz="1900" b="1" spc="-5" dirty="0">
                <a:latin typeface="Arial"/>
                <a:cs typeface="Arial"/>
              </a:rPr>
              <a:t>muestra</a:t>
            </a:r>
            <a:r>
              <a:rPr sz="1900" b="1" spc="-120" dirty="0">
                <a:latin typeface="Arial"/>
                <a:cs typeface="Arial"/>
              </a:rPr>
              <a:t> </a:t>
            </a:r>
            <a:r>
              <a:rPr sz="1900" b="1" spc="-5" dirty="0">
                <a:latin typeface="Arial"/>
                <a:cs typeface="Arial"/>
              </a:rPr>
              <a:t>el</a:t>
            </a:r>
            <a:r>
              <a:rPr sz="1900" b="1" spc="-114" dirty="0">
                <a:latin typeface="Arial"/>
                <a:cs typeface="Arial"/>
              </a:rPr>
              <a:t> </a:t>
            </a:r>
            <a:r>
              <a:rPr sz="1900" b="1" spc="-5" dirty="0">
                <a:latin typeface="Arial"/>
                <a:cs typeface="Arial"/>
              </a:rPr>
              <a:t>TTR</a:t>
            </a:r>
            <a:r>
              <a:rPr sz="1900" b="1" spc="-120" dirty="0">
                <a:latin typeface="Arial"/>
                <a:cs typeface="Arial"/>
              </a:rPr>
              <a:t> </a:t>
            </a:r>
            <a:r>
              <a:rPr sz="1900" b="1" spc="-5" dirty="0">
                <a:latin typeface="Arial"/>
                <a:cs typeface="Arial"/>
              </a:rPr>
              <a:t>330</a:t>
            </a:r>
            <a:r>
              <a:rPr sz="1900" b="1" spc="-110" dirty="0">
                <a:latin typeface="Arial"/>
                <a:cs typeface="Arial"/>
              </a:rPr>
              <a:t> </a:t>
            </a:r>
            <a:r>
              <a:rPr sz="1900" b="1" spc="-5" dirty="0">
                <a:latin typeface="Arial"/>
                <a:cs typeface="Arial"/>
              </a:rPr>
              <a:t>marca</a:t>
            </a:r>
            <a:r>
              <a:rPr sz="1900" b="1" spc="-105" dirty="0">
                <a:latin typeface="Arial"/>
                <a:cs typeface="Arial"/>
              </a:rPr>
              <a:t> </a:t>
            </a:r>
            <a:r>
              <a:rPr sz="1900" b="1" spc="-5" dirty="0">
                <a:latin typeface="Arial"/>
                <a:cs typeface="Arial"/>
              </a:rPr>
              <a:t>megger,</a:t>
            </a:r>
            <a:r>
              <a:rPr sz="1900" b="1" spc="-120" dirty="0">
                <a:latin typeface="Arial"/>
                <a:cs typeface="Arial"/>
              </a:rPr>
              <a:t> </a:t>
            </a:r>
            <a:r>
              <a:rPr sz="1900" b="1" dirty="0">
                <a:latin typeface="Arial"/>
                <a:cs typeface="Arial"/>
              </a:rPr>
              <a:t>trifásico,</a:t>
            </a:r>
            <a:r>
              <a:rPr sz="1900" b="1" spc="-114" dirty="0">
                <a:latin typeface="Arial"/>
                <a:cs typeface="Arial"/>
              </a:rPr>
              <a:t> </a:t>
            </a:r>
            <a:r>
              <a:rPr sz="1900" b="1" spc="-5" dirty="0">
                <a:latin typeface="Arial"/>
                <a:cs typeface="Arial"/>
              </a:rPr>
              <a:t>totalmente</a:t>
            </a:r>
            <a:r>
              <a:rPr sz="1900" b="1" spc="-86" dirty="0">
                <a:latin typeface="Arial"/>
                <a:cs typeface="Arial"/>
              </a:rPr>
              <a:t> </a:t>
            </a:r>
            <a:r>
              <a:rPr sz="1900" b="1" spc="-5" dirty="0">
                <a:latin typeface="Arial"/>
                <a:cs typeface="Arial"/>
              </a:rPr>
              <a:t>automático.</a:t>
            </a:r>
            <a:endParaRPr sz="1900">
              <a:latin typeface="Arial"/>
              <a:cs typeface="Arial"/>
            </a:endParaRPr>
          </a:p>
        </p:txBody>
      </p:sp>
      <p:pic>
        <p:nvPicPr>
          <p:cNvPr id="26" name="object 26"/>
          <p:cNvPicPr/>
          <p:nvPr/>
        </p:nvPicPr>
        <p:blipFill>
          <a:blip r:embed="rId2" cstate="print"/>
          <a:stretch>
            <a:fillRect/>
          </a:stretch>
        </p:blipFill>
        <p:spPr>
          <a:xfrm>
            <a:off x="719455" y="3118442"/>
            <a:ext cx="208914" cy="194987"/>
          </a:xfrm>
          <a:prstGeom prst="rect">
            <a:avLst/>
          </a:prstGeom>
        </p:spPr>
      </p:pic>
      <p:sp>
        <p:nvSpPr>
          <p:cNvPr id="27" name="object 2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72</a:t>
            </a:fld>
            <a:endParaRP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4610058"/>
            <a:ext cx="208914" cy="194987"/>
          </a:xfrm>
          <a:prstGeom prst="rect">
            <a:avLst/>
          </a:prstGeom>
        </p:spPr>
      </p:pic>
      <p:sp>
        <p:nvSpPr>
          <p:cNvPr id="7" name="object 7"/>
          <p:cNvSpPr txBox="1"/>
          <p:nvPr/>
        </p:nvSpPr>
        <p:spPr>
          <a:xfrm>
            <a:off x="935227" y="4552569"/>
            <a:ext cx="9042401" cy="596314"/>
          </a:xfrm>
          <a:prstGeom prst="rect">
            <a:avLst/>
          </a:prstGeom>
        </p:spPr>
        <p:txBody>
          <a:bodyPr vert="horz" wrap="square" lIns="0" tIns="31747" rIns="0" bIns="0" rtlCol="0">
            <a:spAutoFit/>
          </a:bodyPr>
          <a:lstStyle/>
          <a:p>
            <a:pPr marL="12699" marR="5080">
              <a:lnSpc>
                <a:spcPts val="2180"/>
              </a:lnSpc>
              <a:spcBef>
                <a:spcPts val="250"/>
              </a:spcBef>
              <a:tabLst>
                <a:tab pos="449540" algn="l"/>
                <a:tab pos="1128295" algn="l"/>
                <a:tab pos="1541009" algn="l"/>
                <a:tab pos="2099759" algn="l"/>
                <a:tab pos="2497233" algn="l"/>
                <a:tab pos="3323930" algn="l"/>
                <a:tab pos="3748708" algn="l"/>
                <a:tab pos="4346824" algn="l"/>
                <a:tab pos="5830687" algn="l"/>
                <a:tab pos="6467535" algn="l"/>
                <a:tab pos="7361537" algn="l"/>
                <a:tab pos="7693612" algn="l"/>
                <a:tab pos="8746984" algn="l"/>
              </a:tabLst>
            </a:pPr>
            <a:r>
              <a:rPr sz="1900" b="1" spc="-5" dirty="0">
                <a:latin typeface="Arial"/>
                <a:cs typeface="Arial"/>
              </a:rPr>
              <a:t>En	caso	de	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u</a:t>
            </a:r>
            <a:r>
              <a:rPr sz="1900" b="1" dirty="0">
                <a:latin typeface="Arial"/>
                <a:cs typeface="Arial"/>
              </a:rPr>
              <a:t>t</a:t>
            </a:r>
            <a:r>
              <a:rPr sz="1900" b="1" spc="-5" dirty="0">
                <a:latin typeface="Arial"/>
                <a:cs typeface="Arial"/>
              </a:rPr>
              <a:t>ilice</a:t>
            </a:r>
            <a:r>
              <a:rPr sz="1900" b="1"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T</a:t>
            </a:r>
            <a:r>
              <a:rPr sz="1900" b="1" dirty="0">
                <a:latin typeface="Arial"/>
                <a:cs typeface="Arial"/>
              </a:rPr>
              <a:t>T</a:t>
            </a:r>
            <a:r>
              <a:rPr sz="1900" b="1" spc="-5" dirty="0">
                <a:latin typeface="Arial"/>
                <a:cs typeface="Arial"/>
              </a:rPr>
              <a:t>R</a:t>
            </a:r>
            <a:r>
              <a:rPr sz="1900" b="1" dirty="0">
                <a:latin typeface="Arial"/>
                <a:cs typeface="Arial"/>
              </a:rPr>
              <a:t>	</a:t>
            </a:r>
            <a:r>
              <a:rPr sz="1900" b="1" spc="-5" dirty="0">
                <a:latin typeface="Arial"/>
                <a:cs typeface="Arial"/>
              </a:rPr>
              <a:t>mo</a:t>
            </a:r>
            <a:r>
              <a:rPr sz="1900" b="1" dirty="0">
                <a:latin typeface="Arial"/>
                <a:cs typeface="Arial"/>
              </a:rPr>
              <a:t>n</a:t>
            </a:r>
            <a:r>
              <a:rPr sz="1900" b="1" spc="-5" dirty="0">
                <a:latin typeface="Arial"/>
                <a:cs typeface="Arial"/>
              </a:rPr>
              <a:t>o</a:t>
            </a:r>
            <a:r>
              <a:rPr sz="1900" b="1" dirty="0">
                <a:latin typeface="Arial"/>
                <a:cs typeface="Arial"/>
              </a:rPr>
              <a:t>f</a:t>
            </a:r>
            <a:r>
              <a:rPr sz="1900" b="1" spc="-5" dirty="0">
                <a:latin typeface="Arial"/>
                <a:cs typeface="Arial"/>
              </a:rPr>
              <a:t>ásico</a:t>
            </a:r>
            <a:r>
              <a:rPr sz="1900" b="1" dirty="0">
                <a:latin typeface="Arial"/>
                <a:cs typeface="Arial"/>
              </a:rPr>
              <a:t>	</a:t>
            </a:r>
            <a:r>
              <a:rPr sz="1900" b="1" spc="-5" dirty="0">
                <a:latin typeface="Arial"/>
                <a:cs typeface="Arial"/>
              </a:rPr>
              <a:t>pa</a:t>
            </a:r>
            <a:r>
              <a:rPr sz="1900" b="1" spc="-15" dirty="0">
                <a:latin typeface="Arial"/>
                <a:cs typeface="Arial"/>
              </a:rPr>
              <a:t>r</a:t>
            </a:r>
            <a:r>
              <a:rPr sz="1900" b="1" spc="-5" dirty="0">
                <a:latin typeface="Arial"/>
                <a:cs typeface="Arial"/>
              </a:rPr>
              <a:t>a</a:t>
            </a:r>
            <a:r>
              <a:rPr sz="1900" b="1" dirty="0">
                <a:latin typeface="Arial"/>
                <a:cs typeface="Arial"/>
              </a:rPr>
              <a:t>	</a:t>
            </a:r>
            <a:r>
              <a:rPr sz="1900" b="1" spc="-5" dirty="0">
                <a:latin typeface="Arial"/>
                <a:cs typeface="Arial"/>
              </a:rPr>
              <a:t>pro</a:t>
            </a:r>
            <a:r>
              <a:rPr sz="1900" b="1" dirty="0">
                <a:latin typeface="Arial"/>
                <a:cs typeface="Arial"/>
              </a:rPr>
              <a:t>b</a:t>
            </a:r>
            <a:r>
              <a:rPr sz="1900" b="1" spc="-5" dirty="0">
                <a:latin typeface="Arial"/>
                <a:cs typeface="Arial"/>
              </a:rPr>
              <a:t>ar</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relaci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  transformación</a:t>
            </a:r>
            <a:r>
              <a:rPr sz="1900" b="1" spc="15" dirty="0">
                <a:latin typeface="Arial"/>
                <a:cs typeface="Arial"/>
              </a:rPr>
              <a:t> </a:t>
            </a:r>
            <a:r>
              <a:rPr sz="1900" b="1" spc="-5" dirty="0">
                <a:latin typeface="Arial"/>
                <a:cs typeface="Arial"/>
              </a:rPr>
              <a:t>de</a:t>
            </a:r>
            <a:r>
              <a:rPr sz="1900" b="1" spc="5" dirty="0">
                <a:latin typeface="Arial"/>
                <a:cs typeface="Arial"/>
              </a:rPr>
              <a:t> </a:t>
            </a:r>
            <a:r>
              <a:rPr sz="1900" b="1" dirty="0">
                <a:latin typeface="Arial"/>
                <a:cs typeface="Arial"/>
              </a:rPr>
              <a:t>un</a:t>
            </a:r>
            <a:r>
              <a:rPr sz="1900" b="1" spc="10" dirty="0">
                <a:latin typeface="Arial"/>
                <a:cs typeface="Arial"/>
              </a:rPr>
              <a:t> </a:t>
            </a:r>
            <a:r>
              <a:rPr sz="1900" b="1" spc="-5" dirty="0">
                <a:latin typeface="Arial"/>
                <a:cs typeface="Arial"/>
              </a:rPr>
              <a:t>transformador</a:t>
            </a:r>
            <a:r>
              <a:rPr sz="1900" b="1" spc="5" dirty="0">
                <a:latin typeface="Arial"/>
                <a:cs typeface="Arial"/>
              </a:rPr>
              <a:t> </a:t>
            </a:r>
            <a:r>
              <a:rPr sz="1900" b="1" spc="-5" dirty="0">
                <a:latin typeface="Arial"/>
                <a:cs typeface="Arial"/>
              </a:rPr>
              <a:t>trifásico</a:t>
            </a:r>
            <a:r>
              <a:rPr sz="1900" b="1" spc="15" dirty="0">
                <a:latin typeface="Arial"/>
                <a:cs typeface="Arial"/>
              </a:rPr>
              <a:t> </a:t>
            </a:r>
            <a:r>
              <a:rPr sz="1900" b="1" spc="-5" dirty="0">
                <a:latin typeface="Arial"/>
                <a:cs typeface="Arial"/>
              </a:rPr>
              <a:t>se</a:t>
            </a:r>
            <a:r>
              <a:rPr sz="1900" b="1" spc="10" dirty="0">
                <a:latin typeface="Arial"/>
                <a:cs typeface="Arial"/>
              </a:rPr>
              <a:t> </a:t>
            </a:r>
            <a:r>
              <a:rPr sz="1900" b="1" spc="-5" dirty="0">
                <a:latin typeface="Arial"/>
                <a:cs typeface="Arial"/>
              </a:rPr>
              <a:t>debe</a:t>
            </a:r>
            <a:r>
              <a:rPr sz="1900" b="1" spc="5" dirty="0">
                <a:latin typeface="Arial"/>
                <a:cs typeface="Arial"/>
              </a:rPr>
              <a:t> </a:t>
            </a:r>
            <a:r>
              <a:rPr sz="1900" b="1" spc="-5" dirty="0">
                <a:latin typeface="Arial"/>
                <a:cs typeface="Arial"/>
              </a:rPr>
              <a:t>considerar</a:t>
            </a:r>
            <a:r>
              <a:rPr sz="1900" b="1" spc="10" dirty="0">
                <a:latin typeface="Arial"/>
                <a:cs typeface="Arial"/>
              </a:rPr>
              <a:t> </a:t>
            </a:r>
            <a:r>
              <a:rPr sz="1900" b="1" spc="-5" dirty="0">
                <a:latin typeface="Arial"/>
                <a:cs typeface="Arial"/>
              </a:rPr>
              <a:t>lo</a:t>
            </a:r>
            <a:r>
              <a:rPr sz="1900" b="1" spc="15" dirty="0">
                <a:latin typeface="Arial"/>
                <a:cs typeface="Arial"/>
              </a:rPr>
              <a:t> </a:t>
            </a:r>
            <a:r>
              <a:rPr sz="1900" b="1" spc="-5" dirty="0">
                <a:latin typeface="Arial"/>
                <a:cs typeface="Arial"/>
              </a:rPr>
              <a:t>siguiente:</a:t>
            </a:r>
            <a:endParaRPr sz="1900">
              <a:latin typeface="Arial"/>
              <a:cs typeface="Arial"/>
            </a:endParaRPr>
          </a:p>
        </p:txBody>
      </p:sp>
      <p:sp>
        <p:nvSpPr>
          <p:cNvPr id="8" name="object 8"/>
          <p:cNvSpPr txBox="1"/>
          <p:nvPr/>
        </p:nvSpPr>
        <p:spPr>
          <a:xfrm>
            <a:off x="1169212" y="5136770"/>
            <a:ext cx="8803640" cy="269304"/>
          </a:xfrm>
          <a:prstGeom prst="rect">
            <a:avLst/>
          </a:prstGeom>
          <a:solidFill>
            <a:srgbClr val="00FFFF"/>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Si</a:t>
            </a:r>
            <a:r>
              <a:rPr sz="1900" b="1" spc="135" dirty="0">
                <a:latin typeface="Arial"/>
                <a:cs typeface="Arial"/>
              </a:rPr>
              <a:t> </a:t>
            </a:r>
            <a:r>
              <a:rPr sz="1900" b="1" spc="-5" dirty="0">
                <a:latin typeface="Arial"/>
                <a:cs typeface="Arial"/>
              </a:rPr>
              <a:t>el</a:t>
            </a:r>
            <a:r>
              <a:rPr sz="1900" b="1" spc="140" dirty="0">
                <a:latin typeface="Arial"/>
                <a:cs typeface="Arial"/>
              </a:rPr>
              <a:t> </a:t>
            </a:r>
            <a:r>
              <a:rPr sz="1900" b="1" spc="-5" dirty="0">
                <a:latin typeface="Arial"/>
                <a:cs typeface="Arial"/>
              </a:rPr>
              <a:t>transformador</a:t>
            </a:r>
            <a:r>
              <a:rPr sz="1900" b="1" spc="130" dirty="0">
                <a:latin typeface="Arial"/>
                <a:cs typeface="Arial"/>
              </a:rPr>
              <a:t> </a:t>
            </a:r>
            <a:r>
              <a:rPr sz="1900" b="1" spc="-5" dirty="0">
                <a:latin typeface="Arial"/>
                <a:cs typeface="Arial"/>
              </a:rPr>
              <a:t>es</a:t>
            </a:r>
            <a:r>
              <a:rPr sz="1900" b="1" spc="149" dirty="0">
                <a:latin typeface="Arial"/>
                <a:cs typeface="Arial"/>
              </a:rPr>
              <a:t> </a:t>
            </a:r>
            <a:r>
              <a:rPr sz="1900" b="1" spc="-5" dirty="0">
                <a:latin typeface="Arial"/>
                <a:cs typeface="Arial"/>
              </a:rPr>
              <a:t>delta</a:t>
            </a:r>
            <a:r>
              <a:rPr sz="1900" b="1" spc="170" dirty="0">
                <a:latin typeface="Arial"/>
                <a:cs typeface="Arial"/>
              </a:rPr>
              <a:t> </a:t>
            </a:r>
            <a:r>
              <a:rPr sz="1900" b="1" spc="-5" dirty="0">
                <a:latin typeface="Arial"/>
                <a:cs typeface="Arial"/>
              </a:rPr>
              <a:t>–</a:t>
            </a:r>
            <a:r>
              <a:rPr sz="1900" b="1" spc="140" dirty="0">
                <a:latin typeface="Arial"/>
                <a:cs typeface="Arial"/>
              </a:rPr>
              <a:t> </a:t>
            </a:r>
            <a:r>
              <a:rPr sz="1900" b="1" spc="-5" dirty="0">
                <a:latin typeface="Arial"/>
                <a:cs typeface="Arial"/>
              </a:rPr>
              <a:t>delta</a:t>
            </a:r>
            <a:r>
              <a:rPr sz="1900" b="1" spc="145" dirty="0">
                <a:latin typeface="Arial"/>
                <a:cs typeface="Arial"/>
              </a:rPr>
              <a:t> </a:t>
            </a:r>
            <a:r>
              <a:rPr sz="1900" b="1" spc="-5" dirty="0">
                <a:latin typeface="Arial"/>
                <a:cs typeface="Arial"/>
              </a:rPr>
              <a:t>simplemente</a:t>
            </a:r>
            <a:r>
              <a:rPr sz="1900" b="1" spc="140" dirty="0">
                <a:latin typeface="Arial"/>
                <a:cs typeface="Arial"/>
              </a:rPr>
              <a:t> </a:t>
            </a:r>
            <a:r>
              <a:rPr sz="1900" b="1" spc="5" dirty="0">
                <a:latin typeface="Arial"/>
                <a:cs typeface="Arial"/>
              </a:rPr>
              <a:t>hay</a:t>
            </a:r>
            <a:r>
              <a:rPr sz="1900" b="1" spc="114" dirty="0">
                <a:latin typeface="Arial"/>
                <a:cs typeface="Arial"/>
              </a:rPr>
              <a:t> </a:t>
            </a:r>
            <a:r>
              <a:rPr sz="1900" b="1" spc="-5" dirty="0">
                <a:latin typeface="Arial"/>
                <a:cs typeface="Arial"/>
              </a:rPr>
              <a:t>que</a:t>
            </a:r>
            <a:r>
              <a:rPr sz="1900" b="1" spc="140" dirty="0">
                <a:latin typeface="Arial"/>
                <a:cs typeface="Arial"/>
              </a:rPr>
              <a:t> </a:t>
            </a:r>
            <a:r>
              <a:rPr sz="1900" b="1" spc="-5" dirty="0">
                <a:latin typeface="Arial"/>
                <a:cs typeface="Arial"/>
              </a:rPr>
              <a:t>identificar</a:t>
            </a:r>
            <a:r>
              <a:rPr sz="1900" b="1" spc="140" dirty="0">
                <a:latin typeface="Arial"/>
                <a:cs typeface="Arial"/>
              </a:rPr>
              <a:t> </a:t>
            </a:r>
            <a:r>
              <a:rPr sz="1900" b="1" spc="-5" dirty="0">
                <a:latin typeface="Arial"/>
                <a:cs typeface="Arial"/>
              </a:rPr>
              <a:t>en</a:t>
            </a:r>
            <a:r>
              <a:rPr sz="1900" b="1" spc="145" dirty="0">
                <a:latin typeface="Arial"/>
                <a:cs typeface="Arial"/>
              </a:rPr>
              <a:t> </a:t>
            </a:r>
            <a:r>
              <a:rPr sz="1900" b="1" dirty="0">
                <a:latin typeface="Arial"/>
                <a:cs typeface="Arial"/>
              </a:rPr>
              <a:t>la</a:t>
            </a:r>
            <a:endParaRPr sz="1900">
              <a:latin typeface="Arial"/>
              <a:cs typeface="Arial"/>
            </a:endParaRPr>
          </a:p>
        </p:txBody>
      </p:sp>
      <p:sp>
        <p:nvSpPr>
          <p:cNvPr id="9" name="object 9"/>
          <p:cNvSpPr txBox="1"/>
          <p:nvPr/>
        </p:nvSpPr>
        <p:spPr>
          <a:xfrm>
            <a:off x="1397761" y="5414214"/>
            <a:ext cx="8575040"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placa</a:t>
            </a:r>
            <a:r>
              <a:rPr sz="1900" b="1" spc="140" dirty="0">
                <a:latin typeface="Arial"/>
                <a:cs typeface="Arial"/>
              </a:rPr>
              <a:t> </a:t>
            </a:r>
            <a:r>
              <a:rPr sz="1900" b="1" spc="-5" dirty="0">
                <a:latin typeface="Arial"/>
                <a:cs typeface="Arial"/>
              </a:rPr>
              <a:t>del</a:t>
            </a:r>
            <a:r>
              <a:rPr sz="1900" b="1" spc="145" dirty="0">
                <a:latin typeface="Arial"/>
                <a:cs typeface="Arial"/>
              </a:rPr>
              <a:t> </a:t>
            </a:r>
            <a:r>
              <a:rPr sz="1900" b="1" spc="-5" dirty="0">
                <a:latin typeface="Arial"/>
                <a:cs typeface="Arial"/>
              </a:rPr>
              <a:t>transformador</a:t>
            </a:r>
            <a:r>
              <a:rPr sz="1900" b="1" spc="125" dirty="0">
                <a:latin typeface="Arial"/>
                <a:cs typeface="Arial"/>
              </a:rPr>
              <a:t> </a:t>
            </a:r>
            <a:r>
              <a:rPr sz="1900" b="1" dirty="0">
                <a:latin typeface="Arial"/>
                <a:cs typeface="Arial"/>
              </a:rPr>
              <a:t>cuales</a:t>
            </a:r>
            <a:r>
              <a:rPr sz="1900" b="1" spc="140" dirty="0">
                <a:latin typeface="Arial"/>
                <a:cs typeface="Arial"/>
              </a:rPr>
              <a:t> </a:t>
            </a:r>
            <a:r>
              <a:rPr sz="1900" b="1" spc="-5" dirty="0">
                <a:latin typeface="Arial"/>
                <a:cs typeface="Arial"/>
              </a:rPr>
              <a:t>devanados</a:t>
            </a:r>
            <a:r>
              <a:rPr sz="1900" b="1" spc="145" dirty="0">
                <a:latin typeface="Arial"/>
                <a:cs typeface="Arial"/>
              </a:rPr>
              <a:t> </a:t>
            </a:r>
            <a:r>
              <a:rPr sz="1900" b="1" spc="-5" dirty="0">
                <a:latin typeface="Arial"/>
                <a:cs typeface="Arial"/>
              </a:rPr>
              <a:t>están</a:t>
            </a:r>
            <a:r>
              <a:rPr sz="1900" b="1" spc="140" dirty="0">
                <a:latin typeface="Arial"/>
                <a:cs typeface="Arial"/>
              </a:rPr>
              <a:t> </a:t>
            </a:r>
            <a:r>
              <a:rPr sz="1900" b="1" spc="-5" dirty="0">
                <a:latin typeface="Arial"/>
                <a:cs typeface="Arial"/>
              </a:rPr>
              <a:t>en</a:t>
            </a:r>
            <a:r>
              <a:rPr sz="1900" b="1" spc="135" dirty="0">
                <a:latin typeface="Arial"/>
                <a:cs typeface="Arial"/>
              </a:rPr>
              <a:t> </a:t>
            </a:r>
            <a:r>
              <a:rPr sz="1900" b="1" spc="-5" dirty="0">
                <a:latin typeface="Arial"/>
                <a:cs typeface="Arial"/>
              </a:rPr>
              <a:t>paralelo</a:t>
            </a:r>
            <a:r>
              <a:rPr sz="1900" b="1" spc="149" dirty="0">
                <a:latin typeface="Arial"/>
                <a:cs typeface="Arial"/>
              </a:rPr>
              <a:t> </a:t>
            </a:r>
            <a:r>
              <a:rPr sz="1900" b="1" spc="-5" dirty="0">
                <a:latin typeface="Arial"/>
                <a:cs typeface="Arial"/>
              </a:rPr>
              <a:t>y</a:t>
            </a:r>
            <a:r>
              <a:rPr sz="1900" b="1" spc="140" dirty="0">
                <a:latin typeface="Arial"/>
                <a:cs typeface="Arial"/>
              </a:rPr>
              <a:t> </a:t>
            </a:r>
            <a:r>
              <a:rPr sz="1900" b="1" spc="-5" dirty="0">
                <a:latin typeface="Arial"/>
                <a:cs typeface="Arial"/>
              </a:rPr>
              <a:t>verificar</a:t>
            </a:r>
            <a:r>
              <a:rPr sz="1900" b="1" spc="125" dirty="0">
                <a:latin typeface="Arial"/>
                <a:cs typeface="Arial"/>
              </a:rPr>
              <a:t> </a:t>
            </a:r>
            <a:r>
              <a:rPr sz="1900" b="1" spc="-5" dirty="0">
                <a:latin typeface="Arial"/>
                <a:cs typeface="Arial"/>
              </a:rPr>
              <a:t>la</a:t>
            </a:r>
            <a:endParaRPr sz="1900">
              <a:latin typeface="Arial"/>
              <a:cs typeface="Arial"/>
            </a:endParaRPr>
          </a:p>
        </p:txBody>
      </p:sp>
      <p:sp>
        <p:nvSpPr>
          <p:cNvPr id="10" name="object 10"/>
          <p:cNvSpPr txBox="1"/>
          <p:nvPr/>
        </p:nvSpPr>
        <p:spPr>
          <a:xfrm>
            <a:off x="1397762" y="5691885"/>
            <a:ext cx="2896234"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polaridad</a:t>
            </a:r>
            <a:r>
              <a:rPr sz="1900" b="1" spc="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mismos.</a:t>
            </a:r>
            <a:endParaRPr sz="1900">
              <a:latin typeface="Arial"/>
              <a:cs typeface="Arial"/>
            </a:endParaRPr>
          </a:p>
        </p:txBody>
      </p:sp>
      <p:pic>
        <p:nvPicPr>
          <p:cNvPr id="11" name="object 11"/>
          <p:cNvPicPr/>
          <p:nvPr/>
        </p:nvPicPr>
        <p:blipFill>
          <a:blip r:embed="rId3" cstate="print"/>
          <a:stretch>
            <a:fillRect/>
          </a:stretch>
        </p:blipFill>
        <p:spPr>
          <a:xfrm>
            <a:off x="2085836" y="1147614"/>
            <a:ext cx="6633308" cy="3422122"/>
          </a:xfrm>
          <a:prstGeom prst="rect">
            <a:avLst/>
          </a:prstGeom>
        </p:spPr>
      </p:pic>
      <p:sp>
        <p:nvSpPr>
          <p:cNvPr id="12" name="object 1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73</a:t>
            </a:fld>
            <a:endParaRPr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169212" y="1147827"/>
            <a:ext cx="8803640" cy="269304"/>
          </a:xfrm>
          <a:prstGeom prst="rect">
            <a:avLst/>
          </a:prstGeom>
          <a:solidFill>
            <a:srgbClr val="00FFFF"/>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Si</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transformador</a:t>
            </a:r>
            <a:r>
              <a:rPr sz="1900" b="1" spc="5"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estrella</a:t>
            </a:r>
            <a:r>
              <a:rPr sz="1900" b="1" spc="21" dirty="0">
                <a:latin typeface="Arial"/>
                <a:cs typeface="Arial"/>
              </a:rPr>
              <a:t> </a:t>
            </a:r>
            <a:r>
              <a:rPr sz="1900" b="1" spc="-5" dirty="0">
                <a:latin typeface="Arial"/>
                <a:cs typeface="Arial"/>
              </a:rPr>
              <a:t>–</a:t>
            </a:r>
            <a:r>
              <a:rPr sz="1900" b="1" spc="5" dirty="0">
                <a:latin typeface="Arial"/>
                <a:cs typeface="Arial"/>
              </a:rPr>
              <a:t> </a:t>
            </a:r>
            <a:r>
              <a:rPr sz="1900" b="1" spc="-5" dirty="0">
                <a:latin typeface="Arial"/>
                <a:cs typeface="Arial"/>
              </a:rPr>
              <a:t>estrella</a:t>
            </a:r>
            <a:r>
              <a:rPr sz="1900" b="1" spc="21"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estrella</a:t>
            </a:r>
            <a:r>
              <a:rPr sz="1900" b="1" spc="5" dirty="0">
                <a:latin typeface="Arial"/>
                <a:cs typeface="Arial"/>
              </a:rPr>
              <a:t> </a:t>
            </a:r>
            <a:r>
              <a:rPr sz="1900" b="1" spc="-5" dirty="0">
                <a:latin typeface="Arial"/>
                <a:cs typeface="Arial"/>
              </a:rPr>
              <a:t>no</a:t>
            </a:r>
            <a:r>
              <a:rPr sz="1900" b="1" spc="5" dirty="0">
                <a:latin typeface="Arial"/>
                <a:cs typeface="Arial"/>
              </a:rPr>
              <a:t> </a:t>
            </a:r>
            <a:r>
              <a:rPr sz="1900" b="1" spc="-5" dirty="0">
                <a:latin typeface="Arial"/>
                <a:cs typeface="Arial"/>
              </a:rPr>
              <a:t>está</a:t>
            </a:r>
            <a:r>
              <a:rPr sz="1900" b="1" spc="10" dirty="0">
                <a:latin typeface="Arial"/>
                <a:cs typeface="Arial"/>
              </a:rPr>
              <a:t> </a:t>
            </a:r>
            <a:r>
              <a:rPr sz="1900" b="1" spc="-5" dirty="0">
                <a:latin typeface="Arial"/>
                <a:cs typeface="Arial"/>
              </a:rPr>
              <a:t>puesta</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tierra</a:t>
            </a:r>
            <a:endParaRPr sz="1900">
              <a:latin typeface="Arial"/>
              <a:cs typeface="Arial"/>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74</a:t>
            </a:fld>
            <a:endParaRPr dirty="0"/>
          </a:p>
        </p:txBody>
      </p:sp>
      <p:sp>
        <p:nvSpPr>
          <p:cNvPr id="7" name="object 7"/>
          <p:cNvSpPr txBox="1"/>
          <p:nvPr/>
        </p:nvSpPr>
        <p:spPr>
          <a:xfrm>
            <a:off x="1397761" y="1425195"/>
            <a:ext cx="8575040"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en</a:t>
            </a:r>
            <a:r>
              <a:rPr sz="1900" b="1" spc="185" dirty="0">
                <a:latin typeface="Arial"/>
                <a:cs typeface="Arial"/>
              </a:rPr>
              <a:t> </a:t>
            </a:r>
            <a:r>
              <a:rPr sz="1900" b="1" spc="-5" dirty="0">
                <a:latin typeface="Arial"/>
                <a:cs typeface="Arial"/>
              </a:rPr>
              <a:t>uno</a:t>
            </a:r>
            <a:r>
              <a:rPr sz="1900" b="1" spc="191" dirty="0">
                <a:latin typeface="Arial"/>
                <a:cs typeface="Arial"/>
              </a:rPr>
              <a:t> </a:t>
            </a:r>
            <a:r>
              <a:rPr sz="1900" b="1" spc="-5" dirty="0">
                <a:latin typeface="Arial"/>
                <a:cs typeface="Arial"/>
              </a:rPr>
              <a:t>de</a:t>
            </a:r>
            <a:r>
              <a:rPr sz="1900" b="1" spc="191" dirty="0">
                <a:latin typeface="Arial"/>
                <a:cs typeface="Arial"/>
              </a:rPr>
              <a:t> </a:t>
            </a:r>
            <a:r>
              <a:rPr sz="1900" b="1" spc="-5" dirty="0">
                <a:latin typeface="Arial"/>
                <a:cs typeface="Arial"/>
              </a:rPr>
              <a:t>los</a:t>
            </a:r>
            <a:r>
              <a:rPr sz="1900" b="1" spc="175" dirty="0">
                <a:latin typeface="Arial"/>
                <a:cs typeface="Arial"/>
              </a:rPr>
              <a:t> </a:t>
            </a:r>
            <a:r>
              <a:rPr sz="1900" b="1" spc="-5" dirty="0">
                <a:latin typeface="Arial"/>
                <a:cs typeface="Arial"/>
              </a:rPr>
              <a:t>lados</a:t>
            </a:r>
            <a:r>
              <a:rPr sz="1900" b="1" spc="191" dirty="0">
                <a:latin typeface="Arial"/>
                <a:cs typeface="Arial"/>
              </a:rPr>
              <a:t> </a:t>
            </a:r>
            <a:r>
              <a:rPr sz="1900" b="1" spc="-5" dirty="0">
                <a:latin typeface="Arial"/>
                <a:cs typeface="Arial"/>
              </a:rPr>
              <a:t>del</a:t>
            </a:r>
            <a:r>
              <a:rPr sz="1900" b="1" spc="180" dirty="0">
                <a:latin typeface="Arial"/>
                <a:cs typeface="Arial"/>
              </a:rPr>
              <a:t> </a:t>
            </a:r>
            <a:r>
              <a:rPr sz="1900" b="1" spc="-5" dirty="0">
                <a:latin typeface="Arial"/>
                <a:cs typeface="Arial"/>
              </a:rPr>
              <a:t>transformado,</a:t>
            </a:r>
            <a:r>
              <a:rPr sz="1900" b="1" spc="185" dirty="0">
                <a:latin typeface="Arial"/>
                <a:cs typeface="Arial"/>
              </a:rPr>
              <a:t> </a:t>
            </a:r>
            <a:r>
              <a:rPr sz="1900" b="1" dirty="0">
                <a:latin typeface="Arial"/>
                <a:cs typeface="Arial"/>
              </a:rPr>
              <a:t>hay</a:t>
            </a:r>
            <a:r>
              <a:rPr sz="1900" b="1" spc="160" dirty="0">
                <a:latin typeface="Arial"/>
                <a:cs typeface="Arial"/>
              </a:rPr>
              <a:t> </a:t>
            </a:r>
            <a:r>
              <a:rPr sz="1900" b="1" spc="-5" dirty="0">
                <a:latin typeface="Arial"/>
                <a:cs typeface="Arial"/>
              </a:rPr>
              <a:t>que</a:t>
            </a:r>
            <a:r>
              <a:rPr sz="1900" b="1" spc="180" dirty="0">
                <a:latin typeface="Arial"/>
                <a:cs typeface="Arial"/>
              </a:rPr>
              <a:t> </a:t>
            </a:r>
            <a:r>
              <a:rPr sz="1900" b="1" spc="-5" dirty="0">
                <a:latin typeface="Arial"/>
                <a:cs typeface="Arial"/>
              </a:rPr>
              <a:t>identificar</a:t>
            </a:r>
            <a:r>
              <a:rPr sz="1900" b="1" spc="185" dirty="0">
                <a:latin typeface="Arial"/>
                <a:cs typeface="Arial"/>
              </a:rPr>
              <a:t> </a:t>
            </a:r>
            <a:r>
              <a:rPr sz="1900" b="1" spc="-5" dirty="0">
                <a:latin typeface="Arial"/>
                <a:cs typeface="Arial"/>
              </a:rPr>
              <a:t>en</a:t>
            </a:r>
            <a:r>
              <a:rPr sz="1900" b="1" spc="191" dirty="0">
                <a:latin typeface="Arial"/>
                <a:cs typeface="Arial"/>
              </a:rPr>
              <a:t> </a:t>
            </a:r>
            <a:r>
              <a:rPr sz="1900" b="1" spc="-5" dirty="0">
                <a:latin typeface="Arial"/>
                <a:cs typeface="Arial"/>
              </a:rPr>
              <a:t>la</a:t>
            </a:r>
            <a:r>
              <a:rPr sz="1900" b="1" spc="185" dirty="0">
                <a:latin typeface="Arial"/>
                <a:cs typeface="Arial"/>
              </a:rPr>
              <a:t> </a:t>
            </a:r>
            <a:r>
              <a:rPr sz="1900" b="1" spc="-5" dirty="0">
                <a:latin typeface="Arial"/>
                <a:cs typeface="Arial"/>
              </a:rPr>
              <a:t>placa</a:t>
            </a:r>
            <a:r>
              <a:rPr sz="1900" b="1" spc="191" dirty="0">
                <a:latin typeface="Arial"/>
                <a:cs typeface="Arial"/>
              </a:rPr>
              <a:t> </a:t>
            </a:r>
            <a:r>
              <a:rPr sz="1900" b="1" spc="-5" dirty="0">
                <a:latin typeface="Arial"/>
                <a:cs typeface="Arial"/>
              </a:rPr>
              <a:t>del</a:t>
            </a:r>
            <a:endParaRPr sz="1900">
              <a:latin typeface="Arial"/>
              <a:cs typeface="Arial"/>
            </a:endParaRPr>
          </a:p>
        </p:txBody>
      </p:sp>
      <p:sp>
        <p:nvSpPr>
          <p:cNvPr id="8" name="object 8"/>
          <p:cNvSpPr txBox="1"/>
          <p:nvPr/>
        </p:nvSpPr>
        <p:spPr>
          <a:xfrm>
            <a:off x="1397761" y="1708608"/>
            <a:ext cx="8575040" cy="269304"/>
          </a:xfrm>
          <a:prstGeom prst="rect">
            <a:avLst/>
          </a:prstGeom>
          <a:solidFill>
            <a:srgbClr val="00FFFF"/>
          </a:solidFill>
        </p:spPr>
        <p:txBody>
          <a:bodyPr vert="horz" wrap="square" lIns="0" tIns="0" rIns="0" bIns="0" rtlCol="0">
            <a:spAutoFit/>
          </a:bodyPr>
          <a:lstStyle/>
          <a:p>
            <a:pPr>
              <a:lnSpc>
                <a:spcPts val="2095"/>
              </a:lnSpc>
              <a:tabLst>
                <a:tab pos="1822923" algn="l"/>
                <a:tab pos="2480724" algn="l"/>
                <a:tab pos="4143007" algn="l"/>
                <a:tab pos="4599531" algn="l"/>
                <a:tab pos="5980533" algn="l"/>
                <a:tab pos="6745006" algn="l"/>
                <a:tab pos="7337408" algn="l"/>
                <a:tab pos="7644721" algn="l"/>
                <a:tab pos="8301253" algn="l"/>
              </a:tabLst>
            </a:pPr>
            <a:r>
              <a:rPr sz="1900" b="1" spc="-5" dirty="0">
                <a:latin typeface="Arial"/>
                <a:cs typeface="Arial"/>
              </a:rPr>
              <a:t>transforma</a:t>
            </a:r>
            <a:r>
              <a:rPr sz="1900" b="1" dirty="0">
                <a:latin typeface="Arial"/>
                <a:cs typeface="Arial"/>
              </a:rPr>
              <a:t>d</a:t>
            </a:r>
            <a:r>
              <a:rPr sz="1900" b="1" spc="10"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c</a:t>
            </a:r>
            <a:r>
              <a:rPr sz="1900" b="1" dirty="0">
                <a:latin typeface="Arial"/>
                <a:cs typeface="Arial"/>
              </a:rPr>
              <a:t>u</a:t>
            </a:r>
            <a:r>
              <a:rPr sz="1900" b="1" spc="-5" dirty="0">
                <a:latin typeface="Arial"/>
                <a:cs typeface="Arial"/>
              </a:rPr>
              <a:t>al</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mbin</a:t>
            </a:r>
            <a:r>
              <a:rPr sz="1900" b="1" dirty="0">
                <a:latin typeface="Arial"/>
                <a:cs typeface="Arial"/>
              </a:rPr>
              <a:t>a</a:t>
            </a:r>
            <a:r>
              <a:rPr sz="1900" b="1" spc="-5" dirty="0">
                <a:latin typeface="Arial"/>
                <a:cs typeface="Arial"/>
              </a:rPr>
              <a:t>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ter</a:t>
            </a:r>
            <a:r>
              <a:rPr sz="1900" b="1" spc="-21" dirty="0">
                <a:latin typeface="Arial"/>
                <a:cs typeface="Arial"/>
              </a:rPr>
              <a:t>m</a:t>
            </a:r>
            <a:r>
              <a:rPr sz="1900" b="1" spc="-5" dirty="0">
                <a:latin typeface="Arial"/>
                <a:cs typeface="Arial"/>
              </a:rPr>
              <a:t>inales</a:t>
            </a:r>
            <a:r>
              <a:rPr sz="1900" b="1" dirty="0">
                <a:latin typeface="Arial"/>
                <a:cs typeface="Arial"/>
              </a:rPr>
              <a:t>	</a:t>
            </a:r>
            <a:r>
              <a:rPr sz="1900" b="1" spc="-5" dirty="0">
                <a:latin typeface="Arial"/>
                <a:cs typeface="Arial"/>
              </a:rPr>
              <a:t>e</a:t>
            </a:r>
            <a:r>
              <a:rPr sz="1900" b="1" dirty="0">
                <a:latin typeface="Arial"/>
                <a:cs typeface="Arial"/>
              </a:rPr>
              <a:t>n</a:t>
            </a:r>
            <a:r>
              <a:rPr sz="1900" b="1" spc="-5" dirty="0">
                <a:latin typeface="Arial"/>
                <a:cs typeface="Arial"/>
              </a:rPr>
              <a:t>tre</a:t>
            </a:r>
            <a:r>
              <a:rPr sz="1900" b="1" dirty="0">
                <a:latin typeface="Arial"/>
                <a:cs typeface="Arial"/>
              </a:rPr>
              <a:t>	</a:t>
            </a:r>
            <a:r>
              <a:rPr sz="1900" b="1" spc="-5" dirty="0">
                <a:latin typeface="Arial"/>
                <a:cs typeface="Arial"/>
              </a:rPr>
              <a:t>al</a:t>
            </a:r>
            <a:r>
              <a:rPr sz="1900" b="1" dirty="0">
                <a:latin typeface="Arial"/>
                <a:cs typeface="Arial"/>
              </a:rPr>
              <a:t>t</a:t>
            </a:r>
            <a:r>
              <a:rPr sz="1900" b="1" spc="-5" dirty="0">
                <a:latin typeface="Arial"/>
                <a:cs typeface="Arial"/>
              </a:rPr>
              <a:t>a</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b</a:t>
            </a:r>
            <a:r>
              <a:rPr sz="1900" b="1" dirty="0">
                <a:latin typeface="Arial"/>
                <a:cs typeface="Arial"/>
              </a:rPr>
              <a:t>a</a:t>
            </a:r>
            <a:r>
              <a:rPr sz="1900" b="1" spc="-5" dirty="0">
                <a:latin typeface="Arial"/>
                <a:cs typeface="Arial"/>
              </a:rPr>
              <a:t>ja</a:t>
            </a:r>
            <a:r>
              <a:rPr sz="1900" b="1" dirty="0">
                <a:latin typeface="Arial"/>
                <a:cs typeface="Arial"/>
              </a:rPr>
              <a:t>	</a:t>
            </a:r>
            <a:r>
              <a:rPr sz="1900" b="1" spc="-15" dirty="0">
                <a:latin typeface="Arial"/>
                <a:cs typeface="Arial"/>
              </a:rPr>
              <a:t>s</a:t>
            </a:r>
            <a:r>
              <a:rPr sz="1900" b="1" spc="-5" dirty="0">
                <a:latin typeface="Arial"/>
                <a:cs typeface="Arial"/>
              </a:rPr>
              <a:t>e</a:t>
            </a:r>
            <a:endParaRPr sz="1900">
              <a:latin typeface="Arial"/>
              <a:cs typeface="Arial"/>
            </a:endParaRPr>
          </a:p>
        </p:txBody>
      </p:sp>
      <p:sp>
        <p:nvSpPr>
          <p:cNvPr id="9" name="object 9"/>
          <p:cNvSpPr txBox="1"/>
          <p:nvPr/>
        </p:nvSpPr>
        <p:spPr>
          <a:xfrm>
            <a:off x="1397761" y="1985975"/>
            <a:ext cx="8575040" cy="269304"/>
          </a:xfrm>
          <a:prstGeom prst="rect">
            <a:avLst/>
          </a:prstGeom>
          <a:solidFill>
            <a:srgbClr val="00FFFF"/>
          </a:solidFill>
        </p:spPr>
        <p:txBody>
          <a:bodyPr vert="horz" wrap="square" lIns="0" tIns="0" rIns="0" bIns="0" rtlCol="0">
            <a:spAutoFit/>
          </a:bodyPr>
          <a:lstStyle/>
          <a:p>
            <a:pPr>
              <a:lnSpc>
                <a:spcPts val="2095"/>
              </a:lnSpc>
            </a:pPr>
            <a:r>
              <a:rPr sz="1900" b="1" spc="-5" dirty="0">
                <a:latin typeface="Arial"/>
                <a:cs typeface="Arial"/>
              </a:rPr>
              <a:t>encuentran</a:t>
            </a:r>
            <a:r>
              <a:rPr sz="1900" b="1" spc="5" dirty="0">
                <a:latin typeface="Arial"/>
                <a:cs typeface="Arial"/>
              </a:rPr>
              <a:t> </a:t>
            </a:r>
            <a:r>
              <a:rPr sz="1900" b="1" spc="-10" dirty="0">
                <a:latin typeface="Arial"/>
                <a:cs typeface="Arial"/>
              </a:rPr>
              <a:t>en</a:t>
            </a:r>
            <a:r>
              <a:rPr sz="1900" b="1" spc="10" dirty="0">
                <a:latin typeface="Arial"/>
                <a:cs typeface="Arial"/>
              </a:rPr>
              <a:t> </a:t>
            </a:r>
            <a:r>
              <a:rPr sz="1900" b="1" spc="-5" dirty="0">
                <a:latin typeface="Arial"/>
                <a:cs typeface="Arial"/>
              </a:rPr>
              <a:t>paralelo,</a:t>
            </a:r>
            <a:r>
              <a:rPr sz="1900" b="1" spc="10"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ejemplo</a:t>
            </a:r>
            <a:r>
              <a:rPr sz="1900" b="1" spc="10"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transformador</a:t>
            </a:r>
            <a:r>
              <a:rPr sz="1900" b="1" dirty="0">
                <a:latin typeface="Arial"/>
                <a:cs typeface="Arial"/>
              </a:rPr>
              <a:t> </a:t>
            </a:r>
            <a:r>
              <a:rPr sz="1900" b="1" spc="-5" dirty="0">
                <a:latin typeface="Arial"/>
                <a:cs typeface="Arial"/>
              </a:rPr>
              <a:t>YY6</a:t>
            </a:r>
            <a:r>
              <a:rPr sz="1900" b="1" spc="5" dirty="0">
                <a:latin typeface="Arial"/>
                <a:cs typeface="Arial"/>
              </a:rPr>
              <a:t> </a:t>
            </a:r>
            <a:r>
              <a:rPr sz="1900" b="1" spc="-5" dirty="0">
                <a:latin typeface="Arial"/>
                <a:cs typeface="Arial"/>
              </a:rPr>
              <a:t>según</a:t>
            </a:r>
            <a:r>
              <a:rPr sz="1900" b="1" spc="15" dirty="0">
                <a:latin typeface="Arial"/>
                <a:cs typeface="Arial"/>
              </a:rPr>
              <a:t> </a:t>
            </a:r>
            <a:r>
              <a:rPr sz="1900" b="1" spc="-5" dirty="0">
                <a:latin typeface="Arial"/>
                <a:cs typeface="Arial"/>
              </a:rPr>
              <a:t>ANSI,</a:t>
            </a:r>
            <a:endParaRPr sz="1900">
              <a:latin typeface="Arial"/>
              <a:cs typeface="Arial"/>
            </a:endParaRPr>
          </a:p>
        </p:txBody>
      </p:sp>
      <p:sp>
        <p:nvSpPr>
          <p:cNvPr id="10" name="object 10"/>
          <p:cNvSpPr txBox="1"/>
          <p:nvPr/>
        </p:nvSpPr>
        <p:spPr>
          <a:xfrm>
            <a:off x="1397761" y="2263724"/>
            <a:ext cx="8575040" cy="269304"/>
          </a:xfrm>
          <a:prstGeom prst="rect">
            <a:avLst/>
          </a:prstGeom>
          <a:solidFill>
            <a:srgbClr val="00FFFF"/>
          </a:solidFill>
        </p:spPr>
        <p:txBody>
          <a:bodyPr vert="horz" wrap="square" lIns="0" tIns="0" rIns="0" bIns="0" rtlCol="0">
            <a:spAutoFit/>
          </a:bodyPr>
          <a:lstStyle/>
          <a:p>
            <a:pPr>
              <a:lnSpc>
                <a:spcPts val="2095"/>
              </a:lnSpc>
            </a:pPr>
            <a:r>
              <a:rPr sz="1900" b="1" spc="-5" dirty="0">
                <a:latin typeface="Arial"/>
                <a:cs typeface="Arial"/>
              </a:rPr>
              <a:t>la</a:t>
            </a:r>
            <a:r>
              <a:rPr sz="1900" b="1" spc="40" dirty="0">
                <a:latin typeface="Arial"/>
                <a:cs typeface="Arial"/>
              </a:rPr>
              <a:t> </a:t>
            </a:r>
            <a:r>
              <a:rPr sz="1900" b="1" spc="-5" dirty="0">
                <a:latin typeface="Arial"/>
                <a:cs typeface="Arial"/>
              </a:rPr>
              <a:t>conexión</a:t>
            </a:r>
            <a:r>
              <a:rPr sz="1900" b="1" spc="44" dirty="0">
                <a:latin typeface="Arial"/>
                <a:cs typeface="Arial"/>
              </a:rPr>
              <a:t> </a:t>
            </a:r>
            <a:r>
              <a:rPr sz="1900" b="1" spc="-10" dirty="0">
                <a:latin typeface="Arial"/>
                <a:cs typeface="Arial"/>
              </a:rPr>
              <a:t>en</a:t>
            </a:r>
            <a:r>
              <a:rPr sz="1900" b="1" spc="44" dirty="0">
                <a:latin typeface="Arial"/>
                <a:cs typeface="Arial"/>
              </a:rPr>
              <a:t> </a:t>
            </a:r>
            <a:r>
              <a:rPr sz="1900" b="1" spc="-5" dirty="0">
                <a:latin typeface="Arial"/>
                <a:cs typeface="Arial"/>
              </a:rPr>
              <a:t>alta</a:t>
            </a:r>
            <a:r>
              <a:rPr sz="1900" b="1" spc="40" dirty="0">
                <a:latin typeface="Arial"/>
                <a:cs typeface="Arial"/>
              </a:rPr>
              <a:t> </a:t>
            </a:r>
            <a:r>
              <a:rPr sz="1900" b="1" spc="-5" dirty="0">
                <a:latin typeface="Arial"/>
                <a:cs typeface="Arial"/>
              </a:rPr>
              <a:t>H1</a:t>
            </a:r>
            <a:r>
              <a:rPr sz="1900" b="1" spc="65" dirty="0">
                <a:latin typeface="Arial"/>
                <a:cs typeface="Arial"/>
              </a:rPr>
              <a:t> </a:t>
            </a:r>
            <a:r>
              <a:rPr sz="1900" b="1" spc="-5" dirty="0">
                <a:latin typeface="Arial"/>
                <a:cs typeface="Arial"/>
              </a:rPr>
              <a:t>–</a:t>
            </a:r>
            <a:r>
              <a:rPr sz="1900" b="1" spc="44" dirty="0">
                <a:latin typeface="Arial"/>
                <a:cs typeface="Arial"/>
              </a:rPr>
              <a:t> </a:t>
            </a:r>
            <a:r>
              <a:rPr sz="1900" b="1" spc="-5" dirty="0">
                <a:latin typeface="Arial"/>
                <a:cs typeface="Arial"/>
              </a:rPr>
              <a:t>H3</a:t>
            </a:r>
            <a:r>
              <a:rPr sz="1900" b="1" spc="44" dirty="0">
                <a:latin typeface="Arial"/>
                <a:cs typeface="Arial"/>
              </a:rPr>
              <a:t> </a:t>
            </a:r>
            <a:r>
              <a:rPr sz="1900" b="1" spc="-5" dirty="0">
                <a:latin typeface="Arial"/>
                <a:cs typeface="Arial"/>
              </a:rPr>
              <a:t>se</a:t>
            </a:r>
            <a:r>
              <a:rPr sz="1900" b="1" spc="40" dirty="0">
                <a:latin typeface="Arial"/>
                <a:cs typeface="Arial"/>
              </a:rPr>
              <a:t> </a:t>
            </a:r>
            <a:r>
              <a:rPr sz="1900" b="1" spc="-5" dirty="0">
                <a:latin typeface="Arial"/>
                <a:cs typeface="Arial"/>
              </a:rPr>
              <a:t>encuentra</a:t>
            </a:r>
            <a:r>
              <a:rPr sz="1900" b="1" spc="44" dirty="0">
                <a:latin typeface="Arial"/>
                <a:cs typeface="Arial"/>
              </a:rPr>
              <a:t> </a:t>
            </a:r>
            <a:r>
              <a:rPr sz="1900" b="1" spc="-5" dirty="0">
                <a:latin typeface="Arial"/>
                <a:cs typeface="Arial"/>
              </a:rPr>
              <a:t>en</a:t>
            </a:r>
            <a:r>
              <a:rPr sz="1900" b="1" spc="44" dirty="0">
                <a:latin typeface="Arial"/>
                <a:cs typeface="Arial"/>
              </a:rPr>
              <a:t> </a:t>
            </a:r>
            <a:r>
              <a:rPr sz="1900" b="1" spc="-5" dirty="0">
                <a:latin typeface="Arial"/>
                <a:cs typeface="Arial"/>
              </a:rPr>
              <a:t>paralelo</a:t>
            </a:r>
            <a:r>
              <a:rPr sz="1900" b="1" spc="44" dirty="0">
                <a:latin typeface="Arial"/>
                <a:cs typeface="Arial"/>
              </a:rPr>
              <a:t> </a:t>
            </a:r>
            <a:r>
              <a:rPr sz="1900" b="1" spc="-5" dirty="0">
                <a:latin typeface="Arial"/>
                <a:cs typeface="Arial"/>
              </a:rPr>
              <a:t>a</a:t>
            </a:r>
            <a:r>
              <a:rPr sz="1900" b="1" spc="40"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conexión</a:t>
            </a:r>
            <a:r>
              <a:rPr sz="1900" b="1" spc="44" dirty="0">
                <a:latin typeface="Arial"/>
                <a:cs typeface="Arial"/>
              </a:rPr>
              <a:t> </a:t>
            </a:r>
            <a:r>
              <a:rPr sz="1900" b="1" spc="-5" dirty="0">
                <a:latin typeface="Arial"/>
                <a:cs typeface="Arial"/>
              </a:rPr>
              <a:t>en</a:t>
            </a:r>
            <a:r>
              <a:rPr sz="1900" b="1" spc="44" dirty="0">
                <a:latin typeface="Arial"/>
                <a:cs typeface="Arial"/>
              </a:rPr>
              <a:t> </a:t>
            </a:r>
            <a:r>
              <a:rPr sz="1900" b="1" spc="-5" dirty="0">
                <a:latin typeface="Arial"/>
                <a:cs typeface="Arial"/>
              </a:rPr>
              <a:t>baja</a:t>
            </a:r>
            <a:endParaRPr sz="1900">
              <a:latin typeface="Arial"/>
              <a:cs typeface="Arial"/>
            </a:endParaRPr>
          </a:p>
        </p:txBody>
      </p:sp>
      <p:sp>
        <p:nvSpPr>
          <p:cNvPr id="11" name="object 11"/>
          <p:cNvSpPr txBox="1"/>
          <p:nvPr/>
        </p:nvSpPr>
        <p:spPr>
          <a:xfrm>
            <a:off x="1397762" y="2535048"/>
            <a:ext cx="936624"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X3</a:t>
            </a:r>
            <a:r>
              <a:rPr sz="1900" b="1" spc="-40" dirty="0">
                <a:latin typeface="Arial"/>
                <a:cs typeface="Arial"/>
              </a:rPr>
              <a:t> </a:t>
            </a:r>
            <a:r>
              <a:rPr sz="1900" b="1" spc="-5" dirty="0">
                <a:latin typeface="Arial"/>
                <a:cs typeface="Arial"/>
              </a:rPr>
              <a:t>–</a:t>
            </a:r>
            <a:r>
              <a:rPr sz="1900" b="1" spc="-30" dirty="0">
                <a:latin typeface="Arial"/>
                <a:cs typeface="Arial"/>
              </a:rPr>
              <a:t> </a:t>
            </a:r>
            <a:r>
              <a:rPr sz="1900" b="1" spc="-5" dirty="0">
                <a:latin typeface="Arial"/>
                <a:cs typeface="Arial"/>
              </a:rPr>
              <a:t>X1.</a:t>
            </a:r>
            <a:endParaRPr sz="1900">
              <a:latin typeface="Arial"/>
              <a:cs typeface="Arial"/>
            </a:endParaRPr>
          </a:p>
        </p:txBody>
      </p:sp>
      <p:sp>
        <p:nvSpPr>
          <p:cNvPr id="12" name="object 12"/>
          <p:cNvSpPr txBox="1"/>
          <p:nvPr/>
        </p:nvSpPr>
        <p:spPr>
          <a:xfrm>
            <a:off x="1121663" y="3089784"/>
            <a:ext cx="8851265" cy="269304"/>
          </a:xfrm>
          <a:prstGeom prst="rect">
            <a:avLst/>
          </a:prstGeom>
          <a:solidFill>
            <a:srgbClr val="00FFFF"/>
          </a:solidFill>
        </p:spPr>
        <p:txBody>
          <a:bodyPr vert="horz" wrap="square" lIns="0" tIns="0" rIns="0" bIns="0" rtlCol="0">
            <a:spAutoFit/>
          </a:bodyPr>
          <a:lstStyle/>
          <a:p>
            <a:pPr marL="228580" indent="-229214">
              <a:lnSpc>
                <a:spcPts val="2145"/>
              </a:lnSpc>
              <a:buFont typeface="Wingdings"/>
              <a:buChar char=""/>
              <a:tabLst>
                <a:tab pos="229214" algn="l"/>
              </a:tabLst>
            </a:pPr>
            <a:r>
              <a:rPr sz="1900" b="1" spc="-5" dirty="0">
                <a:latin typeface="Arial"/>
                <a:cs typeface="Arial"/>
              </a:rPr>
              <a:t>Si</a:t>
            </a:r>
            <a:r>
              <a:rPr sz="1900" b="1" spc="135" dirty="0">
                <a:latin typeface="Arial"/>
                <a:cs typeface="Arial"/>
              </a:rPr>
              <a:t> </a:t>
            </a:r>
            <a:r>
              <a:rPr sz="1900" b="1" spc="-5" dirty="0">
                <a:latin typeface="Arial"/>
                <a:cs typeface="Arial"/>
              </a:rPr>
              <a:t>el</a:t>
            </a:r>
            <a:r>
              <a:rPr sz="1900" b="1" spc="149" dirty="0">
                <a:latin typeface="Arial"/>
                <a:cs typeface="Arial"/>
              </a:rPr>
              <a:t> </a:t>
            </a:r>
            <a:r>
              <a:rPr sz="1900" b="1" dirty="0">
                <a:latin typeface="Arial"/>
                <a:cs typeface="Arial"/>
              </a:rPr>
              <a:t>transformador</a:t>
            </a:r>
            <a:r>
              <a:rPr sz="1900" b="1" spc="140" dirty="0">
                <a:latin typeface="Arial"/>
                <a:cs typeface="Arial"/>
              </a:rPr>
              <a:t> </a:t>
            </a:r>
            <a:r>
              <a:rPr sz="1900" b="1" spc="-5" dirty="0">
                <a:latin typeface="Arial"/>
                <a:cs typeface="Arial"/>
              </a:rPr>
              <a:t>posee</a:t>
            </a:r>
            <a:r>
              <a:rPr sz="1900" b="1" spc="160" dirty="0">
                <a:latin typeface="Arial"/>
                <a:cs typeface="Arial"/>
              </a:rPr>
              <a:t> </a:t>
            </a:r>
            <a:r>
              <a:rPr sz="1900" b="1" spc="-5" dirty="0">
                <a:latin typeface="Arial"/>
                <a:cs typeface="Arial"/>
              </a:rPr>
              <a:t>terminales</a:t>
            </a:r>
            <a:r>
              <a:rPr sz="1900" b="1" spc="149" dirty="0">
                <a:latin typeface="Arial"/>
                <a:cs typeface="Arial"/>
              </a:rPr>
              <a:t> </a:t>
            </a:r>
            <a:r>
              <a:rPr sz="1900" b="1" spc="-5" dirty="0">
                <a:latin typeface="Arial"/>
                <a:cs typeface="Arial"/>
              </a:rPr>
              <a:t>H0</a:t>
            </a:r>
            <a:r>
              <a:rPr sz="1900" b="1" spc="160" dirty="0">
                <a:latin typeface="Arial"/>
                <a:cs typeface="Arial"/>
              </a:rPr>
              <a:t> </a:t>
            </a:r>
            <a:r>
              <a:rPr sz="1900" b="1" spc="-5" dirty="0">
                <a:latin typeface="Arial"/>
                <a:cs typeface="Arial"/>
              </a:rPr>
              <a:t>y</a:t>
            </a:r>
            <a:r>
              <a:rPr sz="1900" b="1" spc="135" dirty="0">
                <a:latin typeface="Arial"/>
                <a:cs typeface="Arial"/>
              </a:rPr>
              <a:t> </a:t>
            </a:r>
            <a:r>
              <a:rPr sz="1900" b="1" spc="21" dirty="0">
                <a:latin typeface="Arial"/>
                <a:cs typeface="Arial"/>
              </a:rPr>
              <a:t>X0</a:t>
            </a:r>
            <a:r>
              <a:rPr sz="1900" b="1" spc="145" dirty="0">
                <a:latin typeface="Arial"/>
                <a:cs typeface="Arial"/>
              </a:rPr>
              <a:t> </a:t>
            </a:r>
            <a:r>
              <a:rPr sz="1900" b="1" spc="-5" dirty="0">
                <a:latin typeface="Arial"/>
                <a:cs typeface="Arial"/>
              </a:rPr>
              <a:t>la</a:t>
            </a:r>
            <a:r>
              <a:rPr sz="1900" b="1" spc="149" dirty="0">
                <a:latin typeface="Arial"/>
                <a:cs typeface="Arial"/>
              </a:rPr>
              <a:t> </a:t>
            </a:r>
            <a:r>
              <a:rPr sz="1900" b="1" dirty="0">
                <a:latin typeface="Arial"/>
                <a:cs typeface="Arial"/>
              </a:rPr>
              <a:t>conexión</a:t>
            </a:r>
            <a:r>
              <a:rPr sz="1900" b="1" spc="149" dirty="0">
                <a:latin typeface="Arial"/>
                <a:cs typeface="Arial"/>
              </a:rPr>
              <a:t> </a:t>
            </a:r>
            <a:r>
              <a:rPr sz="1900" b="1" spc="-5" dirty="0">
                <a:latin typeface="Arial"/>
                <a:cs typeface="Arial"/>
              </a:rPr>
              <a:t>se</a:t>
            </a:r>
            <a:r>
              <a:rPr sz="1900" b="1" spc="149" dirty="0">
                <a:latin typeface="Arial"/>
                <a:cs typeface="Arial"/>
              </a:rPr>
              <a:t> </a:t>
            </a:r>
            <a:r>
              <a:rPr sz="1900" b="1" spc="-5" dirty="0">
                <a:latin typeface="Arial"/>
                <a:cs typeface="Arial"/>
              </a:rPr>
              <a:t>realiza</a:t>
            </a:r>
            <a:r>
              <a:rPr sz="1900" b="1" spc="149" dirty="0">
                <a:latin typeface="Arial"/>
                <a:cs typeface="Arial"/>
              </a:rPr>
              <a:t> </a:t>
            </a:r>
            <a:r>
              <a:rPr sz="1900" b="1" spc="-5" dirty="0">
                <a:latin typeface="Arial"/>
                <a:cs typeface="Arial"/>
              </a:rPr>
              <a:t>entre</a:t>
            </a:r>
            <a:endParaRPr sz="1900">
              <a:latin typeface="Arial"/>
              <a:cs typeface="Arial"/>
            </a:endParaRPr>
          </a:p>
        </p:txBody>
      </p:sp>
      <p:sp>
        <p:nvSpPr>
          <p:cNvPr id="13" name="object 13"/>
          <p:cNvSpPr txBox="1"/>
          <p:nvPr/>
        </p:nvSpPr>
        <p:spPr>
          <a:xfrm>
            <a:off x="1350518" y="3367152"/>
            <a:ext cx="7000874"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devanados</a:t>
            </a:r>
            <a:r>
              <a:rPr sz="1900" b="1" spc="10" dirty="0">
                <a:latin typeface="Arial"/>
                <a:cs typeface="Arial"/>
              </a:rPr>
              <a:t> </a:t>
            </a:r>
            <a:r>
              <a:rPr sz="1900" b="1" spc="-5" dirty="0">
                <a:latin typeface="Arial"/>
                <a:cs typeface="Arial"/>
              </a:rPr>
              <a:t>paralelos</a:t>
            </a:r>
            <a:r>
              <a:rPr sz="1900" b="1" dirty="0">
                <a:latin typeface="Arial"/>
                <a:cs typeface="Arial"/>
              </a:rPr>
              <a:t> tal </a:t>
            </a:r>
            <a:r>
              <a:rPr sz="1900" b="1" spc="-5" dirty="0">
                <a:latin typeface="Arial"/>
                <a:cs typeface="Arial"/>
              </a:rPr>
              <a:t>como</a:t>
            </a:r>
            <a:r>
              <a:rPr sz="1900" b="1" dirty="0">
                <a:latin typeface="Arial"/>
                <a:cs typeface="Arial"/>
              </a:rPr>
              <a:t> </a:t>
            </a:r>
            <a:r>
              <a:rPr sz="1900" b="1" spc="-5" dirty="0">
                <a:latin typeface="Arial"/>
                <a:cs typeface="Arial"/>
              </a:rPr>
              <a:t>se</a:t>
            </a:r>
            <a:r>
              <a:rPr sz="1900" b="1" spc="5" dirty="0">
                <a:latin typeface="Arial"/>
                <a:cs typeface="Arial"/>
              </a:rPr>
              <a:t> </a:t>
            </a:r>
            <a:r>
              <a:rPr sz="1900" b="1" spc="-5" dirty="0">
                <a:latin typeface="Arial"/>
                <a:cs typeface="Arial"/>
              </a:rPr>
              <a:t>indicó</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conexión</a:t>
            </a:r>
            <a:r>
              <a:rPr sz="1900" b="1" spc="10" dirty="0">
                <a:latin typeface="Arial"/>
                <a:cs typeface="Arial"/>
              </a:rPr>
              <a:t> </a:t>
            </a:r>
            <a:r>
              <a:rPr sz="1900" b="1" spc="-5" dirty="0">
                <a:latin typeface="Arial"/>
                <a:cs typeface="Arial"/>
              </a:rPr>
              <a:t>delta.</a:t>
            </a:r>
            <a:endParaRPr sz="1900">
              <a:latin typeface="Arial"/>
              <a:cs typeface="Arial"/>
            </a:endParaRPr>
          </a:p>
        </p:txBody>
      </p:sp>
      <p:sp>
        <p:nvSpPr>
          <p:cNvPr id="14" name="object 14"/>
          <p:cNvSpPr txBox="1"/>
          <p:nvPr/>
        </p:nvSpPr>
        <p:spPr>
          <a:xfrm>
            <a:off x="1108964" y="3892677"/>
            <a:ext cx="214629" cy="304570"/>
          </a:xfrm>
          <a:prstGeom prst="rect">
            <a:avLst/>
          </a:prstGeom>
        </p:spPr>
        <p:txBody>
          <a:bodyPr vert="horz" wrap="square" lIns="0" tIns="12064" rIns="0" bIns="0" rtlCol="0">
            <a:spAutoFit/>
          </a:bodyPr>
          <a:lstStyle/>
          <a:p>
            <a:pPr marL="12699">
              <a:spcBef>
                <a:spcPts val="95"/>
              </a:spcBef>
            </a:pPr>
            <a:r>
              <a:rPr sz="1900" spc="-5" dirty="0">
                <a:latin typeface="Wingdings"/>
                <a:cs typeface="Wingdings"/>
              </a:rPr>
              <a:t></a:t>
            </a:r>
            <a:endParaRPr sz="1900">
              <a:latin typeface="Wingdings"/>
              <a:cs typeface="Wingdings"/>
            </a:endParaRPr>
          </a:p>
        </p:txBody>
      </p:sp>
      <p:sp>
        <p:nvSpPr>
          <p:cNvPr id="15" name="object 15"/>
          <p:cNvSpPr txBox="1"/>
          <p:nvPr/>
        </p:nvSpPr>
        <p:spPr>
          <a:xfrm>
            <a:off x="1350518" y="3921837"/>
            <a:ext cx="8622665"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Si</a:t>
            </a:r>
            <a:r>
              <a:rPr sz="1900" b="1" spc="10"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transformador</a:t>
            </a:r>
            <a:r>
              <a:rPr sz="1900" b="1" spc="5" dirty="0">
                <a:latin typeface="Arial"/>
                <a:cs typeface="Arial"/>
              </a:rPr>
              <a:t> </a:t>
            </a:r>
            <a:r>
              <a:rPr sz="1900" b="1" spc="-5" dirty="0">
                <a:latin typeface="Arial"/>
                <a:cs typeface="Arial"/>
              </a:rPr>
              <a:t>es</a:t>
            </a:r>
            <a:r>
              <a:rPr sz="1900" b="1" spc="15" dirty="0">
                <a:latin typeface="Arial"/>
                <a:cs typeface="Arial"/>
              </a:rPr>
              <a:t> </a:t>
            </a:r>
            <a:r>
              <a:rPr sz="1900" b="1" dirty="0">
                <a:latin typeface="Arial"/>
                <a:cs typeface="Arial"/>
              </a:rPr>
              <a:t>delta</a:t>
            </a:r>
            <a:r>
              <a:rPr sz="1900" b="1" spc="50" dirty="0">
                <a:latin typeface="Arial"/>
                <a:cs typeface="Arial"/>
              </a:rPr>
              <a:t> </a:t>
            </a:r>
            <a:r>
              <a:rPr sz="1900" b="1" spc="-5" dirty="0">
                <a:latin typeface="Arial"/>
                <a:cs typeface="Arial"/>
              </a:rPr>
              <a:t>-</a:t>
            </a:r>
            <a:r>
              <a:rPr sz="1900" b="1" spc="21" dirty="0">
                <a:latin typeface="Arial"/>
                <a:cs typeface="Arial"/>
              </a:rPr>
              <a:t> </a:t>
            </a:r>
            <a:r>
              <a:rPr sz="1900" b="1" spc="-5" dirty="0">
                <a:latin typeface="Arial"/>
                <a:cs typeface="Arial"/>
              </a:rPr>
              <a:t>estrella</a:t>
            </a:r>
            <a:r>
              <a:rPr sz="1900" b="1" spc="15" dirty="0">
                <a:latin typeface="Arial"/>
                <a:cs typeface="Arial"/>
              </a:rPr>
              <a:t> </a:t>
            </a:r>
            <a:r>
              <a:rPr sz="1900" b="1" spc="-5" dirty="0">
                <a:latin typeface="Arial"/>
                <a:cs typeface="Arial"/>
              </a:rPr>
              <a:t>o</a:t>
            </a:r>
            <a:r>
              <a:rPr sz="1900" b="1" spc="21" dirty="0">
                <a:latin typeface="Arial"/>
                <a:cs typeface="Arial"/>
              </a:rPr>
              <a:t> </a:t>
            </a:r>
            <a:r>
              <a:rPr sz="1900" b="1" spc="-5" dirty="0">
                <a:latin typeface="Arial"/>
                <a:cs typeface="Arial"/>
              </a:rPr>
              <a:t>estrella</a:t>
            </a:r>
            <a:r>
              <a:rPr sz="1900" b="1" spc="30" dirty="0">
                <a:latin typeface="Arial"/>
                <a:cs typeface="Arial"/>
              </a:rPr>
              <a:t> </a:t>
            </a:r>
            <a:r>
              <a:rPr sz="1900" b="1" spc="-5" dirty="0">
                <a:latin typeface="Arial"/>
                <a:cs typeface="Arial"/>
              </a:rPr>
              <a:t>-</a:t>
            </a:r>
            <a:r>
              <a:rPr sz="1900" b="1" spc="21" dirty="0">
                <a:latin typeface="Arial"/>
                <a:cs typeface="Arial"/>
              </a:rPr>
              <a:t> </a:t>
            </a:r>
            <a:r>
              <a:rPr sz="1900" b="1" spc="-5" dirty="0">
                <a:latin typeface="Arial"/>
                <a:cs typeface="Arial"/>
              </a:rPr>
              <a:t>delta</a:t>
            </a:r>
            <a:r>
              <a:rPr sz="1900" b="1" spc="21" dirty="0">
                <a:latin typeface="Arial"/>
                <a:cs typeface="Arial"/>
              </a:rPr>
              <a:t> </a:t>
            </a:r>
            <a:r>
              <a:rPr sz="1900" b="1" spc="-5" dirty="0">
                <a:latin typeface="Arial"/>
                <a:cs typeface="Arial"/>
              </a:rPr>
              <a:t>con</a:t>
            </a:r>
            <a:r>
              <a:rPr sz="1900" b="1" spc="21" dirty="0">
                <a:latin typeface="Arial"/>
                <a:cs typeface="Arial"/>
              </a:rPr>
              <a:t> </a:t>
            </a:r>
            <a:r>
              <a:rPr sz="1900" b="1" spc="-5" dirty="0">
                <a:latin typeface="Arial"/>
                <a:cs typeface="Arial"/>
              </a:rPr>
              <a:t>terminal</a:t>
            </a:r>
            <a:r>
              <a:rPr sz="1900" b="1" spc="21" dirty="0">
                <a:latin typeface="Arial"/>
                <a:cs typeface="Arial"/>
              </a:rPr>
              <a:t> </a:t>
            </a:r>
            <a:r>
              <a:rPr sz="1900" b="1" spc="-5" dirty="0">
                <a:latin typeface="Arial"/>
                <a:cs typeface="Arial"/>
              </a:rPr>
              <a:t>H0</a:t>
            </a:r>
            <a:r>
              <a:rPr sz="1900" b="1" spc="15" dirty="0">
                <a:latin typeface="Arial"/>
                <a:cs typeface="Arial"/>
              </a:rPr>
              <a:t> </a:t>
            </a:r>
            <a:r>
              <a:rPr sz="1900" b="1" spc="-5" dirty="0">
                <a:latin typeface="Arial"/>
                <a:cs typeface="Arial"/>
              </a:rPr>
              <a:t>o</a:t>
            </a:r>
            <a:r>
              <a:rPr sz="1900" b="1" spc="21" dirty="0">
                <a:latin typeface="Arial"/>
                <a:cs typeface="Arial"/>
              </a:rPr>
              <a:t> </a:t>
            </a:r>
            <a:r>
              <a:rPr sz="1900" b="1" spc="-5" dirty="0">
                <a:latin typeface="Arial"/>
                <a:cs typeface="Arial"/>
              </a:rPr>
              <a:t>X0</a:t>
            </a:r>
            <a:endParaRPr sz="1900">
              <a:latin typeface="Arial"/>
              <a:cs typeface="Arial"/>
            </a:endParaRPr>
          </a:p>
        </p:txBody>
      </p:sp>
      <p:sp>
        <p:nvSpPr>
          <p:cNvPr id="16" name="object 16"/>
          <p:cNvSpPr txBox="1"/>
          <p:nvPr/>
        </p:nvSpPr>
        <p:spPr>
          <a:xfrm>
            <a:off x="1350518" y="4205555"/>
            <a:ext cx="8622665" cy="269304"/>
          </a:xfrm>
          <a:prstGeom prst="rect">
            <a:avLst/>
          </a:prstGeom>
          <a:solidFill>
            <a:srgbClr val="00FFFF"/>
          </a:solidFill>
        </p:spPr>
        <p:txBody>
          <a:bodyPr vert="horz" wrap="square" lIns="0" tIns="0" rIns="0" bIns="0" rtlCol="0">
            <a:spAutoFit/>
          </a:bodyPr>
          <a:lstStyle/>
          <a:p>
            <a:pPr>
              <a:lnSpc>
                <a:spcPts val="2095"/>
              </a:lnSpc>
            </a:pPr>
            <a:r>
              <a:rPr sz="1900" b="1" spc="-5" dirty="0">
                <a:latin typeface="Arial"/>
                <a:cs typeface="Arial"/>
              </a:rPr>
              <a:t>según</a:t>
            </a:r>
            <a:r>
              <a:rPr sz="1900" b="1" spc="420" dirty="0">
                <a:latin typeface="Arial"/>
                <a:cs typeface="Arial"/>
              </a:rPr>
              <a:t> </a:t>
            </a:r>
            <a:r>
              <a:rPr sz="1900" b="1" spc="-5" dirty="0">
                <a:latin typeface="Arial"/>
                <a:cs typeface="Arial"/>
              </a:rPr>
              <a:t>la</a:t>
            </a:r>
            <a:r>
              <a:rPr sz="1900" b="1" spc="415" dirty="0">
                <a:latin typeface="Arial"/>
                <a:cs typeface="Arial"/>
              </a:rPr>
              <a:t> </a:t>
            </a:r>
            <a:r>
              <a:rPr sz="1900" b="1" spc="-5" dirty="0">
                <a:latin typeface="Arial"/>
                <a:cs typeface="Arial"/>
              </a:rPr>
              <a:t>ubicación</a:t>
            </a:r>
            <a:r>
              <a:rPr sz="1900" b="1" spc="426"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la</a:t>
            </a:r>
            <a:r>
              <a:rPr sz="1900" b="1" spc="420" dirty="0">
                <a:latin typeface="Arial"/>
                <a:cs typeface="Arial"/>
              </a:rPr>
              <a:t> </a:t>
            </a:r>
            <a:r>
              <a:rPr sz="1900" b="1" spc="-5" dirty="0">
                <a:latin typeface="Arial"/>
                <a:cs typeface="Arial"/>
              </a:rPr>
              <a:t>estrella,</a:t>
            </a:r>
            <a:r>
              <a:rPr sz="1900" b="1" spc="408" dirty="0">
                <a:latin typeface="Arial"/>
                <a:cs typeface="Arial"/>
              </a:rPr>
              <a:t> </a:t>
            </a:r>
            <a:r>
              <a:rPr sz="1900" b="1" spc="-5" dirty="0">
                <a:latin typeface="Arial"/>
                <a:cs typeface="Arial"/>
              </a:rPr>
              <a:t>la</a:t>
            </a:r>
            <a:r>
              <a:rPr sz="1900" b="1" spc="440" dirty="0">
                <a:latin typeface="Arial"/>
                <a:cs typeface="Arial"/>
              </a:rPr>
              <a:t> </a:t>
            </a:r>
            <a:r>
              <a:rPr sz="1900" b="1" spc="-5" dirty="0">
                <a:latin typeface="Arial"/>
                <a:cs typeface="Arial"/>
              </a:rPr>
              <a:t>conexión</a:t>
            </a:r>
            <a:r>
              <a:rPr sz="1900" b="1" spc="420" dirty="0">
                <a:latin typeface="Arial"/>
                <a:cs typeface="Arial"/>
              </a:rPr>
              <a:t> </a:t>
            </a:r>
            <a:r>
              <a:rPr sz="1900" b="1" spc="-5" dirty="0">
                <a:latin typeface="Arial"/>
                <a:cs typeface="Arial"/>
              </a:rPr>
              <a:t>debe</a:t>
            </a:r>
            <a:r>
              <a:rPr sz="1900" b="1" spc="420" dirty="0">
                <a:latin typeface="Arial"/>
                <a:cs typeface="Arial"/>
              </a:rPr>
              <a:t> </a:t>
            </a:r>
            <a:r>
              <a:rPr sz="1900" b="1" spc="-5" dirty="0">
                <a:latin typeface="Arial"/>
                <a:cs typeface="Arial"/>
              </a:rPr>
              <a:t>realizarse</a:t>
            </a:r>
            <a:r>
              <a:rPr sz="1900" b="1" spc="420" dirty="0">
                <a:latin typeface="Arial"/>
                <a:cs typeface="Arial"/>
              </a:rPr>
              <a:t> </a:t>
            </a:r>
            <a:r>
              <a:rPr sz="1900" b="1" spc="-5" dirty="0">
                <a:latin typeface="Arial"/>
                <a:cs typeface="Arial"/>
              </a:rPr>
              <a:t>entre</a:t>
            </a:r>
            <a:r>
              <a:rPr sz="1900" b="1" spc="415" dirty="0">
                <a:latin typeface="Arial"/>
                <a:cs typeface="Arial"/>
              </a:rPr>
              <a:t> </a:t>
            </a:r>
            <a:r>
              <a:rPr sz="1900" b="1" spc="-5" dirty="0">
                <a:latin typeface="Arial"/>
                <a:cs typeface="Arial"/>
              </a:rPr>
              <a:t>los</a:t>
            </a:r>
            <a:endParaRPr sz="1900">
              <a:latin typeface="Arial"/>
              <a:cs typeface="Arial"/>
            </a:endParaRPr>
          </a:p>
        </p:txBody>
      </p:sp>
      <p:sp>
        <p:nvSpPr>
          <p:cNvPr id="17" name="object 17"/>
          <p:cNvSpPr txBox="1"/>
          <p:nvPr/>
        </p:nvSpPr>
        <p:spPr>
          <a:xfrm>
            <a:off x="1350518" y="4484446"/>
            <a:ext cx="8622665" cy="269304"/>
          </a:xfrm>
          <a:prstGeom prst="rect">
            <a:avLst/>
          </a:prstGeom>
          <a:solidFill>
            <a:srgbClr val="00FFFF"/>
          </a:solidFill>
        </p:spPr>
        <p:txBody>
          <a:bodyPr vert="horz" wrap="square" lIns="0" tIns="0" rIns="0" bIns="0" rtlCol="0">
            <a:spAutoFit/>
          </a:bodyPr>
          <a:lstStyle/>
          <a:p>
            <a:pPr>
              <a:lnSpc>
                <a:spcPts val="2095"/>
              </a:lnSpc>
              <a:tabLst>
                <a:tab pos="1408939" algn="l"/>
                <a:tab pos="1986103" algn="l"/>
                <a:tab pos="2764544" algn="l"/>
                <a:tab pos="3193767" algn="l"/>
                <a:tab pos="4267456" algn="l"/>
                <a:tab pos="5126535" algn="l"/>
                <a:tab pos="5489087" algn="l"/>
                <a:tab pos="6064981" algn="l"/>
                <a:tab pos="7150735" algn="l"/>
                <a:tab pos="7500589" algn="l"/>
                <a:tab pos="8266966" algn="l"/>
              </a:tabLst>
            </a:pPr>
            <a:r>
              <a:rPr sz="1900" b="1" spc="-5" dirty="0">
                <a:latin typeface="Arial"/>
                <a:cs typeface="Arial"/>
              </a:rPr>
              <a:t>d</a:t>
            </a:r>
            <a:r>
              <a:rPr sz="1900" b="1" spc="2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os</a:t>
            </a:r>
            <a:r>
              <a:rPr sz="1900" b="1" dirty="0">
                <a:latin typeface="Arial"/>
                <a:cs typeface="Arial"/>
              </a:rPr>
              <a:t>	</a:t>
            </a:r>
            <a:r>
              <a:rPr sz="1900" b="1" spc="-15" dirty="0">
                <a:latin typeface="Arial"/>
                <a:cs typeface="Arial"/>
              </a:rPr>
              <a:t>q</a:t>
            </a:r>
            <a:r>
              <a:rPr sz="1900" b="1" spc="-5" dirty="0">
                <a:latin typeface="Arial"/>
                <a:cs typeface="Arial"/>
              </a:rPr>
              <a:t>ue</a:t>
            </a:r>
            <a:r>
              <a:rPr sz="1900" b="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án</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ralelo</a:t>
            </a:r>
            <a:r>
              <a:rPr sz="1900" b="1" dirty="0">
                <a:latin typeface="Arial"/>
                <a:cs typeface="Arial"/>
              </a:rPr>
              <a:t>	</a:t>
            </a:r>
            <a:r>
              <a:rPr sz="1900" b="1" spc="-5" dirty="0">
                <a:latin typeface="Arial"/>
                <a:cs typeface="Arial"/>
              </a:rPr>
              <a:t>s</a:t>
            </a:r>
            <a:r>
              <a:rPr sz="1900" b="1" spc="-15" dirty="0">
                <a:latin typeface="Arial"/>
                <a:cs typeface="Arial"/>
              </a:rPr>
              <a:t>e</a:t>
            </a:r>
            <a:r>
              <a:rPr sz="1900" b="1" spc="-5" dirty="0">
                <a:latin typeface="Arial"/>
                <a:cs typeface="Arial"/>
              </a:rPr>
              <a:t>g</a:t>
            </a:r>
            <a:r>
              <a:rPr sz="1900" b="1" dirty="0">
                <a:latin typeface="Arial"/>
                <a:cs typeface="Arial"/>
              </a:rPr>
              <a:t>ú</a:t>
            </a:r>
            <a:r>
              <a:rPr sz="1900" b="1" spc="-5" dirty="0">
                <a:latin typeface="Arial"/>
                <a:cs typeface="Arial"/>
              </a:rPr>
              <a:t>n</a:t>
            </a:r>
            <a:r>
              <a:rPr sz="1900" b="1" dirty="0">
                <a:latin typeface="Arial"/>
                <a:cs typeface="Arial"/>
              </a:rPr>
              <a:t>	</a:t>
            </a:r>
            <a:r>
              <a:rPr sz="1900" b="1" spc="-21" dirty="0">
                <a:latin typeface="Arial"/>
                <a:cs typeface="Arial"/>
              </a:rPr>
              <a:t>l</a:t>
            </a:r>
            <a:r>
              <a:rPr sz="1900" b="1" spc="-5" dirty="0">
                <a:latin typeface="Arial"/>
                <a:cs typeface="Arial"/>
              </a:rPr>
              <a:t>o</a:t>
            </a:r>
            <a:r>
              <a:rPr sz="1900" b="1" dirty="0">
                <a:latin typeface="Arial"/>
                <a:cs typeface="Arial"/>
              </a:rPr>
              <a:t>	</a:t>
            </a:r>
            <a:r>
              <a:rPr sz="1900" b="1" spc="-15" dirty="0">
                <a:latin typeface="Arial"/>
                <a:cs typeface="Arial"/>
              </a:rPr>
              <a:t>q</a:t>
            </a:r>
            <a:r>
              <a:rPr sz="1900" b="1" spc="-5" dirty="0">
                <a:latin typeface="Arial"/>
                <a:cs typeface="Arial"/>
              </a:rPr>
              <a:t>ue</a:t>
            </a:r>
            <a:r>
              <a:rPr sz="1900" b="1" dirty="0">
                <a:latin typeface="Arial"/>
                <a:cs typeface="Arial"/>
              </a:rPr>
              <a:t>	</a:t>
            </a:r>
            <a:r>
              <a:rPr sz="1900" b="1" spc="-5" dirty="0">
                <a:latin typeface="Arial"/>
                <a:cs typeface="Arial"/>
              </a:rPr>
              <a:t>mues</a:t>
            </a:r>
            <a:r>
              <a:rPr sz="1900" b="1" dirty="0">
                <a:latin typeface="Arial"/>
                <a:cs typeface="Arial"/>
              </a:rPr>
              <a:t>t</a:t>
            </a:r>
            <a:r>
              <a:rPr sz="1900" b="1" spc="-5" dirty="0">
                <a:latin typeface="Arial"/>
                <a:cs typeface="Arial"/>
              </a:rPr>
              <a:t>re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placa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18" name="object 18"/>
          <p:cNvSpPr txBox="1"/>
          <p:nvPr/>
        </p:nvSpPr>
        <p:spPr>
          <a:xfrm>
            <a:off x="1350518" y="4755769"/>
            <a:ext cx="1717675"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transformad</a:t>
            </a:r>
            <a:r>
              <a:rPr sz="1900" b="1" spc="10" dirty="0">
                <a:latin typeface="Arial"/>
                <a:cs typeface="Arial"/>
              </a:rPr>
              <a:t>o</a:t>
            </a:r>
            <a:r>
              <a:rPr sz="1900" b="1" spc="-5" dirty="0">
                <a:latin typeface="Arial"/>
                <a:cs typeface="Arial"/>
              </a:rPr>
              <a:t>r.</a:t>
            </a:r>
            <a:endParaRPr sz="1900">
              <a:latin typeface="Arial"/>
              <a:cs typeface="Arial"/>
            </a:endParaRPr>
          </a:p>
        </p:txBody>
      </p:sp>
      <p:sp>
        <p:nvSpPr>
          <p:cNvPr id="19" name="object 19"/>
          <p:cNvSpPr txBox="1"/>
          <p:nvPr/>
        </p:nvSpPr>
        <p:spPr>
          <a:xfrm>
            <a:off x="1121663" y="5033137"/>
            <a:ext cx="8863966" cy="269304"/>
          </a:xfrm>
          <a:prstGeom prst="rect">
            <a:avLst/>
          </a:prstGeom>
          <a:solidFill>
            <a:srgbClr val="00FFFF"/>
          </a:solidFill>
        </p:spPr>
        <p:txBody>
          <a:bodyPr vert="horz" wrap="square" lIns="0" tIns="0" rIns="0" bIns="0" rtlCol="0">
            <a:spAutoFit/>
          </a:bodyPr>
          <a:lstStyle/>
          <a:p>
            <a:pPr marL="228580" indent="-229214">
              <a:lnSpc>
                <a:spcPts val="2145"/>
              </a:lnSpc>
              <a:buFont typeface="Wingdings"/>
              <a:buChar char=""/>
              <a:tabLst>
                <a:tab pos="229214" algn="l"/>
                <a:tab pos="612086" algn="l"/>
                <a:tab pos="970193" algn="l"/>
                <a:tab pos="2772799" algn="l"/>
                <a:tab pos="3199481" algn="l"/>
                <a:tab pos="3919506" algn="l"/>
                <a:tab pos="4222375" algn="l"/>
                <a:tab pos="5221776" algn="l"/>
                <a:tab pos="5807829" algn="l"/>
                <a:tab pos="7023746" algn="l"/>
                <a:tab pos="7519637" algn="l"/>
                <a:tab pos="8211091" algn="l"/>
                <a:tab pos="8649202" algn="l"/>
              </a:tabLst>
            </a:pPr>
            <a:r>
              <a:rPr sz="1900" b="1" spc="-5" dirty="0">
                <a:latin typeface="Arial"/>
                <a:cs typeface="Arial"/>
              </a:rPr>
              <a:t>Si</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transformad</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lta</a:t>
            </a:r>
            <a:r>
              <a:rPr sz="1900" b="1" dirty="0">
                <a:latin typeface="Arial"/>
                <a:cs typeface="Arial"/>
              </a:rPr>
              <a:t>	</a:t>
            </a:r>
            <a:r>
              <a:rPr sz="1900" b="1" spc="-5" dirty="0">
                <a:latin typeface="Arial"/>
                <a:cs typeface="Arial"/>
              </a:rPr>
              <a:t>o</a:t>
            </a:r>
            <a:r>
              <a:rPr sz="1900" b="1" dirty="0">
                <a:latin typeface="Arial"/>
                <a:cs typeface="Arial"/>
              </a:rPr>
              <a:t>	</a:t>
            </a:r>
            <a:r>
              <a:rPr sz="1900" b="1" spc="-5" dirty="0">
                <a:latin typeface="Arial"/>
                <a:cs typeface="Arial"/>
              </a:rPr>
              <a:t>est</a:t>
            </a:r>
            <a:r>
              <a:rPr sz="1900" b="1" spc="-15" dirty="0">
                <a:latin typeface="Arial"/>
                <a:cs typeface="Arial"/>
              </a:rPr>
              <a:t>r</a:t>
            </a:r>
            <a:r>
              <a:rPr sz="1900" b="1" spc="-5" dirty="0">
                <a:latin typeface="Arial"/>
                <a:cs typeface="Arial"/>
              </a:rPr>
              <a:t>ella</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conexi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zig</a:t>
            </a:r>
            <a:r>
              <a:rPr sz="1900" b="1" dirty="0">
                <a:latin typeface="Arial"/>
                <a:cs typeface="Arial"/>
              </a:rPr>
              <a:t>	</a:t>
            </a:r>
            <a:r>
              <a:rPr sz="1900" b="1" spc="-21" dirty="0">
                <a:latin typeface="Arial"/>
                <a:cs typeface="Arial"/>
              </a:rPr>
              <a:t>–</a:t>
            </a:r>
            <a:r>
              <a:rPr sz="1900" b="1" spc="-5" dirty="0">
                <a:latin typeface="Arial"/>
                <a:cs typeface="Arial"/>
              </a:rPr>
              <a:t>zag</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endParaRPr sz="1900">
              <a:latin typeface="Arial"/>
              <a:cs typeface="Arial"/>
            </a:endParaRPr>
          </a:p>
        </p:txBody>
      </p:sp>
      <p:sp>
        <p:nvSpPr>
          <p:cNvPr id="20" name="object 20"/>
          <p:cNvSpPr txBox="1"/>
          <p:nvPr/>
        </p:nvSpPr>
        <p:spPr>
          <a:xfrm>
            <a:off x="1350518" y="5310505"/>
            <a:ext cx="8622665"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secundario</a:t>
            </a:r>
            <a:r>
              <a:rPr sz="1900" b="1" spc="15" dirty="0">
                <a:latin typeface="Arial"/>
                <a:cs typeface="Arial"/>
              </a:rPr>
              <a:t> </a:t>
            </a:r>
            <a:r>
              <a:rPr sz="1900" b="1" spc="-5" dirty="0">
                <a:latin typeface="Arial"/>
                <a:cs typeface="Arial"/>
              </a:rPr>
              <a:t>o</a:t>
            </a:r>
            <a:r>
              <a:rPr sz="1900" b="1" spc="25" dirty="0">
                <a:latin typeface="Arial"/>
                <a:cs typeface="Arial"/>
              </a:rPr>
              <a:t> </a:t>
            </a:r>
            <a:r>
              <a:rPr sz="1900" b="1" spc="-5" dirty="0">
                <a:latin typeface="Arial"/>
                <a:cs typeface="Arial"/>
              </a:rPr>
              <a:t>si</a:t>
            </a:r>
            <a:r>
              <a:rPr sz="1900" b="1" spc="21"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transformador</a:t>
            </a:r>
            <a:r>
              <a:rPr sz="1900" b="1" spc="10" dirty="0">
                <a:latin typeface="Arial"/>
                <a:cs typeface="Arial"/>
              </a:rPr>
              <a:t> </a:t>
            </a:r>
            <a:r>
              <a:rPr sz="1900" b="1" spc="-5" dirty="0">
                <a:latin typeface="Arial"/>
                <a:cs typeface="Arial"/>
              </a:rPr>
              <a:t>es</a:t>
            </a:r>
            <a:r>
              <a:rPr sz="1900" b="1" spc="15" dirty="0">
                <a:latin typeface="Arial"/>
                <a:cs typeface="Arial"/>
              </a:rPr>
              <a:t> </a:t>
            </a:r>
            <a:r>
              <a:rPr sz="1900" b="1" dirty="0">
                <a:latin typeface="Arial"/>
                <a:cs typeface="Arial"/>
              </a:rPr>
              <a:t>delta</a:t>
            </a:r>
            <a:r>
              <a:rPr sz="1900" b="1" spc="60" dirty="0">
                <a:latin typeface="Arial"/>
                <a:cs typeface="Arial"/>
              </a:rPr>
              <a:t> </a:t>
            </a:r>
            <a:r>
              <a:rPr sz="1900" b="1" spc="-5" dirty="0">
                <a:latin typeface="Arial"/>
                <a:cs typeface="Arial"/>
              </a:rPr>
              <a:t>-</a:t>
            </a:r>
            <a:r>
              <a:rPr sz="1900" b="1" spc="25" dirty="0">
                <a:latin typeface="Arial"/>
                <a:cs typeface="Arial"/>
              </a:rPr>
              <a:t> </a:t>
            </a:r>
            <a:r>
              <a:rPr sz="1900" b="1" spc="-5" dirty="0">
                <a:latin typeface="Arial"/>
                <a:cs typeface="Arial"/>
              </a:rPr>
              <a:t>estrella</a:t>
            </a:r>
            <a:r>
              <a:rPr sz="1900" b="1" spc="21" dirty="0">
                <a:latin typeface="Arial"/>
                <a:cs typeface="Arial"/>
              </a:rPr>
              <a:t> </a:t>
            </a:r>
            <a:r>
              <a:rPr sz="1900" b="1" spc="-5" dirty="0">
                <a:latin typeface="Arial"/>
                <a:cs typeface="Arial"/>
              </a:rPr>
              <a:t>o</a:t>
            </a:r>
            <a:r>
              <a:rPr sz="1900" b="1" spc="21" dirty="0">
                <a:latin typeface="Arial"/>
                <a:cs typeface="Arial"/>
              </a:rPr>
              <a:t> </a:t>
            </a:r>
            <a:r>
              <a:rPr sz="1900" b="1" spc="-5" dirty="0">
                <a:latin typeface="Arial"/>
                <a:cs typeface="Arial"/>
              </a:rPr>
              <a:t>estrella</a:t>
            </a:r>
            <a:r>
              <a:rPr sz="1900" b="1" spc="30" dirty="0">
                <a:latin typeface="Arial"/>
                <a:cs typeface="Arial"/>
              </a:rPr>
              <a:t> </a:t>
            </a:r>
            <a:r>
              <a:rPr sz="1900" b="1" spc="-5" dirty="0">
                <a:latin typeface="Arial"/>
                <a:cs typeface="Arial"/>
              </a:rPr>
              <a:t>–</a:t>
            </a:r>
            <a:r>
              <a:rPr sz="1900" b="1" spc="21" dirty="0">
                <a:latin typeface="Arial"/>
                <a:cs typeface="Arial"/>
              </a:rPr>
              <a:t> </a:t>
            </a:r>
            <a:r>
              <a:rPr sz="1900" b="1" dirty="0">
                <a:latin typeface="Arial"/>
                <a:cs typeface="Arial"/>
              </a:rPr>
              <a:t>delta</a:t>
            </a:r>
            <a:r>
              <a:rPr sz="1900" b="1" spc="15" dirty="0">
                <a:latin typeface="Arial"/>
                <a:cs typeface="Arial"/>
              </a:rPr>
              <a:t> </a:t>
            </a:r>
            <a:r>
              <a:rPr sz="1900" b="1" spc="-5" dirty="0">
                <a:latin typeface="Arial"/>
                <a:cs typeface="Arial"/>
              </a:rPr>
              <a:t>pero</a:t>
            </a:r>
            <a:r>
              <a:rPr sz="1900" b="1" spc="21" dirty="0">
                <a:latin typeface="Arial"/>
                <a:cs typeface="Arial"/>
              </a:rPr>
              <a:t> </a:t>
            </a:r>
            <a:r>
              <a:rPr sz="1900" b="1" spc="-5" dirty="0">
                <a:latin typeface="Arial"/>
                <a:cs typeface="Arial"/>
              </a:rPr>
              <a:t>el</a:t>
            </a:r>
            <a:endParaRPr sz="1900">
              <a:latin typeface="Arial"/>
              <a:cs typeface="Arial"/>
            </a:endParaRPr>
          </a:p>
        </p:txBody>
      </p:sp>
      <p:sp>
        <p:nvSpPr>
          <p:cNvPr id="21" name="object 21"/>
          <p:cNvSpPr txBox="1"/>
          <p:nvPr/>
        </p:nvSpPr>
        <p:spPr>
          <a:xfrm>
            <a:off x="1350518" y="5594300"/>
            <a:ext cx="8622665" cy="538609"/>
          </a:xfrm>
          <a:prstGeom prst="rect">
            <a:avLst/>
          </a:prstGeom>
          <a:solidFill>
            <a:srgbClr val="00FFFF"/>
          </a:solidFill>
        </p:spPr>
        <p:txBody>
          <a:bodyPr vert="horz" wrap="square" lIns="0" tIns="0" rIns="0" bIns="0" rtlCol="0">
            <a:spAutoFit/>
          </a:bodyPr>
          <a:lstStyle/>
          <a:p>
            <a:pPr>
              <a:lnSpc>
                <a:spcPts val="2095"/>
              </a:lnSpc>
            </a:pPr>
            <a:r>
              <a:rPr sz="1900" b="1" spc="-5" dirty="0">
                <a:latin typeface="Arial"/>
                <a:cs typeface="Arial"/>
              </a:rPr>
              <a:t>lado</a:t>
            </a:r>
            <a:r>
              <a:rPr sz="1900" b="1" spc="-70"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la</a:t>
            </a:r>
            <a:r>
              <a:rPr sz="1900" b="1" spc="-70" dirty="0">
                <a:latin typeface="Arial"/>
                <a:cs typeface="Arial"/>
              </a:rPr>
              <a:t> </a:t>
            </a:r>
            <a:r>
              <a:rPr sz="1900" b="1" spc="-5" dirty="0">
                <a:latin typeface="Arial"/>
                <a:cs typeface="Arial"/>
              </a:rPr>
              <a:t>estrella</a:t>
            </a:r>
            <a:r>
              <a:rPr sz="1900" b="1" spc="-75" dirty="0">
                <a:latin typeface="Arial"/>
                <a:cs typeface="Arial"/>
              </a:rPr>
              <a:t> </a:t>
            </a:r>
            <a:r>
              <a:rPr sz="1900" b="1" spc="-5" dirty="0">
                <a:latin typeface="Arial"/>
                <a:cs typeface="Arial"/>
              </a:rPr>
              <a:t>no</a:t>
            </a:r>
            <a:r>
              <a:rPr sz="1900" b="1" spc="-60" dirty="0">
                <a:latin typeface="Arial"/>
                <a:cs typeface="Arial"/>
              </a:rPr>
              <a:t> </a:t>
            </a:r>
            <a:r>
              <a:rPr sz="1900" b="1" spc="-5" dirty="0">
                <a:latin typeface="Arial"/>
                <a:cs typeface="Arial"/>
              </a:rPr>
              <a:t>posee</a:t>
            </a:r>
            <a:r>
              <a:rPr sz="1900" b="1" spc="-70" dirty="0">
                <a:latin typeface="Arial"/>
                <a:cs typeface="Arial"/>
              </a:rPr>
              <a:t> </a:t>
            </a:r>
            <a:r>
              <a:rPr sz="1900" b="1" spc="-5" dirty="0">
                <a:latin typeface="Arial"/>
                <a:cs typeface="Arial"/>
              </a:rPr>
              <a:t>acceso</a:t>
            </a:r>
            <a:r>
              <a:rPr sz="1900" b="1" spc="-65" dirty="0">
                <a:latin typeface="Arial"/>
                <a:cs typeface="Arial"/>
              </a:rPr>
              <a:t> </a:t>
            </a:r>
            <a:r>
              <a:rPr sz="1900" b="1" spc="5" dirty="0">
                <a:latin typeface="Arial"/>
                <a:cs typeface="Arial"/>
              </a:rPr>
              <a:t>al</a:t>
            </a:r>
            <a:r>
              <a:rPr sz="1900" b="1" spc="-75" dirty="0">
                <a:latin typeface="Arial"/>
                <a:cs typeface="Arial"/>
              </a:rPr>
              <a:t> </a:t>
            </a:r>
            <a:r>
              <a:rPr sz="1900" b="1" dirty="0">
                <a:latin typeface="Arial"/>
                <a:cs typeface="Arial"/>
              </a:rPr>
              <a:t>neutro,</a:t>
            </a:r>
            <a:r>
              <a:rPr sz="1900" b="1" spc="-70" dirty="0">
                <a:latin typeface="Arial"/>
                <a:cs typeface="Arial"/>
              </a:rPr>
              <a:t> </a:t>
            </a:r>
            <a:r>
              <a:rPr sz="1900" b="1" spc="-5" dirty="0">
                <a:latin typeface="Arial"/>
                <a:cs typeface="Arial"/>
              </a:rPr>
              <a:t>las</a:t>
            </a:r>
            <a:r>
              <a:rPr sz="1900" b="1" spc="-65" dirty="0">
                <a:latin typeface="Arial"/>
                <a:cs typeface="Arial"/>
              </a:rPr>
              <a:t> </a:t>
            </a:r>
            <a:r>
              <a:rPr sz="1900" b="1" spc="-5" dirty="0">
                <a:latin typeface="Arial"/>
                <a:cs typeface="Arial"/>
              </a:rPr>
              <a:t>conexiones</a:t>
            </a:r>
            <a:r>
              <a:rPr sz="1900" b="1" spc="-75" dirty="0">
                <a:latin typeface="Arial"/>
                <a:cs typeface="Arial"/>
              </a:rPr>
              <a:t> </a:t>
            </a:r>
            <a:r>
              <a:rPr sz="1900" b="1" spc="-5" dirty="0">
                <a:latin typeface="Arial"/>
                <a:cs typeface="Arial"/>
              </a:rPr>
              <a:t>deben</a:t>
            </a:r>
            <a:r>
              <a:rPr sz="1900" b="1" spc="-65" dirty="0">
                <a:latin typeface="Arial"/>
                <a:cs typeface="Arial"/>
              </a:rPr>
              <a:t> </a:t>
            </a:r>
            <a:r>
              <a:rPr sz="1900" b="1" spc="-5" dirty="0">
                <a:latin typeface="Arial"/>
                <a:cs typeface="Arial"/>
              </a:rPr>
              <a:t>hacerse</a:t>
            </a:r>
            <a:endParaRPr sz="1900">
              <a:latin typeface="Arial"/>
              <a:cs typeface="Arial"/>
            </a:endParaRPr>
          </a:p>
        </p:txBody>
      </p:sp>
      <p:sp>
        <p:nvSpPr>
          <p:cNvPr id="22" name="object 22"/>
          <p:cNvSpPr txBox="1"/>
          <p:nvPr/>
        </p:nvSpPr>
        <p:spPr>
          <a:xfrm>
            <a:off x="1350517" y="5865623"/>
            <a:ext cx="3740150"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según</a:t>
            </a:r>
            <a:r>
              <a:rPr sz="1900" b="1" spc="5" dirty="0">
                <a:latin typeface="Arial"/>
                <a:cs typeface="Arial"/>
              </a:rPr>
              <a:t> </a:t>
            </a:r>
            <a:r>
              <a:rPr sz="1900" b="1" spc="-5" dirty="0">
                <a:latin typeface="Arial"/>
                <a:cs typeface="Arial"/>
              </a:rPr>
              <a:t>lo</a:t>
            </a:r>
            <a:r>
              <a:rPr sz="1900" b="1" spc="5" dirty="0">
                <a:latin typeface="Arial"/>
                <a:cs typeface="Arial"/>
              </a:rPr>
              <a:t> </a:t>
            </a:r>
            <a:r>
              <a:rPr sz="1900" b="1" spc="-5" dirty="0">
                <a:latin typeface="Arial"/>
                <a:cs typeface="Arial"/>
              </a:rPr>
              <a:t>indicado</a:t>
            </a:r>
            <a:r>
              <a:rPr sz="1900" b="1"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el anexo</a:t>
            </a:r>
            <a:r>
              <a:rPr sz="1900" b="1" spc="5" dirty="0">
                <a:latin typeface="Arial"/>
                <a:cs typeface="Arial"/>
              </a:rPr>
              <a:t> </a:t>
            </a:r>
            <a:r>
              <a:rPr sz="1900" b="1" spc="-5" dirty="0">
                <a:latin typeface="Arial"/>
                <a:cs typeface="Arial"/>
              </a:rPr>
              <a:t>A.</a:t>
            </a:r>
            <a:endParaRPr sz="1900">
              <a:latin typeface="Arial"/>
              <a:cs typeface="Aria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5"/>
            <a:ext cx="9114790" cy="3962400"/>
            <a:chOff x="789431" y="1124085"/>
            <a:chExt cx="9114790" cy="396240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1752599" y="1147572"/>
              <a:ext cx="7153018" cy="3938565"/>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8" name="object 8"/>
          <p:cNvPicPr/>
          <p:nvPr/>
        </p:nvPicPr>
        <p:blipFill>
          <a:blip r:embed="rId3" cstate="print"/>
          <a:stretch>
            <a:fillRect/>
          </a:stretch>
        </p:blipFill>
        <p:spPr>
          <a:xfrm>
            <a:off x="719455" y="5454608"/>
            <a:ext cx="208914" cy="194987"/>
          </a:xfrm>
          <a:prstGeom prst="rect">
            <a:avLst/>
          </a:prstGeom>
        </p:spPr>
      </p:pic>
      <p:sp>
        <p:nvSpPr>
          <p:cNvPr id="9" name="object 9"/>
          <p:cNvSpPr txBox="1"/>
          <p:nvPr/>
        </p:nvSpPr>
        <p:spPr>
          <a:xfrm>
            <a:off x="1509014" y="5426405"/>
            <a:ext cx="93662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a:t>
            </a:r>
            <a:r>
              <a:rPr sz="1900" b="1" dirty="0">
                <a:latin typeface="Arial"/>
                <a:cs typeface="Arial"/>
              </a:rPr>
              <a:t>n</a:t>
            </a:r>
            <a:r>
              <a:rPr sz="1900" b="1" spc="-5" dirty="0">
                <a:latin typeface="Arial"/>
                <a:cs typeface="Arial"/>
              </a:rPr>
              <a:t>exo</a:t>
            </a:r>
            <a:r>
              <a:rPr sz="1900" b="1" spc="-110" dirty="0">
                <a:latin typeface="Arial"/>
                <a:cs typeface="Arial"/>
              </a:rPr>
              <a:t> </a:t>
            </a:r>
            <a:r>
              <a:rPr sz="1900" b="1" spc="-5" dirty="0">
                <a:latin typeface="Arial"/>
                <a:cs typeface="Arial"/>
              </a:rPr>
              <a:t>A</a:t>
            </a:r>
            <a:endParaRPr sz="1900">
              <a:latin typeface="Arial"/>
              <a:cs typeface="Arial"/>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75</a:t>
            </a:fld>
            <a:endParaRPr dirty="0"/>
          </a:p>
        </p:txBody>
      </p:sp>
      <p:sp>
        <p:nvSpPr>
          <p:cNvPr id="10" name="object 10"/>
          <p:cNvSpPr txBox="1"/>
          <p:nvPr/>
        </p:nvSpPr>
        <p:spPr>
          <a:xfrm>
            <a:off x="935228" y="5397246"/>
            <a:ext cx="4662805" cy="304570"/>
          </a:xfrm>
          <a:prstGeom prst="rect">
            <a:avLst/>
          </a:prstGeom>
        </p:spPr>
        <p:txBody>
          <a:bodyPr vert="horz" wrap="square" lIns="0" tIns="12064" rIns="0" bIns="0" rtlCol="0">
            <a:spAutoFit/>
          </a:bodyPr>
          <a:lstStyle/>
          <a:p>
            <a:pPr marL="12699">
              <a:spcBef>
                <a:spcPts val="95"/>
              </a:spcBef>
              <a:tabLst>
                <a:tab pos="1548628" algn="l"/>
              </a:tabLst>
            </a:pPr>
            <a:r>
              <a:rPr sz="1900" b="1" spc="-5" dirty="0">
                <a:latin typeface="Arial"/>
                <a:cs typeface="Arial"/>
              </a:rPr>
              <a:t>Este	incl</a:t>
            </a:r>
            <a:r>
              <a:rPr sz="1900" b="1" spc="10" dirty="0">
                <a:latin typeface="Arial"/>
                <a:cs typeface="Arial"/>
              </a:rPr>
              <a:t>u</a:t>
            </a:r>
            <a:r>
              <a:rPr sz="1900" b="1" spc="-30" dirty="0">
                <a:latin typeface="Arial"/>
                <a:cs typeface="Arial"/>
              </a:rPr>
              <a:t>y</a:t>
            </a:r>
            <a:r>
              <a:rPr sz="1900" b="1" spc="-5" dirty="0">
                <a:latin typeface="Arial"/>
                <a:cs typeface="Arial"/>
              </a:rPr>
              <a:t>e</a:t>
            </a:r>
            <a:r>
              <a:rPr sz="1900" b="1" spc="-120" dirty="0">
                <a:latin typeface="Arial"/>
                <a:cs typeface="Arial"/>
              </a:rPr>
              <a:t> </a:t>
            </a:r>
            <a:r>
              <a:rPr sz="1900" b="1" spc="-5" dirty="0">
                <a:latin typeface="Arial"/>
                <a:cs typeface="Arial"/>
              </a:rPr>
              <a:t>la</a:t>
            </a:r>
            <a:r>
              <a:rPr sz="1900" b="1" spc="-120" dirty="0">
                <a:latin typeface="Arial"/>
                <a:cs typeface="Arial"/>
              </a:rPr>
              <a:t> </a:t>
            </a:r>
            <a:r>
              <a:rPr sz="1900" b="1" spc="-5" dirty="0">
                <a:latin typeface="Arial"/>
                <a:cs typeface="Arial"/>
              </a:rPr>
              <a:t>inf</a:t>
            </a:r>
            <a:r>
              <a:rPr sz="1900" b="1" dirty="0">
                <a:latin typeface="Arial"/>
                <a:cs typeface="Arial"/>
              </a:rPr>
              <a:t>o</a:t>
            </a:r>
            <a:r>
              <a:rPr sz="1900" b="1" spc="-5" dirty="0">
                <a:latin typeface="Arial"/>
                <a:cs typeface="Arial"/>
              </a:rPr>
              <a:t>r</a:t>
            </a:r>
            <a:r>
              <a:rPr sz="1900" b="1" spc="-21" dirty="0">
                <a:latin typeface="Arial"/>
                <a:cs typeface="Arial"/>
              </a:rPr>
              <a:t>m</a:t>
            </a:r>
            <a:r>
              <a:rPr sz="1900" b="1" spc="-5" dirty="0">
                <a:latin typeface="Arial"/>
                <a:cs typeface="Arial"/>
              </a:rPr>
              <a:t>aci</a:t>
            </a:r>
            <a:r>
              <a:rPr sz="1900" b="1" dirty="0">
                <a:latin typeface="Arial"/>
                <a:cs typeface="Arial"/>
              </a:rPr>
              <a:t>ó</a:t>
            </a:r>
            <a:r>
              <a:rPr sz="1900" b="1" spc="-5" dirty="0">
                <a:latin typeface="Arial"/>
                <a:cs typeface="Arial"/>
              </a:rPr>
              <a:t>n</a:t>
            </a:r>
            <a:r>
              <a:rPr sz="1900" b="1" spc="-114"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la</a:t>
            </a:r>
            <a:endParaRPr sz="1900">
              <a:latin typeface="Arial"/>
              <a:cs typeface="Arial"/>
            </a:endParaRPr>
          </a:p>
        </p:txBody>
      </p:sp>
      <p:sp>
        <p:nvSpPr>
          <p:cNvPr id="11" name="object 11"/>
          <p:cNvSpPr txBox="1"/>
          <p:nvPr/>
        </p:nvSpPr>
        <p:spPr>
          <a:xfrm>
            <a:off x="5639434" y="5426405"/>
            <a:ext cx="43338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mayoría</a:t>
            </a:r>
            <a:r>
              <a:rPr sz="1900" b="1" spc="-120" dirty="0">
                <a:latin typeface="Arial"/>
                <a:cs typeface="Arial"/>
              </a:rPr>
              <a:t> </a:t>
            </a:r>
            <a:r>
              <a:rPr sz="1900" b="1" spc="-5" dirty="0">
                <a:latin typeface="Arial"/>
                <a:cs typeface="Arial"/>
              </a:rPr>
              <a:t>de</a:t>
            </a:r>
            <a:r>
              <a:rPr sz="1900" b="1" spc="-110" dirty="0">
                <a:latin typeface="Arial"/>
                <a:cs typeface="Arial"/>
              </a:rPr>
              <a:t> </a:t>
            </a:r>
            <a:r>
              <a:rPr sz="1900" b="1" spc="-5" dirty="0">
                <a:latin typeface="Arial"/>
                <a:cs typeface="Arial"/>
              </a:rPr>
              <a:t>los</a:t>
            </a:r>
            <a:r>
              <a:rPr sz="1900" b="1" spc="-110" dirty="0">
                <a:latin typeface="Arial"/>
                <a:cs typeface="Arial"/>
              </a:rPr>
              <a:t> </a:t>
            </a:r>
            <a:r>
              <a:rPr sz="1900" b="1" spc="-5" dirty="0">
                <a:latin typeface="Arial"/>
                <a:cs typeface="Arial"/>
              </a:rPr>
              <a:t>esquemas</a:t>
            </a:r>
            <a:r>
              <a:rPr sz="1900" b="1" spc="-120" dirty="0">
                <a:latin typeface="Arial"/>
                <a:cs typeface="Arial"/>
              </a:rPr>
              <a:t> </a:t>
            </a:r>
            <a:r>
              <a:rPr sz="1900" b="1" spc="-5" dirty="0">
                <a:latin typeface="Arial"/>
                <a:cs typeface="Arial"/>
              </a:rPr>
              <a:t>de</a:t>
            </a:r>
            <a:r>
              <a:rPr sz="1900" b="1" spc="-110" dirty="0">
                <a:latin typeface="Arial"/>
                <a:cs typeface="Arial"/>
              </a:rPr>
              <a:t> </a:t>
            </a:r>
            <a:r>
              <a:rPr sz="1900" b="1" spc="-5" dirty="0">
                <a:latin typeface="Arial"/>
                <a:cs typeface="Arial"/>
              </a:rPr>
              <a:t>conexión</a:t>
            </a:r>
            <a:endParaRPr sz="1900">
              <a:latin typeface="Arial"/>
              <a:cs typeface="Arial"/>
            </a:endParaRPr>
          </a:p>
        </p:txBody>
      </p:sp>
      <p:sp>
        <p:nvSpPr>
          <p:cNvPr id="12" name="object 12"/>
          <p:cNvSpPr txBox="1"/>
          <p:nvPr/>
        </p:nvSpPr>
        <p:spPr>
          <a:xfrm>
            <a:off x="935227" y="5674614"/>
            <a:ext cx="218313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posibles</a:t>
            </a:r>
            <a:r>
              <a:rPr sz="1900" b="1" spc="-25" dirty="0">
                <a:latin typeface="Arial"/>
                <a:cs typeface="Arial"/>
              </a:rPr>
              <a:t> </a:t>
            </a:r>
            <a:r>
              <a:rPr sz="1900" b="1" spc="-5" dirty="0">
                <a:latin typeface="Arial"/>
                <a:cs typeface="Arial"/>
              </a:rPr>
              <a:t>según</a:t>
            </a:r>
            <a:r>
              <a:rPr sz="1900" b="1" spc="-21" dirty="0">
                <a:latin typeface="Arial"/>
                <a:cs typeface="Arial"/>
              </a:rPr>
              <a:t> </a:t>
            </a:r>
            <a:r>
              <a:rPr sz="1900" b="1" spc="-5" dirty="0">
                <a:latin typeface="Arial"/>
                <a:cs typeface="Arial"/>
              </a:rPr>
              <a:t>las</a:t>
            </a:r>
            <a:endParaRPr sz="1900">
              <a:latin typeface="Arial"/>
              <a:cs typeface="Arial"/>
            </a:endParaRPr>
          </a:p>
        </p:txBody>
      </p:sp>
      <p:sp>
        <p:nvSpPr>
          <p:cNvPr id="13" name="object 13"/>
          <p:cNvSpPr txBox="1"/>
          <p:nvPr/>
        </p:nvSpPr>
        <p:spPr>
          <a:xfrm>
            <a:off x="3174746" y="5704079"/>
            <a:ext cx="36328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normas ANSI, </a:t>
            </a:r>
            <a:r>
              <a:rPr sz="1900" b="1" dirty="0">
                <a:latin typeface="Arial"/>
                <a:cs typeface="Arial"/>
              </a:rPr>
              <a:t>IEC </a:t>
            </a:r>
            <a:r>
              <a:rPr sz="1900" b="1" spc="-5" dirty="0">
                <a:latin typeface="Arial"/>
                <a:cs typeface="Arial"/>
              </a:rPr>
              <a:t>y Australiana</a:t>
            </a:r>
            <a:endParaRPr sz="1900">
              <a:latin typeface="Arial"/>
              <a:cs typeface="Arial"/>
            </a:endParaRPr>
          </a:p>
        </p:txBody>
      </p:sp>
      <p:sp>
        <p:nvSpPr>
          <p:cNvPr id="14" name="object 14"/>
          <p:cNvSpPr txBox="1"/>
          <p:nvPr/>
        </p:nvSpPr>
        <p:spPr>
          <a:xfrm>
            <a:off x="6794372" y="5674614"/>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6489065" cy="346249"/>
          </a:xfrm>
          <a:prstGeom prst="rect">
            <a:avLst/>
          </a:prstGeom>
          <a:solidFill>
            <a:srgbClr val="FF00FF"/>
          </a:solidFill>
        </p:spPr>
        <p:txBody>
          <a:bodyPr vert="horz" wrap="square" lIns="0" tIns="0" rIns="0" bIns="0" rtlCol="0">
            <a:spAutoFit/>
          </a:bodyPr>
          <a:lstStyle/>
          <a:p>
            <a:pPr>
              <a:lnSpc>
                <a:spcPts val="2709"/>
              </a:lnSpc>
            </a:pPr>
            <a:r>
              <a:rPr sz="2400" b="1" spc="-5" dirty="0">
                <a:latin typeface="Arial"/>
                <a:cs typeface="Arial"/>
              </a:rPr>
              <a:t>Análisis</a:t>
            </a:r>
            <a:r>
              <a:rPr sz="2400" b="1" spc="5"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Respuesta</a:t>
            </a:r>
            <a:r>
              <a:rPr sz="2400" b="1" spc="10" dirty="0">
                <a:latin typeface="Arial"/>
                <a:cs typeface="Arial"/>
              </a:rPr>
              <a:t> </a:t>
            </a:r>
            <a:r>
              <a:rPr sz="2400" b="1" spc="-5" dirty="0">
                <a:latin typeface="Arial"/>
                <a:cs typeface="Arial"/>
              </a:rPr>
              <a:t>en</a:t>
            </a:r>
            <a:r>
              <a:rPr sz="2400" b="1" spc="10" dirty="0">
                <a:latin typeface="Arial"/>
                <a:cs typeface="Arial"/>
              </a:rPr>
              <a:t> </a:t>
            </a:r>
            <a:r>
              <a:rPr sz="2400" b="1" dirty="0">
                <a:latin typeface="Arial"/>
                <a:cs typeface="Arial"/>
              </a:rPr>
              <a:t>Frecuencia</a:t>
            </a:r>
            <a:r>
              <a:rPr sz="2400" b="1" spc="10" dirty="0">
                <a:latin typeface="Arial"/>
                <a:cs typeface="Arial"/>
              </a:rPr>
              <a:t> </a:t>
            </a:r>
            <a:r>
              <a:rPr sz="2400" b="1" spc="-5" dirty="0">
                <a:latin typeface="Arial"/>
                <a:cs typeface="Arial"/>
              </a:rPr>
              <a:t>(SFRA)</a:t>
            </a:r>
            <a:endParaRPr sz="2400">
              <a:latin typeface="Arial"/>
              <a:cs typeface="Arial"/>
            </a:endParaRPr>
          </a:p>
        </p:txBody>
      </p:sp>
      <p:pic>
        <p:nvPicPr>
          <p:cNvPr id="7" name="object 7"/>
          <p:cNvPicPr/>
          <p:nvPr/>
        </p:nvPicPr>
        <p:blipFill>
          <a:blip r:embed="rId2" cstate="print"/>
          <a:stretch>
            <a:fillRect/>
          </a:stretch>
        </p:blipFill>
        <p:spPr>
          <a:xfrm>
            <a:off x="719455" y="1804627"/>
            <a:ext cx="208914" cy="194987"/>
          </a:xfrm>
          <a:prstGeom prst="rect">
            <a:avLst/>
          </a:prstGeom>
        </p:spPr>
      </p:pic>
      <p:sp>
        <p:nvSpPr>
          <p:cNvPr id="8" name="object 8"/>
          <p:cNvSpPr txBox="1"/>
          <p:nvPr/>
        </p:nvSpPr>
        <p:spPr>
          <a:xfrm>
            <a:off x="947927" y="1775715"/>
            <a:ext cx="4516755" cy="269304"/>
          </a:xfrm>
          <a:prstGeom prst="rect">
            <a:avLst/>
          </a:prstGeom>
          <a:solidFill>
            <a:srgbClr val="FFFF00"/>
          </a:solidFill>
        </p:spPr>
        <p:txBody>
          <a:bodyPr vert="horz" wrap="square" lIns="0" tIns="0" rIns="0" bIns="0" rtlCol="0">
            <a:spAutoFit/>
          </a:bodyPr>
          <a:lstStyle/>
          <a:p>
            <a:pPr>
              <a:lnSpc>
                <a:spcPts val="2145"/>
              </a:lnSpc>
              <a:tabLst>
                <a:tab pos="1053371" algn="l"/>
                <a:tab pos="1488942" algn="l"/>
                <a:tab pos="3360121" algn="l"/>
              </a:tabLst>
            </a:pPr>
            <a:r>
              <a:rPr sz="1900" b="1" spc="-5" dirty="0">
                <a:latin typeface="Arial"/>
                <a:cs typeface="Arial"/>
              </a:rPr>
              <a:t>T</a:t>
            </a:r>
            <a:r>
              <a:rPr sz="1900" b="1" dirty="0">
                <a:latin typeface="Arial"/>
                <a:cs typeface="Arial"/>
              </a:rPr>
              <a:t>é</a:t>
            </a:r>
            <a:r>
              <a:rPr sz="1900" b="1" spc="-5" dirty="0">
                <a:latin typeface="Arial"/>
                <a:cs typeface="Arial"/>
              </a:rPr>
              <a:t>c</a:t>
            </a:r>
            <a:r>
              <a:rPr sz="1900" b="1" dirty="0">
                <a:latin typeface="Arial"/>
                <a:cs typeface="Arial"/>
              </a:rPr>
              <a:t>n</a:t>
            </a:r>
            <a:r>
              <a:rPr sz="1900" b="1" spc="-5" dirty="0">
                <a:latin typeface="Arial"/>
                <a:cs typeface="Arial"/>
              </a:rPr>
              <a:t>ica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mante</a:t>
            </a:r>
            <a:r>
              <a:rPr sz="1900" b="1" dirty="0">
                <a:latin typeface="Arial"/>
                <a:cs typeface="Arial"/>
              </a:rPr>
              <a:t>n</a:t>
            </a:r>
            <a:r>
              <a:rPr sz="1900" b="1" spc="-5" dirty="0">
                <a:latin typeface="Arial"/>
                <a:cs typeface="Arial"/>
              </a:rPr>
              <a:t>imie</a:t>
            </a:r>
            <a:r>
              <a:rPr sz="1900" b="1" spc="5" dirty="0">
                <a:latin typeface="Arial"/>
                <a:cs typeface="Arial"/>
              </a:rPr>
              <a:t>n</a:t>
            </a:r>
            <a:r>
              <a:rPr sz="1900" b="1" spc="-5" dirty="0">
                <a:latin typeface="Arial"/>
                <a:cs typeface="Arial"/>
              </a:rPr>
              <a:t>to</a:t>
            </a:r>
            <a:r>
              <a:rPr sz="1900" b="1" dirty="0">
                <a:latin typeface="Arial"/>
                <a:cs typeface="Arial"/>
              </a:rPr>
              <a:t>	</a:t>
            </a:r>
            <a:r>
              <a:rPr sz="1900" b="1" spc="-5" dirty="0">
                <a:latin typeface="Arial"/>
                <a:cs typeface="Arial"/>
              </a:rPr>
              <a:t>pre</a:t>
            </a:r>
            <a:r>
              <a:rPr sz="1900" b="1" dirty="0">
                <a:latin typeface="Arial"/>
                <a:cs typeface="Arial"/>
              </a:rPr>
              <a:t>d</a:t>
            </a:r>
            <a:r>
              <a:rPr sz="1900" b="1" spc="-5" dirty="0">
                <a:latin typeface="Arial"/>
                <a:cs typeface="Arial"/>
              </a:rPr>
              <a:t>ic</a:t>
            </a:r>
            <a:r>
              <a:rPr sz="1900" b="1" dirty="0">
                <a:latin typeface="Arial"/>
                <a:cs typeface="Arial"/>
              </a:rPr>
              <a:t>t</a:t>
            </a:r>
            <a:r>
              <a:rPr sz="1900" b="1" spc="5" dirty="0">
                <a:latin typeface="Arial"/>
                <a:cs typeface="Arial"/>
              </a:rPr>
              <a:t>i</a:t>
            </a:r>
            <a:r>
              <a:rPr sz="1900" b="1" spc="-40" dirty="0">
                <a:latin typeface="Arial"/>
                <a:cs typeface="Arial"/>
              </a:rPr>
              <a:t>v</a:t>
            </a:r>
            <a:r>
              <a:rPr sz="1900" b="1" spc="-5" dirty="0">
                <a:latin typeface="Arial"/>
                <a:cs typeface="Arial"/>
              </a:rPr>
              <a:t>o</a:t>
            </a:r>
            <a:endParaRPr sz="1900">
              <a:latin typeface="Arial"/>
              <a:cs typeface="Arial"/>
            </a:endParaRPr>
          </a:p>
        </p:txBody>
      </p:sp>
      <p:sp>
        <p:nvSpPr>
          <p:cNvPr id="9" name="object 9"/>
          <p:cNvSpPr txBox="1"/>
          <p:nvPr/>
        </p:nvSpPr>
        <p:spPr>
          <a:xfrm>
            <a:off x="5606923" y="1746250"/>
            <a:ext cx="1479550" cy="304570"/>
          </a:xfrm>
          <a:prstGeom prst="rect">
            <a:avLst/>
          </a:prstGeom>
        </p:spPr>
        <p:txBody>
          <a:bodyPr vert="horz" wrap="square" lIns="0" tIns="12064" rIns="0" bIns="0" rtlCol="0">
            <a:spAutoFit/>
          </a:bodyPr>
          <a:lstStyle/>
          <a:p>
            <a:pPr marL="12699">
              <a:spcBef>
                <a:spcPts val="95"/>
              </a:spcBef>
              <a:tabLst>
                <a:tab pos="595577" algn="l"/>
              </a:tabLst>
            </a:pP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p</a:t>
            </a:r>
            <a:r>
              <a:rPr sz="1900" b="1" dirty="0">
                <a:latin typeface="Arial"/>
                <a:cs typeface="Arial"/>
              </a:rPr>
              <a:t>e</a:t>
            </a:r>
            <a:r>
              <a:rPr sz="1900" b="1" spc="-5" dirty="0">
                <a:latin typeface="Arial"/>
                <a:cs typeface="Arial"/>
              </a:rPr>
              <a:t>r</a:t>
            </a:r>
            <a:r>
              <a:rPr sz="1900" b="1" spc="-21" dirty="0">
                <a:latin typeface="Arial"/>
                <a:cs typeface="Arial"/>
              </a:rPr>
              <a:t>m</a:t>
            </a:r>
            <a:r>
              <a:rPr sz="1900" b="1" spc="-5" dirty="0">
                <a:latin typeface="Arial"/>
                <a:cs typeface="Arial"/>
              </a:rPr>
              <a:t>i</a:t>
            </a:r>
            <a:r>
              <a:rPr sz="1900" b="1" spc="10" dirty="0">
                <a:latin typeface="Arial"/>
                <a:cs typeface="Arial"/>
              </a:rPr>
              <a:t>t</a:t>
            </a:r>
            <a:r>
              <a:rPr sz="1900" b="1" spc="-5" dirty="0">
                <a:latin typeface="Arial"/>
                <a:cs typeface="Arial"/>
              </a:rPr>
              <a:t>e</a:t>
            </a:r>
            <a:endParaRPr sz="1900">
              <a:latin typeface="Arial"/>
              <a:cs typeface="Arial"/>
            </a:endParaRPr>
          </a:p>
        </p:txBody>
      </p:sp>
      <p:sp>
        <p:nvSpPr>
          <p:cNvPr id="10" name="object 10"/>
          <p:cNvSpPr txBox="1"/>
          <p:nvPr/>
        </p:nvSpPr>
        <p:spPr>
          <a:xfrm>
            <a:off x="7233794" y="1775715"/>
            <a:ext cx="800735" cy="269304"/>
          </a:xfrm>
          <a:prstGeom prst="rect">
            <a:avLst/>
          </a:prstGeom>
          <a:solidFill>
            <a:srgbClr val="FFFF00"/>
          </a:solidFill>
        </p:spPr>
        <p:txBody>
          <a:bodyPr vert="horz" wrap="square" lIns="0" tIns="0" rIns="0" bIns="0" rtlCol="0">
            <a:spAutoFit/>
          </a:bodyPr>
          <a:lstStyle/>
          <a:p>
            <a:pPr>
              <a:lnSpc>
                <a:spcPts val="2145"/>
              </a:lnSpc>
            </a:pPr>
            <a:r>
              <a:rPr sz="1900" b="1" spc="-40" dirty="0">
                <a:latin typeface="Arial"/>
                <a:cs typeface="Arial"/>
              </a:rPr>
              <a:t>v</a:t>
            </a:r>
            <a:r>
              <a:rPr sz="1900" b="1" spc="-5" dirty="0">
                <a:latin typeface="Arial"/>
                <a:cs typeface="Arial"/>
              </a:rPr>
              <a:t>al</a:t>
            </a:r>
            <a:r>
              <a:rPr sz="1900" b="1" dirty="0">
                <a:latin typeface="Arial"/>
                <a:cs typeface="Arial"/>
              </a:rPr>
              <a:t>o</a:t>
            </a:r>
            <a:r>
              <a:rPr sz="1900" b="1" spc="-5" dirty="0">
                <a:latin typeface="Arial"/>
                <a:cs typeface="Arial"/>
              </a:rPr>
              <a:t>r</a:t>
            </a:r>
            <a:r>
              <a:rPr sz="1900" b="1" dirty="0">
                <a:latin typeface="Arial"/>
                <a:cs typeface="Arial"/>
              </a:rPr>
              <a:t>a</a:t>
            </a:r>
            <a:r>
              <a:rPr sz="1900" b="1" spc="-5" dirty="0">
                <a:latin typeface="Arial"/>
                <a:cs typeface="Arial"/>
              </a:rPr>
              <a:t>r</a:t>
            </a:r>
            <a:endParaRPr sz="1900">
              <a:latin typeface="Arial"/>
              <a:cs typeface="Arial"/>
            </a:endParaRPr>
          </a:p>
        </p:txBody>
      </p:sp>
      <p:sp>
        <p:nvSpPr>
          <p:cNvPr id="11" name="object 11"/>
          <p:cNvSpPr txBox="1"/>
          <p:nvPr/>
        </p:nvSpPr>
        <p:spPr>
          <a:xfrm>
            <a:off x="8177021" y="1746250"/>
            <a:ext cx="1809750" cy="304570"/>
          </a:xfrm>
          <a:prstGeom prst="rect">
            <a:avLst/>
          </a:prstGeom>
        </p:spPr>
        <p:txBody>
          <a:bodyPr vert="horz" wrap="square" lIns="0" tIns="12064" rIns="0" bIns="0" rtlCol="0">
            <a:spAutoFit/>
          </a:bodyPr>
          <a:lstStyle/>
          <a:p>
            <a:pPr marL="12699">
              <a:spcBef>
                <a:spcPts val="95"/>
              </a:spcBef>
              <a:tabLst>
                <a:tab pos="368903" algn="l"/>
                <a:tab pos="1662282" algn="l"/>
              </a:tabLst>
            </a:pPr>
            <a:r>
              <a:rPr sz="1900" b="1" spc="-5" dirty="0">
                <a:latin typeface="Arial"/>
                <a:cs typeface="Arial"/>
              </a:rPr>
              <a:t>la	c</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ición</a:t>
            </a:r>
            <a:r>
              <a:rPr sz="1900" b="1" dirty="0">
                <a:latin typeface="Arial"/>
                <a:cs typeface="Arial"/>
              </a:rPr>
              <a:t>	</a:t>
            </a:r>
            <a:r>
              <a:rPr sz="1900" b="1" spc="-5" dirty="0">
                <a:latin typeface="Arial"/>
                <a:cs typeface="Arial"/>
              </a:rPr>
              <a:t>e</a:t>
            </a:r>
            <a:endParaRPr sz="1900">
              <a:latin typeface="Arial"/>
              <a:cs typeface="Arial"/>
            </a:endParaRPr>
          </a:p>
        </p:txBody>
      </p:sp>
      <p:sp>
        <p:nvSpPr>
          <p:cNvPr id="12" name="object 12"/>
          <p:cNvSpPr txBox="1"/>
          <p:nvPr/>
        </p:nvSpPr>
        <p:spPr>
          <a:xfrm>
            <a:off x="947928" y="2053083"/>
            <a:ext cx="35363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integridad</a:t>
            </a:r>
            <a:r>
              <a:rPr sz="1900" b="1" spc="-114" dirty="0">
                <a:latin typeface="Arial"/>
                <a:cs typeface="Arial"/>
              </a:rPr>
              <a:t> </a:t>
            </a:r>
            <a:r>
              <a:rPr sz="1900" b="1" spc="-5" dirty="0">
                <a:latin typeface="Arial"/>
                <a:cs typeface="Arial"/>
              </a:rPr>
              <a:t>mecánica</a:t>
            </a:r>
            <a:r>
              <a:rPr sz="1900" b="1" spc="-110" dirty="0">
                <a:latin typeface="Arial"/>
                <a:cs typeface="Arial"/>
              </a:rPr>
              <a:t> </a:t>
            </a:r>
            <a:r>
              <a:rPr sz="1900" b="1" spc="-5" dirty="0">
                <a:latin typeface="Arial"/>
                <a:cs typeface="Arial"/>
              </a:rPr>
              <a:t>y</a:t>
            </a:r>
            <a:r>
              <a:rPr sz="1900" b="1" spc="-130" dirty="0">
                <a:latin typeface="Arial"/>
                <a:cs typeface="Arial"/>
              </a:rPr>
              <a:t> </a:t>
            </a:r>
            <a:r>
              <a:rPr sz="1900" b="1" spc="-5" dirty="0">
                <a:latin typeface="Arial"/>
                <a:cs typeface="Arial"/>
              </a:rPr>
              <a:t>el</a:t>
            </a:r>
            <a:r>
              <a:rPr sz="1900" b="1" spc="10" dirty="0">
                <a:latin typeface="Arial"/>
                <a:cs typeface="Arial"/>
              </a:rPr>
              <a:t>é</a:t>
            </a:r>
            <a:r>
              <a:rPr sz="1900" b="1" spc="-5" dirty="0">
                <a:latin typeface="Arial"/>
                <a:cs typeface="Arial"/>
              </a:rPr>
              <a:t>ctrica</a:t>
            </a:r>
            <a:endParaRPr sz="1900">
              <a:latin typeface="Arial"/>
              <a:cs typeface="Arial"/>
            </a:endParaRPr>
          </a:p>
        </p:txBody>
      </p:sp>
      <p:sp>
        <p:nvSpPr>
          <p:cNvPr id="13" name="object 13"/>
          <p:cNvSpPr txBox="1"/>
          <p:nvPr/>
        </p:nvSpPr>
        <p:spPr>
          <a:xfrm>
            <a:off x="5272152" y="2053083"/>
            <a:ext cx="25317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spc="2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os</a:t>
            </a:r>
            <a:r>
              <a:rPr sz="1900" b="1" spc="-95" dirty="0">
                <a:latin typeface="Arial"/>
                <a:cs typeface="Arial"/>
              </a:rPr>
              <a:t> </a:t>
            </a:r>
            <a:r>
              <a:rPr sz="1900" b="1" spc="-5" dirty="0">
                <a:latin typeface="Arial"/>
                <a:cs typeface="Arial"/>
              </a:rPr>
              <a:t>y</a:t>
            </a:r>
            <a:r>
              <a:rPr sz="1900" b="1" spc="-120" dirty="0">
                <a:latin typeface="Arial"/>
                <a:cs typeface="Arial"/>
              </a:rPr>
              <a:t> </a:t>
            </a:r>
            <a:r>
              <a:rPr sz="1900" b="1" spc="-5" dirty="0">
                <a:latin typeface="Arial"/>
                <a:cs typeface="Arial"/>
              </a:rPr>
              <a:t>el</a:t>
            </a:r>
            <a:r>
              <a:rPr sz="1900" b="1" spc="-120" dirty="0">
                <a:latin typeface="Arial"/>
                <a:cs typeface="Arial"/>
              </a:rPr>
              <a:t> </a:t>
            </a:r>
            <a:r>
              <a:rPr sz="1900" b="1" spc="-5" dirty="0">
                <a:latin typeface="Arial"/>
                <a:cs typeface="Arial"/>
              </a:rPr>
              <a:t>n</a:t>
            </a:r>
            <a:r>
              <a:rPr sz="1900" b="1" dirty="0">
                <a:latin typeface="Arial"/>
                <a:cs typeface="Arial"/>
              </a:rPr>
              <a:t>ú</a:t>
            </a:r>
            <a:r>
              <a:rPr sz="1900" b="1" spc="-5" dirty="0">
                <a:latin typeface="Arial"/>
                <a:cs typeface="Arial"/>
              </a:rPr>
              <a:t>cleo</a:t>
            </a:r>
            <a:endParaRPr sz="1900">
              <a:latin typeface="Arial"/>
              <a:cs typeface="Arial"/>
            </a:endParaRPr>
          </a:p>
        </p:txBody>
      </p:sp>
      <p:sp>
        <p:nvSpPr>
          <p:cNvPr id="14" name="object 14"/>
          <p:cNvSpPr txBox="1"/>
          <p:nvPr/>
        </p:nvSpPr>
        <p:spPr>
          <a:xfrm>
            <a:off x="4523360" y="2023618"/>
            <a:ext cx="5461635" cy="304570"/>
          </a:xfrm>
          <a:prstGeom prst="rect">
            <a:avLst/>
          </a:prstGeom>
        </p:spPr>
        <p:txBody>
          <a:bodyPr vert="horz" wrap="square" lIns="0" tIns="12064" rIns="0" bIns="0" rtlCol="0">
            <a:spAutoFit/>
          </a:bodyPr>
          <a:lstStyle/>
          <a:p>
            <a:pPr marL="12699">
              <a:spcBef>
                <a:spcPts val="95"/>
              </a:spcBef>
              <a:tabLst>
                <a:tab pos="3331549" algn="l"/>
              </a:tabLst>
            </a:pPr>
            <a:r>
              <a:rPr sz="1900" b="1" spc="-5" dirty="0">
                <a:latin typeface="Arial"/>
                <a:cs typeface="Arial"/>
              </a:rPr>
              <a:t>de</a:t>
            </a:r>
            <a:r>
              <a:rPr sz="1900" b="1" spc="-114"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spc="-120" dirty="0">
                <a:latin typeface="Arial"/>
                <a:cs typeface="Arial"/>
              </a:rPr>
              <a:t> </a:t>
            </a:r>
            <a:r>
              <a:rPr sz="1900" b="1" spc="-5" dirty="0">
                <a:latin typeface="Arial"/>
                <a:cs typeface="Arial"/>
              </a:rPr>
              <a:t>transformad</a:t>
            </a:r>
            <a:r>
              <a:rPr sz="1900" b="1" spc="10" dirty="0">
                <a:latin typeface="Arial"/>
                <a:cs typeface="Arial"/>
              </a:rPr>
              <a:t>o</a:t>
            </a:r>
            <a:r>
              <a:rPr sz="1900" b="1" spc="-5" dirty="0">
                <a:latin typeface="Arial"/>
                <a:cs typeface="Arial"/>
              </a:rPr>
              <a:t>r.</a:t>
            </a:r>
            <a:endParaRPr sz="1900">
              <a:latin typeface="Arial"/>
              <a:cs typeface="Arial"/>
            </a:endParaRPr>
          </a:p>
        </p:txBody>
      </p:sp>
      <p:pic>
        <p:nvPicPr>
          <p:cNvPr id="15" name="object 15"/>
          <p:cNvPicPr/>
          <p:nvPr/>
        </p:nvPicPr>
        <p:blipFill>
          <a:blip r:embed="rId2" cstate="print"/>
          <a:stretch>
            <a:fillRect/>
          </a:stretch>
        </p:blipFill>
        <p:spPr>
          <a:xfrm>
            <a:off x="719455" y="2636478"/>
            <a:ext cx="208914" cy="194987"/>
          </a:xfrm>
          <a:prstGeom prst="rect">
            <a:avLst/>
          </a:prstGeom>
        </p:spPr>
      </p:pic>
      <p:sp>
        <p:nvSpPr>
          <p:cNvPr id="16" name="object 16"/>
          <p:cNvSpPr txBox="1"/>
          <p:nvPr/>
        </p:nvSpPr>
        <p:spPr>
          <a:xfrm>
            <a:off x="3434207" y="2608200"/>
            <a:ext cx="6680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SFRA</a:t>
            </a:r>
            <a:endParaRPr sz="1900">
              <a:latin typeface="Arial"/>
              <a:cs typeface="Arial"/>
            </a:endParaRPr>
          </a:p>
        </p:txBody>
      </p:sp>
      <p:sp>
        <p:nvSpPr>
          <p:cNvPr id="17" name="object 17"/>
          <p:cNvSpPr txBox="1"/>
          <p:nvPr/>
        </p:nvSpPr>
        <p:spPr>
          <a:xfrm>
            <a:off x="935227" y="2578735"/>
            <a:ext cx="9047479" cy="304570"/>
          </a:xfrm>
          <a:prstGeom prst="rect">
            <a:avLst/>
          </a:prstGeom>
        </p:spPr>
        <p:txBody>
          <a:bodyPr vert="horz" wrap="square" lIns="0" tIns="12064" rIns="0" bIns="0" rtlCol="0">
            <a:spAutoFit/>
          </a:bodyPr>
          <a:lstStyle/>
          <a:p>
            <a:pPr marL="12699">
              <a:spcBef>
                <a:spcPts val="95"/>
              </a:spcBef>
              <a:tabLst>
                <a:tab pos="3235673" algn="l"/>
              </a:tabLst>
            </a:pPr>
            <a:r>
              <a:rPr sz="1900" b="1" spc="-10" dirty="0">
                <a:latin typeface="Arial"/>
                <a:cs typeface="Arial"/>
              </a:rPr>
              <a:t>Se</a:t>
            </a:r>
            <a:r>
              <a:rPr sz="1900" b="1" spc="135" dirty="0">
                <a:latin typeface="Arial"/>
                <a:cs typeface="Arial"/>
              </a:rPr>
              <a:t> </a:t>
            </a:r>
            <a:r>
              <a:rPr sz="1900" b="1" spc="-5" dirty="0">
                <a:latin typeface="Arial"/>
                <a:cs typeface="Arial"/>
              </a:rPr>
              <a:t>denomina</a:t>
            </a:r>
            <a:r>
              <a:rPr sz="1900" b="1" spc="145" dirty="0">
                <a:latin typeface="Arial"/>
                <a:cs typeface="Arial"/>
              </a:rPr>
              <a:t> </a:t>
            </a:r>
            <a:r>
              <a:rPr sz="1900" b="1" spc="-5" dirty="0">
                <a:latin typeface="Arial"/>
                <a:cs typeface="Arial"/>
              </a:rPr>
              <a:t>prueba	que</a:t>
            </a:r>
            <a:r>
              <a:rPr sz="1900" b="1" spc="125" dirty="0">
                <a:latin typeface="Arial"/>
                <a:cs typeface="Arial"/>
              </a:rPr>
              <a:t> </a:t>
            </a:r>
            <a:r>
              <a:rPr sz="1900" b="1" spc="-5" dirty="0">
                <a:latin typeface="Arial"/>
                <a:cs typeface="Arial"/>
              </a:rPr>
              <a:t>significa</a:t>
            </a:r>
            <a:r>
              <a:rPr sz="1900" b="1" spc="125" dirty="0">
                <a:latin typeface="Arial"/>
                <a:cs typeface="Arial"/>
              </a:rPr>
              <a:t> </a:t>
            </a:r>
            <a:r>
              <a:rPr sz="1900" b="1" spc="-5" dirty="0">
                <a:latin typeface="Arial"/>
                <a:cs typeface="Arial"/>
              </a:rPr>
              <a:t>prueba</a:t>
            </a:r>
            <a:r>
              <a:rPr sz="1900" b="1" spc="125"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análisis</a:t>
            </a:r>
            <a:r>
              <a:rPr sz="1900" b="1" spc="125"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respuesta</a:t>
            </a:r>
            <a:r>
              <a:rPr sz="1900" b="1" spc="120" dirty="0">
                <a:latin typeface="Arial"/>
                <a:cs typeface="Arial"/>
              </a:rPr>
              <a:t> </a:t>
            </a:r>
            <a:r>
              <a:rPr sz="1900" b="1" spc="-5" dirty="0">
                <a:latin typeface="Arial"/>
                <a:cs typeface="Arial"/>
              </a:rPr>
              <a:t>con</a:t>
            </a:r>
            <a:endParaRPr sz="1900">
              <a:latin typeface="Arial"/>
              <a:cs typeface="Arial"/>
            </a:endParaRPr>
          </a:p>
        </p:txBody>
      </p:sp>
      <p:sp>
        <p:nvSpPr>
          <p:cNvPr id="18" name="object 18"/>
          <p:cNvSpPr txBox="1"/>
          <p:nvPr/>
        </p:nvSpPr>
        <p:spPr>
          <a:xfrm>
            <a:off x="935228" y="2856102"/>
            <a:ext cx="254507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barrido</a:t>
            </a:r>
            <a:r>
              <a:rPr sz="1900" b="1" spc="-15" dirty="0">
                <a:latin typeface="Arial"/>
                <a:cs typeface="Arial"/>
              </a:rPr>
              <a:t> </a:t>
            </a:r>
            <a:r>
              <a:rPr sz="1900" b="1" spc="-5" dirty="0">
                <a:latin typeface="Arial"/>
                <a:cs typeface="Arial"/>
              </a:rPr>
              <a:t>en</a:t>
            </a:r>
            <a:r>
              <a:rPr sz="1900" b="1" spc="-15" dirty="0">
                <a:latin typeface="Arial"/>
                <a:cs typeface="Arial"/>
              </a:rPr>
              <a:t> </a:t>
            </a:r>
            <a:r>
              <a:rPr sz="1900" b="1" spc="-5" dirty="0">
                <a:latin typeface="Arial"/>
                <a:cs typeface="Arial"/>
              </a:rPr>
              <a:t>frecuencia.</a:t>
            </a:r>
            <a:endParaRPr sz="1900">
              <a:latin typeface="Arial"/>
              <a:cs typeface="Arial"/>
            </a:endParaRPr>
          </a:p>
        </p:txBody>
      </p:sp>
      <p:pic>
        <p:nvPicPr>
          <p:cNvPr id="19" name="object 19"/>
          <p:cNvPicPr/>
          <p:nvPr/>
        </p:nvPicPr>
        <p:blipFill>
          <a:blip r:embed="rId2" cstate="print"/>
          <a:stretch>
            <a:fillRect/>
          </a:stretch>
        </p:blipFill>
        <p:spPr>
          <a:xfrm>
            <a:off x="719455" y="3468963"/>
            <a:ext cx="208914" cy="194987"/>
          </a:xfrm>
          <a:prstGeom prst="rect">
            <a:avLst/>
          </a:prstGeom>
        </p:spPr>
      </p:pic>
      <p:sp>
        <p:nvSpPr>
          <p:cNvPr id="20" name="object 20"/>
          <p:cNvSpPr txBox="1"/>
          <p:nvPr/>
        </p:nvSpPr>
        <p:spPr>
          <a:xfrm>
            <a:off x="935227" y="3410839"/>
            <a:ext cx="29775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Basa</a:t>
            </a:r>
            <a:r>
              <a:rPr sz="1900" b="1" spc="-30" dirty="0">
                <a:latin typeface="Arial"/>
                <a:cs typeface="Arial"/>
              </a:rPr>
              <a:t> </a:t>
            </a:r>
            <a:r>
              <a:rPr sz="1900" b="1" spc="-5" dirty="0">
                <a:latin typeface="Arial"/>
                <a:cs typeface="Arial"/>
              </a:rPr>
              <a:t>sus</a:t>
            </a:r>
            <a:r>
              <a:rPr sz="1900" b="1" spc="-35" dirty="0">
                <a:latin typeface="Arial"/>
                <a:cs typeface="Arial"/>
              </a:rPr>
              <a:t> </a:t>
            </a:r>
            <a:r>
              <a:rPr sz="1900" b="1" spc="-5" dirty="0">
                <a:latin typeface="Arial"/>
                <a:cs typeface="Arial"/>
              </a:rPr>
              <a:t>resultados</a:t>
            </a:r>
            <a:r>
              <a:rPr sz="1900" b="1" spc="-30" dirty="0">
                <a:latin typeface="Arial"/>
                <a:cs typeface="Arial"/>
              </a:rPr>
              <a:t> </a:t>
            </a:r>
            <a:r>
              <a:rPr sz="1900" b="1" spc="-5" dirty="0">
                <a:latin typeface="Arial"/>
                <a:cs typeface="Arial"/>
              </a:rPr>
              <a:t>en</a:t>
            </a:r>
            <a:r>
              <a:rPr sz="1900" b="1" spc="-30" dirty="0">
                <a:latin typeface="Arial"/>
                <a:cs typeface="Arial"/>
              </a:rPr>
              <a:t> </a:t>
            </a:r>
            <a:r>
              <a:rPr sz="1900" b="1" spc="-5" dirty="0">
                <a:latin typeface="Arial"/>
                <a:cs typeface="Arial"/>
              </a:rPr>
              <a:t>la</a:t>
            </a:r>
            <a:endParaRPr sz="1900">
              <a:latin typeface="Arial"/>
              <a:cs typeface="Arial"/>
            </a:endParaRPr>
          </a:p>
        </p:txBody>
      </p:sp>
      <p:sp>
        <p:nvSpPr>
          <p:cNvPr id="21" name="object 21"/>
          <p:cNvSpPr txBox="1"/>
          <p:nvPr/>
        </p:nvSpPr>
        <p:spPr>
          <a:xfrm>
            <a:off x="3964559" y="3440304"/>
            <a:ext cx="31965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variación</a:t>
            </a:r>
            <a:r>
              <a:rPr sz="1900" b="1" spc="-21"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los</a:t>
            </a:r>
            <a:r>
              <a:rPr sz="1900" b="1" spc="-21" dirty="0">
                <a:latin typeface="Arial"/>
                <a:cs typeface="Arial"/>
              </a:rPr>
              <a:t> </a:t>
            </a:r>
            <a:r>
              <a:rPr sz="1900" b="1" spc="-5" dirty="0">
                <a:latin typeface="Arial"/>
                <a:cs typeface="Arial"/>
              </a:rPr>
              <a:t>parámetros</a:t>
            </a:r>
            <a:endParaRPr sz="1900">
              <a:latin typeface="Arial"/>
              <a:cs typeface="Arial"/>
            </a:endParaRPr>
          </a:p>
        </p:txBody>
      </p:sp>
      <p:sp>
        <p:nvSpPr>
          <p:cNvPr id="22" name="object 22"/>
          <p:cNvSpPr txBox="1"/>
          <p:nvPr/>
        </p:nvSpPr>
        <p:spPr>
          <a:xfrm>
            <a:off x="7211949" y="3410839"/>
            <a:ext cx="11512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eléctricos</a:t>
            </a:r>
            <a:endParaRPr sz="1900">
              <a:latin typeface="Arial"/>
              <a:cs typeface="Arial"/>
            </a:endParaRPr>
          </a:p>
        </p:txBody>
      </p:sp>
      <p:sp>
        <p:nvSpPr>
          <p:cNvPr id="23" name="object 23"/>
          <p:cNvSpPr txBox="1"/>
          <p:nvPr/>
        </p:nvSpPr>
        <p:spPr>
          <a:xfrm>
            <a:off x="8415273" y="3440304"/>
            <a:ext cx="155765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e</a:t>
            </a:r>
            <a:r>
              <a:rPr sz="1900" b="1" spc="-5" dirty="0">
                <a:latin typeface="Arial"/>
                <a:cs typeface="Arial"/>
              </a:rPr>
              <a:t>p</a:t>
            </a:r>
            <a:r>
              <a:rPr sz="1900" b="1" dirty="0">
                <a:latin typeface="Arial"/>
                <a:cs typeface="Arial"/>
              </a:rPr>
              <a:t>e</a:t>
            </a:r>
            <a:r>
              <a:rPr sz="1900" b="1" spc="-5" dirty="0">
                <a:latin typeface="Arial"/>
                <a:cs typeface="Arial"/>
              </a:rPr>
              <a:t>n</a:t>
            </a:r>
            <a:r>
              <a:rPr sz="1900" b="1" dirty="0">
                <a:latin typeface="Arial"/>
                <a:cs typeface="Arial"/>
              </a:rPr>
              <a:t>d</a:t>
            </a:r>
            <a:r>
              <a:rPr sz="1900" b="1" spc="-5" dirty="0">
                <a:latin typeface="Arial"/>
                <a:cs typeface="Arial"/>
              </a:rPr>
              <a:t>ie</a:t>
            </a:r>
            <a:r>
              <a:rPr sz="1900" b="1" dirty="0">
                <a:latin typeface="Arial"/>
                <a:cs typeface="Arial"/>
              </a:rPr>
              <a:t>n</a:t>
            </a:r>
            <a:r>
              <a:rPr sz="1900" b="1" spc="-5" dirty="0">
                <a:latin typeface="Arial"/>
                <a:cs typeface="Arial"/>
              </a:rPr>
              <a:t>tes</a:t>
            </a:r>
            <a:endParaRPr sz="1900">
              <a:latin typeface="Arial"/>
              <a:cs typeface="Arial"/>
            </a:endParaRPr>
          </a:p>
        </p:txBody>
      </p:sp>
      <p:sp>
        <p:nvSpPr>
          <p:cNvPr id="24" name="object 24"/>
          <p:cNvSpPr txBox="1"/>
          <p:nvPr/>
        </p:nvSpPr>
        <p:spPr>
          <a:xfrm>
            <a:off x="947928" y="3717672"/>
            <a:ext cx="2086610" cy="269304"/>
          </a:xfrm>
          <a:prstGeom prst="rect">
            <a:avLst/>
          </a:prstGeom>
          <a:solidFill>
            <a:srgbClr val="FFFF00"/>
          </a:solidFill>
        </p:spPr>
        <p:txBody>
          <a:bodyPr vert="horz" wrap="square" lIns="0" tIns="0" rIns="0" bIns="0" rtlCol="0">
            <a:spAutoFit/>
          </a:bodyPr>
          <a:lstStyle/>
          <a:p>
            <a:pPr>
              <a:lnSpc>
                <a:spcPts val="2145"/>
              </a:lnSpc>
              <a:tabLst>
                <a:tab pos="479382" algn="l"/>
                <a:tab pos="878127" algn="l"/>
              </a:tabLst>
            </a:pPr>
            <a:r>
              <a:rPr sz="1900" b="1" spc="-5" dirty="0">
                <a:latin typeface="Arial"/>
                <a:cs typeface="Arial"/>
              </a:rPr>
              <a:t>de	la	frec</a:t>
            </a:r>
            <a:r>
              <a:rPr sz="1900" b="1" dirty="0">
                <a:latin typeface="Arial"/>
                <a:cs typeface="Arial"/>
              </a:rPr>
              <a:t>u</a:t>
            </a:r>
            <a:r>
              <a:rPr sz="1900" b="1" spc="-5" dirty="0">
                <a:latin typeface="Arial"/>
                <a:cs typeface="Arial"/>
              </a:rPr>
              <a:t>e</a:t>
            </a:r>
            <a:r>
              <a:rPr sz="1900" b="1" dirty="0">
                <a:latin typeface="Arial"/>
                <a:cs typeface="Arial"/>
              </a:rPr>
              <a:t>n</a:t>
            </a:r>
            <a:r>
              <a:rPr sz="1900" b="1" spc="-5" dirty="0">
                <a:latin typeface="Arial"/>
                <a:cs typeface="Arial"/>
              </a:rPr>
              <a:t>cia</a:t>
            </a:r>
            <a:endParaRPr sz="1900">
              <a:latin typeface="Arial"/>
              <a:cs typeface="Arial"/>
            </a:endParaRPr>
          </a:p>
        </p:txBody>
      </p:sp>
      <p:sp>
        <p:nvSpPr>
          <p:cNvPr id="25" name="object 25"/>
          <p:cNvSpPr txBox="1"/>
          <p:nvPr/>
        </p:nvSpPr>
        <p:spPr>
          <a:xfrm>
            <a:off x="3219958" y="3688207"/>
            <a:ext cx="4784725" cy="304570"/>
          </a:xfrm>
          <a:prstGeom prst="rect">
            <a:avLst/>
          </a:prstGeom>
        </p:spPr>
        <p:txBody>
          <a:bodyPr vert="horz" wrap="square" lIns="0" tIns="12064" rIns="0" bIns="0" rtlCol="0">
            <a:spAutoFit/>
          </a:bodyPr>
          <a:lstStyle/>
          <a:p>
            <a:pPr marL="12699">
              <a:spcBef>
                <a:spcPts val="95"/>
              </a:spcBef>
              <a:tabLst>
                <a:tab pos="492082" algn="l"/>
                <a:tab pos="1037498" algn="l"/>
                <a:tab pos="2494693" algn="l"/>
                <a:tab pos="3043920" algn="l"/>
              </a:tabLst>
            </a:pPr>
            <a:r>
              <a:rPr sz="1900" b="1" spc="-5" dirty="0">
                <a:latin typeface="Arial"/>
                <a:cs typeface="Arial"/>
              </a:rPr>
              <a:t>de	los	devanados	del	transformador;</a:t>
            </a:r>
            <a:endParaRPr sz="1900">
              <a:latin typeface="Arial"/>
              <a:cs typeface="Arial"/>
            </a:endParaRPr>
          </a:p>
        </p:txBody>
      </p:sp>
      <p:sp>
        <p:nvSpPr>
          <p:cNvPr id="26" name="object 26"/>
          <p:cNvSpPr txBox="1"/>
          <p:nvPr/>
        </p:nvSpPr>
        <p:spPr>
          <a:xfrm>
            <a:off x="8191246" y="3717672"/>
            <a:ext cx="14509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spc="5" dirty="0">
                <a:latin typeface="Arial"/>
                <a:cs typeface="Arial"/>
              </a:rPr>
              <a:t>a</a:t>
            </a:r>
            <a:r>
              <a:rPr sz="1900" b="1" spc="-5" dirty="0">
                <a:latin typeface="Arial"/>
                <a:cs typeface="Arial"/>
              </a:rPr>
              <a:t>p</a:t>
            </a:r>
            <a:r>
              <a:rPr sz="1900" b="1" dirty="0">
                <a:latin typeface="Arial"/>
                <a:cs typeface="Arial"/>
              </a:rPr>
              <a:t>a</a:t>
            </a:r>
            <a:r>
              <a:rPr sz="1900" b="1" spc="-5" dirty="0">
                <a:latin typeface="Arial"/>
                <a:cs typeface="Arial"/>
              </a:rPr>
              <a:t>ci</a:t>
            </a:r>
            <a:r>
              <a:rPr sz="1900" b="1" dirty="0">
                <a:latin typeface="Arial"/>
                <a:cs typeface="Arial"/>
              </a:rPr>
              <a:t>t</a:t>
            </a:r>
            <a:r>
              <a:rPr sz="1900" b="1" spc="-5" dirty="0">
                <a:latin typeface="Arial"/>
                <a:cs typeface="Arial"/>
              </a:rPr>
              <a:t>a</a:t>
            </a:r>
            <a:r>
              <a:rPr sz="1900" b="1" dirty="0">
                <a:latin typeface="Arial"/>
                <a:cs typeface="Arial"/>
              </a:rPr>
              <a:t>n</a:t>
            </a:r>
            <a:r>
              <a:rPr sz="1900" b="1" spc="-5" dirty="0">
                <a:latin typeface="Arial"/>
                <a:cs typeface="Arial"/>
              </a:rPr>
              <a:t>cia</a:t>
            </a:r>
            <a:endParaRPr sz="1900">
              <a:latin typeface="Arial"/>
              <a:cs typeface="Arial"/>
            </a:endParaRPr>
          </a:p>
        </p:txBody>
      </p:sp>
      <p:sp>
        <p:nvSpPr>
          <p:cNvPr id="27" name="object 27"/>
          <p:cNvSpPr txBox="1"/>
          <p:nvPr/>
        </p:nvSpPr>
        <p:spPr>
          <a:xfrm>
            <a:off x="9827515" y="3688207"/>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a:t>
            </a:r>
            <a:endParaRPr sz="1900">
              <a:latin typeface="Arial"/>
              <a:cs typeface="Arial"/>
            </a:endParaRPr>
          </a:p>
        </p:txBody>
      </p:sp>
      <p:sp>
        <p:nvSpPr>
          <p:cNvPr id="28" name="object 28"/>
          <p:cNvSpPr txBox="1"/>
          <p:nvPr/>
        </p:nvSpPr>
        <p:spPr>
          <a:xfrm>
            <a:off x="947927" y="3994988"/>
            <a:ext cx="13430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a:t>
            </a:r>
            <a:r>
              <a:rPr sz="1900" b="1" dirty="0">
                <a:latin typeface="Arial"/>
                <a:cs typeface="Arial"/>
              </a:rPr>
              <a:t>u</a:t>
            </a:r>
            <a:r>
              <a:rPr sz="1900" b="1" spc="-5" dirty="0">
                <a:latin typeface="Arial"/>
                <a:cs typeface="Arial"/>
              </a:rPr>
              <a:t>cta</a:t>
            </a:r>
            <a:r>
              <a:rPr sz="1900" b="1" dirty="0">
                <a:latin typeface="Arial"/>
                <a:cs typeface="Arial"/>
              </a:rPr>
              <a:t>n</a:t>
            </a:r>
            <a:r>
              <a:rPr sz="1900" b="1" spc="-5" dirty="0">
                <a:latin typeface="Arial"/>
                <a:cs typeface="Arial"/>
              </a:rPr>
              <a:t>cia</a:t>
            </a:r>
            <a:endParaRPr sz="1900">
              <a:latin typeface="Arial"/>
              <a:cs typeface="Arial"/>
            </a:endParaRPr>
          </a:p>
        </p:txBody>
      </p:sp>
      <p:sp>
        <p:nvSpPr>
          <p:cNvPr id="29" name="object 29"/>
          <p:cNvSpPr txBox="1"/>
          <p:nvPr/>
        </p:nvSpPr>
        <p:spPr>
          <a:xfrm>
            <a:off x="2278126" y="3965829"/>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30" name="object 30"/>
          <p:cNvPicPr/>
          <p:nvPr/>
        </p:nvPicPr>
        <p:blipFill>
          <a:blip r:embed="rId2" cstate="print"/>
          <a:stretch>
            <a:fillRect/>
          </a:stretch>
        </p:blipFill>
        <p:spPr>
          <a:xfrm>
            <a:off x="719455" y="4578307"/>
            <a:ext cx="208914" cy="194987"/>
          </a:xfrm>
          <a:prstGeom prst="rect">
            <a:avLst/>
          </a:prstGeom>
        </p:spPr>
      </p:pic>
      <p:sp>
        <p:nvSpPr>
          <p:cNvPr id="31" name="object 31"/>
          <p:cNvSpPr txBox="1"/>
          <p:nvPr/>
        </p:nvSpPr>
        <p:spPr>
          <a:xfrm>
            <a:off x="935228" y="4520565"/>
            <a:ext cx="12147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Durante</a:t>
            </a:r>
            <a:r>
              <a:rPr sz="1900" b="1" spc="21" dirty="0">
                <a:latin typeface="Arial"/>
                <a:cs typeface="Arial"/>
              </a:rPr>
              <a:t> </a:t>
            </a:r>
            <a:r>
              <a:rPr sz="1900" b="1" spc="-5" dirty="0">
                <a:latin typeface="Arial"/>
                <a:cs typeface="Arial"/>
              </a:rPr>
              <a:t>el</a:t>
            </a:r>
            <a:endParaRPr sz="1900">
              <a:latin typeface="Arial"/>
              <a:cs typeface="Arial"/>
            </a:endParaRPr>
          </a:p>
        </p:txBody>
      </p:sp>
      <p:sp>
        <p:nvSpPr>
          <p:cNvPr id="32" name="object 32"/>
          <p:cNvSpPr txBox="1"/>
          <p:nvPr/>
        </p:nvSpPr>
        <p:spPr>
          <a:xfrm>
            <a:off x="2216151" y="4550030"/>
            <a:ext cx="11938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trans</a:t>
            </a:r>
            <a:r>
              <a:rPr sz="1900" b="1" dirty="0">
                <a:latin typeface="Arial"/>
                <a:cs typeface="Arial"/>
              </a:rPr>
              <a:t>p</a:t>
            </a:r>
            <a:r>
              <a:rPr sz="1900" b="1" spc="-5" dirty="0">
                <a:latin typeface="Arial"/>
                <a:cs typeface="Arial"/>
              </a:rPr>
              <a:t>orte</a:t>
            </a:r>
            <a:endParaRPr sz="1900">
              <a:latin typeface="Arial"/>
              <a:cs typeface="Arial"/>
            </a:endParaRPr>
          </a:p>
        </p:txBody>
      </p:sp>
      <p:sp>
        <p:nvSpPr>
          <p:cNvPr id="33" name="object 33"/>
          <p:cNvSpPr txBox="1"/>
          <p:nvPr/>
        </p:nvSpPr>
        <p:spPr>
          <a:xfrm>
            <a:off x="3474847" y="4520565"/>
            <a:ext cx="21659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40" dirty="0">
                <a:latin typeface="Arial"/>
                <a:cs typeface="Arial"/>
              </a:rPr>
              <a:t> </a:t>
            </a:r>
            <a:r>
              <a:rPr sz="1900" b="1" spc="-5" dirty="0">
                <a:latin typeface="Arial"/>
                <a:cs typeface="Arial"/>
              </a:rPr>
              <a:t>transformador,</a:t>
            </a:r>
            <a:endParaRPr sz="1900">
              <a:latin typeface="Arial"/>
              <a:cs typeface="Arial"/>
            </a:endParaRPr>
          </a:p>
        </p:txBody>
      </p:sp>
      <p:sp>
        <p:nvSpPr>
          <p:cNvPr id="34" name="object 34"/>
          <p:cNvSpPr txBox="1"/>
          <p:nvPr/>
        </p:nvSpPr>
        <p:spPr>
          <a:xfrm>
            <a:off x="5706746" y="4550030"/>
            <a:ext cx="6172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fallas</a:t>
            </a:r>
            <a:endParaRPr sz="1900">
              <a:latin typeface="Arial"/>
              <a:cs typeface="Arial"/>
            </a:endParaRPr>
          </a:p>
        </p:txBody>
      </p:sp>
      <p:sp>
        <p:nvSpPr>
          <p:cNvPr id="35" name="object 35"/>
          <p:cNvSpPr txBox="1"/>
          <p:nvPr/>
        </p:nvSpPr>
        <p:spPr>
          <a:xfrm>
            <a:off x="6388990" y="4520565"/>
            <a:ext cx="26879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eléctricas</a:t>
            </a:r>
            <a:r>
              <a:rPr sz="1900" b="1" spc="80" dirty="0">
                <a:latin typeface="Arial"/>
                <a:cs typeface="Arial"/>
              </a:rPr>
              <a:t> </a:t>
            </a:r>
            <a:r>
              <a:rPr sz="1900" b="1" spc="-5" dirty="0">
                <a:latin typeface="Arial"/>
                <a:cs typeface="Arial"/>
              </a:rPr>
              <a:t>aguas</a:t>
            </a:r>
            <a:r>
              <a:rPr sz="1900" b="1" spc="70" dirty="0">
                <a:latin typeface="Arial"/>
                <a:cs typeface="Arial"/>
              </a:rPr>
              <a:t> </a:t>
            </a:r>
            <a:r>
              <a:rPr sz="1900" b="1" spc="-5" dirty="0">
                <a:latin typeface="Arial"/>
                <a:cs typeface="Arial"/>
              </a:rPr>
              <a:t>abajo,</a:t>
            </a:r>
            <a:endParaRPr sz="1900">
              <a:latin typeface="Arial"/>
              <a:cs typeface="Arial"/>
            </a:endParaRPr>
          </a:p>
        </p:txBody>
      </p:sp>
      <p:sp>
        <p:nvSpPr>
          <p:cNvPr id="36" name="object 36"/>
          <p:cNvSpPr txBox="1"/>
          <p:nvPr/>
        </p:nvSpPr>
        <p:spPr>
          <a:xfrm>
            <a:off x="9143745" y="4550030"/>
            <a:ext cx="84201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sismos</a:t>
            </a:r>
            <a:endParaRPr sz="1900">
              <a:latin typeface="Arial"/>
              <a:cs typeface="Arial"/>
            </a:endParaRPr>
          </a:p>
        </p:txBody>
      </p:sp>
      <p:sp>
        <p:nvSpPr>
          <p:cNvPr id="37" name="object 37"/>
          <p:cNvSpPr txBox="1"/>
          <p:nvPr/>
        </p:nvSpPr>
        <p:spPr>
          <a:xfrm>
            <a:off x="935227" y="4797934"/>
            <a:ext cx="3456940" cy="304570"/>
          </a:xfrm>
          <a:prstGeom prst="rect">
            <a:avLst/>
          </a:prstGeom>
        </p:spPr>
        <p:txBody>
          <a:bodyPr vert="horz" wrap="square" lIns="0" tIns="12064" rIns="0" bIns="0" rtlCol="0">
            <a:spAutoFit/>
          </a:bodyPr>
          <a:lstStyle/>
          <a:p>
            <a:pPr marL="12699">
              <a:spcBef>
                <a:spcPts val="95"/>
              </a:spcBef>
              <a:tabLst>
                <a:tab pos="356203" algn="l"/>
                <a:tab pos="1624185" algn="l"/>
                <a:tab pos="2289606" algn="l"/>
              </a:tabLst>
            </a:pPr>
            <a:r>
              <a:rPr sz="1900" b="1" spc="-5" dirty="0">
                <a:latin typeface="Arial"/>
                <a:cs typeface="Arial"/>
              </a:rPr>
              <a:t>o	c</a:t>
            </a:r>
            <a:r>
              <a:rPr sz="1900" b="1" dirty="0">
                <a:latin typeface="Arial"/>
                <a:cs typeface="Arial"/>
              </a:rPr>
              <a:t>u</a:t>
            </a:r>
            <a:r>
              <a:rPr sz="1900" b="1" spc="-5" dirty="0">
                <a:latin typeface="Arial"/>
                <a:cs typeface="Arial"/>
              </a:rPr>
              <a:t>al</a:t>
            </a:r>
            <a:r>
              <a:rPr sz="1900" b="1" dirty="0">
                <a:latin typeface="Arial"/>
                <a:cs typeface="Arial"/>
              </a:rPr>
              <a:t>q</a:t>
            </a:r>
            <a:r>
              <a:rPr sz="1900" b="1" spc="-5" dirty="0">
                <a:latin typeface="Arial"/>
                <a:cs typeface="Arial"/>
              </a:rPr>
              <a:t>uier</a:t>
            </a:r>
            <a:r>
              <a:rPr sz="1900" b="1" dirty="0">
                <a:latin typeface="Arial"/>
                <a:cs typeface="Arial"/>
              </a:rPr>
              <a:t>	</a:t>
            </a:r>
            <a:r>
              <a:rPr sz="1900" b="1" spc="-5" dirty="0">
                <a:latin typeface="Arial"/>
                <a:cs typeface="Arial"/>
              </a:rPr>
              <a:t>o</a:t>
            </a:r>
            <a:r>
              <a:rPr sz="1900" b="1" dirty="0">
                <a:latin typeface="Arial"/>
                <a:cs typeface="Arial"/>
              </a:rPr>
              <a:t>t</a:t>
            </a:r>
            <a:r>
              <a:rPr sz="1900" b="1" spc="-5" dirty="0">
                <a:latin typeface="Arial"/>
                <a:cs typeface="Arial"/>
              </a:rPr>
              <a:t>ro</a:t>
            </a:r>
            <a:r>
              <a:rPr sz="1900" b="1" dirty="0">
                <a:latin typeface="Arial"/>
                <a:cs typeface="Arial"/>
              </a:rPr>
              <a:t>	</a:t>
            </a:r>
            <a:r>
              <a:rPr sz="1900" b="1" spc="21" dirty="0">
                <a:latin typeface="Arial"/>
                <a:cs typeface="Arial"/>
              </a:rPr>
              <a:t>f</a:t>
            </a:r>
            <a:r>
              <a:rPr sz="1900" b="1" spc="-5" dirty="0">
                <a:latin typeface="Arial"/>
                <a:cs typeface="Arial"/>
              </a:rPr>
              <a:t>e</a:t>
            </a:r>
            <a:r>
              <a:rPr sz="1900" b="1" dirty="0">
                <a:latin typeface="Arial"/>
                <a:cs typeface="Arial"/>
              </a:rPr>
              <a:t>n</a:t>
            </a:r>
            <a:r>
              <a:rPr sz="1900" b="1" spc="-15" dirty="0">
                <a:latin typeface="Arial"/>
                <a:cs typeface="Arial"/>
              </a:rPr>
              <a:t>ó</a:t>
            </a:r>
            <a:r>
              <a:rPr sz="1900" b="1" spc="-5" dirty="0">
                <a:latin typeface="Arial"/>
                <a:cs typeface="Arial"/>
              </a:rPr>
              <a:t>meno</a:t>
            </a:r>
            <a:endParaRPr sz="1900">
              <a:latin typeface="Arial"/>
              <a:cs typeface="Arial"/>
            </a:endParaRPr>
          </a:p>
        </p:txBody>
      </p:sp>
      <p:sp>
        <p:nvSpPr>
          <p:cNvPr id="38" name="object 38"/>
          <p:cNvSpPr txBox="1"/>
          <p:nvPr/>
        </p:nvSpPr>
        <p:spPr>
          <a:xfrm>
            <a:off x="4563311" y="4797934"/>
            <a:ext cx="4552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a:t>
            </a:r>
            <a:r>
              <a:rPr sz="1900" b="1" dirty="0">
                <a:latin typeface="Arial"/>
                <a:cs typeface="Arial"/>
              </a:rPr>
              <a:t>u</a:t>
            </a:r>
            <a:r>
              <a:rPr sz="1900" b="1" spc="-5" dirty="0">
                <a:latin typeface="Arial"/>
                <a:cs typeface="Arial"/>
              </a:rPr>
              <a:t>e</a:t>
            </a:r>
            <a:endParaRPr sz="1900">
              <a:latin typeface="Arial"/>
              <a:cs typeface="Arial"/>
            </a:endParaRPr>
          </a:p>
        </p:txBody>
      </p:sp>
      <p:sp>
        <p:nvSpPr>
          <p:cNvPr id="39" name="object 39"/>
          <p:cNvSpPr txBox="1"/>
          <p:nvPr/>
        </p:nvSpPr>
        <p:spPr>
          <a:xfrm>
            <a:off x="5203572" y="4827398"/>
            <a:ext cx="3894453" cy="269304"/>
          </a:xfrm>
          <a:prstGeom prst="rect">
            <a:avLst/>
          </a:prstGeom>
          <a:solidFill>
            <a:srgbClr val="FFFF00"/>
          </a:solidFill>
        </p:spPr>
        <p:txBody>
          <a:bodyPr vert="horz" wrap="square" lIns="0" tIns="0" rIns="0" bIns="0" rtlCol="0">
            <a:spAutoFit/>
          </a:bodyPr>
          <a:lstStyle/>
          <a:p>
            <a:pPr>
              <a:lnSpc>
                <a:spcPts val="2145"/>
              </a:lnSpc>
              <a:tabLst>
                <a:tab pos="1267982" algn="l"/>
                <a:tab pos="2951853" algn="l"/>
              </a:tabLst>
            </a:pPr>
            <a:r>
              <a:rPr sz="1900" b="1" spc="-5" dirty="0">
                <a:latin typeface="Arial"/>
                <a:cs typeface="Arial"/>
              </a:rPr>
              <a:t>pro</a:t>
            </a:r>
            <a:r>
              <a:rPr sz="1900" b="1" dirty="0">
                <a:latin typeface="Arial"/>
                <a:cs typeface="Arial"/>
              </a:rPr>
              <a:t>d</a:t>
            </a:r>
            <a:r>
              <a:rPr sz="1900" b="1" spc="-5" dirty="0">
                <a:latin typeface="Arial"/>
                <a:cs typeface="Arial"/>
              </a:rPr>
              <a:t>uz</a:t>
            </a:r>
            <a:r>
              <a:rPr sz="1900" b="1" dirty="0">
                <a:latin typeface="Arial"/>
                <a:cs typeface="Arial"/>
              </a:rPr>
              <a:t>c</a:t>
            </a:r>
            <a:r>
              <a:rPr sz="1900" b="1" spc="-5" dirty="0">
                <a:latin typeface="Arial"/>
                <a:cs typeface="Arial"/>
              </a:rPr>
              <a:t>a</a:t>
            </a:r>
            <a:r>
              <a:rPr sz="1900" b="1" dirty="0">
                <a:latin typeface="Arial"/>
                <a:cs typeface="Arial"/>
              </a:rPr>
              <a:t>	</a:t>
            </a:r>
            <a:r>
              <a:rPr sz="1900" b="1" spc="-5" dirty="0">
                <a:latin typeface="Arial"/>
                <a:cs typeface="Arial"/>
              </a:rPr>
              <a:t>m</a:t>
            </a:r>
            <a:r>
              <a:rPr sz="1900" b="1" spc="21" dirty="0">
                <a:latin typeface="Arial"/>
                <a:cs typeface="Arial"/>
              </a:rPr>
              <a:t>o</a:t>
            </a:r>
            <a:r>
              <a:rPr sz="1900" b="1" spc="-40" dirty="0">
                <a:latin typeface="Arial"/>
                <a:cs typeface="Arial"/>
              </a:rPr>
              <a:t>v</a:t>
            </a:r>
            <a:r>
              <a:rPr sz="1900" b="1" spc="5" dirty="0">
                <a:latin typeface="Arial"/>
                <a:cs typeface="Arial"/>
              </a:rPr>
              <a:t>i</a:t>
            </a:r>
            <a:r>
              <a:rPr sz="1900" b="1" spc="-5" dirty="0">
                <a:latin typeface="Arial"/>
                <a:cs typeface="Arial"/>
              </a:rPr>
              <a:t>mien</a:t>
            </a:r>
            <a:r>
              <a:rPr sz="1900" b="1" dirty="0">
                <a:latin typeface="Arial"/>
                <a:cs typeface="Arial"/>
              </a:rPr>
              <a:t>t</a:t>
            </a:r>
            <a:r>
              <a:rPr sz="1900" b="1" spc="-5" dirty="0">
                <a:latin typeface="Arial"/>
                <a:cs typeface="Arial"/>
              </a:rPr>
              <a:t>os</a:t>
            </a:r>
            <a:r>
              <a:rPr sz="1900" b="1" dirty="0">
                <a:latin typeface="Arial"/>
                <a:cs typeface="Arial"/>
              </a:rPr>
              <a:t>	</a:t>
            </a:r>
            <a:r>
              <a:rPr sz="1900" b="1" spc="-5" dirty="0">
                <a:latin typeface="Arial"/>
                <a:cs typeface="Arial"/>
              </a:rPr>
              <a:t>bru</a:t>
            </a:r>
            <a:r>
              <a:rPr sz="1900" b="1" dirty="0">
                <a:latin typeface="Arial"/>
                <a:cs typeface="Arial"/>
              </a:rPr>
              <a:t>s</a:t>
            </a:r>
            <a:r>
              <a:rPr sz="1900" b="1" spc="-5" dirty="0">
                <a:latin typeface="Arial"/>
                <a:cs typeface="Arial"/>
              </a:rPr>
              <a:t>c</a:t>
            </a:r>
            <a:r>
              <a:rPr sz="1900" b="1" dirty="0">
                <a:latin typeface="Arial"/>
                <a:cs typeface="Arial"/>
              </a:rPr>
              <a:t>o</a:t>
            </a:r>
            <a:r>
              <a:rPr sz="1900" b="1" spc="-5" dirty="0">
                <a:latin typeface="Arial"/>
                <a:cs typeface="Arial"/>
              </a:rPr>
              <a:t>s</a:t>
            </a:r>
            <a:endParaRPr sz="1900">
              <a:latin typeface="Arial"/>
              <a:cs typeface="Arial"/>
            </a:endParaRPr>
          </a:p>
        </p:txBody>
      </p:sp>
      <p:sp>
        <p:nvSpPr>
          <p:cNvPr id="40" name="object 40"/>
          <p:cNvSpPr txBox="1"/>
          <p:nvPr/>
        </p:nvSpPr>
        <p:spPr>
          <a:xfrm>
            <a:off x="9281922" y="4797934"/>
            <a:ext cx="704215" cy="304570"/>
          </a:xfrm>
          <a:prstGeom prst="rect">
            <a:avLst/>
          </a:prstGeom>
        </p:spPr>
        <p:txBody>
          <a:bodyPr vert="horz" wrap="square" lIns="0" tIns="12064" rIns="0" bIns="0" rtlCol="0">
            <a:spAutoFit/>
          </a:bodyPr>
          <a:lstStyle/>
          <a:p>
            <a:pPr marL="12699">
              <a:spcBef>
                <a:spcPts val="95"/>
              </a:spcBef>
              <a:tabLst>
                <a:tab pos="490177" algn="l"/>
              </a:tabLst>
            </a:pPr>
            <a:r>
              <a:rPr sz="1900" b="1" spc="-5" dirty="0">
                <a:latin typeface="Arial"/>
                <a:cs typeface="Arial"/>
              </a:rPr>
              <a:t>en	el</a:t>
            </a:r>
            <a:endParaRPr sz="1900">
              <a:latin typeface="Arial"/>
              <a:cs typeface="Arial"/>
            </a:endParaRPr>
          </a:p>
        </p:txBody>
      </p:sp>
      <p:sp>
        <p:nvSpPr>
          <p:cNvPr id="41" name="object 41"/>
          <p:cNvSpPr txBox="1"/>
          <p:nvPr/>
        </p:nvSpPr>
        <p:spPr>
          <a:xfrm>
            <a:off x="4636643" y="5106290"/>
            <a:ext cx="4023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desplazamientos</a:t>
            </a:r>
            <a:r>
              <a:rPr sz="1900" b="1" spc="-21" dirty="0">
                <a:latin typeface="Arial"/>
                <a:cs typeface="Arial"/>
              </a:rPr>
              <a:t> </a:t>
            </a:r>
            <a:r>
              <a:rPr sz="1900" b="1" spc="-5" dirty="0">
                <a:latin typeface="Arial"/>
                <a:cs typeface="Arial"/>
              </a:rPr>
              <a:t>en</a:t>
            </a:r>
            <a:r>
              <a:rPr sz="1900" b="1" spc="-21" dirty="0">
                <a:latin typeface="Arial"/>
                <a:cs typeface="Arial"/>
              </a:rPr>
              <a:t> </a:t>
            </a:r>
            <a:r>
              <a:rPr sz="1900" b="1" spc="-5" dirty="0">
                <a:latin typeface="Arial"/>
                <a:cs typeface="Arial"/>
              </a:rPr>
              <a:t>los</a:t>
            </a:r>
            <a:r>
              <a:rPr sz="1900" b="1" spc="-15" dirty="0">
                <a:latin typeface="Arial"/>
                <a:cs typeface="Arial"/>
              </a:rPr>
              <a:t> </a:t>
            </a:r>
            <a:r>
              <a:rPr sz="1900" b="1" spc="-5" dirty="0">
                <a:latin typeface="Arial"/>
                <a:cs typeface="Arial"/>
              </a:rPr>
              <a:t>devanados</a:t>
            </a:r>
            <a:endParaRPr sz="1900">
              <a:latin typeface="Arial"/>
              <a:cs typeface="Arial"/>
            </a:endParaRPr>
          </a:p>
        </p:txBody>
      </p:sp>
      <p:sp>
        <p:nvSpPr>
          <p:cNvPr id="42" name="object 42"/>
          <p:cNvSpPr txBox="1"/>
          <p:nvPr/>
        </p:nvSpPr>
        <p:spPr>
          <a:xfrm>
            <a:off x="8710422" y="5076825"/>
            <a:ext cx="12757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o</a:t>
            </a:r>
            <a:r>
              <a:rPr sz="1900" b="1" spc="-75" dirty="0">
                <a:latin typeface="Arial"/>
                <a:cs typeface="Arial"/>
              </a:rPr>
              <a:t> </a:t>
            </a:r>
            <a:r>
              <a:rPr sz="1900" b="1" spc="-5" dirty="0">
                <a:latin typeface="Arial"/>
                <a:cs typeface="Arial"/>
              </a:rPr>
              <a:t>el</a:t>
            </a:r>
            <a:r>
              <a:rPr sz="1900" b="1" spc="-70" dirty="0">
                <a:latin typeface="Arial"/>
                <a:cs typeface="Arial"/>
              </a:rPr>
              <a:t> </a:t>
            </a:r>
            <a:r>
              <a:rPr sz="1900" b="1" spc="-5" dirty="0">
                <a:latin typeface="Arial"/>
                <a:cs typeface="Arial"/>
              </a:rPr>
              <a:t>núcleo</a:t>
            </a:r>
            <a:endParaRPr sz="1900">
              <a:latin typeface="Arial"/>
              <a:cs typeface="Arial"/>
            </a:endParaRPr>
          </a:p>
        </p:txBody>
      </p:sp>
      <p:sp>
        <p:nvSpPr>
          <p:cNvPr id="43" name="object 43"/>
          <p:cNvSpPr txBox="1"/>
          <p:nvPr/>
        </p:nvSpPr>
        <p:spPr>
          <a:xfrm>
            <a:off x="935227" y="5076825"/>
            <a:ext cx="3651885" cy="595033"/>
          </a:xfrm>
          <a:prstGeom prst="rect">
            <a:avLst/>
          </a:prstGeom>
        </p:spPr>
        <p:txBody>
          <a:bodyPr vert="horz" wrap="square" lIns="0" tIns="30478" rIns="0" bIns="0" rtlCol="0">
            <a:spAutoFit/>
          </a:bodyPr>
          <a:lstStyle/>
          <a:p>
            <a:pPr marL="12699" marR="5080">
              <a:lnSpc>
                <a:spcPts val="2190"/>
              </a:lnSpc>
              <a:spcBef>
                <a:spcPts val="240"/>
              </a:spcBef>
            </a:pPr>
            <a:r>
              <a:rPr sz="1900" b="1" spc="-5" dirty="0">
                <a:latin typeface="Arial"/>
                <a:cs typeface="Arial"/>
              </a:rPr>
              <a:t>transformador</a:t>
            </a:r>
            <a:r>
              <a:rPr sz="1900" b="1" spc="-40" dirty="0">
                <a:latin typeface="Arial"/>
                <a:cs typeface="Arial"/>
              </a:rPr>
              <a:t> </a:t>
            </a:r>
            <a:r>
              <a:rPr sz="1900" b="1" spc="-5" dirty="0">
                <a:latin typeface="Arial"/>
                <a:cs typeface="Arial"/>
              </a:rPr>
              <a:t>puede</a:t>
            </a:r>
            <a:r>
              <a:rPr sz="1900" b="1" spc="-15" dirty="0">
                <a:latin typeface="Arial"/>
                <a:cs typeface="Arial"/>
              </a:rPr>
              <a:t> </a:t>
            </a:r>
            <a:r>
              <a:rPr sz="1900" b="1" spc="-5" dirty="0">
                <a:latin typeface="Arial"/>
                <a:cs typeface="Arial"/>
              </a:rPr>
              <a:t>ocasionar </a:t>
            </a:r>
            <a:r>
              <a:rPr sz="1900" b="1" spc="-515"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transformador.</a:t>
            </a:r>
            <a:endParaRPr sz="1900">
              <a:latin typeface="Arial"/>
              <a:cs typeface="Arial"/>
            </a:endParaRPr>
          </a:p>
        </p:txBody>
      </p:sp>
      <p:pic>
        <p:nvPicPr>
          <p:cNvPr id="44" name="object 44"/>
          <p:cNvPicPr/>
          <p:nvPr/>
        </p:nvPicPr>
        <p:blipFill>
          <a:blip r:embed="rId2" cstate="print"/>
          <a:stretch>
            <a:fillRect/>
          </a:stretch>
        </p:blipFill>
        <p:spPr>
          <a:xfrm>
            <a:off x="719455" y="5689516"/>
            <a:ext cx="208914" cy="194394"/>
          </a:xfrm>
          <a:prstGeom prst="rect">
            <a:avLst/>
          </a:prstGeom>
        </p:spPr>
      </p:pic>
      <p:sp>
        <p:nvSpPr>
          <p:cNvPr id="45" name="object 45"/>
          <p:cNvSpPr txBox="1"/>
          <p:nvPr/>
        </p:nvSpPr>
        <p:spPr>
          <a:xfrm>
            <a:off x="947928" y="5661406"/>
            <a:ext cx="1475739"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M</a:t>
            </a:r>
            <a:r>
              <a:rPr sz="1900" b="1" spc="21" dirty="0">
                <a:latin typeface="Arial"/>
                <a:cs typeface="Arial"/>
              </a:rPr>
              <a:t>o</a:t>
            </a:r>
            <a:r>
              <a:rPr sz="1900" b="1" spc="-40" dirty="0">
                <a:latin typeface="Arial"/>
                <a:cs typeface="Arial"/>
              </a:rPr>
              <a:t>v</a:t>
            </a:r>
            <a:r>
              <a:rPr sz="1900" b="1" spc="-5" dirty="0">
                <a:latin typeface="Arial"/>
                <a:cs typeface="Arial"/>
              </a:rPr>
              <a:t>im</a:t>
            </a:r>
            <a:r>
              <a:rPr sz="1900" b="1" dirty="0">
                <a:latin typeface="Arial"/>
                <a:cs typeface="Arial"/>
              </a:rPr>
              <a:t>i</a:t>
            </a:r>
            <a:r>
              <a:rPr sz="1900" b="1" spc="-5" dirty="0">
                <a:latin typeface="Arial"/>
                <a:cs typeface="Arial"/>
              </a:rPr>
              <a:t>e</a:t>
            </a:r>
            <a:r>
              <a:rPr sz="1900" b="1" dirty="0">
                <a:latin typeface="Arial"/>
                <a:cs typeface="Arial"/>
              </a:rPr>
              <a:t>n</a:t>
            </a:r>
            <a:r>
              <a:rPr sz="1900" b="1" spc="-5" dirty="0">
                <a:latin typeface="Arial"/>
                <a:cs typeface="Arial"/>
              </a:rPr>
              <a:t>t</a:t>
            </a:r>
            <a:r>
              <a:rPr sz="1900" b="1" dirty="0">
                <a:latin typeface="Arial"/>
                <a:cs typeface="Arial"/>
              </a:rPr>
              <a:t>o</a:t>
            </a:r>
            <a:r>
              <a:rPr sz="1900" b="1" spc="-5" dirty="0">
                <a:latin typeface="Arial"/>
                <a:cs typeface="Arial"/>
              </a:rPr>
              <a:t>s</a:t>
            </a:r>
            <a:endParaRPr sz="1900">
              <a:latin typeface="Arial"/>
              <a:cs typeface="Arial"/>
            </a:endParaRPr>
          </a:p>
        </p:txBody>
      </p:sp>
      <p:sp>
        <p:nvSpPr>
          <p:cNvPr id="52" name="object 5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76</a:t>
            </a:fld>
            <a:endParaRPr dirty="0"/>
          </a:p>
        </p:txBody>
      </p:sp>
      <p:sp>
        <p:nvSpPr>
          <p:cNvPr id="46" name="object 46"/>
          <p:cNvSpPr txBox="1"/>
          <p:nvPr/>
        </p:nvSpPr>
        <p:spPr>
          <a:xfrm>
            <a:off x="2520443" y="5631942"/>
            <a:ext cx="4146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t>
            </a:r>
            <a:r>
              <a:rPr sz="1900" b="1" dirty="0">
                <a:latin typeface="Arial"/>
                <a:cs typeface="Arial"/>
              </a:rPr>
              <a:t>o</a:t>
            </a:r>
            <a:r>
              <a:rPr sz="1900" b="1" spc="-5" dirty="0">
                <a:latin typeface="Arial"/>
                <a:cs typeface="Arial"/>
              </a:rPr>
              <a:t>r</a:t>
            </a:r>
            <a:endParaRPr sz="1900">
              <a:latin typeface="Arial"/>
              <a:cs typeface="Arial"/>
            </a:endParaRPr>
          </a:p>
        </p:txBody>
      </p:sp>
      <p:sp>
        <p:nvSpPr>
          <p:cNvPr id="47" name="object 47"/>
          <p:cNvSpPr txBox="1"/>
          <p:nvPr/>
        </p:nvSpPr>
        <p:spPr>
          <a:xfrm>
            <a:off x="3031490" y="5661406"/>
            <a:ext cx="42024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requerimientos</a:t>
            </a:r>
            <a:r>
              <a:rPr sz="1900" b="1" spc="370" dirty="0">
                <a:latin typeface="Arial"/>
                <a:cs typeface="Arial"/>
              </a:rPr>
              <a:t> </a:t>
            </a:r>
            <a:r>
              <a:rPr sz="1900" b="1" spc="-5" dirty="0">
                <a:latin typeface="Arial"/>
                <a:cs typeface="Arial"/>
              </a:rPr>
              <a:t>mecánicos</a:t>
            </a:r>
            <a:r>
              <a:rPr sz="1900" b="1" spc="350" dirty="0">
                <a:latin typeface="Arial"/>
                <a:cs typeface="Arial"/>
              </a:rPr>
              <a:t> </a:t>
            </a:r>
            <a:r>
              <a:rPr sz="1900" b="1" spc="-5" dirty="0">
                <a:latin typeface="Arial"/>
                <a:cs typeface="Arial"/>
              </a:rPr>
              <a:t>mayores</a:t>
            </a:r>
            <a:endParaRPr sz="1900">
              <a:latin typeface="Arial"/>
              <a:cs typeface="Arial"/>
            </a:endParaRPr>
          </a:p>
        </p:txBody>
      </p:sp>
      <p:sp>
        <p:nvSpPr>
          <p:cNvPr id="48" name="object 48"/>
          <p:cNvSpPr txBox="1"/>
          <p:nvPr/>
        </p:nvSpPr>
        <p:spPr>
          <a:xfrm>
            <a:off x="7330820" y="5631942"/>
            <a:ext cx="26530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319" dirty="0">
                <a:latin typeface="Arial"/>
                <a:cs typeface="Arial"/>
              </a:rPr>
              <a:t> </a:t>
            </a:r>
            <a:r>
              <a:rPr sz="1900" b="1" spc="-5" dirty="0">
                <a:latin typeface="Arial"/>
                <a:cs typeface="Arial"/>
              </a:rPr>
              <a:t>los</a:t>
            </a:r>
            <a:r>
              <a:rPr sz="1900" b="1" spc="325" dirty="0">
                <a:latin typeface="Arial"/>
                <a:cs typeface="Arial"/>
              </a:rPr>
              <a:t> </a:t>
            </a:r>
            <a:r>
              <a:rPr sz="1900" b="1" spc="-5" dirty="0">
                <a:latin typeface="Arial"/>
                <a:cs typeface="Arial"/>
              </a:rPr>
              <a:t>de</a:t>
            </a:r>
            <a:r>
              <a:rPr sz="1900" b="1" spc="335" dirty="0">
                <a:latin typeface="Arial"/>
                <a:cs typeface="Arial"/>
              </a:rPr>
              <a:t> </a:t>
            </a:r>
            <a:r>
              <a:rPr sz="1900" b="1" spc="-5" dirty="0">
                <a:latin typeface="Arial"/>
                <a:cs typeface="Arial"/>
              </a:rPr>
              <a:t>diseño</a:t>
            </a:r>
            <a:r>
              <a:rPr sz="1900" b="1" spc="330" dirty="0">
                <a:latin typeface="Arial"/>
                <a:cs typeface="Arial"/>
              </a:rPr>
              <a:t> </a:t>
            </a:r>
            <a:r>
              <a:rPr sz="1900" b="1" spc="-5" dirty="0">
                <a:latin typeface="Arial"/>
                <a:cs typeface="Arial"/>
              </a:rPr>
              <a:t>o</a:t>
            </a:r>
            <a:r>
              <a:rPr sz="1900" b="1" spc="325" dirty="0">
                <a:latin typeface="Arial"/>
                <a:cs typeface="Arial"/>
              </a:rPr>
              <a:t> </a:t>
            </a:r>
            <a:r>
              <a:rPr sz="1900" b="1" spc="-5" dirty="0">
                <a:latin typeface="Arial"/>
                <a:cs typeface="Arial"/>
              </a:rPr>
              <a:t>por</a:t>
            </a:r>
            <a:endParaRPr sz="1900">
              <a:latin typeface="Arial"/>
              <a:cs typeface="Arial"/>
            </a:endParaRPr>
          </a:p>
        </p:txBody>
      </p:sp>
      <p:sp>
        <p:nvSpPr>
          <p:cNvPr id="49" name="object 49"/>
          <p:cNvSpPr txBox="1"/>
          <p:nvPr/>
        </p:nvSpPr>
        <p:spPr>
          <a:xfrm>
            <a:off x="947928" y="5938774"/>
            <a:ext cx="46399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debilitamiento</a:t>
            </a:r>
            <a:r>
              <a:rPr sz="1900" b="1" spc="-3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estructura</a:t>
            </a:r>
            <a:r>
              <a:rPr sz="1900" b="1" spc="-44" dirty="0">
                <a:latin typeface="Arial"/>
                <a:cs typeface="Arial"/>
              </a:rPr>
              <a:t> </a:t>
            </a:r>
            <a:r>
              <a:rPr sz="1900" b="1" spc="-5" dirty="0">
                <a:latin typeface="Arial"/>
                <a:cs typeface="Arial"/>
              </a:rPr>
              <a:t>mecánica</a:t>
            </a:r>
            <a:endParaRPr sz="1900">
              <a:latin typeface="Arial"/>
              <a:cs typeface="Arial"/>
            </a:endParaRPr>
          </a:p>
        </p:txBody>
      </p:sp>
      <p:sp>
        <p:nvSpPr>
          <p:cNvPr id="50" name="object 50"/>
          <p:cNvSpPr txBox="1"/>
          <p:nvPr/>
        </p:nvSpPr>
        <p:spPr>
          <a:xfrm>
            <a:off x="5634355" y="5909310"/>
            <a:ext cx="43484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55" dirty="0">
                <a:latin typeface="Arial"/>
                <a:cs typeface="Arial"/>
              </a:rPr>
              <a:t> </a:t>
            </a:r>
            <a:r>
              <a:rPr sz="1900" b="1" spc="-5" dirty="0">
                <a:latin typeface="Arial"/>
                <a:cs typeface="Arial"/>
              </a:rPr>
              <a:t>los</a:t>
            </a:r>
            <a:r>
              <a:rPr sz="1900" b="1" spc="-55" dirty="0">
                <a:latin typeface="Arial"/>
                <a:cs typeface="Arial"/>
              </a:rPr>
              <a:t> </a:t>
            </a:r>
            <a:r>
              <a:rPr sz="1900" b="1" spc="-5" dirty="0">
                <a:latin typeface="Arial"/>
                <a:cs typeface="Arial"/>
              </a:rPr>
              <a:t>transformadores</a:t>
            </a:r>
            <a:r>
              <a:rPr sz="1900" b="1" spc="-44" dirty="0">
                <a:latin typeface="Arial"/>
                <a:cs typeface="Arial"/>
              </a:rPr>
              <a:t> </a:t>
            </a:r>
            <a:r>
              <a:rPr sz="1900" b="1" spc="-5" dirty="0">
                <a:latin typeface="Arial"/>
                <a:cs typeface="Arial"/>
              </a:rPr>
              <a:t>consecuencia</a:t>
            </a:r>
            <a:endParaRPr sz="1900">
              <a:latin typeface="Arial"/>
              <a:cs typeface="Arial"/>
            </a:endParaRPr>
          </a:p>
        </p:txBody>
      </p:sp>
      <p:sp>
        <p:nvSpPr>
          <p:cNvPr id="51" name="object 51"/>
          <p:cNvSpPr txBox="1"/>
          <p:nvPr/>
        </p:nvSpPr>
        <p:spPr>
          <a:xfrm>
            <a:off x="935227" y="6186627"/>
            <a:ext cx="22523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5" dirty="0">
                <a:latin typeface="Arial"/>
                <a:cs typeface="Arial"/>
              </a:rPr>
              <a:t> </a:t>
            </a:r>
            <a:r>
              <a:rPr sz="1900" b="1" spc="-5" dirty="0">
                <a:latin typeface="Arial"/>
                <a:cs typeface="Arial"/>
              </a:rPr>
              <a:t>envejecimiento.</a:t>
            </a:r>
            <a:endParaRPr sz="1900">
              <a:latin typeface="Arial"/>
              <a:cs typeface="Aria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7" y="1118362"/>
            <a:ext cx="27571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95" dirty="0">
                <a:latin typeface="Arial"/>
                <a:cs typeface="Arial"/>
              </a:rPr>
              <a:t> </a:t>
            </a:r>
            <a:r>
              <a:rPr sz="1900" b="1" spc="-5" dirty="0">
                <a:latin typeface="Arial"/>
                <a:cs typeface="Arial"/>
              </a:rPr>
              <a:t>figura</a:t>
            </a:r>
            <a:r>
              <a:rPr sz="1900" b="1" spc="191" dirty="0">
                <a:latin typeface="Arial"/>
                <a:cs typeface="Arial"/>
              </a:rPr>
              <a:t> </a:t>
            </a:r>
            <a:r>
              <a:rPr sz="1900" b="1" spc="-5" dirty="0">
                <a:latin typeface="Arial"/>
                <a:cs typeface="Arial"/>
              </a:rPr>
              <a:t>29</a:t>
            </a:r>
            <a:r>
              <a:rPr sz="1900" b="1" spc="204" dirty="0">
                <a:latin typeface="Arial"/>
                <a:cs typeface="Arial"/>
              </a:rPr>
              <a:t> </a:t>
            </a:r>
            <a:r>
              <a:rPr sz="1900" b="1" spc="-5" dirty="0">
                <a:latin typeface="Arial"/>
                <a:cs typeface="Arial"/>
              </a:rPr>
              <a:t>muestra</a:t>
            </a:r>
            <a:r>
              <a:rPr sz="1900" b="1" spc="195" dirty="0">
                <a:latin typeface="Arial"/>
                <a:cs typeface="Arial"/>
              </a:rPr>
              <a:t> </a:t>
            </a:r>
            <a:r>
              <a:rPr sz="1900" b="1" spc="-5" dirty="0">
                <a:latin typeface="Arial"/>
                <a:cs typeface="Arial"/>
              </a:rPr>
              <a:t>el</a:t>
            </a:r>
            <a:endParaRPr sz="1900">
              <a:latin typeface="Arial"/>
              <a:cs typeface="Arial"/>
            </a:endParaRPr>
          </a:p>
        </p:txBody>
      </p:sp>
      <p:sp>
        <p:nvSpPr>
          <p:cNvPr id="9" name="object 9"/>
          <p:cNvSpPr txBox="1"/>
          <p:nvPr/>
        </p:nvSpPr>
        <p:spPr>
          <a:xfrm>
            <a:off x="3777109" y="1147827"/>
            <a:ext cx="61956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modelo</a:t>
            </a:r>
            <a:r>
              <a:rPr sz="1900" b="1" spc="225" dirty="0">
                <a:latin typeface="Arial"/>
                <a:cs typeface="Arial"/>
              </a:rPr>
              <a:t> </a:t>
            </a:r>
            <a:r>
              <a:rPr sz="1900" b="1" spc="-5" dirty="0">
                <a:latin typeface="Arial"/>
                <a:cs typeface="Arial"/>
              </a:rPr>
              <a:t>de</a:t>
            </a:r>
            <a:r>
              <a:rPr sz="1900" b="1" spc="229" dirty="0">
                <a:latin typeface="Arial"/>
                <a:cs typeface="Arial"/>
              </a:rPr>
              <a:t> </a:t>
            </a:r>
            <a:r>
              <a:rPr sz="1900" b="1" spc="-5" dirty="0">
                <a:latin typeface="Arial"/>
                <a:cs typeface="Arial"/>
              </a:rPr>
              <a:t>resistencias,</a:t>
            </a:r>
            <a:r>
              <a:rPr sz="1900" b="1" spc="225" dirty="0">
                <a:latin typeface="Arial"/>
                <a:cs typeface="Arial"/>
              </a:rPr>
              <a:t> </a:t>
            </a:r>
            <a:r>
              <a:rPr sz="1900" b="1" spc="-5" dirty="0">
                <a:latin typeface="Arial"/>
                <a:cs typeface="Arial"/>
              </a:rPr>
              <a:t>inductancia</a:t>
            </a:r>
            <a:r>
              <a:rPr sz="1900" b="1" spc="279" dirty="0">
                <a:latin typeface="Arial"/>
                <a:cs typeface="Arial"/>
              </a:rPr>
              <a:t> </a:t>
            </a:r>
            <a:r>
              <a:rPr sz="1900" b="1" spc="-5" dirty="0">
                <a:latin typeface="Arial"/>
                <a:cs typeface="Arial"/>
              </a:rPr>
              <a:t>y</a:t>
            </a:r>
            <a:r>
              <a:rPr sz="1900" b="1" spc="195" dirty="0">
                <a:latin typeface="Arial"/>
                <a:cs typeface="Arial"/>
              </a:rPr>
              <a:t> </a:t>
            </a:r>
            <a:r>
              <a:rPr sz="1900" b="1" spc="-5" dirty="0">
                <a:latin typeface="Arial"/>
                <a:cs typeface="Arial"/>
              </a:rPr>
              <a:t>capacitancias,</a:t>
            </a:r>
            <a:endParaRPr sz="1900">
              <a:latin typeface="Arial"/>
              <a:cs typeface="Arial"/>
            </a:endParaRPr>
          </a:p>
        </p:txBody>
      </p:sp>
      <p:sp>
        <p:nvSpPr>
          <p:cNvPr id="10" name="object 10"/>
          <p:cNvSpPr txBox="1"/>
          <p:nvPr/>
        </p:nvSpPr>
        <p:spPr>
          <a:xfrm>
            <a:off x="947927" y="1425195"/>
            <a:ext cx="19786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propias</a:t>
            </a:r>
            <a:r>
              <a:rPr sz="1900" b="1" spc="185" dirty="0">
                <a:latin typeface="Arial"/>
                <a:cs typeface="Arial"/>
              </a:rPr>
              <a:t> </a:t>
            </a:r>
            <a:r>
              <a:rPr sz="1900" b="1" spc="-5" dirty="0">
                <a:latin typeface="Arial"/>
                <a:cs typeface="Arial"/>
              </a:rPr>
              <a:t>y</a:t>
            </a:r>
            <a:r>
              <a:rPr sz="1900" b="1" spc="160" dirty="0">
                <a:latin typeface="Arial"/>
                <a:cs typeface="Arial"/>
              </a:rPr>
              <a:t> </a:t>
            </a:r>
            <a:r>
              <a:rPr sz="1900" b="1" spc="-5" dirty="0">
                <a:latin typeface="Arial"/>
                <a:cs typeface="Arial"/>
              </a:rPr>
              <a:t>mutua,</a:t>
            </a:r>
            <a:endParaRPr sz="1900">
              <a:latin typeface="Arial"/>
              <a:cs typeface="Arial"/>
            </a:endParaRPr>
          </a:p>
        </p:txBody>
      </p:sp>
      <p:sp>
        <p:nvSpPr>
          <p:cNvPr id="11" name="object 11"/>
          <p:cNvSpPr txBox="1"/>
          <p:nvPr/>
        </p:nvSpPr>
        <p:spPr>
          <a:xfrm>
            <a:off x="3003551" y="1395730"/>
            <a:ext cx="30918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existente</a:t>
            </a:r>
            <a:r>
              <a:rPr sz="1900" b="1" spc="165" dirty="0">
                <a:latin typeface="Arial"/>
                <a:cs typeface="Arial"/>
              </a:rPr>
              <a:t> </a:t>
            </a:r>
            <a:r>
              <a:rPr sz="1900" b="1" spc="-5" dirty="0">
                <a:latin typeface="Arial"/>
                <a:cs typeface="Arial"/>
              </a:rPr>
              <a:t>entre</a:t>
            </a:r>
            <a:r>
              <a:rPr sz="1900" b="1" spc="170" dirty="0">
                <a:latin typeface="Arial"/>
                <a:cs typeface="Arial"/>
              </a:rPr>
              <a:t> </a:t>
            </a:r>
            <a:r>
              <a:rPr sz="1900" b="1" spc="-5" dirty="0">
                <a:latin typeface="Arial"/>
                <a:cs typeface="Arial"/>
              </a:rPr>
              <a:t>uno</a:t>
            </a:r>
            <a:r>
              <a:rPr sz="1900" b="1" spc="175" dirty="0">
                <a:latin typeface="Arial"/>
                <a:cs typeface="Arial"/>
              </a:rPr>
              <a:t> </a:t>
            </a:r>
            <a:r>
              <a:rPr sz="1900" b="1" spc="-5" dirty="0">
                <a:latin typeface="Arial"/>
                <a:cs typeface="Arial"/>
              </a:rPr>
              <a:t>de</a:t>
            </a:r>
            <a:r>
              <a:rPr sz="1900" b="1" spc="170" dirty="0">
                <a:latin typeface="Arial"/>
                <a:cs typeface="Arial"/>
              </a:rPr>
              <a:t> </a:t>
            </a:r>
            <a:r>
              <a:rPr sz="1900" b="1" spc="-5" dirty="0">
                <a:latin typeface="Arial"/>
                <a:cs typeface="Arial"/>
              </a:rPr>
              <a:t>los</a:t>
            </a:r>
            <a:endParaRPr sz="1900">
              <a:latin typeface="Arial"/>
              <a:cs typeface="Arial"/>
            </a:endParaRPr>
          </a:p>
        </p:txBody>
      </p:sp>
      <p:sp>
        <p:nvSpPr>
          <p:cNvPr id="12" name="object 12"/>
          <p:cNvSpPr txBox="1"/>
          <p:nvPr/>
        </p:nvSpPr>
        <p:spPr>
          <a:xfrm>
            <a:off x="6176137" y="1425195"/>
            <a:ext cx="12604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spc="2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os</a:t>
            </a:r>
            <a:endParaRPr sz="1900">
              <a:latin typeface="Arial"/>
              <a:cs typeface="Arial"/>
            </a:endParaRPr>
          </a:p>
        </p:txBody>
      </p:sp>
      <p:sp>
        <p:nvSpPr>
          <p:cNvPr id="13" name="object 13"/>
          <p:cNvSpPr txBox="1"/>
          <p:nvPr/>
        </p:nvSpPr>
        <p:spPr>
          <a:xfrm>
            <a:off x="7513702" y="1395730"/>
            <a:ext cx="24682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55" dirty="0">
                <a:latin typeface="Arial"/>
                <a:cs typeface="Arial"/>
              </a:rPr>
              <a:t> </a:t>
            </a:r>
            <a:r>
              <a:rPr sz="1900" b="1" spc="-5" dirty="0">
                <a:latin typeface="Arial"/>
                <a:cs typeface="Arial"/>
              </a:rPr>
              <a:t>transformador,</a:t>
            </a:r>
            <a:r>
              <a:rPr sz="1900" b="1" spc="155" dirty="0">
                <a:latin typeface="Arial"/>
                <a:cs typeface="Arial"/>
              </a:rPr>
              <a:t> </a:t>
            </a:r>
            <a:r>
              <a:rPr sz="1900" b="1" spc="-5" dirty="0">
                <a:latin typeface="Arial"/>
                <a:cs typeface="Arial"/>
              </a:rPr>
              <a:t>el</a:t>
            </a:r>
            <a:endParaRPr sz="1900">
              <a:latin typeface="Arial"/>
              <a:cs typeface="Arial"/>
            </a:endParaRPr>
          </a:p>
        </p:txBody>
      </p:sp>
      <p:sp>
        <p:nvSpPr>
          <p:cNvPr id="14" name="object 14"/>
          <p:cNvSpPr txBox="1"/>
          <p:nvPr/>
        </p:nvSpPr>
        <p:spPr>
          <a:xfrm>
            <a:off x="947927" y="1702563"/>
            <a:ext cx="7791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a:t>
            </a:r>
            <a:r>
              <a:rPr sz="1900" b="1" dirty="0">
                <a:latin typeface="Arial"/>
                <a:cs typeface="Arial"/>
              </a:rPr>
              <a:t>ú</a:t>
            </a:r>
            <a:r>
              <a:rPr sz="1900" b="1" spc="-5" dirty="0">
                <a:latin typeface="Arial"/>
                <a:cs typeface="Arial"/>
              </a:rPr>
              <a:t>cleo</a:t>
            </a:r>
            <a:endParaRPr sz="1900">
              <a:latin typeface="Arial"/>
              <a:cs typeface="Arial"/>
            </a:endParaRPr>
          </a:p>
        </p:txBody>
      </p:sp>
      <p:sp>
        <p:nvSpPr>
          <p:cNvPr id="15" name="object 15"/>
          <p:cNvSpPr txBox="1"/>
          <p:nvPr/>
        </p:nvSpPr>
        <p:spPr>
          <a:xfrm>
            <a:off x="1781302" y="1673098"/>
            <a:ext cx="4241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105" dirty="0">
                <a:latin typeface="Arial"/>
                <a:cs typeface="Arial"/>
              </a:rPr>
              <a:t> </a:t>
            </a:r>
            <a:r>
              <a:rPr sz="1900" b="1" spc="-5" dirty="0">
                <a:latin typeface="Arial"/>
                <a:cs typeface="Arial"/>
              </a:rPr>
              <a:t>el</a:t>
            </a:r>
            <a:endParaRPr sz="1900">
              <a:latin typeface="Arial"/>
              <a:cs typeface="Arial"/>
            </a:endParaRPr>
          </a:p>
        </p:txBody>
      </p:sp>
      <p:sp>
        <p:nvSpPr>
          <p:cNvPr id="16" name="object 16"/>
          <p:cNvSpPr txBox="1"/>
          <p:nvPr/>
        </p:nvSpPr>
        <p:spPr>
          <a:xfrm>
            <a:off x="2260345" y="1702563"/>
            <a:ext cx="86106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T</a:t>
            </a:r>
            <a:r>
              <a:rPr sz="1900" b="1" spc="-5" dirty="0">
                <a:latin typeface="Arial"/>
                <a:cs typeface="Arial"/>
              </a:rPr>
              <a:t>a</a:t>
            </a:r>
            <a:r>
              <a:rPr sz="1900" b="1" dirty="0">
                <a:latin typeface="Arial"/>
                <a:cs typeface="Arial"/>
              </a:rPr>
              <a:t>n</a:t>
            </a:r>
            <a:r>
              <a:rPr sz="1900" b="1" spc="-5" dirty="0">
                <a:latin typeface="Arial"/>
                <a:cs typeface="Arial"/>
              </a:rPr>
              <a:t>q</a:t>
            </a:r>
            <a:r>
              <a:rPr sz="1900" b="1" dirty="0">
                <a:latin typeface="Arial"/>
                <a:cs typeface="Arial"/>
              </a:rPr>
              <a:t>u</a:t>
            </a:r>
            <a:r>
              <a:rPr sz="1900" b="1" spc="-5" dirty="0">
                <a:latin typeface="Arial"/>
                <a:cs typeface="Arial"/>
              </a:rPr>
              <a:t>e</a:t>
            </a:r>
            <a:endParaRPr sz="1900">
              <a:latin typeface="Arial"/>
              <a:cs typeface="Arial"/>
            </a:endParaRPr>
          </a:p>
        </p:txBody>
      </p:sp>
      <p:sp>
        <p:nvSpPr>
          <p:cNvPr id="17" name="object 17"/>
          <p:cNvSpPr txBox="1"/>
          <p:nvPr/>
        </p:nvSpPr>
        <p:spPr>
          <a:xfrm>
            <a:off x="3108706" y="167309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8" name="object 18"/>
          <p:cNvPicPr/>
          <p:nvPr/>
        </p:nvPicPr>
        <p:blipFill>
          <a:blip r:embed="rId2" cstate="print"/>
          <a:stretch>
            <a:fillRect/>
          </a:stretch>
        </p:blipFill>
        <p:spPr>
          <a:xfrm>
            <a:off x="719455" y="5666655"/>
            <a:ext cx="208914" cy="194394"/>
          </a:xfrm>
          <a:prstGeom prst="rect">
            <a:avLst/>
          </a:prstGeom>
        </p:spPr>
      </p:pic>
      <p:sp>
        <p:nvSpPr>
          <p:cNvPr id="19" name="object 19"/>
          <p:cNvSpPr txBox="1"/>
          <p:nvPr/>
        </p:nvSpPr>
        <p:spPr>
          <a:xfrm>
            <a:off x="1681226" y="5638547"/>
            <a:ext cx="21018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parámetros</a:t>
            </a:r>
            <a:r>
              <a:rPr sz="1900" b="1" spc="86" dirty="0">
                <a:latin typeface="Arial"/>
                <a:cs typeface="Arial"/>
              </a:rPr>
              <a:t> </a:t>
            </a:r>
            <a:r>
              <a:rPr sz="1900" b="1" spc="-10" dirty="0">
                <a:latin typeface="Arial"/>
                <a:cs typeface="Arial"/>
              </a:rPr>
              <a:t>varían</a:t>
            </a:r>
            <a:endParaRPr sz="1900">
              <a:latin typeface="Arial"/>
              <a:cs typeface="Arial"/>
            </a:endParaRPr>
          </a:p>
        </p:txBody>
      </p:sp>
      <p:sp>
        <p:nvSpPr>
          <p:cNvPr id="20" name="object 20"/>
          <p:cNvSpPr txBox="1"/>
          <p:nvPr/>
        </p:nvSpPr>
        <p:spPr>
          <a:xfrm>
            <a:off x="935228" y="5609082"/>
            <a:ext cx="4221480" cy="304570"/>
          </a:xfrm>
          <a:prstGeom prst="rect">
            <a:avLst/>
          </a:prstGeom>
        </p:spPr>
        <p:txBody>
          <a:bodyPr vert="horz" wrap="square" lIns="0" tIns="12064" rIns="0" bIns="0" rtlCol="0">
            <a:spAutoFit/>
          </a:bodyPr>
          <a:lstStyle/>
          <a:p>
            <a:pPr marL="12699">
              <a:spcBef>
                <a:spcPts val="95"/>
              </a:spcBef>
              <a:tabLst>
                <a:tab pos="2925186" algn="l"/>
              </a:tabLst>
            </a:pPr>
            <a:r>
              <a:rPr sz="1900" b="1" spc="-5" dirty="0">
                <a:latin typeface="Arial"/>
                <a:cs typeface="Arial"/>
              </a:rPr>
              <a:t>Estos	cuando</a:t>
            </a:r>
            <a:r>
              <a:rPr sz="1900" b="1" spc="15" dirty="0">
                <a:latin typeface="Arial"/>
                <a:cs typeface="Arial"/>
              </a:rPr>
              <a:t> </a:t>
            </a:r>
            <a:r>
              <a:rPr sz="1900" b="1" spc="-5" dirty="0">
                <a:latin typeface="Arial"/>
                <a:cs typeface="Arial"/>
              </a:rPr>
              <a:t>los</a:t>
            </a:r>
            <a:endParaRPr sz="1900">
              <a:latin typeface="Arial"/>
              <a:cs typeface="Arial"/>
            </a:endParaRPr>
          </a:p>
        </p:txBody>
      </p:sp>
      <p:sp>
        <p:nvSpPr>
          <p:cNvPr id="21" name="object 21"/>
          <p:cNvSpPr txBox="1"/>
          <p:nvPr/>
        </p:nvSpPr>
        <p:spPr>
          <a:xfrm>
            <a:off x="5221859" y="5638547"/>
            <a:ext cx="476377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devanados</a:t>
            </a:r>
            <a:r>
              <a:rPr sz="1900" b="1" spc="80" dirty="0">
                <a:latin typeface="Arial"/>
                <a:cs typeface="Arial"/>
              </a:rPr>
              <a:t> </a:t>
            </a:r>
            <a:r>
              <a:rPr sz="1900" b="1" spc="-5" dirty="0">
                <a:latin typeface="Arial"/>
                <a:cs typeface="Arial"/>
              </a:rPr>
              <a:t>y</a:t>
            </a:r>
            <a:r>
              <a:rPr sz="1900" b="1" spc="55" dirty="0">
                <a:latin typeface="Arial"/>
                <a:cs typeface="Arial"/>
              </a:rPr>
              <a:t> </a:t>
            </a:r>
            <a:r>
              <a:rPr sz="1900" b="1" dirty="0">
                <a:latin typeface="Arial"/>
                <a:cs typeface="Arial"/>
              </a:rPr>
              <a:t>el</a:t>
            </a:r>
            <a:r>
              <a:rPr sz="1900" b="1" spc="70" dirty="0">
                <a:latin typeface="Arial"/>
                <a:cs typeface="Arial"/>
              </a:rPr>
              <a:t> </a:t>
            </a:r>
            <a:r>
              <a:rPr sz="1900" b="1" spc="-5" dirty="0">
                <a:latin typeface="Arial"/>
                <a:cs typeface="Arial"/>
              </a:rPr>
              <a:t>núcleo</a:t>
            </a:r>
            <a:r>
              <a:rPr sz="1900" b="1" spc="75" dirty="0">
                <a:latin typeface="Arial"/>
                <a:cs typeface="Arial"/>
              </a:rPr>
              <a:t> </a:t>
            </a:r>
            <a:r>
              <a:rPr sz="1900" b="1" spc="-5" dirty="0">
                <a:latin typeface="Arial"/>
                <a:cs typeface="Arial"/>
              </a:rPr>
              <a:t>del</a:t>
            </a:r>
            <a:r>
              <a:rPr sz="1900" b="1" spc="100" dirty="0">
                <a:latin typeface="Arial"/>
                <a:cs typeface="Arial"/>
              </a:rPr>
              <a:t> </a:t>
            </a:r>
            <a:r>
              <a:rPr sz="1900" b="1" spc="-5" dirty="0">
                <a:latin typeface="Arial"/>
                <a:cs typeface="Arial"/>
              </a:rPr>
              <a:t>transformador</a:t>
            </a:r>
            <a:endParaRPr sz="1900">
              <a:latin typeface="Arial"/>
              <a:cs typeface="Arial"/>
            </a:endParaRPr>
          </a:p>
        </p:txBody>
      </p:sp>
      <p:sp>
        <p:nvSpPr>
          <p:cNvPr id="22" name="object 22"/>
          <p:cNvSpPr txBox="1"/>
          <p:nvPr/>
        </p:nvSpPr>
        <p:spPr>
          <a:xfrm>
            <a:off x="947927" y="5915915"/>
            <a:ext cx="4713605" cy="269304"/>
          </a:xfrm>
          <a:prstGeom prst="rect">
            <a:avLst/>
          </a:prstGeom>
          <a:solidFill>
            <a:srgbClr val="FFFF00"/>
          </a:solidFill>
        </p:spPr>
        <p:txBody>
          <a:bodyPr vert="horz" wrap="square" lIns="0" tIns="0" rIns="0" bIns="0" rtlCol="0">
            <a:spAutoFit/>
          </a:bodyPr>
          <a:lstStyle/>
          <a:p>
            <a:pPr>
              <a:lnSpc>
                <a:spcPts val="2145"/>
              </a:lnSpc>
              <a:tabLst>
                <a:tab pos="1280681" algn="l"/>
                <a:tab pos="2051503" algn="l"/>
                <a:tab pos="3021062" algn="l"/>
                <a:tab pos="3925856" algn="l"/>
                <a:tab pos="4201422" algn="l"/>
              </a:tabLst>
            </a:pPr>
            <a:r>
              <a:rPr sz="1900" b="1" spc="-5" dirty="0">
                <a:latin typeface="Arial"/>
                <a:cs typeface="Arial"/>
              </a:rPr>
              <a:t>prese</a:t>
            </a:r>
            <a:r>
              <a:rPr sz="1900" b="1" dirty="0">
                <a:latin typeface="Arial"/>
                <a:cs typeface="Arial"/>
              </a:rPr>
              <a:t>n</a:t>
            </a:r>
            <a:r>
              <a:rPr sz="1900" b="1" spc="-5" dirty="0">
                <a:latin typeface="Arial"/>
                <a:cs typeface="Arial"/>
              </a:rPr>
              <a:t>tan</a:t>
            </a:r>
            <a:r>
              <a:rPr sz="1900" b="1" dirty="0">
                <a:latin typeface="Arial"/>
                <a:cs typeface="Arial"/>
              </a:rPr>
              <a:t>	</a:t>
            </a:r>
            <a:r>
              <a:rPr sz="1900" b="1" spc="-5" dirty="0">
                <a:latin typeface="Arial"/>
                <a:cs typeface="Arial"/>
              </a:rPr>
              <a:t>a</a:t>
            </a:r>
            <a:r>
              <a:rPr sz="1900" b="1" spc="-15" dirty="0">
                <a:latin typeface="Arial"/>
                <a:cs typeface="Arial"/>
              </a:rPr>
              <a:t>l</a:t>
            </a:r>
            <a:r>
              <a:rPr sz="1900" b="1" spc="-5" dirty="0">
                <a:latin typeface="Arial"/>
                <a:cs typeface="Arial"/>
              </a:rPr>
              <a:t>g</a:t>
            </a:r>
            <a:r>
              <a:rPr sz="1900" b="1" dirty="0">
                <a:latin typeface="Arial"/>
                <a:cs typeface="Arial"/>
              </a:rPr>
              <a:t>ú</a:t>
            </a:r>
            <a:r>
              <a:rPr sz="1900" b="1" spc="-5" dirty="0">
                <a:latin typeface="Arial"/>
                <a:cs typeface="Arial"/>
              </a:rPr>
              <a:t>n</a:t>
            </a:r>
            <a:r>
              <a:rPr sz="1900" b="1" dirty="0">
                <a:latin typeface="Arial"/>
                <a:cs typeface="Arial"/>
              </a:rPr>
              <a:t>	</a:t>
            </a:r>
            <a:r>
              <a:rPr sz="1900" b="1" spc="-5" dirty="0">
                <a:latin typeface="Arial"/>
                <a:cs typeface="Arial"/>
              </a:rPr>
              <a:t>cambio</a:t>
            </a:r>
            <a:r>
              <a:rPr sz="1900" b="1"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rcial</a:t>
            </a:r>
            <a:r>
              <a:rPr sz="1900" b="1" dirty="0">
                <a:latin typeface="Arial"/>
                <a:cs typeface="Arial"/>
              </a:rPr>
              <a:t>	</a:t>
            </a:r>
            <a:r>
              <a:rPr sz="1900" b="1" spc="-5" dirty="0">
                <a:latin typeface="Arial"/>
                <a:cs typeface="Arial"/>
              </a:rPr>
              <a:t>o</a:t>
            </a:r>
            <a:r>
              <a:rPr sz="1900" b="1" dirty="0">
                <a:latin typeface="Arial"/>
                <a:cs typeface="Arial"/>
              </a:rPr>
              <a:t>	</a:t>
            </a:r>
            <a:r>
              <a:rPr sz="1900" b="1" spc="-5" dirty="0">
                <a:latin typeface="Arial"/>
                <a:cs typeface="Arial"/>
              </a:rPr>
              <a:t>to</a:t>
            </a:r>
            <a:r>
              <a:rPr sz="1900" b="1" spc="-15" dirty="0">
                <a:latin typeface="Arial"/>
                <a:cs typeface="Arial"/>
              </a:rPr>
              <a:t>t</a:t>
            </a:r>
            <a:r>
              <a:rPr sz="1900" b="1" spc="-5" dirty="0">
                <a:latin typeface="Arial"/>
                <a:cs typeface="Arial"/>
              </a:rPr>
              <a:t>al</a:t>
            </a:r>
            <a:endParaRPr sz="1900">
              <a:latin typeface="Arial"/>
              <a:cs typeface="Arial"/>
            </a:endParaRPr>
          </a:p>
        </p:txBody>
      </p:sp>
      <p:sp>
        <p:nvSpPr>
          <p:cNvPr id="23" name="object 23"/>
          <p:cNvSpPr txBox="1"/>
          <p:nvPr/>
        </p:nvSpPr>
        <p:spPr>
          <a:xfrm>
            <a:off x="5648326" y="5886450"/>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4" name="object 24"/>
          <p:cNvSpPr txBox="1"/>
          <p:nvPr/>
        </p:nvSpPr>
        <p:spPr>
          <a:xfrm>
            <a:off x="5856096" y="5915915"/>
            <a:ext cx="4116704" cy="269304"/>
          </a:xfrm>
          <a:prstGeom prst="rect">
            <a:avLst/>
          </a:prstGeom>
          <a:solidFill>
            <a:srgbClr val="FFFF00"/>
          </a:solidFill>
        </p:spPr>
        <p:txBody>
          <a:bodyPr vert="horz" wrap="square" lIns="0" tIns="0" rIns="0" bIns="0" rtlCol="0">
            <a:spAutoFit/>
          </a:bodyPr>
          <a:lstStyle/>
          <a:p>
            <a:pPr>
              <a:lnSpc>
                <a:spcPts val="2145"/>
              </a:lnSpc>
              <a:tabLst>
                <a:tab pos="1050832" algn="l"/>
                <a:tab pos="3122018" algn="l"/>
              </a:tabLst>
            </a:pPr>
            <a:r>
              <a:rPr sz="1900" b="1" spc="-5" dirty="0">
                <a:latin typeface="Arial"/>
                <a:cs typeface="Arial"/>
              </a:rPr>
              <a:t>b</a:t>
            </a:r>
            <a:r>
              <a:rPr sz="1900" b="1" dirty="0">
                <a:latin typeface="Arial"/>
                <a:cs typeface="Arial"/>
              </a:rPr>
              <a:t>o</a:t>
            </a:r>
            <a:r>
              <a:rPr sz="1900" b="1" spc="-5" dirty="0">
                <a:latin typeface="Arial"/>
                <a:cs typeface="Arial"/>
              </a:rPr>
              <a:t>binas</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rtocircui</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as,</a:t>
            </a:r>
            <a:r>
              <a:rPr sz="1900" b="1" dirty="0">
                <a:latin typeface="Arial"/>
                <a:cs typeface="Arial"/>
              </a:rPr>
              <a:t>	</a:t>
            </a:r>
            <a:r>
              <a:rPr sz="1900" b="1" spc="-5" dirty="0">
                <a:latin typeface="Arial"/>
                <a:cs typeface="Arial"/>
              </a:rPr>
              <a:t>a</a:t>
            </a:r>
            <a:r>
              <a:rPr sz="1900" b="1" dirty="0">
                <a:latin typeface="Arial"/>
                <a:cs typeface="Arial"/>
              </a:rPr>
              <a:t>b</a:t>
            </a:r>
            <a:r>
              <a:rPr sz="1900" b="1" spc="-5" dirty="0">
                <a:latin typeface="Arial"/>
                <a:cs typeface="Arial"/>
              </a:rPr>
              <a:t>iertas,</a:t>
            </a:r>
            <a:endParaRPr sz="1900">
              <a:latin typeface="Arial"/>
              <a:cs typeface="Arial"/>
            </a:endParaRPr>
          </a:p>
        </p:txBody>
      </p:sp>
      <p:sp>
        <p:nvSpPr>
          <p:cNvPr id="25" name="object 25"/>
          <p:cNvSpPr txBox="1"/>
          <p:nvPr/>
        </p:nvSpPr>
        <p:spPr>
          <a:xfrm>
            <a:off x="947928" y="6193257"/>
            <a:ext cx="24834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deformadas</a:t>
            </a:r>
            <a:r>
              <a:rPr sz="1900" b="1" spc="10" dirty="0">
                <a:latin typeface="Arial"/>
                <a:cs typeface="Arial"/>
              </a:rPr>
              <a:t> </a:t>
            </a:r>
            <a:r>
              <a:rPr sz="1900" b="1" spc="-5" dirty="0">
                <a:latin typeface="Arial"/>
                <a:cs typeface="Arial"/>
              </a:rPr>
              <a:t>o</a:t>
            </a:r>
            <a:r>
              <a:rPr sz="1900" b="1" dirty="0">
                <a:latin typeface="Arial"/>
                <a:cs typeface="Arial"/>
              </a:rPr>
              <a:t> </a:t>
            </a:r>
            <a:r>
              <a:rPr sz="1900" b="1" spc="-5" dirty="0">
                <a:latin typeface="Arial"/>
                <a:cs typeface="Arial"/>
              </a:rPr>
              <a:t>sueltas</a:t>
            </a:r>
            <a:endParaRPr sz="1900">
              <a:latin typeface="Arial"/>
              <a:cs typeface="Arial"/>
            </a:endParaRPr>
          </a:p>
        </p:txBody>
      </p:sp>
      <p:sp>
        <p:nvSpPr>
          <p:cNvPr id="26" name="object 26"/>
          <p:cNvSpPr txBox="1"/>
          <p:nvPr/>
        </p:nvSpPr>
        <p:spPr>
          <a:xfrm>
            <a:off x="3485515" y="6163767"/>
            <a:ext cx="42068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son</a:t>
            </a:r>
            <a:r>
              <a:rPr sz="1900" b="1" spc="-15" dirty="0">
                <a:latin typeface="Arial"/>
                <a:cs typeface="Arial"/>
              </a:rPr>
              <a:t> </a:t>
            </a:r>
            <a:r>
              <a:rPr sz="1900" b="1" spc="-5" dirty="0">
                <a:latin typeface="Arial"/>
                <a:cs typeface="Arial"/>
              </a:rPr>
              <a:t>causas</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este tipo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cambios.</a:t>
            </a:r>
            <a:endParaRPr sz="1900">
              <a:latin typeface="Arial"/>
              <a:cs typeface="Arial"/>
            </a:endParaRPr>
          </a:p>
        </p:txBody>
      </p:sp>
      <p:pic>
        <p:nvPicPr>
          <p:cNvPr id="27" name="object 27"/>
          <p:cNvPicPr/>
          <p:nvPr/>
        </p:nvPicPr>
        <p:blipFill>
          <a:blip r:embed="rId3" cstate="print"/>
          <a:stretch>
            <a:fillRect/>
          </a:stretch>
        </p:blipFill>
        <p:spPr>
          <a:xfrm>
            <a:off x="2129213" y="1979685"/>
            <a:ext cx="6493587" cy="3636831"/>
          </a:xfrm>
          <a:prstGeom prst="rect">
            <a:avLst/>
          </a:prstGeom>
        </p:spPr>
      </p:pic>
      <p:sp>
        <p:nvSpPr>
          <p:cNvPr id="28" name="object 2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77</a:t>
            </a:fld>
            <a:endParaRPr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47928" y="1147827"/>
            <a:ext cx="25520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Fallas</a:t>
            </a:r>
            <a:r>
              <a:rPr sz="1900" b="1" spc="-40" dirty="0">
                <a:latin typeface="Arial"/>
                <a:cs typeface="Arial"/>
              </a:rPr>
              <a:t> </a:t>
            </a:r>
            <a:r>
              <a:rPr sz="1900" b="1" spc="-5" dirty="0">
                <a:latin typeface="Arial"/>
                <a:cs typeface="Arial"/>
              </a:rPr>
              <a:t>eléctricas</a:t>
            </a:r>
            <a:r>
              <a:rPr sz="1900" b="1" spc="-40" dirty="0">
                <a:latin typeface="Arial"/>
                <a:cs typeface="Arial"/>
              </a:rPr>
              <a:t> </a:t>
            </a:r>
            <a:r>
              <a:rPr sz="1900" b="1" spc="-5" dirty="0">
                <a:latin typeface="Arial"/>
                <a:cs typeface="Arial"/>
              </a:rPr>
              <a:t>cerca</a:t>
            </a:r>
            <a:endParaRPr sz="1900">
              <a:latin typeface="Arial"/>
              <a:cs typeface="Arial"/>
            </a:endParaRPr>
          </a:p>
        </p:txBody>
      </p:sp>
      <p:sp>
        <p:nvSpPr>
          <p:cNvPr id="9" name="object 9"/>
          <p:cNvSpPr txBox="1"/>
          <p:nvPr/>
        </p:nvSpPr>
        <p:spPr>
          <a:xfrm>
            <a:off x="7645272" y="1147827"/>
            <a:ext cx="11664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a:t>
            </a:r>
            <a:r>
              <a:rPr sz="1900" b="1"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es</a:t>
            </a:r>
            <a:endParaRPr sz="1900">
              <a:latin typeface="Arial"/>
              <a:cs typeface="Arial"/>
            </a:endParaRPr>
          </a:p>
        </p:txBody>
      </p:sp>
      <p:sp>
        <p:nvSpPr>
          <p:cNvPr id="10" name="object 10"/>
          <p:cNvSpPr txBox="1"/>
          <p:nvPr/>
        </p:nvSpPr>
        <p:spPr>
          <a:xfrm>
            <a:off x="3549523" y="1118362"/>
            <a:ext cx="6434455" cy="304570"/>
          </a:xfrm>
          <a:prstGeom prst="rect">
            <a:avLst/>
          </a:prstGeom>
        </p:spPr>
        <p:txBody>
          <a:bodyPr vert="horz" wrap="square" lIns="0" tIns="12064" rIns="0" bIns="0" rtlCol="0">
            <a:spAutoFit/>
          </a:bodyPr>
          <a:lstStyle/>
          <a:p>
            <a:pPr marL="12699">
              <a:spcBef>
                <a:spcPts val="95"/>
              </a:spcBef>
              <a:tabLst>
                <a:tab pos="5323368" algn="l"/>
              </a:tabLst>
            </a:pPr>
            <a:r>
              <a:rPr sz="1900" b="1" spc="-5" dirty="0">
                <a:latin typeface="Arial"/>
                <a:cs typeface="Arial"/>
              </a:rPr>
              <a:t>d</a:t>
            </a:r>
            <a:r>
              <a:rPr sz="1900" b="1" dirty="0">
                <a:latin typeface="Arial"/>
                <a:cs typeface="Arial"/>
              </a:rPr>
              <a:t>e</a:t>
            </a:r>
            <a:r>
              <a:rPr sz="1900" b="1" spc="-5" dirty="0">
                <a:latin typeface="Arial"/>
                <a:cs typeface="Arial"/>
              </a:rPr>
              <a:t>l</a:t>
            </a:r>
            <a:r>
              <a:rPr sz="1900" b="1" spc="-35" dirty="0">
                <a:latin typeface="Arial"/>
                <a:cs typeface="Arial"/>
              </a:rPr>
              <a:t> </a:t>
            </a:r>
            <a:r>
              <a:rPr sz="1900" b="1" spc="-5" dirty="0">
                <a:latin typeface="Arial"/>
                <a:cs typeface="Arial"/>
              </a:rPr>
              <a:t>transformad</a:t>
            </a:r>
            <a:r>
              <a:rPr sz="1900" b="1" dirty="0">
                <a:latin typeface="Arial"/>
                <a:cs typeface="Arial"/>
              </a:rPr>
              <a:t>o</a:t>
            </a:r>
            <a:r>
              <a:rPr sz="1900" b="1" spc="-5" dirty="0">
                <a:latin typeface="Arial"/>
                <a:cs typeface="Arial"/>
              </a:rPr>
              <a:t>r</a:t>
            </a:r>
            <a:r>
              <a:rPr sz="1900" b="1" spc="-44" dirty="0">
                <a:latin typeface="Arial"/>
                <a:cs typeface="Arial"/>
              </a:rPr>
              <a:t> </a:t>
            </a: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en</a:t>
            </a:r>
            <a:r>
              <a:rPr sz="1900" b="1" spc="-44" dirty="0">
                <a:latin typeface="Arial"/>
                <a:cs typeface="Arial"/>
              </a:rPr>
              <a:t> </a:t>
            </a:r>
            <a:r>
              <a:rPr sz="1900" b="1" spc="-5" dirty="0">
                <a:latin typeface="Arial"/>
                <a:cs typeface="Arial"/>
              </a:rPr>
              <a:t>pro</a:t>
            </a:r>
            <a:r>
              <a:rPr sz="1900" b="1" dirty="0">
                <a:latin typeface="Arial"/>
                <a:cs typeface="Arial"/>
              </a:rPr>
              <a:t>d</a:t>
            </a:r>
            <a:r>
              <a:rPr sz="1900" b="1" spc="-5" dirty="0">
                <a:latin typeface="Arial"/>
                <a:cs typeface="Arial"/>
              </a:rPr>
              <a:t>u</a:t>
            </a:r>
            <a:r>
              <a:rPr sz="1900" b="1" dirty="0">
                <a:latin typeface="Arial"/>
                <a:cs typeface="Arial"/>
              </a:rPr>
              <a:t>c</a:t>
            </a:r>
            <a:r>
              <a:rPr sz="1900" b="1" spc="-5" dirty="0">
                <a:latin typeface="Arial"/>
                <a:cs typeface="Arial"/>
              </a:rPr>
              <a:t>ir</a:t>
            </a:r>
            <a:r>
              <a:rPr sz="1900" b="1" dirty="0">
                <a:latin typeface="Arial"/>
                <a:cs typeface="Arial"/>
              </a:rPr>
              <a:t>	</a:t>
            </a:r>
            <a:r>
              <a:rPr sz="1900" b="1" spc="-5" dirty="0">
                <a:latin typeface="Arial"/>
                <a:cs typeface="Arial"/>
              </a:rPr>
              <a:t>alrede</a:t>
            </a:r>
            <a:r>
              <a:rPr sz="1900" b="1" spc="-15" dirty="0">
                <a:latin typeface="Arial"/>
                <a:cs typeface="Arial"/>
              </a:rPr>
              <a:t>d</a:t>
            </a:r>
            <a:r>
              <a:rPr sz="1900" b="1" spc="-5" dirty="0">
                <a:latin typeface="Arial"/>
                <a:cs typeface="Arial"/>
              </a:rPr>
              <a:t>or</a:t>
            </a:r>
            <a:endParaRPr sz="1900">
              <a:latin typeface="Arial"/>
              <a:cs typeface="Arial"/>
            </a:endParaRPr>
          </a:p>
        </p:txBody>
      </p:sp>
      <p:sp>
        <p:nvSpPr>
          <p:cNvPr id="11" name="object 11"/>
          <p:cNvSpPr txBox="1"/>
          <p:nvPr/>
        </p:nvSpPr>
        <p:spPr>
          <a:xfrm>
            <a:off x="1356613" y="1425195"/>
            <a:ext cx="3604896" cy="269304"/>
          </a:xfrm>
          <a:prstGeom prst="rect">
            <a:avLst/>
          </a:prstGeom>
          <a:solidFill>
            <a:srgbClr val="FFFF00"/>
          </a:solidFill>
        </p:spPr>
        <p:txBody>
          <a:bodyPr vert="horz" wrap="square" lIns="0" tIns="0" rIns="0" bIns="0" rtlCol="0">
            <a:spAutoFit/>
          </a:bodyPr>
          <a:lstStyle/>
          <a:p>
            <a:pPr>
              <a:lnSpc>
                <a:spcPts val="2145"/>
              </a:lnSpc>
              <a:tabLst>
                <a:tab pos="396840" algn="l"/>
                <a:tab pos="1190519" algn="l"/>
                <a:tab pos="2676287" algn="l"/>
              </a:tabLst>
            </a:pPr>
            <a:r>
              <a:rPr sz="1900" b="1" spc="-5" dirty="0">
                <a:latin typeface="Arial"/>
                <a:cs typeface="Arial"/>
              </a:rPr>
              <a:t>10	</a:t>
            </a:r>
            <a:r>
              <a:rPr sz="1900" b="1" spc="-40" dirty="0">
                <a:latin typeface="Arial"/>
                <a:cs typeface="Arial"/>
              </a:rPr>
              <a:t>v</a:t>
            </a:r>
            <a:r>
              <a:rPr sz="1900" b="1" spc="-5" dirty="0">
                <a:latin typeface="Arial"/>
                <a:cs typeface="Arial"/>
              </a:rPr>
              <a:t>eces</a:t>
            </a:r>
            <a:r>
              <a:rPr sz="1900" b="1" dirty="0">
                <a:latin typeface="Arial"/>
                <a:cs typeface="Arial"/>
              </a:rPr>
              <a:t>	</a:t>
            </a:r>
            <a:r>
              <a:rPr sz="1900" b="1" spc="-5" dirty="0">
                <a:latin typeface="Arial"/>
                <a:cs typeface="Arial"/>
              </a:rPr>
              <a:t>la</a:t>
            </a:r>
            <a:r>
              <a:rPr sz="1900" b="1" dirty="0">
                <a:latin typeface="Arial"/>
                <a:cs typeface="Arial"/>
              </a:rPr>
              <a:t> </a:t>
            </a:r>
            <a:r>
              <a:rPr sz="1900" b="1" spc="-60"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a:t>
            </a:r>
            <a:r>
              <a:rPr sz="1900" b="1" dirty="0">
                <a:latin typeface="Arial"/>
                <a:cs typeface="Arial"/>
              </a:rPr>
              <a:t>	</a:t>
            </a:r>
            <a:r>
              <a:rPr sz="1900" b="1" spc="-5" dirty="0">
                <a:latin typeface="Arial"/>
                <a:cs typeface="Arial"/>
              </a:rPr>
              <a:t>n</a:t>
            </a:r>
            <a:r>
              <a:rPr sz="1900" b="1" dirty="0">
                <a:latin typeface="Arial"/>
                <a:cs typeface="Arial"/>
              </a:rPr>
              <a:t>o</a:t>
            </a:r>
            <a:r>
              <a:rPr sz="1900" b="1" spc="-5" dirty="0">
                <a:latin typeface="Arial"/>
                <a:cs typeface="Arial"/>
              </a:rPr>
              <a:t>minal</a:t>
            </a:r>
            <a:endParaRPr sz="1900">
              <a:latin typeface="Arial"/>
              <a:cs typeface="Arial"/>
            </a:endParaRPr>
          </a:p>
        </p:txBody>
      </p:sp>
      <p:sp>
        <p:nvSpPr>
          <p:cNvPr id="12" name="object 12"/>
          <p:cNvSpPr txBox="1"/>
          <p:nvPr/>
        </p:nvSpPr>
        <p:spPr>
          <a:xfrm>
            <a:off x="935227" y="1395730"/>
            <a:ext cx="9046209" cy="304570"/>
          </a:xfrm>
          <a:prstGeom prst="rect">
            <a:avLst/>
          </a:prstGeom>
        </p:spPr>
        <p:txBody>
          <a:bodyPr vert="horz" wrap="square" lIns="0" tIns="12064" rIns="0" bIns="0" rtlCol="0">
            <a:spAutoFit/>
          </a:bodyPr>
          <a:lstStyle/>
          <a:p>
            <a:pPr marL="12699">
              <a:spcBef>
                <a:spcPts val="95"/>
              </a:spcBef>
              <a:tabLst>
                <a:tab pos="4151896" algn="l"/>
              </a:tabLst>
            </a:pPr>
            <a:r>
              <a:rPr sz="1900" b="1" spc="-5" dirty="0">
                <a:latin typeface="Arial"/>
                <a:cs typeface="Arial"/>
              </a:rPr>
              <a:t>de	del</a:t>
            </a:r>
            <a:r>
              <a:rPr sz="1900" b="1" spc="470" dirty="0">
                <a:latin typeface="Arial"/>
                <a:cs typeface="Arial"/>
              </a:rPr>
              <a:t> </a:t>
            </a:r>
            <a:r>
              <a:rPr sz="1900" b="1" spc="-5" dirty="0">
                <a:latin typeface="Arial"/>
                <a:cs typeface="Arial"/>
              </a:rPr>
              <a:t>transformador</a:t>
            </a:r>
            <a:r>
              <a:rPr sz="1900" b="1" spc="465" dirty="0">
                <a:latin typeface="Arial"/>
                <a:cs typeface="Arial"/>
              </a:rPr>
              <a:t> </a:t>
            </a:r>
            <a:r>
              <a:rPr sz="1900" b="1" spc="-5" dirty="0">
                <a:latin typeface="Arial"/>
                <a:cs typeface="Arial"/>
              </a:rPr>
              <a:t>(depende</a:t>
            </a:r>
            <a:r>
              <a:rPr sz="1900" b="1" spc="459" dirty="0">
                <a:latin typeface="Arial"/>
                <a:cs typeface="Arial"/>
              </a:rPr>
              <a:t> </a:t>
            </a:r>
            <a:r>
              <a:rPr sz="1900" b="1" spc="-5" dirty="0">
                <a:latin typeface="Arial"/>
                <a:cs typeface="Arial"/>
              </a:rPr>
              <a:t>del</a:t>
            </a:r>
            <a:r>
              <a:rPr sz="1900" b="1" spc="470" dirty="0">
                <a:latin typeface="Arial"/>
                <a:cs typeface="Arial"/>
              </a:rPr>
              <a:t> </a:t>
            </a:r>
            <a:r>
              <a:rPr sz="1900" b="1" spc="-5" dirty="0">
                <a:latin typeface="Arial"/>
                <a:cs typeface="Arial"/>
              </a:rPr>
              <a:t>nivel</a:t>
            </a:r>
            <a:r>
              <a:rPr sz="1900" b="1" spc="470" dirty="0">
                <a:latin typeface="Arial"/>
                <a:cs typeface="Arial"/>
              </a:rPr>
              <a:t> </a:t>
            </a:r>
            <a:r>
              <a:rPr sz="1900" b="1" spc="5" dirty="0">
                <a:latin typeface="Arial"/>
                <a:cs typeface="Arial"/>
              </a:rPr>
              <a:t>de</a:t>
            </a:r>
            <a:endParaRPr sz="1900">
              <a:latin typeface="Arial"/>
              <a:cs typeface="Arial"/>
            </a:endParaRPr>
          </a:p>
        </p:txBody>
      </p:sp>
      <p:sp>
        <p:nvSpPr>
          <p:cNvPr id="13" name="object 13"/>
          <p:cNvSpPr txBox="1"/>
          <p:nvPr/>
        </p:nvSpPr>
        <p:spPr>
          <a:xfrm>
            <a:off x="935227" y="1673098"/>
            <a:ext cx="87058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cortocircuito</a:t>
            </a:r>
            <a:r>
              <a:rPr sz="1900" b="1" spc="-44" dirty="0">
                <a:latin typeface="Arial"/>
                <a:cs typeface="Arial"/>
              </a:rPr>
              <a:t> </a:t>
            </a:r>
            <a:r>
              <a:rPr sz="1900" b="1" spc="-5" dirty="0">
                <a:latin typeface="Arial"/>
                <a:cs typeface="Arial"/>
              </a:rPr>
              <a:t>existente</a:t>
            </a:r>
            <a:r>
              <a:rPr sz="1900" b="1" spc="-30" dirty="0">
                <a:latin typeface="Arial"/>
                <a:cs typeface="Arial"/>
              </a:rPr>
              <a:t> </a:t>
            </a:r>
            <a:r>
              <a:rPr sz="1900" b="1" spc="-5" dirty="0">
                <a:latin typeface="Arial"/>
                <a:cs typeface="Arial"/>
              </a:rPr>
              <a:t>en</a:t>
            </a:r>
            <a:r>
              <a:rPr sz="1900" b="1" spc="-44" dirty="0">
                <a:latin typeface="Arial"/>
                <a:cs typeface="Arial"/>
              </a:rPr>
              <a:t> </a:t>
            </a:r>
            <a:r>
              <a:rPr sz="1900" b="1" spc="-5" dirty="0">
                <a:latin typeface="Arial"/>
                <a:cs typeface="Arial"/>
              </a:rPr>
              <a:t>el</a:t>
            </a:r>
            <a:r>
              <a:rPr sz="1900" b="1" spc="-50" dirty="0">
                <a:latin typeface="Arial"/>
                <a:cs typeface="Arial"/>
              </a:rPr>
              <a:t> </a:t>
            </a:r>
            <a:r>
              <a:rPr sz="1900" b="1" spc="-5" dirty="0">
                <a:latin typeface="Arial"/>
                <a:cs typeface="Arial"/>
              </a:rPr>
              <a:t>lado</a:t>
            </a:r>
            <a:r>
              <a:rPr sz="1900" b="1" spc="-44" dirty="0">
                <a:latin typeface="Arial"/>
                <a:cs typeface="Arial"/>
              </a:rPr>
              <a:t> </a:t>
            </a:r>
            <a:r>
              <a:rPr sz="1900" b="1" spc="-5" dirty="0">
                <a:latin typeface="Arial"/>
                <a:cs typeface="Arial"/>
              </a:rPr>
              <a:t>del</a:t>
            </a:r>
            <a:r>
              <a:rPr sz="1900" b="1" spc="-50" dirty="0">
                <a:latin typeface="Arial"/>
                <a:cs typeface="Arial"/>
              </a:rPr>
              <a:t> </a:t>
            </a:r>
            <a:r>
              <a:rPr sz="1900" b="1" spc="-5" dirty="0">
                <a:latin typeface="Arial"/>
                <a:cs typeface="Arial"/>
              </a:rPr>
              <a:t>transformador</a:t>
            </a:r>
            <a:r>
              <a:rPr sz="1900" b="1" spc="-44" dirty="0">
                <a:latin typeface="Arial"/>
                <a:cs typeface="Arial"/>
              </a:rPr>
              <a:t> </a:t>
            </a:r>
            <a:r>
              <a:rPr sz="1900" b="1" dirty="0">
                <a:latin typeface="Arial"/>
                <a:cs typeface="Arial"/>
              </a:rPr>
              <a:t>en</a:t>
            </a:r>
            <a:r>
              <a:rPr sz="1900" b="1" spc="-44" dirty="0">
                <a:latin typeface="Arial"/>
                <a:cs typeface="Arial"/>
              </a:rPr>
              <a:t> </a:t>
            </a:r>
            <a:r>
              <a:rPr sz="1900" b="1" spc="-5" dirty="0">
                <a:latin typeface="Arial"/>
                <a:cs typeface="Arial"/>
              </a:rPr>
              <a:t>que</a:t>
            </a:r>
            <a:r>
              <a:rPr sz="1900" b="1" spc="-50" dirty="0">
                <a:latin typeface="Arial"/>
                <a:cs typeface="Arial"/>
              </a:rPr>
              <a:t> </a:t>
            </a:r>
            <a:r>
              <a:rPr sz="1900" b="1" spc="-5" dirty="0">
                <a:latin typeface="Arial"/>
                <a:cs typeface="Arial"/>
              </a:rPr>
              <a:t>ocurre</a:t>
            </a:r>
            <a:r>
              <a:rPr sz="1900" b="1" spc="-44" dirty="0">
                <a:latin typeface="Arial"/>
                <a:cs typeface="Arial"/>
              </a:rPr>
              <a:t> </a:t>
            </a:r>
            <a:r>
              <a:rPr sz="1900" b="1" spc="-5" dirty="0">
                <a:latin typeface="Arial"/>
                <a:cs typeface="Arial"/>
              </a:rPr>
              <a:t>la</a:t>
            </a:r>
            <a:r>
              <a:rPr sz="1900" b="1" spc="-50" dirty="0">
                <a:latin typeface="Arial"/>
                <a:cs typeface="Arial"/>
              </a:rPr>
              <a:t> </a:t>
            </a:r>
            <a:r>
              <a:rPr sz="1900" b="1" spc="-5" dirty="0">
                <a:latin typeface="Arial"/>
                <a:cs typeface="Arial"/>
              </a:rPr>
              <a:t>falla)</a:t>
            </a:r>
            <a:r>
              <a:rPr sz="1900" b="1" spc="-15" dirty="0">
                <a:latin typeface="Arial"/>
                <a:cs typeface="Arial"/>
              </a:rPr>
              <a:t> </a:t>
            </a:r>
            <a:r>
              <a:rPr sz="1900" b="1" spc="-5" dirty="0">
                <a:latin typeface="Wingdings"/>
                <a:cs typeface="Wingdings"/>
              </a:rPr>
              <a:t></a:t>
            </a:r>
            <a:endParaRPr sz="1900">
              <a:latin typeface="Wingdings"/>
              <a:cs typeface="Wingdings"/>
            </a:endParaRPr>
          </a:p>
        </p:txBody>
      </p:sp>
      <p:sp>
        <p:nvSpPr>
          <p:cNvPr id="14" name="object 14"/>
          <p:cNvSpPr txBox="1"/>
          <p:nvPr/>
        </p:nvSpPr>
        <p:spPr>
          <a:xfrm>
            <a:off x="9689338" y="1702563"/>
            <a:ext cx="2838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endParaRPr sz="1900">
              <a:latin typeface="Arial"/>
              <a:cs typeface="Arial"/>
            </a:endParaRPr>
          </a:p>
        </p:txBody>
      </p:sp>
      <p:sp>
        <p:nvSpPr>
          <p:cNvPr id="15" name="object 15"/>
          <p:cNvSpPr txBox="1"/>
          <p:nvPr/>
        </p:nvSpPr>
        <p:spPr>
          <a:xfrm>
            <a:off x="947929" y="1979931"/>
            <a:ext cx="2820035" cy="269304"/>
          </a:xfrm>
          <a:prstGeom prst="rect">
            <a:avLst/>
          </a:prstGeom>
          <a:solidFill>
            <a:srgbClr val="FFFF00"/>
          </a:solidFill>
        </p:spPr>
        <p:txBody>
          <a:bodyPr vert="horz" wrap="square" lIns="0" tIns="0" rIns="0" bIns="0" rtlCol="0">
            <a:spAutoFit/>
          </a:bodyPr>
          <a:lstStyle/>
          <a:p>
            <a:pPr>
              <a:lnSpc>
                <a:spcPts val="2145"/>
              </a:lnSpc>
              <a:tabLst>
                <a:tab pos="956859" algn="l"/>
              </a:tabLst>
            </a:pPr>
            <a:r>
              <a:rPr sz="1900" b="1" spc="-5" dirty="0">
                <a:latin typeface="Arial"/>
                <a:cs typeface="Arial"/>
              </a:rPr>
              <a:t>F</a:t>
            </a:r>
            <a:r>
              <a:rPr sz="1900" b="1" dirty="0">
                <a:latin typeface="Arial"/>
                <a:cs typeface="Arial"/>
              </a:rPr>
              <a:t>u</a:t>
            </a:r>
            <a:r>
              <a:rPr sz="1900" b="1" spc="-5" dirty="0">
                <a:latin typeface="Arial"/>
                <a:cs typeface="Arial"/>
              </a:rPr>
              <a:t>erza</a:t>
            </a:r>
            <a:r>
              <a:rPr sz="1900" b="1" dirty="0">
                <a:latin typeface="Arial"/>
                <a:cs typeface="Arial"/>
              </a:rPr>
              <a:t>	</a:t>
            </a:r>
            <a:r>
              <a:rPr sz="1900" b="1" spc="-5" dirty="0">
                <a:latin typeface="Arial"/>
                <a:cs typeface="Arial"/>
              </a:rPr>
              <a:t>Electro</a:t>
            </a:r>
            <a:r>
              <a:rPr sz="1900" b="1" dirty="0">
                <a:latin typeface="Arial"/>
                <a:cs typeface="Arial"/>
              </a:rPr>
              <a:t>d</a:t>
            </a:r>
            <a:r>
              <a:rPr sz="1900" b="1" spc="-5" dirty="0">
                <a:latin typeface="Arial"/>
                <a:cs typeface="Arial"/>
              </a:rPr>
              <a:t>inamica</a:t>
            </a:r>
            <a:endParaRPr sz="1900">
              <a:latin typeface="Arial"/>
              <a:cs typeface="Arial"/>
            </a:endParaRPr>
          </a:p>
        </p:txBody>
      </p:sp>
      <p:sp>
        <p:nvSpPr>
          <p:cNvPr id="16" name="object 16"/>
          <p:cNvSpPr txBox="1"/>
          <p:nvPr/>
        </p:nvSpPr>
        <p:spPr>
          <a:xfrm>
            <a:off x="3935095" y="1950466"/>
            <a:ext cx="4013835" cy="304570"/>
          </a:xfrm>
          <a:prstGeom prst="rect">
            <a:avLst/>
          </a:prstGeom>
        </p:spPr>
        <p:txBody>
          <a:bodyPr vert="horz" wrap="square" lIns="0" tIns="12064" rIns="0" bIns="0" rtlCol="0">
            <a:spAutoFit/>
          </a:bodyPr>
          <a:lstStyle/>
          <a:p>
            <a:pPr marL="12699">
              <a:spcBef>
                <a:spcPts val="95"/>
              </a:spcBef>
              <a:tabLst>
                <a:tab pos="1626091" algn="l"/>
                <a:tab pos="2690256" algn="l"/>
                <a:tab pos="3069952" algn="l"/>
                <a:tab pos="3732198" algn="l"/>
              </a:tabLst>
            </a:pPr>
            <a:r>
              <a:rPr sz="1900" b="1" spc="-5" dirty="0">
                <a:latin typeface="Arial"/>
                <a:cs typeface="Arial"/>
              </a:rPr>
              <a:t>d</a:t>
            </a:r>
            <a:r>
              <a:rPr sz="1900" b="1" dirty="0">
                <a:latin typeface="Arial"/>
                <a:cs typeface="Arial"/>
              </a:rPr>
              <a:t>e</a:t>
            </a:r>
            <a:r>
              <a:rPr sz="1900" b="1" spc="-5" dirty="0">
                <a:latin typeface="Arial"/>
                <a:cs typeface="Arial"/>
              </a:rPr>
              <a:t>sar</a:t>
            </a:r>
            <a:r>
              <a:rPr sz="1900" b="1" spc="-15" dirty="0">
                <a:latin typeface="Arial"/>
                <a:cs typeface="Arial"/>
              </a:rPr>
              <a:t>r</a:t>
            </a:r>
            <a:r>
              <a:rPr sz="1900" b="1" spc="-5" dirty="0">
                <a:latin typeface="Arial"/>
                <a:cs typeface="Arial"/>
              </a:rPr>
              <a:t>olla</a:t>
            </a:r>
            <a:r>
              <a:rPr sz="1900" b="1" dirty="0">
                <a:latin typeface="Arial"/>
                <a:cs typeface="Arial"/>
              </a:rPr>
              <a:t>d</a:t>
            </a:r>
            <a:r>
              <a:rPr sz="1900" b="1" spc="-5" dirty="0">
                <a:latin typeface="Arial"/>
                <a:cs typeface="Arial"/>
              </a:rPr>
              <a:t>a</a:t>
            </a:r>
            <a:r>
              <a:rPr sz="1900" b="1" dirty="0">
                <a:latin typeface="Arial"/>
                <a:cs typeface="Arial"/>
              </a:rPr>
              <a:t>	</a:t>
            </a:r>
            <a:r>
              <a:rPr sz="1900" b="1" spc="-5" dirty="0">
                <a:latin typeface="Arial"/>
                <a:cs typeface="Arial"/>
              </a:rPr>
              <a:t>d</a:t>
            </a:r>
            <a:r>
              <a:rPr sz="1900" b="1" dirty="0">
                <a:latin typeface="Arial"/>
                <a:cs typeface="Arial"/>
              </a:rPr>
              <a:t>u</a:t>
            </a:r>
            <a:r>
              <a:rPr sz="1900" b="1" spc="-5" dirty="0">
                <a:latin typeface="Arial"/>
                <a:cs typeface="Arial"/>
              </a:rPr>
              <a:t>rante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falla</a:t>
            </a:r>
            <a:r>
              <a:rPr sz="1900" b="1" dirty="0">
                <a:latin typeface="Arial"/>
                <a:cs typeface="Arial"/>
              </a:rPr>
              <a:t>	</a:t>
            </a:r>
            <a:r>
              <a:rPr sz="1900" b="1" spc="-5" dirty="0">
                <a:latin typeface="Arial"/>
                <a:cs typeface="Arial"/>
              </a:rPr>
              <a:t>es</a:t>
            </a:r>
            <a:endParaRPr sz="1900">
              <a:latin typeface="Arial"/>
              <a:cs typeface="Arial"/>
            </a:endParaRPr>
          </a:p>
        </p:txBody>
      </p:sp>
      <p:sp>
        <p:nvSpPr>
          <p:cNvPr id="17" name="object 17"/>
          <p:cNvSpPr txBox="1"/>
          <p:nvPr/>
        </p:nvSpPr>
        <p:spPr>
          <a:xfrm>
            <a:off x="8118094" y="1979931"/>
            <a:ext cx="1854835" cy="269304"/>
          </a:xfrm>
          <a:prstGeom prst="rect">
            <a:avLst/>
          </a:prstGeom>
          <a:solidFill>
            <a:srgbClr val="FFFF00"/>
          </a:solidFill>
        </p:spPr>
        <p:txBody>
          <a:bodyPr vert="horz" wrap="square" lIns="0" tIns="0" rIns="0" bIns="0" rtlCol="0">
            <a:spAutoFit/>
          </a:bodyPr>
          <a:lstStyle/>
          <a:p>
            <a:pPr>
              <a:lnSpc>
                <a:spcPts val="2145"/>
              </a:lnSpc>
              <a:tabLst>
                <a:tab pos="1654663" algn="l"/>
              </a:tabLst>
            </a:pPr>
            <a:r>
              <a:rPr sz="1900" b="1" spc="-5" dirty="0">
                <a:latin typeface="Arial"/>
                <a:cs typeface="Arial"/>
              </a:rPr>
              <a:t>pro</a:t>
            </a:r>
            <a:r>
              <a:rPr sz="1900" b="1" dirty="0">
                <a:latin typeface="Arial"/>
                <a:cs typeface="Arial"/>
              </a:rPr>
              <a:t>p</a:t>
            </a:r>
            <a:r>
              <a:rPr sz="1900" b="1" spc="-5" dirty="0">
                <a:latin typeface="Arial"/>
                <a:cs typeface="Arial"/>
              </a:rPr>
              <a:t>orci</a:t>
            </a:r>
            <a:r>
              <a:rPr sz="1900" b="1" dirty="0">
                <a:latin typeface="Arial"/>
                <a:cs typeface="Arial"/>
              </a:rPr>
              <a:t>o</a:t>
            </a:r>
            <a:r>
              <a:rPr sz="1900" b="1" spc="-5" dirty="0">
                <a:latin typeface="Arial"/>
                <a:cs typeface="Arial"/>
              </a:rPr>
              <a:t>n</a:t>
            </a:r>
            <a:r>
              <a:rPr sz="1900" b="1" dirty="0">
                <a:latin typeface="Arial"/>
                <a:cs typeface="Arial"/>
              </a:rPr>
              <a:t>a</a:t>
            </a:r>
            <a:r>
              <a:rPr sz="1900" b="1" spc="-5" dirty="0">
                <a:latin typeface="Arial"/>
                <a:cs typeface="Arial"/>
              </a:rPr>
              <a:t>l</a:t>
            </a:r>
            <a:r>
              <a:rPr sz="1900" b="1" dirty="0">
                <a:latin typeface="Arial"/>
                <a:cs typeface="Arial"/>
              </a:rPr>
              <a:t>	</a:t>
            </a:r>
            <a:r>
              <a:rPr sz="1900" b="1" spc="-15" dirty="0">
                <a:latin typeface="Arial"/>
                <a:cs typeface="Arial"/>
              </a:rPr>
              <a:t>a</a:t>
            </a:r>
            <a:r>
              <a:rPr sz="1900" b="1" spc="-5" dirty="0">
                <a:latin typeface="Arial"/>
                <a:cs typeface="Arial"/>
              </a:rPr>
              <a:t>l</a:t>
            </a:r>
            <a:endParaRPr sz="1900">
              <a:latin typeface="Arial"/>
              <a:cs typeface="Arial"/>
            </a:endParaRPr>
          </a:p>
        </p:txBody>
      </p:sp>
      <p:sp>
        <p:nvSpPr>
          <p:cNvPr id="18" name="object 18"/>
          <p:cNvSpPr txBox="1"/>
          <p:nvPr/>
        </p:nvSpPr>
        <p:spPr>
          <a:xfrm>
            <a:off x="947928" y="2257336"/>
            <a:ext cx="29210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cuadrado</a:t>
            </a:r>
            <a:r>
              <a:rPr sz="1900" b="1" spc="310" dirty="0">
                <a:latin typeface="Arial"/>
                <a:cs typeface="Arial"/>
              </a:rPr>
              <a:t> </a:t>
            </a:r>
            <a:r>
              <a:rPr sz="1900" b="1" spc="-5" dirty="0">
                <a:latin typeface="Arial"/>
                <a:cs typeface="Arial"/>
              </a:rPr>
              <a:t>de</a:t>
            </a:r>
            <a:r>
              <a:rPr sz="1900" b="1" spc="300" dirty="0">
                <a:latin typeface="Arial"/>
                <a:cs typeface="Arial"/>
              </a:rPr>
              <a:t> </a:t>
            </a:r>
            <a:r>
              <a:rPr sz="1900" b="1" spc="-5" dirty="0">
                <a:latin typeface="Arial"/>
                <a:cs typeface="Arial"/>
              </a:rPr>
              <a:t>la</a:t>
            </a:r>
            <a:r>
              <a:rPr sz="1900" b="1" spc="325" dirty="0">
                <a:latin typeface="Arial"/>
                <a:cs typeface="Arial"/>
              </a:rPr>
              <a:t> </a:t>
            </a:r>
            <a:r>
              <a:rPr sz="1900" b="1" spc="-5" dirty="0">
                <a:latin typeface="Arial"/>
                <a:cs typeface="Arial"/>
              </a:rPr>
              <a:t>corriente</a:t>
            </a:r>
            <a:endParaRPr sz="1900">
              <a:latin typeface="Arial"/>
              <a:cs typeface="Arial"/>
            </a:endParaRPr>
          </a:p>
        </p:txBody>
      </p:sp>
      <p:sp>
        <p:nvSpPr>
          <p:cNvPr id="19" name="object 19"/>
          <p:cNvSpPr txBox="1"/>
          <p:nvPr/>
        </p:nvSpPr>
        <p:spPr>
          <a:xfrm>
            <a:off x="3961004" y="2228214"/>
            <a:ext cx="29025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300" dirty="0">
                <a:latin typeface="Arial"/>
                <a:cs typeface="Arial"/>
              </a:rPr>
              <a:t> </a:t>
            </a:r>
            <a:r>
              <a:rPr sz="1900" b="1" spc="-5" dirty="0">
                <a:latin typeface="Arial"/>
                <a:cs typeface="Arial"/>
              </a:rPr>
              <a:t>falla</a:t>
            </a:r>
            <a:r>
              <a:rPr sz="1900" b="1" spc="305" dirty="0">
                <a:latin typeface="Arial"/>
                <a:cs typeface="Arial"/>
              </a:rPr>
              <a:t> </a:t>
            </a:r>
            <a:r>
              <a:rPr sz="1900" b="1" spc="-10" dirty="0">
                <a:latin typeface="Arial"/>
                <a:cs typeface="Arial"/>
              </a:rPr>
              <a:t>lo</a:t>
            </a:r>
            <a:r>
              <a:rPr sz="1900" b="1" spc="305" dirty="0">
                <a:latin typeface="Arial"/>
                <a:cs typeface="Arial"/>
              </a:rPr>
              <a:t> </a:t>
            </a:r>
            <a:r>
              <a:rPr sz="1900" b="1" spc="-10" dirty="0">
                <a:latin typeface="Arial"/>
                <a:cs typeface="Arial"/>
              </a:rPr>
              <a:t>que</a:t>
            </a:r>
            <a:r>
              <a:rPr sz="1900" b="1" spc="305" dirty="0">
                <a:latin typeface="Arial"/>
                <a:cs typeface="Arial"/>
              </a:rPr>
              <a:t> </a:t>
            </a:r>
            <a:r>
              <a:rPr sz="1900" b="1" spc="-5" dirty="0">
                <a:latin typeface="Arial"/>
                <a:cs typeface="Arial"/>
              </a:rPr>
              <a:t>ocasiona</a:t>
            </a:r>
            <a:endParaRPr sz="1900">
              <a:latin typeface="Arial"/>
              <a:cs typeface="Arial"/>
            </a:endParaRPr>
          </a:p>
        </p:txBody>
      </p:sp>
      <p:sp>
        <p:nvSpPr>
          <p:cNvPr id="20" name="object 20"/>
          <p:cNvSpPr txBox="1"/>
          <p:nvPr/>
        </p:nvSpPr>
        <p:spPr>
          <a:xfrm>
            <a:off x="6957948" y="2257336"/>
            <a:ext cx="25184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esfuerzos</a:t>
            </a:r>
            <a:r>
              <a:rPr sz="1900" b="1" spc="290" dirty="0">
                <a:latin typeface="Arial"/>
                <a:cs typeface="Arial"/>
              </a:rPr>
              <a:t> </a:t>
            </a:r>
            <a:r>
              <a:rPr sz="1900" b="1" spc="-5" dirty="0">
                <a:latin typeface="Arial"/>
                <a:cs typeface="Arial"/>
              </a:rPr>
              <a:t>mecánicos</a:t>
            </a:r>
            <a:endParaRPr sz="1900">
              <a:latin typeface="Arial"/>
              <a:cs typeface="Arial"/>
            </a:endParaRPr>
          </a:p>
        </p:txBody>
      </p:sp>
      <p:sp>
        <p:nvSpPr>
          <p:cNvPr id="21" name="object 21"/>
          <p:cNvSpPr txBox="1"/>
          <p:nvPr/>
        </p:nvSpPr>
        <p:spPr>
          <a:xfrm>
            <a:off x="935227" y="2505582"/>
            <a:ext cx="2291080" cy="304570"/>
          </a:xfrm>
          <a:prstGeom prst="rect">
            <a:avLst/>
          </a:prstGeom>
        </p:spPr>
        <p:txBody>
          <a:bodyPr vert="horz" wrap="square" lIns="0" tIns="12064" rIns="0" bIns="0" rtlCol="0">
            <a:spAutoFit/>
          </a:bodyPr>
          <a:lstStyle/>
          <a:p>
            <a:pPr marL="12699">
              <a:spcBef>
                <a:spcPts val="95"/>
              </a:spcBef>
              <a:tabLst>
                <a:tab pos="1018449" algn="l"/>
                <a:tab pos="1299095" algn="l"/>
              </a:tabLst>
            </a:pPr>
            <a:r>
              <a:rPr sz="1900" b="1" spc="-5" dirty="0">
                <a:latin typeface="Arial"/>
                <a:cs typeface="Arial"/>
              </a:rPr>
              <a:t>tienden	a	producir</a:t>
            </a:r>
            <a:endParaRPr sz="1900">
              <a:latin typeface="Arial"/>
              <a:cs typeface="Arial"/>
            </a:endParaRPr>
          </a:p>
        </p:txBody>
      </p:sp>
      <p:sp>
        <p:nvSpPr>
          <p:cNvPr id="22" name="object 22"/>
          <p:cNvSpPr txBox="1"/>
          <p:nvPr/>
        </p:nvSpPr>
        <p:spPr>
          <a:xfrm>
            <a:off x="3362198" y="2535048"/>
            <a:ext cx="6113780" cy="269304"/>
          </a:xfrm>
          <a:prstGeom prst="rect">
            <a:avLst/>
          </a:prstGeom>
          <a:solidFill>
            <a:srgbClr val="FFFF00"/>
          </a:solidFill>
        </p:spPr>
        <p:txBody>
          <a:bodyPr vert="horz" wrap="square" lIns="0" tIns="0" rIns="0" bIns="0" rtlCol="0">
            <a:spAutoFit/>
          </a:bodyPr>
          <a:lstStyle/>
          <a:p>
            <a:pPr>
              <a:lnSpc>
                <a:spcPts val="2145"/>
              </a:lnSpc>
              <a:tabLst>
                <a:tab pos="1633710" algn="l"/>
                <a:tab pos="2587395" algn="l"/>
                <a:tab pos="2868041" algn="l"/>
                <a:tab pos="3928396" algn="l"/>
                <a:tab pos="4357618" algn="l"/>
                <a:tab pos="4852239" algn="l"/>
              </a:tabLst>
            </a:pPr>
            <a:r>
              <a:rPr sz="1900" b="1" spc="-5" dirty="0">
                <a:latin typeface="Arial"/>
                <a:cs typeface="Arial"/>
              </a:rPr>
              <a:t>m</a:t>
            </a:r>
            <a:r>
              <a:rPr sz="1900" b="1" spc="15" dirty="0">
                <a:latin typeface="Arial"/>
                <a:cs typeface="Arial"/>
              </a:rPr>
              <a:t>o</a:t>
            </a:r>
            <a:r>
              <a:rPr sz="1900" b="1" spc="-40" dirty="0">
                <a:latin typeface="Arial"/>
                <a:cs typeface="Arial"/>
              </a:rPr>
              <a:t>v</a:t>
            </a:r>
            <a:r>
              <a:rPr sz="1900" b="1" spc="5" dirty="0">
                <a:latin typeface="Arial"/>
                <a:cs typeface="Arial"/>
              </a:rPr>
              <a:t>i</a:t>
            </a:r>
            <a:r>
              <a:rPr sz="1900" b="1" spc="-5" dirty="0">
                <a:latin typeface="Arial"/>
                <a:cs typeface="Arial"/>
              </a:rPr>
              <a:t>mien</a:t>
            </a:r>
            <a:r>
              <a:rPr sz="1900" b="1" dirty="0">
                <a:latin typeface="Arial"/>
                <a:cs typeface="Arial"/>
              </a:rPr>
              <a:t>t</a:t>
            </a:r>
            <a:r>
              <a:rPr sz="1900" b="1" spc="-5" dirty="0">
                <a:latin typeface="Arial"/>
                <a:cs typeface="Arial"/>
              </a:rPr>
              <a:t>os</a:t>
            </a:r>
            <a:r>
              <a:rPr sz="1900" b="1" dirty="0">
                <a:latin typeface="Arial"/>
                <a:cs typeface="Arial"/>
              </a:rPr>
              <a:t>	</a:t>
            </a:r>
            <a:r>
              <a:rPr sz="1900" b="1" spc="-5" dirty="0">
                <a:latin typeface="Arial"/>
                <a:cs typeface="Arial"/>
              </a:rPr>
              <a:t>axiales</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radial</a:t>
            </a:r>
            <a:r>
              <a:rPr sz="1900" b="1" spc="10" dirty="0">
                <a:latin typeface="Arial"/>
                <a:cs typeface="Arial"/>
              </a:rPr>
              <a:t>e</a:t>
            </a:r>
            <a:r>
              <a:rPr sz="1900" b="1" spc="-5" dirty="0">
                <a:latin typeface="Arial"/>
                <a:cs typeface="Arial"/>
              </a:rPr>
              <a:t>s</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de</a:t>
            </a:r>
            <a:r>
              <a:rPr sz="1900" b="1" spc="-35" dirty="0">
                <a:latin typeface="Arial"/>
                <a:cs typeface="Arial"/>
              </a:rPr>
              <a:t>v</a:t>
            </a:r>
            <a:r>
              <a:rPr sz="1900" b="1" spc="5" dirty="0">
                <a:latin typeface="Arial"/>
                <a:cs typeface="Arial"/>
              </a:rPr>
              <a:t>a</a:t>
            </a:r>
            <a:r>
              <a:rPr sz="1900" b="1" spc="-5" dirty="0">
                <a:latin typeface="Arial"/>
                <a:cs typeface="Arial"/>
              </a:rPr>
              <a:t>n</a:t>
            </a:r>
            <a:r>
              <a:rPr sz="1900" b="1" dirty="0">
                <a:latin typeface="Arial"/>
                <a:cs typeface="Arial"/>
              </a:rPr>
              <a:t>a</a:t>
            </a:r>
            <a:r>
              <a:rPr sz="1900" b="1" spc="-5" dirty="0">
                <a:latin typeface="Arial"/>
                <a:cs typeface="Arial"/>
              </a:rPr>
              <a:t>d</a:t>
            </a:r>
            <a:r>
              <a:rPr sz="1900" b="1" dirty="0">
                <a:latin typeface="Arial"/>
                <a:cs typeface="Arial"/>
              </a:rPr>
              <a:t>o</a:t>
            </a:r>
            <a:r>
              <a:rPr sz="1900" b="1" spc="-5" dirty="0">
                <a:latin typeface="Arial"/>
                <a:cs typeface="Arial"/>
              </a:rPr>
              <a:t>s</a:t>
            </a:r>
            <a:endParaRPr sz="1900">
              <a:latin typeface="Arial"/>
              <a:cs typeface="Arial"/>
            </a:endParaRPr>
          </a:p>
        </p:txBody>
      </p:sp>
      <p:sp>
        <p:nvSpPr>
          <p:cNvPr id="23" name="object 23"/>
          <p:cNvSpPr txBox="1"/>
          <p:nvPr/>
        </p:nvSpPr>
        <p:spPr>
          <a:xfrm>
            <a:off x="9533381" y="2228215"/>
            <a:ext cx="454025" cy="596314"/>
          </a:xfrm>
          <a:prstGeom prst="rect">
            <a:avLst/>
          </a:prstGeom>
        </p:spPr>
        <p:txBody>
          <a:bodyPr vert="horz" wrap="square" lIns="0" tIns="31747" rIns="0" bIns="0" rtlCol="0">
            <a:spAutoFit/>
          </a:bodyPr>
          <a:lstStyle/>
          <a:p>
            <a:pPr marL="90162" marR="5080" indent="-78098">
              <a:lnSpc>
                <a:spcPts val="2180"/>
              </a:lnSpc>
              <a:spcBef>
                <a:spcPts val="250"/>
              </a:spcBef>
            </a:pPr>
            <a:r>
              <a:rPr sz="1900" b="1" spc="-5" dirty="0">
                <a:latin typeface="Arial"/>
                <a:cs typeface="Arial"/>
              </a:rPr>
              <a:t>que  d</a:t>
            </a:r>
            <a:r>
              <a:rPr sz="1900" b="1" dirty="0">
                <a:latin typeface="Arial"/>
                <a:cs typeface="Arial"/>
              </a:rPr>
              <a:t>e</a:t>
            </a:r>
            <a:r>
              <a:rPr sz="1900" b="1" spc="-5" dirty="0">
                <a:latin typeface="Arial"/>
                <a:cs typeface="Arial"/>
              </a:rPr>
              <a:t>l</a:t>
            </a:r>
            <a:endParaRPr sz="1900">
              <a:latin typeface="Arial"/>
              <a:cs typeface="Arial"/>
            </a:endParaRPr>
          </a:p>
        </p:txBody>
      </p:sp>
      <p:sp>
        <p:nvSpPr>
          <p:cNvPr id="24" name="object 24"/>
          <p:cNvSpPr txBox="1"/>
          <p:nvPr/>
        </p:nvSpPr>
        <p:spPr>
          <a:xfrm>
            <a:off x="935229" y="2782950"/>
            <a:ext cx="47859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r>
              <a:rPr sz="1900" b="1" dirty="0">
                <a:latin typeface="Arial"/>
                <a:cs typeface="Arial"/>
              </a:rPr>
              <a:t> </a:t>
            </a:r>
            <a:r>
              <a:rPr sz="1900" b="1" spc="-5" dirty="0">
                <a:latin typeface="Arial"/>
                <a:cs typeface="Arial"/>
              </a:rPr>
              <a:t>que</a:t>
            </a:r>
            <a:r>
              <a:rPr sz="1900" b="1" spc="5" dirty="0">
                <a:latin typeface="Arial"/>
                <a:cs typeface="Arial"/>
              </a:rPr>
              <a:t> </a:t>
            </a:r>
            <a:r>
              <a:rPr sz="1900" b="1" spc="-5" dirty="0">
                <a:latin typeface="Arial"/>
                <a:cs typeface="Arial"/>
              </a:rPr>
              <a:t>pudieran</a:t>
            </a:r>
            <a:r>
              <a:rPr sz="1900" b="1" spc="35" dirty="0">
                <a:latin typeface="Arial"/>
                <a:cs typeface="Arial"/>
              </a:rPr>
              <a:t> </a:t>
            </a:r>
            <a:r>
              <a:rPr sz="1900" b="1" spc="-5" dirty="0">
                <a:latin typeface="Arial"/>
                <a:cs typeface="Arial"/>
              </a:rPr>
              <a:t>deformarlos.</a:t>
            </a:r>
            <a:endParaRPr sz="1900">
              <a:latin typeface="Arial"/>
              <a:cs typeface="Arial"/>
            </a:endParaRPr>
          </a:p>
        </p:txBody>
      </p:sp>
      <p:pic>
        <p:nvPicPr>
          <p:cNvPr id="25" name="object 25"/>
          <p:cNvPicPr/>
          <p:nvPr/>
        </p:nvPicPr>
        <p:blipFill>
          <a:blip r:embed="rId2" cstate="print"/>
          <a:stretch>
            <a:fillRect/>
          </a:stretch>
        </p:blipFill>
        <p:spPr>
          <a:xfrm>
            <a:off x="719455" y="3395896"/>
            <a:ext cx="208914" cy="194394"/>
          </a:xfrm>
          <a:prstGeom prst="rect">
            <a:avLst/>
          </a:prstGeom>
        </p:spPr>
      </p:pic>
      <p:sp>
        <p:nvSpPr>
          <p:cNvPr id="26" name="object 26"/>
          <p:cNvSpPr txBox="1"/>
          <p:nvPr/>
        </p:nvSpPr>
        <p:spPr>
          <a:xfrm>
            <a:off x="935227" y="3337687"/>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27" name="object 27"/>
          <p:cNvSpPr txBox="1"/>
          <p:nvPr/>
        </p:nvSpPr>
        <p:spPr>
          <a:xfrm>
            <a:off x="1353567" y="3367152"/>
            <a:ext cx="47999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debilidad</a:t>
            </a:r>
            <a:r>
              <a:rPr sz="1900" b="1" spc="440" dirty="0">
                <a:latin typeface="Arial"/>
                <a:cs typeface="Arial"/>
              </a:rPr>
              <a:t> </a:t>
            </a:r>
            <a:r>
              <a:rPr sz="1900" b="1" spc="-5" dirty="0">
                <a:latin typeface="Arial"/>
                <a:cs typeface="Arial"/>
              </a:rPr>
              <a:t>mecánica</a:t>
            </a:r>
            <a:r>
              <a:rPr sz="1900" b="1" spc="455" dirty="0">
                <a:latin typeface="Arial"/>
                <a:cs typeface="Arial"/>
              </a:rPr>
              <a:t> </a:t>
            </a:r>
            <a:r>
              <a:rPr sz="1900" b="1" dirty="0">
                <a:latin typeface="Arial"/>
                <a:cs typeface="Arial"/>
              </a:rPr>
              <a:t>en</a:t>
            </a:r>
            <a:r>
              <a:rPr sz="1900" b="1" spc="459" dirty="0">
                <a:latin typeface="Arial"/>
                <a:cs typeface="Arial"/>
              </a:rPr>
              <a:t> </a:t>
            </a:r>
            <a:r>
              <a:rPr sz="1900" b="1" spc="-5" dirty="0">
                <a:latin typeface="Arial"/>
                <a:cs typeface="Arial"/>
              </a:rPr>
              <a:t>el</a:t>
            </a:r>
            <a:r>
              <a:rPr sz="1900" b="1" spc="449" dirty="0">
                <a:latin typeface="Arial"/>
                <a:cs typeface="Arial"/>
              </a:rPr>
              <a:t> </a:t>
            </a:r>
            <a:r>
              <a:rPr sz="1900" b="1" spc="-5" dirty="0">
                <a:latin typeface="Arial"/>
                <a:cs typeface="Arial"/>
              </a:rPr>
              <a:t>papel/celulosa</a:t>
            </a:r>
            <a:endParaRPr sz="1900">
              <a:latin typeface="Arial"/>
              <a:cs typeface="Arial"/>
            </a:endParaRPr>
          </a:p>
        </p:txBody>
      </p:sp>
      <p:sp>
        <p:nvSpPr>
          <p:cNvPr id="28" name="object 28"/>
          <p:cNvSpPr txBox="1"/>
          <p:nvPr/>
        </p:nvSpPr>
        <p:spPr>
          <a:xfrm>
            <a:off x="8176006" y="3367152"/>
            <a:ext cx="1325880" cy="269304"/>
          </a:xfrm>
          <a:prstGeom prst="rect">
            <a:avLst/>
          </a:prstGeom>
          <a:solidFill>
            <a:srgbClr val="FFFF00"/>
          </a:solidFill>
        </p:spPr>
        <p:txBody>
          <a:bodyPr vert="horz" wrap="square" lIns="0" tIns="0" rIns="0" bIns="0" rtlCol="0">
            <a:spAutoFit/>
          </a:bodyPr>
          <a:lstStyle/>
          <a:p>
            <a:pPr>
              <a:lnSpc>
                <a:spcPts val="2145"/>
              </a:lnSpc>
            </a:pPr>
            <a:r>
              <a:rPr sz="1900" b="1" spc="-15" dirty="0">
                <a:latin typeface="Arial"/>
                <a:cs typeface="Arial"/>
              </a:rPr>
              <a:t>a</a:t>
            </a:r>
            <a:r>
              <a:rPr sz="1900" b="1" spc="-5" dirty="0">
                <a:latin typeface="Arial"/>
                <a:cs typeface="Arial"/>
              </a:rPr>
              <a:t>islamie</a:t>
            </a:r>
            <a:r>
              <a:rPr sz="1900" b="1" dirty="0">
                <a:latin typeface="Arial"/>
                <a:cs typeface="Arial"/>
              </a:rPr>
              <a:t>n</a:t>
            </a:r>
            <a:r>
              <a:rPr sz="1900" b="1" spc="-5" dirty="0">
                <a:latin typeface="Arial"/>
                <a:cs typeface="Arial"/>
              </a:rPr>
              <a:t>to</a:t>
            </a:r>
            <a:endParaRPr sz="1900">
              <a:latin typeface="Arial"/>
              <a:cs typeface="Arial"/>
            </a:endParaRPr>
          </a:p>
        </p:txBody>
      </p:sp>
      <p:sp>
        <p:nvSpPr>
          <p:cNvPr id="29" name="object 29"/>
          <p:cNvSpPr txBox="1"/>
          <p:nvPr/>
        </p:nvSpPr>
        <p:spPr>
          <a:xfrm>
            <a:off x="6140577" y="3337687"/>
            <a:ext cx="3846195" cy="304570"/>
          </a:xfrm>
          <a:prstGeom prst="rect">
            <a:avLst/>
          </a:prstGeom>
        </p:spPr>
        <p:txBody>
          <a:bodyPr vert="horz" wrap="square" lIns="0" tIns="12064" rIns="0" bIns="0" rtlCol="0">
            <a:spAutoFit/>
          </a:bodyPr>
          <a:lstStyle/>
          <a:p>
            <a:pPr marL="12699">
              <a:spcBef>
                <a:spcPts val="95"/>
              </a:spcBef>
              <a:tabLst>
                <a:tab pos="3483936" algn="l"/>
              </a:tabLst>
            </a:pPr>
            <a:r>
              <a:rPr sz="1900" b="1" spc="-5" dirty="0">
                <a:latin typeface="Arial"/>
                <a:cs typeface="Arial"/>
              </a:rPr>
              <a:t>, </a:t>
            </a:r>
            <a:r>
              <a:rPr sz="1900" b="1" spc="-86" dirty="0">
                <a:latin typeface="Arial"/>
                <a:cs typeface="Arial"/>
              </a:rPr>
              <a:t> </a:t>
            </a:r>
            <a:r>
              <a:rPr sz="1900" b="1" spc="-5" dirty="0">
                <a:latin typeface="Arial"/>
                <a:cs typeface="Arial"/>
              </a:rPr>
              <a:t>u</a:t>
            </a:r>
            <a:r>
              <a:rPr sz="1900" b="1" dirty="0">
                <a:latin typeface="Arial"/>
                <a:cs typeface="Arial"/>
              </a:rPr>
              <a:t>t</a:t>
            </a:r>
            <a:r>
              <a:rPr sz="1900" b="1" spc="-5" dirty="0">
                <a:latin typeface="Arial"/>
                <a:cs typeface="Arial"/>
              </a:rPr>
              <a:t>il</a:t>
            </a:r>
            <a:r>
              <a:rPr sz="1900" b="1" spc="-15" dirty="0">
                <a:latin typeface="Arial"/>
                <a:cs typeface="Arial"/>
              </a:rPr>
              <a:t>i</a:t>
            </a:r>
            <a:r>
              <a:rPr sz="1900" b="1" spc="-5" dirty="0">
                <a:latin typeface="Arial"/>
                <a:cs typeface="Arial"/>
              </a:rPr>
              <a:t>za</a:t>
            </a:r>
            <a:r>
              <a:rPr sz="1900" b="1" dirty="0">
                <a:latin typeface="Arial"/>
                <a:cs typeface="Arial"/>
              </a:rPr>
              <a:t>d</a:t>
            </a:r>
            <a:r>
              <a:rPr sz="1900" b="1" spc="-5" dirty="0">
                <a:latin typeface="Arial"/>
                <a:cs typeface="Arial"/>
              </a:rPr>
              <a:t>o</a:t>
            </a:r>
            <a:r>
              <a:rPr sz="1900" b="1" dirty="0">
                <a:latin typeface="Arial"/>
                <a:cs typeface="Arial"/>
              </a:rPr>
              <a:t> </a:t>
            </a:r>
            <a:r>
              <a:rPr sz="1900" b="1" spc="-80" dirty="0">
                <a:latin typeface="Arial"/>
                <a:cs typeface="Arial"/>
              </a:rPr>
              <a:t> </a:t>
            </a:r>
            <a:r>
              <a:rPr sz="1900" b="1" spc="-5" dirty="0">
                <a:latin typeface="Arial"/>
                <a:cs typeface="Arial"/>
              </a:rPr>
              <a:t>en</a:t>
            </a:r>
            <a:r>
              <a:rPr sz="1900" b="1" dirty="0">
                <a:latin typeface="Arial"/>
                <a:cs typeface="Arial"/>
              </a:rPr>
              <a:t> </a:t>
            </a:r>
            <a:r>
              <a:rPr sz="1900" b="1" spc="-80"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30" name="object 30"/>
          <p:cNvSpPr txBox="1"/>
          <p:nvPr/>
        </p:nvSpPr>
        <p:spPr>
          <a:xfrm>
            <a:off x="935227" y="3615055"/>
            <a:ext cx="174116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endParaRPr sz="1900">
              <a:latin typeface="Arial"/>
              <a:cs typeface="Arial"/>
            </a:endParaRPr>
          </a:p>
        </p:txBody>
      </p:sp>
      <p:sp>
        <p:nvSpPr>
          <p:cNvPr id="31" name="object 31"/>
          <p:cNvSpPr txBox="1"/>
          <p:nvPr/>
        </p:nvSpPr>
        <p:spPr>
          <a:xfrm>
            <a:off x="2790700" y="3644520"/>
            <a:ext cx="3701414" cy="269304"/>
          </a:xfrm>
          <a:prstGeom prst="rect">
            <a:avLst/>
          </a:prstGeom>
          <a:solidFill>
            <a:srgbClr val="FFFF00"/>
          </a:solidFill>
        </p:spPr>
        <p:txBody>
          <a:bodyPr vert="horz" wrap="square" lIns="0" tIns="0" rIns="0" bIns="0" rtlCol="0">
            <a:spAutoFit/>
          </a:bodyPr>
          <a:lstStyle/>
          <a:p>
            <a:pPr>
              <a:lnSpc>
                <a:spcPts val="2145"/>
              </a:lnSpc>
              <a:tabLst>
                <a:tab pos="1889593" algn="l"/>
              </a:tabLst>
            </a:pP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en</a:t>
            </a:r>
            <a:r>
              <a:rPr sz="1900" b="1" dirty="0">
                <a:latin typeface="Arial"/>
                <a:cs typeface="Arial"/>
              </a:rPr>
              <a:t> </a:t>
            </a:r>
            <a:r>
              <a:rPr sz="1900" b="1" spc="-60" dirty="0">
                <a:latin typeface="Arial"/>
                <a:cs typeface="Arial"/>
              </a:rPr>
              <a:t> </a:t>
            </a:r>
            <a:r>
              <a:rPr sz="1900" b="1" spc="-5" dirty="0">
                <a:latin typeface="Arial"/>
                <a:cs typeface="Arial"/>
              </a:rPr>
              <a:t>ca</a:t>
            </a:r>
            <a:r>
              <a:rPr sz="1900" b="1" dirty="0">
                <a:latin typeface="Arial"/>
                <a:cs typeface="Arial"/>
              </a:rPr>
              <a:t>u</a:t>
            </a:r>
            <a:r>
              <a:rPr sz="1900" b="1" spc="-5" dirty="0">
                <a:latin typeface="Arial"/>
                <a:cs typeface="Arial"/>
              </a:rPr>
              <a:t>sar</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s</a:t>
            </a:r>
            <a:r>
              <a:rPr sz="1900" b="1" dirty="0">
                <a:latin typeface="Arial"/>
                <a:cs typeface="Arial"/>
              </a:rPr>
              <a:t>p</a:t>
            </a:r>
            <a:r>
              <a:rPr sz="1900" b="1" spc="-5" dirty="0">
                <a:latin typeface="Arial"/>
                <a:cs typeface="Arial"/>
              </a:rPr>
              <a:t>lazamie</a:t>
            </a:r>
            <a:r>
              <a:rPr sz="1900" b="1" dirty="0">
                <a:latin typeface="Arial"/>
                <a:cs typeface="Arial"/>
              </a:rPr>
              <a:t>n</a:t>
            </a:r>
            <a:r>
              <a:rPr sz="1900" b="1" spc="-5" dirty="0">
                <a:latin typeface="Arial"/>
                <a:cs typeface="Arial"/>
              </a:rPr>
              <a:t>to</a:t>
            </a:r>
            <a:endParaRPr sz="1900">
              <a:latin typeface="Arial"/>
              <a:cs typeface="Arial"/>
            </a:endParaRPr>
          </a:p>
        </p:txBody>
      </p:sp>
      <p:sp>
        <p:nvSpPr>
          <p:cNvPr id="32" name="object 32"/>
          <p:cNvSpPr txBox="1"/>
          <p:nvPr/>
        </p:nvSpPr>
        <p:spPr>
          <a:xfrm>
            <a:off x="6605397" y="3615055"/>
            <a:ext cx="337692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459" dirty="0">
                <a:latin typeface="Arial"/>
                <a:cs typeface="Arial"/>
              </a:rPr>
              <a:t> </a:t>
            </a:r>
            <a:r>
              <a:rPr sz="1900" b="1" spc="-5" dirty="0">
                <a:latin typeface="Arial"/>
                <a:cs typeface="Arial"/>
              </a:rPr>
              <a:t>las</a:t>
            </a:r>
            <a:r>
              <a:rPr sz="1900" b="1" spc="465" dirty="0">
                <a:latin typeface="Arial"/>
                <a:cs typeface="Arial"/>
              </a:rPr>
              <a:t> </a:t>
            </a:r>
            <a:r>
              <a:rPr sz="1900" b="1" spc="-5" dirty="0">
                <a:latin typeface="Arial"/>
                <a:cs typeface="Arial"/>
              </a:rPr>
              <a:t>bobinas</a:t>
            </a:r>
            <a:r>
              <a:rPr sz="1900" b="1" spc="449" dirty="0">
                <a:latin typeface="Arial"/>
                <a:cs typeface="Arial"/>
              </a:rPr>
              <a:t> </a:t>
            </a:r>
            <a:r>
              <a:rPr sz="1900" b="1" spc="-5" dirty="0">
                <a:latin typeface="Arial"/>
                <a:cs typeface="Arial"/>
              </a:rPr>
              <a:t>y</a:t>
            </a:r>
            <a:r>
              <a:rPr sz="1900" b="1" spc="449" dirty="0">
                <a:latin typeface="Arial"/>
                <a:cs typeface="Arial"/>
              </a:rPr>
              <a:t> </a:t>
            </a:r>
            <a:r>
              <a:rPr sz="1900" b="1" spc="-5" dirty="0">
                <a:latin typeface="Arial"/>
                <a:cs typeface="Arial"/>
              </a:rPr>
              <a:t>el</a:t>
            </a:r>
            <a:r>
              <a:rPr sz="1900" b="1" spc="465" dirty="0">
                <a:latin typeface="Arial"/>
                <a:cs typeface="Arial"/>
              </a:rPr>
              <a:t> </a:t>
            </a:r>
            <a:r>
              <a:rPr sz="1900" b="1" spc="-5" dirty="0">
                <a:latin typeface="Arial"/>
                <a:cs typeface="Arial"/>
              </a:rPr>
              <a:t>núcleo,</a:t>
            </a:r>
            <a:endParaRPr sz="1900">
              <a:latin typeface="Arial"/>
              <a:cs typeface="Arial"/>
            </a:endParaRPr>
          </a:p>
        </p:txBody>
      </p:sp>
      <p:sp>
        <p:nvSpPr>
          <p:cNvPr id="33" name="object 33"/>
          <p:cNvSpPr txBox="1"/>
          <p:nvPr/>
        </p:nvSpPr>
        <p:spPr>
          <a:xfrm>
            <a:off x="935227" y="3892677"/>
            <a:ext cx="2430145" cy="304570"/>
          </a:xfrm>
          <a:prstGeom prst="rect">
            <a:avLst/>
          </a:prstGeom>
        </p:spPr>
        <p:txBody>
          <a:bodyPr vert="horz" wrap="square" lIns="0" tIns="12064" rIns="0" bIns="0" rtlCol="0">
            <a:spAutoFit/>
          </a:bodyPr>
          <a:lstStyle/>
          <a:p>
            <a:pPr marL="12699">
              <a:spcBef>
                <a:spcPts val="95"/>
              </a:spcBef>
              <a:tabLst>
                <a:tab pos="820982" algn="l"/>
              </a:tabLst>
            </a:pPr>
            <a:r>
              <a:rPr sz="1900" b="1" spc="-5" dirty="0">
                <a:latin typeface="Arial"/>
                <a:cs typeface="Arial"/>
              </a:rPr>
              <a:t>como	consecuencia</a:t>
            </a:r>
            <a:endParaRPr sz="1900">
              <a:latin typeface="Arial"/>
              <a:cs typeface="Arial"/>
            </a:endParaRPr>
          </a:p>
        </p:txBody>
      </p:sp>
      <p:sp>
        <p:nvSpPr>
          <p:cNvPr id="34" name="object 34"/>
          <p:cNvSpPr txBox="1"/>
          <p:nvPr/>
        </p:nvSpPr>
        <p:spPr>
          <a:xfrm>
            <a:off x="3508376" y="3892677"/>
            <a:ext cx="672464" cy="304570"/>
          </a:xfrm>
          <a:prstGeom prst="rect">
            <a:avLst/>
          </a:prstGeom>
        </p:spPr>
        <p:txBody>
          <a:bodyPr vert="horz" wrap="square" lIns="0" tIns="12064" rIns="0" bIns="0" rtlCol="0">
            <a:spAutoFit/>
          </a:bodyPr>
          <a:lstStyle/>
          <a:p>
            <a:pPr marL="12699">
              <a:spcBef>
                <a:spcPts val="95"/>
              </a:spcBef>
              <a:tabLst>
                <a:tab pos="458429" algn="l"/>
              </a:tabLst>
            </a:pPr>
            <a:r>
              <a:rPr sz="1900" b="1" spc="-5" dirty="0">
                <a:latin typeface="Arial"/>
                <a:cs typeface="Arial"/>
              </a:rPr>
              <a:t>en	la</a:t>
            </a:r>
            <a:endParaRPr sz="1900">
              <a:latin typeface="Arial"/>
              <a:cs typeface="Arial"/>
            </a:endParaRPr>
          </a:p>
        </p:txBody>
      </p:sp>
      <p:sp>
        <p:nvSpPr>
          <p:cNvPr id="35" name="object 35"/>
          <p:cNvSpPr txBox="1"/>
          <p:nvPr/>
        </p:nvSpPr>
        <p:spPr>
          <a:xfrm>
            <a:off x="4334890" y="3921837"/>
            <a:ext cx="4676776" cy="269304"/>
          </a:xfrm>
          <a:prstGeom prst="rect">
            <a:avLst/>
          </a:prstGeom>
          <a:solidFill>
            <a:srgbClr val="FFFF00"/>
          </a:solidFill>
        </p:spPr>
        <p:txBody>
          <a:bodyPr vert="horz" wrap="square" lIns="0" tIns="0" rIns="0" bIns="0" rtlCol="0">
            <a:spAutoFit/>
          </a:bodyPr>
          <a:lstStyle/>
          <a:p>
            <a:pPr>
              <a:lnSpc>
                <a:spcPts val="2145"/>
              </a:lnSpc>
              <a:tabLst>
                <a:tab pos="1586090" algn="l"/>
                <a:tab pos="2033725" algn="l"/>
                <a:tab pos="2399451" algn="l"/>
                <a:tab pos="3422346" algn="l"/>
                <a:tab pos="3868711" algn="l"/>
              </a:tabLst>
            </a:pPr>
            <a:r>
              <a:rPr sz="1900" b="1" spc="-5" dirty="0">
                <a:latin typeface="Arial"/>
                <a:cs typeface="Arial"/>
              </a:rPr>
              <a:t>dismin</a:t>
            </a:r>
            <a:r>
              <a:rPr sz="1900" b="1" dirty="0">
                <a:latin typeface="Arial"/>
                <a:cs typeface="Arial"/>
              </a:rPr>
              <a:t>u</a:t>
            </a:r>
            <a:r>
              <a:rPr sz="1900" b="1" spc="-5" dirty="0">
                <a:latin typeface="Arial"/>
                <a:cs typeface="Arial"/>
              </a:rPr>
              <a:t>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tensi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amarre</a:t>
            </a:r>
            <a:endParaRPr sz="1900">
              <a:latin typeface="Arial"/>
              <a:cs typeface="Arial"/>
            </a:endParaRPr>
          </a:p>
        </p:txBody>
      </p:sp>
      <p:sp>
        <p:nvSpPr>
          <p:cNvPr id="36" name="object 36"/>
          <p:cNvSpPr txBox="1"/>
          <p:nvPr/>
        </p:nvSpPr>
        <p:spPr>
          <a:xfrm>
            <a:off x="9164573" y="3892677"/>
            <a:ext cx="821690" cy="304570"/>
          </a:xfrm>
          <a:prstGeom prst="rect">
            <a:avLst/>
          </a:prstGeom>
        </p:spPr>
        <p:txBody>
          <a:bodyPr vert="horz" wrap="square" lIns="0" tIns="12064" rIns="0" bIns="0" rtlCol="0">
            <a:spAutoFit/>
          </a:bodyPr>
          <a:lstStyle/>
          <a:p>
            <a:pPr marL="12699">
              <a:spcBef>
                <a:spcPts val="95"/>
              </a:spcBef>
              <a:tabLst>
                <a:tab pos="459699" algn="l"/>
              </a:tabLst>
            </a:pPr>
            <a:r>
              <a:rPr sz="1900" b="1" spc="-5" dirty="0">
                <a:latin typeface="Arial"/>
                <a:cs typeface="Arial"/>
              </a:rPr>
              <a:t>de	los</a:t>
            </a:r>
            <a:endParaRPr sz="1900">
              <a:latin typeface="Arial"/>
              <a:cs typeface="Arial"/>
            </a:endParaRPr>
          </a:p>
        </p:txBody>
      </p:sp>
      <p:sp>
        <p:nvSpPr>
          <p:cNvPr id="37" name="object 37"/>
          <p:cNvSpPr txBox="1"/>
          <p:nvPr/>
        </p:nvSpPr>
        <p:spPr>
          <a:xfrm>
            <a:off x="935227" y="4170045"/>
            <a:ext cx="13519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devanados.</a:t>
            </a:r>
            <a:endParaRPr sz="1900">
              <a:latin typeface="Arial"/>
              <a:cs typeface="Arial"/>
            </a:endParaRPr>
          </a:p>
        </p:txBody>
      </p:sp>
      <p:pic>
        <p:nvPicPr>
          <p:cNvPr id="38" name="object 38"/>
          <p:cNvPicPr/>
          <p:nvPr/>
        </p:nvPicPr>
        <p:blipFill>
          <a:blip r:embed="rId2" cstate="print"/>
          <a:stretch>
            <a:fillRect/>
          </a:stretch>
        </p:blipFill>
        <p:spPr>
          <a:xfrm>
            <a:off x="719455" y="4784047"/>
            <a:ext cx="208914" cy="194987"/>
          </a:xfrm>
          <a:prstGeom prst="rect">
            <a:avLst/>
          </a:prstGeom>
        </p:spPr>
      </p:pic>
      <p:sp>
        <p:nvSpPr>
          <p:cNvPr id="39" name="object 39"/>
          <p:cNvSpPr txBox="1"/>
          <p:nvPr/>
        </p:nvSpPr>
        <p:spPr>
          <a:xfrm>
            <a:off x="1315466" y="4755769"/>
            <a:ext cx="11125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o</a:t>
            </a:r>
            <a:r>
              <a:rPr sz="1900" b="1" dirty="0">
                <a:latin typeface="Arial"/>
                <a:cs typeface="Arial"/>
              </a:rPr>
              <a:t>s</a:t>
            </a:r>
            <a:r>
              <a:rPr sz="1900" b="1" spc="-5" dirty="0">
                <a:latin typeface="Arial"/>
                <a:cs typeface="Arial"/>
              </a:rPr>
              <a:t>ión</a:t>
            </a:r>
            <a:endParaRPr sz="1900">
              <a:latin typeface="Arial"/>
              <a:cs typeface="Arial"/>
            </a:endParaRPr>
          </a:p>
        </p:txBody>
      </p:sp>
      <p:sp>
        <p:nvSpPr>
          <p:cNvPr id="40" name="object 40"/>
          <p:cNvSpPr txBox="1"/>
          <p:nvPr/>
        </p:nvSpPr>
        <p:spPr>
          <a:xfrm>
            <a:off x="935228" y="4726304"/>
            <a:ext cx="3449953" cy="304570"/>
          </a:xfrm>
          <a:prstGeom prst="rect">
            <a:avLst/>
          </a:prstGeom>
        </p:spPr>
        <p:txBody>
          <a:bodyPr vert="horz" wrap="square" lIns="0" tIns="12064" rIns="0" bIns="0" rtlCol="0">
            <a:spAutoFit/>
          </a:bodyPr>
          <a:lstStyle/>
          <a:p>
            <a:pPr marL="12699">
              <a:spcBef>
                <a:spcPts val="95"/>
              </a:spcBef>
              <a:tabLst>
                <a:tab pos="1577835" algn="l"/>
              </a:tabLst>
            </a:pPr>
            <a:r>
              <a:rPr sz="1900" b="1" spc="-5" dirty="0">
                <a:latin typeface="Arial"/>
                <a:cs typeface="Arial"/>
              </a:rPr>
              <a:t>La	puede</a:t>
            </a:r>
            <a:r>
              <a:rPr sz="1900" b="1" spc="114" dirty="0">
                <a:latin typeface="Arial"/>
                <a:cs typeface="Arial"/>
              </a:rPr>
              <a:t> </a:t>
            </a:r>
            <a:r>
              <a:rPr sz="1900" b="1" spc="-5" dirty="0">
                <a:latin typeface="Arial"/>
                <a:cs typeface="Arial"/>
              </a:rPr>
              <a:t>causar</a:t>
            </a:r>
            <a:r>
              <a:rPr sz="1900" b="1" spc="110" dirty="0">
                <a:latin typeface="Arial"/>
                <a:cs typeface="Arial"/>
              </a:rPr>
              <a:t> </a:t>
            </a:r>
            <a:r>
              <a:rPr sz="1900" b="1" spc="-5" dirty="0">
                <a:latin typeface="Arial"/>
                <a:cs typeface="Arial"/>
              </a:rPr>
              <a:t>la</a:t>
            </a:r>
            <a:endParaRPr sz="1900">
              <a:latin typeface="Arial"/>
              <a:cs typeface="Arial"/>
            </a:endParaRPr>
          </a:p>
        </p:txBody>
      </p:sp>
      <p:sp>
        <p:nvSpPr>
          <p:cNvPr id="41" name="object 41"/>
          <p:cNvSpPr txBox="1"/>
          <p:nvPr/>
        </p:nvSpPr>
        <p:spPr>
          <a:xfrm>
            <a:off x="4459860" y="4755769"/>
            <a:ext cx="404685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destrucción</a:t>
            </a:r>
            <a:r>
              <a:rPr sz="1900" b="1" spc="155" dirty="0">
                <a:latin typeface="Arial"/>
                <a:cs typeface="Arial"/>
              </a:rPr>
              <a:t> </a:t>
            </a:r>
            <a:r>
              <a:rPr sz="1900" b="1" spc="-5" dirty="0">
                <a:latin typeface="Arial"/>
                <a:cs typeface="Arial"/>
              </a:rPr>
              <a:t>o</a:t>
            </a:r>
            <a:r>
              <a:rPr sz="1900" b="1" spc="160" dirty="0">
                <a:latin typeface="Arial"/>
                <a:cs typeface="Arial"/>
              </a:rPr>
              <a:t> </a:t>
            </a:r>
            <a:r>
              <a:rPr sz="1900" b="1" spc="-5" dirty="0">
                <a:latin typeface="Arial"/>
                <a:cs typeface="Arial"/>
              </a:rPr>
              <a:t>deterioro</a:t>
            </a:r>
            <a:r>
              <a:rPr sz="1900" b="1" spc="155" dirty="0">
                <a:latin typeface="Arial"/>
                <a:cs typeface="Arial"/>
              </a:rPr>
              <a:t> </a:t>
            </a:r>
            <a:r>
              <a:rPr sz="1900" b="1" spc="-5" dirty="0">
                <a:latin typeface="Arial"/>
                <a:cs typeface="Arial"/>
              </a:rPr>
              <a:t>de</a:t>
            </a:r>
            <a:r>
              <a:rPr sz="1900" b="1" spc="191" dirty="0">
                <a:latin typeface="Arial"/>
                <a:cs typeface="Arial"/>
              </a:rPr>
              <a:t> </a:t>
            </a:r>
            <a:r>
              <a:rPr sz="1900" b="1" spc="-5" dirty="0">
                <a:latin typeface="Arial"/>
                <a:cs typeface="Arial"/>
              </a:rPr>
              <a:t>retenes</a:t>
            </a:r>
            <a:endParaRPr sz="1900">
              <a:latin typeface="Arial"/>
              <a:cs typeface="Arial"/>
            </a:endParaRPr>
          </a:p>
        </p:txBody>
      </p:sp>
      <p:sp>
        <p:nvSpPr>
          <p:cNvPr id="42" name="object 42"/>
          <p:cNvSpPr txBox="1"/>
          <p:nvPr/>
        </p:nvSpPr>
        <p:spPr>
          <a:xfrm>
            <a:off x="8494014" y="4726304"/>
            <a:ext cx="14916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90" dirty="0">
                <a:latin typeface="Arial"/>
                <a:cs typeface="Arial"/>
              </a:rPr>
              <a:t> </a:t>
            </a:r>
            <a:r>
              <a:rPr sz="1900" b="1" spc="-5" dirty="0">
                <a:latin typeface="Arial"/>
                <a:cs typeface="Arial"/>
              </a:rPr>
              <a:t>estructuras</a:t>
            </a:r>
            <a:endParaRPr sz="1900">
              <a:latin typeface="Arial"/>
              <a:cs typeface="Arial"/>
            </a:endParaRPr>
          </a:p>
        </p:txBody>
      </p:sp>
      <p:sp>
        <p:nvSpPr>
          <p:cNvPr id="43" name="object 43"/>
          <p:cNvSpPr txBox="1"/>
          <p:nvPr/>
        </p:nvSpPr>
        <p:spPr>
          <a:xfrm>
            <a:off x="947927" y="5033137"/>
            <a:ext cx="29559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soporte</a:t>
            </a:r>
            <a:r>
              <a:rPr sz="1900" b="1" spc="-50" dirty="0">
                <a:latin typeface="Arial"/>
                <a:cs typeface="Arial"/>
              </a:rPr>
              <a:t> </a:t>
            </a:r>
            <a:r>
              <a:rPr sz="1900" b="1" spc="-5" dirty="0">
                <a:latin typeface="Arial"/>
                <a:cs typeface="Arial"/>
              </a:rPr>
              <a:t>de</a:t>
            </a:r>
            <a:r>
              <a:rPr sz="1900" b="1" spc="-55" dirty="0">
                <a:latin typeface="Arial"/>
                <a:cs typeface="Arial"/>
              </a:rPr>
              <a:t> </a:t>
            </a:r>
            <a:r>
              <a:rPr sz="1900" b="1" spc="-5" dirty="0">
                <a:latin typeface="Arial"/>
                <a:cs typeface="Arial"/>
              </a:rPr>
              <a:t>los</a:t>
            </a:r>
            <a:r>
              <a:rPr sz="1900" b="1" spc="-55" dirty="0">
                <a:latin typeface="Arial"/>
                <a:cs typeface="Arial"/>
              </a:rPr>
              <a:t> </a:t>
            </a:r>
            <a:r>
              <a:rPr sz="1900" b="1" spc="-5" dirty="0">
                <a:latin typeface="Arial"/>
                <a:cs typeface="Arial"/>
              </a:rPr>
              <a:t>devanados</a:t>
            </a:r>
            <a:endParaRPr sz="1900">
              <a:latin typeface="Arial"/>
              <a:cs typeface="Arial"/>
            </a:endParaRPr>
          </a:p>
        </p:txBody>
      </p:sp>
      <p:sp>
        <p:nvSpPr>
          <p:cNvPr id="44" name="object 44"/>
          <p:cNvSpPr txBox="1"/>
          <p:nvPr/>
        </p:nvSpPr>
        <p:spPr>
          <a:xfrm>
            <a:off x="4033140" y="5033137"/>
            <a:ext cx="147383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rtocircui</a:t>
            </a:r>
            <a:r>
              <a:rPr sz="1900" b="1" dirty="0">
                <a:latin typeface="Arial"/>
                <a:cs typeface="Arial"/>
              </a:rPr>
              <a:t>t</a:t>
            </a:r>
            <a:r>
              <a:rPr sz="1900" b="1" spc="-5" dirty="0">
                <a:latin typeface="Arial"/>
                <a:cs typeface="Arial"/>
              </a:rPr>
              <a:t>o</a:t>
            </a:r>
            <a:endParaRPr sz="1900">
              <a:latin typeface="Arial"/>
              <a:cs typeface="Arial"/>
            </a:endParaRPr>
          </a:p>
        </p:txBody>
      </p:sp>
      <p:sp>
        <p:nvSpPr>
          <p:cNvPr id="45" name="object 45"/>
          <p:cNvSpPr txBox="1"/>
          <p:nvPr/>
        </p:nvSpPr>
        <p:spPr>
          <a:xfrm>
            <a:off x="3890897" y="5003673"/>
            <a:ext cx="6092190" cy="304570"/>
          </a:xfrm>
          <a:prstGeom prst="rect">
            <a:avLst/>
          </a:prstGeom>
        </p:spPr>
        <p:txBody>
          <a:bodyPr vert="horz" wrap="square" lIns="0" tIns="12064" rIns="0" bIns="0" rtlCol="0">
            <a:spAutoFit/>
          </a:bodyPr>
          <a:lstStyle/>
          <a:p>
            <a:pPr marL="12699">
              <a:spcBef>
                <a:spcPts val="95"/>
              </a:spcBef>
              <a:tabLst>
                <a:tab pos="1676252" algn="l"/>
              </a:tabLst>
            </a:pPr>
            <a:r>
              <a:rPr sz="1900" b="1" spc="-5" dirty="0">
                <a:latin typeface="Arial"/>
                <a:cs typeface="Arial"/>
              </a:rPr>
              <a:t>,	de</a:t>
            </a:r>
            <a:r>
              <a:rPr sz="1900" b="1" spc="-44" dirty="0">
                <a:latin typeface="Arial"/>
                <a:cs typeface="Arial"/>
              </a:rPr>
              <a:t> </a:t>
            </a:r>
            <a:r>
              <a:rPr sz="1900" b="1" spc="-5" dirty="0">
                <a:latin typeface="Arial"/>
                <a:cs typeface="Arial"/>
              </a:rPr>
              <a:t>placas</a:t>
            </a:r>
            <a:r>
              <a:rPr sz="1900" b="1" spc="-50" dirty="0">
                <a:latin typeface="Arial"/>
                <a:cs typeface="Arial"/>
              </a:rPr>
              <a:t> </a:t>
            </a:r>
            <a:r>
              <a:rPr sz="1900" b="1" spc="-5" dirty="0">
                <a:latin typeface="Arial"/>
                <a:cs typeface="Arial"/>
              </a:rPr>
              <a:t>y</a:t>
            </a:r>
            <a:r>
              <a:rPr sz="1900" b="1" spc="-70" dirty="0">
                <a:latin typeface="Arial"/>
                <a:cs typeface="Arial"/>
              </a:rPr>
              <a:t> </a:t>
            </a:r>
            <a:r>
              <a:rPr sz="1900" b="1" spc="-5" dirty="0">
                <a:latin typeface="Arial"/>
                <a:cs typeface="Arial"/>
              </a:rPr>
              <a:t>desplazamiento</a:t>
            </a:r>
            <a:r>
              <a:rPr sz="1900" b="1" spc="-40" dirty="0">
                <a:latin typeface="Arial"/>
                <a:cs typeface="Arial"/>
              </a:rPr>
              <a:t> </a:t>
            </a:r>
            <a:r>
              <a:rPr sz="1900" b="1" spc="-5" dirty="0">
                <a:latin typeface="Arial"/>
                <a:cs typeface="Arial"/>
              </a:rPr>
              <a:t>del</a:t>
            </a:r>
            <a:r>
              <a:rPr sz="1900" b="1" spc="-55" dirty="0">
                <a:latin typeface="Arial"/>
                <a:cs typeface="Arial"/>
              </a:rPr>
              <a:t> </a:t>
            </a:r>
            <a:r>
              <a:rPr sz="1900" b="1" spc="-5" dirty="0">
                <a:latin typeface="Arial"/>
                <a:cs typeface="Arial"/>
              </a:rPr>
              <a:t>núcleo</a:t>
            </a:r>
            <a:endParaRPr sz="1900">
              <a:latin typeface="Arial"/>
              <a:cs typeface="Arial"/>
            </a:endParaRPr>
          </a:p>
        </p:txBody>
      </p:sp>
      <p:sp>
        <p:nvSpPr>
          <p:cNvPr id="46" name="object 46"/>
          <p:cNvSpPr txBox="1"/>
          <p:nvPr/>
        </p:nvSpPr>
        <p:spPr>
          <a:xfrm>
            <a:off x="935227" y="5281041"/>
            <a:ext cx="21564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40" dirty="0">
                <a:latin typeface="Arial"/>
                <a:cs typeface="Arial"/>
              </a:rPr>
              <a:t> </a:t>
            </a:r>
            <a:r>
              <a:rPr sz="1900" b="1" spc="-5" dirty="0">
                <a:latin typeface="Arial"/>
                <a:cs typeface="Arial"/>
              </a:rPr>
              <a:t>transformador.</a:t>
            </a:r>
            <a:endParaRPr sz="1900">
              <a:latin typeface="Arial"/>
              <a:cs typeface="Arial"/>
            </a:endParaRPr>
          </a:p>
        </p:txBody>
      </p:sp>
      <p:pic>
        <p:nvPicPr>
          <p:cNvPr id="47" name="object 47"/>
          <p:cNvPicPr/>
          <p:nvPr/>
        </p:nvPicPr>
        <p:blipFill>
          <a:blip r:embed="rId3" cstate="print"/>
          <a:stretch>
            <a:fillRect/>
          </a:stretch>
        </p:blipFill>
        <p:spPr>
          <a:xfrm>
            <a:off x="719328" y="5587950"/>
            <a:ext cx="228599" cy="277672"/>
          </a:xfrm>
          <a:prstGeom prst="rect">
            <a:avLst/>
          </a:prstGeom>
        </p:spPr>
      </p:pic>
      <p:sp>
        <p:nvSpPr>
          <p:cNvPr id="48" name="object 48"/>
          <p:cNvSpPr txBox="1"/>
          <p:nvPr/>
        </p:nvSpPr>
        <p:spPr>
          <a:xfrm>
            <a:off x="935228" y="5558790"/>
            <a:ext cx="51180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r>
              <a:rPr sz="1900" b="1" spc="-75" dirty="0">
                <a:latin typeface="Arial"/>
                <a:cs typeface="Arial"/>
              </a:rPr>
              <a:t> </a:t>
            </a:r>
            <a:r>
              <a:rPr sz="1900" b="1" spc="-5" dirty="0">
                <a:latin typeface="Arial"/>
                <a:cs typeface="Arial"/>
              </a:rPr>
              <a:t>el</a:t>
            </a:r>
            <a:endParaRPr sz="1900">
              <a:latin typeface="Arial"/>
              <a:cs typeface="Arial"/>
            </a:endParaRPr>
          </a:p>
        </p:txBody>
      </p:sp>
      <p:sp>
        <p:nvSpPr>
          <p:cNvPr id="53" name="object 5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78</a:t>
            </a:fld>
            <a:endParaRPr dirty="0"/>
          </a:p>
        </p:txBody>
      </p:sp>
      <p:sp>
        <p:nvSpPr>
          <p:cNvPr id="49" name="object 49"/>
          <p:cNvSpPr txBox="1"/>
          <p:nvPr/>
        </p:nvSpPr>
        <p:spPr>
          <a:xfrm>
            <a:off x="1492250" y="5587950"/>
            <a:ext cx="45529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desplazamiento</a:t>
            </a:r>
            <a:r>
              <a:rPr sz="1900" b="1" spc="-55" dirty="0">
                <a:latin typeface="Arial"/>
                <a:cs typeface="Arial"/>
              </a:rPr>
              <a:t> </a:t>
            </a:r>
            <a:r>
              <a:rPr sz="1900" b="1" spc="-5" dirty="0">
                <a:latin typeface="Arial"/>
                <a:cs typeface="Arial"/>
              </a:rPr>
              <a:t>no</a:t>
            </a:r>
            <a:r>
              <a:rPr sz="1900" b="1" spc="-55" dirty="0">
                <a:latin typeface="Arial"/>
                <a:cs typeface="Arial"/>
              </a:rPr>
              <a:t> </a:t>
            </a:r>
            <a:r>
              <a:rPr sz="1900" b="1" spc="-10" dirty="0">
                <a:latin typeface="Arial"/>
                <a:cs typeface="Arial"/>
              </a:rPr>
              <a:t>es</a:t>
            </a:r>
            <a:r>
              <a:rPr sz="1900" b="1" spc="-65"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gran</a:t>
            </a:r>
            <a:r>
              <a:rPr sz="1900" b="1" spc="-60" dirty="0">
                <a:latin typeface="Arial"/>
                <a:cs typeface="Arial"/>
              </a:rPr>
              <a:t> </a:t>
            </a:r>
            <a:r>
              <a:rPr sz="1900" b="1" spc="-5" dirty="0">
                <a:latin typeface="Arial"/>
                <a:cs typeface="Arial"/>
              </a:rPr>
              <a:t>magnitud</a:t>
            </a:r>
            <a:endParaRPr sz="1900">
              <a:latin typeface="Arial"/>
              <a:cs typeface="Arial"/>
            </a:endParaRPr>
          </a:p>
        </p:txBody>
      </p:sp>
      <p:sp>
        <p:nvSpPr>
          <p:cNvPr id="50" name="object 50"/>
          <p:cNvSpPr txBox="1"/>
          <p:nvPr/>
        </p:nvSpPr>
        <p:spPr>
          <a:xfrm>
            <a:off x="6090284" y="5558790"/>
            <a:ext cx="28663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solo</a:t>
            </a:r>
            <a:r>
              <a:rPr sz="1900" b="1" spc="-80" dirty="0">
                <a:latin typeface="Arial"/>
                <a:cs typeface="Arial"/>
              </a:rPr>
              <a:t> </a:t>
            </a:r>
            <a:r>
              <a:rPr sz="1900" b="1" spc="-5" dirty="0">
                <a:latin typeface="Arial"/>
                <a:cs typeface="Arial"/>
              </a:rPr>
              <a:t>podrá</a:t>
            </a:r>
            <a:r>
              <a:rPr sz="1900" b="1" spc="-86" dirty="0">
                <a:latin typeface="Arial"/>
                <a:cs typeface="Arial"/>
              </a:rPr>
              <a:t> </a:t>
            </a:r>
            <a:r>
              <a:rPr sz="1900" b="1" spc="-5" dirty="0">
                <a:latin typeface="Arial"/>
                <a:cs typeface="Arial"/>
              </a:rPr>
              <a:t>ser</a:t>
            </a:r>
            <a:r>
              <a:rPr sz="1900" b="1" spc="-86" dirty="0">
                <a:latin typeface="Arial"/>
                <a:cs typeface="Arial"/>
              </a:rPr>
              <a:t> </a:t>
            </a:r>
            <a:r>
              <a:rPr sz="1900" b="1" spc="-5" dirty="0">
                <a:latin typeface="Arial"/>
                <a:cs typeface="Arial"/>
              </a:rPr>
              <a:t>detectado</a:t>
            </a:r>
            <a:endParaRPr sz="1900">
              <a:latin typeface="Arial"/>
              <a:cs typeface="Arial"/>
            </a:endParaRPr>
          </a:p>
        </p:txBody>
      </p:sp>
      <p:sp>
        <p:nvSpPr>
          <p:cNvPr id="51" name="object 51"/>
          <p:cNvSpPr txBox="1"/>
          <p:nvPr/>
        </p:nvSpPr>
        <p:spPr>
          <a:xfrm>
            <a:off x="9003538" y="5587950"/>
            <a:ext cx="96964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spc="-70" dirty="0">
                <a:latin typeface="Arial"/>
                <a:cs typeface="Arial"/>
              </a:rPr>
              <a:t> </a:t>
            </a:r>
            <a:r>
              <a:rPr sz="1900" b="1" spc="-5" dirty="0">
                <a:latin typeface="Arial"/>
                <a:cs typeface="Arial"/>
              </a:rPr>
              <a:t>e</a:t>
            </a:r>
            <a:r>
              <a:rPr sz="1900" b="1" spc="-15" dirty="0">
                <a:latin typeface="Arial"/>
                <a:cs typeface="Arial"/>
              </a:rPr>
              <a:t>st</a:t>
            </a:r>
            <a:r>
              <a:rPr sz="1900" b="1" spc="-5" dirty="0">
                <a:latin typeface="Arial"/>
                <a:cs typeface="Arial"/>
              </a:rPr>
              <a:t>a</a:t>
            </a:r>
            <a:endParaRPr sz="1900">
              <a:latin typeface="Arial"/>
              <a:cs typeface="Arial"/>
            </a:endParaRPr>
          </a:p>
        </p:txBody>
      </p:sp>
      <p:sp>
        <p:nvSpPr>
          <p:cNvPr id="52" name="object 52"/>
          <p:cNvSpPr txBox="1"/>
          <p:nvPr/>
        </p:nvSpPr>
        <p:spPr>
          <a:xfrm>
            <a:off x="947927" y="5865623"/>
            <a:ext cx="8724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a:t>
            </a:r>
            <a:r>
              <a:rPr sz="1900" b="1" dirty="0">
                <a:latin typeface="Arial"/>
                <a:cs typeface="Arial"/>
              </a:rPr>
              <a:t>e</a:t>
            </a:r>
            <a:r>
              <a:rPr sz="1900" b="1" spc="-5" dirty="0">
                <a:latin typeface="Arial"/>
                <a:cs typeface="Arial"/>
              </a:rPr>
              <a:t>b</a:t>
            </a:r>
            <a:r>
              <a:rPr sz="1900" b="1" dirty="0">
                <a:latin typeface="Arial"/>
                <a:cs typeface="Arial"/>
              </a:rPr>
              <a:t>a</a:t>
            </a: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301625"/>
            <a:chOff x="719455" y="1124085"/>
            <a:chExt cx="9184640" cy="301625"/>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947928" y="1147826"/>
              <a:ext cx="1797050" cy="277495"/>
            </a:xfrm>
            <a:custGeom>
              <a:avLst/>
              <a:gdLst/>
              <a:ahLst/>
              <a:cxnLst/>
              <a:rect l="l" t="t" r="r" b="b"/>
              <a:pathLst>
                <a:path w="1797050" h="277494">
                  <a:moveTo>
                    <a:pt x="1797050" y="0"/>
                  </a:moveTo>
                  <a:lnTo>
                    <a:pt x="0" y="0"/>
                  </a:lnTo>
                  <a:lnTo>
                    <a:pt x="0" y="277367"/>
                  </a:lnTo>
                  <a:lnTo>
                    <a:pt x="1797050" y="277367"/>
                  </a:lnTo>
                  <a:lnTo>
                    <a:pt x="1797050"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719455" y="1176612"/>
              <a:ext cx="208914"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935227" y="1118362"/>
            <a:ext cx="9044939" cy="596314"/>
          </a:xfrm>
          <a:prstGeom prst="rect">
            <a:avLst/>
          </a:prstGeom>
        </p:spPr>
        <p:txBody>
          <a:bodyPr vert="horz" wrap="square" lIns="0" tIns="31747" rIns="0" bIns="0" rtlCol="0">
            <a:spAutoFit/>
          </a:bodyPr>
          <a:lstStyle/>
          <a:p>
            <a:pPr marL="12699" marR="5080">
              <a:lnSpc>
                <a:spcPts val="2180"/>
              </a:lnSpc>
              <a:spcBef>
                <a:spcPts val="250"/>
              </a:spcBef>
              <a:tabLst>
                <a:tab pos="2028009" algn="l"/>
                <a:tab pos="2381673" algn="l"/>
                <a:tab pos="3337899" algn="l"/>
                <a:tab pos="3772200" algn="l"/>
                <a:tab pos="4807793" algn="l"/>
                <a:tab pos="5241459" algn="l"/>
                <a:tab pos="6531665" algn="l"/>
                <a:tab pos="6965331" algn="l"/>
                <a:tab pos="8322841" algn="l"/>
              </a:tabLst>
            </a:pPr>
            <a:r>
              <a:rPr sz="1900" b="1" spc="-5" dirty="0">
                <a:latin typeface="Arial"/>
                <a:cs typeface="Arial"/>
              </a:rPr>
              <a:t>Adi</a:t>
            </a:r>
            <a:r>
              <a:rPr sz="1900" b="1" dirty="0">
                <a:latin typeface="Arial"/>
                <a:cs typeface="Arial"/>
              </a:rPr>
              <a:t>c</a:t>
            </a:r>
            <a:r>
              <a:rPr sz="1900" b="1" spc="-5" dirty="0">
                <a:latin typeface="Arial"/>
                <a:cs typeface="Arial"/>
              </a:rPr>
              <a:t>ion</a:t>
            </a:r>
            <a:r>
              <a:rPr sz="1900" b="1" dirty="0">
                <a:latin typeface="Arial"/>
                <a:cs typeface="Arial"/>
              </a:rPr>
              <a:t>a</a:t>
            </a:r>
            <a:r>
              <a:rPr sz="1900" b="1" spc="-5" dirty="0">
                <a:latin typeface="Arial"/>
                <a:cs typeface="Arial"/>
              </a:rPr>
              <a:t>lmen</a:t>
            </a:r>
            <a:r>
              <a:rPr sz="1900" b="1" dirty="0">
                <a:latin typeface="Arial"/>
                <a:cs typeface="Arial"/>
              </a:rPr>
              <a:t>t</a:t>
            </a:r>
            <a:r>
              <a:rPr sz="1900" b="1" spc="5" dirty="0">
                <a:latin typeface="Arial"/>
                <a:cs typeface="Arial"/>
              </a:rPr>
              <a:t>e</a:t>
            </a:r>
            <a:r>
              <a:rPr sz="1900" b="1" spc="-5" dirty="0">
                <a:latin typeface="Arial"/>
                <a:cs typeface="Arial"/>
              </a:rPr>
              <a:t>,</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prueba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a:t>
            </a:r>
            <a:r>
              <a:rPr sz="1900" b="1" dirty="0">
                <a:latin typeface="Arial"/>
                <a:cs typeface="Arial"/>
              </a:rPr>
              <a:t>n</a:t>
            </a:r>
            <a:r>
              <a:rPr sz="1900" b="1" spc="-5" dirty="0">
                <a:latin typeface="Arial"/>
                <a:cs typeface="Arial"/>
              </a:rPr>
              <a:t>áli</a:t>
            </a:r>
            <a:r>
              <a:rPr sz="1900" b="1" spc="-15" dirty="0">
                <a:latin typeface="Arial"/>
                <a:cs typeface="Arial"/>
              </a:rPr>
              <a:t>s</a:t>
            </a:r>
            <a:r>
              <a:rPr sz="1900" b="1" spc="-5" dirty="0">
                <a:latin typeface="Arial"/>
                <a:cs typeface="Arial"/>
              </a:rPr>
              <a:t>is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respuesta</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fre</a:t>
            </a:r>
            <a:r>
              <a:rPr sz="1900" b="1" spc="-15" dirty="0">
                <a:latin typeface="Arial"/>
                <a:cs typeface="Arial"/>
              </a:rPr>
              <a:t>c</a:t>
            </a:r>
            <a:r>
              <a:rPr sz="1900" b="1" spc="-5" dirty="0">
                <a:latin typeface="Arial"/>
                <a:cs typeface="Arial"/>
              </a:rPr>
              <a:t>u</a:t>
            </a:r>
            <a:r>
              <a:rPr sz="1900" b="1" dirty="0">
                <a:latin typeface="Arial"/>
                <a:cs typeface="Arial"/>
              </a:rPr>
              <a:t>e</a:t>
            </a:r>
            <a:r>
              <a:rPr sz="1900" b="1" spc="-5" dirty="0">
                <a:latin typeface="Arial"/>
                <a:cs typeface="Arial"/>
              </a:rPr>
              <a:t>n</a:t>
            </a:r>
            <a:r>
              <a:rPr sz="1900" b="1" dirty="0">
                <a:latin typeface="Arial"/>
                <a:cs typeface="Arial"/>
              </a:rPr>
              <a:t>c</a:t>
            </a:r>
            <a:r>
              <a:rPr sz="1900" b="1" spc="-5" dirty="0">
                <a:latin typeface="Arial"/>
                <a:cs typeface="Arial"/>
              </a:rPr>
              <a:t>ia</a:t>
            </a:r>
            <a:r>
              <a:rPr sz="1900" b="1" dirty="0">
                <a:latin typeface="Arial"/>
                <a:cs typeface="Arial"/>
              </a:rPr>
              <a:t>	</a:t>
            </a:r>
            <a:r>
              <a:rPr sz="1900" b="1" spc="-5" dirty="0">
                <a:latin typeface="Arial"/>
                <a:cs typeface="Arial"/>
              </a:rPr>
              <a:t>p</a:t>
            </a:r>
            <a:r>
              <a:rPr sz="1900" b="1" dirty="0">
                <a:latin typeface="Arial"/>
                <a:cs typeface="Arial"/>
              </a:rPr>
              <a:t>u</a:t>
            </a:r>
            <a:r>
              <a:rPr sz="1900" b="1" spc="-15" dirty="0">
                <a:latin typeface="Arial"/>
                <a:cs typeface="Arial"/>
              </a:rPr>
              <a:t>ed</a:t>
            </a:r>
            <a:r>
              <a:rPr sz="1900" b="1" spc="-5" dirty="0">
                <a:latin typeface="Arial"/>
                <a:cs typeface="Arial"/>
              </a:rPr>
              <a:t>e  detectar:</a:t>
            </a:r>
            <a:endParaRPr sz="1900">
              <a:latin typeface="Arial"/>
              <a:cs typeface="Arial"/>
            </a:endParaRPr>
          </a:p>
        </p:txBody>
      </p:sp>
      <p:sp>
        <p:nvSpPr>
          <p:cNvPr id="10" name="object 10"/>
          <p:cNvSpPr txBox="1"/>
          <p:nvPr/>
        </p:nvSpPr>
        <p:spPr>
          <a:xfrm>
            <a:off x="1847343" y="1979931"/>
            <a:ext cx="3400425"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Cortocircuito</a:t>
            </a:r>
            <a:r>
              <a:rPr sz="1900" b="1" dirty="0">
                <a:latin typeface="Arial"/>
                <a:cs typeface="Arial"/>
              </a:rPr>
              <a:t> </a:t>
            </a:r>
            <a:r>
              <a:rPr sz="1900" b="1" spc="-5" dirty="0">
                <a:latin typeface="Arial"/>
                <a:cs typeface="Arial"/>
              </a:rPr>
              <a:t>entre espiras,</a:t>
            </a:r>
            <a:endParaRPr sz="1900">
              <a:latin typeface="Arial"/>
              <a:cs typeface="Arial"/>
            </a:endParaRPr>
          </a:p>
        </p:txBody>
      </p:sp>
      <p:sp>
        <p:nvSpPr>
          <p:cNvPr id="11" name="object 11"/>
          <p:cNvSpPr txBox="1"/>
          <p:nvPr/>
        </p:nvSpPr>
        <p:spPr>
          <a:xfrm>
            <a:off x="1847342" y="2257375"/>
            <a:ext cx="3425826"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cortocircuito</a:t>
            </a:r>
            <a:r>
              <a:rPr sz="1900" b="1" spc="10" dirty="0">
                <a:latin typeface="Arial"/>
                <a:cs typeface="Arial"/>
              </a:rPr>
              <a:t> </a:t>
            </a:r>
            <a:r>
              <a:rPr sz="1900" b="1" spc="-5" dirty="0">
                <a:latin typeface="Arial"/>
                <a:cs typeface="Arial"/>
              </a:rPr>
              <a:t>entre</a:t>
            </a:r>
            <a:r>
              <a:rPr sz="1900" b="1" spc="10" dirty="0">
                <a:latin typeface="Arial"/>
                <a:cs typeface="Arial"/>
              </a:rPr>
              <a:t> </a:t>
            </a:r>
            <a:r>
              <a:rPr sz="1900" b="1" spc="-5" dirty="0">
                <a:latin typeface="Arial"/>
                <a:cs typeface="Arial"/>
              </a:rPr>
              <a:t>bobinas,</a:t>
            </a:r>
            <a:endParaRPr sz="1900">
              <a:latin typeface="Arial"/>
              <a:cs typeface="Arial"/>
            </a:endParaRPr>
          </a:p>
        </p:txBody>
      </p:sp>
      <p:sp>
        <p:nvSpPr>
          <p:cNvPr id="12" name="object 12"/>
          <p:cNvSpPr txBox="1"/>
          <p:nvPr/>
        </p:nvSpPr>
        <p:spPr>
          <a:xfrm>
            <a:off x="1847342" y="2535048"/>
            <a:ext cx="249555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devanados</a:t>
            </a:r>
            <a:r>
              <a:rPr sz="1900" b="1" spc="-10" dirty="0">
                <a:latin typeface="Arial"/>
                <a:cs typeface="Arial"/>
              </a:rPr>
              <a:t> </a:t>
            </a:r>
            <a:r>
              <a:rPr sz="1900" b="1" spc="-5" dirty="0">
                <a:latin typeface="Arial"/>
                <a:cs typeface="Arial"/>
              </a:rPr>
              <a:t>abiertos</a:t>
            </a:r>
            <a:endParaRPr sz="1900">
              <a:latin typeface="Arial"/>
              <a:cs typeface="Arial"/>
            </a:endParaRPr>
          </a:p>
        </p:txBody>
      </p:sp>
      <p:sp>
        <p:nvSpPr>
          <p:cNvPr id="13" name="object 13"/>
          <p:cNvSpPr txBox="1"/>
          <p:nvPr/>
        </p:nvSpPr>
        <p:spPr>
          <a:xfrm>
            <a:off x="1847343" y="2812416"/>
            <a:ext cx="452120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y</a:t>
            </a:r>
            <a:r>
              <a:rPr sz="1900" b="1" spc="-10" dirty="0">
                <a:latin typeface="Arial"/>
                <a:cs typeface="Arial"/>
              </a:rPr>
              <a:t> </a:t>
            </a:r>
            <a:r>
              <a:rPr sz="1900" b="1" spc="-5" dirty="0">
                <a:latin typeface="Arial"/>
                <a:cs typeface="Arial"/>
              </a:rPr>
              <a:t>problemas</a:t>
            </a:r>
            <a:r>
              <a:rPr sz="1900" b="1" spc="1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conexión</a:t>
            </a:r>
            <a:r>
              <a:rPr sz="1900" b="1" spc="5" dirty="0">
                <a:latin typeface="Arial"/>
                <a:cs typeface="Arial"/>
              </a:rPr>
              <a:t> </a:t>
            </a:r>
            <a:r>
              <a:rPr sz="1900" b="1" spc="-5" dirty="0">
                <a:latin typeface="Arial"/>
                <a:cs typeface="Arial"/>
              </a:rPr>
              <a:t>entre</a:t>
            </a:r>
            <a:r>
              <a:rPr sz="1900" b="1" spc="5" dirty="0">
                <a:latin typeface="Arial"/>
                <a:cs typeface="Arial"/>
              </a:rPr>
              <a:t> </a:t>
            </a:r>
            <a:r>
              <a:rPr sz="1900" b="1" spc="-5" dirty="0">
                <a:latin typeface="Arial"/>
                <a:cs typeface="Arial"/>
              </a:rPr>
              <a:t>otros.</a:t>
            </a:r>
            <a:endParaRPr sz="1900">
              <a:latin typeface="Arial"/>
              <a:cs typeface="Arial"/>
            </a:endParaRPr>
          </a:p>
        </p:txBody>
      </p:sp>
      <p:pic>
        <p:nvPicPr>
          <p:cNvPr id="14" name="object 14"/>
          <p:cNvPicPr/>
          <p:nvPr/>
        </p:nvPicPr>
        <p:blipFill>
          <a:blip r:embed="rId2" cstate="print"/>
          <a:stretch>
            <a:fillRect/>
          </a:stretch>
        </p:blipFill>
        <p:spPr>
          <a:xfrm>
            <a:off x="719455" y="3395896"/>
            <a:ext cx="208914" cy="194394"/>
          </a:xfrm>
          <a:prstGeom prst="rect">
            <a:avLst/>
          </a:prstGeom>
        </p:spPr>
      </p:pic>
      <p:sp>
        <p:nvSpPr>
          <p:cNvPr id="15" name="object 15"/>
          <p:cNvSpPr txBox="1"/>
          <p:nvPr/>
        </p:nvSpPr>
        <p:spPr>
          <a:xfrm>
            <a:off x="935228" y="3337687"/>
            <a:ext cx="46005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195" dirty="0">
                <a:latin typeface="Arial"/>
                <a:cs typeface="Arial"/>
              </a:rPr>
              <a:t> </a:t>
            </a:r>
            <a:r>
              <a:rPr sz="1900" b="1" spc="-5" dirty="0">
                <a:latin typeface="Arial"/>
                <a:cs typeface="Arial"/>
              </a:rPr>
              <a:t>resultado</a:t>
            </a:r>
            <a:r>
              <a:rPr sz="1900" b="1" spc="204" dirty="0">
                <a:latin typeface="Arial"/>
                <a:cs typeface="Arial"/>
              </a:rPr>
              <a:t> </a:t>
            </a:r>
            <a:r>
              <a:rPr sz="1900" b="1" spc="-5" dirty="0">
                <a:latin typeface="Arial"/>
                <a:cs typeface="Arial"/>
              </a:rPr>
              <a:t>de</a:t>
            </a:r>
            <a:r>
              <a:rPr sz="1900" b="1" spc="210" dirty="0">
                <a:latin typeface="Arial"/>
                <a:cs typeface="Arial"/>
              </a:rPr>
              <a:t> </a:t>
            </a:r>
            <a:r>
              <a:rPr sz="1900" b="1" spc="-5" dirty="0">
                <a:latin typeface="Arial"/>
                <a:cs typeface="Arial"/>
              </a:rPr>
              <a:t>la</a:t>
            </a:r>
            <a:r>
              <a:rPr sz="1900" b="1" spc="204" dirty="0">
                <a:latin typeface="Arial"/>
                <a:cs typeface="Arial"/>
              </a:rPr>
              <a:t> </a:t>
            </a:r>
            <a:r>
              <a:rPr sz="1900" b="1" spc="-5" dirty="0">
                <a:latin typeface="Arial"/>
                <a:cs typeface="Arial"/>
              </a:rPr>
              <a:t>prueba</a:t>
            </a:r>
            <a:r>
              <a:rPr sz="1900" b="1" spc="200" dirty="0">
                <a:latin typeface="Arial"/>
                <a:cs typeface="Arial"/>
              </a:rPr>
              <a:t> </a:t>
            </a:r>
            <a:r>
              <a:rPr sz="1900" b="1" spc="-5" dirty="0">
                <a:latin typeface="Arial"/>
                <a:cs typeface="Arial"/>
              </a:rPr>
              <a:t>se</a:t>
            </a:r>
            <a:r>
              <a:rPr sz="1900" b="1" spc="204" dirty="0">
                <a:latin typeface="Arial"/>
                <a:cs typeface="Arial"/>
              </a:rPr>
              <a:t> </a:t>
            </a:r>
            <a:r>
              <a:rPr sz="1900" b="1" spc="-5" dirty="0">
                <a:latin typeface="Arial"/>
                <a:cs typeface="Arial"/>
              </a:rPr>
              <a:t>obtiene</a:t>
            </a:r>
            <a:r>
              <a:rPr sz="1900" b="1" spc="210" dirty="0">
                <a:latin typeface="Arial"/>
                <a:cs typeface="Arial"/>
              </a:rPr>
              <a:t> </a:t>
            </a:r>
            <a:r>
              <a:rPr sz="1900" b="1" spc="-10" dirty="0">
                <a:latin typeface="Arial"/>
                <a:cs typeface="Arial"/>
              </a:rPr>
              <a:t>al</a:t>
            </a:r>
            <a:endParaRPr sz="1900">
              <a:latin typeface="Arial"/>
              <a:cs typeface="Arial"/>
            </a:endParaRPr>
          </a:p>
        </p:txBody>
      </p:sp>
      <p:sp>
        <p:nvSpPr>
          <p:cNvPr id="16" name="object 16"/>
          <p:cNvSpPr txBox="1"/>
          <p:nvPr/>
        </p:nvSpPr>
        <p:spPr>
          <a:xfrm>
            <a:off x="5619623" y="3367152"/>
            <a:ext cx="42741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calcular</a:t>
            </a:r>
            <a:r>
              <a:rPr sz="1900" b="1" spc="204" dirty="0">
                <a:latin typeface="Arial"/>
                <a:cs typeface="Arial"/>
              </a:rPr>
              <a:t> </a:t>
            </a:r>
            <a:r>
              <a:rPr sz="1900" b="1" spc="-5" dirty="0">
                <a:latin typeface="Arial"/>
                <a:cs typeface="Arial"/>
              </a:rPr>
              <a:t>el</a:t>
            </a:r>
            <a:r>
              <a:rPr sz="1900" b="1" spc="214" dirty="0">
                <a:latin typeface="Arial"/>
                <a:cs typeface="Arial"/>
              </a:rPr>
              <a:t> </a:t>
            </a:r>
            <a:r>
              <a:rPr sz="1900" b="1" spc="-5" dirty="0">
                <a:latin typeface="Arial"/>
                <a:cs typeface="Arial"/>
              </a:rPr>
              <a:t>20</a:t>
            </a:r>
            <a:r>
              <a:rPr sz="1900" b="1" spc="214" dirty="0">
                <a:latin typeface="Arial"/>
                <a:cs typeface="Arial"/>
              </a:rPr>
              <a:t> </a:t>
            </a:r>
            <a:r>
              <a:rPr sz="1900" b="1" spc="-5" dirty="0">
                <a:latin typeface="Arial"/>
                <a:cs typeface="Arial"/>
              </a:rPr>
              <a:t>logaritmo</a:t>
            </a:r>
            <a:r>
              <a:rPr sz="1900" b="1" spc="235" dirty="0">
                <a:latin typeface="Arial"/>
                <a:cs typeface="Arial"/>
              </a:rPr>
              <a:t> </a:t>
            </a:r>
            <a:r>
              <a:rPr sz="1900" b="1" spc="-5" dirty="0">
                <a:latin typeface="Arial"/>
                <a:cs typeface="Arial"/>
              </a:rPr>
              <a:t>del</a:t>
            </a:r>
            <a:r>
              <a:rPr sz="1900" b="1" spc="214" dirty="0">
                <a:latin typeface="Arial"/>
                <a:cs typeface="Arial"/>
              </a:rPr>
              <a:t> </a:t>
            </a:r>
            <a:r>
              <a:rPr sz="1900" b="1" spc="-5" dirty="0">
                <a:latin typeface="Arial"/>
                <a:cs typeface="Arial"/>
              </a:rPr>
              <a:t>cociente</a:t>
            </a:r>
            <a:endParaRPr sz="1900">
              <a:latin typeface="Arial"/>
              <a:cs typeface="Arial"/>
            </a:endParaRPr>
          </a:p>
        </p:txBody>
      </p:sp>
      <p:sp>
        <p:nvSpPr>
          <p:cNvPr id="17" name="object 17"/>
          <p:cNvSpPr txBox="1"/>
          <p:nvPr/>
        </p:nvSpPr>
        <p:spPr>
          <a:xfrm>
            <a:off x="9880855" y="3337687"/>
            <a:ext cx="1060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8" name="object 18"/>
          <p:cNvSpPr/>
          <p:nvPr/>
        </p:nvSpPr>
        <p:spPr>
          <a:xfrm>
            <a:off x="947927" y="3644520"/>
            <a:ext cx="1890395" cy="277495"/>
          </a:xfrm>
          <a:custGeom>
            <a:avLst/>
            <a:gdLst/>
            <a:ahLst/>
            <a:cxnLst/>
            <a:rect l="l" t="t" r="r" b="b"/>
            <a:pathLst>
              <a:path w="1890395" h="277495">
                <a:moveTo>
                  <a:pt x="1890014" y="0"/>
                </a:moveTo>
                <a:lnTo>
                  <a:pt x="0" y="0"/>
                </a:lnTo>
                <a:lnTo>
                  <a:pt x="0" y="277367"/>
                </a:lnTo>
                <a:lnTo>
                  <a:pt x="1890014" y="277367"/>
                </a:lnTo>
                <a:lnTo>
                  <a:pt x="1890014" y="0"/>
                </a:lnTo>
                <a:close/>
              </a:path>
            </a:pathLst>
          </a:custGeom>
          <a:solidFill>
            <a:srgbClr val="FFFF00"/>
          </a:solidFill>
        </p:spPr>
        <p:txBody>
          <a:bodyPr wrap="square" lIns="0" tIns="0" rIns="0" bIns="0" rtlCol="0"/>
          <a:lstStyle/>
          <a:p>
            <a:endParaRPr/>
          </a:p>
        </p:txBody>
      </p:sp>
      <p:sp>
        <p:nvSpPr>
          <p:cNvPr id="19" name="object 19"/>
          <p:cNvSpPr txBox="1"/>
          <p:nvPr/>
        </p:nvSpPr>
        <p:spPr>
          <a:xfrm>
            <a:off x="935228" y="3615055"/>
            <a:ext cx="6094095" cy="304570"/>
          </a:xfrm>
          <a:prstGeom prst="rect">
            <a:avLst/>
          </a:prstGeom>
        </p:spPr>
        <p:txBody>
          <a:bodyPr vert="horz" wrap="square" lIns="0" tIns="12064" rIns="0" bIns="0" rtlCol="0">
            <a:spAutoFit/>
          </a:bodyPr>
          <a:lstStyle/>
          <a:p>
            <a:pPr marL="12699">
              <a:spcBef>
                <a:spcPts val="95"/>
              </a:spcBef>
              <a:tabLst>
                <a:tab pos="794949" algn="l"/>
                <a:tab pos="1216551" algn="l"/>
                <a:tab pos="2109282" algn="l"/>
                <a:tab pos="2530885" algn="l"/>
                <a:tab pos="3943635" algn="l"/>
                <a:tab pos="4432542" algn="l"/>
              </a:tabLst>
            </a:pPr>
            <a:r>
              <a:rPr sz="1900" b="1" spc="-5" dirty="0">
                <a:latin typeface="Arial"/>
                <a:cs typeface="Arial"/>
              </a:rPr>
              <a:t>Señal	de	</a:t>
            </a:r>
            <a:r>
              <a:rPr sz="1900" b="1" dirty="0">
                <a:latin typeface="Arial"/>
                <a:cs typeface="Arial"/>
              </a:rPr>
              <a:t>salida,	</a:t>
            </a:r>
            <a:r>
              <a:rPr sz="1900" b="1" spc="-5" dirty="0">
                <a:latin typeface="Arial"/>
                <a:cs typeface="Arial"/>
              </a:rPr>
              <a:t>en	frecuencia,	del	transformador</a:t>
            </a:r>
            <a:endParaRPr sz="1900">
              <a:latin typeface="Arial"/>
              <a:cs typeface="Arial"/>
            </a:endParaRPr>
          </a:p>
        </p:txBody>
      </p:sp>
      <p:sp>
        <p:nvSpPr>
          <p:cNvPr id="20" name="object 20"/>
          <p:cNvSpPr txBox="1"/>
          <p:nvPr/>
        </p:nvSpPr>
        <p:spPr>
          <a:xfrm>
            <a:off x="7160642" y="3644520"/>
            <a:ext cx="2324735" cy="269304"/>
          </a:xfrm>
          <a:prstGeom prst="rect">
            <a:avLst/>
          </a:prstGeom>
          <a:solidFill>
            <a:srgbClr val="FFFF00"/>
          </a:solidFill>
        </p:spPr>
        <p:txBody>
          <a:bodyPr vert="horz" wrap="square" lIns="0" tIns="0" rIns="0" bIns="0" rtlCol="0">
            <a:spAutoFit/>
          </a:bodyPr>
          <a:lstStyle/>
          <a:p>
            <a:pPr>
              <a:lnSpc>
                <a:spcPts val="2145"/>
              </a:lnSpc>
              <a:tabLst>
                <a:tab pos="272391" algn="l"/>
                <a:tab pos="1029878" algn="l"/>
                <a:tab pos="1451481" algn="l"/>
              </a:tabLst>
            </a:pPr>
            <a:r>
              <a:rPr sz="1900" b="1" spc="-5" dirty="0">
                <a:latin typeface="Arial"/>
                <a:cs typeface="Arial"/>
              </a:rPr>
              <a:t>y	se</a:t>
            </a:r>
            <a:r>
              <a:rPr sz="1900" b="1" dirty="0">
                <a:latin typeface="Arial"/>
                <a:cs typeface="Arial"/>
              </a:rPr>
              <a:t>ñ</a:t>
            </a:r>
            <a:r>
              <a:rPr sz="1900" b="1" spc="-5" dirty="0">
                <a:latin typeface="Arial"/>
                <a:cs typeface="Arial"/>
              </a:rPr>
              <a:t>al</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e</a:t>
            </a:r>
            <a:r>
              <a:rPr sz="1900" b="1" dirty="0">
                <a:latin typeface="Arial"/>
                <a:cs typeface="Arial"/>
              </a:rPr>
              <a:t>n</a:t>
            </a:r>
            <a:r>
              <a:rPr sz="1900" b="1" spc="-5" dirty="0">
                <a:latin typeface="Arial"/>
                <a:cs typeface="Arial"/>
              </a:rPr>
              <a:t>trada</a:t>
            </a:r>
            <a:endParaRPr sz="1900">
              <a:latin typeface="Arial"/>
              <a:cs typeface="Arial"/>
            </a:endParaRPr>
          </a:p>
        </p:txBody>
      </p:sp>
      <p:sp>
        <p:nvSpPr>
          <p:cNvPr id="21" name="object 21"/>
          <p:cNvSpPr txBox="1"/>
          <p:nvPr/>
        </p:nvSpPr>
        <p:spPr>
          <a:xfrm>
            <a:off x="9472422" y="3615056"/>
            <a:ext cx="513715" cy="304570"/>
          </a:xfrm>
          <a:prstGeom prst="rect">
            <a:avLst/>
          </a:prstGeom>
        </p:spPr>
        <p:txBody>
          <a:bodyPr vert="horz" wrap="square" lIns="0" tIns="12064" rIns="0" bIns="0" rtlCol="0">
            <a:spAutoFit/>
          </a:bodyPr>
          <a:lstStyle/>
          <a:p>
            <a:pPr marL="12699">
              <a:spcBef>
                <a:spcPts val="95"/>
              </a:spcBef>
              <a:tabLst>
                <a:tab pos="219691" algn="l"/>
              </a:tabLst>
            </a:pPr>
            <a:r>
              <a:rPr sz="1900" b="1" spc="-5" dirty="0">
                <a:latin typeface="Arial"/>
                <a:cs typeface="Arial"/>
              </a:rPr>
              <a:t>,	en</a:t>
            </a:r>
            <a:endParaRPr sz="1900">
              <a:latin typeface="Arial"/>
              <a:cs typeface="Arial"/>
            </a:endParaRPr>
          </a:p>
        </p:txBody>
      </p:sp>
      <p:sp>
        <p:nvSpPr>
          <p:cNvPr id="22" name="object 22"/>
          <p:cNvSpPr txBox="1"/>
          <p:nvPr/>
        </p:nvSpPr>
        <p:spPr>
          <a:xfrm>
            <a:off x="935227" y="3892677"/>
            <a:ext cx="8040370" cy="873956"/>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frecuencia,</a:t>
            </a:r>
            <a:r>
              <a:rPr sz="1900" b="1" spc="-10" dirty="0">
                <a:latin typeface="Arial"/>
                <a:cs typeface="Arial"/>
              </a:rPr>
              <a:t> </a:t>
            </a:r>
            <a:r>
              <a:rPr sz="1900" b="1" spc="-5" dirty="0">
                <a:latin typeface="Arial"/>
                <a:cs typeface="Arial"/>
              </a:rPr>
              <a:t>del</a:t>
            </a:r>
            <a:r>
              <a:rPr sz="1900" b="1" spc="-15" dirty="0">
                <a:latin typeface="Arial"/>
                <a:cs typeface="Arial"/>
              </a:rPr>
              <a:t> </a:t>
            </a:r>
            <a:r>
              <a:rPr sz="1900" b="1" spc="-5" dirty="0">
                <a:latin typeface="Arial"/>
                <a:cs typeface="Arial"/>
              </a:rPr>
              <a:t>mismo.</a:t>
            </a:r>
            <a:endParaRPr sz="1900">
              <a:latin typeface="Arial"/>
              <a:cs typeface="Arial"/>
            </a:endParaRPr>
          </a:p>
          <a:p>
            <a:pPr>
              <a:spcBef>
                <a:spcPts val="30"/>
              </a:spcBef>
            </a:pPr>
            <a:endParaRPr>
              <a:latin typeface="Arial"/>
              <a:cs typeface="Arial"/>
            </a:endParaRPr>
          </a:p>
          <a:p>
            <a:pPr marL="12699"/>
            <a:r>
              <a:rPr sz="1900" b="1" spc="-5" dirty="0">
                <a:latin typeface="Arial"/>
                <a:cs typeface="Arial"/>
              </a:rPr>
              <a:t>Este</a:t>
            </a:r>
            <a:r>
              <a:rPr sz="1900" b="1" dirty="0">
                <a:latin typeface="Arial"/>
                <a:cs typeface="Arial"/>
              </a:rPr>
              <a:t> </a:t>
            </a:r>
            <a:r>
              <a:rPr sz="1900" b="1" spc="-5" dirty="0">
                <a:latin typeface="Arial"/>
                <a:cs typeface="Arial"/>
              </a:rPr>
              <a:t>cociente</a:t>
            </a:r>
            <a:r>
              <a:rPr sz="1900" b="1" spc="5" dirty="0">
                <a:latin typeface="Arial"/>
                <a:cs typeface="Arial"/>
              </a:rPr>
              <a:t> </a:t>
            </a:r>
            <a:r>
              <a:rPr sz="1900" b="1" spc="-5" dirty="0">
                <a:latin typeface="Arial"/>
                <a:cs typeface="Arial"/>
              </a:rPr>
              <a:t>se</a:t>
            </a:r>
            <a:r>
              <a:rPr sz="1900" b="1" spc="21" dirty="0">
                <a:latin typeface="Arial"/>
                <a:cs typeface="Arial"/>
              </a:rPr>
              <a:t> </a:t>
            </a:r>
            <a:r>
              <a:rPr sz="1900" b="1" spc="-5" dirty="0">
                <a:latin typeface="Arial"/>
                <a:cs typeface="Arial"/>
              </a:rPr>
              <a:t>denomina</a:t>
            </a:r>
            <a:r>
              <a:rPr sz="1900" b="1" dirty="0">
                <a:latin typeface="Arial"/>
                <a:cs typeface="Arial"/>
              </a:rPr>
              <a:t> función </a:t>
            </a:r>
            <a:r>
              <a:rPr sz="1900" b="1" spc="-5" dirty="0">
                <a:latin typeface="Arial"/>
                <a:cs typeface="Arial"/>
              </a:rPr>
              <a:t>de</a:t>
            </a:r>
            <a:r>
              <a:rPr sz="1900" b="1" dirty="0">
                <a:latin typeface="Arial"/>
                <a:cs typeface="Arial"/>
              </a:rPr>
              <a:t> </a:t>
            </a:r>
            <a:r>
              <a:rPr sz="1900" b="1" spc="-5" dirty="0">
                <a:latin typeface="Arial"/>
                <a:cs typeface="Arial"/>
              </a:rPr>
              <a:t>transferencia</a:t>
            </a:r>
            <a:r>
              <a:rPr sz="1900" b="1" spc="21" dirty="0">
                <a:latin typeface="Arial"/>
                <a:cs typeface="Arial"/>
              </a:rPr>
              <a:t> </a:t>
            </a:r>
            <a:r>
              <a:rPr sz="1900" b="1" spc="-5" dirty="0">
                <a:latin typeface="Arial"/>
                <a:cs typeface="Arial"/>
              </a:rPr>
              <a:t>y</a:t>
            </a:r>
            <a:r>
              <a:rPr sz="1900" b="1" spc="15" dirty="0">
                <a:latin typeface="Arial"/>
                <a:cs typeface="Arial"/>
              </a:rPr>
              <a:t> </a:t>
            </a:r>
            <a:r>
              <a:rPr sz="1900" b="1" spc="-10" dirty="0">
                <a:latin typeface="Arial"/>
                <a:cs typeface="Arial"/>
              </a:rPr>
              <a:t>viene</a:t>
            </a:r>
            <a:r>
              <a:rPr sz="1900" b="1" dirty="0">
                <a:latin typeface="Arial"/>
                <a:cs typeface="Arial"/>
              </a:rPr>
              <a:t> dada </a:t>
            </a:r>
            <a:r>
              <a:rPr sz="1900" b="1" spc="-5" dirty="0">
                <a:latin typeface="Arial"/>
                <a:cs typeface="Arial"/>
              </a:rPr>
              <a:t>por:</a:t>
            </a:r>
            <a:endParaRPr sz="1900">
              <a:latin typeface="Arial"/>
              <a:cs typeface="Arial"/>
            </a:endParaRPr>
          </a:p>
        </p:txBody>
      </p:sp>
      <p:pic>
        <p:nvPicPr>
          <p:cNvPr id="23" name="object 23"/>
          <p:cNvPicPr/>
          <p:nvPr/>
        </p:nvPicPr>
        <p:blipFill>
          <a:blip r:embed="rId2" cstate="print"/>
          <a:stretch>
            <a:fillRect/>
          </a:stretch>
        </p:blipFill>
        <p:spPr>
          <a:xfrm>
            <a:off x="719455" y="4506553"/>
            <a:ext cx="208914" cy="194987"/>
          </a:xfrm>
          <a:prstGeom prst="rect">
            <a:avLst/>
          </a:prstGeom>
        </p:spPr>
      </p:pic>
      <p:sp>
        <p:nvSpPr>
          <p:cNvPr id="24" name="object 24"/>
          <p:cNvSpPr txBox="1"/>
          <p:nvPr/>
        </p:nvSpPr>
        <p:spPr>
          <a:xfrm>
            <a:off x="2967483" y="5033137"/>
            <a:ext cx="6118225" cy="384721"/>
          </a:xfrm>
          <a:prstGeom prst="rect">
            <a:avLst/>
          </a:prstGeom>
          <a:solidFill>
            <a:srgbClr val="00FF00"/>
          </a:solidFill>
        </p:spPr>
        <p:txBody>
          <a:bodyPr vert="horz" wrap="square" lIns="0" tIns="0" rIns="0" bIns="0" rtlCol="0">
            <a:spAutoFit/>
          </a:bodyPr>
          <a:lstStyle/>
          <a:p>
            <a:pPr>
              <a:lnSpc>
                <a:spcPts val="2955"/>
              </a:lnSpc>
            </a:pPr>
            <a:r>
              <a:rPr sz="2600" b="1" dirty="0">
                <a:latin typeface="Arial"/>
                <a:cs typeface="Arial"/>
              </a:rPr>
              <a:t>H</a:t>
            </a:r>
            <a:r>
              <a:rPr sz="2600" b="1" spc="10" dirty="0">
                <a:latin typeface="Arial"/>
                <a:cs typeface="Arial"/>
              </a:rPr>
              <a:t> </a:t>
            </a:r>
            <a:r>
              <a:rPr sz="2600" b="1" dirty="0">
                <a:latin typeface="Arial"/>
                <a:cs typeface="Arial"/>
              </a:rPr>
              <a:t>en dB = 20</a:t>
            </a:r>
            <a:r>
              <a:rPr sz="2600" b="1" spc="15" dirty="0">
                <a:latin typeface="Arial"/>
                <a:cs typeface="Arial"/>
              </a:rPr>
              <a:t> </a:t>
            </a:r>
            <a:r>
              <a:rPr sz="2600" b="1" spc="-5" dirty="0">
                <a:latin typeface="Arial"/>
                <a:cs typeface="Arial"/>
              </a:rPr>
              <a:t>log[V(f)salida/V(f)entrada]</a:t>
            </a:r>
            <a:endParaRPr sz="2600">
              <a:latin typeface="Arial"/>
              <a:cs typeface="Arial"/>
            </a:endParaRPr>
          </a:p>
        </p:txBody>
      </p:sp>
      <p:pic>
        <p:nvPicPr>
          <p:cNvPr id="25" name="object 25"/>
          <p:cNvPicPr/>
          <p:nvPr/>
        </p:nvPicPr>
        <p:blipFill>
          <a:blip r:embed="rId2" cstate="print"/>
          <a:stretch>
            <a:fillRect/>
          </a:stretch>
        </p:blipFill>
        <p:spPr>
          <a:xfrm>
            <a:off x="719455" y="5718133"/>
            <a:ext cx="208914" cy="194987"/>
          </a:xfrm>
          <a:prstGeom prst="rect">
            <a:avLst/>
          </a:prstGeom>
        </p:spPr>
      </p:pic>
      <p:sp>
        <p:nvSpPr>
          <p:cNvPr id="26" name="object 26"/>
          <p:cNvSpPr txBox="1"/>
          <p:nvPr/>
        </p:nvSpPr>
        <p:spPr>
          <a:xfrm>
            <a:off x="935227" y="5660898"/>
            <a:ext cx="9048749"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110" dirty="0">
                <a:latin typeface="Arial"/>
                <a:cs typeface="Arial"/>
              </a:rPr>
              <a:t> </a:t>
            </a:r>
            <a:r>
              <a:rPr sz="1900" b="1" spc="-5" dirty="0">
                <a:latin typeface="Arial"/>
                <a:cs typeface="Arial"/>
              </a:rPr>
              <a:t>representación</a:t>
            </a:r>
            <a:r>
              <a:rPr sz="1900" b="1" spc="-105" dirty="0">
                <a:latin typeface="Arial"/>
                <a:cs typeface="Arial"/>
              </a:rPr>
              <a:t> </a:t>
            </a:r>
            <a:r>
              <a:rPr sz="1900" b="1" spc="-5" dirty="0">
                <a:latin typeface="Arial"/>
                <a:cs typeface="Arial"/>
              </a:rPr>
              <a:t>gráfica</a:t>
            </a:r>
            <a:r>
              <a:rPr sz="1900" b="1" spc="-120" dirty="0">
                <a:latin typeface="Arial"/>
                <a:cs typeface="Arial"/>
              </a:rPr>
              <a:t> </a:t>
            </a:r>
            <a:r>
              <a:rPr sz="1900" b="1" spc="-5" dirty="0">
                <a:latin typeface="Arial"/>
                <a:cs typeface="Arial"/>
              </a:rPr>
              <a:t>de</a:t>
            </a:r>
            <a:r>
              <a:rPr sz="1900" b="1" spc="-110" dirty="0">
                <a:latin typeface="Arial"/>
                <a:cs typeface="Arial"/>
              </a:rPr>
              <a:t> </a:t>
            </a:r>
            <a:r>
              <a:rPr sz="1900" b="1" spc="-5" dirty="0">
                <a:latin typeface="Arial"/>
                <a:cs typeface="Arial"/>
              </a:rPr>
              <a:t>esta</a:t>
            </a:r>
            <a:r>
              <a:rPr sz="1900" b="1" spc="-110" dirty="0">
                <a:latin typeface="Arial"/>
                <a:cs typeface="Arial"/>
              </a:rPr>
              <a:t> </a:t>
            </a:r>
            <a:r>
              <a:rPr sz="1900" b="1" spc="-5" dirty="0">
                <a:latin typeface="Arial"/>
                <a:cs typeface="Arial"/>
              </a:rPr>
              <a:t>repuesta</a:t>
            </a:r>
            <a:r>
              <a:rPr sz="1900" b="1" spc="-110" dirty="0">
                <a:latin typeface="Arial"/>
                <a:cs typeface="Arial"/>
              </a:rPr>
              <a:t> </a:t>
            </a:r>
            <a:r>
              <a:rPr sz="1900" b="1" spc="-5" dirty="0">
                <a:latin typeface="Arial"/>
                <a:cs typeface="Arial"/>
              </a:rPr>
              <a:t>en</a:t>
            </a:r>
            <a:r>
              <a:rPr sz="1900" b="1" spc="-110" dirty="0">
                <a:latin typeface="Arial"/>
                <a:cs typeface="Arial"/>
              </a:rPr>
              <a:t> </a:t>
            </a:r>
            <a:r>
              <a:rPr sz="1900" b="1" spc="-5" dirty="0">
                <a:latin typeface="Arial"/>
                <a:cs typeface="Arial"/>
              </a:rPr>
              <a:t>frecuencia</a:t>
            </a:r>
            <a:r>
              <a:rPr sz="1900" b="1" spc="-110" dirty="0">
                <a:latin typeface="Arial"/>
                <a:cs typeface="Arial"/>
              </a:rPr>
              <a:t> </a:t>
            </a:r>
            <a:r>
              <a:rPr sz="1900" b="1" spc="-5" dirty="0">
                <a:latin typeface="Arial"/>
                <a:cs typeface="Arial"/>
              </a:rPr>
              <a:t>se</a:t>
            </a:r>
            <a:r>
              <a:rPr sz="1900" b="1" spc="-75" dirty="0">
                <a:latin typeface="Arial"/>
                <a:cs typeface="Arial"/>
              </a:rPr>
              <a:t> </a:t>
            </a:r>
            <a:r>
              <a:rPr sz="1900" b="1" spc="-10" dirty="0">
                <a:latin typeface="Arial"/>
                <a:cs typeface="Arial"/>
              </a:rPr>
              <a:t>observa</a:t>
            </a:r>
            <a:r>
              <a:rPr sz="1900" b="1" spc="-100" dirty="0">
                <a:latin typeface="Arial"/>
                <a:cs typeface="Arial"/>
              </a:rPr>
              <a:t> </a:t>
            </a:r>
            <a:r>
              <a:rPr sz="1900" b="1" spc="-5" dirty="0">
                <a:latin typeface="Arial"/>
                <a:cs typeface="Arial"/>
              </a:rPr>
              <a:t>en</a:t>
            </a:r>
            <a:r>
              <a:rPr sz="1900" b="1" spc="-110" dirty="0">
                <a:latin typeface="Arial"/>
                <a:cs typeface="Arial"/>
              </a:rPr>
              <a:t> </a:t>
            </a:r>
            <a:r>
              <a:rPr sz="1900" b="1" spc="-5" dirty="0">
                <a:latin typeface="Arial"/>
                <a:cs typeface="Arial"/>
              </a:rPr>
              <a:t>la</a:t>
            </a:r>
            <a:r>
              <a:rPr sz="1900" b="1" spc="-110" dirty="0">
                <a:latin typeface="Arial"/>
                <a:cs typeface="Arial"/>
              </a:rPr>
              <a:t> </a:t>
            </a:r>
            <a:r>
              <a:rPr sz="1900" b="1" spc="-5" dirty="0">
                <a:latin typeface="Arial"/>
                <a:cs typeface="Arial"/>
              </a:rPr>
              <a:t>figura </a:t>
            </a:r>
            <a:r>
              <a:rPr sz="1900" b="1" spc="-515" dirty="0">
                <a:latin typeface="Arial"/>
                <a:cs typeface="Arial"/>
              </a:rPr>
              <a:t> </a:t>
            </a:r>
            <a:r>
              <a:rPr sz="1900" b="1" spc="-5" dirty="0">
                <a:latin typeface="Arial"/>
                <a:cs typeface="Arial"/>
              </a:rPr>
              <a:t>30.</a:t>
            </a:r>
            <a:endParaRPr sz="1900">
              <a:latin typeface="Arial"/>
              <a:cs typeface="Arial"/>
            </a:endParaRP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79</a:t>
            </a:fld>
            <a:endParaRPr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5" y="1123874"/>
            <a:ext cx="9189085" cy="5372736"/>
            <a:chOff x="719455" y="1123874"/>
            <a:chExt cx="9189085" cy="5372735"/>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5291963" y="6219139"/>
              <a:ext cx="2939415" cy="277495"/>
            </a:xfrm>
            <a:custGeom>
              <a:avLst/>
              <a:gdLst/>
              <a:ahLst/>
              <a:cxnLst/>
              <a:rect l="l" t="t" r="r" b="b"/>
              <a:pathLst>
                <a:path w="2939415" h="277495">
                  <a:moveTo>
                    <a:pt x="2938907" y="0"/>
                  </a:moveTo>
                  <a:lnTo>
                    <a:pt x="0" y="0"/>
                  </a:lnTo>
                  <a:lnTo>
                    <a:pt x="0" y="277368"/>
                  </a:lnTo>
                  <a:lnTo>
                    <a:pt x="2938907" y="277368"/>
                  </a:lnTo>
                  <a:lnTo>
                    <a:pt x="2938907"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719455" y="6247087"/>
              <a:ext cx="208914"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935227" y="6189675"/>
            <a:ext cx="182118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Aquí</a:t>
            </a:r>
            <a:r>
              <a:rPr sz="1900" b="1" spc="-35" dirty="0">
                <a:latin typeface="Arial"/>
                <a:cs typeface="Arial"/>
              </a:rPr>
              <a:t> </a:t>
            </a:r>
            <a:r>
              <a:rPr sz="1900" b="1" spc="-5" dirty="0">
                <a:latin typeface="Arial"/>
                <a:cs typeface="Arial"/>
              </a:rPr>
              <a:t>se</a:t>
            </a:r>
            <a:r>
              <a:rPr sz="1900" b="1" spc="-25" dirty="0">
                <a:latin typeface="Arial"/>
                <a:cs typeface="Arial"/>
              </a:rPr>
              <a:t> </a:t>
            </a:r>
            <a:r>
              <a:rPr sz="1900" b="1" spc="-5" dirty="0">
                <a:latin typeface="Arial"/>
                <a:cs typeface="Arial"/>
              </a:rPr>
              <a:t>pueden</a:t>
            </a:r>
            <a:endParaRPr sz="1900">
              <a:latin typeface="Arial"/>
              <a:cs typeface="Arial"/>
            </a:endParaRPr>
          </a:p>
        </p:txBody>
      </p:sp>
      <p:sp>
        <p:nvSpPr>
          <p:cNvPr id="10" name="object 10"/>
          <p:cNvSpPr txBox="1"/>
          <p:nvPr/>
        </p:nvSpPr>
        <p:spPr>
          <a:xfrm>
            <a:off x="2812033" y="6219140"/>
            <a:ext cx="11652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ide</a:t>
            </a:r>
            <a:r>
              <a:rPr sz="1900" b="1" dirty="0">
                <a:latin typeface="Arial"/>
                <a:cs typeface="Arial"/>
              </a:rPr>
              <a:t>n</a:t>
            </a:r>
            <a:r>
              <a:rPr sz="1900" b="1" spc="-5" dirty="0">
                <a:latin typeface="Arial"/>
                <a:cs typeface="Arial"/>
              </a:rPr>
              <a:t>ti</a:t>
            </a:r>
            <a:r>
              <a:rPr sz="1900" b="1" dirty="0">
                <a:latin typeface="Arial"/>
                <a:cs typeface="Arial"/>
              </a:rPr>
              <a:t>f</a:t>
            </a:r>
            <a:r>
              <a:rPr sz="1900" b="1" spc="-5" dirty="0">
                <a:latin typeface="Arial"/>
                <a:cs typeface="Arial"/>
              </a:rPr>
              <a:t>icar</a:t>
            </a:r>
            <a:endParaRPr sz="1900">
              <a:latin typeface="Arial"/>
              <a:cs typeface="Arial"/>
            </a:endParaRPr>
          </a:p>
        </p:txBody>
      </p:sp>
      <p:sp>
        <p:nvSpPr>
          <p:cNvPr id="11" name="object 11"/>
          <p:cNvSpPr txBox="1"/>
          <p:nvPr/>
        </p:nvSpPr>
        <p:spPr>
          <a:xfrm>
            <a:off x="4018915" y="6189675"/>
            <a:ext cx="43053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fácilmente tres</a:t>
            </a:r>
            <a:r>
              <a:rPr sz="1900" b="1" spc="-10" dirty="0">
                <a:latin typeface="Arial"/>
                <a:cs typeface="Arial"/>
              </a:rPr>
              <a:t> </a:t>
            </a:r>
            <a:r>
              <a:rPr sz="1900" b="1" spc="-5" dirty="0">
                <a:latin typeface="Arial"/>
                <a:cs typeface="Arial"/>
              </a:rPr>
              <a:t>rangos</a:t>
            </a:r>
            <a:r>
              <a:rPr sz="1900" b="1" spc="-10" dirty="0">
                <a:latin typeface="Arial"/>
                <a:cs typeface="Arial"/>
              </a:rPr>
              <a:t> </a:t>
            </a:r>
            <a:r>
              <a:rPr sz="1900" b="1" dirty="0">
                <a:latin typeface="Arial"/>
                <a:cs typeface="Arial"/>
              </a:rPr>
              <a:t>de</a:t>
            </a:r>
            <a:r>
              <a:rPr sz="1900" b="1" spc="-10" dirty="0">
                <a:latin typeface="Arial"/>
                <a:cs typeface="Arial"/>
              </a:rPr>
              <a:t> </a:t>
            </a:r>
            <a:r>
              <a:rPr sz="1900" b="1" dirty="0">
                <a:latin typeface="Arial"/>
                <a:cs typeface="Arial"/>
              </a:rPr>
              <a:t>frecuencia:</a:t>
            </a:r>
            <a:endParaRPr sz="1900">
              <a:latin typeface="Arial"/>
              <a:cs typeface="Arial"/>
            </a:endParaRPr>
          </a:p>
        </p:txBody>
      </p:sp>
      <p:pic>
        <p:nvPicPr>
          <p:cNvPr id="12" name="object 12"/>
          <p:cNvPicPr/>
          <p:nvPr/>
        </p:nvPicPr>
        <p:blipFill>
          <a:blip r:embed="rId3" cstate="print"/>
          <a:stretch>
            <a:fillRect/>
          </a:stretch>
        </p:blipFill>
        <p:spPr>
          <a:xfrm>
            <a:off x="719328" y="1147571"/>
            <a:ext cx="9229013" cy="5070312"/>
          </a:xfrm>
          <a:prstGeom prst="rect">
            <a:avLst/>
          </a:prstGeom>
        </p:spPr>
      </p:pic>
      <p:sp>
        <p:nvSpPr>
          <p:cNvPr id="13" name="object 1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80</a:t>
            </a:fld>
            <a:endParaRPr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176832" y="1425195"/>
            <a:ext cx="8209280"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Entre 0</a:t>
            </a:r>
            <a:r>
              <a:rPr sz="1900" b="1" spc="15"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10</a:t>
            </a:r>
            <a:r>
              <a:rPr sz="1900" b="1" dirty="0">
                <a:latin typeface="Arial"/>
                <a:cs typeface="Arial"/>
              </a:rPr>
              <a:t> kHz: </a:t>
            </a:r>
            <a:r>
              <a:rPr sz="1900" b="1" spc="-5" dirty="0">
                <a:latin typeface="Arial"/>
                <a:cs typeface="Arial"/>
              </a:rPr>
              <a:t>Fallas</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el </a:t>
            </a:r>
            <a:r>
              <a:rPr sz="1900" b="1" dirty="0">
                <a:latin typeface="Arial"/>
                <a:cs typeface="Arial"/>
              </a:rPr>
              <a:t>núcleo, </a:t>
            </a:r>
            <a:r>
              <a:rPr sz="1900" b="1" spc="-5" dirty="0">
                <a:latin typeface="Arial"/>
                <a:cs typeface="Arial"/>
              </a:rPr>
              <a:t>cortocircuitos</a:t>
            </a:r>
            <a:r>
              <a:rPr sz="1900" b="1" spc="40" dirty="0">
                <a:latin typeface="Arial"/>
                <a:cs typeface="Arial"/>
              </a:rPr>
              <a:t> </a:t>
            </a:r>
            <a:r>
              <a:rPr sz="1900" b="1" spc="-10" dirty="0">
                <a:latin typeface="Arial"/>
                <a:cs typeface="Arial"/>
              </a:rPr>
              <a:t>en</a:t>
            </a:r>
            <a:r>
              <a:rPr sz="1900" b="1" spc="5"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devanados</a:t>
            </a:r>
            <a:endParaRPr sz="1900">
              <a:latin typeface="Arial"/>
              <a:cs typeface="Arial"/>
            </a:endParaRPr>
          </a:p>
        </p:txBody>
      </p:sp>
      <p:sp>
        <p:nvSpPr>
          <p:cNvPr id="7" name="object 7"/>
          <p:cNvSpPr txBox="1"/>
          <p:nvPr/>
        </p:nvSpPr>
        <p:spPr>
          <a:xfrm>
            <a:off x="1176832" y="1702563"/>
            <a:ext cx="7644130"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Entre</a:t>
            </a:r>
            <a:r>
              <a:rPr sz="1900" b="1" dirty="0">
                <a:latin typeface="Arial"/>
                <a:cs typeface="Arial"/>
              </a:rPr>
              <a:t> </a:t>
            </a:r>
            <a:r>
              <a:rPr sz="1900" b="1" spc="-5" dirty="0">
                <a:latin typeface="Arial"/>
                <a:cs typeface="Arial"/>
              </a:rPr>
              <a:t>10</a:t>
            </a:r>
            <a:r>
              <a:rPr sz="1900" b="1" spc="5" dirty="0">
                <a:latin typeface="Arial"/>
                <a:cs typeface="Arial"/>
              </a:rPr>
              <a:t> </a:t>
            </a:r>
            <a:r>
              <a:rPr sz="1900" b="1" spc="-5" dirty="0">
                <a:latin typeface="Arial"/>
                <a:cs typeface="Arial"/>
              </a:rPr>
              <a:t>KHz</a:t>
            </a:r>
            <a:r>
              <a:rPr sz="1900" b="1" spc="10"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1</a:t>
            </a:r>
            <a:r>
              <a:rPr sz="1900" b="1" dirty="0">
                <a:latin typeface="Arial"/>
                <a:cs typeface="Arial"/>
              </a:rPr>
              <a:t> MHz: </a:t>
            </a:r>
            <a:r>
              <a:rPr sz="1900" b="1" spc="-5" dirty="0">
                <a:latin typeface="Arial"/>
                <a:cs typeface="Arial"/>
              </a:rPr>
              <a:t>Deformaciones</a:t>
            </a:r>
            <a:r>
              <a:rPr sz="1900" b="1" dirty="0">
                <a:latin typeface="Arial"/>
                <a:cs typeface="Arial"/>
              </a:rPr>
              <a:t> </a:t>
            </a:r>
            <a:r>
              <a:rPr sz="1900" b="1" spc="-5" dirty="0">
                <a:latin typeface="Arial"/>
                <a:cs typeface="Arial"/>
              </a:rPr>
              <a:t>radiales</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los</a:t>
            </a:r>
            <a:r>
              <a:rPr sz="1900" b="1" spc="40" dirty="0">
                <a:latin typeface="Arial"/>
                <a:cs typeface="Arial"/>
              </a:rPr>
              <a:t> </a:t>
            </a:r>
            <a:r>
              <a:rPr sz="1900" b="1" spc="-5" dirty="0">
                <a:latin typeface="Arial"/>
                <a:cs typeface="Arial"/>
              </a:rPr>
              <a:t>devanados</a:t>
            </a:r>
            <a:endParaRPr sz="1900">
              <a:latin typeface="Arial"/>
              <a:cs typeface="Arial"/>
            </a:endParaRPr>
          </a:p>
        </p:txBody>
      </p:sp>
      <p:sp>
        <p:nvSpPr>
          <p:cNvPr id="8" name="object 8"/>
          <p:cNvSpPr txBox="1"/>
          <p:nvPr/>
        </p:nvSpPr>
        <p:spPr>
          <a:xfrm>
            <a:off x="1164131" y="1950467"/>
            <a:ext cx="217171" cy="304570"/>
          </a:xfrm>
          <a:prstGeom prst="rect">
            <a:avLst/>
          </a:prstGeom>
        </p:spPr>
        <p:txBody>
          <a:bodyPr vert="horz" wrap="square" lIns="0" tIns="12064" rIns="0" bIns="0" rtlCol="0">
            <a:spAutoFit/>
          </a:bodyPr>
          <a:lstStyle/>
          <a:p>
            <a:pPr marL="12699">
              <a:spcBef>
                <a:spcPts val="95"/>
              </a:spcBef>
            </a:pPr>
            <a:r>
              <a:rPr sz="1900" spc="-5" dirty="0">
                <a:latin typeface="Wingdings"/>
                <a:cs typeface="Wingdings"/>
              </a:rPr>
              <a:t></a:t>
            </a:r>
            <a:endParaRPr sz="1900">
              <a:latin typeface="Wingdings"/>
              <a:cs typeface="Wingdings"/>
            </a:endParaRPr>
          </a:p>
        </p:txBody>
      </p:sp>
      <p:sp>
        <p:nvSpPr>
          <p:cNvPr id="9" name="object 9"/>
          <p:cNvSpPr txBox="1"/>
          <p:nvPr/>
        </p:nvSpPr>
        <p:spPr>
          <a:xfrm>
            <a:off x="1405382" y="1979931"/>
            <a:ext cx="8567420" cy="269304"/>
          </a:xfrm>
          <a:prstGeom prst="rect">
            <a:avLst/>
          </a:prstGeom>
          <a:solidFill>
            <a:srgbClr val="00FF00"/>
          </a:solidFill>
        </p:spPr>
        <p:txBody>
          <a:bodyPr vert="horz" wrap="square" lIns="0" tIns="0" rIns="0" bIns="0" rtlCol="0">
            <a:spAutoFit/>
          </a:bodyPr>
          <a:lstStyle/>
          <a:p>
            <a:pPr>
              <a:lnSpc>
                <a:spcPts val="2145"/>
              </a:lnSpc>
              <a:tabLst>
                <a:tab pos="768916" algn="l"/>
                <a:tab pos="1056546" algn="l"/>
                <a:tab pos="1707362" algn="l"/>
                <a:tab pos="1991819" algn="l"/>
                <a:tab pos="2413421" algn="l"/>
                <a:tab pos="3142971" algn="l"/>
                <a:tab pos="4664295" algn="l"/>
                <a:tab pos="4948750" algn="l"/>
                <a:tab pos="6824374" algn="l"/>
                <a:tab pos="7780599" algn="l"/>
                <a:tab pos="8216171" algn="l"/>
              </a:tabLst>
            </a:pPr>
            <a:r>
              <a:rPr sz="1900" b="1" spc="-5" dirty="0">
                <a:latin typeface="Arial"/>
                <a:cs typeface="Arial"/>
              </a:rPr>
              <a:t>Entre	1	MHz	y	10	MHz:	Co</a:t>
            </a:r>
            <a:r>
              <a:rPr sz="1900" b="1" dirty="0">
                <a:latin typeface="Arial"/>
                <a:cs typeface="Arial"/>
              </a:rPr>
              <a:t>n</a:t>
            </a:r>
            <a:r>
              <a:rPr sz="1900" b="1" spc="-5" dirty="0">
                <a:latin typeface="Arial"/>
                <a:cs typeface="Arial"/>
              </a:rPr>
              <a:t>exi</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f</a:t>
            </a:r>
            <a:r>
              <a:rPr sz="1900" b="1" dirty="0">
                <a:latin typeface="Arial"/>
                <a:cs typeface="Arial"/>
              </a:rPr>
              <a:t>o</a:t>
            </a:r>
            <a:r>
              <a:rPr sz="1900" b="1" spc="-5" dirty="0">
                <a:latin typeface="Arial"/>
                <a:cs typeface="Arial"/>
              </a:rPr>
              <a:t>r</a:t>
            </a:r>
            <a:r>
              <a:rPr sz="1900" b="1" spc="-21" dirty="0">
                <a:latin typeface="Arial"/>
                <a:cs typeface="Arial"/>
              </a:rPr>
              <a:t>m</a:t>
            </a:r>
            <a:r>
              <a:rPr sz="1900" b="1" spc="-5" dirty="0">
                <a:latin typeface="Arial"/>
                <a:cs typeface="Arial"/>
              </a:rPr>
              <a:t>a</a:t>
            </a:r>
            <a:r>
              <a:rPr sz="1900" b="1" spc="5" dirty="0">
                <a:latin typeface="Arial"/>
                <a:cs typeface="Arial"/>
              </a:rPr>
              <a:t>c</a:t>
            </a:r>
            <a:r>
              <a:rPr sz="1900" b="1" spc="-5" dirty="0">
                <a:latin typeface="Arial"/>
                <a:cs typeface="Arial"/>
              </a:rPr>
              <a:t>ion</a:t>
            </a:r>
            <a:r>
              <a:rPr sz="1900" b="1" dirty="0">
                <a:latin typeface="Arial"/>
                <a:cs typeface="Arial"/>
              </a:rPr>
              <a:t>e</a:t>
            </a:r>
            <a:r>
              <a:rPr sz="1900" b="1" spc="-5" dirty="0">
                <a:latin typeface="Arial"/>
                <a:cs typeface="Arial"/>
              </a:rPr>
              <a:t>s</a:t>
            </a:r>
            <a:r>
              <a:rPr sz="1900" b="1" dirty="0">
                <a:latin typeface="Arial"/>
                <a:cs typeface="Arial"/>
              </a:rPr>
              <a:t>	</a:t>
            </a:r>
            <a:r>
              <a:rPr sz="1900" b="1" spc="-5" dirty="0">
                <a:latin typeface="Arial"/>
                <a:cs typeface="Arial"/>
              </a:rPr>
              <a:t>axial</a:t>
            </a:r>
            <a:r>
              <a:rPr sz="1900" b="1" spc="-15" dirty="0">
                <a:latin typeface="Arial"/>
                <a:cs typeface="Arial"/>
              </a:rPr>
              <a:t>e</a:t>
            </a:r>
            <a:r>
              <a:rPr sz="1900" b="1" spc="-5" dirty="0">
                <a:latin typeface="Arial"/>
                <a:cs typeface="Arial"/>
              </a:rPr>
              <a:t>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los</a:t>
            </a:r>
            <a:endParaRPr sz="1900">
              <a:latin typeface="Arial"/>
              <a:cs typeface="Arial"/>
            </a:endParaRPr>
          </a:p>
        </p:txBody>
      </p:sp>
      <p:sp>
        <p:nvSpPr>
          <p:cNvPr id="10" name="object 10"/>
          <p:cNvSpPr txBox="1"/>
          <p:nvPr/>
        </p:nvSpPr>
        <p:spPr>
          <a:xfrm>
            <a:off x="1405383" y="2257375"/>
            <a:ext cx="126047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d</a:t>
            </a:r>
            <a:r>
              <a:rPr sz="1900" b="1" spc="2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os</a:t>
            </a:r>
            <a:endParaRPr sz="1900">
              <a:latin typeface="Arial"/>
              <a:cs typeface="Arial"/>
            </a:endParaRPr>
          </a:p>
        </p:txBody>
      </p:sp>
      <p:sp>
        <p:nvSpPr>
          <p:cNvPr id="11" name="object 11"/>
          <p:cNvSpPr/>
          <p:nvPr/>
        </p:nvSpPr>
        <p:spPr>
          <a:xfrm>
            <a:off x="1306323" y="2812416"/>
            <a:ext cx="3661410" cy="277495"/>
          </a:xfrm>
          <a:custGeom>
            <a:avLst/>
            <a:gdLst/>
            <a:ahLst/>
            <a:cxnLst/>
            <a:rect l="l" t="t" r="r" b="b"/>
            <a:pathLst>
              <a:path w="3661410" h="277494">
                <a:moveTo>
                  <a:pt x="3660902" y="0"/>
                </a:moveTo>
                <a:lnTo>
                  <a:pt x="0" y="0"/>
                </a:lnTo>
                <a:lnTo>
                  <a:pt x="0" y="277367"/>
                </a:lnTo>
                <a:lnTo>
                  <a:pt x="3660902" y="277367"/>
                </a:lnTo>
                <a:lnTo>
                  <a:pt x="3660902" y="0"/>
                </a:lnTo>
                <a:close/>
              </a:path>
            </a:pathLst>
          </a:custGeom>
          <a:solidFill>
            <a:srgbClr val="FFFF00"/>
          </a:solidFill>
        </p:spPr>
        <p:txBody>
          <a:bodyPr wrap="square" lIns="0" tIns="0" rIns="0" bIns="0" rtlCol="0"/>
          <a:lstStyle/>
          <a:p>
            <a:endParaRPr/>
          </a:p>
        </p:txBody>
      </p:sp>
      <p:pic>
        <p:nvPicPr>
          <p:cNvPr id="12" name="object 12"/>
          <p:cNvPicPr/>
          <p:nvPr/>
        </p:nvPicPr>
        <p:blipFill>
          <a:blip r:embed="rId2" cstate="print"/>
          <a:stretch>
            <a:fillRect/>
          </a:stretch>
        </p:blipFill>
        <p:spPr>
          <a:xfrm>
            <a:off x="719455" y="2840947"/>
            <a:ext cx="208914" cy="194987"/>
          </a:xfrm>
          <a:prstGeom prst="rect">
            <a:avLst/>
          </a:prstGeom>
        </p:spPr>
      </p:pic>
      <p:sp>
        <p:nvSpPr>
          <p:cNvPr id="13" name="object 13"/>
          <p:cNvSpPr txBox="1"/>
          <p:nvPr/>
        </p:nvSpPr>
        <p:spPr>
          <a:xfrm>
            <a:off x="935227" y="2782950"/>
            <a:ext cx="9048749"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90" dirty="0">
                <a:latin typeface="Arial"/>
                <a:cs typeface="Arial"/>
              </a:rPr>
              <a:t> </a:t>
            </a:r>
            <a:r>
              <a:rPr sz="1900" b="1" spc="-5" dirty="0">
                <a:latin typeface="Arial"/>
                <a:cs typeface="Arial"/>
              </a:rPr>
              <a:t>prueba</a:t>
            </a:r>
            <a:r>
              <a:rPr sz="1900" b="1" spc="86" dirty="0">
                <a:latin typeface="Arial"/>
                <a:cs typeface="Arial"/>
              </a:rPr>
              <a:t> </a:t>
            </a:r>
            <a:r>
              <a:rPr sz="1900" b="1" spc="-5" dirty="0">
                <a:latin typeface="Arial"/>
                <a:cs typeface="Arial"/>
              </a:rPr>
              <a:t>es</a:t>
            </a:r>
            <a:r>
              <a:rPr sz="1900" b="1" spc="86" dirty="0">
                <a:latin typeface="Arial"/>
                <a:cs typeface="Arial"/>
              </a:rPr>
              <a:t> </a:t>
            </a:r>
            <a:r>
              <a:rPr sz="1900" b="1" spc="-5" dirty="0">
                <a:latin typeface="Arial"/>
                <a:cs typeface="Arial"/>
              </a:rPr>
              <a:t>totalmente</a:t>
            </a:r>
            <a:r>
              <a:rPr sz="1900" b="1" spc="80" dirty="0">
                <a:latin typeface="Arial"/>
                <a:cs typeface="Arial"/>
              </a:rPr>
              <a:t> </a:t>
            </a:r>
            <a:r>
              <a:rPr sz="1900" b="1" spc="-5" dirty="0">
                <a:latin typeface="Arial"/>
                <a:cs typeface="Arial"/>
              </a:rPr>
              <a:t>predictiva,</a:t>
            </a:r>
            <a:r>
              <a:rPr sz="1900" b="1" spc="95" dirty="0">
                <a:latin typeface="Arial"/>
                <a:cs typeface="Arial"/>
              </a:rPr>
              <a:t> </a:t>
            </a:r>
            <a:r>
              <a:rPr sz="1900" b="1" spc="-5" dirty="0">
                <a:latin typeface="Arial"/>
                <a:cs typeface="Arial"/>
              </a:rPr>
              <a:t>es</a:t>
            </a:r>
            <a:r>
              <a:rPr sz="1900" b="1" spc="95" dirty="0">
                <a:latin typeface="Arial"/>
                <a:cs typeface="Arial"/>
              </a:rPr>
              <a:t> </a:t>
            </a:r>
            <a:r>
              <a:rPr sz="1900" b="1" spc="-5" dirty="0">
                <a:latin typeface="Arial"/>
                <a:cs typeface="Arial"/>
              </a:rPr>
              <a:t>decir,</a:t>
            </a:r>
            <a:r>
              <a:rPr sz="1900" b="1" spc="80" dirty="0">
                <a:latin typeface="Arial"/>
                <a:cs typeface="Arial"/>
              </a:rPr>
              <a:t> </a:t>
            </a:r>
            <a:r>
              <a:rPr sz="1900" b="1" spc="-5" dirty="0">
                <a:latin typeface="Arial"/>
                <a:cs typeface="Arial"/>
              </a:rPr>
              <a:t>hace</a:t>
            </a:r>
            <a:r>
              <a:rPr sz="1900" b="1" spc="80" dirty="0">
                <a:latin typeface="Arial"/>
                <a:cs typeface="Arial"/>
              </a:rPr>
              <a:t> </a:t>
            </a:r>
            <a:r>
              <a:rPr sz="1900" b="1" dirty="0">
                <a:latin typeface="Arial"/>
                <a:cs typeface="Arial"/>
              </a:rPr>
              <a:t>falta</a:t>
            </a:r>
            <a:r>
              <a:rPr sz="1900" b="1" spc="105" dirty="0">
                <a:latin typeface="Arial"/>
                <a:cs typeface="Arial"/>
              </a:rPr>
              <a:t> </a:t>
            </a:r>
            <a:r>
              <a:rPr sz="1900" b="1" spc="-5" dirty="0">
                <a:latin typeface="Arial"/>
                <a:cs typeface="Arial"/>
              </a:rPr>
              <a:t>referencias</a:t>
            </a:r>
            <a:r>
              <a:rPr sz="1900" b="1" spc="80" dirty="0">
                <a:latin typeface="Arial"/>
                <a:cs typeface="Arial"/>
              </a:rPr>
              <a:t> </a:t>
            </a:r>
            <a:r>
              <a:rPr sz="1900" b="1" spc="-5" dirty="0">
                <a:latin typeface="Arial"/>
                <a:cs typeface="Arial"/>
              </a:rPr>
              <a:t>para</a:t>
            </a:r>
            <a:r>
              <a:rPr sz="1900" b="1" spc="80" dirty="0">
                <a:latin typeface="Arial"/>
                <a:cs typeface="Arial"/>
              </a:rPr>
              <a:t> </a:t>
            </a:r>
            <a:r>
              <a:rPr sz="1900" b="1" dirty="0">
                <a:latin typeface="Arial"/>
                <a:cs typeface="Arial"/>
              </a:rPr>
              <a:t>hacer </a:t>
            </a:r>
            <a:r>
              <a:rPr sz="1900" b="1" spc="-515" dirty="0">
                <a:latin typeface="Arial"/>
                <a:cs typeface="Arial"/>
              </a:rPr>
              <a:t> </a:t>
            </a:r>
            <a:r>
              <a:rPr sz="1900" b="1" spc="-5" dirty="0">
                <a:latin typeface="Arial"/>
                <a:cs typeface="Arial"/>
              </a:rPr>
              <a:t>comparaciones.</a:t>
            </a:r>
            <a:endParaRPr sz="1900">
              <a:latin typeface="Arial"/>
              <a:cs typeface="Arial"/>
            </a:endParaRPr>
          </a:p>
        </p:txBody>
      </p:sp>
      <p:pic>
        <p:nvPicPr>
          <p:cNvPr id="14" name="object 14"/>
          <p:cNvPicPr/>
          <p:nvPr/>
        </p:nvPicPr>
        <p:blipFill>
          <a:blip r:embed="rId2" cstate="print"/>
          <a:stretch>
            <a:fillRect/>
          </a:stretch>
        </p:blipFill>
        <p:spPr>
          <a:xfrm>
            <a:off x="719455" y="3672798"/>
            <a:ext cx="208914" cy="194987"/>
          </a:xfrm>
          <a:prstGeom prst="rect">
            <a:avLst/>
          </a:prstGeom>
        </p:spPr>
      </p:pic>
      <p:sp>
        <p:nvSpPr>
          <p:cNvPr id="15" name="object 15"/>
          <p:cNvSpPr txBox="1"/>
          <p:nvPr/>
        </p:nvSpPr>
        <p:spPr>
          <a:xfrm>
            <a:off x="935227" y="3615055"/>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16" name="object 16"/>
          <p:cNvSpPr txBox="1"/>
          <p:nvPr/>
        </p:nvSpPr>
        <p:spPr>
          <a:xfrm>
            <a:off x="1313943" y="3644520"/>
            <a:ext cx="76346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mejor</a:t>
            </a:r>
            <a:r>
              <a:rPr sz="1900" b="1" spc="145" dirty="0">
                <a:latin typeface="Arial"/>
                <a:cs typeface="Arial"/>
              </a:rPr>
              <a:t> </a:t>
            </a:r>
            <a:r>
              <a:rPr sz="1900" b="1" spc="-5" dirty="0">
                <a:latin typeface="Arial"/>
                <a:cs typeface="Arial"/>
              </a:rPr>
              <a:t>referencia</a:t>
            </a:r>
            <a:r>
              <a:rPr sz="1900" b="1" spc="145" dirty="0">
                <a:latin typeface="Arial"/>
                <a:cs typeface="Arial"/>
              </a:rPr>
              <a:t> </a:t>
            </a:r>
            <a:r>
              <a:rPr sz="1900" b="1" spc="-5" dirty="0">
                <a:latin typeface="Arial"/>
                <a:cs typeface="Arial"/>
              </a:rPr>
              <a:t>es</a:t>
            </a:r>
            <a:r>
              <a:rPr sz="1900" b="1" spc="160" dirty="0">
                <a:latin typeface="Arial"/>
                <a:cs typeface="Arial"/>
              </a:rPr>
              <a:t> </a:t>
            </a:r>
            <a:r>
              <a:rPr sz="1900" b="1" spc="-5" dirty="0">
                <a:latin typeface="Arial"/>
                <a:cs typeface="Arial"/>
              </a:rPr>
              <a:t>el</a:t>
            </a:r>
            <a:r>
              <a:rPr sz="1900" b="1" spc="160" dirty="0">
                <a:latin typeface="Arial"/>
                <a:cs typeface="Arial"/>
              </a:rPr>
              <a:t> </a:t>
            </a:r>
            <a:r>
              <a:rPr sz="1900" b="1" spc="-5" dirty="0">
                <a:latin typeface="Arial"/>
                <a:cs typeface="Arial"/>
              </a:rPr>
              <a:t>registro</a:t>
            </a:r>
            <a:r>
              <a:rPr sz="1900" b="1" spc="140" dirty="0">
                <a:latin typeface="Arial"/>
                <a:cs typeface="Arial"/>
              </a:rPr>
              <a:t> </a:t>
            </a:r>
            <a:r>
              <a:rPr sz="1900" b="1" spc="-5" dirty="0">
                <a:latin typeface="Arial"/>
                <a:cs typeface="Arial"/>
              </a:rPr>
              <a:t>original,</a:t>
            </a:r>
            <a:r>
              <a:rPr sz="1900" b="1" spc="145" dirty="0">
                <a:latin typeface="Arial"/>
                <a:cs typeface="Arial"/>
              </a:rPr>
              <a:t> </a:t>
            </a:r>
            <a:r>
              <a:rPr sz="1900" b="1" spc="-5" dirty="0">
                <a:latin typeface="Arial"/>
                <a:cs typeface="Arial"/>
              </a:rPr>
              <a:t>denominado</a:t>
            </a:r>
            <a:r>
              <a:rPr sz="1900" b="1" spc="149" dirty="0">
                <a:latin typeface="Arial"/>
                <a:cs typeface="Arial"/>
              </a:rPr>
              <a:t> </a:t>
            </a:r>
            <a:r>
              <a:rPr sz="1900" b="1" spc="-5" dirty="0">
                <a:latin typeface="Arial"/>
                <a:cs typeface="Arial"/>
              </a:rPr>
              <a:t>huella</a:t>
            </a:r>
            <a:r>
              <a:rPr sz="1900" b="1" spc="145" dirty="0">
                <a:latin typeface="Arial"/>
                <a:cs typeface="Arial"/>
              </a:rPr>
              <a:t> </a:t>
            </a:r>
            <a:r>
              <a:rPr sz="1900" b="1" spc="-5" dirty="0">
                <a:latin typeface="Arial"/>
                <a:cs typeface="Arial"/>
              </a:rPr>
              <a:t>digital</a:t>
            </a:r>
            <a:endParaRPr sz="1900">
              <a:latin typeface="Arial"/>
              <a:cs typeface="Arial"/>
            </a:endParaRPr>
          </a:p>
        </p:txBody>
      </p:sp>
      <p:sp>
        <p:nvSpPr>
          <p:cNvPr id="17" name="object 17"/>
          <p:cNvSpPr txBox="1"/>
          <p:nvPr/>
        </p:nvSpPr>
        <p:spPr>
          <a:xfrm>
            <a:off x="8935973" y="3615055"/>
            <a:ext cx="10502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95" dirty="0">
                <a:latin typeface="Arial"/>
                <a:cs typeface="Arial"/>
              </a:rPr>
              <a:t> </a:t>
            </a:r>
            <a:r>
              <a:rPr sz="1900" b="1" spc="-5" dirty="0">
                <a:latin typeface="Arial"/>
                <a:cs typeface="Arial"/>
              </a:rPr>
              <a:t>pero</a:t>
            </a:r>
            <a:r>
              <a:rPr sz="1900" b="1" spc="95" dirty="0">
                <a:latin typeface="Arial"/>
                <a:cs typeface="Arial"/>
              </a:rPr>
              <a:t> </a:t>
            </a:r>
            <a:r>
              <a:rPr sz="1900" b="1" spc="-5" dirty="0">
                <a:latin typeface="Arial"/>
                <a:cs typeface="Arial"/>
              </a:rPr>
              <a:t>se</a:t>
            </a:r>
            <a:endParaRPr sz="1900">
              <a:latin typeface="Arial"/>
              <a:cs typeface="Arial"/>
            </a:endParaRPr>
          </a:p>
        </p:txBody>
      </p:sp>
      <p:sp>
        <p:nvSpPr>
          <p:cNvPr id="18" name="object 18"/>
          <p:cNvSpPr txBox="1"/>
          <p:nvPr/>
        </p:nvSpPr>
        <p:spPr>
          <a:xfrm>
            <a:off x="935229" y="3892676"/>
            <a:ext cx="15792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en</a:t>
            </a:r>
            <a:r>
              <a:rPr sz="1900" b="1" spc="-120" dirty="0">
                <a:latin typeface="Arial"/>
                <a:cs typeface="Arial"/>
              </a:rPr>
              <a:t> </a:t>
            </a:r>
            <a:r>
              <a:rPr sz="1900" b="1" spc="-5" dirty="0">
                <a:latin typeface="Arial"/>
                <a:cs typeface="Arial"/>
              </a:rPr>
              <a:t>h</a:t>
            </a:r>
            <a:r>
              <a:rPr sz="1900" b="1" dirty="0">
                <a:latin typeface="Arial"/>
                <a:cs typeface="Arial"/>
              </a:rPr>
              <a:t>a</a:t>
            </a:r>
            <a:r>
              <a:rPr sz="1900" b="1" spc="-5" dirty="0">
                <a:latin typeface="Arial"/>
                <a:cs typeface="Arial"/>
              </a:rPr>
              <a:t>cer</a:t>
            </a:r>
            <a:endParaRPr sz="1900">
              <a:latin typeface="Arial"/>
              <a:cs typeface="Arial"/>
            </a:endParaRPr>
          </a:p>
        </p:txBody>
      </p:sp>
      <p:sp>
        <p:nvSpPr>
          <p:cNvPr id="19" name="object 19"/>
          <p:cNvSpPr txBox="1"/>
          <p:nvPr/>
        </p:nvSpPr>
        <p:spPr>
          <a:xfrm>
            <a:off x="2551429" y="3921837"/>
            <a:ext cx="20637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regis</a:t>
            </a:r>
            <a:r>
              <a:rPr sz="1900" b="1" dirty="0">
                <a:latin typeface="Arial"/>
                <a:cs typeface="Arial"/>
              </a:rPr>
              <a:t>t</a:t>
            </a:r>
            <a:r>
              <a:rPr sz="1900" b="1" spc="-5" dirty="0">
                <a:latin typeface="Arial"/>
                <a:cs typeface="Arial"/>
              </a:rPr>
              <a:t>ros</a:t>
            </a:r>
            <a:r>
              <a:rPr sz="1900" b="1" spc="-130" dirty="0">
                <a:latin typeface="Arial"/>
                <a:cs typeface="Arial"/>
              </a:rPr>
              <a:t> </a:t>
            </a:r>
            <a:r>
              <a:rPr sz="1900" b="1" spc="-5" dirty="0">
                <a:latin typeface="Arial"/>
                <a:cs typeface="Arial"/>
              </a:rPr>
              <a:t>b</a:t>
            </a:r>
            <a:r>
              <a:rPr sz="1900" b="1" dirty="0">
                <a:latin typeface="Arial"/>
                <a:cs typeface="Arial"/>
              </a:rPr>
              <a:t>a</a:t>
            </a:r>
            <a:r>
              <a:rPr sz="1900" b="1" spc="5" dirty="0">
                <a:latin typeface="Arial"/>
                <a:cs typeface="Arial"/>
              </a:rPr>
              <a:t>s</a:t>
            </a:r>
            <a:r>
              <a:rPr sz="1900" b="1" spc="-5" dirty="0">
                <a:latin typeface="Arial"/>
                <a:cs typeface="Arial"/>
              </a:rPr>
              <a:t>a</a:t>
            </a:r>
            <a:r>
              <a:rPr sz="1900" b="1" dirty="0">
                <a:latin typeface="Arial"/>
                <a:cs typeface="Arial"/>
              </a:rPr>
              <a:t>d</a:t>
            </a:r>
            <a:r>
              <a:rPr sz="1900" b="1" spc="-5" dirty="0">
                <a:latin typeface="Arial"/>
                <a:cs typeface="Arial"/>
              </a:rPr>
              <a:t>os</a:t>
            </a:r>
            <a:endParaRPr sz="1900">
              <a:latin typeface="Arial"/>
              <a:cs typeface="Arial"/>
            </a:endParaRPr>
          </a:p>
        </p:txBody>
      </p:sp>
      <p:sp>
        <p:nvSpPr>
          <p:cNvPr id="20" name="object 20"/>
          <p:cNvSpPr txBox="1"/>
          <p:nvPr/>
        </p:nvSpPr>
        <p:spPr>
          <a:xfrm>
            <a:off x="4615179" y="3921837"/>
            <a:ext cx="2039620" cy="269304"/>
          </a:xfrm>
          <a:prstGeom prst="rect">
            <a:avLst/>
          </a:prstGeom>
        </p:spPr>
        <p:txBody>
          <a:bodyPr vert="horz" wrap="square" lIns="0" tIns="0" rIns="0" bIns="0" rtlCol="0">
            <a:spAutoFit/>
          </a:bodyPr>
          <a:lstStyle/>
          <a:p>
            <a:pPr marL="50161">
              <a:lnSpc>
                <a:spcPts val="2145"/>
              </a:lnSpc>
            </a:pPr>
            <a:r>
              <a:rPr sz="1900" b="1" spc="-5" dirty="0">
                <a:latin typeface="Arial"/>
                <a:cs typeface="Arial"/>
              </a:rPr>
              <a:t>en</a:t>
            </a:r>
            <a:r>
              <a:rPr sz="1900" b="1" spc="-130" dirty="0">
                <a:latin typeface="Arial"/>
                <a:cs typeface="Arial"/>
              </a:rPr>
              <a:t> </a:t>
            </a:r>
            <a:r>
              <a:rPr sz="1900" b="1" spc="-5" dirty="0">
                <a:latin typeface="Arial"/>
                <a:cs typeface="Arial"/>
              </a:rPr>
              <a:t>resp</a:t>
            </a:r>
            <a:r>
              <a:rPr sz="1900" b="1" dirty="0">
                <a:latin typeface="Arial"/>
                <a:cs typeface="Arial"/>
              </a:rPr>
              <a:t>u</a:t>
            </a:r>
            <a:r>
              <a:rPr sz="1900" b="1" spc="-5" dirty="0">
                <a:latin typeface="Arial"/>
                <a:cs typeface="Arial"/>
              </a:rPr>
              <a:t>es</a:t>
            </a:r>
            <a:r>
              <a:rPr sz="1900" b="1" dirty="0">
                <a:latin typeface="Arial"/>
                <a:cs typeface="Arial"/>
              </a:rPr>
              <a:t>t</a:t>
            </a:r>
            <a:r>
              <a:rPr sz="1900" b="1" spc="-5" dirty="0">
                <a:latin typeface="Arial"/>
                <a:cs typeface="Arial"/>
              </a:rPr>
              <a:t>as</a:t>
            </a:r>
            <a:r>
              <a:rPr sz="1900" b="1" spc="-130" dirty="0">
                <a:latin typeface="Arial"/>
                <a:cs typeface="Arial"/>
              </a:rPr>
              <a:t> </a:t>
            </a:r>
            <a:r>
              <a:rPr sz="1900" b="1" spc="-5" dirty="0">
                <a:latin typeface="Arial"/>
                <a:cs typeface="Arial"/>
              </a:rPr>
              <a:t>de</a:t>
            </a:r>
            <a:endParaRPr sz="1900">
              <a:latin typeface="Arial"/>
              <a:cs typeface="Arial"/>
            </a:endParaRPr>
          </a:p>
        </p:txBody>
      </p:sp>
      <p:sp>
        <p:nvSpPr>
          <p:cNvPr id="21" name="object 21"/>
          <p:cNvSpPr txBox="1"/>
          <p:nvPr/>
        </p:nvSpPr>
        <p:spPr>
          <a:xfrm>
            <a:off x="6654673" y="3921837"/>
            <a:ext cx="33185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t>
            </a:r>
            <a:r>
              <a:rPr sz="1900" b="1" spc="5" dirty="0">
                <a:latin typeface="Arial"/>
                <a:cs typeface="Arial"/>
              </a:rPr>
              <a:t>a</a:t>
            </a:r>
            <a:r>
              <a:rPr sz="1900" b="1" spc="-5" dirty="0">
                <a:latin typeface="Arial"/>
                <a:cs typeface="Arial"/>
              </a:rPr>
              <a:t>n</a:t>
            </a:r>
            <a:r>
              <a:rPr sz="1900" b="1" dirty="0">
                <a:latin typeface="Arial"/>
                <a:cs typeface="Arial"/>
              </a:rPr>
              <a:t>s</a:t>
            </a:r>
            <a:r>
              <a:rPr sz="1900" b="1" spc="-5" dirty="0">
                <a:latin typeface="Arial"/>
                <a:cs typeface="Arial"/>
              </a:rPr>
              <a:t>f</a:t>
            </a:r>
            <a:r>
              <a:rPr sz="1900" b="1" dirty="0">
                <a:latin typeface="Arial"/>
                <a:cs typeface="Arial"/>
              </a:rPr>
              <a:t>o</a:t>
            </a:r>
            <a:r>
              <a:rPr sz="1900" b="1" spc="-5" dirty="0">
                <a:latin typeface="Arial"/>
                <a:cs typeface="Arial"/>
              </a:rPr>
              <a:t>r</a:t>
            </a:r>
            <a:r>
              <a:rPr sz="1900" b="1" spc="-21" dirty="0">
                <a:latin typeface="Arial"/>
                <a:cs typeface="Arial"/>
              </a:rPr>
              <a:t>m</a:t>
            </a:r>
            <a:r>
              <a:rPr sz="1900" b="1" spc="-5" dirty="0">
                <a:latin typeface="Arial"/>
                <a:cs typeface="Arial"/>
              </a:rPr>
              <a:t>a</a:t>
            </a:r>
            <a:r>
              <a:rPr sz="1900" b="1" dirty="0">
                <a:latin typeface="Arial"/>
                <a:cs typeface="Arial"/>
              </a:rPr>
              <a:t>d</a:t>
            </a:r>
            <a:r>
              <a:rPr sz="1900" b="1" spc="-5" dirty="0">
                <a:latin typeface="Arial"/>
                <a:cs typeface="Arial"/>
              </a:rPr>
              <a:t>or</a:t>
            </a:r>
            <a:r>
              <a:rPr sz="1900" b="1" spc="5" dirty="0">
                <a:latin typeface="Arial"/>
                <a:cs typeface="Arial"/>
              </a:rPr>
              <a:t>e</a:t>
            </a:r>
            <a:r>
              <a:rPr sz="1900" b="1" spc="-5" dirty="0">
                <a:latin typeface="Arial"/>
                <a:cs typeface="Arial"/>
              </a:rPr>
              <a:t>s</a:t>
            </a:r>
            <a:r>
              <a:rPr sz="1900" b="1" spc="-120"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la</a:t>
            </a:r>
            <a:r>
              <a:rPr sz="1900" b="1" spc="-120" dirty="0">
                <a:latin typeface="Arial"/>
                <a:cs typeface="Arial"/>
              </a:rPr>
              <a:t> </a:t>
            </a:r>
            <a:r>
              <a:rPr sz="1900" b="1" spc="-5" dirty="0">
                <a:latin typeface="Arial"/>
                <a:cs typeface="Arial"/>
              </a:rPr>
              <a:t>misma</a:t>
            </a:r>
            <a:endParaRPr sz="1900">
              <a:latin typeface="Arial"/>
              <a:cs typeface="Arial"/>
            </a:endParaRPr>
          </a:p>
        </p:txBody>
      </p:sp>
      <p:sp>
        <p:nvSpPr>
          <p:cNvPr id="22" name="object 22"/>
          <p:cNvSpPr txBox="1"/>
          <p:nvPr/>
        </p:nvSpPr>
        <p:spPr>
          <a:xfrm>
            <a:off x="947927" y="4199510"/>
            <a:ext cx="35687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marca</a:t>
            </a:r>
            <a:r>
              <a:rPr sz="1900" b="1" spc="15" dirty="0">
                <a:latin typeface="Arial"/>
                <a:cs typeface="Arial"/>
              </a:rPr>
              <a:t> </a:t>
            </a:r>
            <a:r>
              <a:rPr sz="1900" b="1" spc="-5" dirty="0">
                <a:latin typeface="Arial"/>
                <a:cs typeface="Arial"/>
              </a:rPr>
              <a:t>e</a:t>
            </a:r>
            <a:r>
              <a:rPr sz="1900" b="1" spc="15" dirty="0">
                <a:latin typeface="Arial"/>
                <a:cs typeface="Arial"/>
              </a:rPr>
              <a:t> </a:t>
            </a:r>
            <a:r>
              <a:rPr sz="1900" b="1" spc="-5" dirty="0">
                <a:latin typeface="Arial"/>
                <a:cs typeface="Arial"/>
              </a:rPr>
              <a:t>iguales</a:t>
            </a:r>
            <a:r>
              <a:rPr sz="1900" b="1" spc="10" dirty="0">
                <a:latin typeface="Arial"/>
                <a:cs typeface="Arial"/>
              </a:rPr>
              <a:t> </a:t>
            </a:r>
            <a:r>
              <a:rPr sz="1900" b="1" spc="-5" dirty="0">
                <a:latin typeface="Arial"/>
                <a:cs typeface="Arial"/>
              </a:rPr>
              <a:t>características</a:t>
            </a:r>
            <a:endParaRPr sz="1900">
              <a:latin typeface="Arial"/>
              <a:cs typeface="Arial"/>
            </a:endParaRPr>
          </a:p>
        </p:txBody>
      </p:sp>
      <p:sp>
        <p:nvSpPr>
          <p:cNvPr id="23" name="object 23"/>
          <p:cNvSpPr txBox="1"/>
          <p:nvPr/>
        </p:nvSpPr>
        <p:spPr>
          <a:xfrm>
            <a:off x="4503547" y="4170045"/>
            <a:ext cx="17272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0" dirty="0">
                <a:latin typeface="Arial"/>
                <a:cs typeface="Arial"/>
              </a:rPr>
              <a:t> </a:t>
            </a:r>
            <a:r>
              <a:rPr sz="1900" b="1" spc="-5" dirty="0">
                <a:latin typeface="Arial"/>
                <a:cs typeface="Arial"/>
              </a:rPr>
              <a:t>fabricados</a:t>
            </a:r>
            <a:r>
              <a:rPr sz="1900" b="1" spc="-30" dirty="0">
                <a:latin typeface="Arial"/>
                <a:cs typeface="Arial"/>
              </a:rPr>
              <a:t> </a:t>
            </a:r>
            <a:r>
              <a:rPr sz="1900" b="1" spc="-5" dirty="0">
                <a:latin typeface="Arial"/>
                <a:cs typeface="Arial"/>
              </a:rPr>
              <a:t>en</a:t>
            </a:r>
            <a:endParaRPr sz="1900">
              <a:latin typeface="Arial"/>
              <a:cs typeface="Arial"/>
            </a:endParaRPr>
          </a:p>
        </p:txBody>
      </p:sp>
      <p:sp>
        <p:nvSpPr>
          <p:cNvPr id="24" name="object 24"/>
          <p:cNvSpPr txBox="1"/>
          <p:nvPr/>
        </p:nvSpPr>
        <p:spPr>
          <a:xfrm>
            <a:off x="6287390" y="4199510"/>
            <a:ext cx="15411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a:t>
            </a:r>
            <a:r>
              <a:rPr sz="1900" b="1" spc="-30" dirty="0">
                <a:latin typeface="Arial"/>
                <a:cs typeface="Arial"/>
              </a:rPr>
              <a:t> </a:t>
            </a:r>
            <a:r>
              <a:rPr sz="1900" b="1" spc="-5" dirty="0">
                <a:latin typeface="Arial"/>
                <a:cs typeface="Arial"/>
              </a:rPr>
              <a:t>mismo</a:t>
            </a:r>
            <a:r>
              <a:rPr sz="1900" b="1" spc="-30" dirty="0">
                <a:latin typeface="Arial"/>
                <a:cs typeface="Arial"/>
              </a:rPr>
              <a:t> </a:t>
            </a:r>
            <a:r>
              <a:rPr sz="1900" b="1" spc="-5" dirty="0">
                <a:latin typeface="Arial"/>
                <a:cs typeface="Arial"/>
              </a:rPr>
              <a:t>año</a:t>
            </a:r>
            <a:endParaRPr sz="1900">
              <a:latin typeface="Arial"/>
              <a:cs typeface="Arial"/>
            </a:endParaRPr>
          </a:p>
        </p:txBody>
      </p:sp>
      <p:sp>
        <p:nvSpPr>
          <p:cNvPr id="25" name="object 25"/>
          <p:cNvSpPr txBox="1"/>
          <p:nvPr/>
        </p:nvSpPr>
        <p:spPr>
          <a:xfrm>
            <a:off x="7815454" y="417004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26" name="object 26"/>
          <p:cNvPicPr/>
          <p:nvPr/>
        </p:nvPicPr>
        <p:blipFill>
          <a:blip r:embed="rId2" cstate="print"/>
          <a:stretch>
            <a:fillRect/>
          </a:stretch>
        </p:blipFill>
        <p:spPr>
          <a:xfrm>
            <a:off x="719455" y="4784047"/>
            <a:ext cx="208914" cy="194987"/>
          </a:xfrm>
          <a:prstGeom prst="rect">
            <a:avLst/>
          </a:prstGeom>
        </p:spPr>
      </p:pic>
      <p:sp>
        <p:nvSpPr>
          <p:cNvPr id="27" name="object 27"/>
          <p:cNvSpPr txBox="1"/>
          <p:nvPr/>
        </p:nvSpPr>
        <p:spPr>
          <a:xfrm>
            <a:off x="935227" y="4726304"/>
            <a:ext cx="13354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a:t>
            </a:r>
            <a:r>
              <a:rPr sz="1900" b="1" dirty="0">
                <a:latin typeface="Arial"/>
                <a:cs typeface="Arial"/>
              </a:rPr>
              <a:t>a</a:t>
            </a:r>
            <a:r>
              <a:rPr sz="1900" b="1" spc="-5" dirty="0">
                <a:latin typeface="Arial"/>
                <a:cs typeface="Arial"/>
              </a:rPr>
              <a:t>mbién</a:t>
            </a:r>
            <a:r>
              <a:rPr sz="1900" b="1" spc="-130" dirty="0">
                <a:latin typeface="Arial"/>
                <a:cs typeface="Arial"/>
              </a:rPr>
              <a:t> </a:t>
            </a:r>
            <a:r>
              <a:rPr sz="1900" b="1" spc="-5" dirty="0">
                <a:latin typeface="Arial"/>
                <a:cs typeface="Arial"/>
              </a:rPr>
              <a:t>es</a:t>
            </a:r>
            <a:endParaRPr sz="1900">
              <a:latin typeface="Arial"/>
              <a:cs typeface="Arial"/>
            </a:endParaRPr>
          </a:p>
        </p:txBody>
      </p:sp>
      <p:sp>
        <p:nvSpPr>
          <p:cNvPr id="28" name="object 28"/>
          <p:cNvSpPr txBox="1"/>
          <p:nvPr/>
        </p:nvSpPr>
        <p:spPr>
          <a:xfrm>
            <a:off x="2309116" y="4755769"/>
            <a:ext cx="46691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posible</a:t>
            </a:r>
            <a:r>
              <a:rPr sz="1900" b="1" spc="-114" dirty="0">
                <a:latin typeface="Arial"/>
                <a:cs typeface="Arial"/>
              </a:rPr>
              <a:t> </a:t>
            </a:r>
            <a:r>
              <a:rPr sz="1900" b="1" spc="-5" dirty="0">
                <a:latin typeface="Arial"/>
                <a:cs typeface="Arial"/>
              </a:rPr>
              <a:t>hacer</a:t>
            </a:r>
            <a:r>
              <a:rPr sz="1900" b="1" spc="-120" dirty="0">
                <a:latin typeface="Arial"/>
                <a:cs typeface="Arial"/>
              </a:rPr>
              <a:t> </a:t>
            </a:r>
            <a:r>
              <a:rPr sz="1900" b="1" spc="-5" dirty="0">
                <a:latin typeface="Arial"/>
                <a:cs typeface="Arial"/>
              </a:rPr>
              <a:t>comparaciones</a:t>
            </a:r>
            <a:r>
              <a:rPr sz="1900" b="1" spc="-110" dirty="0">
                <a:latin typeface="Arial"/>
                <a:cs typeface="Arial"/>
              </a:rPr>
              <a:t> </a:t>
            </a:r>
            <a:r>
              <a:rPr sz="1900" b="1" spc="-5" dirty="0">
                <a:latin typeface="Arial"/>
                <a:cs typeface="Arial"/>
              </a:rPr>
              <a:t>entre</a:t>
            </a:r>
            <a:r>
              <a:rPr sz="1900" b="1" spc="-95" dirty="0">
                <a:latin typeface="Arial"/>
                <a:cs typeface="Arial"/>
              </a:rPr>
              <a:t> </a:t>
            </a:r>
            <a:r>
              <a:rPr sz="1900" b="1" spc="-5" dirty="0">
                <a:latin typeface="Arial"/>
                <a:cs typeface="Arial"/>
              </a:rPr>
              <a:t>fases</a:t>
            </a:r>
            <a:endParaRPr sz="1900">
              <a:latin typeface="Arial"/>
              <a:cs typeface="Arial"/>
            </a:endParaRPr>
          </a:p>
        </p:txBody>
      </p:sp>
      <p:sp>
        <p:nvSpPr>
          <p:cNvPr id="29" name="object 29"/>
          <p:cNvSpPr txBox="1"/>
          <p:nvPr/>
        </p:nvSpPr>
        <p:spPr>
          <a:xfrm>
            <a:off x="7015354" y="4726304"/>
            <a:ext cx="29673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r>
              <a:rPr sz="1900" b="1" spc="-135" dirty="0">
                <a:latin typeface="Arial"/>
                <a:cs typeface="Arial"/>
              </a:rPr>
              <a:t> </a:t>
            </a:r>
            <a:r>
              <a:rPr sz="1900" b="1" spc="-5" dirty="0">
                <a:latin typeface="Arial"/>
                <a:cs typeface="Arial"/>
              </a:rPr>
              <a:t>mi</a:t>
            </a:r>
            <a:r>
              <a:rPr sz="1900" b="1" dirty="0">
                <a:latin typeface="Arial"/>
                <a:cs typeface="Arial"/>
              </a:rPr>
              <a:t>s</a:t>
            </a:r>
            <a:r>
              <a:rPr sz="1900" b="1" spc="-5" dirty="0">
                <a:latin typeface="Arial"/>
                <a:cs typeface="Arial"/>
              </a:rPr>
              <a:t>mo</a:t>
            </a:r>
            <a:r>
              <a:rPr sz="1900" b="1" spc="-135" dirty="0">
                <a:latin typeface="Arial"/>
                <a:cs typeface="Arial"/>
              </a:rPr>
              <a:t> </a:t>
            </a:r>
            <a:r>
              <a:rPr sz="1900" b="1" spc="-5" dirty="0">
                <a:latin typeface="Arial"/>
                <a:cs typeface="Arial"/>
              </a:rPr>
              <a:t>transformad</a:t>
            </a:r>
            <a:r>
              <a:rPr sz="1900" b="1" spc="10" dirty="0">
                <a:latin typeface="Arial"/>
                <a:cs typeface="Arial"/>
              </a:rPr>
              <a:t>o</a:t>
            </a:r>
            <a:r>
              <a:rPr sz="1900" b="1" spc="-5" dirty="0">
                <a:latin typeface="Arial"/>
                <a:cs typeface="Arial"/>
              </a:rPr>
              <a:t>r.</a:t>
            </a:r>
            <a:endParaRPr sz="1900">
              <a:latin typeface="Arial"/>
              <a:cs typeface="Arial"/>
            </a:endParaRPr>
          </a:p>
        </p:txBody>
      </p:sp>
      <p:graphicFrame>
        <p:nvGraphicFramePr>
          <p:cNvPr id="30" name="object 30"/>
          <p:cNvGraphicFramePr>
            <a:graphicFrameLocks noGrp="1"/>
          </p:cNvGraphicFramePr>
          <p:nvPr/>
        </p:nvGraphicFramePr>
        <p:xfrm>
          <a:off x="988982" y="5138747"/>
          <a:ext cx="9034779" cy="1355668"/>
        </p:xfrm>
        <a:graphic>
          <a:graphicData uri="http://schemas.openxmlformats.org/drawingml/2006/table">
            <a:tbl>
              <a:tblPr firstRow="1" bandRow="1">
                <a:tableStyleId>{2D5ABB26-0587-4C30-8999-92F81FD0307C}</a:tableStyleId>
              </a:tblPr>
              <a:tblGrid>
                <a:gridCol w="4350385">
                  <a:extLst>
                    <a:ext uri="{9D8B030D-6E8A-4147-A177-3AD203B41FA5}">
                      <a16:colId xmlns:a16="http://schemas.microsoft.com/office/drawing/2014/main" xmlns="" val="20000"/>
                    </a:ext>
                  </a:extLst>
                </a:gridCol>
                <a:gridCol w="4684394">
                  <a:extLst>
                    <a:ext uri="{9D8B030D-6E8A-4147-A177-3AD203B41FA5}">
                      <a16:colId xmlns:a16="http://schemas.microsoft.com/office/drawing/2014/main" xmlns="" val="20001"/>
                    </a:ext>
                  </a:extLst>
                </a:gridCol>
              </a:tblGrid>
              <a:tr h="336763">
                <a:tc gridSpan="2">
                  <a:txBody>
                    <a:bodyPr/>
                    <a:lstStyle/>
                    <a:p>
                      <a:pPr marR="3175">
                        <a:lnSpc>
                          <a:spcPts val="2250"/>
                        </a:lnSpc>
                      </a:pPr>
                      <a:r>
                        <a:rPr sz="2000" b="1" i="1" dirty="0">
                          <a:latin typeface="Arial"/>
                          <a:cs typeface="Arial"/>
                        </a:rPr>
                        <a:t>Cualquier</a:t>
                      </a:r>
                      <a:r>
                        <a:rPr sz="2000" b="1" i="1" spc="285" dirty="0">
                          <a:latin typeface="Arial"/>
                          <a:cs typeface="Arial"/>
                        </a:rPr>
                        <a:t> </a:t>
                      </a:r>
                      <a:r>
                        <a:rPr sz="2000" b="1" i="1" spc="-5" dirty="0">
                          <a:latin typeface="Arial"/>
                          <a:cs typeface="Arial"/>
                        </a:rPr>
                        <a:t>cambio</a:t>
                      </a:r>
                      <a:r>
                        <a:rPr sz="2000" b="1" i="1" spc="285" dirty="0">
                          <a:latin typeface="Arial"/>
                          <a:cs typeface="Arial"/>
                        </a:rPr>
                        <a:t> </a:t>
                      </a:r>
                      <a:r>
                        <a:rPr sz="2000" b="1" i="1" dirty="0">
                          <a:latin typeface="Arial"/>
                          <a:cs typeface="Arial"/>
                        </a:rPr>
                        <a:t>interno</a:t>
                      </a:r>
                      <a:r>
                        <a:rPr sz="2000" b="1" i="1" spc="285" dirty="0">
                          <a:latin typeface="Arial"/>
                          <a:cs typeface="Arial"/>
                        </a:rPr>
                        <a:t> </a:t>
                      </a:r>
                      <a:r>
                        <a:rPr sz="2000" b="1" i="1" dirty="0">
                          <a:latin typeface="Arial"/>
                          <a:cs typeface="Arial"/>
                        </a:rPr>
                        <a:t>del</a:t>
                      </a:r>
                      <a:r>
                        <a:rPr sz="2000" b="1" i="1" spc="280" dirty="0">
                          <a:latin typeface="Arial"/>
                          <a:cs typeface="Arial"/>
                        </a:rPr>
                        <a:t> </a:t>
                      </a:r>
                      <a:r>
                        <a:rPr sz="2000" b="1" i="1" dirty="0">
                          <a:latin typeface="Arial"/>
                          <a:cs typeface="Arial"/>
                        </a:rPr>
                        <a:t>transformador</a:t>
                      </a:r>
                      <a:r>
                        <a:rPr sz="2000" b="1" i="1" spc="280" dirty="0">
                          <a:latin typeface="Arial"/>
                          <a:cs typeface="Arial"/>
                        </a:rPr>
                        <a:t> </a:t>
                      </a:r>
                      <a:r>
                        <a:rPr sz="2000" b="1" i="1" dirty="0">
                          <a:latin typeface="Arial"/>
                          <a:cs typeface="Arial"/>
                        </a:rPr>
                        <a:t>producirá</a:t>
                      </a:r>
                      <a:r>
                        <a:rPr sz="2000" b="1" i="1" spc="280" dirty="0">
                          <a:latin typeface="Arial"/>
                          <a:cs typeface="Arial"/>
                        </a:rPr>
                        <a:t> </a:t>
                      </a:r>
                      <a:r>
                        <a:rPr sz="2000" b="1" i="1" dirty="0">
                          <a:latin typeface="Arial"/>
                          <a:cs typeface="Arial"/>
                        </a:rPr>
                        <a:t>un</a:t>
                      </a:r>
                      <a:r>
                        <a:rPr sz="2000" b="1" i="1" spc="275" dirty="0">
                          <a:latin typeface="Arial"/>
                          <a:cs typeface="Arial"/>
                        </a:rPr>
                        <a:t> </a:t>
                      </a:r>
                      <a:r>
                        <a:rPr sz="2000" b="1" i="1" dirty="0">
                          <a:latin typeface="Arial"/>
                          <a:cs typeface="Arial"/>
                        </a:rPr>
                        <a:t>cambio</a:t>
                      </a:r>
                      <a:r>
                        <a:rPr sz="2000" b="1" i="1" spc="280" dirty="0">
                          <a:latin typeface="Arial"/>
                          <a:cs typeface="Arial"/>
                        </a:rPr>
                        <a:t> </a:t>
                      </a:r>
                      <a:r>
                        <a:rPr sz="2000" b="1" i="1" dirty="0">
                          <a:latin typeface="Arial"/>
                          <a:cs typeface="Arial"/>
                        </a:rPr>
                        <a:t>en</a:t>
                      </a:r>
                      <a:r>
                        <a:rPr sz="2000" b="1" i="1" spc="285" dirty="0">
                          <a:latin typeface="Arial"/>
                          <a:cs typeface="Arial"/>
                        </a:rPr>
                        <a:t> </a:t>
                      </a:r>
                      <a:r>
                        <a:rPr sz="2000" b="1" i="1" dirty="0">
                          <a:latin typeface="Arial"/>
                          <a:cs typeface="Arial"/>
                        </a:rPr>
                        <a:t>los</a:t>
                      </a:r>
                      <a:endParaRPr sz="2000">
                        <a:latin typeface="Arial"/>
                        <a:cs typeface="Arial"/>
                      </a:endParaRPr>
                    </a:p>
                  </a:txBody>
                  <a:tcPr marL="0" marR="0" marT="0" marB="0">
                    <a:solidFill>
                      <a:srgbClr val="00FF00"/>
                    </a:solidFill>
                  </a:tcPr>
                </a:tc>
                <a:tc hMerge="1">
                  <a:txBody>
                    <a:bodyPr/>
                    <a:lstStyle/>
                    <a:p>
                      <a:endParaRPr/>
                    </a:p>
                  </a:txBody>
                  <a:tcPr marL="0" marR="0" marT="0" marB="0"/>
                </a:tc>
                <a:extLst>
                  <a:ext uri="{0D108BD9-81ED-4DB2-BD59-A6C34878D82A}">
                    <a16:rowId xmlns:a16="http://schemas.microsoft.com/office/drawing/2014/main" xmlns="" val="10000"/>
                  </a:ext>
                </a:extLst>
              </a:tr>
              <a:tr h="344860">
                <a:tc gridSpan="2">
                  <a:txBody>
                    <a:bodyPr/>
                    <a:lstStyle/>
                    <a:p>
                      <a:pPr>
                        <a:lnSpc>
                          <a:spcPts val="2205"/>
                        </a:lnSpc>
                      </a:pPr>
                      <a:r>
                        <a:rPr sz="2000" b="1" i="1" dirty="0">
                          <a:latin typeface="Arial"/>
                          <a:cs typeface="Arial"/>
                        </a:rPr>
                        <a:t>parámetros</a:t>
                      </a:r>
                      <a:r>
                        <a:rPr sz="2000" b="1" i="1" spc="204" dirty="0">
                          <a:latin typeface="Arial"/>
                          <a:cs typeface="Arial"/>
                        </a:rPr>
                        <a:t> </a:t>
                      </a:r>
                      <a:r>
                        <a:rPr sz="2000" b="1" i="1" dirty="0">
                          <a:latin typeface="Arial"/>
                          <a:cs typeface="Arial"/>
                        </a:rPr>
                        <a:t>RLC</a:t>
                      </a:r>
                      <a:r>
                        <a:rPr sz="2000" b="1" i="1" spc="210" dirty="0">
                          <a:latin typeface="Arial"/>
                          <a:cs typeface="Arial"/>
                        </a:rPr>
                        <a:t> </a:t>
                      </a:r>
                      <a:r>
                        <a:rPr sz="2000" b="1" i="1" dirty="0">
                          <a:latin typeface="Arial"/>
                          <a:cs typeface="Arial"/>
                        </a:rPr>
                        <a:t>del</a:t>
                      </a:r>
                      <a:r>
                        <a:rPr sz="2000" b="1" i="1" spc="215" dirty="0">
                          <a:latin typeface="Arial"/>
                          <a:cs typeface="Arial"/>
                        </a:rPr>
                        <a:t> </a:t>
                      </a:r>
                      <a:r>
                        <a:rPr sz="2000" b="1" i="1" dirty="0">
                          <a:latin typeface="Arial"/>
                          <a:cs typeface="Arial"/>
                        </a:rPr>
                        <a:t>mismo,</a:t>
                      </a:r>
                      <a:r>
                        <a:rPr sz="2000" b="1" i="1" spc="204" dirty="0">
                          <a:latin typeface="Arial"/>
                          <a:cs typeface="Arial"/>
                        </a:rPr>
                        <a:t> </a:t>
                      </a:r>
                      <a:r>
                        <a:rPr sz="2000" b="1" i="1" dirty="0">
                          <a:latin typeface="Arial"/>
                          <a:cs typeface="Arial"/>
                        </a:rPr>
                        <a:t>lo</a:t>
                      </a:r>
                      <a:r>
                        <a:rPr sz="2000" b="1" i="1" spc="215" dirty="0">
                          <a:latin typeface="Arial"/>
                          <a:cs typeface="Arial"/>
                        </a:rPr>
                        <a:t> </a:t>
                      </a:r>
                      <a:r>
                        <a:rPr sz="2000" b="1" i="1" dirty="0">
                          <a:latin typeface="Arial"/>
                          <a:cs typeface="Arial"/>
                        </a:rPr>
                        <a:t>cual</a:t>
                      </a:r>
                      <a:r>
                        <a:rPr sz="2000" b="1" i="1" spc="210" dirty="0">
                          <a:latin typeface="Arial"/>
                          <a:cs typeface="Arial"/>
                        </a:rPr>
                        <a:t> </a:t>
                      </a:r>
                      <a:r>
                        <a:rPr sz="2000" b="1" i="1" dirty="0">
                          <a:latin typeface="Arial"/>
                          <a:cs typeface="Arial"/>
                        </a:rPr>
                        <a:t>se</a:t>
                      </a:r>
                      <a:r>
                        <a:rPr sz="2000" b="1" i="1" spc="254" dirty="0">
                          <a:latin typeface="Arial"/>
                          <a:cs typeface="Arial"/>
                        </a:rPr>
                        <a:t> </a:t>
                      </a:r>
                      <a:r>
                        <a:rPr sz="2000" b="1" i="1" dirty="0">
                          <a:latin typeface="Arial"/>
                          <a:cs typeface="Arial"/>
                        </a:rPr>
                        <a:t>traduce</a:t>
                      </a:r>
                      <a:r>
                        <a:rPr sz="2000" b="1" i="1" spc="204" dirty="0">
                          <a:latin typeface="Arial"/>
                          <a:cs typeface="Arial"/>
                        </a:rPr>
                        <a:t> </a:t>
                      </a:r>
                      <a:r>
                        <a:rPr sz="2000" b="1" i="1" spc="-5" dirty="0">
                          <a:latin typeface="Arial"/>
                          <a:cs typeface="Arial"/>
                        </a:rPr>
                        <a:t>en</a:t>
                      </a:r>
                      <a:r>
                        <a:rPr sz="2000" b="1" i="1" spc="220" dirty="0">
                          <a:latin typeface="Arial"/>
                          <a:cs typeface="Arial"/>
                        </a:rPr>
                        <a:t> </a:t>
                      </a:r>
                      <a:r>
                        <a:rPr sz="2000" b="1" i="1" dirty="0">
                          <a:latin typeface="Arial"/>
                          <a:cs typeface="Arial"/>
                        </a:rPr>
                        <a:t>la</a:t>
                      </a:r>
                      <a:r>
                        <a:rPr sz="2000" b="1" i="1" spc="215" dirty="0">
                          <a:latin typeface="Arial"/>
                          <a:cs typeface="Arial"/>
                        </a:rPr>
                        <a:t> </a:t>
                      </a:r>
                      <a:r>
                        <a:rPr sz="2000" b="1" i="1" dirty="0">
                          <a:latin typeface="Arial"/>
                          <a:cs typeface="Arial"/>
                        </a:rPr>
                        <a:t>creación</a:t>
                      </a:r>
                      <a:r>
                        <a:rPr sz="2000" b="1" i="1" spc="229" dirty="0">
                          <a:latin typeface="Arial"/>
                          <a:cs typeface="Arial"/>
                        </a:rPr>
                        <a:t> </a:t>
                      </a:r>
                      <a:r>
                        <a:rPr sz="2000" b="1" i="1" dirty="0">
                          <a:latin typeface="Arial"/>
                          <a:cs typeface="Arial"/>
                        </a:rPr>
                        <a:t>de</a:t>
                      </a:r>
                      <a:r>
                        <a:rPr sz="2000" b="1" i="1" spc="215" dirty="0">
                          <a:latin typeface="Arial"/>
                          <a:cs typeface="Arial"/>
                        </a:rPr>
                        <a:t> </a:t>
                      </a:r>
                      <a:r>
                        <a:rPr sz="2000" b="1" i="1" spc="-5" dirty="0">
                          <a:latin typeface="Arial"/>
                          <a:cs typeface="Arial"/>
                        </a:rPr>
                        <a:t>nuevos</a:t>
                      </a:r>
                      <a:endParaRPr sz="2000">
                        <a:latin typeface="Arial"/>
                        <a:cs typeface="Arial"/>
                      </a:endParaRPr>
                    </a:p>
                  </a:txBody>
                  <a:tcPr marL="0" marR="0" marT="0" marB="0">
                    <a:solidFill>
                      <a:srgbClr val="00FF00"/>
                    </a:solidFill>
                  </a:tcPr>
                </a:tc>
                <a:tc hMerge="1">
                  <a:txBody>
                    <a:bodyPr/>
                    <a:lstStyle/>
                    <a:p>
                      <a:endParaRPr/>
                    </a:p>
                  </a:txBody>
                  <a:tcPr marL="0" marR="0" marT="0" marB="0"/>
                </a:tc>
                <a:extLst>
                  <a:ext uri="{0D108BD9-81ED-4DB2-BD59-A6C34878D82A}">
                    <a16:rowId xmlns:a16="http://schemas.microsoft.com/office/drawing/2014/main" xmlns="" val="10001"/>
                  </a:ext>
                </a:extLst>
              </a:tr>
              <a:tr h="329185">
                <a:tc gridSpan="2">
                  <a:txBody>
                    <a:bodyPr/>
                    <a:lstStyle/>
                    <a:p>
                      <a:pPr marR="3175">
                        <a:lnSpc>
                          <a:spcPts val="2145"/>
                        </a:lnSpc>
                        <a:tabLst>
                          <a:tab pos="7033895" algn="l"/>
                        </a:tabLst>
                      </a:pPr>
                      <a:r>
                        <a:rPr sz="2000" b="1" i="1" dirty="0">
                          <a:latin typeface="Arial"/>
                          <a:cs typeface="Arial"/>
                        </a:rPr>
                        <a:t>polos</a:t>
                      </a:r>
                      <a:r>
                        <a:rPr sz="2000" b="1" i="1" spc="440" dirty="0">
                          <a:latin typeface="Arial"/>
                          <a:cs typeface="Arial"/>
                        </a:rPr>
                        <a:t> </a:t>
                      </a:r>
                      <a:r>
                        <a:rPr sz="2000" b="1" i="1" dirty="0">
                          <a:latin typeface="Arial"/>
                          <a:cs typeface="Arial"/>
                        </a:rPr>
                        <a:t>y</a:t>
                      </a:r>
                      <a:r>
                        <a:rPr sz="2000" b="1" i="1" spc="440" dirty="0">
                          <a:latin typeface="Arial"/>
                          <a:cs typeface="Arial"/>
                        </a:rPr>
                        <a:t> </a:t>
                      </a:r>
                      <a:r>
                        <a:rPr sz="2000" b="1" i="1" dirty="0">
                          <a:latin typeface="Arial"/>
                          <a:cs typeface="Arial"/>
                        </a:rPr>
                        <a:t>ceros</a:t>
                      </a:r>
                      <a:r>
                        <a:rPr sz="2000" b="1" i="1" spc="445" dirty="0">
                          <a:latin typeface="Arial"/>
                          <a:cs typeface="Arial"/>
                        </a:rPr>
                        <a:t> </a:t>
                      </a:r>
                      <a:r>
                        <a:rPr sz="2000" b="1" i="1" dirty="0">
                          <a:latin typeface="Arial"/>
                          <a:cs typeface="Arial"/>
                        </a:rPr>
                        <a:t>en</a:t>
                      </a:r>
                      <a:r>
                        <a:rPr sz="2000" b="1" i="1" spc="445" dirty="0">
                          <a:latin typeface="Arial"/>
                          <a:cs typeface="Arial"/>
                        </a:rPr>
                        <a:t> </a:t>
                      </a:r>
                      <a:r>
                        <a:rPr sz="2000" b="1" i="1" dirty="0">
                          <a:latin typeface="Arial"/>
                          <a:cs typeface="Arial"/>
                        </a:rPr>
                        <a:t>la</a:t>
                      </a:r>
                      <a:r>
                        <a:rPr sz="2000" b="1" i="1" spc="434" dirty="0">
                          <a:latin typeface="Arial"/>
                          <a:cs typeface="Arial"/>
                        </a:rPr>
                        <a:t> </a:t>
                      </a:r>
                      <a:r>
                        <a:rPr sz="2000" b="1" i="1" dirty="0">
                          <a:latin typeface="Arial"/>
                          <a:cs typeface="Arial"/>
                        </a:rPr>
                        <a:t>función</a:t>
                      </a:r>
                      <a:r>
                        <a:rPr sz="2000" b="1" i="1" spc="440" dirty="0">
                          <a:latin typeface="Arial"/>
                          <a:cs typeface="Arial"/>
                        </a:rPr>
                        <a:t> </a:t>
                      </a:r>
                      <a:r>
                        <a:rPr sz="2000" b="1" i="1" dirty="0">
                          <a:latin typeface="Arial"/>
                          <a:cs typeface="Arial"/>
                        </a:rPr>
                        <a:t>de</a:t>
                      </a:r>
                      <a:r>
                        <a:rPr sz="2000" b="1" i="1" spc="445" dirty="0">
                          <a:latin typeface="Arial"/>
                          <a:cs typeface="Arial"/>
                        </a:rPr>
                        <a:t> </a:t>
                      </a:r>
                      <a:r>
                        <a:rPr sz="2000" b="1" i="1" dirty="0">
                          <a:latin typeface="Arial"/>
                          <a:cs typeface="Arial"/>
                        </a:rPr>
                        <a:t>transferencia</a:t>
                      </a:r>
                      <a:r>
                        <a:rPr sz="2000" b="1" i="1" spc="434" dirty="0">
                          <a:latin typeface="Arial"/>
                          <a:cs typeface="Arial"/>
                        </a:rPr>
                        <a:t> </a:t>
                      </a:r>
                      <a:r>
                        <a:rPr sz="2000" b="1" i="1" dirty="0">
                          <a:latin typeface="Arial"/>
                          <a:cs typeface="Arial"/>
                        </a:rPr>
                        <a:t>H</a:t>
                      </a:r>
                      <a:r>
                        <a:rPr sz="2000" b="1" i="1" spc="445" dirty="0">
                          <a:latin typeface="Arial"/>
                          <a:cs typeface="Arial"/>
                        </a:rPr>
                        <a:t> </a:t>
                      </a:r>
                      <a:r>
                        <a:rPr sz="2000" b="1" i="1" dirty="0">
                          <a:latin typeface="Arial"/>
                          <a:cs typeface="Arial"/>
                        </a:rPr>
                        <a:t>en</a:t>
                      </a:r>
                      <a:r>
                        <a:rPr sz="2000" b="1" i="1" spc="440" dirty="0">
                          <a:latin typeface="Arial"/>
                          <a:cs typeface="Arial"/>
                        </a:rPr>
                        <a:t> </a:t>
                      </a:r>
                      <a:r>
                        <a:rPr sz="2000" b="1" i="1" dirty="0">
                          <a:latin typeface="Arial"/>
                          <a:cs typeface="Arial"/>
                        </a:rPr>
                        <a:t>dB	</a:t>
                      </a:r>
                      <a:r>
                        <a:rPr sz="2000" b="1" i="1" spc="-5" dirty="0">
                          <a:latin typeface="Arial"/>
                          <a:cs typeface="Arial"/>
                        </a:rPr>
                        <a:t>que</a:t>
                      </a:r>
                      <a:r>
                        <a:rPr sz="2000" b="1" i="1" spc="409" dirty="0">
                          <a:latin typeface="Arial"/>
                          <a:cs typeface="Arial"/>
                        </a:rPr>
                        <a:t> </a:t>
                      </a:r>
                      <a:r>
                        <a:rPr sz="2000" b="1" i="1" dirty="0">
                          <a:latin typeface="Arial"/>
                          <a:cs typeface="Arial"/>
                        </a:rPr>
                        <a:t>pueden</a:t>
                      </a:r>
                      <a:r>
                        <a:rPr sz="2000" b="1" i="1" spc="420" dirty="0">
                          <a:latin typeface="Arial"/>
                          <a:cs typeface="Arial"/>
                        </a:rPr>
                        <a:t> </a:t>
                      </a:r>
                      <a:r>
                        <a:rPr sz="2000" b="1" i="1" spc="-5" dirty="0">
                          <a:latin typeface="Arial"/>
                          <a:cs typeface="Arial"/>
                        </a:rPr>
                        <a:t>ser</a:t>
                      </a:r>
                      <a:endParaRPr sz="2000">
                        <a:latin typeface="Arial"/>
                        <a:cs typeface="Arial"/>
                      </a:endParaRPr>
                    </a:p>
                  </a:txBody>
                  <a:tcPr marL="0" marR="0" marT="0" marB="0">
                    <a:solidFill>
                      <a:srgbClr val="00FF00"/>
                    </a:solidFill>
                  </a:tcPr>
                </a:tc>
                <a:tc hMerge="1">
                  <a:txBody>
                    <a:bodyPr/>
                    <a:lstStyle/>
                    <a:p>
                      <a:endParaRPr/>
                    </a:p>
                  </a:txBody>
                  <a:tcPr marL="0" marR="0" marT="0" marB="0"/>
                </a:tc>
                <a:extLst>
                  <a:ext uri="{0D108BD9-81ED-4DB2-BD59-A6C34878D82A}">
                    <a16:rowId xmlns:a16="http://schemas.microsoft.com/office/drawing/2014/main" xmlns="" val="10002"/>
                  </a:ext>
                </a:extLst>
              </a:tr>
              <a:tr h="344860">
                <a:tc>
                  <a:txBody>
                    <a:bodyPr/>
                    <a:lstStyle/>
                    <a:p>
                      <a:pPr>
                        <a:lnSpc>
                          <a:spcPts val="2190"/>
                        </a:lnSpc>
                      </a:pPr>
                      <a:r>
                        <a:rPr sz="2000" b="1" i="1" dirty="0">
                          <a:latin typeface="Arial"/>
                          <a:cs typeface="Arial"/>
                        </a:rPr>
                        <a:t>detectados</a:t>
                      </a:r>
                      <a:r>
                        <a:rPr sz="2000" b="1" i="1" spc="-30" dirty="0">
                          <a:latin typeface="Arial"/>
                          <a:cs typeface="Arial"/>
                        </a:rPr>
                        <a:t> </a:t>
                      </a:r>
                      <a:r>
                        <a:rPr sz="2000" b="1" i="1" dirty="0">
                          <a:latin typeface="Arial"/>
                          <a:cs typeface="Arial"/>
                        </a:rPr>
                        <a:t>por</a:t>
                      </a:r>
                      <a:r>
                        <a:rPr sz="2000" b="1" i="1" spc="-10" dirty="0">
                          <a:latin typeface="Arial"/>
                          <a:cs typeface="Arial"/>
                        </a:rPr>
                        <a:t> </a:t>
                      </a:r>
                      <a:r>
                        <a:rPr sz="2000" b="1" i="1" spc="-5" dirty="0">
                          <a:latin typeface="Arial"/>
                          <a:cs typeface="Arial"/>
                        </a:rPr>
                        <a:t>simple</a:t>
                      </a:r>
                      <a:r>
                        <a:rPr sz="2000" b="1" i="1" spc="-10" dirty="0">
                          <a:latin typeface="Arial"/>
                          <a:cs typeface="Arial"/>
                        </a:rPr>
                        <a:t> </a:t>
                      </a:r>
                      <a:r>
                        <a:rPr sz="2000" b="1" i="1" dirty="0">
                          <a:latin typeface="Arial"/>
                          <a:cs typeface="Arial"/>
                        </a:rPr>
                        <a:t>comparación</a:t>
                      </a:r>
                      <a:endParaRPr sz="2000">
                        <a:latin typeface="Arial"/>
                        <a:cs typeface="Arial"/>
                      </a:endParaRPr>
                    </a:p>
                  </a:txBody>
                  <a:tcPr marL="0" marR="0" marT="0" marB="0">
                    <a:solidFill>
                      <a:srgbClr val="00FF00"/>
                    </a:solidFill>
                  </a:tcPr>
                </a:tc>
                <a:tc>
                  <a:txBody>
                    <a:bodyPr/>
                    <a:lstStyle/>
                    <a:p>
                      <a:pPr marR="3175">
                        <a:lnSpc>
                          <a:spcPts val="2190"/>
                        </a:lnSpc>
                      </a:pPr>
                      <a:r>
                        <a:rPr sz="2000" b="1" i="1" dirty="0">
                          <a:latin typeface="Arial"/>
                          <a:cs typeface="Arial"/>
                        </a:rPr>
                        <a:t>.</a:t>
                      </a:r>
                      <a:endParaRPr sz="2000">
                        <a:latin typeface="Arial"/>
                        <a:cs typeface="Arial"/>
                      </a:endParaRPr>
                    </a:p>
                  </a:txBody>
                  <a:tcPr marL="0" marR="0" marT="0" marB="0"/>
                </a:tc>
                <a:extLst>
                  <a:ext uri="{0D108BD9-81ED-4DB2-BD59-A6C34878D82A}">
                    <a16:rowId xmlns:a16="http://schemas.microsoft.com/office/drawing/2014/main" xmlns="" val="10003"/>
                  </a:ext>
                </a:extLst>
              </a:tr>
            </a:tbl>
          </a:graphicData>
        </a:graphic>
      </p:graphicFrame>
      <p:pic>
        <p:nvPicPr>
          <p:cNvPr id="31" name="object 31"/>
          <p:cNvPicPr/>
          <p:nvPr/>
        </p:nvPicPr>
        <p:blipFill>
          <a:blip r:embed="rId2" cstate="print"/>
          <a:stretch>
            <a:fillRect/>
          </a:stretch>
        </p:blipFill>
        <p:spPr>
          <a:xfrm>
            <a:off x="719456" y="5341111"/>
            <a:ext cx="220979" cy="206248"/>
          </a:xfrm>
          <a:prstGeom prst="rect">
            <a:avLst/>
          </a:prstGeom>
        </p:spPr>
      </p:pic>
      <p:pic>
        <p:nvPicPr>
          <p:cNvPr id="32" name="object 32"/>
          <p:cNvPicPr/>
          <p:nvPr/>
        </p:nvPicPr>
        <p:blipFill>
          <a:blip r:embed="rId2" cstate="print"/>
          <a:stretch>
            <a:fillRect/>
          </a:stretch>
        </p:blipFill>
        <p:spPr>
          <a:xfrm>
            <a:off x="719455" y="6506167"/>
            <a:ext cx="208914" cy="194987"/>
          </a:xfrm>
          <a:prstGeom prst="rect">
            <a:avLst/>
          </a:prstGeom>
        </p:spPr>
      </p:pic>
      <p:sp>
        <p:nvSpPr>
          <p:cNvPr id="33" name="object 33"/>
          <p:cNvSpPr txBox="1"/>
          <p:nvPr/>
        </p:nvSpPr>
        <p:spPr>
          <a:xfrm>
            <a:off x="935227" y="6448755"/>
            <a:ext cx="65659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Las figuras</a:t>
            </a:r>
            <a:r>
              <a:rPr sz="1900" b="1" dirty="0">
                <a:latin typeface="Arial"/>
                <a:cs typeface="Arial"/>
              </a:rPr>
              <a:t> </a:t>
            </a:r>
            <a:r>
              <a:rPr sz="1900" b="1" spc="-5" dirty="0">
                <a:latin typeface="Arial"/>
                <a:cs typeface="Arial"/>
              </a:rPr>
              <a:t>30</a:t>
            </a:r>
            <a:r>
              <a:rPr sz="1900" b="1" spc="15"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31</a:t>
            </a:r>
            <a:r>
              <a:rPr sz="1900" b="1" spc="10" dirty="0">
                <a:latin typeface="Arial"/>
                <a:cs typeface="Arial"/>
              </a:rPr>
              <a:t> </a:t>
            </a:r>
            <a:r>
              <a:rPr sz="1900" b="1" spc="-5" dirty="0">
                <a:latin typeface="Arial"/>
                <a:cs typeface="Arial"/>
              </a:rPr>
              <a:t>muestran</a:t>
            </a:r>
            <a:r>
              <a:rPr sz="1900" b="1" spc="5" dirty="0">
                <a:latin typeface="Arial"/>
                <a:cs typeface="Arial"/>
              </a:rPr>
              <a:t> </a:t>
            </a:r>
            <a:r>
              <a:rPr sz="1900" b="1" spc="-5" dirty="0">
                <a:latin typeface="Arial"/>
                <a:cs typeface="Arial"/>
              </a:rPr>
              <a:t>un</a:t>
            </a:r>
            <a:r>
              <a:rPr sz="1900" b="1" spc="5" dirty="0">
                <a:latin typeface="Arial"/>
                <a:cs typeface="Arial"/>
              </a:rPr>
              <a:t> </a:t>
            </a:r>
            <a:r>
              <a:rPr sz="1900" b="1" spc="-5" dirty="0">
                <a:latin typeface="Arial"/>
                <a:cs typeface="Arial"/>
              </a:rPr>
              <a:t>ejemplo</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este sentido.</a:t>
            </a:r>
            <a:endParaRPr sz="1900">
              <a:latin typeface="Arial"/>
              <a:cs typeface="Arial"/>
            </a:endParaRPr>
          </a:p>
        </p:txBody>
      </p:sp>
      <p:sp>
        <p:nvSpPr>
          <p:cNvPr id="34" name="object 3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81</a:t>
            </a:fld>
            <a:endParaRPr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327" y="1124086"/>
            <a:ext cx="9213850" cy="5259705"/>
            <a:chOff x="719327" y="1124085"/>
            <a:chExt cx="9213850" cy="525970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327" y="1147680"/>
              <a:ext cx="9213797" cy="5235654"/>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82</a:t>
            </a:fld>
            <a:endParaRPr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147827"/>
            <a:ext cx="9266555" cy="346249"/>
          </a:xfrm>
          <a:prstGeom prst="rect">
            <a:avLst/>
          </a:prstGeom>
          <a:solidFill>
            <a:srgbClr val="FF00FF"/>
          </a:solidFill>
        </p:spPr>
        <p:txBody>
          <a:bodyPr vert="horz" wrap="square" lIns="0" tIns="0" rIns="0" bIns="0" rtlCol="0">
            <a:spAutoFit/>
          </a:bodyPr>
          <a:lstStyle/>
          <a:p>
            <a:pPr>
              <a:lnSpc>
                <a:spcPts val="2709"/>
              </a:lnSpc>
            </a:pPr>
            <a:r>
              <a:rPr sz="2400" b="1" spc="-5" dirty="0">
                <a:latin typeface="Arial"/>
                <a:cs typeface="Arial"/>
              </a:rPr>
              <a:t>Respuesta</a:t>
            </a:r>
            <a:r>
              <a:rPr sz="2400" b="1" spc="235" dirty="0">
                <a:latin typeface="Arial"/>
                <a:cs typeface="Arial"/>
              </a:rPr>
              <a:t> </a:t>
            </a:r>
            <a:r>
              <a:rPr sz="2400" b="1" spc="-5" dirty="0">
                <a:latin typeface="Arial"/>
                <a:cs typeface="Arial"/>
              </a:rPr>
              <a:t>en</a:t>
            </a:r>
            <a:r>
              <a:rPr sz="2400" b="1" spc="214" dirty="0">
                <a:latin typeface="Arial"/>
                <a:cs typeface="Arial"/>
              </a:rPr>
              <a:t> </a:t>
            </a:r>
            <a:r>
              <a:rPr sz="2400" b="1" spc="-5" dirty="0">
                <a:latin typeface="Arial"/>
                <a:cs typeface="Arial"/>
              </a:rPr>
              <a:t>Frecuencia</a:t>
            </a:r>
            <a:r>
              <a:rPr sz="2400" b="1" spc="225" dirty="0">
                <a:latin typeface="Arial"/>
                <a:cs typeface="Arial"/>
              </a:rPr>
              <a:t> </a:t>
            </a:r>
            <a:r>
              <a:rPr sz="2400" b="1" spc="-5" dirty="0">
                <a:latin typeface="Arial"/>
                <a:cs typeface="Arial"/>
              </a:rPr>
              <a:t>del</a:t>
            </a:r>
            <a:r>
              <a:rPr sz="2400" b="1" spc="210" dirty="0">
                <a:latin typeface="Arial"/>
                <a:cs typeface="Arial"/>
              </a:rPr>
              <a:t> </a:t>
            </a:r>
            <a:r>
              <a:rPr sz="2400" b="1" dirty="0">
                <a:latin typeface="Arial"/>
                <a:cs typeface="Arial"/>
              </a:rPr>
              <a:t>Dieléctrico,</a:t>
            </a:r>
            <a:r>
              <a:rPr sz="2400" b="1" spc="245" dirty="0">
                <a:latin typeface="Arial"/>
                <a:cs typeface="Arial"/>
              </a:rPr>
              <a:t> </a:t>
            </a:r>
            <a:r>
              <a:rPr sz="2400" b="1" spc="-5" dirty="0">
                <a:latin typeface="Arial"/>
                <a:cs typeface="Arial"/>
              </a:rPr>
              <a:t>Espectroscopía</a:t>
            </a:r>
            <a:r>
              <a:rPr sz="2400" b="1" spc="229" dirty="0">
                <a:latin typeface="Arial"/>
                <a:cs typeface="Arial"/>
              </a:rPr>
              <a:t> </a:t>
            </a:r>
            <a:r>
              <a:rPr sz="2400" b="1" spc="-5" dirty="0">
                <a:latin typeface="Arial"/>
                <a:cs typeface="Arial"/>
              </a:rPr>
              <a:t>en</a:t>
            </a:r>
            <a:r>
              <a:rPr sz="2400" b="1" spc="214" dirty="0">
                <a:latin typeface="Arial"/>
                <a:cs typeface="Arial"/>
              </a:rPr>
              <a:t> </a:t>
            </a:r>
            <a:r>
              <a:rPr sz="2400" b="1" spc="-10" dirty="0">
                <a:latin typeface="Arial"/>
                <a:cs typeface="Arial"/>
              </a:rPr>
              <a:t>el</a:t>
            </a:r>
            <a:endParaRPr sz="2400">
              <a:latin typeface="Arial"/>
              <a:cs typeface="Arial"/>
            </a:endParaRPr>
          </a:p>
        </p:txBody>
      </p:sp>
      <p:sp>
        <p:nvSpPr>
          <p:cNvPr id="7" name="object 7"/>
          <p:cNvSpPr txBox="1"/>
          <p:nvPr/>
        </p:nvSpPr>
        <p:spPr>
          <a:xfrm>
            <a:off x="719327" y="1498347"/>
            <a:ext cx="3693796" cy="346249"/>
          </a:xfrm>
          <a:prstGeom prst="rect">
            <a:avLst/>
          </a:prstGeom>
          <a:solidFill>
            <a:srgbClr val="FF00FF"/>
          </a:solidFill>
        </p:spPr>
        <p:txBody>
          <a:bodyPr vert="horz" wrap="square" lIns="0" tIns="0" rIns="0" bIns="0" rtlCol="0">
            <a:spAutoFit/>
          </a:bodyPr>
          <a:lstStyle/>
          <a:p>
            <a:pPr>
              <a:lnSpc>
                <a:spcPts val="2709"/>
              </a:lnSpc>
            </a:pPr>
            <a:r>
              <a:rPr sz="2400" b="1" spc="-5" dirty="0">
                <a:latin typeface="Arial"/>
                <a:cs typeface="Arial"/>
              </a:rPr>
              <a:t>Dominio</a:t>
            </a:r>
            <a:r>
              <a:rPr sz="2400" b="1" dirty="0">
                <a:latin typeface="Arial"/>
                <a:cs typeface="Arial"/>
              </a:rPr>
              <a:t> </a:t>
            </a:r>
            <a:r>
              <a:rPr sz="2400" b="1" spc="-5" dirty="0">
                <a:latin typeface="Arial"/>
                <a:cs typeface="Arial"/>
              </a:rPr>
              <a:t>de</a:t>
            </a:r>
            <a:r>
              <a:rPr sz="2400" b="1" dirty="0">
                <a:latin typeface="Arial"/>
                <a:cs typeface="Arial"/>
              </a:rPr>
              <a:t> la</a:t>
            </a:r>
            <a:r>
              <a:rPr sz="2400" b="1" spc="5" dirty="0">
                <a:latin typeface="Arial"/>
                <a:cs typeface="Arial"/>
              </a:rPr>
              <a:t> </a:t>
            </a:r>
            <a:r>
              <a:rPr sz="2400" b="1" spc="-5" dirty="0">
                <a:latin typeface="Arial"/>
                <a:cs typeface="Arial"/>
              </a:rPr>
              <a:t>Frecuencia</a:t>
            </a:r>
            <a:endParaRPr sz="2400">
              <a:latin typeface="Arial"/>
              <a:cs typeface="Arial"/>
            </a:endParaRPr>
          </a:p>
        </p:txBody>
      </p:sp>
      <p:sp>
        <p:nvSpPr>
          <p:cNvPr id="8" name="object 8"/>
          <p:cNvSpPr/>
          <p:nvPr/>
        </p:nvSpPr>
        <p:spPr>
          <a:xfrm>
            <a:off x="947928" y="2126309"/>
            <a:ext cx="9025255" cy="701675"/>
          </a:xfrm>
          <a:custGeom>
            <a:avLst/>
            <a:gdLst/>
            <a:ahLst/>
            <a:cxnLst/>
            <a:rect l="l" t="t" r="r" b="b"/>
            <a:pathLst>
              <a:path w="9025255" h="701675">
                <a:moveTo>
                  <a:pt x="9024874" y="350824"/>
                </a:moveTo>
                <a:lnTo>
                  <a:pt x="9024798" y="0"/>
                </a:lnTo>
                <a:lnTo>
                  <a:pt x="221284" y="0"/>
                </a:lnTo>
                <a:lnTo>
                  <a:pt x="221284" y="350824"/>
                </a:lnTo>
                <a:lnTo>
                  <a:pt x="0" y="350824"/>
                </a:lnTo>
                <a:lnTo>
                  <a:pt x="0" y="701344"/>
                </a:lnTo>
                <a:lnTo>
                  <a:pt x="9024874" y="701344"/>
                </a:lnTo>
                <a:lnTo>
                  <a:pt x="9024874" y="350824"/>
                </a:lnTo>
                <a:close/>
              </a:path>
            </a:pathLst>
          </a:custGeom>
          <a:solidFill>
            <a:srgbClr val="00FF00"/>
          </a:solidFill>
        </p:spPr>
        <p:txBody>
          <a:bodyPr wrap="square" lIns="0" tIns="0" rIns="0" bIns="0" rtlCol="0"/>
          <a:lstStyle/>
          <a:p>
            <a:endParaRPr/>
          </a:p>
        </p:txBody>
      </p:sp>
      <p:pic>
        <p:nvPicPr>
          <p:cNvPr id="9" name="object 9"/>
          <p:cNvPicPr/>
          <p:nvPr/>
        </p:nvPicPr>
        <p:blipFill>
          <a:blip r:embed="rId2" cstate="print"/>
          <a:stretch>
            <a:fillRect/>
          </a:stretch>
        </p:blipFill>
        <p:spPr>
          <a:xfrm>
            <a:off x="719455" y="2156121"/>
            <a:ext cx="271145" cy="253068"/>
          </a:xfrm>
          <a:prstGeom prst="rect">
            <a:avLst/>
          </a:prstGeom>
        </p:spPr>
      </p:pic>
      <p:sp>
        <p:nvSpPr>
          <p:cNvPr id="10" name="object 10"/>
          <p:cNvSpPr txBox="1"/>
          <p:nvPr/>
        </p:nvSpPr>
        <p:spPr>
          <a:xfrm>
            <a:off x="947927" y="2092579"/>
            <a:ext cx="9039861" cy="755331"/>
          </a:xfrm>
          <a:prstGeom prst="rect">
            <a:avLst/>
          </a:prstGeom>
        </p:spPr>
        <p:txBody>
          <a:bodyPr vert="horz" wrap="square" lIns="0" tIns="36826" rIns="0" bIns="0" rtlCol="0">
            <a:spAutoFit/>
          </a:bodyPr>
          <a:lstStyle/>
          <a:p>
            <a:pPr marR="5080" indent="220959">
              <a:lnSpc>
                <a:spcPts val="2760"/>
              </a:lnSpc>
              <a:spcBef>
                <a:spcPts val="290"/>
              </a:spcBef>
              <a:tabLst>
                <a:tab pos="1197503" algn="l"/>
                <a:tab pos="2495329" algn="l"/>
                <a:tab pos="3799503" algn="l"/>
                <a:tab pos="4280155" algn="l"/>
                <a:tab pos="4387461" algn="l"/>
                <a:tab pos="4962720" algn="l"/>
                <a:tab pos="5701794" algn="l"/>
                <a:tab pos="6393247" algn="l"/>
                <a:tab pos="6458646" algn="l"/>
                <a:tab pos="7150099" algn="l"/>
                <a:tab pos="8212996" algn="l"/>
                <a:tab pos="8666345" algn="l"/>
              </a:tabLst>
            </a:pPr>
            <a:r>
              <a:rPr sz="2400" b="1" i="1" spc="-10" dirty="0">
                <a:latin typeface="Arial"/>
                <a:cs typeface="Arial"/>
              </a:rPr>
              <a:t>E</a:t>
            </a:r>
            <a:r>
              <a:rPr sz="2400" b="1" i="1" spc="-5" dirty="0">
                <a:latin typeface="Arial"/>
                <a:cs typeface="Arial"/>
              </a:rPr>
              <a:t>stá</a:t>
            </a:r>
            <a:r>
              <a:rPr sz="2400" b="1" i="1" dirty="0">
                <a:latin typeface="Arial"/>
                <a:cs typeface="Arial"/>
              </a:rPr>
              <a:t>	</a:t>
            </a:r>
            <a:r>
              <a:rPr sz="2400" b="1" i="1" spc="-5" dirty="0">
                <a:latin typeface="Arial"/>
                <a:cs typeface="Arial"/>
              </a:rPr>
              <a:t>revolucionando</a:t>
            </a:r>
            <a:r>
              <a:rPr sz="2400" b="1" i="1" dirty="0">
                <a:latin typeface="Arial"/>
                <a:cs typeface="Arial"/>
              </a:rPr>
              <a:t>	</a:t>
            </a:r>
            <a:r>
              <a:rPr sz="2400" b="1" i="1" spc="-5" dirty="0">
                <a:latin typeface="Arial"/>
                <a:cs typeface="Arial"/>
              </a:rPr>
              <a:t>el</a:t>
            </a:r>
            <a:r>
              <a:rPr sz="2400" b="1" i="1" dirty="0">
                <a:latin typeface="Arial"/>
                <a:cs typeface="Arial"/>
              </a:rPr>
              <a:t>		</a:t>
            </a:r>
            <a:r>
              <a:rPr sz="2400" b="1" i="1" spc="-5" dirty="0">
                <a:latin typeface="Arial"/>
                <a:cs typeface="Arial"/>
              </a:rPr>
              <a:t>campo</a:t>
            </a:r>
            <a:r>
              <a:rPr sz="2400" b="1" i="1" dirty="0">
                <a:latin typeface="Arial"/>
                <a:cs typeface="Arial"/>
              </a:rPr>
              <a:t>	</a:t>
            </a:r>
            <a:r>
              <a:rPr sz="2400" b="1" i="1" spc="-5" dirty="0">
                <a:latin typeface="Arial"/>
                <a:cs typeface="Arial"/>
              </a:rPr>
              <a:t>de</a:t>
            </a:r>
            <a:r>
              <a:rPr sz="2400" b="1" i="1" dirty="0">
                <a:latin typeface="Arial"/>
                <a:cs typeface="Arial"/>
              </a:rPr>
              <a:t>	</a:t>
            </a:r>
            <a:r>
              <a:rPr sz="2400" b="1" i="1" spc="-5" dirty="0">
                <a:latin typeface="Arial"/>
                <a:cs typeface="Arial"/>
              </a:rPr>
              <a:t>las</a:t>
            </a:r>
            <a:r>
              <a:rPr sz="2400" b="1" i="1" dirty="0">
                <a:latin typeface="Arial"/>
                <a:cs typeface="Arial"/>
              </a:rPr>
              <a:t>	</a:t>
            </a:r>
            <a:r>
              <a:rPr sz="2400" b="1" i="1" spc="-5" dirty="0">
                <a:latin typeface="Arial"/>
                <a:cs typeface="Arial"/>
              </a:rPr>
              <a:t>p</a:t>
            </a:r>
            <a:r>
              <a:rPr sz="2400" b="1" i="1" spc="-21" dirty="0">
                <a:latin typeface="Arial"/>
                <a:cs typeface="Arial"/>
              </a:rPr>
              <a:t>r</a:t>
            </a:r>
            <a:r>
              <a:rPr sz="2400" b="1" i="1" spc="-5" dirty="0">
                <a:latin typeface="Arial"/>
                <a:cs typeface="Arial"/>
              </a:rPr>
              <a:t>ue</a:t>
            </a:r>
            <a:r>
              <a:rPr sz="2400" b="1" i="1" spc="-15" dirty="0">
                <a:latin typeface="Arial"/>
                <a:cs typeface="Arial"/>
              </a:rPr>
              <a:t>b</a:t>
            </a:r>
            <a:r>
              <a:rPr sz="2400" b="1" i="1" spc="-5" dirty="0">
                <a:latin typeface="Arial"/>
                <a:cs typeface="Arial"/>
              </a:rPr>
              <a:t>as</a:t>
            </a:r>
            <a:r>
              <a:rPr sz="2400" b="1" i="1" dirty="0">
                <a:latin typeface="Arial"/>
                <a:cs typeface="Arial"/>
              </a:rPr>
              <a:t>	</a:t>
            </a:r>
            <a:r>
              <a:rPr sz="2400" b="1" i="1" spc="5" dirty="0">
                <a:latin typeface="Arial"/>
                <a:cs typeface="Arial"/>
              </a:rPr>
              <a:t>d</a:t>
            </a:r>
            <a:r>
              <a:rPr sz="2400" b="1" i="1" spc="-5" dirty="0">
                <a:latin typeface="Arial"/>
                <a:cs typeface="Arial"/>
              </a:rPr>
              <a:t>e  mantenimie</a:t>
            </a:r>
            <a:r>
              <a:rPr sz="2400" b="1" i="1" spc="-15" dirty="0">
                <a:latin typeface="Arial"/>
                <a:cs typeface="Arial"/>
              </a:rPr>
              <a:t>n</a:t>
            </a:r>
            <a:r>
              <a:rPr sz="2400" b="1" i="1" dirty="0">
                <a:latin typeface="Arial"/>
                <a:cs typeface="Arial"/>
              </a:rPr>
              <a:t>to	</a:t>
            </a:r>
            <a:r>
              <a:rPr sz="2400" b="1" i="1" spc="-5" dirty="0">
                <a:latin typeface="Arial"/>
                <a:cs typeface="Arial"/>
              </a:rPr>
              <a:t>predict</a:t>
            </a:r>
            <a:r>
              <a:rPr sz="2400" b="1" i="1" dirty="0">
                <a:latin typeface="Arial"/>
                <a:cs typeface="Arial"/>
              </a:rPr>
              <a:t>i</a:t>
            </a:r>
            <a:r>
              <a:rPr sz="2400" b="1" i="1" spc="-5" dirty="0">
                <a:latin typeface="Arial"/>
                <a:cs typeface="Arial"/>
              </a:rPr>
              <a:t>vo</a:t>
            </a:r>
            <a:r>
              <a:rPr sz="2400" b="1" i="1" dirty="0">
                <a:latin typeface="Arial"/>
                <a:cs typeface="Arial"/>
              </a:rPr>
              <a:t>	</a:t>
            </a:r>
            <a:r>
              <a:rPr sz="2400" b="1" i="1" spc="-15" dirty="0">
                <a:latin typeface="Arial"/>
                <a:cs typeface="Arial"/>
              </a:rPr>
              <a:t>d</a:t>
            </a:r>
            <a:r>
              <a:rPr sz="2400" b="1" i="1" spc="-5" dirty="0">
                <a:latin typeface="Arial"/>
                <a:cs typeface="Arial"/>
              </a:rPr>
              <a:t>e</a:t>
            </a:r>
            <a:r>
              <a:rPr sz="2400" b="1" i="1" dirty="0">
                <a:latin typeface="Arial"/>
                <a:cs typeface="Arial"/>
              </a:rPr>
              <a:t>	eq</a:t>
            </a:r>
            <a:r>
              <a:rPr sz="2400" b="1" i="1" spc="-10" dirty="0">
                <a:latin typeface="Arial"/>
                <a:cs typeface="Arial"/>
              </a:rPr>
              <a:t>u</a:t>
            </a:r>
            <a:r>
              <a:rPr sz="2400" b="1" i="1" dirty="0">
                <a:latin typeface="Arial"/>
                <a:cs typeface="Arial"/>
              </a:rPr>
              <a:t>ipos		</a:t>
            </a:r>
            <a:r>
              <a:rPr sz="2400" b="1" i="1" spc="-5" dirty="0">
                <a:latin typeface="Arial"/>
                <a:cs typeface="Arial"/>
              </a:rPr>
              <a:t>eléctricos</a:t>
            </a:r>
            <a:r>
              <a:rPr sz="2400" b="1" i="1" dirty="0">
                <a:latin typeface="Arial"/>
                <a:cs typeface="Arial"/>
              </a:rPr>
              <a:t>	</a:t>
            </a:r>
            <a:r>
              <a:rPr sz="2400" b="1" i="1" spc="-5" dirty="0">
                <a:latin typeface="Arial"/>
                <a:cs typeface="Arial"/>
              </a:rPr>
              <a:t>como</a:t>
            </a:r>
            <a:endParaRPr sz="2400">
              <a:latin typeface="Arial"/>
              <a:cs typeface="Arial"/>
            </a:endParaRPr>
          </a:p>
        </p:txBody>
      </p:sp>
      <p:sp>
        <p:nvSpPr>
          <p:cNvPr id="11" name="object 11"/>
          <p:cNvSpPr txBox="1"/>
          <p:nvPr/>
        </p:nvSpPr>
        <p:spPr>
          <a:xfrm>
            <a:off x="947927" y="2835192"/>
            <a:ext cx="9025255" cy="346249"/>
          </a:xfrm>
          <a:prstGeom prst="rect">
            <a:avLst/>
          </a:prstGeom>
          <a:solidFill>
            <a:srgbClr val="00FF00"/>
          </a:solidFill>
        </p:spPr>
        <p:txBody>
          <a:bodyPr vert="horz" wrap="square" lIns="0" tIns="0" rIns="0" bIns="0" rtlCol="0">
            <a:spAutoFit/>
          </a:bodyPr>
          <a:lstStyle/>
          <a:p>
            <a:pPr>
              <a:lnSpc>
                <a:spcPts val="2655"/>
              </a:lnSpc>
              <a:tabLst>
                <a:tab pos="2717559" algn="l"/>
                <a:tab pos="3929666" algn="l"/>
                <a:tab pos="5740525" algn="l"/>
                <a:tab pos="6223082" algn="l"/>
                <a:tab pos="7435823" algn="l"/>
                <a:tab pos="8228234" algn="l"/>
              </a:tabLst>
            </a:pPr>
            <a:r>
              <a:rPr sz="2400" b="1" i="1" spc="-5" dirty="0">
                <a:latin typeface="Arial"/>
                <a:cs typeface="Arial"/>
              </a:rPr>
              <a:t>Tran</a:t>
            </a:r>
            <a:r>
              <a:rPr sz="2400" b="1" i="1" spc="-15" dirty="0">
                <a:latin typeface="Arial"/>
                <a:cs typeface="Arial"/>
              </a:rPr>
              <a:t>s</a:t>
            </a:r>
            <a:r>
              <a:rPr sz="2400" b="1" i="1" spc="-5" dirty="0">
                <a:latin typeface="Arial"/>
                <a:cs typeface="Arial"/>
              </a:rPr>
              <a:t>formad</a:t>
            </a:r>
            <a:r>
              <a:rPr sz="2400" b="1" i="1" spc="-15" dirty="0">
                <a:latin typeface="Arial"/>
                <a:cs typeface="Arial"/>
              </a:rPr>
              <a:t>o</a:t>
            </a:r>
            <a:r>
              <a:rPr sz="2400" b="1" i="1" spc="-5" dirty="0">
                <a:latin typeface="Arial"/>
                <a:cs typeface="Arial"/>
              </a:rPr>
              <a:t>res,</a:t>
            </a:r>
            <a:r>
              <a:rPr sz="2400" b="1" i="1" dirty="0">
                <a:latin typeface="Arial"/>
                <a:cs typeface="Arial"/>
              </a:rPr>
              <a:t>	</a:t>
            </a:r>
            <a:r>
              <a:rPr sz="2400" b="1" i="1" spc="-5" dirty="0">
                <a:latin typeface="Arial"/>
                <a:cs typeface="Arial"/>
              </a:rPr>
              <a:t>Cables,</a:t>
            </a:r>
            <a:r>
              <a:rPr sz="2400" b="1" i="1" dirty="0">
                <a:latin typeface="Arial"/>
                <a:cs typeface="Arial"/>
              </a:rPr>
              <a:t>	</a:t>
            </a:r>
            <a:r>
              <a:rPr sz="2400" b="1" i="1" spc="-5" dirty="0">
                <a:latin typeface="Arial"/>
                <a:cs typeface="Arial"/>
              </a:rPr>
              <a:t>B</a:t>
            </a:r>
            <a:r>
              <a:rPr sz="2400" b="1" i="1" spc="-15" dirty="0">
                <a:latin typeface="Arial"/>
                <a:cs typeface="Arial"/>
              </a:rPr>
              <a:t>u</a:t>
            </a:r>
            <a:r>
              <a:rPr sz="2400" b="1" i="1" spc="-5" dirty="0">
                <a:latin typeface="Arial"/>
                <a:cs typeface="Arial"/>
              </a:rPr>
              <a:t>shings</a:t>
            </a:r>
            <a:r>
              <a:rPr sz="2400" b="1" i="1" spc="330" dirty="0">
                <a:latin typeface="Arial"/>
                <a:cs typeface="Arial"/>
              </a:rPr>
              <a:t> </a:t>
            </a:r>
            <a:r>
              <a:rPr sz="2400" b="1" i="1" spc="-5" dirty="0">
                <a:latin typeface="Arial"/>
                <a:cs typeface="Arial"/>
              </a:rPr>
              <a:t>y</a:t>
            </a:r>
            <a:r>
              <a:rPr sz="2400" b="1" i="1" dirty="0">
                <a:latin typeface="Arial"/>
                <a:cs typeface="Arial"/>
              </a:rPr>
              <a:t>	</a:t>
            </a:r>
            <a:r>
              <a:rPr sz="2400" b="1" i="1" spc="-5" dirty="0">
                <a:latin typeface="Arial"/>
                <a:cs typeface="Arial"/>
              </a:rPr>
              <a:t>en</a:t>
            </a:r>
            <a:r>
              <a:rPr sz="2400" b="1" i="1" dirty="0">
                <a:latin typeface="Arial"/>
                <a:cs typeface="Arial"/>
              </a:rPr>
              <a:t>	ge</a:t>
            </a:r>
            <a:r>
              <a:rPr sz="2400" b="1" i="1" spc="-10" dirty="0">
                <a:latin typeface="Arial"/>
                <a:cs typeface="Arial"/>
              </a:rPr>
              <a:t>n</a:t>
            </a:r>
            <a:r>
              <a:rPr sz="2400" b="1" i="1" spc="-5" dirty="0">
                <a:latin typeface="Arial"/>
                <a:cs typeface="Arial"/>
              </a:rPr>
              <a:t>er</a:t>
            </a:r>
            <a:r>
              <a:rPr sz="2400" b="1" i="1" dirty="0">
                <a:latin typeface="Arial"/>
                <a:cs typeface="Arial"/>
              </a:rPr>
              <a:t>al	todo	aq</a:t>
            </a:r>
            <a:r>
              <a:rPr sz="2400" b="1" i="1" spc="-10" dirty="0">
                <a:latin typeface="Arial"/>
                <a:cs typeface="Arial"/>
              </a:rPr>
              <a:t>u</a:t>
            </a:r>
            <a:r>
              <a:rPr sz="2400" b="1" i="1" spc="-5" dirty="0">
                <a:latin typeface="Arial"/>
                <a:cs typeface="Arial"/>
              </a:rPr>
              <a:t>el</a:t>
            </a:r>
            <a:endParaRPr sz="2400">
              <a:latin typeface="Arial"/>
              <a:cs typeface="Arial"/>
            </a:endParaRPr>
          </a:p>
        </p:txBody>
      </p:sp>
      <p:sp>
        <p:nvSpPr>
          <p:cNvPr id="12" name="object 12"/>
          <p:cNvSpPr txBox="1"/>
          <p:nvPr/>
        </p:nvSpPr>
        <p:spPr>
          <a:xfrm>
            <a:off x="947927" y="3185712"/>
            <a:ext cx="9025255" cy="346249"/>
          </a:xfrm>
          <a:prstGeom prst="rect">
            <a:avLst/>
          </a:prstGeom>
          <a:solidFill>
            <a:srgbClr val="00FF00"/>
          </a:solidFill>
        </p:spPr>
        <p:txBody>
          <a:bodyPr vert="horz" wrap="square" lIns="0" tIns="0" rIns="0" bIns="0" rtlCol="0">
            <a:spAutoFit/>
          </a:bodyPr>
          <a:lstStyle/>
          <a:p>
            <a:pPr>
              <a:lnSpc>
                <a:spcPts val="2655"/>
              </a:lnSpc>
              <a:tabLst>
                <a:tab pos="1187980" algn="l"/>
                <a:tab pos="2631842" algn="l"/>
                <a:tab pos="3362661" algn="l"/>
                <a:tab pos="4433812" algn="l"/>
                <a:tab pos="5435752" algn="l"/>
                <a:tab pos="6795801" algn="l"/>
                <a:tab pos="8120294" algn="l"/>
              </a:tabLst>
            </a:pPr>
            <a:r>
              <a:rPr sz="2400" b="1" i="1" spc="-5" dirty="0">
                <a:latin typeface="Arial"/>
                <a:cs typeface="Arial"/>
              </a:rPr>
              <a:t>eq</a:t>
            </a:r>
            <a:r>
              <a:rPr sz="2400" b="1" i="1" spc="-15" dirty="0">
                <a:latin typeface="Arial"/>
                <a:cs typeface="Arial"/>
              </a:rPr>
              <a:t>u</a:t>
            </a:r>
            <a:r>
              <a:rPr sz="2400" b="1" i="1" spc="-5" dirty="0">
                <a:latin typeface="Arial"/>
                <a:cs typeface="Arial"/>
              </a:rPr>
              <a:t>ipo	eléctr</a:t>
            </a:r>
            <a:r>
              <a:rPr sz="2400" b="1" i="1" dirty="0">
                <a:latin typeface="Arial"/>
                <a:cs typeface="Arial"/>
              </a:rPr>
              <a:t>i</a:t>
            </a:r>
            <a:r>
              <a:rPr sz="2400" b="1" i="1" spc="-5" dirty="0">
                <a:latin typeface="Arial"/>
                <a:cs typeface="Arial"/>
              </a:rPr>
              <a:t>co</a:t>
            </a:r>
            <a:r>
              <a:rPr sz="2400" b="1" i="1" dirty="0">
                <a:latin typeface="Arial"/>
                <a:cs typeface="Arial"/>
              </a:rPr>
              <a:t>	que	</a:t>
            </a:r>
            <a:r>
              <a:rPr sz="2400" b="1" i="1" spc="-5" dirty="0">
                <a:latin typeface="Arial"/>
                <a:cs typeface="Arial"/>
              </a:rPr>
              <a:t>pos</a:t>
            </a:r>
            <a:r>
              <a:rPr sz="2400" b="1" i="1" spc="-15" dirty="0">
                <a:latin typeface="Arial"/>
                <a:cs typeface="Arial"/>
              </a:rPr>
              <a:t>e</a:t>
            </a:r>
            <a:r>
              <a:rPr sz="2400" b="1" i="1" spc="-5" dirty="0">
                <a:latin typeface="Arial"/>
                <a:cs typeface="Arial"/>
              </a:rPr>
              <a:t>a</a:t>
            </a:r>
            <a:r>
              <a:rPr sz="2400" b="1" i="1" dirty="0">
                <a:latin typeface="Arial"/>
                <a:cs typeface="Arial"/>
              </a:rPr>
              <a:t>	</a:t>
            </a:r>
            <a:r>
              <a:rPr sz="2400" b="1" i="1" spc="-5" dirty="0">
                <a:latin typeface="Arial"/>
                <a:cs typeface="Arial"/>
              </a:rPr>
              <a:t>como</a:t>
            </a:r>
            <a:r>
              <a:rPr sz="2400" b="1" i="1" dirty="0">
                <a:latin typeface="Arial"/>
                <a:cs typeface="Arial"/>
              </a:rPr>
              <a:t>	</a:t>
            </a:r>
            <a:r>
              <a:rPr sz="2400" b="1" i="1" spc="-5" dirty="0">
                <a:latin typeface="Arial"/>
                <a:cs typeface="Arial"/>
              </a:rPr>
              <a:t>mater</a:t>
            </a:r>
            <a:r>
              <a:rPr sz="2400" b="1" i="1" dirty="0">
                <a:latin typeface="Arial"/>
                <a:cs typeface="Arial"/>
              </a:rPr>
              <a:t>i</a:t>
            </a:r>
            <a:r>
              <a:rPr sz="2400" b="1" i="1" spc="-5" dirty="0">
                <a:latin typeface="Arial"/>
                <a:cs typeface="Arial"/>
              </a:rPr>
              <a:t>al</a:t>
            </a:r>
            <a:r>
              <a:rPr sz="2400" b="1" i="1" dirty="0">
                <a:latin typeface="Arial"/>
                <a:cs typeface="Arial"/>
              </a:rPr>
              <a:t>	</a:t>
            </a:r>
            <a:r>
              <a:rPr sz="2400" b="1" i="1" spc="-5" dirty="0">
                <a:latin typeface="Arial"/>
                <a:cs typeface="Arial"/>
              </a:rPr>
              <a:t>ai</a:t>
            </a:r>
            <a:r>
              <a:rPr sz="2400" b="1" i="1" spc="-21" dirty="0">
                <a:latin typeface="Arial"/>
                <a:cs typeface="Arial"/>
              </a:rPr>
              <a:t>s</a:t>
            </a:r>
            <a:r>
              <a:rPr sz="2400" b="1" i="1" spc="-5" dirty="0">
                <a:latin typeface="Arial"/>
                <a:cs typeface="Arial"/>
              </a:rPr>
              <a:t>lante</a:t>
            </a:r>
            <a:r>
              <a:rPr sz="2400" b="1" i="1" dirty="0">
                <a:latin typeface="Arial"/>
                <a:cs typeface="Arial"/>
              </a:rPr>
              <a:t>	</a:t>
            </a:r>
            <a:r>
              <a:rPr sz="2400" b="1" i="1" spc="-5" dirty="0">
                <a:latin typeface="Arial"/>
                <a:cs typeface="Arial"/>
              </a:rPr>
              <a:t>P</a:t>
            </a:r>
            <a:r>
              <a:rPr sz="2400" b="1" i="1" spc="-15" dirty="0">
                <a:latin typeface="Arial"/>
                <a:cs typeface="Arial"/>
              </a:rPr>
              <a:t>a</a:t>
            </a:r>
            <a:r>
              <a:rPr sz="2400" b="1" i="1" spc="5" dirty="0">
                <a:latin typeface="Arial"/>
                <a:cs typeface="Arial"/>
              </a:rPr>
              <a:t>p</a:t>
            </a:r>
            <a:r>
              <a:rPr sz="2400" b="1" i="1" spc="-5" dirty="0">
                <a:latin typeface="Arial"/>
                <a:cs typeface="Arial"/>
              </a:rPr>
              <a:t>el,</a:t>
            </a:r>
            <a:endParaRPr sz="2400">
              <a:latin typeface="Arial"/>
              <a:cs typeface="Arial"/>
            </a:endParaRPr>
          </a:p>
        </p:txBody>
      </p:sp>
      <p:sp>
        <p:nvSpPr>
          <p:cNvPr id="13" name="object 13"/>
          <p:cNvSpPr txBox="1"/>
          <p:nvPr/>
        </p:nvSpPr>
        <p:spPr>
          <a:xfrm>
            <a:off x="947927" y="3528695"/>
            <a:ext cx="5285105" cy="346249"/>
          </a:xfrm>
          <a:prstGeom prst="rect">
            <a:avLst/>
          </a:prstGeom>
          <a:solidFill>
            <a:srgbClr val="00FF00"/>
          </a:solidFill>
        </p:spPr>
        <p:txBody>
          <a:bodyPr vert="horz" wrap="square" lIns="0" tIns="0" rIns="0" bIns="0" rtlCol="0">
            <a:spAutoFit/>
          </a:bodyPr>
          <a:lstStyle/>
          <a:p>
            <a:pPr>
              <a:lnSpc>
                <a:spcPts val="2709"/>
              </a:lnSpc>
            </a:pPr>
            <a:r>
              <a:rPr sz="2400" b="1" i="1" spc="-5" dirty="0">
                <a:latin typeface="Arial"/>
                <a:cs typeface="Arial"/>
              </a:rPr>
              <a:t>Aceite</a:t>
            </a:r>
            <a:r>
              <a:rPr sz="2400" b="1" i="1" dirty="0">
                <a:latin typeface="Arial"/>
                <a:cs typeface="Arial"/>
              </a:rPr>
              <a:t> o</a:t>
            </a:r>
            <a:r>
              <a:rPr sz="2400" b="1" i="1" spc="15" dirty="0">
                <a:latin typeface="Arial"/>
                <a:cs typeface="Arial"/>
              </a:rPr>
              <a:t> </a:t>
            </a:r>
            <a:r>
              <a:rPr sz="2400" b="1" i="1" dirty="0">
                <a:latin typeface="Arial"/>
                <a:cs typeface="Arial"/>
              </a:rPr>
              <a:t>una </a:t>
            </a:r>
            <a:r>
              <a:rPr sz="2400" b="1" i="1" spc="-5" dirty="0">
                <a:latin typeface="Arial"/>
                <a:cs typeface="Arial"/>
              </a:rPr>
              <a:t>combinación</a:t>
            </a:r>
            <a:r>
              <a:rPr sz="2400" b="1" i="1" spc="5" dirty="0">
                <a:latin typeface="Arial"/>
                <a:cs typeface="Arial"/>
              </a:rPr>
              <a:t> </a:t>
            </a:r>
            <a:r>
              <a:rPr sz="2400" b="1" i="1" spc="-5" dirty="0">
                <a:latin typeface="Arial"/>
                <a:cs typeface="Arial"/>
              </a:rPr>
              <a:t>de</a:t>
            </a:r>
            <a:r>
              <a:rPr sz="2400" b="1" i="1" spc="5" dirty="0">
                <a:latin typeface="Arial"/>
                <a:cs typeface="Arial"/>
              </a:rPr>
              <a:t> </a:t>
            </a:r>
            <a:r>
              <a:rPr sz="2400" b="1" i="1" spc="-5" dirty="0">
                <a:latin typeface="Arial"/>
                <a:cs typeface="Arial"/>
              </a:rPr>
              <a:t>ambos</a:t>
            </a:r>
            <a:endParaRPr sz="2400">
              <a:latin typeface="Arial"/>
              <a:cs typeface="Arial"/>
            </a:endParaRPr>
          </a:p>
        </p:txBody>
      </p:sp>
      <p:sp>
        <p:nvSpPr>
          <p:cNvPr id="14" name="object 14"/>
          <p:cNvSpPr txBox="1"/>
          <p:nvPr/>
        </p:nvSpPr>
        <p:spPr>
          <a:xfrm>
            <a:off x="6219826" y="3494658"/>
            <a:ext cx="110489" cy="382155"/>
          </a:xfrm>
          <a:prstGeom prst="rect">
            <a:avLst/>
          </a:prstGeom>
        </p:spPr>
        <p:txBody>
          <a:bodyPr vert="horz" wrap="square" lIns="0" tIns="12699" rIns="0" bIns="0" rtlCol="0">
            <a:spAutoFit/>
          </a:bodyPr>
          <a:lstStyle/>
          <a:p>
            <a:pPr marL="12699">
              <a:spcBef>
                <a:spcPts val="100"/>
              </a:spcBef>
            </a:pPr>
            <a:r>
              <a:rPr sz="2400" b="1" i="1" dirty="0">
                <a:latin typeface="Arial"/>
                <a:cs typeface="Arial"/>
              </a:rPr>
              <a:t>.</a:t>
            </a:r>
            <a:endParaRPr sz="2400">
              <a:latin typeface="Arial"/>
              <a:cs typeface="Arial"/>
            </a:endParaRPr>
          </a:p>
        </p:txBody>
      </p:sp>
      <p:pic>
        <p:nvPicPr>
          <p:cNvPr id="15" name="object 15"/>
          <p:cNvPicPr/>
          <p:nvPr/>
        </p:nvPicPr>
        <p:blipFill>
          <a:blip r:embed="rId2" cstate="print"/>
          <a:stretch>
            <a:fillRect/>
          </a:stretch>
        </p:blipFill>
        <p:spPr>
          <a:xfrm>
            <a:off x="719455" y="4185242"/>
            <a:ext cx="208914" cy="194987"/>
          </a:xfrm>
          <a:prstGeom prst="rect">
            <a:avLst/>
          </a:prstGeom>
        </p:spPr>
      </p:pic>
      <p:sp>
        <p:nvSpPr>
          <p:cNvPr id="16" name="object 16"/>
          <p:cNvSpPr txBox="1"/>
          <p:nvPr/>
        </p:nvSpPr>
        <p:spPr>
          <a:xfrm>
            <a:off x="1806194" y="4156836"/>
            <a:ext cx="6125845" cy="269304"/>
          </a:xfrm>
          <a:prstGeom prst="rect">
            <a:avLst/>
          </a:prstGeom>
          <a:solidFill>
            <a:srgbClr val="FFFF00"/>
          </a:solidFill>
        </p:spPr>
        <p:txBody>
          <a:bodyPr vert="horz" wrap="square" lIns="0" tIns="0" rIns="0" bIns="0" rtlCol="0">
            <a:spAutoFit/>
          </a:bodyPr>
          <a:lstStyle/>
          <a:p>
            <a:pPr>
              <a:lnSpc>
                <a:spcPts val="2145"/>
              </a:lnSpc>
              <a:tabLst>
                <a:tab pos="1770857" algn="l"/>
                <a:tab pos="2294052" algn="l"/>
                <a:tab pos="4212851" algn="l"/>
                <a:tab pos="4669375" algn="l"/>
                <a:tab pos="5193203" algn="l"/>
              </a:tabLst>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s</a:t>
            </a:r>
            <a:r>
              <a:rPr sz="1900" b="1" spc="-5" dirty="0">
                <a:latin typeface="Arial"/>
                <a:cs typeface="Arial"/>
              </a:rPr>
              <a:t>ec</a:t>
            </a:r>
            <a:r>
              <a:rPr sz="1900" b="1" dirty="0">
                <a:latin typeface="Arial"/>
                <a:cs typeface="Arial"/>
              </a:rPr>
              <a:t>u</a:t>
            </a:r>
            <a:r>
              <a:rPr sz="1900" b="1" spc="-5" dirty="0">
                <a:latin typeface="Arial"/>
                <a:cs typeface="Arial"/>
              </a:rPr>
              <a:t>e</a:t>
            </a:r>
            <a:r>
              <a:rPr sz="1900" b="1" dirty="0">
                <a:latin typeface="Arial"/>
                <a:cs typeface="Arial"/>
              </a:rPr>
              <a:t>n</a:t>
            </a:r>
            <a:r>
              <a:rPr sz="1900" b="1" spc="-5" dirty="0">
                <a:latin typeface="Arial"/>
                <a:cs typeface="Arial"/>
              </a:rPr>
              <a:t>cia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5" dirty="0">
                <a:latin typeface="Arial"/>
                <a:cs typeface="Arial"/>
              </a:rPr>
              <a:t>e</a:t>
            </a:r>
            <a:r>
              <a:rPr sz="1900" b="1" spc="25" dirty="0">
                <a:latin typeface="Arial"/>
                <a:cs typeface="Arial"/>
              </a:rPr>
              <a:t>n</a:t>
            </a:r>
            <a:r>
              <a:rPr sz="1900" b="1" spc="-40" dirty="0">
                <a:latin typeface="Arial"/>
                <a:cs typeface="Arial"/>
              </a:rPr>
              <a:t>v</a:t>
            </a:r>
            <a:r>
              <a:rPr sz="1900" b="1" spc="-5" dirty="0">
                <a:latin typeface="Arial"/>
                <a:cs typeface="Arial"/>
              </a:rPr>
              <a:t>ejec</a:t>
            </a:r>
            <a:r>
              <a:rPr sz="1900" b="1" spc="5" dirty="0">
                <a:latin typeface="Arial"/>
                <a:cs typeface="Arial"/>
              </a:rPr>
              <a:t>i</a:t>
            </a:r>
            <a:r>
              <a:rPr sz="1900" b="1" spc="-5" dirty="0">
                <a:latin typeface="Arial"/>
                <a:cs typeface="Arial"/>
              </a:rPr>
              <a:t>mi</a:t>
            </a:r>
            <a:r>
              <a:rPr sz="1900" b="1"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a:t>
            </a:r>
            <a:r>
              <a:rPr sz="1900" b="1" dirty="0">
                <a:latin typeface="Arial"/>
                <a:cs typeface="Arial"/>
              </a:rPr>
              <a:t>o</a:t>
            </a:r>
            <a:r>
              <a:rPr sz="1900" b="1" spc="-5" dirty="0">
                <a:latin typeface="Arial"/>
                <a:cs typeface="Arial"/>
              </a:rPr>
              <a:t>s</a:t>
            </a:r>
            <a:endParaRPr sz="1900">
              <a:latin typeface="Arial"/>
              <a:cs typeface="Arial"/>
            </a:endParaRPr>
          </a:p>
        </p:txBody>
      </p:sp>
      <p:sp>
        <p:nvSpPr>
          <p:cNvPr id="17" name="object 17"/>
          <p:cNvSpPr txBox="1"/>
          <p:nvPr/>
        </p:nvSpPr>
        <p:spPr>
          <a:xfrm>
            <a:off x="935229" y="4127373"/>
            <a:ext cx="9049384" cy="304570"/>
          </a:xfrm>
          <a:prstGeom prst="rect">
            <a:avLst/>
          </a:prstGeom>
        </p:spPr>
        <p:txBody>
          <a:bodyPr vert="horz" wrap="square" lIns="0" tIns="12064" rIns="0" bIns="0" rtlCol="0">
            <a:spAutoFit/>
          </a:bodyPr>
          <a:lstStyle/>
          <a:p>
            <a:pPr marL="12699">
              <a:spcBef>
                <a:spcPts val="95"/>
              </a:spcBef>
              <a:tabLst>
                <a:tab pos="7171053" algn="l"/>
                <a:tab pos="8525388" algn="l"/>
                <a:tab pos="8834605" algn="l"/>
              </a:tabLst>
            </a:pPr>
            <a:r>
              <a:rPr sz="1900" b="1" spc="-5" dirty="0">
                <a:latin typeface="Arial"/>
                <a:cs typeface="Arial"/>
              </a:rPr>
              <a:t>Como	asocia</a:t>
            </a:r>
            <a:r>
              <a:rPr sz="1900" b="1" dirty="0">
                <a:latin typeface="Arial"/>
                <a:cs typeface="Arial"/>
              </a:rPr>
              <a:t>d</a:t>
            </a:r>
            <a:r>
              <a:rPr sz="1900" b="1" spc="-5" dirty="0">
                <a:latin typeface="Arial"/>
                <a:cs typeface="Arial"/>
              </a:rPr>
              <a:t>os</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la</a:t>
            </a:r>
            <a:endParaRPr sz="1900">
              <a:latin typeface="Arial"/>
              <a:cs typeface="Arial"/>
            </a:endParaRPr>
          </a:p>
        </p:txBody>
      </p:sp>
      <p:sp>
        <p:nvSpPr>
          <p:cNvPr id="18" name="object 18"/>
          <p:cNvSpPr txBox="1"/>
          <p:nvPr/>
        </p:nvSpPr>
        <p:spPr>
          <a:xfrm>
            <a:off x="935229" y="4404741"/>
            <a:ext cx="7300595" cy="304570"/>
          </a:xfrm>
          <a:prstGeom prst="rect">
            <a:avLst/>
          </a:prstGeom>
        </p:spPr>
        <p:txBody>
          <a:bodyPr vert="horz" wrap="square" lIns="0" tIns="12064" rIns="0" bIns="0" rtlCol="0">
            <a:spAutoFit/>
          </a:bodyPr>
          <a:lstStyle/>
          <a:p>
            <a:pPr marL="12699">
              <a:spcBef>
                <a:spcPts val="95"/>
              </a:spcBef>
              <a:tabLst>
                <a:tab pos="1507356" algn="l"/>
                <a:tab pos="3016617" algn="l"/>
                <a:tab pos="3290911" algn="l"/>
                <a:tab pos="4814777" algn="l"/>
                <a:tab pos="5243364" algn="l"/>
                <a:tab pos="6242130" algn="l"/>
              </a:tabLst>
            </a:pPr>
            <a:r>
              <a:rPr sz="1900" b="1" spc="-5" dirty="0">
                <a:latin typeface="Arial"/>
                <a:cs typeface="Arial"/>
              </a:rPr>
              <a:t>generación,	transmisión	y	distribución	de	energía	eléctrica,</a:t>
            </a:r>
            <a:endParaRPr sz="1900">
              <a:latin typeface="Arial"/>
              <a:cs typeface="Arial"/>
            </a:endParaRPr>
          </a:p>
        </p:txBody>
      </p:sp>
      <p:sp>
        <p:nvSpPr>
          <p:cNvPr id="19" name="object 19"/>
          <p:cNvSpPr txBox="1"/>
          <p:nvPr/>
        </p:nvSpPr>
        <p:spPr>
          <a:xfrm>
            <a:off x="8366506" y="4434205"/>
            <a:ext cx="1606550" cy="269304"/>
          </a:xfrm>
          <a:prstGeom prst="rect">
            <a:avLst/>
          </a:prstGeom>
          <a:solidFill>
            <a:srgbClr val="FFFF00"/>
          </a:solidFill>
        </p:spPr>
        <p:txBody>
          <a:bodyPr vert="horz" wrap="square" lIns="0" tIns="0" rIns="0" bIns="0" rtlCol="0">
            <a:spAutoFit/>
          </a:bodyPr>
          <a:lstStyle/>
          <a:p>
            <a:pPr>
              <a:lnSpc>
                <a:spcPts val="2145"/>
              </a:lnSpc>
              <a:tabLst>
                <a:tab pos="477477" algn="l"/>
              </a:tabLst>
            </a:pPr>
            <a:r>
              <a:rPr sz="1900" b="1" spc="5" dirty="0">
                <a:latin typeface="Arial"/>
                <a:cs typeface="Arial"/>
              </a:rPr>
              <a:t>l</a:t>
            </a:r>
            <a:r>
              <a:rPr sz="1900" b="1" spc="-5" dirty="0">
                <a:latin typeface="Arial"/>
                <a:cs typeface="Arial"/>
              </a:rPr>
              <a:t>as</a:t>
            </a:r>
            <a:r>
              <a:rPr sz="1900" b="1" dirty="0">
                <a:latin typeface="Arial"/>
                <a:cs typeface="Arial"/>
              </a:rPr>
              <a:t>	</a:t>
            </a:r>
            <a:r>
              <a:rPr sz="1900" b="1" spc="-5" dirty="0">
                <a:latin typeface="Arial"/>
                <a:cs typeface="Arial"/>
              </a:rPr>
              <a:t>em</a:t>
            </a:r>
            <a:r>
              <a:rPr sz="1900" b="1" spc="5" dirty="0">
                <a:latin typeface="Arial"/>
                <a:cs typeface="Arial"/>
              </a:rPr>
              <a:t>p</a:t>
            </a:r>
            <a:r>
              <a:rPr sz="1900" b="1" spc="-5" dirty="0">
                <a:latin typeface="Arial"/>
                <a:cs typeface="Arial"/>
              </a:rPr>
              <a:t>resas</a:t>
            </a:r>
            <a:endParaRPr sz="1900">
              <a:latin typeface="Arial"/>
              <a:cs typeface="Arial"/>
            </a:endParaRPr>
          </a:p>
        </p:txBody>
      </p:sp>
      <p:sp>
        <p:nvSpPr>
          <p:cNvPr id="20" name="object 20"/>
          <p:cNvSpPr txBox="1"/>
          <p:nvPr/>
        </p:nvSpPr>
        <p:spPr>
          <a:xfrm>
            <a:off x="947927" y="4711573"/>
            <a:ext cx="39770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eléctricas</a:t>
            </a:r>
            <a:r>
              <a:rPr sz="1900" b="1" spc="44" dirty="0">
                <a:latin typeface="Arial"/>
                <a:cs typeface="Arial"/>
              </a:rPr>
              <a:t> </a:t>
            </a:r>
            <a:r>
              <a:rPr sz="1900" b="1" dirty="0">
                <a:latin typeface="Arial"/>
                <a:cs typeface="Arial"/>
              </a:rPr>
              <a:t>han</a:t>
            </a:r>
            <a:r>
              <a:rPr sz="1900" b="1" spc="44" dirty="0">
                <a:latin typeface="Arial"/>
                <a:cs typeface="Arial"/>
              </a:rPr>
              <a:t> </a:t>
            </a:r>
            <a:r>
              <a:rPr sz="1900" b="1" spc="-5" dirty="0">
                <a:latin typeface="Arial"/>
                <a:cs typeface="Arial"/>
              </a:rPr>
              <a:t>iniciado</a:t>
            </a:r>
            <a:r>
              <a:rPr sz="1900" b="1" spc="44" dirty="0">
                <a:latin typeface="Arial"/>
                <a:cs typeface="Arial"/>
              </a:rPr>
              <a:t> </a:t>
            </a:r>
            <a:r>
              <a:rPr sz="1900" b="1" spc="-5" dirty="0">
                <a:latin typeface="Arial"/>
                <a:cs typeface="Arial"/>
              </a:rPr>
              <a:t>un</a:t>
            </a:r>
            <a:r>
              <a:rPr sz="1900" b="1" spc="65" dirty="0">
                <a:latin typeface="Arial"/>
                <a:cs typeface="Arial"/>
              </a:rPr>
              <a:t> </a:t>
            </a:r>
            <a:r>
              <a:rPr sz="1900" b="1" spc="-5" dirty="0">
                <a:latin typeface="Arial"/>
                <a:cs typeface="Arial"/>
              </a:rPr>
              <a:t>proceso</a:t>
            </a:r>
            <a:endParaRPr sz="1900">
              <a:latin typeface="Arial"/>
              <a:cs typeface="Arial"/>
            </a:endParaRPr>
          </a:p>
        </p:txBody>
      </p:sp>
      <p:sp>
        <p:nvSpPr>
          <p:cNvPr id="21" name="object 21"/>
          <p:cNvSpPr txBox="1"/>
          <p:nvPr/>
        </p:nvSpPr>
        <p:spPr>
          <a:xfrm>
            <a:off x="4983607" y="4682109"/>
            <a:ext cx="28676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30" dirty="0">
                <a:latin typeface="Arial"/>
                <a:cs typeface="Arial"/>
              </a:rPr>
              <a:t> </a:t>
            </a:r>
            <a:r>
              <a:rPr sz="1900" b="1" spc="-5" dirty="0">
                <a:latin typeface="Arial"/>
                <a:cs typeface="Arial"/>
              </a:rPr>
              <a:t>tiene</a:t>
            </a:r>
            <a:r>
              <a:rPr sz="1900" b="1" spc="30" dirty="0">
                <a:latin typeface="Arial"/>
                <a:cs typeface="Arial"/>
              </a:rPr>
              <a:t> </a:t>
            </a:r>
            <a:r>
              <a:rPr sz="1900" b="1" spc="-5" dirty="0">
                <a:latin typeface="Arial"/>
                <a:cs typeface="Arial"/>
              </a:rPr>
              <a:t>como</a:t>
            </a:r>
            <a:r>
              <a:rPr sz="1900" b="1" spc="25" dirty="0">
                <a:latin typeface="Arial"/>
                <a:cs typeface="Arial"/>
              </a:rPr>
              <a:t> </a:t>
            </a:r>
            <a:r>
              <a:rPr sz="1900" b="1" spc="-5" dirty="0">
                <a:latin typeface="Arial"/>
                <a:cs typeface="Arial"/>
              </a:rPr>
              <a:t>finalidad</a:t>
            </a:r>
            <a:endParaRPr sz="1900">
              <a:latin typeface="Arial"/>
              <a:cs typeface="Arial"/>
            </a:endParaRPr>
          </a:p>
        </p:txBody>
      </p:sp>
      <p:sp>
        <p:nvSpPr>
          <p:cNvPr id="22" name="object 22"/>
          <p:cNvSpPr txBox="1"/>
          <p:nvPr/>
        </p:nvSpPr>
        <p:spPr>
          <a:xfrm>
            <a:off x="7913496" y="4711573"/>
            <a:ext cx="20593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conocer</a:t>
            </a:r>
            <a:r>
              <a:rPr sz="1900" b="1" spc="10"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estado</a:t>
            </a:r>
            <a:endParaRPr sz="1900">
              <a:latin typeface="Arial"/>
              <a:cs typeface="Arial"/>
            </a:endParaRPr>
          </a:p>
        </p:txBody>
      </p:sp>
      <p:sp>
        <p:nvSpPr>
          <p:cNvPr id="23" name="object 23"/>
          <p:cNvSpPr txBox="1"/>
          <p:nvPr/>
        </p:nvSpPr>
        <p:spPr>
          <a:xfrm>
            <a:off x="947927" y="4988942"/>
            <a:ext cx="4286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real</a:t>
            </a:r>
            <a:endParaRPr sz="1900">
              <a:latin typeface="Arial"/>
              <a:cs typeface="Arial"/>
            </a:endParaRPr>
          </a:p>
        </p:txBody>
      </p:sp>
      <p:sp>
        <p:nvSpPr>
          <p:cNvPr id="24" name="object 24"/>
          <p:cNvSpPr txBox="1"/>
          <p:nvPr/>
        </p:nvSpPr>
        <p:spPr>
          <a:xfrm>
            <a:off x="1430783" y="4959477"/>
            <a:ext cx="29083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 los</a:t>
            </a:r>
            <a:r>
              <a:rPr sz="1900" b="1" dirty="0">
                <a:latin typeface="Arial"/>
                <a:cs typeface="Arial"/>
              </a:rPr>
              <a:t> </a:t>
            </a:r>
            <a:r>
              <a:rPr sz="1900" b="1" spc="-5" dirty="0">
                <a:latin typeface="Arial"/>
                <a:cs typeface="Arial"/>
              </a:rPr>
              <a:t>equipos</a:t>
            </a:r>
            <a:r>
              <a:rPr sz="1900" b="1" spc="-10" dirty="0">
                <a:latin typeface="Arial"/>
                <a:cs typeface="Arial"/>
              </a:rPr>
              <a:t> </a:t>
            </a:r>
            <a:r>
              <a:rPr sz="1900" b="1" spc="-5" dirty="0">
                <a:latin typeface="Arial"/>
                <a:cs typeface="Arial"/>
              </a:rPr>
              <a:t>eléctricos</a:t>
            </a:r>
            <a:endParaRPr sz="1900">
              <a:latin typeface="Arial"/>
              <a:cs typeface="Arial"/>
            </a:endParaRPr>
          </a:p>
        </p:txBody>
      </p:sp>
      <p:sp>
        <p:nvSpPr>
          <p:cNvPr id="25" name="object 25"/>
          <p:cNvSpPr txBox="1"/>
          <p:nvPr/>
        </p:nvSpPr>
        <p:spPr>
          <a:xfrm>
            <a:off x="4397375" y="4988942"/>
            <a:ext cx="23856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r>
              <a:rPr sz="1900" b="1" spc="-25" dirty="0">
                <a:latin typeface="Arial"/>
                <a:cs typeface="Arial"/>
              </a:rPr>
              <a:t> </a:t>
            </a:r>
            <a:r>
              <a:rPr sz="1900" b="1" spc="-5" dirty="0">
                <a:latin typeface="Arial"/>
                <a:cs typeface="Arial"/>
              </a:rPr>
              <a:t>la</a:t>
            </a:r>
            <a:r>
              <a:rPr sz="1900" b="1" spc="21" dirty="0">
                <a:latin typeface="Arial"/>
                <a:cs typeface="Arial"/>
              </a:rPr>
              <a:t> </a:t>
            </a:r>
            <a:r>
              <a:rPr sz="1900" b="1" spc="-10" dirty="0">
                <a:latin typeface="Arial"/>
                <a:cs typeface="Arial"/>
              </a:rPr>
              <a:t>vida</a:t>
            </a:r>
            <a:r>
              <a:rPr sz="1900" b="1" spc="5" dirty="0">
                <a:latin typeface="Arial"/>
                <a:cs typeface="Arial"/>
              </a:rPr>
              <a:t> </a:t>
            </a:r>
            <a:r>
              <a:rPr sz="1900" b="1" spc="-5" dirty="0">
                <a:latin typeface="Arial"/>
                <a:cs typeface="Arial"/>
              </a:rPr>
              <a:t>útil</a:t>
            </a:r>
            <a:r>
              <a:rPr sz="1900" b="1" dirty="0">
                <a:latin typeface="Arial"/>
                <a:cs typeface="Arial"/>
              </a:rPr>
              <a:t> </a:t>
            </a:r>
            <a:r>
              <a:rPr sz="1900" b="1" spc="-5" dirty="0">
                <a:latin typeface="Arial"/>
                <a:cs typeface="Arial"/>
              </a:rPr>
              <a:t>restante</a:t>
            </a:r>
            <a:endParaRPr sz="1900">
              <a:latin typeface="Arial"/>
              <a:cs typeface="Arial"/>
            </a:endParaRPr>
          </a:p>
        </p:txBody>
      </p:sp>
      <p:sp>
        <p:nvSpPr>
          <p:cNvPr id="26" name="object 26"/>
          <p:cNvSpPr txBox="1"/>
          <p:nvPr/>
        </p:nvSpPr>
        <p:spPr>
          <a:xfrm>
            <a:off x="6837045" y="4959477"/>
            <a:ext cx="2477770"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de</a:t>
            </a:r>
            <a:r>
              <a:rPr sz="1900" b="1" spc="-21" dirty="0">
                <a:latin typeface="Arial"/>
                <a:cs typeface="Arial"/>
              </a:rPr>
              <a:t> </a:t>
            </a:r>
            <a:r>
              <a:rPr sz="1900" b="1" spc="-5" dirty="0">
                <a:latin typeface="Arial"/>
                <a:cs typeface="Arial"/>
              </a:rPr>
              <a:t>cada</a:t>
            </a:r>
            <a:r>
              <a:rPr sz="1900" b="1" spc="-10" dirty="0">
                <a:latin typeface="Arial"/>
                <a:cs typeface="Arial"/>
              </a:rPr>
              <a:t> </a:t>
            </a:r>
            <a:r>
              <a:rPr sz="1900" b="1" spc="-5" dirty="0">
                <a:latin typeface="Arial"/>
                <a:cs typeface="Arial"/>
              </a:rPr>
              <a:t>uno de</a:t>
            </a:r>
            <a:r>
              <a:rPr sz="1900" b="1" spc="-21" dirty="0">
                <a:latin typeface="Arial"/>
                <a:cs typeface="Arial"/>
              </a:rPr>
              <a:t> </a:t>
            </a:r>
            <a:r>
              <a:rPr sz="1900" b="1" spc="-5" dirty="0">
                <a:latin typeface="Arial"/>
                <a:cs typeface="Arial"/>
              </a:rPr>
              <a:t>estos</a:t>
            </a:r>
            <a:endParaRPr sz="1900">
              <a:latin typeface="Arial"/>
              <a:cs typeface="Arial"/>
            </a:endParaRPr>
          </a:p>
        </p:txBody>
      </p:sp>
      <p:pic>
        <p:nvPicPr>
          <p:cNvPr id="27" name="object 27"/>
          <p:cNvPicPr/>
          <p:nvPr/>
        </p:nvPicPr>
        <p:blipFill>
          <a:blip r:embed="rId2" cstate="print"/>
          <a:stretch>
            <a:fillRect/>
          </a:stretch>
        </p:blipFill>
        <p:spPr>
          <a:xfrm>
            <a:off x="719455" y="5849535"/>
            <a:ext cx="208914" cy="194394"/>
          </a:xfrm>
          <a:prstGeom prst="rect">
            <a:avLst/>
          </a:prstGeom>
        </p:spPr>
      </p:pic>
      <p:sp>
        <p:nvSpPr>
          <p:cNvPr id="28" name="object 28"/>
          <p:cNvSpPr txBox="1"/>
          <p:nvPr/>
        </p:nvSpPr>
        <p:spPr>
          <a:xfrm>
            <a:off x="1323086" y="5821427"/>
            <a:ext cx="54387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espectroscopía</a:t>
            </a:r>
            <a:r>
              <a:rPr sz="1900" b="1" spc="204" dirty="0">
                <a:latin typeface="Arial"/>
                <a:cs typeface="Arial"/>
              </a:rPr>
              <a:t> </a:t>
            </a:r>
            <a:r>
              <a:rPr sz="1900" b="1" spc="-5" dirty="0">
                <a:latin typeface="Arial"/>
                <a:cs typeface="Arial"/>
              </a:rPr>
              <a:t>en</a:t>
            </a:r>
            <a:r>
              <a:rPr sz="1900" b="1" spc="210" dirty="0">
                <a:latin typeface="Arial"/>
                <a:cs typeface="Arial"/>
              </a:rPr>
              <a:t> </a:t>
            </a:r>
            <a:r>
              <a:rPr sz="1900" b="1" spc="-5" dirty="0">
                <a:latin typeface="Arial"/>
                <a:cs typeface="Arial"/>
              </a:rPr>
              <a:t>el</a:t>
            </a:r>
            <a:r>
              <a:rPr sz="1900" b="1" spc="214" dirty="0">
                <a:latin typeface="Arial"/>
                <a:cs typeface="Arial"/>
              </a:rPr>
              <a:t> </a:t>
            </a:r>
            <a:r>
              <a:rPr sz="1900" b="1" spc="-5" dirty="0">
                <a:latin typeface="Arial"/>
                <a:cs typeface="Arial"/>
              </a:rPr>
              <a:t>dominio</a:t>
            </a:r>
            <a:r>
              <a:rPr sz="1900" b="1" spc="210" dirty="0">
                <a:latin typeface="Arial"/>
                <a:cs typeface="Arial"/>
              </a:rPr>
              <a:t> </a:t>
            </a:r>
            <a:r>
              <a:rPr sz="1900" b="1" spc="-5" dirty="0">
                <a:latin typeface="Arial"/>
                <a:cs typeface="Arial"/>
              </a:rPr>
              <a:t>de</a:t>
            </a:r>
            <a:r>
              <a:rPr sz="1900" b="1" spc="210" dirty="0">
                <a:latin typeface="Arial"/>
                <a:cs typeface="Arial"/>
              </a:rPr>
              <a:t> </a:t>
            </a:r>
            <a:r>
              <a:rPr sz="1900" b="1" spc="-5" dirty="0">
                <a:latin typeface="Arial"/>
                <a:cs typeface="Arial"/>
              </a:rPr>
              <a:t>la</a:t>
            </a:r>
            <a:r>
              <a:rPr sz="1900" b="1" spc="195" dirty="0">
                <a:latin typeface="Arial"/>
                <a:cs typeface="Arial"/>
              </a:rPr>
              <a:t> </a:t>
            </a:r>
            <a:r>
              <a:rPr sz="1900" b="1" spc="-5" dirty="0">
                <a:latin typeface="Arial"/>
                <a:cs typeface="Arial"/>
              </a:rPr>
              <a:t>frecuencia</a:t>
            </a:r>
            <a:endParaRPr sz="1900">
              <a:latin typeface="Arial"/>
              <a:cs typeface="Arial"/>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83</a:t>
            </a:fld>
            <a:endParaRPr dirty="0"/>
          </a:p>
        </p:txBody>
      </p:sp>
      <p:sp>
        <p:nvSpPr>
          <p:cNvPr id="29" name="object 29"/>
          <p:cNvSpPr txBox="1"/>
          <p:nvPr/>
        </p:nvSpPr>
        <p:spPr>
          <a:xfrm>
            <a:off x="935227" y="5791961"/>
            <a:ext cx="8088630" cy="304570"/>
          </a:xfrm>
          <a:prstGeom prst="rect">
            <a:avLst/>
          </a:prstGeom>
        </p:spPr>
        <p:txBody>
          <a:bodyPr vert="horz" wrap="square" lIns="0" tIns="12064" rIns="0" bIns="0" rtlCol="0">
            <a:spAutoFit/>
          </a:bodyPr>
          <a:lstStyle/>
          <a:p>
            <a:pPr marL="12699">
              <a:spcBef>
                <a:spcPts val="95"/>
              </a:spcBef>
              <a:tabLst>
                <a:tab pos="5918310" algn="l"/>
              </a:tabLst>
            </a:pPr>
            <a:r>
              <a:rPr sz="1900" b="1" spc="-5" dirty="0">
                <a:latin typeface="Arial"/>
                <a:cs typeface="Arial"/>
              </a:rPr>
              <a:t>La	en</a:t>
            </a:r>
            <a:r>
              <a:rPr sz="1900" b="1" spc="185" dirty="0">
                <a:latin typeface="Arial"/>
                <a:cs typeface="Arial"/>
              </a:rPr>
              <a:t> </a:t>
            </a:r>
            <a:r>
              <a:rPr sz="1900" b="1" spc="-5" dirty="0">
                <a:latin typeface="Arial"/>
                <a:cs typeface="Arial"/>
              </a:rPr>
              <a:t>un</a:t>
            </a:r>
            <a:r>
              <a:rPr sz="1900" b="1" spc="191" dirty="0">
                <a:latin typeface="Arial"/>
                <a:cs typeface="Arial"/>
              </a:rPr>
              <a:t> </a:t>
            </a:r>
            <a:r>
              <a:rPr sz="1900" b="1" spc="-5" dirty="0">
                <a:latin typeface="Arial"/>
                <a:cs typeface="Arial"/>
              </a:rPr>
              <a:t>método</a:t>
            </a:r>
            <a:r>
              <a:rPr sz="1900" b="1" spc="195" dirty="0">
                <a:latin typeface="Arial"/>
                <a:cs typeface="Arial"/>
              </a:rPr>
              <a:t> </a:t>
            </a:r>
            <a:r>
              <a:rPr sz="1900" b="1" spc="-5" dirty="0">
                <a:latin typeface="Arial"/>
                <a:cs typeface="Arial"/>
              </a:rPr>
              <a:t>que</a:t>
            </a:r>
            <a:endParaRPr sz="1900">
              <a:latin typeface="Arial"/>
              <a:cs typeface="Arial"/>
            </a:endParaRPr>
          </a:p>
        </p:txBody>
      </p:sp>
      <p:sp>
        <p:nvSpPr>
          <p:cNvPr id="30" name="object 30"/>
          <p:cNvSpPr txBox="1"/>
          <p:nvPr/>
        </p:nvSpPr>
        <p:spPr>
          <a:xfrm>
            <a:off x="9104121" y="5821427"/>
            <a:ext cx="8813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t>
            </a:r>
            <a:r>
              <a:rPr sz="1900" b="1" dirty="0">
                <a:latin typeface="Arial"/>
                <a:cs typeface="Arial"/>
              </a:rPr>
              <a:t>e</a:t>
            </a:r>
            <a:r>
              <a:rPr sz="1900" b="1" spc="-5" dirty="0">
                <a:latin typeface="Arial"/>
                <a:cs typeface="Arial"/>
              </a:rPr>
              <a:t>r</a:t>
            </a:r>
            <a:r>
              <a:rPr sz="1900" b="1" spc="-21" dirty="0">
                <a:latin typeface="Arial"/>
                <a:cs typeface="Arial"/>
              </a:rPr>
              <a:t>m</a:t>
            </a:r>
            <a:r>
              <a:rPr sz="1900" b="1" spc="-5" dirty="0">
                <a:latin typeface="Arial"/>
                <a:cs typeface="Arial"/>
              </a:rPr>
              <a:t>ite</a:t>
            </a:r>
            <a:endParaRPr sz="1900">
              <a:latin typeface="Arial"/>
              <a:cs typeface="Arial"/>
            </a:endParaRPr>
          </a:p>
        </p:txBody>
      </p:sp>
      <p:sp>
        <p:nvSpPr>
          <p:cNvPr id="31" name="object 31"/>
          <p:cNvSpPr txBox="1"/>
          <p:nvPr/>
        </p:nvSpPr>
        <p:spPr>
          <a:xfrm>
            <a:off x="947927" y="6098795"/>
            <a:ext cx="90252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verificar</a:t>
            </a:r>
            <a:r>
              <a:rPr sz="1900" b="1" spc="160" dirty="0">
                <a:latin typeface="Arial"/>
                <a:cs typeface="Arial"/>
              </a:rPr>
              <a:t> </a:t>
            </a:r>
            <a:r>
              <a:rPr sz="1900" b="1" dirty="0">
                <a:latin typeface="Arial"/>
                <a:cs typeface="Arial"/>
              </a:rPr>
              <a:t>la</a:t>
            </a:r>
            <a:r>
              <a:rPr sz="1900" b="1" spc="170" dirty="0">
                <a:latin typeface="Arial"/>
                <a:cs typeface="Arial"/>
              </a:rPr>
              <a:t> </a:t>
            </a:r>
            <a:r>
              <a:rPr sz="1900" b="1" dirty="0">
                <a:latin typeface="Arial"/>
                <a:cs typeface="Arial"/>
              </a:rPr>
              <a:t>cantidad</a:t>
            </a:r>
            <a:r>
              <a:rPr sz="1900" b="1" spc="170" dirty="0">
                <a:latin typeface="Arial"/>
                <a:cs typeface="Arial"/>
              </a:rPr>
              <a:t> </a:t>
            </a:r>
            <a:r>
              <a:rPr sz="1900" b="1" spc="-5" dirty="0">
                <a:latin typeface="Arial"/>
                <a:cs typeface="Arial"/>
              </a:rPr>
              <a:t>de</a:t>
            </a:r>
            <a:r>
              <a:rPr sz="1900" b="1" spc="175" dirty="0">
                <a:latin typeface="Arial"/>
                <a:cs typeface="Arial"/>
              </a:rPr>
              <a:t> </a:t>
            </a:r>
            <a:r>
              <a:rPr sz="1900" b="1" spc="-5" dirty="0">
                <a:latin typeface="Arial"/>
                <a:cs typeface="Arial"/>
              </a:rPr>
              <a:t>agua</a:t>
            </a:r>
            <a:r>
              <a:rPr sz="1900" b="1" spc="165" dirty="0">
                <a:latin typeface="Arial"/>
                <a:cs typeface="Arial"/>
              </a:rPr>
              <a:t> </a:t>
            </a:r>
            <a:r>
              <a:rPr sz="1900" b="1" spc="-5" dirty="0">
                <a:latin typeface="Arial"/>
                <a:cs typeface="Arial"/>
              </a:rPr>
              <a:t>existente</a:t>
            </a:r>
            <a:r>
              <a:rPr sz="1900" b="1" spc="170" dirty="0">
                <a:latin typeface="Arial"/>
                <a:cs typeface="Arial"/>
              </a:rPr>
              <a:t> </a:t>
            </a:r>
            <a:r>
              <a:rPr sz="1900" b="1" spc="-5" dirty="0">
                <a:latin typeface="Arial"/>
                <a:cs typeface="Arial"/>
              </a:rPr>
              <a:t>en</a:t>
            </a:r>
            <a:r>
              <a:rPr sz="1900" b="1" spc="170" dirty="0">
                <a:latin typeface="Arial"/>
                <a:cs typeface="Arial"/>
              </a:rPr>
              <a:t> </a:t>
            </a:r>
            <a:r>
              <a:rPr sz="1900" b="1" spc="-5" dirty="0">
                <a:latin typeface="Arial"/>
                <a:cs typeface="Arial"/>
              </a:rPr>
              <a:t>la</a:t>
            </a:r>
            <a:r>
              <a:rPr sz="1900" b="1" spc="225" dirty="0">
                <a:latin typeface="Arial"/>
                <a:cs typeface="Arial"/>
              </a:rPr>
              <a:t> </a:t>
            </a:r>
            <a:r>
              <a:rPr sz="1900" b="1" dirty="0">
                <a:latin typeface="Arial"/>
                <a:cs typeface="Arial"/>
              </a:rPr>
              <a:t>celulosa,</a:t>
            </a:r>
            <a:r>
              <a:rPr sz="1900" b="1" spc="165" dirty="0">
                <a:latin typeface="Arial"/>
                <a:cs typeface="Arial"/>
              </a:rPr>
              <a:t> </a:t>
            </a:r>
            <a:r>
              <a:rPr sz="1900" b="1" spc="-5" dirty="0">
                <a:latin typeface="Arial"/>
                <a:cs typeface="Arial"/>
              </a:rPr>
              <a:t>utilizada</a:t>
            </a:r>
            <a:r>
              <a:rPr sz="1900" b="1" spc="170" dirty="0">
                <a:latin typeface="Arial"/>
                <a:cs typeface="Arial"/>
              </a:rPr>
              <a:t> </a:t>
            </a:r>
            <a:r>
              <a:rPr sz="1900" b="1" spc="-5" dirty="0">
                <a:latin typeface="Arial"/>
                <a:cs typeface="Arial"/>
              </a:rPr>
              <a:t>como</a:t>
            </a:r>
            <a:r>
              <a:rPr sz="1900" b="1" spc="165" dirty="0">
                <a:latin typeface="Arial"/>
                <a:cs typeface="Arial"/>
              </a:rPr>
              <a:t> </a:t>
            </a:r>
            <a:r>
              <a:rPr sz="1900" b="1" dirty="0">
                <a:latin typeface="Arial"/>
                <a:cs typeface="Arial"/>
              </a:rPr>
              <a:t>aislante</a:t>
            </a:r>
            <a:endParaRPr sz="1900">
              <a:latin typeface="Arial"/>
              <a:cs typeface="Arial"/>
            </a:endParaRPr>
          </a:p>
        </p:txBody>
      </p:sp>
      <p:sp>
        <p:nvSpPr>
          <p:cNvPr id="32" name="object 32"/>
          <p:cNvSpPr txBox="1"/>
          <p:nvPr/>
        </p:nvSpPr>
        <p:spPr>
          <a:xfrm>
            <a:off x="947927" y="6376112"/>
            <a:ext cx="19723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del</a:t>
            </a:r>
            <a:r>
              <a:rPr sz="1900" b="1" spc="-15" dirty="0">
                <a:latin typeface="Arial"/>
                <a:cs typeface="Arial"/>
              </a:rPr>
              <a:t> </a:t>
            </a:r>
            <a:r>
              <a:rPr sz="1900" b="1" spc="-5" dirty="0">
                <a:latin typeface="Arial"/>
                <a:cs typeface="Arial"/>
              </a:rPr>
              <a:t>transformado</a:t>
            </a:r>
            <a:endParaRPr sz="1900">
              <a:latin typeface="Arial"/>
              <a:cs typeface="Arial"/>
            </a:endParaRPr>
          </a:p>
        </p:txBody>
      </p:sp>
      <p:sp>
        <p:nvSpPr>
          <p:cNvPr id="33" name="object 33"/>
          <p:cNvSpPr txBox="1"/>
          <p:nvPr/>
        </p:nvSpPr>
        <p:spPr>
          <a:xfrm>
            <a:off x="6301104" y="6376112"/>
            <a:ext cx="351345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principal </a:t>
            </a:r>
            <a:r>
              <a:rPr sz="1900" b="1" dirty="0">
                <a:latin typeface="Arial"/>
                <a:cs typeface="Arial"/>
              </a:rPr>
              <a:t>de </a:t>
            </a:r>
            <a:r>
              <a:rPr sz="1900" b="1" spc="-5" dirty="0">
                <a:latin typeface="Arial"/>
                <a:cs typeface="Arial"/>
              </a:rPr>
              <a:t>su</a:t>
            </a:r>
            <a:r>
              <a:rPr sz="1900" b="1" spc="10" dirty="0">
                <a:latin typeface="Arial"/>
                <a:cs typeface="Arial"/>
              </a:rPr>
              <a:t> </a:t>
            </a:r>
            <a:r>
              <a:rPr sz="1900" b="1" spc="-5" dirty="0">
                <a:latin typeface="Arial"/>
                <a:cs typeface="Arial"/>
              </a:rPr>
              <a:t>envejecimiento</a:t>
            </a:r>
            <a:endParaRPr sz="1900">
              <a:latin typeface="Arial"/>
              <a:cs typeface="Arial"/>
            </a:endParaRPr>
          </a:p>
        </p:txBody>
      </p:sp>
      <p:sp>
        <p:nvSpPr>
          <p:cNvPr id="34" name="object 34"/>
          <p:cNvSpPr txBox="1"/>
          <p:nvPr/>
        </p:nvSpPr>
        <p:spPr>
          <a:xfrm>
            <a:off x="2907539" y="6346647"/>
            <a:ext cx="6986905" cy="304570"/>
          </a:xfrm>
          <a:prstGeom prst="rect">
            <a:avLst/>
          </a:prstGeom>
        </p:spPr>
        <p:txBody>
          <a:bodyPr vert="horz" wrap="square" lIns="0" tIns="12064" rIns="0" bIns="0" rtlCol="0">
            <a:spAutoFit/>
          </a:bodyPr>
          <a:lstStyle/>
          <a:p>
            <a:pPr marL="12699">
              <a:spcBef>
                <a:spcPts val="95"/>
              </a:spcBef>
              <a:tabLst>
                <a:tab pos="6905646" algn="l"/>
              </a:tabLst>
            </a:pPr>
            <a:r>
              <a:rPr sz="1900" b="1" spc="-5" dirty="0">
                <a:latin typeface="Arial"/>
                <a:cs typeface="Arial"/>
              </a:rPr>
              <a:t>r, </a:t>
            </a:r>
            <a:r>
              <a:rPr sz="1900" b="1" spc="-30" dirty="0">
                <a:latin typeface="Arial"/>
                <a:cs typeface="Arial"/>
              </a:rPr>
              <a:t>y</a:t>
            </a:r>
            <a:r>
              <a:rPr sz="1900" b="1" spc="-5" dirty="0">
                <a:latin typeface="Arial"/>
                <a:cs typeface="Arial"/>
              </a:rPr>
              <a:t>a </a:t>
            </a:r>
            <a:r>
              <a:rPr sz="1900" b="1" dirty="0">
                <a:latin typeface="Arial"/>
                <a:cs typeface="Arial"/>
              </a:rPr>
              <a:t>q</a:t>
            </a:r>
            <a:r>
              <a:rPr sz="1900" b="1" spc="-5" dirty="0">
                <a:latin typeface="Arial"/>
                <a:cs typeface="Arial"/>
              </a:rPr>
              <a:t>ue</a:t>
            </a:r>
            <a:r>
              <a:rPr sz="1900" b="1" spc="25" dirty="0">
                <a:latin typeface="Arial"/>
                <a:cs typeface="Arial"/>
              </a:rPr>
              <a:t> </a:t>
            </a:r>
            <a:r>
              <a:rPr sz="1900" b="1" spc="-5" dirty="0">
                <a:latin typeface="Arial"/>
                <a:cs typeface="Arial"/>
              </a:rPr>
              <a:t>represe</a:t>
            </a:r>
            <a:r>
              <a:rPr sz="1900" b="1" dirty="0">
                <a:latin typeface="Arial"/>
                <a:cs typeface="Arial"/>
              </a:rPr>
              <a:t>n</a:t>
            </a:r>
            <a:r>
              <a:rPr sz="1900" b="1" spc="-5" dirty="0">
                <a:latin typeface="Arial"/>
                <a:cs typeface="Arial"/>
              </a:rPr>
              <a:t>ta</a:t>
            </a:r>
            <a:r>
              <a:rPr sz="1900" b="1"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ca</a:t>
            </a:r>
            <a:r>
              <a:rPr sz="1900" b="1" dirty="0">
                <a:latin typeface="Arial"/>
                <a:cs typeface="Arial"/>
              </a:rPr>
              <a:t>u</a:t>
            </a:r>
            <a:r>
              <a:rPr sz="1900" b="1" spc="-5" dirty="0">
                <a:latin typeface="Arial"/>
                <a:cs typeface="Arial"/>
              </a:rPr>
              <a:t>sa</a:t>
            </a:r>
            <a:r>
              <a:rPr sz="1900" b="1" dirty="0">
                <a:latin typeface="Arial"/>
                <a:cs typeface="Arial"/>
              </a:rPr>
              <a:t>	</a:t>
            </a: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1454107"/>
            <a:ext cx="208914" cy="194987"/>
          </a:xfrm>
          <a:prstGeom prst="rect">
            <a:avLst/>
          </a:prstGeom>
        </p:spPr>
      </p:pic>
      <p:sp>
        <p:nvSpPr>
          <p:cNvPr id="7" name="object 7"/>
          <p:cNvSpPr txBox="1"/>
          <p:nvPr/>
        </p:nvSpPr>
        <p:spPr>
          <a:xfrm>
            <a:off x="1332231" y="1425195"/>
            <a:ext cx="16490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transforma</a:t>
            </a:r>
            <a:r>
              <a:rPr sz="1900" b="1" dirty="0">
                <a:latin typeface="Arial"/>
                <a:cs typeface="Arial"/>
              </a:rPr>
              <a:t>d</a:t>
            </a:r>
            <a:r>
              <a:rPr sz="1900" b="1" spc="-5" dirty="0">
                <a:latin typeface="Arial"/>
                <a:cs typeface="Arial"/>
              </a:rPr>
              <a:t>or</a:t>
            </a:r>
            <a:endParaRPr sz="1900">
              <a:latin typeface="Arial"/>
              <a:cs typeface="Arial"/>
            </a:endParaRPr>
          </a:p>
        </p:txBody>
      </p:sp>
      <p:sp>
        <p:nvSpPr>
          <p:cNvPr id="8" name="object 8"/>
          <p:cNvSpPr txBox="1"/>
          <p:nvPr/>
        </p:nvSpPr>
        <p:spPr>
          <a:xfrm>
            <a:off x="935227" y="1395730"/>
            <a:ext cx="3455670" cy="304570"/>
          </a:xfrm>
          <a:prstGeom prst="rect">
            <a:avLst/>
          </a:prstGeom>
        </p:spPr>
        <p:txBody>
          <a:bodyPr vert="horz" wrap="square" lIns="0" tIns="12064" rIns="0" bIns="0" rtlCol="0">
            <a:spAutoFit/>
          </a:bodyPr>
          <a:lstStyle/>
          <a:p>
            <a:pPr marL="12699">
              <a:spcBef>
                <a:spcPts val="95"/>
              </a:spcBef>
              <a:tabLst>
                <a:tab pos="2108012" algn="l"/>
              </a:tabLst>
            </a:pPr>
            <a:r>
              <a:rPr sz="1900" b="1" spc="-5" dirty="0">
                <a:latin typeface="Arial"/>
                <a:cs typeface="Arial"/>
              </a:rPr>
              <a:t>Un	de</a:t>
            </a:r>
            <a:r>
              <a:rPr sz="1900" b="1" spc="-105" dirty="0">
                <a:latin typeface="Arial"/>
                <a:cs typeface="Arial"/>
              </a:rPr>
              <a:t> </a:t>
            </a:r>
            <a:r>
              <a:rPr sz="1900" b="1" spc="-5" dirty="0">
                <a:latin typeface="Arial"/>
                <a:cs typeface="Arial"/>
              </a:rPr>
              <a:t>potencia</a:t>
            </a:r>
            <a:endParaRPr sz="1900">
              <a:latin typeface="Arial"/>
              <a:cs typeface="Arial"/>
            </a:endParaRPr>
          </a:p>
        </p:txBody>
      </p:sp>
      <p:sp>
        <p:nvSpPr>
          <p:cNvPr id="9" name="object 9"/>
          <p:cNvSpPr txBox="1"/>
          <p:nvPr/>
        </p:nvSpPr>
        <p:spPr>
          <a:xfrm>
            <a:off x="4441571" y="1425195"/>
            <a:ext cx="30365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a:t>
            </a:r>
            <a:r>
              <a:rPr sz="1900" b="1" spc="-44" dirty="0">
                <a:latin typeface="Arial"/>
                <a:cs typeface="Arial"/>
              </a:rPr>
              <a:t> </a:t>
            </a:r>
            <a:r>
              <a:rPr sz="1900" b="1" spc="-5" dirty="0">
                <a:latin typeface="Arial"/>
                <a:cs typeface="Arial"/>
              </a:rPr>
              <a:t>25</a:t>
            </a:r>
            <a:r>
              <a:rPr sz="1900" b="1" spc="-30" dirty="0">
                <a:latin typeface="Arial"/>
                <a:cs typeface="Arial"/>
              </a:rPr>
              <a:t> </a:t>
            </a:r>
            <a:r>
              <a:rPr sz="1900" b="1" spc="-5" dirty="0">
                <a:latin typeface="Arial"/>
                <a:cs typeface="Arial"/>
              </a:rPr>
              <a:t>toneladas</a:t>
            </a:r>
            <a:r>
              <a:rPr sz="1900" b="1" spc="-35" dirty="0">
                <a:latin typeface="Arial"/>
                <a:cs typeface="Arial"/>
              </a:rPr>
              <a:t> </a:t>
            </a:r>
            <a:r>
              <a:rPr sz="1900" b="1" spc="-5" dirty="0">
                <a:latin typeface="Arial"/>
                <a:cs typeface="Arial"/>
              </a:rPr>
              <a:t>de</a:t>
            </a:r>
            <a:r>
              <a:rPr sz="1900" b="1" spc="-50" dirty="0">
                <a:latin typeface="Arial"/>
                <a:cs typeface="Arial"/>
              </a:rPr>
              <a:t> </a:t>
            </a:r>
            <a:r>
              <a:rPr sz="1900" b="1" spc="-5" dirty="0">
                <a:latin typeface="Arial"/>
                <a:cs typeface="Arial"/>
              </a:rPr>
              <a:t>aceite</a:t>
            </a:r>
            <a:endParaRPr sz="1900">
              <a:latin typeface="Arial"/>
              <a:cs typeface="Arial"/>
            </a:endParaRPr>
          </a:p>
        </p:txBody>
      </p:sp>
      <p:sp>
        <p:nvSpPr>
          <p:cNvPr id="10" name="object 10"/>
          <p:cNvSpPr txBox="1"/>
          <p:nvPr/>
        </p:nvSpPr>
        <p:spPr>
          <a:xfrm>
            <a:off x="7527418" y="1395730"/>
            <a:ext cx="4552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a:t>
            </a:r>
            <a:r>
              <a:rPr sz="1900" b="1" dirty="0">
                <a:latin typeface="Arial"/>
                <a:cs typeface="Arial"/>
              </a:rPr>
              <a:t>u</a:t>
            </a:r>
            <a:r>
              <a:rPr sz="1900" b="1" spc="-5" dirty="0">
                <a:latin typeface="Arial"/>
                <a:cs typeface="Arial"/>
              </a:rPr>
              <a:t>e</a:t>
            </a:r>
            <a:endParaRPr sz="1900">
              <a:latin typeface="Arial"/>
              <a:cs typeface="Arial"/>
            </a:endParaRPr>
          </a:p>
        </p:txBody>
      </p:sp>
      <p:sp>
        <p:nvSpPr>
          <p:cNvPr id="11" name="object 11"/>
          <p:cNvSpPr txBox="1"/>
          <p:nvPr/>
        </p:nvSpPr>
        <p:spPr>
          <a:xfrm>
            <a:off x="8031226" y="1425195"/>
            <a:ext cx="19418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posea</a:t>
            </a:r>
            <a:r>
              <a:rPr sz="1900" b="1" spc="-50" dirty="0">
                <a:latin typeface="Arial"/>
                <a:cs typeface="Arial"/>
              </a:rPr>
              <a:t> </a:t>
            </a:r>
            <a:r>
              <a:rPr sz="1900" b="1" spc="-5" dirty="0">
                <a:latin typeface="Arial"/>
                <a:cs typeface="Arial"/>
              </a:rPr>
              <a:t>20</a:t>
            </a:r>
            <a:r>
              <a:rPr sz="1900" b="1" spc="-50" dirty="0">
                <a:latin typeface="Arial"/>
                <a:cs typeface="Arial"/>
              </a:rPr>
              <a:t> </a:t>
            </a:r>
            <a:r>
              <a:rPr sz="1900" b="1" spc="-5" dirty="0">
                <a:latin typeface="Arial"/>
                <a:cs typeface="Arial"/>
              </a:rPr>
              <a:t>ppm</a:t>
            </a:r>
            <a:r>
              <a:rPr sz="1900" b="1" spc="-60" dirty="0">
                <a:latin typeface="Arial"/>
                <a:cs typeface="Arial"/>
              </a:rPr>
              <a:t> </a:t>
            </a:r>
            <a:r>
              <a:rPr sz="1900" b="1" spc="-10" dirty="0">
                <a:latin typeface="Arial"/>
                <a:cs typeface="Arial"/>
              </a:rPr>
              <a:t>de</a:t>
            </a:r>
            <a:endParaRPr sz="1900">
              <a:latin typeface="Arial"/>
              <a:cs typeface="Arial"/>
            </a:endParaRPr>
          </a:p>
        </p:txBody>
      </p:sp>
      <p:sp>
        <p:nvSpPr>
          <p:cNvPr id="12" name="object 12"/>
          <p:cNvSpPr txBox="1"/>
          <p:nvPr/>
        </p:nvSpPr>
        <p:spPr>
          <a:xfrm>
            <a:off x="947928" y="1702563"/>
            <a:ext cx="21723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contenido</a:t>
            </a:r>
            <a:r>
              <a:rPr sz="1900" b="1" spc="149" dirty="0">
                <a:latin typeface="Arial"/>
                <a:cs typeface="Arial"/>
              </a:rPr>
              <a:t> </a:t>
            </a:r>
            <a:r>
              <a:rPr sz="1900" b="1" spc="-5" dirty="0">
                <a:latin typeface="Arial"/>
                <a:cs typeface="Arial"/>
              </a:rPr>
              <a:t>de</a:t>
            </a:r>
            <a:r>
              <a:rPr sz="1900" b="1" spc="145" dirty="0">
                <a:latin typeface="Arial"/>
                <a:cs typeface="Arial"/>
              </a:rPr>
              <a:t> </a:t>
            </a:r>
            <a:r>
              <a:rPr sz="1900" b="1" spc="-5" dirty="0">
                <a:latin typeface="Arial"/>
                <a:cs typeface="Arial"/>
              </a:rPr>
              <a:t>agua</a:t>
            </a:r>
            <a:endParaRPr sz="1900">
              <a:latin typeface="Arial"/>
              <a:cs typeface="Arial"/>
            </a:endParaRPr>
          </a:p>
        </p:txBody>
      </p:sp>
      <p:sp>
        <p:nvSpPr>
          <p:cNvPr id="13" name="object 13"/>
          <p:cNvSpPr txBox="1"/>
          <p:nvPr/>
        </p:nvSpPr>
        <p:spPr>
          <a:xfrm>
            <a:off x="3107183" y="1673098"/>
            <a:ext cx="44380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49" dirty="0">
                <a:latin typeface="Arial"/>
                <a:cs typeface="Arial"/>
              </a:rPr>
              <a:t> </a:t>
            </a:r>
            <a:r>
              <a:rPr sz="1900" b="1" spc="-5" dirty="0">
                <a:latin typeface="Arial"/>
                <a:cs typeface="Arial"/>
              </a:rPr>
              <a:t>medidos</a:t>
            </a:r>
            <a:r>
              <a:rPr sz="1900" b="1" spc="155" dirty="0">
                <a:latin typeface="Arial"/>
                <a:cs typeface="Arial"/>
              </a:rPr>
              <a:t> </a:t>
            </a:r>
            <a:r>
              <a:rPr sz="1900" b="1" spc="-5" dirty="0">
                <a:latin typeface="Arial"/>
                <a:cs typeface="Arial"/>
              </a:rPr>
              <a:t>a</a:t>
            </a:r>
            <a:r>
              <a:rPr sz="1900" b="1" spc="155" dirty="0">
                <a:latin typeface="Arial"/>
                <a:cs typeface="Arial"/>
              </a:rPr>
              <a:t> </a:t>
            </a:r>
            <a:r>
              <a:rPr sz="1900" b="1" spc="-5" dirty="0">
                <a:latin typeface="Arial"/>
                <a:cs typeface="Arial"/>
              </a:rPr>
              <a:t>una</a:t>
            </a:r>
            <a:r>
              <a:rPr sz="1900" b="1" spc="155" dirty="0">
                <a:latin typeface="Arial"/>
                <a:cs typeface="Arial"/>
              </a:rPr>
              <a:t> </a:t>
            </a:r>
            <a:r>
              <a:rPr sz="1900" b="1" spc="-5" dirty="0">
                <a:latin typeface="Arial"/>
                <a:cs typeface="Arial"/>
              </a:rPr>
              <a:t>temperatura</a:t>
            </a:r>
            <a:r>
              <a:rPr sz="1900" b="1" spc="149" dirty="0">
                <a:latin typeface="Arial"/>
                <a:cs typeface="Arial"/>
              </a:rPr>
              <a:t> </a:t>
            </a:r>
            <a:r>
              <a:rPr sz="1900" b="1" spc="-5" dirty="0">
                <a:latin typeface="Arial"/>
                <a:cs typeface="Arial"/>
              </a:rPr>
              <a:t>de</a:t>
            </a:r>
            <a:r>
              <a:rPr sz="1900" b="1" spc="160" dirty="0">
                <a:latin typeface="Arial"/>
                <a:cs typeface="Arial"/>
              </a:rPr>
              <a:t> </a:t>
            </a:r>
            <a:r>
              <a:rPr sz="1900" b="1" spc="-5" dirty="0">
                <a:latin typeface="Arial"/>
                <a:cs typeface="Arial"/>
              </a:rPr>
              <a:t>20ºC,</a:t>
            </a:r>
            <a:endParaRPr sz="1900">
              <a:latin typeface="Arial"/>
              <a:cs typeface="Arial"/>
            </a:endParaRPr>
          </a:p>
        </p:txBody>
      </p:sp>
      <p:sp>
        <p:nvSpPr>
          <p:cNvPr id="14" name="object 14"/>
          <p:cNvSpPr txBox="1"/>
          <p:nvPr/>
        </p:nvSpPr>
        <p:spPr>
          <a:xfrm>
            <a:off x="7620890" y="1702563"/>
            <a:ext cx="111442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q</a:t>
            </a:r>
            <a:r>
              <a:rPr sz="1900" b="1" spc="-5" dirty="0">
                <a:latin typeface="Arial"/>
                <a:cs typeface="Arial"/>
              </a:rPr>
              <a:t>u</a:t>
            </a:r>
            <a:r>
              <a:rPr sz="1900" b="1" spc="21" dirty="0">
                <a:latin typeface="Arial"/>
                <a:cs typeface="Arial"/>
              </a:rPr>
              <a:t>i</a:t>
            </a:r>
            <a:r>
              <a:rPr sz="1900" b="1" spc="-40" dirty="0">
                <a:latin typeface="Arial"/>
                <a:cs typeface="Arial"/>
              </a:rPr>
              <a:t>v</a:t>
            </a:r>
            <a:r>
              <a:rPr sz="1900" b="1" spc="-5" dirty="0">
                <a:latin typeface="Arial"/>
                <a:cs typeface="Arial"/>
              </a:rPr>
              <a:t>al</a:t>
            </a:r>
            <a:r>
              <a:rPr sz="1900" b="1" spc="10" dirty="0">
                <a:latin typeface="Arial"/>
                <a:cs typeface="Arial"/>
              </a:rPr>
              <a:t>e</a:t>
            </a:r>
            <a:r>
              <a:rPr sz="1900" b="1" spc="-5" dirty="0">
                <a:latin typeface="Arial"/>
                <a:cs typeface="Arial"/>
              </a:rPr>
              <a:t>n</a:t>
            </a:r>
            <a:endParaRPr sz="1900">
              <a:latin typeface="Arial"/>
              <a:cs typeface="Arial"/>
            </a:endParaRPr>
          </a:p>
        </p:txBody>
      </p:sp>
      <p:sp>
        <p:nvSpPr>
          <p:cNvPr id="15" name="object 15"/>
          <p:cNvSpPr txBox="1"/>
          <p:nvPr/>
        </p:nvSpPr>
        <p:spPr>
          <a:xfrm>
            <a:off x="8809481" y="1673098"/>
            <a:ext cx="11766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20" dirty="0">
                <a:latin typeface="Arial"/>
                <a:cs typeface="Arial"/>
              </a:rPr>
              <a:t> </a:t>
            </a:r>
            <a:r>
              <a:rPr sz="1900" b="1" spc="-5" dirty="0">
                <a:latin typeface="Arial"/>
                <a:cs typeface="Arial"/>
              </a:rPr>
              <a:t>peso</a:t>
            </a:r>
            <a:r>
              <a:rPr sz="1900" b="1" spc="110" dirty="0">
                <a:latin typeface="Arial"/>
                <a:cs typeface="Arial"/>
              </a:rPr>
              <a:t> </a:t>
            </a:r>
            <a:r>
              <a:rPr sz="1900" b="1" spc="-5" dirty="0">
                <a:latin typeface="Arial"/>
                <a:cs typeface="Arial"/>
              </a:rPr>
              <a:t>a</a:t>
            </a:r>
            <a:endParaRPr sz="1900">
              <a:latin typeface="Arial"/>
              <a:cs typeface="Arial"/>
            </a:endParaRPr>
          </a:p>
        </p:txBody>
      </p:sp>
      <p:sp>
        <p:nvSpPr>
          <p:cNvPr id="16" name="object 16"/>
          <p:cNvSpPr txBox="1"/>
          <p:nvPr/>
        </p:nvSpPr>
        <p:spPr>
          <a:xfrm>
            <a:off x="947928" y="1979931"/>
            <a:ext cx="1663063"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0,5</a:t>
            </a:r>
            <a:r>
              <a:rPr sz="1900" b="1" spc="-25" dirty="0">
                <a:latin typeface="Arial"/>
                <a:cs typeface="Arial"/>
              </a:rPr>
              <a:t> </a:t>
            </a:r>
            <a:r>
              <a:rPr sz="1900" b="1" dirty="0">
                <a:latin typeface="Arial"/>
                <a:cs typeface="Arial"/>
              </a:rPr>
              <a:t>kg</a:t>
            </a:r>
            <a:r>
              <a:rPr sz="1900" b="1" spc="-2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agua</a:t>
            </a:r>
            <a:endParaRPr sz="1900">
              <a:latin typeface="Arial"/>
              <a:cs typeface="Arial"/>
            </a:endParaRPr>
          </a:p>
        </p:txBody>
      </p:sp>
      <p:sp>
        <p:nvSpPr>
          <p:cNvPr id="17" name="object 17"/>
          <p:cNvSpPr txBox="1"/>
          <p:nvPr/>
        </p:nvSpPr>
        <p:spPr>
          <a:xfrm>
            <a:off x="2598167" y="195046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8" name="object 18"/>
          <p:cNvPicPr/>
          <p:nvPr/>
        </p:nvPicPr>
        <p:blipFill>
          <a:blip r:embed="rId3" cstate="print"/>
          <a:stretch>
            <a:fillRect/>
          </a:stretch>
        </p:blipFill>
        <p:spPr>
          <a:xfrm>
            <a:off x="719328" y="2535048"/>
            <a:ext cx="228599" cy="277367"/>
          </a:xfrm>
          <a:prstGeom prst="rect">
            <a:avLst/>
          </a:prstGeom>
        </p:spPr>
      </p:pic>
      <p:sp>
        <p:nvSpPr>
          <p:cNvPr id="19" name="object 19"/>
          <p:cNvSpPr txBox="1"/>
          <p:nvPr/>
        </p:nvSpPr>
        <p:spPr>
          <a:xfrm>
            <a:off x="935227" y="2505582"/>
            <a:ext cx="6819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a:t>
            </a:r>
            <a:r>
              <a:rPr sz="1900" b="1" dirty="0">
                <a:latin typeface="Arial"/>
                <a:cs typeface="Arial"/>
              </a:rPr>
              <a:t>o</a:t>
            </a:r>
            <a:r>
              <a:rPr sz="1900" b="1" spc="-5" dirty="0">
                <a:latin typeface="Arial"/>
                <a:cs typeface="Arial"/>
              </a:rPr>
              <a:t>s</a:t>
            </a:r>
            <a:endParaRPr sz="1900">
              <a:latin typeface="Arial"/>
              <a:cs typeface="Arial"/>
            </a:endParaRPr>
          </a:p>
        </p:txBody>
      </p:sp>
      <p:sp>
        <p:nvSpPr>
          <p:cNvPr id="20" name="object 20"/>
          <p:cNvSpPr txBox="1"/>
          <p:nvPr/>
        </p:nvSpPr>
        <p:spPr>
          <a:xfrm>
            <a:off x="1725423" y="2535048"/>
            <a:ext cx="45485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20</a:t>
            </a:r>
            <a:r>
              <a:rPr sz="1900" b="1" spc="420" dirty="0">
                <a:latin typeface="Arial"/>
                <a:cs typeface="Arial"/>
              </a:rPr>
              <a:t> </a:t>
            </a:r>
            <a:r>
              <a:rPr sz="1900" b="1" spc="-5" dirty="0">
                <a:latin typeface="Arial"/>
                <a:cs typeface="Arial"/>
              </a:rPr>
              <a:t>ppm</a:t>
            </a:r>
            <a:r>
              <a:rPr sz="1900" b="1" spc="415" dirty="0">
                <a:latin typeface="Arial"/>
                <a:cs typeface="Arial"/>
              </a:rPr>
              <a:t> </a:t>
            </a:r>
            <a:r>
              <a:rPr sz="1900" b="1" spc="-5" dirty="0">
                <a:latin typeface="Arial"/>
                <a:cs typeface="Arial"/>
              </a:rPr>
              <a:t>de</a:t>
            </a:r>
            <a:r>
              <a:rPr sz="1900" b="1" spc="426" dirty="0">
                <a:latin typeface="Arial"/>
                <a:cs typeface="Arial"/>
              </a:rPr>
              <a:t> </a:t>
            </a:r>
            <a:r>
              <a:rPr sz="1900" b="1" spc="-5" dirty="0">
                <a:latin typeface="Arial"/>
                <a:cs typeface="Arial"/>
              </a:rPr>
              <a:t>agua</a:t>
            </a:r>
            <a:r>
              <a:rPr sz="1900" b="1" spc="430" dirty="0">
                <a:latin typeface="Arial"/>
                <a:cs typeface="Arial"/>
              </a:rPr>
              <a:t> </a:t>
            </a:r>
            <a:r>
              <a:rPr sz="1900" b="1" dirty="0">
                <a:latin typeface="Arial"/>
                <a:cs typeface="Arial"/>
              </a:rPr>
              <a:t>en</a:t>
            </a:r>
            <a:r>
              <a:rPr sz="1900" b="1" spc="426" dirty="0">
                <a:latin typeface="Arial"/>
                <a:cs typeface="Arial"/>
              </a:rPr>
              <a:t> </a:t>
            </a:r>
            <a:r>
              <a:rPr sz="1900" b="1" spc="-5" dirty="0">
                <a:latin typeface="Arial"/>
                <a:cs typeface="Arial"/>
              </a:rPr>
              <a:t>el</a:t>
            </a:r>
            <a:r>
              <a:rPr sz="1900" b="1" spc="426" dirty="0">
                <a:latin typeface="Arial"/>
                <a:cs typeface="Arial"/>
              </a:rPr>
              <a:t> </a:t>
            </a:r>
            <a:r>
              <a:rPr sz="1900" b="1" spc="-5" dirty="0">
                <a:latin typeface="Arial"/>
                <a:cs typeface="Arial"/>
              </a:rPr>
              <a:t>aceite,</a:t>
            </a:r>
            <a:r>
              <a:rPr sz="1900" b="1" spc="420" dirty="0">
                <a:latin typeface="Arial"/>
                <a:cs typeface="Arial"/>
              </a:rPr>
              <a:t> </a:t>
            </a:r>
            <a:r>
              <a:rPr sz="1900" b="1" dirty="0">
                <a:latin typeface="Arial"/>
                <a:cs typeface="Arial"/>
              </a:rPr>
              <a:t>indican</a:t>
            </a:r>
            <a:endParaRPr sz="1900">
              <a:latin typeface="Arial"/>
              <a:cs typeface="Arial"/>
            </a:endParaRPr>
          </a:p>
        </p:txBody>
      </p:sp>
      <p:sp>
        <p:nvSpPr>
          <p:cNvPr id="21" name="object 21"/>
          <p:cNvSpPr txBox="1"/>
          <p:nvPr/>
        </p:nvSpPr>
        <p:spPr>
          <a:xfrm>
            <a:off x="6381370" y="2505582"/>
            <a:ext cx="27330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395" dirty="0">
                <a:latin typeface="Arial"/>
                <a:cs typeface="Arial"/>
              </a:rPr>
              <a:t> </a:t>
            </a:r>
            <a:r>
              <a:rPr sz="1900" b="1" spc="-5" dirty="0">
                <a:latin typeface="Arial"/>
                <a:cs typeface="Arial"/>
              </a:rPr>
              <a:t>en</a:t>
            </a:r>
            <a:r>
              <a:rPr sz="1900" b="1" spc="415" dirty="0">
                <a:latin typeface="Arial"/>
                <a:cs typeface="Arial"/>
              </a:rPr>
              <a:t> </a:t>
            </a:r>
            <a:r>
              <a:rPr sz="1900" b="1" spc="-5" dirty="0">
                <a:latin typeface="Arial"/>
                <a:cs typeface="Arial"/>
              </a:rPr>
              <a:t>el</a:t>
            </a:r>
            <a:r>
              <a:rPr sz="1900" b="1" spc="408" dirty="0">
                <a:latin typeface="Arial"/>
                <a:cs typeface="Arial"/>
              </a:rPr>
              <a:t> </a:t>
            </a:r>
            <a:r>
              <a:rPr sz="1900" b="1" spc="-5" dirty="0">
                <a:latin typeface="Arial"/>
                <a:cs typeface="Arial"/>
              </a:rPr>
              <a:t>papel</a:t>
            </a:r>
            <a:r>
              <a:rPr sz="1900" b="1" spc="426" dirty="0">
                <a:latin typeface="Arial"/>
                <a:cs typeface="Arial"/>
              </a:rPr>
              <a:t> </a:t>
            </a:r>
            <a:r>
              <a:rPr sz="1900" b="1" spc="-5" dirty="0">
                <a:latin typeface="Arial"/>
                <a:cs typeface="Arial"/>
              </a:rPr>
              <a:t>existe</a:t>
            </a:r>
            <a:endParaRPr sz="1900">
              <a:latin typeface="Arial"/>
              <a:cs typeface="Arial"/>
            </a:endParaRPr>
          </a:p>
        </p:txBody>
      </p:sp>
      <p:sp>
        <p:nvSpPr>
          <p:cNvPr id="22" name="object 22"/>
          <p:cNvSpPr txBox="1"/>
          <p:nvPr/>
        </p:nvSpPr>
        <p:spPr>
          <a:xfrm>
            <a:off x="9222994" y="2535048"/>
            <a:ext cx="7499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3%</a:t>
            </a:r>
            <a:r>
              <a:rPr sz="1900" b="1" spc="310" dirty="0">
                <a:latin typeface="Arial"/>
                <a:cs typeface="Arial"/>
              </a:rPr>
              <a:t> </a:t>
            </a:r>
            <a:r>
              <a:rPr sz="1900" b="1" spc="-5" dirty="0">
                <a:latin typeface="Arial"/>
                <a:cs typeface="Arial"/>
              </a:rPr>
              <a:t>de</a:t>
            </a:r>
            <a:endParaRPr sz="1900">
              <a:latin typeface="Arial"/>
              <a:cs typeface="Arial"/>
            </a:endParaRPr>
          </a:p>
        </p:txBody>
      </p:sp>
      <p:sp>
        <p:nvSpPr>
          <p:cNvPr id="23" name="object 23"/>
          <p:cNvSpPr txBox="1"/>
          <p:nvPr/>
        </p:nvSpPr>
        <p:spPr>
          <a:xfrm>
            <a:off x="947928" y="2812416"/>
            <a:ext cx="1073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t>
            </a:r>
            <a:r>
              <a:rPr sz="1900" b="1" dirty="0">
                <a:latin typeface="Arial"/>
                <a:cs typeface="Arial"/>
              </a:rPr>
              <a:t>u</a:t>
            </a:r>
            <a:r>
              <a:rPr sz="1900" b="1" spc="-5" dirty="0">
                <a:latin typeface="Arial"/>
                <a:cs typeface="Arial"/>
              </a:rPr>
              <a:t>medad</a:t>
            </a:r>
            <a:endParaRPr sz="1900">
              <a:latin typeface="Arial"/>
              <a:cs typeface="Arial"/>
            </a:endParaRPr>
          </a:p>
        </p:txBody>
      </p:sp>
      <p:sp>
        <p:nvSpPr>
          <p:cNvPr id="24" name="object 24"/>
          <p:cNvSpPr txBox="1"/>
          <p:nvPr/>
        </p:nvSpPr>
        <p:spPr>
          <a:xfrm>
            <a:off x="2008378" y="2782950"/>
            <a:ext cx="21570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1" dirty="0">
                <a:latin typeface="Arial"/>
                <a:cs typeface="Arial"/>
              </a:rPr>
              <a:t> </a:t>
            </a:r>
            <a:r>
              <a:rPr sz="1900" b="1" spc="-5" dirty="0">
                <a:latin typeface="Arial"/>
                <a:cs typeface="Arial"/>
              </a:rPr>
              <a:t>lo cual</a:t>
            </a:r>
            <a:r>
              <a:rPr sz="1900" b="1" spc="-21" dirty="0">
                <a:latin typeface="Arial"/>
                <a:cs typeface="Arial"/>
              </a:rPr>
              <a:t> </a:t>
            </a:r>
            <a:r>
              <a:rPr sz="1900" b="1" spc="-5" dirty="0">
                <a:latin typeface="Arial"/>
                <a:cs typeface="Arial"/>
              </a:rPr>
              <a:t>equivale a</a:t>
            </a:r>
            <a:endParaRPr sz="1900">
              <a:latin typeface="Arial"/>
              <a:cs typeface="Arial"/>
            </a:endParaRPr>
          </a:p>
        </p:txBody>
      </p:sp>
      <p:sp>
        <p:nvSpPr>
          <p:cNvPr id="25" name="object 25"/>
          <p:cNvSpPr txBox="1"/>
          <p:nvPr/>
        </p:nvSpPr>
        <p:spPr>
          <a:xfrm>
            <a:off x="4222115" y="2812416"/>
            <a:ext cx="50577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75</a:t>
            </a:r>
            <a:r>
              <a:rPr sz="1900" b="1" dirty="0">
                <a:latin typeface="Arial"/>
                <a:cs typeface="Arial"/>
              </a:rPr>
              <a:t> </a:t>
            </a:r>
            <a:r>
              <a:rPr sz="1900" b="1" spc="-5" dirty="0">
                <a:latin typeface="Arial"/>
                <a:cs typeface="Arial"/>
              </a:rPr>
              <a:t>kg</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agua</a:t>
            </a:r>
            <a:r>
              <a:rPr sz="1900" b="1" spc="10" dirty="0">
                <a:latin typeface="Arial"/>
                <a:cs typeface="Arial"/>
              </a:rPr>
              <a:t> </a:t>
            </a:r>
            <a:r>
              <a:rPr sz="1900" b="1" spc="-5" dirty="0">
                <a:latin typeface="Arial"/>
                <a:cs typeface="Arial"/>
              </a:rPr>
              <a:t>en</a:t>
            </a:r>
            <a:r>
              <a:rPr sz="1900" b="1" spc="25" dirty="0">
                <a:latin typeface="Arial"/>
                <a:cs typeface="Arial"/>
              </a:rPr>
              <a:t> </a:t>
            </a:r>
            <a:r>
              <a:rPr sz="1900" b="1" spc="-5" dirty="0">
                <a:latin typeface="Arial"/>
                <a:cs typeface="Arial"/>
              </a:rPr>
              <a:t>las</a:t>
            </a:r>
            <a:r>
              <a:rPr sz="1900" b="1" dirty="0">
                <a:latin typeface="Arial"/>
                <a:cs typeface="Arial"/>
              </a:rPr>
              <a:t> </a:t>
            </a:r>
            <a:r>
              <a:rPr sz="1900" b="1" spc="-10" dirty="0">
                <a:latin typeface="Arial"/>
                <a:cs typeface="Arial"/>
              </a:rPr>
              <a:t>2,5</a:t>
            </a:r>
            <a:r>
              <a:rPr sz="1900" b="1" spc="5" dirty="0">
                <a:latin typeface="Arial"/>
                <a:cs typeface="Arial"/>
              </a:rPr>
              <a:t> </a:t>
            </a:r>
            <a:r>
              <a:rPr sz="1900" b="1" spc="-5" dirty="0">
                <a:latin typeface="Arial"/>
                <a:cs typeface="Arial"/>
              </a:rPr>
              <a:t>toneladas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papel.</a:t>
            </a:r>
            <a:endParaRPr sz="1900">
              <a:latin typeface="Arial"/>
              <a:cs typeface="Arial"/>
            </a:endParaRPr>
          </a:p>
        </p:txBody>
      </p:sp>
      <p:sp>
        <p:nvSpPr>
          <p:cNvPr id="26" name="object 26"/>
          <p:cNvSpPr/>
          <p:nvPr/>
        </p:nvSpPr>
        <p:spPr>
          <a:xfrm>
            <a:off x="6084696" y="3367152"/>
            <a:ext cx="2560955" cy="277495"/>
          </a:xfrm>
          <a:custGeom>
            <a:avLst/>
            <a:gdLst/>
            <a:ahLst/>
            <a:cxnLst/>
            <a:rect l="l" t="t" r="r" b="b"/>
            <a:pathLst>
              <a:path w="2560954" h="277495">
                <a:moveTo>
                  <a:pt x="2560574" y="0"/>
                </a:moveTo>
                <a:lnTo>
                  <a:pt x="0" y="0"/>
                </a:lnTo>
                <a:lnTo>
                  <a:pt x="0" y="277367"/>
                </a:lnTo>
                <a:lnTo>
                  <a:pt x="2560574" y="277367"/>
                </a:lnTo>
                <a:lnTo>
                  <a:pt x="2560574" y="0"/>
                </a:lnTo>
                <a:close/>
              </a:path>
            </a:pathLst>
          </a:custGeom>
          <a:solidFill>
            <a:srgbClr val="FFFF00"/>
          </a:solidFill>
        </p:spPr>
        <p:txBody>
          <a:bodyPr wrap="square" lIns="0" tIns="0" rIns="0" bIns="0" rtlCol="0"/>
          <a:lstStyle/>
          <a:p>
            <a:endParaRPr/>
          </a:p>
        </p:txBody>
      </p:sp>
      <p:pic>
        <p:nvPicPr>
          <p:cNvPr id="27" name="object 27"/>
          <p:cNvPicPr/>
          <p:nvPr/>
        </p:nvPicPr>
        <p:blipFill>
          <a:blip r:embed="rId2" cstate="print"/>
          <a:stretch>
            <a:fillRect/>
          </a:stretch>
        </p:blipFill>
        <p:spPr>
          <a:xfrm>
            <a:off x="719455" y="3395896"/>
            <a:ext cx="208914" cy="194394"/>
          </a:xfrm>
          <a:prstGeom prst="rect">
            <a:avLst/>
          </a:prstGeom>
        </p:spPr>
      </p:pic>
      <p:sp>
        <p:nvSpPr>
          <p:cNvPr id="28" name="object 28"/>
          <p:cNvSpPr txBox="1"/>
          <p:nvPr/>
        </p:nvSpPr>
        <p:spPr>
          <a:xfrm>
            <a:off x="1297177" y="3367152"/>
            <a:ext cx="9251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relaci</a:t>
            </a:r>
            <a:r>
              <a:rPr sz="1900" b="1" dirty="0">
                <a:latin typeface="Arial"/>
                <a:cs typeface="Arial"/>
              </a:rPr>
              <a:t>ó</a:t>
            </a:r>
            <a:r>
              <a:rPr sz="1900" b="1" spc="-5" dirty="0">
                <a:latin typeface="Arial"/>
                <a:cs typeface="Arial"/>
              </a:rPr>
              <a:t>n</a:t>
            </a:r>
            <a:endParaRPr sz="1900">
              <a:latin typeface="Arial"/>
              <a:cs typeface="Arial"/>
            </a:endParaRPr>
          </a:p>
        </p:txBody>
      </p:sp>
      <p:sp>
        <p:nvSpPr>
          <p:cNvPr id="29" name="object 29"/>
          <p:cNvSpPr txBox="1"/>
          <p:nvPr/>
        </p:nvSpPr>
        <p:spPr>
          <a:xfrm>
            <a:off x="935228" y="3337687"/>
            <a:ext cx="7790180" cy="304570"/>
          </a:xfrm>
          <a:prstGeom prst="rect">
            <a:avLst/>
          </a:prstGeom>
        </p:spPr>
        <p:txBody>
          <a:bodyPr vert="horz" wrap="square" lIns="0" tIns="12064" rIns="0" bIns="0" rtlCol="0">
            <a:spAutoFit/>
          </a:bodyPr>
          <a:lstStyle/>
          <a:p>
            <a:pPr marL="12699">
              <a:spcBef>
                <a:spcPts val="95"/>
              </a:spcBef>
              <a:tabLst>
                <a:tab pos="1353700" algn="l"/>
              </a:tabLst>
            </a:pPr>
            <a:r>
              <a:rPr sz="1900" b="1" spc="-5" dirty="0">
                <a:latin typeface="Arial"/>
                <a:cs typeface="Arial"/>
              </a:rPr>
              <a:t>La	se</a:t>
            </a:r>
            <a:r>
              <a:rPr sz="1900" b="1" spc="-10" dirty="0">
                <a:latin typeface="Arial"/>
                <a:cs typeface="Arial"/>
              </a:rPr>
              <a:t> </a:t>
            </a:r>
            <a:r>
              <a:rPr sz="1900" b="1" spc="-5" dirty="0">
                <a:latin typeface="Arial"/>
                <a:cs typeface="Arial"/>
              </a:rPr>
              <a:t>efectúa</a:t>
            </a:r>
            <a:r>
              <a:rPr sz="1900" b="1" spc="5" dirty="0">
                <a:latin typeface="Arial"/>
                <a:cs typeface="Arial"/>
              </a:rPr>
              <a:t> </a:t>
            </a:r>
            <a:r>
              <a:rPr sz="1900" b="1" spc="-5" dirty="0">
                <a:latin typeface="Arial"/>
                <a:cs typeface="Arial"/>
              </a:rPr>
              <a:t>siguiendo</a:t>
            </a:r>
            <a:r>
              <a:rPr sz="1900" b="1" spc="5" dirty="0">
                <a:latin typeface="Arial"/>
                <a:cs typeface="Arial"/>
              </a:rPr>
              <a:t> </a:t>
            </a:r>
            <a:r>
              <a:rPr sz="1900" b="1" spc="-5" dirty="0">
                <a:latin typeface="Arial"/>
                <a:cs typeface="Arial"/>
              </a:rPr>
              <a:t>lo</a:t>
            </a:r>
            <a:r>
              <a:rPr sz="1900" b="1" spc="25" dirty="0">
                <a:latin typeface="Arial"/>
                <a:cs typeface="Arial"/>
              </a:rPr>
              <a:t> </a:t>
            </a:r>
            <a:r>
              <a:rPr sz="1900" b="1" spc="-5" dirty="0">
                <a:latin typeface="Arial"/>
                <a:cs typeface="Arial"/>
              </a:rPr>
              <a:t>indicado</a:t>
            </a:r>
            <a:r>
              <a:rPr sz="1900" b="1" spc="10"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la norma </a:t>
            </a:r>
            <a:r>
              <a:rPr sz="1900" b="1" dirty="0">
                <a:latin typeface="Arial"/>
                <a:cs typeface="Arial"/>
              </a:rPr>
              <a:t>IEC</a:t>
            </a:r>
            <a:r>
              <a:rPr sz="1900" b="1" spc="-5" dirty="0">
                <a:latin typeface="Arial"/>
                <a:cs typeface="Arial"/>
              </a:rPr>
              <a:t> </a:t>
            </a:r>
            <a:r>
              <a:rPr sz="1900" b="1" dirty="0">
                <a:latin typeface="Arial"/>
                <a:cs typeface="Arial"/>
              </a:rPr>
              <a:t>60422.</a:t>
            </a:r>
            <a:endParaRPr sz="1900">
              <a:latin typeface="Arial"/>
              <a:cs typeface="Arial"/>
            </a:endParaRPr>
          </a:p>
        </p:txBody>
      </p:sp>
      <p:pic>
        <p:nvPicPr>
          <p:cNvPr id="30" name="object 30"/>
          <p:cNvPicPr/>
          <p:nvPr/>
        </p:nvPicPr>
        <p:blipFill>
          <a:blip r:embed="rId2" cstate="print"/>
          <a:stretch>
            <a:fillRect/>
          </a:stretch>
        </p:blipFill>
        <p:spPr>
          <a:xfrm>
            <a:off x="719455" y="3950292"/>
            <a:ext cx="208914" cy="194987"/>
          </a:xfrm>
          <a:prstGeom prst="rect">
            <a:avLst/>
          </a:prstGeom>
        </p:spPr>
      </p:pic>
      <p:sp>
        <p:nvSpPr>
          <p:cNvPr id="31" name="object 31"/>
          <p:cNvSpPr txBox="1"/>
          <p:nvPr/>
        </p:nvSpPr>
        <p:spPr>
          <a:xfrm>
            <a:off x="935227" y="3892676"/>
            <a:ext cx="4739005" cy="304570"/>
          </a:xfrm>
          <a:prstGeom prst="rect">
            <a:avLst/>
          </a:prstGeom>
        </p:spPr>
        <p:txBody>
          <a:bodyPr vert="horz" wrap="square" lIns="0" tIns="12064" rIns="0" bIns="0" rtlCol="0">
            <a:spAutoFit/>
          </a:bodyPr>
          <a:lstStyle/>
          <a:p>
            <a:pPr marL="12699">
              <a:spcBef>
                <a:spcPts val="95"/>
              </a:spcBef>
              <a:tabLst>
                <a:tab pos="432395" algn="l"/>
                <a:tab pos="1495292" algn="l"/>
                <a:tab pos="2264209" algn="l"/>
                <a:tab pos="3327740" algn="l"/>
                <a:tab pos="4296028" algn="l"/>
              </a:tabLst>
            </a:pPr>
            <a:r>
              <a:rPr sz="1900" b="1" spc="-5" dirty="0">
                <a:latin typeface="Arial"/>
                <a:cs typeface="Arial"/>
              </a:rPr>
              <a:t>La	relaci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a</a:t>
            </a:r>
            <a:r>
              <a:rPr sz="1900" b="1" dirty="0">
                <a:latin typeface="Arial"/>
                <a:cs typeface="Arial"/>
              </a:rPr>
              <a:t>n</a:t>
            </a:r>
            <a:r>
              <a:rPr sz="1900" b="1" spc="-5" dirty="0">
                <a:latin typeface="Arial"/>
                <a:cs typeface="Arial"/>
              </a:rPr>
              <a:t>tes</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scrita</a:t>
            </a:r>
            <a:r>
              <a:rPr sz="1900" b="1" dirty="0">
                <a:latin typeface="Arial"/>
                <a:cs typeface="Arial"/>
              </a:rPr>
              <a:t>	</a:t>
            </a:r>
            <a:r>
              <a:rPr sz="1900" b="1" spc="-5" dirty="0">
                <a:latin typeface="Arial"/>
                <a:cs typeface="Arial"/>
              </a:rPr>
              <a:t>implica</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endParaRPr sz="1900">
              <a:latin typeface="Arial"/>
              <a:cs typeface="Arial"/>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84</a:t>
            </a:fld>
            <a:endParaRPr dirty="0"/>
          </a:p>
        </p:txBody>
      </p:sp>
      <p:sp>
        <p:nvSpPr>
          <p:cNvPr id="32" name="object 32"/>
          <p:cNvSpPr txBox="1"/>
          <p:nvPr/>
        </p:nvSpPr>
        <p:spPr>
          <a:xfrm>
            <a:off x="5804280" y="3921837"/>
            <a:ext cx="4181475" cy="269304"/>
          </a:xfrm>
          <a:prstGeom prst="rect">
            <a:avLst/>
          </a:prstGeom>
          <a:solidFill>
            <a:srgbClr val="FFFF00"/>
          </a:solidFill>
        </p:spPr>
        <p:txBody>
          <a:bodyPr vert="horz" wrap="square" lIns="0" tIns="0" rIns="0" bIns="0" rtlCol="0">
            <a:spAutoFit/>
          </a:bodyPr>
          <a:lstStyle/>
          <a:p>
            <a:pPr>
              <a:lnSpc>
                <a:spcPts val="2145"/>
              </a:lnSpc>
              <a:tabLst>
                <a:tab pos="339059" algn="l"/>
                <a:tab pos="1200678" algn="l"/>
                <a:tab pos="1928324" algn="l"/>
                <a:tab pos="2348656" algn="l"/>
                <a:tab pos="2690891" algn="l"/>
                <a:tab pos="3901729" algn="l"/>
              </a:tabLst>
            </a:pPr>
            <a:r>
              <a:rPr sz="1900" b="1" spc="-5" dirty="0">
                <a:latin typeface="Arial"/>
                <a:cs typeface="Arial"/>
              </a:rPr>
              <a:t>la	m</a:t>
            </a:r>
            <a:r>
              <a:rPr sz="1900" b="1" dirty="0">
                <a:latin typeface="Arial"/>
                <a:cs typeface="Arial"/>
              </a:rPr>
              <a:t>a</a:t>
            </a:r>
            <a:r>
              <a:rPr sz="1900" b="1" spc="-30" dirty="0">
                <a:latin typeface="Arial"/>
                <a:cs typeface="Arial"/>
              </a:rPr>
              <a:t>y</a:t>
            </a:r>
            <a:r>
              <a:rPr sz="1900" b="1" spc="10"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rte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h</a:t>
            </a:r>
            <a:r>
              <a:rPr sz="1900" b="1" dirty="0">
                <a:latin typeface="Arial"/>
                <a:cs typeface="Arial"/>
              </a:rPr>
              <a:t>u</a:t>
            </a:r>
            <a:r>
              <a:rPr sz="1900" b="1" spc="-5" dirty="0">
                <a:latin typeface="Arial"/>
                <a:cs typeface="Arial"/>
              </a:rPr>
              <a:t>medad</a:t>
            </a:r>
            <a:r>
              <a:rPr sz="1900" b="1" dirty="0">
                <a:latin typeface="Arial"/>
                <a:cs typeface="Arial"/>
              </a:rPr>
              <a:t>	</a:t>
            </a:r>
            <a:r>
              <a:rPr sz="1900" b="1" spc="-15" dirty="0">
                <a:latin typeface="Arial"/>
                <a:cs typeface="Arial"/>
              </a:rPr>
              <a:t>s</a:t>
            </a:r>
            <a:r>
              <a:rPr sz="1900" b="1" spc="-5" dirty="0">
                <a:latin typeface="Arial"/>
                <a:cs typeface="Arial"/>
              </a:rPr>
              <a:t>e</a:t>
            </a:r>
            <a:endParaRPr sz="1900">
              <a:latin typeface="Arial"/>
              <a:cs typeface="Arial"/>
            </a:endParaRPr>
          </a:p>
        </p:txBody>
      </p:sp>
      <p:sp>
        <p:nvSpPr>
          <p:cNvPr id="33" name="object 33"/>
          <p:cNvSpPr txBox="1"/>
          <p:nvPr/>
        </p:nvSpPr>
        <p:spPr>
          <a:xfrm>
            <a:off x="947927" y="4199510"/>
            <a:ext cx="56064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encuentra</a:t>
            </a:r>
            <a:r>
              <a:rPr sz="1900" b="1" dirty="0">
                <a:latin typeface="Arial"/>
                <a:cs typeface="Arial"/>
              </a:rPr>
              <a:t> </a:t>
            </a:r>
            <a:r>
              <a:rPr sz="1900" b="1" spc="-5" dirty="0">
                <a:latin typeface="Arial"/>
                <a:cs typeface="Arial"/>
              </a:rPr>
              <a:t>en</a:t>
            </a:r>
            <a:r>
              <a:rPr sz="1900" b="1" spc="15"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celulosa</a:t>
            </a:r>
            <a:r>
              <a:rPr sz="1900" b="1" dirty="0">
                <a:latin typeface="Arial"/>
                <a:cs typeface="Arial"/>
              </a:rPr>
              <a:t> </a:t>
            </a:r>
            <a:r>
              <a:rPr sz="1900" b="1" spc="-5" dirty="0">
                <a:latin typeface="Arial"/>
                <a:cs typeface="Arial"/>
              </a:rPr>
              <a:t>(papel,</a:t>
            </a:r>
            <a:r>
              <a:rPr sz="1900" b="1" spc="5" dirty="0">
                <a:latin typeface="Arial"/>
                <a:cs typeface="Arial"/>
              </a:rPr>
              <a:t> </a:t>
            </a:r>
            <a:r>
              <a:rPr sz="1900" b="1" spc="-5" dirty="0">
                <a:latin typeface="Arial"/>
                <a:cs typeface="Arial"/>
              </a:rPr>
              <a:t>cartón</a:t>
            </a:r>
            <a:r>
              <a:rPr sz="1900" b="1" dirty="0">
                <a:latin typeface="Arial"/>
                <a:cs typeface="Arial"/>
              </a:rPr>
              <a:t> </a:t>
            </a:r>
            <a:r>
              <a:rPr sz="1900" b="1" spc="-5" dirty="0">
                <a:latin typeface="Arial"/>
                <a:cs typeface="Arial"/>
              </a:rPr>
              <a:t>prensado</a:t>
            </a:r>
            <a:endParaRPr sz="1900">
              <a:latin typeface="Arial"/>
              <a:cs typeface="Arial"/>
            </a:endParaRPr>
          </a:p>
        </p:txBody>
      </p:sp>
      <p:sp>
        <p:nvSpPr>
          <p:cNvPr id="34" name="object 34"/>
          <p:cNvSpPr txBox="1"/>
          <p:nvPr/>
        </p:nvSpPr>
        <p:spPr>
          <a:xfrm>
            <a:off x="6541390" y="4170045"/>
            <a:ext cx="23031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5" dirty="0">
                <a:latin typeface="Arial"/>
                <a:cs typeface="Arial"/>
              </a:rPr>
              <a:t> </a:t>
            </a:r>
            <a:r>
              <a:rPr sz="1900" b="1" spc="-10" dirty="0">
                <a:latin typeface="Arial"/>
                <a:cs typeface="Arial"/>
              </a:rPr>
              <a:t>del</a:t>
            </a:r>
            <a:r>
              <a:rPr sz="1900" b="1" spc="-15" dirty="0">
                <a:latin typeface="Arial"/>
                <a:cs typeface="Arial"/>
              </a:rPr>
              <a:t> </a:t>
            </a:r>
            <a:r>
              <a:rPr sz="1900" b="1" spc="-5" dirty="0">
                <a:latin typeface="Arial"/>
                <a:cs typeface="Arial"/>
              </a:rPr>
              <a:t>transformador.</a:t>
            </a:r>
            <a:endParaRPr sz="1900">
              <a:latin typeface="Arial"/>
              <a:cs typeface="Arial"/>
            </a:endParaRPr>
          </a:p>
        </p:txBody>
      </p:sp>
      <p:sp>
        <p:nvSpPr>
          <p:cNvPr id="35" name="object 35"/>
          <p:cNvSpPr txBox="1"/>
          <p:nvPr/>
        </p:nvSpPr>
        <p:spPr>
          <a:xfrm>
            <a:off x="1618742" y="4755769"/>
            <a:ext cx="756793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La</a:t>
            </a:r>
            <a:r>
              <a:rPr sz="1900" b="1" spc="15" dirty="0">
                <a:latin typeface="Arial"/>
                <a:cs typeface="Arial"/>
              </a:rPr>
              <a:t> </a:t>
            </a:r>
            <a:r>
              <a:rPr sz="1900" b="1" spc="-5" dirty="0">
                <a:latin typeface="Arial"/>
                <a:cs typeface="Arial"/>
              </a:rPr>
              <a:t>humedad</a:t>
            </a:r>
            <a:r>
              <a:rPr sz="1900" b="1" spc="10" dirty="0">
                <a:latin typeface="Arial"/>
                <a:cs typeface="Arial"/>
              </a:rPr>
              <a:t> </a:t>
            </a:r>
            <a:r>
              <a:rPr sz="1900" b="1" spc="-5" dirty="0">
                <a:latin typeface="Arial"/>
                <a:cs typeface="Arial"/>
              </a:rPr>
              <a:t>cambia</a:t>
            </a:r>
            <a:r>
              <a:rPr sz="1900" b="1" spc="15" dirty="0">
                <a:latin typeface="Arial"/>
                <a:cs typeface="Arial"/>
              </a:rPr>
              <a:t> </a:t>
            </a:r>
            <a:r>
              <a:rPr sz="1900" b="1" spc="-5" dirty="0">
                <a:latin typeface="Arial"/>
                <a:cs typeface="Arial"/>
              </a:rPr>
              <a:t>las</a:t>
            </a:r>
            <a:r>
              <a:rPr sz="1900" b="1" spc="10" dirty="0">
                <a:latin typeface="Arial"/>
                <a:cs typeface="Arial"/>
              </a:rPr>
              <a:t> </a:t>
            </a:r>
            <a:r>
              <a:rPr sz="1900" b="1" spc="-5" dirty="0">
                <a:latin typeface="Arial"/>
                <a:cs typeface="Arial"/>
              </a:rPr>
              <a:t>propiedades</a:t>
            </a:r>
            <a:r>
              <a:rPr sz="1900" b="1" spc="5" dirty="0">
                <a:latin typeface="Arial"/>
                <a:cs typeface="Arial"/>
              </a:rPr>
              <a:t> </a:t>
            </a:r>
            <a:r>
              <a:rPr sz="1900" b="1" spc="-5" dirty="0">
                <a:latin typeface="Arial"/>
                <a:cs typeface="Arial"/>
              </a:rPr>
              <a:t>dieléctricas</a:t>
            </a:r>
            <a:r>
              <a:rPr sz="1900" b="1" spc="1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la</a:t>
            </a:r>
            <a:r>
              <a:rPr sz="1900" b="1" spc="55" dirty="0">
                <a:latin typeface="Arial"/>
                <a:cs typeface="Arial"/>
              </a:rPr>
              <a:t> </a:t>
            </a:r>
            <a:r>
              <a:rPr sz="1900" b="1" spc="-5" dirty="0">
                <a:latin typeface="Arial"/>
                <a:cs typeface="Arial"/>
              </a:rPr>
              <a:t>celulosa.</a:t>
            </a:r>
            <a:endParaRPr sz="1900">
              <a:latin typeface="Arial"/>
              <a:cs typeface="Arial"/>
            </a:endParaRPr>
          </a:p>
        </p:txBody>
      </p:sp>
      <p:sp>
        <p:nvSpPr>
          <p:cNvPr id="36" name="object 36"/>
          <p:cNvSpPr txBox="1"/>
          <p:nvPr/>
        </p:nvSpPr>
        <p:spPr>
          <a:xfrm>
            <a:off x="1618742" y="5033137"/>
            <a:ext cx="5743576"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La</a:t>
            </a:r>
            <a:r>
              <a:rPr sz="1900" b="1" spc="15" dirty="0">
                <a:latin typeface="Arial"/>
                <a:cs typeface="Arial"/>
              </a:rPr>
              <a:t> </a:t>
            </a:r>
            <a:r>
              <a:rPr sz="1900" b="1" spc="-5" dirty="0">
                <a:latin typeface="Arial"/>
                <a:cs typeface="Arial"/>
              </a:rPr>
              <a:t>humedad</a:t>
            </a:r>
            <a:r>
              <a:rPr sz="1900" b="1" spc="10" dirty="0">
                <a:latin typeface="Arial"/>
                <a:cs typeface="Arial"/>
              </a:rPr>
              <a:t> </a:t>
            </a:r>
            <a:r>
              <a:rPr sz="1900" b="1" spc="-5" dirty="0">
                <a:latin typeface="Arial"/>
                <a:cs typeface="Arial"/>
              </a:rPr>
              <a:t>acelera</a:t>
            </a:r>
            <a:r>
              <a:rPr sz="1900" b="1" spc="10"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envejecimiento</a:t>
            </a:r>
            <a:r>
              <a:rPr sz="1900" b="1" spc="15"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papel</a:t>
            </a:r>
            <a:endParaRPr sz="1900">
              <a:latin typeface="Arial"/>
              <a:cs typeface="Arial"/>
            </a:endParaRPr>
          </a:p>
        </p:txBody>
      </p:sp>
      <p:sp>
        <p:nvSpPr>
          <p:cNvPr id="37" name="object 37"/>
          <p:cNvSpPr txBox="1"/>
          <p:nvPr/>
        </p:nvSpPr>
        <p:spPr>
          <a:xfrm>
            <a:off x="1618742" y="5310505"/>
            <a:ext cx="7741284"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La</a:t>
            </a:r>
            <a:r>
              <a:rPr sz="1900" b="1" spc="10" dirty="0">
                <a:latin typeface="Arial"/>
                <a:cs typeface="Arial"/>
              </a:rPr>
              <a:t> </a:t>
            </a:r>
            <a:r>
              <a:rPr sz="1900" b="1" spc="-5" dirty="0">
                <a:latin typeface="Arial"/>
                <a:cs typeface="Arial"/>
              </a:rPr>
              <a:t>humedad</a:t>
            </a:r>
            <a:r>
              <a:rPr sz="1900" b="1" spc="10" dirty="0">
                <a:latin typeface="Arial"/>
                <a:cs typeface="Arial"/>
              </a:rPr>
              <a:t> </a:t>
            </a:r>
            <a:r>
              <a:rPr sz="1900" b="1" spc="-5" dirty="0">
                <a:latin typeface="Arial"/>
                <a:cs typeface="Arial"/>
              </a:rPr>
              <a:t>limita</a:t>
            </a:r>
            <a:r>
              <a:rPr sz="1900" b="1" spc="5"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capacidad</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carga</a:t>
            </a:r>
            <a:r>
              <a:rPr sz="1900" b="1" spc="5" dirty="0">
                <a:latin typeface="Arial"/>
                <a:cs typeface="Arial"/>
              </a:rPr>
              <a:t> </a:t>
            </a:r>
            <a:r>
              <a:rPr sz="1900" b="1" dirty="0">
                <a:latin typeface="Arial"/>
                <a:cs typeface="Arial"/>
              </a:rPr>
              <a:t>de </a:t>
            </a:r>
            <a:r>
              <a:rPr sz="1900" b="1" spc="-5" dirty="0">
                <a:latin typeface="Arial"/>
                <a:cs typeface="Arial"/>
              </a:rPr>
              <a:t>los</a:t>
            </a:r>
            <a:r>
              <a:rPr sz="1900" b="1" spc="44" dirty="0">
                <a:latin typeface="Arial"/>
                <a:cs typeface="Arial"/>
              </a:rPr>
              <a:t> </a:t>
            </a:r>
            <a:r>
              <a:rPr sz="1900" b="1" spc="-5" dirty="0">
                <a:latin typeface="Arial"/>
                <a:cs typeface="Arial"/>
              </a:rPr>
              <a:t>transformadores.</a:t>
            </a:r>
            <a:endParaRPr sz="1900">
              <a:latin typeface="Arial"/>
              <a:cs typeface="Aria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7" y="1118362"/>
            <a:ext cx="34048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Otra</a:t>
            </a:r>
            <a:r>
              <a:rPr sz="1900" b="1" dirty="0">
                <a:latin typeface="Arial"/>
                <a:cs typeface="Arial"/>
              </a:rPr>
              <a:t> </a:t>
            </a:r>
            <a:r>
              <a:rPr sz="1900" b="1" spc="-5" dirty="0">
                <a:latin typeface="Arial"/>
                <a:cs typeface="Arial"/>
              </a:rPr>
              <a:t>característica</a:t>
            </a:r>
            <a:r>
              <a:rPr sz="1900" b="1" spc="5" dirty="0">
                <a:latin typeface="Arial"/>
                <a:cs typeface="Arial"/>
              </a:rPr>
              <a:t> </a:t>
            </a:r>
            <a:r>
              <a:rPr sz="1900" b="1" spc="-5" dirty="0">
                <a:latin typeface="Arial"/>
                <a:cs typeface="Arial"/>
              </a:rPr>
              <a:t>que</a:t>
            </a:r>
            <a:r>
              <a:rPr sz="1900" b="1" spc="-10" dirty="0">
                <a:latin typeface="Arial"/>
                <a:cs typeface="Arial"/>
              </a:rPr>
              <a:t> </a:t>
            </a:r>
            <a:r>
              <a:rPr sz="1900" b="1" spc="-5" dirty="0">
                <a:latin typeface="Arial"/>
                <a:cs typeface="Arial"/>
              </a:rPr>
              <a:t>posee</a:t>
            </a:r>
            <a:endParaRPr sz="1900">
              <a:latin typeface="Arial"/>
              <a:cs typeface="Arial"/>
            </a:endParaRPr>
          </a:p>
        </p:txBody>
      </p:sp>
      <p:sp>
        <p:nvSpPr>
          <p:cNvPr id="9" name="object 9"/>
          <p:cNvSpPr txBox="1"/>
          <p:nvPr/>
        </p:nvSpPr>
        <p:spPr>
          <a:xfrm>
            <a:off x="4398899" y="1147827"/>
            <a:ext cx="55740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15" dirty="0">
                <a:latin typeface="Arial"/>
                <a:cs typeface="Arial"/>
              </a:rPr>
              <a:t> </a:t>
            </a:r>
            <a:r>
              <a:rPr sz="1900" b="1" spc="-5" dirty="0">
                <a:latin typeface="Arial"/>
                <a:cs typeface="Arial"/>
              </a:rPr>
              <a:t>humedad</a:t>
            </a:r>
            <a:r>
              <a:rPr sz="1900" b="1" spc="25" dirty="0">
                <a:latin typeface="Arial"/>
                <a:cs typeface="Arial"/>
              </a:rPr>
              <a:t> </a:t>
            </a:r>
            <a:r>
              <a:rPr sz="1900" b="1" spc="-5" dirty="0">
                <a:latin typeface="Arial"/>
                <a:cs typeface="Arial"/>
              </a:rPr>
              <a:t>en</a:t>
            </a:r>
            <a:r>
              <a:rPr sz="1900" b="1" spc="25"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relación</a:t>
            </a:r>
            <a:r>
              <a:rPr sz="1900" b="1" spc="40" dirty="0">
                <a:latin typeface="Arial"/>
                <a:cs typeface="Arial"/>
              </a:rPr>
              <a:t> </a:t>
            </a:r>
            <a:r>
              <a:rPr sz="1900" b="1" spc="-5" dirty="0">
                <a:latin typeface="Arial"/>
                <a:cs typeface="Arial"/>
              </a:rPr>
              <a:t>papel/aceite,</a:t>
            </a:r>
            <a:r>
              <a:rPr sz="1900" b="1" spc="21" dirty="0">
                <a:latin typeface="Arial"/>
                <a:cs typeface="Arial"/>
              </a:rPr>
              <a:t> </a:t>
            </a:r>
            <a:r>
              <a:rPr sz="1900" b="1" spc="-5" dirty="0">
                <a:latin typeface="Arial"/>
                <a:cs typeface="Arial"/>
              </a:rPr>
              <a:t>es</a:t>
            </a:r>
            <a:r>
              <a:rPr sz="1900" b="1" spc="21" dirty="0">
                <a:latin typeface="Arial"/>
                <a:cs typeface="Arial"/>
              </a:rPr>
              <a:t> </a:t>
            </a:r>
            <a:r>
              <a:rPr sz="1900" b="1" spc="-5" dirty="0">
                <a:latin typeface="Arial"/>
                <a:cs typeface="Arial"/>
              </a:rPr>
              <a:t>que</a:t>
            </a:r>
            <a:r>
              <a:rPr sz="1900" b="1" spc="10" dirty="0">
                <a:latin typeface="Arial"/>
                <a:cs typeface="Arial"/>
              </a:rPr>
              <a:t> </a:t>
            </a:r>
            <a:r>
              <a:rPr sz="1900" b="1" spc="-5" dirty="0">
                <a:latin typeface="Arial"/>
                <a:cs typeface="Arial"/>
              </a:rPr>
              <a:t>la</a:t>
            </a:r>
            <a:endParaRPr sz="1900">
              <a:latin typeface="Arial"/>
              <a:cs typeface="Arial"/>
            </a:endParaRPr>
          </a:p>
        </p:txBody>
      </p:sp>
      <p:sp>
        <p:nvSpPr>
          <p:cNvPr id="10" name="object 10"/>
          <p:cNvSpPr txBox="1"/>
          <p:nvPr/>
        </p:nvSpPr>
        <p:spPr>
          <a:xfrm>
            <a:off x="947928" y="1425195"/>
            <a:ext cx="4312285" cy="269304"/>
          </a:xfrm>
          <a:prstGeom prst="rect">
            <a:avLst/>
          </a:prstGeom>
          <a:solidFill>
            <a:srgbClr val="FFFF00"/>
          </a:solidFill>
        </p:spPr>
        <p:txBody>
          <a:bodyPr vert="horz" wrap="square" lIns="0" tIns="0" rIns="0" bIns="0" rtlCol="0">
            <a:spAutoFit/>
          </a:bodyPr>
          <a:lstStyle/>
          <a:p>
            <a:pPr>
              <a:lnSpc>
                <a:spcPts val="2145"/>
              </a:lnSpc>
              <a:tabLst>
                <a:tab pos="932097" algn="l"/>
                <a:tab pos="2094678" algn="l"/>
                <a:tab pos="2545489" algn="l"/>
                <a:tab pos="2915661" algn="l"/>
              </a:tabLst>
            </a:pPr>
            <a:r>
              <a:rPr sz="1900" b="1" spc="-5" dirty="0">
                <a:latin typeface="Arial"/>
                <a:cs typeface="Arial"/>
              </a:rPr>
              <a:t>mi</a:t>
            </a:r>
            <a:r>
              <a:rPr sz="1900" b="1" dirty="0">
                <a:latin typeface="Arial"/>
                <a:cs typeface="Arial"/>
              </a:rPr>
              <a:t>s</a:t>
            </a:r>
            <a:r>
              <a:rPr sz="1900" b="1" spc="-5" dirty="0">
                <a:latin typeface="Arial"/>
                <a:cs typeface="Arial"/>
              </a:rPr>
              <a:t>ma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p</a:t>
            </a:r>
            <a:r>
              <a:rPr sz="1900" b="1" spc="10" dirty="0">
                <a:latin typeface="Arial"/>
                <a:cs typeface="Arial"/>
              </a:rPr>
              <a:t>e</a:t>
            </a:r>
            <a:r>
              <a:rPr sz="1900" b="1" spc="-5" dirty="0">
                <a:latin typeface="Arial"/>
                <a:cs typeface="Arial"/>
              </a:rPr>
              <a:t>n</a:t>
            </a: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temperat</a:t>
            </a:r>
            <a:r>
              <a:rPr sz="1900" b="1" dirty="0">
                <a:latin typeface="Arial"/>
                <a:cs typeface="Arial"/>
              </a:rPr>
              <a:t>u</a:t>
            </a:r>
            <a:r>
              <a:rPr sz="1900" b="1" spc="-5" dirty="0">
                <a:latin typeface="Arial"/>
                <a:cs typeface="Arial"/>
              </a:rPr>
              <a:t>ra</a:t>
            </a:r>
            <a:endParaRPr sz="1900">
              <a:latin typeface="Arial"/>
              <a:cs typeface="Arial"/>
            </a:endParaRPr>
          </a:p>
        </p:txBody>
      </p:sp>
      <p:sp>
        <p:nvSpPr>
          <p:cNvPr id="11" name="object 11"/>
          <p:cNvSpPr txBox="1"/>
          <p:nvPr/>
        </p:nvSpPr>
        <p:spPr>
          <a:xfrm>
            <a:off x="5259960" y="1425195"/>
            <a:ext cx="239395" cy="269304"/>
          </a:xfrm>
          <a:prstGeom prst="rect">
            <a:avLst/>
          </a:prstGeom>
        </p:spPr>
        <p:txBody>
          <a:bodyPr vert="horz" wrap="square" lIns="0" tIns="0" rIns="0" bIns="0" rtlCol="0">
            <a:spAutoFit/>
          </a:bodyPr>
          <a:lstStyle/>
          <a:p>
            <a:pPr>
              <a:lnSpc>
                <a:spcPts val="2145"/>
              </a:lnSpc>
            </a:pPr>
            <a:r>
              <a:rPr sz="1900" b="1" spc="-5" dirty="0">
                <a:latin typeface="Arial"/>
                <a:cs typeface="Arial"/>
              </a:rPr>
              <a:t>,</a:t>
            </a:r>
            <a:endParaRPr sz="1900">
              <a:latin typeface="Arial"/>
              <a:cs typeface="Arial"/>
            </a:endParaRPr>
          </a:p>
        </p:txBody>
      </p:sp>
      <p:sp>
        <p:nvSpPr>
          <p:cNvPr id="12" name="object 12"/>
          <p:cNvSpPr txBox="1"/>
          <p:nvPr/>
        </p:nvSpPr>
        <p:spPr>
          <a:xfrm>
            <a:off x="5499228" y="1425195"/>
            <a:ext cx="4473575" cy="269304"/>
          </a:xfrm>
          <a:prstGeom prst="rect">
            <a:avLst/>
          </a:prstGeom>
          <a:solidFill>
            <a:srgbClr val="FFFF00"/>
          </a:solidFill>
        </p:spPr>
        <p:txBody>
          <a:bodyPr vert="horz" wrap="square" lIns="0" tIns="0" rIns="0" bIns="0" rtlCol="0">
            <a:spAutoFit/>
          </a:bodyPr>
          <a:lstStyle/>
          <a:p>
            <a:pPr>
              <a:lnSpc>
                <a:spcPts val="2145"/>
              </a:lnSpc>
              <a:tabLst>
                <a:tab pos="369537" algn="l"/>
                <a:tab pos="2186110" algn="l"/>
                <a:tab pos="2556283" algn="l"/>
                <a:tab pos="4120149" algn="l"/>
              </a:tabLst>
            </a:pPr>
            <a:r>
              <a:rPr sz="1900" b="1" spc="-5" dirty="0">
                <a:latin typeface="Arial"/>
                <a:cs typeface="Arial"/>
              </a:rPr>
              <a:t>al	incr</a:t>
            </a:r>
            <a:r>
              <a:rPr sz="1900" b="1" dirty="0">
                <a:latin typeface="Arial"/>
                <a:cs typeface="Arial"/>
              </a:rPr>
              <a:t>e</a:t>
            </a:r>
            <a:r>
              <a:rPr sz="1900" b="1" spc="-5" dirty="0">
                <a:latin typeface="Arial"/>
                <a:cs typeface="Arial"/>
              </a:rPr>
              <a:t>mentarse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t</a:t>
            </a:r>
            <a:r>
              <a:rPr sz="1900" b="1" spc="10" dirty="0">
                <a:latin typeface="Arial"/>
                <a:cs typeface="Arial"/>
              </a:rPr>
              <a:t>e</a:t>
            </a:r>
            <a:r>
              <a:rPr sz="1900" b="1" spc="-5" dirty="0">
                <a:latin typeface="Arial"/>
                <a:cs typeface="Arial"/>
              </a:rPr>
              <a:t>mp</a:t>
            </a:r>
            <a:r>
              <a:rPr sz="1900" b="1" dirty="0">
                <a:latin typeface="Arial"/>
                <a:cs typeface="Arial"/>
              </a:rPr>
              <a:t>e</a:t>
            </a:r>
            <a:r>
              <a:rPr sz="1900" b="1" spc="-5" dirty="0">
                <a:latin typeface="Arial"/>
                <a:cs typeface="Arial"/>
              </a:rPr>
              <a:t>ratura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13" name="object 13"/>
          <p:cNvSpPr txBox="1"/>
          <p:nvPr/>
        </p:nvSpPr>
        <p:spPr>
          <a:xfrm>
            <a:off x="947928" y="1702563"/>
            <a:ext cx="61582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transformador,</a:t>
            </a:r>
            <a:r>
              <a:rPr sz="1900" b="1" spc="5"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agua</a:t>
            </a:r>
            <a:r>
              <a:rPr sz="1900" b="1" spc="30" dirty="0">
                <a:latin typeface="Arial"/>
                <a:cs typeface="Arial"/>
              </a:rPr>
              <a:t> </a:t>
            </a:r>
            <a:r>
              <a:rPr sz="1900" b="1" spc="-5" dirty="0">
                <a:latin typeface="Arial"/>
                <a:cs typeface="Arial"/>
              </a:rPr>
              <a:t>migra</a:t>
            </a:r>
            <a:r>
              <a:rPr sz="1900" b="1" spc="10"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papel</a:t>
            </a:r>
            <a:r>
              <a:rPr sz="1900" b="1" spc="10" dirty="0">
                <a:latin typeface="Arial"/>
                <a:cs typeface="Arial"/>
              </a:rPr>
              <a:t> </a:t>
            </a:r>
            <a:r>
              <a:rPr sz="1900" b="1" spc="-5" dirty="0">
                <a:latin typeface="Arial"/>
                <a:cs typeface="Arial"/>
              </a:rPr>
              <a:t>hacia</a:t>
            </a:r>
            <a:r>
              <a:rPr sz="1900" b="1" spc="10"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aceite</a:t>
            </a:r>
            <a:endParaRPr sz="1900">
              <a:latin typeface="Arial"/>
              <a:cs typeface="Arial"/>
            </a:endParaRPr>
          </a:p>
        </p:txBody>
      </p:sp>
      <p:sp>
        <p:nvSpPr>
          <p:cNvPr id="14" name="object 14"/>
          <p:cNvSpPr txBox="1"/>
          <p:nvPr/>
        </p:nvSpPr>
        <p:spPr>
          <a:xfrm>
            <a:off x="7093078" y="167309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5" name="object 15"/>
          <p:cNvPicPr/>
          <p:nvPr/>
        </p:nvPicPr>
        <p:blipFill>
          <a:blip r:embed="rId2" cstate="print"/>
          <a:stretch>
            <a:fillRect/>
          </a:stretch>
        </p:blipFill>
        <p:spPr>
          <a:xfrm>
            <a:off x="719455" y="2285958"/>
            <a:ext cx="208914" cy="194987"/>
          </a:xfrm>
          <a:prstGeom prst="rect">
            <a:avLst/>
          </a:prstGeom>
        </p:spPr>
      </p:pic>
      <p:sp>
        <p:nvSpPr>
          <p:cNvPr id="16" name="object 16"/>
          <p:cNvSpPr txBox="1"/>
          <p:nvPr/>
        </p:nvSpPr>
        <p:spPr>
          <a:xfrm>
            <a:off x="947928" y="2257375"/>
            <a:ext cx="14344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spc="270" dirty="0">
                <a:latin typeface="Arial"/>
                <a:cs typeface="Arial"/>
              </a:rPr>
              <a:t> </a:t>
            </a:r>
            <a:r>
              <a:rPr sz="1900" b="1" spc="-5" dirty="0">
                <a:latin typeface="Arial"/>
                <a:cs typeface="Arial"/>
              </a:rPr>
              <a:t>disminuir</a:t>
            </a:r>
            <a:endParaRPr sz="1900">
              <a:latin typeface="Arial"/>
              <a:cs typeface="Arial"/>
            </a:endParaRPr>
          </a:p>
        </p:txBody>
      </p:sp>
      <p:sp>
        <p:nvSpPr>
          <p:cNvPr id="17" name="object 17"/>
          <p:cNvSpPr txBox="1"/>
          <p:nvPr/>
        </p:nvSpPr>
        <p:spPr>
          <a:xfrm>
            <a:off x="2477770" y="2228214"/>
            <a:ext cx="54940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315" dirty="0">
                <a:latin typeface="Arial"/>
                <a:cs typeface="Arial"/>
              </a:rPr>
              <a:t> </a:t>
            </a:r>
            <a:r>
              <a:rPr sz="1900" b="1" spc="-5" dirty="0">
                <a:latin typeface="Arial"/>
                <a:cs typeface="Arial"/>
              </a:rPr>
              <a:t>temperatura</a:t>
            </a:r>
            <a:r>
              <a:rPr sz="1900" b="1" spc="310" dirty="0">
                <a:latin typeface="Arial"/>
                <a:cs typeface="Arial"/>
              </a:rPr>
              <a:t> </a:t>
            </a:r>
            <a:r>
              <a:rPr sz="1900" b="1" spc="-5" dirty="0">
                <a:latin typeface="Arial"/>
                <a:cs typeface="Arial"/>
              </a:rPr>
              <a:t>del</a:t>
            </a:r>
            <a:r>
              <a:rPr sz="1900" b="1" spc="335" dirty="0">
                <a:latin typeface="Arial"/>
                <a:cs typeface="Arial"/>
              </a:rPr>
              <a:t> </a:t>
            </a:r>
            <a:r>
              <a:rPr sz="1900" b="1" spc="-5" dirty="0">
                <a:latin typeface="Arial"/>
                <a:cs typeface="Arial"/>
              </a:rPr>
              <a:t>transformador,</a:t>
            </a:r>
            <a:r>
              <a:rPr sz="1900" b="1" spc="319" dirty="0">
                <a:latin typeface="Arial"/>
                <a:cs typeface="Arial"/>
              </a:rPr>
              <a:t> </a:t>
            </a:r>
            <a:r>
              <a:rPr sz="1900" b="1" spc="-5" dirty="0">
                <a:latin typeface="Arial"/>
                <a:cs typeface="Arial"/>
              </a:rPr>
              <a:t>la</a:t>
            </a:r>
            <a:r>
              <a:rPr sz="1900" b="1" spc="335" dirty="0">
                <a:latin typeface="Arial"/>
                <a:cs typeface="Arial"/>
              </a:rPr>
              <a:t> </a:t>
            </a:r>
            <a:r>
              <a:rPr sz="1900" b="1" spc="-5" dirty="0">
                <a:latin typeface="Arial"/>
                <a:cs typeface="Arial"/>
              </a:rPr>
              <a:t>humedad</a:t>
            </a:r>
            <a:endParaRPr sz="1900">
              <a:latin typeface="Arial"/>
              <a:cs typeface="Arial"/>
            </a:endParaRPr>
          </a:p>
        </p:txBody>
      </p:sp>
      <p:sp>
        <p:nvSpPr>
          <p:cNvPr id="18" name="object 18"/>
          <p:cNvSpPr txBox="1"/>
          <p:nvPr/>
        </p:nvSpPr>
        <p:spPr>
          <a:xfrm>
            <a:off x="8069327" y="2257375"/>
            <a:ext cx="19037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migra</a:t>
            </a:r>
            <a:r>
              <a:rPr sz="1900" b="1" spc="279" dirty="0">
                <a:latin typeface="Arial"/>
                <a:cs typeface="Arial"/>
              </a:rPr>
              <a:t> </a:t>
            </a:r>
            <a:r>
              <a:rPr sz="1900" b="1" spc="-5" dirty="0">
                <a:latin typeface="Arial"/>
                <a:cs typeface="Arial"/>
              </a:rPr>
              <a:t>del</a:t>
            </a:r>
            <a:r>
              <a:rPr sz="1900" b="1" spc="285" dirty="0">
                <a:latin typeface="Arial"/>
                <a:cs typeface="Arial"/>
              </a:rPr>
              <a:t> </a:t>
            </a:r>
            <a:r>
              <a:rPr sz="1900" b="1" dirty="0">
                <a:latin typeface="Arial"/>
                <a:cs typeface="Arial"/>
              </a:rPr>
              <a:t>aceite</a:t>
            </a:r>
            <a:endParaRPr sz="1900">
              <a:latin typeface="Arial"/>
              <a:cs typeface="Arial"/>
            </a:endParaRPr>
          </a:p>
        </p:txBody>
      </p:sp>
      <p:sp>
        <p:nvSpPr>
          <p:cNvPr id="19" name="object 19"/>
          <p:cNvSpPr txBox="1"/>
          <p:nvPr/>
        </p:nvSpPr>
        <p:spPr>
          <a:xfrm>
            <a:off x="947928" y="2535048"/>
            <a:ext cx="165099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hacia</a:t>
            </a:r>
            <a:r>
              <a:rPr sz="1900" b="1" spc="-21" dirty="0">
                <a:latin typeface="Arial"/>
                <a:cs typeface="Arial"/>
              </a:rPr>
              <a:t> </a:t>
            </a:r>
            <a:r>
              <a:rPr sz="1900" b="1" dirty="0">
                <a:latin typeface="Arial"/>
                <a:cs typeface="Arial"/>
              </a:rPr>
              <a:t>el</a:t>
            </a:r>
            <a:r>
              <a:rPr sz="1900" b="1" spc="-15" dirty="0">
                <a:latin typeface="Arial"/>
                <a:cs typeface="Arial"/>
              </a:rPr>
              <a:t> </a:t>
            </a:r>
            <a:r>
              <a:rPr sz="1900" b="1" spc="-5" dirty="0">
                <a:latin typeface="Arial"/>
                <a:cs typeface="Arial"/>
              </a:rPr>
              <a:t>papel.</a:t>
            </a:r>
            <a:endParaRPr sz="1900">
              <a:latin typeface="Arial"/>
              <a:cs typeface="Arial"/>
            </a:endParaRPr>
          </a:p>
        </p:txBody>
      </p:sp>
      <p:pic>
        <p:nvPicPr>
          <p:cNvPr id="20" name="object 20"/>
          <p:cNvPicPr/>
          <p:nvPr/>
        </p:nvPicPr>
        <p:blipFill>
          <a:blip r:embed="rId2" cstate="print"/>
          <a:stretch>
            <a:fillRect/>
          </a:stretch>
        </p:blipFill>
        <p:spPr>
          <a:xfrm>
            <a:off x="719455" y="3118442"/>
            <a:ext cx="208914" cy="194987"/>
          </a:xfrm>
          <a:prstGeom prst="rect">
            <a:avLst/>
          </a:prstGeom>
        </p:spPr>
      </p:pic>
      <p:sp>
        <p:nvSpPr>
          <p:cNvPr id="21" name="object 21"/>
          <p:cNvSpPr txBox="1"/>
          <p:nvPr/>
        </p:nvSpPr>
        <p:spPr>
          <a:xfrm>
            <a:off x="3786251" y="3089784"/>
            <a:ext cx="8991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a:t>
            </a:r>
            <a:r>
              <a:rPr sz="1900" b="1" dirty="0">
                <a:latin typeface="Arial"/>
                <a:cs typeface="Arial"/>
              </a:rPr>
              <a:t>g</a:t>
            </a:r>
            <a:r>
              <a:rPr sz="1900" b="1" spc="-5" dirty="0">
                <a:latin typeface="Arial"/>
                <a:cs typeface="Arial"/>
              </a:rPr>
              <a:t>is</a:t>
            </a:r>
            <a:r>
              <a:rPr sz="1900" b="1" dirty="0">
                <a:latin typeface="Arial"/>
                <a:cs typeface="Arial"/>
              </a:rPr>
              <a:t>t</a:t>
            </a:r>
            <a:r>
              <a:rPr sz="1900" b="1" spc="-5" dirty="0">
                <a:latin typeface="Arial"/>
                <a:cs typeface="Arial"/>
              </a:rPr>
              <a:t>ro</a:t>
            </a:r>
            <a:endParaRPr sz="1900">
              <a:latin typeface="Arial"/>
              <a:cs typeface="Arial"/>
            </a:endParaRP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85</a:t>
            </a:fld>
            <a:endParaRPr dirty="0"/>
          </a:p>
        </p:txBody>
      </p:sp>
      <p:sp>
        <p:nvSpPr>
          <p:cNvPr id="22" name="object 22"/>
          <p:cNvSpPr txBox="1"/>
          <p:nvPr/>
        </p:nvSpPr>
        <p:spPr>
          <a:xfrm>
            <a:off x="935227" y="3060317"/>
            <a:ext cx="4187825" cy="304570"/>
          </a:xfrm>
          <a:prstGeom prst="rect">
            <a:avLst/>
          </a:prstGeom>
        </p:spPr>
        <p:txBody>
          <a:bodyPr vert="horz" wrap="square" lIns="0" tIns="12064" rIns="0" bIns="0" rtlCol="0">
            <a:spAutoFit/>
          </a:bodyPr>
          <a:lstStyle/>
          <a:p>
            <a:pPr marL="12699">
              <a:spcBef>
                <a:spcPts val="95"/>
              </a:spcBef>
              <a:tabLst>
                <a:tab pos="3825535" algn="l"/>
              </a:tabLst>
            </a:pPr>
            <a:r>
              <a:rPr sz="1900" b="1" spc="-5" dirty="0">
                <a:latin typeface="Arial"/>
                <a:cs typeface="Arial"/>
              </a:rPr>
              <a:t>La</a:t>
            </a:r>
            <a:r>
              <a:rPr sz="1900" b="1" spc="75" dirty="0">
                <a:latin typeface="Arial"/>
                <a:cs typeface="Arial"/>
              </a:rPr>
              <a:t> </a:t>
            </a:r>
            <a:r>
              <a:rPr sz="1900" b="1" spc="-5" dirty="0">
                <a:latin typeface="Arial"/>
                <a:cs typeface="Arial"/>
              </a:rPr>
              <a:t>fi</a:t>
            </a:r>
            <a:r>
              <a:rPr sz="1900" b="1" dirty="0">
                <a:latin typeface="Arial"/>
                <a:cs typeface="Arial"/>
              </a:rPr>
              <a:t>g</a:t>
            </a:r>
            <a:r>
              <a:rPr sz="1900" b="1" spc="-5" dirty="0">
                <a:latin typeface="Arial"/>
                <a:cs typeface="Arial"/>
              </a:rPr>
              <a:t>ura</a:t>
            </a:r>
            <a:r>
              <a:rPr sz="1900" b="1" spc="70" dirty="0">
                <a:latin typeface="Arial"/>
                <a:cs typeface="Arial"/>
              </a:rPr>
              <a:t> </a:t>
            </a:r>
            <a:r>
              <a:rPr sz="1900" b="1" spc="-5" dirty="0">
                <a:latin typeface="Arial"/>
                <a:cs typeface="Arial"/>
              </a:rPr>
              <a:t>32</a:t>
            </a:r>
            <a:r>
              <a:rPr sz="1900" b="1" spc="86" dirty="0">
                <a:latin typeface="Arial"/>
                <a:cs typeface="Arial"/>
              </a:rPr>
              <a:t> </a:t>
            </a:r>
            <a:r>
              <a:rPr sz="1900" b="1" spc="-5" dirty="0">
                <a:latin typeface="Arial"/>
                <a:cs typeface="Arial"/>
              </a:rPr>
              <a:t>mues</a:t>
            </a:r>
            <a:r>
              <a:rPr sz="1900" b="1" dirty="0">
                <a:latin typeface="Arial"/>
                <a:cs typeface="Arial"/>
              </a:rPr>
              <a:t>t</a:t>
            </a:r>
            <a:r>
              <a:rPr sz="1900" b="1" spc="-5" dirty="0">
                <a:latin typeface="Arial"/>
                <a:cs typeface="Arial"/>
              </a:rPr>
              <a:t>ra</a:t>
            </a:r>
            <a:r>
              <a:rPr sz="1900" b="1" spc="65"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23" name="object 23"/>
          <p:cNvSpPr txBox="1"/>
          <p:nvPr/>
        </p:nvSpPr>
        <p:spPr>
          <a:xfrm>
            <a:off x="5186808" y="3089784"/>
            <a:ext cx="4785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contenido</a:t>
            </a:r>
            <a:r>
              <a:rPr sz="1900" b="1" spc="70"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humedad</a:t>
            </a:r>
            <a:r>
              <a:rPr sz="1900" b="1" spc="105" dirty="0">
                <a:latin typeface="Arial"/>
                <a:cs typeface="Arial"/>
              </a:rPr>
              <a:t> </a:t>
            </a:r>
            <a:r>
              <a:rPr sz="1900" b="1" spc="-5" dirty="0">
                <a:latin typeface="Arial"/>
                <a:cs typeface="Arial"/>
              </a:rPr>
              <a:t>en</a:t>
            </a:r>
            <a:r>
              <a:rPr sz="1900" b="1" spc="86" dirty="0">
                <a:latin typeface="Arial"/>
                <a:cs typeface="Arial"/>
              </a:rPr>
              <a:t> </a:t>
            </a:r>
            <a:r>
              <a:rPr sz="1900" b="1" spc="-5" dirty="0">
                <a:latin typeface="Arial"/>
                <a:cs typeface="Arial"/>
              </a:rPr>
              <a:t>el</a:t>
            </a:r>
            <a:r>
              <a:rPr sz="1900" b="1" spc="75" dirty="0">
                <a:latin typeface="Arial"/>
                <a:cs typeface="Arial"/>
              </a:rPr>
              <a:t> </a:t>
            </a:r>
            <a:r>
              <a:rPr sz="1900" b="1" spc="-5" dirty="0">
                <a:latin typeface="Arial"/>
                <a:cs typeface="Arial"/>
              </a:rPr>
              <a:t>aceite</a:t>
            </a:r>
            <a:r>
              <a:rPr sz="1900" b="1" spc="80"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un</a:t>
            </a:r>
            <a:endParaRPr sz="1900">
              <a:latin typeface="Arial"/>
              <a:cs typeface="Arial"/>
            </a:endParaRPr>
          </a:p>
        </p:txBody>
      </p:sp>
      <p:sp>
        <p:nvSpPr>
          <p:cNvPr id="24" name="object 24"/>
          <p:cNvSpPr txBox="1"/>
          <p:nvPr/>
        </p:nvSpPr>
        <p:spPr>
          <a:xfrm>
            <a:off x="947927" y="3367152"/>
            <a:ext cx="58991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transformador</a:t>
            </a:r>
            <a:r>
              <a:rPr sz="1900" b="1" spc="260" dirty="0">
                <a:latin typeface="Arial"/>
                <a:cs typeface="Arial"/>
              </a:rPr>
              <a:t> </a:t>
            </a:r>
            <a:r>
              <a:rPr sz="1900" b="1" spc="-5" dirty="0">
                <a:latin typeface="Arial"/>
                <a:cs typeface="Arial"/>
              </a:rPr>
              <a:t>según</a:t>
            </a:r>
            <a:r>
              <a:rPr sz="1900" b="1" spc="279" dirty="0">
                <a:latin typeface="Arial"/>
                <a:cs typeface="Arial"/>
              </a:rPr>
              <a:t> </a:t>
            </a:r>
            <a:r>
              <a:rPr sz="1900" b="1" spc="-5" dirty="0">
                <a:latin typeface="Arial"/>
                <a:cs typeface="Arial"/>
              </a:rPr>
              <a:t>la</a:t>
            </a:r>
            <a:r>
              <a:rPr sz="1900" b="1" spc="270" dirty="0">
                <a:latin typeface="Arial"/>
                <a:cs typeface="Arial"/>
              </a:rPr>
              <a:t> </a:t>
            </a:r>
            <a:r>
              <a:rPr sz="1900" b="1" spc="-5" dirty="0">
                <a:latin typeface="Arial"/>
                <a:cs typeface="Arial"/>
              </a:rPr>
              <a:t>hora</a:t>
            </a:r>
            <a:r>
              <a:rPr sz="1900" b="1" spc="275" dirty="0">
                <a:latin typeface="Arial"/>
                <a:cs typeface="Arial"/>
              </a:rPr>
              <a:t> </a:t>
            </a:r>
            <a:r>
              <a:rPr sz="1900" b="1" spc="-5" dirty="0">
                <a:latin typeface="Arial"/>
                <a:cs typeface="Arial"/>
              </a:rPr>
              <a:t>en</a:t>
            </a:r>
            <a:r>
              <a:rPr sz="1900" b="1" spc="275" dirty="0">
                <a:latin typeface="Arial"/>
                <a:cs typeface="Arial"/>
              </a:rPr>
              <a:t> </a:t>
            </a:r>
            <a:r>
              <a:rPr sz="1900" b="1" spc="-5" dirty="0">
                <a:latin typeface="Arial"/>
                <a:cs typeface="Arial"/>
              </a:rPr>
              <a:t>la</a:t>
            </a:r>
            <a:r>
              <a:rPr sz="1900" b="1" spc="270" dirty="0">
                <a:latin typeface="Arial"/>
                <a:cs typeface="Arial"/>
              </a:rPr>
              <a:t> </a:t>
            </a:r>
            <a:r>
              <a:rPr sz="1900" b="1" spc="-5" dirty="0">
                <a:latin typeface="Arial"/>
                <a:cs typeface="Arial"/>
              </a:rPr>
              <a:t>que</a:t>
            </a:r>
            <a:r>
              <a:rPr sz="1900" b="1" spc="300" dirty="0">
                <a:latin typeface="Arial"/>
                <a:cs typeface="Arial"/>
              </a:rPr>
              <a:t> </a:t>
            </a:r>
            <a:r>
              <a:rPr sz="1900" b="1" spc="-5" dirty="0">
                <a:latin typeface="Arial"/>
                <a:cs typeface="Arial"/>
              </a:rPr>
              <a:t>se</a:t>
            </a:r>
            <a:r>
              <a:rPr sz="1900" b="1" spc="270" dirty="0">
                <a:latin typeface="Arial"/>
                <a:cs typeface="Arial"/>
              </a:rPr>
              <a:t> </a:t>
            </a:r>
            <a:r>
              <a:rPr sz="1900" b="1" spc="-5" dirty="0">
                <a:latin typeface="Arial"/>
                <a:cs typeface="Arial"/>
              </a:rPr>
              <a:t>reporta</a:t>
            </a:r>
            <a:endParaRPr sz="1900">
              <a:latin typeface="Arial"/>
              <a:cs typeface="Arial"/>
            </a:endParaRPr>
          </a:p>
        </p:txBody>
      </p:sp>
      <p:sp>
        <p:nvSpPr>
          <p:cNvPr id="25" name="object 25"/>
          <p:cNvSpPr txBox="1"/>
          <p:nvPr/>
        </p:nvSpPr>
        <p:spPr>
          <a:xfrm>
            <a:off x="6934581" y="3337687"/>
            <a:ext cx="138556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200" dirty="0">
                <a:latin typeface="Arial"/>
                <a:cs typeface="Arial"/>
              </a:rPr>
              <a:t> </a:t>
            </a:r>
            <a:r>
              <a:rPr sz="1900" b="1" spc="-5" dirty="0">
                <a:latin typeface="Arial"/>
                <a:cs typeface="Arial"/>
              </a:rPr>
              <a:t>medición</a:t>
            </a:r>
            <a:endParaRPr sz="1900">
              <a:latin typeface="Arial"/>
              <a:cs typeface="Arial"/>
            </a:endParaRPr>
          </a:p>
        </p:txBody>
      </p:sp>
      <p:sp>
        <p:nvSpPr>
          <p:cNvPr id="26" name="object 26"/>
          <p:cNvSpPr txBox="1"/>
          <p:nvPr/>
        </p:nvSpPr>
        <p:spPr>
          <a:xfrm>
            <a:off x="8407655" y="3367152"/>
            <a:ext cx="156527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r>
              <a:rPr sz="1900" b="1" spc="235" dirty="0">
                <a:latin typeface="Arial"/>
                <a:cs typeface="Arial"/>
              </a:rPr>
              <a:t> </a:t>
            </a:r>
            <a:r>
              <a:rPr sz="1900" b="1" spc="-5" dirty="0">
                <a:latin typeface="Arial"/>
                <a:cs typeface="Arial"/>
              </a:rPr>
              <a:t>el</a:t>
            </a:r>
            <a:r>
              <a:rPr sz="1900" b="1" spc="245" dirty="0">
                <a:latin typeface="Arial"/>
                <a:cs typeface="Arial"/>
              </a:rPr>
              <a:t> </a:t>
            </a:r>
            <a:r>
              <a:rPr sz="1900" b="1" spc="-5" dirty="0">
                <a:latin typeface="Arial"/>
                <a:cs typeface="Arial"/>
              </a:rPr>
              <a:t>día</a:t>
            </a:r>
            <a:r>
              <a:rPr sz="1900" b="1" spc="250" dirty="0">
                <a:latin typeface="Arial"/>
                <a:cs typeface="Arial"/>
              </a:rPr>
              <a:t> </a:t>
            </a:r>
            <a:r>
              <a:rPr sz="1900" b="1" spc="-5" dirty="0">
                <a:latin typeface="Arial"/>
                <a:cs typeface="Arial"/>
              </a:rPr>
              <a:t>de</a:t>
            </a:r>
            <a:r>
              <a:rPr sz="1900" b="1" spc="254" dirty="0">
                <a:latin typeface="Arial"/>
                <a:cs typeface="Arial"/>
              </a:rPr>
              <a:t> </a:t>
            </a:r>
            <a:r>
              <a:rPr sz="1900" b="1" spc="-10" dirty="0">
                <a:latin typeface="Arial"/>
                <a:cs typeface="Arial"/>
              </a:rPr>
              <a:t>la</a:t>
            </a:r>
            <a:endParaRPr sz="1900">
              <a:latin typeface="Arial"/>
              <a:cs typeface="Arial"/>
            </a:endParaRPr>
          </a:p>
        </p:txBody>
      </p:sp>
      <p:sp>
        <p:nvSpPr>
          <p:cNvPr id="27" name="object 27"/>
          <p:cNvSpPr txBox="1"/>
          <p:nvPr/>
        </p:nvSpPr>
        <p:spPr>
          <a:xfrm>
            <a:off x="947928" y="3644520"/>
            <a:ext cx="8985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semana</a:t>
            </a:r>
            <a:endParaRPr sz="1900">
              <a:latin typeface="Arial"/>
              <a:cs typeface="Arial"/>
            </a:endParaRPr>
          </a:p>
        </p:txBody>
      </p:sp>
      <p:sp>
        <p:nvSpPr>
          <p:cNvPr id="28" name="object 28"/>
          <p:cNvSpPr txBox="1"/>
          <p:nvPr/>
        </p:nvSpPr>
        <p:spPr>
          <a:xfrm>
            <a:off x="1900173" y="3615055"/>
            <a:ext cx="25742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0" dirty="0">
                <a:latin typeface="Arial"/>
                <a:cs typeface="Arial"/>
              </a:rPr>
              <a:t> </a:t>
            </a:r>
            <a:r>
              <a:rPr sz="1900" b="1" spc="-5" dirty="0">
                <a:latin typeface="Arial"/>
                <a:cs typeface="Arial"/>
              </a:rPr>
              <a:t>que</a:t>
            </a:r>
            <a:r>
              <a:rPr sz="1900" b="1" dirty="0">
                <a:latin typeface="Arial"/>
                <a:cs typeface="Arial"/>
              </a:rPr>
              <a:t> </a:t>
            </a:r>
            <a:r>
              <a:rPr sz="1900" b="1" spc="-5" dirty="0">
                <a:latin typeface="Arial"/>
                <a:cs typeface="Arial"/>
              </a:rPr>
              <a:t>esta</a:t>
            </a:r>
            <a:r>
              <a:rPr sz="1900" b="1" dirty="0">
                <a:latin typeface="Arial"/>
                <a:cs typeface="Arial"/>
              </a:rPr>
              <a:t> </a:t>
            </a:r>
            <a:r>
              <a:rPr sz="1900" b="1" spc="-5" dirty="0">
                <a:latin typeface="Arial"/>
                <a:cs typeface="Arial"/>
              </a:rPr>
              <a:t>se</a:t>
            </a:r>
            <a:r>
              <a:rPr sz="1900" b="1" spc="-10" dirty="0">
                <a:latin typeface="Arial"/>
                <a:cs typeface="Arial"/>
              </a:rPr>
              <a:t> </a:t>
            </a:r>
            <a:r>
              <a:rPr sz="1900" b="1" spc="-5" dirty="0">
                <a:latin typeface="Arial"/>
                <a:cs typeface="Arial"/>
              </a:rPr>
              <a:t>realiza.</a:t>
            </a:r>
            <a:endParaRPr sz="1900">
              <a:latin typeface="Arial"/>
              <a:cs typeface="Aria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5681345"/>
            <a:chOff x="789431" y="1124085"/>
            <a:chExt cx="9114790" cy="568134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1459848" y="1147647"/>
              <a:ext cx="7907797" cy="5657781"/>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86</a:t>
            </a:fld>
            <a:endParaRPr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6474841" y="1147827"/>
            <a:ext cx="28276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214" dirty="0">
                <a:latin typeface="Arial"/>
                <a:cs typeface="Arial"/>
              </a:rPr>
              <a:t> </a:t>
            </a:r>
            <a:r>
              <a:rPr sz="1900" b="1" spc="-5" dirty="0">
                <a:latin typeface="Arial"/>
                <a:cs typeface="Arial"/>
              </a:rPr>
              <a:t>cantidad</a:t>
            </a:r>
            <a:r>
              <a:rPr sz="1900" b="1" spc="204" dirty="0">
                <a:latin typeface="Arial"/>
                <a:cs typeface="Arial"/>
              </a:rPr>
              <a:t> </a:t>
            </a:r>
            <a:r>
              <a:rPr sz="1900" b="1" spc="-5" dirty="0">
                <a:latin typeface="Arial"/>
                <a:cs typeface="Arial"/>
              </a:rPr>
              <a:t>de</a:t>
            </a:r>
            <a:r>
              <a:rPr sz="1900" b="1" spc="214" dirty="0">
                <a:latin typeface="Arial"/>
                <a:cs typeface="Arial"/>
              </a:rPr>
              <a:t> </a:t>
            </a:r>
            <a:r>
              <a:rPr sz="1900" b="1" spc="-10" dirty="0">
                <a:latin typeface="Arial"/>
                <a:cs typeface="Arial"/>
              </a:rPr>
              <a:t>humedad</a:t>
            </a:r>
            <a:endParaRPr sz="1900">
              <a:latin typeface="Arial"/>
              <a:cs typeface="Arial"/>
            </a:endParaRPr>
          </a:p>
        </p:txBody>
      </p:sp>
      <p:sp>
        <p:nvSpPr>
          <p:cNvPr id="9" name="object 9"/>
          <p:cNvSpPr txBox="1"/>
          <p:nvPr/>
        </p:nvSpPr>
        <p:spPr>
          <a:xfrm>
            <a:off x="935227" y="1118362"/>
            <a:ext cx="9051290" cy="304570"/>
          </a:xfrm>
          <a:prstGeom prst="rect">
            <a:avLst/>
          </a:prstGeom>
        </p:spPr>
        <p:txBody>
          <a:bodyPr vert="horz" wrap="square" lIns="0" tIns="12064" rIns="0" bIns="0" rtlCol="0">
            <a:spAutoFit/>
          </a:bodyPr>
          <a:lstStyle/>
          <a:p>
            <a:pPr marL="12699">
              <a:spcBef>
                <a:spcPts val="95"/>
              </a:spcBef>
              <a:tabLst>
                <a:tab pos="8460623" algn="l"/>
              </a:tabLst>
            </a:pPr>
            <a:r>
              <a:rPr sz="1900" b="1" spc="-5" dirty="0">
                <a:latin typeface="Arial"/>
                <a:cs typeface="Arial"/>
              </a:rPr>
              <a:t>La</a:t>
            </a:r>
            <a:r>
              <a:rPr sz="1900" b="1" spc="229" dirty="0">
                <a:latin typeface="Arial"/>
                <a:cs typeface="Arial"/>
              </a:rPr>
              <a:t> </a:t>
            </a:r>
            <a:r>
              <a:rPr sz="1900" b="1" spc="-5" dirty="0">
                <a:latin typeface="Arial"/>
                <a:cs typeface="Arial"/>
              </a:rPr>
              <a:t>figura</a:t>
            </a:r>
            <a:r>
              <a:rPr sz="1900" b="1" spc="235" dirty="0">
                <a:latin typeface="Arial"/>
                <a:cs typeface="Arial"/>
              </a:rPr>
              <a:t> </a:t>
            </a:r>
            <a:r>
              <a:rPr sz="1900" b="1" spc="-10" dirty="0">
                <a:latin typeface="Arial"/>
                <a:cs typeface="Arial"/>
              </a:rPr>
              <a:t>antes</a:t>
            </a:r>
            <a:r>
              <a:rPr sz="1900" b="1" spc="235" dirty="0">
                <a:latin typeface="Arial"/>
                <a:cs typeface="Arial"/>
              </a:rPr>
              <a:t> </a:t>
            </a:r>
            <a:r>
              <a:rPr sz="1900" b="1" spc="-5" dirty="0">
                <a:latin typeface="Arial"/>
                <a:cs typeface="Arial"/>
              </a:rPr>
              <a:t>indicada,</a:t>
            </a:r>
            <a:r>
              <a:rPr sz="1900" b="1" spc="220" dirty="0">
                <a:latin typeface="Arial"/>
                <a:cs typeface="Arial"/>
              </a:rPr>
              <a:t> </a:t>
            </a:r>
            <a:r>
              <a:rPr sz="1900" b="1" spc="-5" dirty="0">
                <a:latin typeface="Arial"/>
                <a:cs typeface="Arial"/>
              </a:rPr>
              <a:t>permite</a:t>
            </a:r>
            <a:r>
              <a:rPr sz="1900" b="1" spc="235" dirty="0">
                <a:latin typeface="Arial"/>
                <a:cs typeface="Arial"/>
              </a:rPr>
              <a:t> </a:t>
            </a:r>
            <a:r>
              <a:rPr sz="1900" b="1" spc="-5" dirty="0">
                <a:latin typeface="Arial"/>
                <a:cs typeface="Arial"/>
              </a:rPr>
              <a:t>concluir</a:t>
            </a:r>
            <a:r>
              <a:rPr sz="1900" b="1" spc="229" dirty="0">
                <a:latin typeface="Arial"/>
                <a:cs typeface="Arial"/>
              </a:rPr>
              <a:t> </a:t>
            </a:r>
            <a:r>
              <a:rPr sz="1900" b="1" spc="-5" dirty="0">
                <a:latin typeface="Arial"/>
                <a:cs typeface="Arial"/>
              </a:rPr>
              <a:t>que	en</a:t>
            </a:r>
            <a:r>
              <a:rPr sz="1900" b="1" spc="135" dirty="0">
                <a:latin typeface="Arial"/>
                <a:cs typeface="Arial"/>
              </a:rPr>
              <a:t> </a:t>
            </a:r>
            <a:r>
              <a:rPr sz="1900" b="1" spc="-5" dirty="0">
                <a:latin typeface="Arial"/>
                <a:cs typeface="Arial"/>
              </a:rPr>
              <a:t>el</a:t>
            </a:r>
            <a:endParaRPr sz="1900">
              <a:latin typeface="Arial"/>
              <a:cs typeface="Arial"/>
            </a:endParaRPr>
          </a:p>
        </p:txBody>
      </p:sp>
      <p:sp>
        <p:nvSpPr>
          <p:cNvPr id="10" name="object 10"/>
          <p:cNvSpPr txBox="1"/>
          <p:nvPr/>
        </p:nvSpPr>
        <p:spPr>
          <a:xfrm>
            <a:off x="935228" y="1395730"/>
            <a:ext cx="3117850" cy="304570"/>
          </a:xfrm>
          <a:prstGeom prst="rect">
            <a:avLst/>
          </a:prstGeom>
        </p:spPr>
        <p:txBody>
          <a:bodyPr vert="horz" wrap="square" lIns="0" tIns="12064" rIns="0" bIns="0" rtlCol="0">
            <a:spAutoFit/>
          </a:bodyPr>
          <a:lstStyle/>
          <a:p>
            <a:pPr marL="12699">
              <a:spcBef>
                <a:spcPts val="95"/>
              </a:spcBef>
              <a:tabLst>
                <a:tab pos="900984" algn="l"/>
                <a:tab pos="1455291" algn="l"/>
              </a:tabLst>
            </a:pPr>
            <a:r>
              <a:rPr sz="1900" b="1" spc="-5" dirty="0">
                <a:latin typeface="Arial"/>
                <a:cs typeface="Arial"/>
              </a:rPr>
              <a:t>aceite	del	transformador</a:t>
            </a:r>
            <a:endParaRPr sz="1900">
              <a:latin typeface="Arial"/>
              <a:cs typeface="Arial"/>
            </a:endParaRPr>
          </a:p>
        </p:txBody>
      </p:sp>
      <p:sp>
        <p:nvSpPr>
          <p:cNvPr id="11" name="object 11"/>
          <p:cNvSpPr txBox="1"/>
          <p:nvPr/>
        </p:nvSpPr>
        <p:spPr>
          <a:xfrm>
            <a:off x="4248022" y="1425195"/>
            <a:ext cx="5168900" cy="269304"/>
          </a:xfrm>
          <a:prstGeom prst="rect">
            <a:avLst/>
          </a:prstGeom>
          <a:solidFill>
            <a:srgbClr val="FFFF00"/>
          </a:solidFill>
        </p:spPr>
        <p:txBody>
          <a:bodyPr vert="horz" wrap="square" lIns="0" tIns="0" rIns="0" bIns="0" rtlCol="0">
            <a:spAutoFit/>
          </a:bodyPr>
          <a:lstStyle/>
          <a:p>
            <a:pPr>
              <a:lnSpc>
                <a:spcPts val="2145"/>
              </a:lnSpc>
              <a:tabLst>
                <a:tab pos="690184" algn="l"/>
                <a:tab pos="2236907" algn="l"/>
                <a:tab pos="2869945" algn="l"/>
                <a:tab pos="3276943" algn="l"/>
                <a:tab pos="4031892" algn="l"/>
                <a:tab pos="4520799" algn="l"/>
              </a:tabLst>
            </a:pPr>
            <a:r>
              <a:rPr sz="1900" b="1" spc="-5" dirty="0">
                <a:latin typeface="Arial"/>
                <a:cs typeface="Arial"/>
              </a:rPr>
              <a:t>es</a:t>
            </a:r>
            <a:r>
              <a:rPr sz="1900" b="1" dirty="0">
                <a:latin typeface="Arial"/>
                <a:cs typeface="Arial"/>
              </a:rPr>
              <a:t>t</a:t>
            </a:r>
            <a:r>
              <a:rPr sz="1900" b="1" spc="-5" dirty="0">
                <a:latin typeface="Arial"/>
                <a:cs typeface="Arial"/>
              </a:rPr>
              <a:t>á</a:t>
            </a:r>
            <a:r>
              <a:rPr sz="1900" b="1" dirty="0">
                <a:latin typeface="Arial"/>
                <a:cs typeface="Arial"/>
              </a:rPr>
              <a:t>	</a:t>
            </a:r>
            <a:r>
              <a:rPr sz="1900" b="1" spc="-5" dirty="0">
                <a:latin typeface="Arial"/>
                <a:cs typeface="Arial"/>
              </a:rPr>
              <a:t>rela</a:t>
            </a:r>
            <a:r>
              <a:rPr sz="1900" b="1" spc="5" dirty="0">
                <a:latin typeface="Arial"/>
                <a:cs typeface="Arial"/>
              </a:rPr>
              <a:t>c</a:t>
            </a:r>
            <a:r>
              <a:rPr sz="1900" b="1" spc="-5" dirty="0">
                <a:latin typeface="Arial"/>
                <a:cs typeface="Arial"/>
              </a:rPr>
              <a:t>ion</a:t>
            </a:r>
            <a:r>
              <a:rPr sz="1900" b="1" dirty="0">
                <a:latin typeface="Arial"/>
                <a:cs typeface="Arial"/>
              </a:rPr>
              <a:t>a</a:t>
            </a:r>
            <a:r>
              <a:rPr sz="1900" b="1" spc="-5" dirty="0">
                <a:latin typeface="Arial"/>
                <a:cs typeface="Arial"/>
              </a:rPr>
              <a:t>da</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ciclo</a:t>
            </a:r>
            <a:r>
              <a:rPr sz="1900" b="1" dirty="0">
                <a:latin typeface="Arial"/>
                <a:cs typeface="Arial"/>
              </a:rPr>
              <a:t>	</a:t>
            </a:r>
            <a:r>
              <a:rPr sz="1900" b="1" spc="10"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carga</a:t>
            </a:r>
            <a:endParaRPr sz="1900">
              <a:latin typeface="Arial"/>
              <a:cs typeface="Arial"/>
            </a:endParaRPr>
          </a:p>
        </p:txBody>
      </p:sp>
      <p:sp>
        <p:nvSpPr>
          <p:cNvPr id="12" name="object 12"/>
          <p:cNvSpPr txBox="1"/>
          <p:nvPr/>
        </p:nvSpPr>
        <p:spPr>
          <a:xfrm>
            <a:off x="9609581" y="1395730"/>
            <a:ext cx="374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13" name="object 13"/>
          <p:cNvSpPr/>
          <p:nvPr/>
        </p:nvSpPr>
        <p:spPr>
          <a:xfrm>
            <a:off x="6826885" y="2257375"/>
            <a:ext cx="1780539" cy="278130"/>
          </a:xfrm>
          <a:custGeom>
            <a:avLst/>
            <a:gdLst/>
            <a:ahLst/>
            <a:cxnLst/>
            <a:rect l="l" t="t" r="r" b="b"/>
            <a:pathLst>
              <a:path w="1780540" h="278130">
                <a:moveTo>
                  <a:pt x="1780286" y="0"/>
                </a:moveTo>
                <a:lnTo>
                  <a:pt x="0" y="0"/>
                </a:lnTo>
                <a:lnTo>
                  <a:pt x="0" y="277672"/>
                </a:lnTo>
                <a:lnTo>
                  <a:pt x="1780286" y="277672"/>
                </a:lnTo>
                <a:lnTo>
                  <a:pt x="1780286" y="0"/>
                </a:lnTo>
                <a:close/>
              </a:path>
            </a:pathLst>
          </a:custGeom>
          <a:solidFill>
            <a:srgbClr val="FFFF00"/>
          </a:solidFill>
        </p:spPr>
        <p:txBody>
          <a:bodyPr wrap="square" lIns="0" tIns="0" rIns="0" bIns="0" rtlCol="0"/>
          <a:lstStyle/>
          <a:p>
            <a:endParaRPr/>
          </a:p>
        </p:txBody>
      </p:sp>
      <p:sp>
        <p:nvSpPr>
          <p:cNvPr id="14" name="object 14"/>
          <p:cNvSpPr txBox="1"/>
          <p:nvPr/>
        </p:nvSpPr>
        <p:spPr>
          <a:xfrm>
            <a:off x="935227" y="1673099"/>
            <a:ext cx="7765415" cy="873956"/>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endParaRPr sz="1900">
              <a:latin typeface="Arial"/>
              <a:cs typeface="Arial"/>
            </a:endParaRPr>
          </a:p>
          <a:p>
            <a:pPr>
              <a:spcBef>
                <a:spcPts val="21"/>
              </a:spcBef>
            </a:pPr>
            <a:endParaRPr>
              <a:latin typeface="Arial"/>
              <a:cs typeface="Arial"/>
            </a:endParaRPr>
          </a:p>
          <a:p>
            <a:pPr marL="12699"/>
            <a:r>
              <a:rPr sz="1900" b="1" spc="-5" dirty="0">
                <a:latin typeface="Arial"/>
                <a:cs typeface="Arial"/>
              </a:rPr>
              <a:t>La</a:t>
            </a:r>
            <a:r>
              <a:rPr sz="1900" b="1" spc="15" dirty="0">
                <a:latin typeface="Arial"/>
                <a:cs typeface="Arial"/>
              </a:rPr>
              <a:t> </a:t>
            </a:r>
            <a:r>
              <a:rPr sz="1900" b="1" spc="-5" dirty="0">
                <a:latin typeface="Arial"/>
                <a:cs typeface="Arial"/>
              </a:rPr>
              <a:t>humedad</a:t>
            </a:r>
            <a:r>
              <a:rPr sz="1900" b="1" spc="10" dirty="0">
                <a:latin typeface="Arial"/>
                <a:cs typeface="Arial"/>
              </a:rPr>
              <a:t> </a:t>
            </a:r>
            <a:r>
              <a:rPr sz="1900" b="1" spc="-5" dirty="0">
                <a:latin typeface="Arial"/>
                <a:cs typeface="Arial"/>
              </a:rPr>
              <a:t>dentro</a:t>
            </a:r>
            <a:r>
              <a:rPr sz="1900" b="1" spc="10"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transformador</a:t>
            </a:r>
            <a:r>
              <a:rPr sz="1900" b="1" spc="10" dirty="0">
                <a:latin typeface="Arial"/>
                <a:cs typeface="Arial"/>
              </a:rPr>
              <a:t> </a:t>
            </a:r>
            <a:r>
              <a:rPr sz="1900" b="1" dirty="0">
                <a:latin typeface="Arial"/>
                <a:cs typeface="Arial"/>
              </a:rPr>
              <a:t>puede</a:t>
            </a:r>
            <a:r>
              <a:rPr sz="1900" b="1" spc="15" dirty="0">
                <a:latin typeface="Arial"/>
                <a:cs typeface="Arial"/>
              </a:rPr>
              <a:t> </a:t>
            </a:r>
            <a:r>
              <a:rPr sz="1900" b="1" spc="-5" dirty="0">
                <a:latin typeface="Arial"/>
                <a:cs typeface="Arial"/>
              </a:rPr>
              <a:t>tener</a:t>
            </a:r>
            <a:r>
              <a:rPr sz="1900" b="1" spc="70" dirty="0">
                <a:latin typeface="Arial"/>
                <a:cs typeface="Arial"/>
              </a:rPr>
              <a:t> </a:t>
            </a:r>
            <a:r>
              <a:rPr sz="1900" b="1" spc="-10" dirty="0">
                <a:latin typeface="Arial"/>
                <a:cs typeface="Arial"/>
              </a:rPr>
              <a:t>varios</a:t>
            </a:r>
            <a:r>
              <a:rPr sz="1900" b="1" spc="15" dirty="0">
                <a:latin typeface="Arial"/>
                <a:cs typeface="Arial"/>
              </a:rPr>
              <a:t> </a:t>
            </a:r>
            <a:r>
              <a:rPr sz="1900" b="1" spc="-5" dirty="0">
                <a:latin typeface="Arial"/>
                <a:cs typeface="Arial"/>
              </a:rPr>
              <a:t>orígenes:</a:t>
            </a:r>
            <a:endParaRPr sz="1900">
              <a:latin typeface="Arial"/>
              <a:cs typeface="Arial"/>
            </a:endParaRPr>
          </a:p>
        </p:txBody>
      </p:sp>
      <p:pic>
        <p:nvPicPr>
          <p:cNvPr id="15" name="object 15"/>
          <p:cNvPicPr/>
          <p:nvPr/>
        </p:nvPicPr>
        <p:blipFill>
          <a:blip r:embed="rId2" cstate="print"/>
          <a:stretch>
            <a:fillRect/>
          </a:stretch>
        </p:blipFill>
        <p:spPr>
          <a:xfrm>
            <a:off x="719455" y="2285958"/>
            <a:ext cx="208914" cy="194987"/>
          </a:xfrm>
          <a:prstGeom prst="rect">
            <a:avLst/>
          </a:prstGeom>
        </p:spPr>
      </p:pic>
      <p:sp>
        <p:nvSpPr>
          <p:cNvPr id="16" name="object 16"/>
          <p:cNvSpPr txBox="1"/>
          <p:nvPr/>
        </p:nvSpPr>
        <p:spPr>
          <a:xfrm>
            <a:off x="1397763" y="2812416"/>
            <a:ext cx="6209665" cy="320601"/>
          </a:xfrm>
          <a:prstGeom prst="rect">
            <a:avLst/>
          </a:prstGeom>
          <a:solidFill>
            <a:srgbClr val="00FF00"/>
          </a:solidFill>
        </p:spPr>
        <p:txBody>
          <a:bodyPr vert="horz" wrap="square" lIns="0" tIns="0" rIns="0" bIns="0" rtlCol="0">
            <a:spAutoFit/>
          </a:bodyPr>
          <a:lstStyle/>
          <a:p>
            <a:pPr marL="228580" indent="-228580">
              <a:lnSpc>
                <a:spcPts val="2489"/>
              </a:lnSpc>
              <a:buSzPct val="95454"/>
              <a:buFont typeface="Wingdings"/>
              <a:buChar char=""/>
              <a:tabLst>
                <a:tab pos="228580" algn="l"/>
              </a:tabLst>
            </a:pPr>
            <a:r>
              <a:rPr sz="2200" b="1" spc="-5" dirty="0">
                <a:latin typeface="Arial"/>
                <a:cs typeface="Arial"/>
              </a:rPr>
              <a:t>Fuga</a:t>
            </a:r>
            <a:r>
              <a:rPr sz="2200" b="1" dirty="0">
                <a:latin typeface="Arial"/>
                <a:cs typeface="Arial"/>
              </a:rPr>
              <a:t> </a:t>
            </a:r>
            <a:r>
              <a:rPr sz="2200" b="1" spc="-5" dirty="0">
                <a:latin typeface="Arial"/>
                <a:cs typeface="Arial"/>
              </a:rPr>
              <a:t>en</a:t>
            </a:r>
            <a:r>
              <a:rPr sz="2200" b="1" dirty="0">
                <a:latin typeface="Arial"/>
                <a:cs typeface="Arial"/>
              </a:rPr>
              <a:t> </a:t>
            </a:r>
            <a:r>
              <a:rPr sz="2200" b="1" spc="-5" dirty="0">
                <a:latin typeface="Arial"/>
                <a:cs typeface="Arial"/>
              </a:rPr>
              <a:t>las</a:t>
            </a:r>
            <a:r>
              <a:rPr sz="2200" b="1" spc="5" dirty="0">
                <a:latin typeface="Arial"/>
                <a:cs typeface="Arial"/>
              </a:rPr>
              <a:t> </a:t>
            </a:r>
            <a:r>
              <a:rPr sz="2200" b="1" spc="-5" dirty="0">
                <a:latin typeface="Arial"/>
                <a:cs typeface="Arial"/>
              </a:rPr>
              <a:t>válvulas</a:t>
            </a:r>
            <a:r>
              <a:rPr sz="2200" b="1" dirty="0">
                <a:latin typeface="Arial"/>
                <a:cs typeface="Arial"/>
              </a:rPr>
              <a:t> </a:t>
            </a:r>
            <a:r>
              <a:rPr sz="2200" b="1" spc="-5" dirty="0">
                <a:latin typeface="Arial"/>
                <a:cs typeface="Arial"/>
              </a:rPr>
              <a:t>de</a:t>
            </a:r>
            <a:r>
              <a:rPr sz="2200" b="1" dirty="0">
                <a:latin typeface="Arial"/>
                <a:cs typeface="Arial"/>
              </a:rPr>
              <a:t> </a:t>
            </a:r>
            <a:r>
              <a:rPr sz="2200" b="1" spc="-5" dirty="0">
                <a:latin typeface="Arial"/>
                <a:cs typeface="Arial"/>
              </a:rPr>
              <a:t>los</a:t>
            </a:r>
            <a:r>
              <a:rPr sz="2200" b="1" spc="10" dirty="0">
                <a:latin typeface="Arial"/>
                <a:cs typeface="Arial"/>
              </a:rPr>
              <a:t> </a:t>
            </a:r>
            <a:r>
              <a:rPr sz="2200" b="1" spc="-5" dirty="0">
                <a:latin typeface="Arial"/>
                <a:cs typeface="Arial"/>
              </a:rPr>
              <a:t>transformadores.</a:t>
            </a:r>
            <a:endParaRPr sz="2200">
              <a:latin typeface="Arial"/>
              <a:cs typeface="Arial"/>
            </a:endParaRPr>
          </a:p>
        </p:txBody>
      </p:sp>
      <p:sp>
        <p:nvSpPr>
          <p:cNvPr id="17" name="object 17"/>
          <p:cNvSpPr txBox="1"/>
          <p:nvPr/>
        </p:nvSpPr>
        <p:spPr>
          <a:xfrm>
            <a:off x="1397762" y="3133980"/>
            <a:ext cx="7759700" cy="320601"/>
          </a:xfrm>
          <a:prstGeom prst="rect">
            <a:avLst/>
          </a:prstGeom>
          <a:solidFill>
            <a:srgbClr val="00FF00"/>
          </a:solidFill>
        </p:spPr>
        <p:txBody>
          <a:bodyPr vert="horz" wrap="square" lIns="0" tIns="0" rIns="0" bIns="0" rtlCol="0">
            <a:spAutoFit/>
          </a:bodyPr>
          <a:lstStyle/>
          <a:p>
            <a:pPr marL="228580" indent="-228580">
              <a:lnSpc>
                <a:spcPts val="2489"/>
              </a:lnSpc>
              <a:buSzPct val="95454"/>
              <a:buFont typeface="Wingdings"/>
              <a:buChar char=""/>
              <a:tabLst>
                <a:tab pos="228580" algn="l"/>
              </a:tabLst>
            </a:pPr>
            <a:r>
              <a:rPr sz="2200" b="1" spc="-5" dirty="0">
                <a:latin typeface="Arial"/>
                <a:cs typeface="Arial"/>
              </a:rPr>
              <a:t>Entrada</a:t>
            </a:r>
            <a:r>
              <a:rPr sz="2200" b="1" spc="15" dirty="0">
                <a:latin typeface="Arial"/>
                <a:cs typeface="Arial"/>
              </a:rPr>
              <a:t> </a:t>
            </a:r>
            <a:r>
              <a:rPr sz="2200" b="1" spc="-5" dirty="0">
                <a:latin typeface="Arial"/>
                <a:cs typeface="Arial"/>
              </a:rPr>
              <a:t>de</a:t>
            </a:r>
            <a:r>
              <a:rPr sz="2200" b="1" spc="15" dirty="0">
                <a:latin typeface="Arial"/>
                <a:cs typeface="Arial"/>
              </a:rPr>
              <a:t> </a:t>
            </a:r>
            <a:r>
              <a:rPr sz="2200" b="1" spc="-5" dirty="0">
                <a:latin typeface="Arial"/>
                <a:cs typeface="Arial"/>
              </a:rPr>
              <a:t>aire/humedad</a:t>
            </a:r>
            <a:r>
              <a:rPr sz="2200" b="1" spc="5" dirty="0">
                <a:latin typeface="Arial"/>
                <a:cs typeface="Arial"/>
              </a:rPr>
              <a:t> </a:t>
            </a:r>
            <a:r>
              <a:rPr sz="2200" b="1" spc="-5" dirty="0">
                <a:latin typeface="Arial"/>
                <a:cs typeface="Arial"/>
              </a:rPr>
              <a:t>por</a:t>
            </a:r>
            <a:r>
              <a:rPr sz="2200" b="1" spc="10" dirty="0">
                <a:latin typeface="Arial"/>
                <a:cs typeface="Arial"/>
              </a:rPr>
              <a:t> </a:t>
            </a:r>
            <a:r>
              <a:rPr sz="2200" b="1" spc="-5" dirty="0">
                <a:latin typeface="Arial"/>
                <a:cs typeface="Arial"/>
              </a:rPr>
              <a:t>apertura</a:t>
            </a:r>
            <a:r>
              <a:rPr sz="2200" b="1" spc="10" dirty="0">
                <a:latin typeface="Arial"/>
                <a:cs typeface="Arial"/>
              </a:rPr>
              <a:t> </a:t>
            </a:r>
            <a:r>
              <a:rPr sz="2200" b="1" spc="-5" dirty="0">
                <a:latin typeface="Arial"/>
                <a:cs typeface="Arial"/>
              </a:rPr>
              <a:t>del</a:t>
            </a:r>
            <a:r>
              <a:rPr sz="2200" b="1" spc="5" dirty="0">
                <a:latin typeface="Arial"/>
                <a:cs typeface="Arial"/>
              </a:rPr>
              <a:t> </a:t>
            </a:r>
            <a:r>
              <a:rPr sz="2200" b="1" spc="-5" dirty="0">
                <a:latin typeface="Arial"/>
                <a:cs typeface="Arial"/>
              </a:rPr>
              <a:t>transformador</a:t>
            </a:r>
            <a:endParaRPr sz="2200">
              <a:latin typeface="Arial"/>
              <a:cs typeface="Arial"/>
            </a:endParaRPr>
          </a:p>
        </p:txBody>
      </p:sp>
      <p:sp>
        <p:nvSpPr>
          <p:cNvPr id="18" name="object 18"/>
          <p:cNvSpPr txBox="1"/>
          <p:nvPr/>
        </p:nvSpPr>
        <p:spPr>
          <a:xfrm>
            <a:off x="1397761" y="3455543"/>
            <a:ext cx="8575040" cy="320601"/>
          </a:xfrm>
          <a:prstGeom prst="rect">
            <a:avLst/>
          </a:prstGeom>
          <a:solidFill>
            <a:srgbClr val="00FF00"/>
          </a:solidFill>
        </p:spPr>
        <p:txBody>
          <a:bodyPr vert="horz" wrap="square" lIns="0" tIns="0" rIns="0" bIns="0" rtlCol="0">
            <a:spAutoFit/>
          </a:bodyPr>
          <a:lstStyle/>
          <a:p>
            <a:pPr marL="228580" indent="-228580">
              <a:lnSpc>
                <a:spcPts val="2489"/>
              </a:lnSpc>
              <a:buSzPct val="95454"/>
              <a:buFont typeface="Wingdings"/>
              <a:buChar char=""/>
              <a:tabLst>
                <a:tab pos="228580" algn="l"/>
                <a:tab pos="939717" algn="l"/>
                <a:tab pos="2878834" algn="l"/>
                <a:tab pos="3451553" algn="l"/>
                <a:tab pos="4086497" algn="l"/>
                <a:tab pos="5698619" algn="l"/>
                <a:tab pos="6271338" algn="l"/>
                <a:tab pos="6751356" algn="l"/>
                <a:tab pos="8115213" algn="l"/>
              </a:tabLst>
            </a:pPr>
            <a:r>
              <a:rPr sz="2200" b="1" spc="-5" dirty="0">
                <a:latin typeface="Arial"/>
                <a:cs typeface="Arial"/>
              </a:rPr>
              <a:t>Por</a:t>
            </a:r>
            <a:r>
              <a:rPr sz="2200" b="1" dirty="0">
                <a:latin typeface="Arial"/>
                <a:cs typeface="Arial"/>
              </a:rPr>
              <a:t>	</a:t>
            </a:r>
            <a:r>
              <a:rPr sz="2200" b="1" spc="-5" dirty="0">
                <a:latin typeface="Arial"/>
                <a:cs typeface="Arial"/>
              </a:rPr>
              <a:t>romp</a:t>
            </a:r>
            <a:r>
              <a:rPr sz="2200" b="1" spc="10" dirty="0">
                <a:latin typeface="Arial"/>
                <a:cs typeface="Arial"/>
              </a:rPr>
              <a:t>i</a:t>
            </a:r>
            <a:r>
              <a:rPr sz="2200" b="1" spc="-5" dirty="0">
                <a:latin typeface="Arial"/>
                <a:cs typeface="Arial"/>
              </a:rPr>
              <a:t>mi</a:t>
            </a:r>
            <a:r>
              <a:rPr sz="2200" b="1" dirty="0">
                <a:latin typeface="Arial"/>
                <a:cs typeface="Arial"/>
              </a:rPr>
              <a:t>e</a:t>
            </a:r>
            <a:r>
              <a:rPr sz="2200" b="1" spc="-5" dirty="0">
                <a:latin typeface="Arial"/>
                <a:cs typeface="Arial"/>
              </a:rPr>
              <a:t>nto</a:t>
            </a:r>
            <a:r>
              <a:rPr sz="2200" b="1" dirty="0">
                <a:latin typeface="Arial"/>
                <a:cs typeface="Arial"/>
              </a:rPr>
              <a:t>	</a:t>
            </a:r>
            <a:r>
              <a:rPr sz="2200" b="1" spc="-5" dirty="0">
                <a:latin typeface="Arial"/>
                <a:cs typeface="Arial"/>
              </a:rPr>
              <a:t>de</a:t>
            </a:r>
            <a:r>
              <a:rPr sz="2200" b="1" dirty="0">
                <a:latin typeface="Arial"/>
                <a:cs typeface="Arial"/>
              </a:rPr>
              <a:t>	</a:t>
            </a:r>
            <a:r>
              <a:rPr sz="2200" b="1" spc="-5" dirty="0">
                <a:latin typeface="Arial"/>
                <a:cs typeface="Arial"/>
              </a:rPr>
              <a:t>las</a:t>
            </a:r>
            <a:r>
              <a:rPr sz="2200" b="1" dirty="0">
                <a:latin typeface="Arial"/>
                <a:cs typeface="Arial"/>
              </a:rPr>
              <a:t>	</a:t>
            </a:r>
            <a:r>
              <a:rPr sz="2200" b="1" spc="-5" dirty="0">
                <a:latin typeface="Arial"/>
                <a:cs typeface="Arial"/>
              </a:rPr>
              <a:t>moléc</a:t>
            </a:r>
            <a:r>
              <a:rPr sz="2200" b="1" dirty="0">
                <a:latin typeface="Arial"/>
                <a:cs typeface="Arial"/>
              </a:rPr>
              <a:t>u</a:t>
            </a:r>
            <a:r>
              <a:rPr sz="2200" b="1" spc="-5" dirty="0">
                <a:latin typeface="Arial"/>
                <a:cs typeface="Arial"/>
              </a:rPr>
              <a:t>las</a:t>
            </a:r>
            <a:r>
              <a:rPr sz="2200" b="1" dirty="0">
                <a:latin typeface="Arial"/>
                <a:cs typeface="Arial"/>
              </a:rPr>
              <a:t>	</a:t>
            </a:r>
            <a:r>
              <a:rPr sz="2200" b="1" spc="-5" dirty="0">
                <a:latin typeface="Arial"/>
                <a:cs typeface="Arial"/>
              </a:rPr>
              <a:t>de</a:t>
            </a:r>
            <a:r>
              <a:rPr sz="2200" b="1" dirty="0">
                <a:latin typeface="Arial"/>
                <a:cs typeface="Arial"/>
              </a:rPr>
              <a:t>	</a:t>
            </a:r>
            <a:r>
              <a:rPr sz="2200" b="1" spc="-5" dirty="0">
                <a:latin typeface="Arial"/>
                <a:cs typeface="Arial"/>
              </a:rPr>
              <a:t>la</a:t>
            </a:r>
            <a:r>
              <a:rPr sz="2200" b="1" dirty="0">
                <a:latin typeface="Arial"/>
                <a:cs typeface="Arial"/>
              </a:rPr>
              <a:t>	</a:t>
            </a:r>
            <a:r>
              <a:rPr sz="2200" b="1" spc="-5" dirty="0">
                <a:latin typeface="Arial"/>
                <a:cs typeface="Arial"/>
              </a:rPr>
              <a:t>celulo</a:t>
            </a:r>
            <a:r>
              <a:rPr sz="2200" b="1" dirty="0">
                <a:latin typeface="Arial"/>
                <a:cs typeface="Arial"/>
              </a:rPr>
              <a:t>s</a:t>
            </a:r>
            <a:r>
              <a:rPr sz="2200" b="1" spc="-5" dirty="0">
                <a:latin typeface="Arial"/>
                <a:cs typeface="Arial"/>
              </a:rPr>
              <a:t>a</a:t>
            </a:r>
            <a:r>
              <a:rPr sz="2200" b="1" dirty="0">
                <a:latin typeface="Arial"/>
                <a:cs typeface="Arial"/>
              </a:rPr>
              <a:t>	</a:t>
            </a:r>
            <a:r>
              <a:rPr sz="2200" b="1" spc="-5" dirty="0">
                <a:latin typeface="Arial"/>
                <a:cs typeface="Arial"/>
              </a:rPr>
              <a:t>p</a:t>
            </a:r>
            <a:r>
              <a:rPr sz="2200" b="1" spc="10" dirty="0">
                <a:latin typeface="Arial"/>
                <a:cs typeface="Arial"/>
              </a:rPr>
              <a:t>o</a:t>
            </a:r>
            <a:r>
              <a:rPr sz="2200" b="1" spc="-5" dirty="0">
                <a:latin typeface="Arial"/>
                <a:cs typeface="Arial"/>
              </a:rPr>
              <a:t>r</a:t>
            </a:r>
            <a:endParaRPr sz="2200">
              <a:latin typeface="Arial"/>
              <a:cs typeface="Arial"/>
            </a:endParaRPr>
          </a:p>
        </p:txBody>
      </p:sp>
      <p:sp>
        <p:nvSpPr>
          <p:cNvPr id="19" name="object 19"/>
          <p:cNvSpPr txBox="1"/>
          <p:nvPr/>
        </p:nvSpPr>
        <p:spPr>
          <a:xfrm>
            <a:off x="1626362" y="3777057"/>
            <a:ext cx="2097404" cy="320601"/>
          </a:xfrm>
          <a:prstGeom prst="rect">
            <a:avLst/>
          </a:prstGeom>
          <a:solidFill>
            <a:srgbClr val="00FF00"/>
          </a:solidFill>
        </p:spPr>
        <p:txBody>
          <a:bodyPr vert="horz" wrap="square" lIns="0" tIns="0" rIns="0" bIns="0" rtlCol="0">
            <a:spAutoFit/>
          </a:bodyPr>
          <a:lstStyle/>
          <a:p>
            <a:pPr>
              <a:lnSpc>
                <a:spcPts val="2495"/>
              </a:lnSpc>
            </a:pPr>
            <a:r>
              <a:rPr sz="2200" b="1" spc="-5" dirty="0">
                <a:latin typeface="Arial"/>
                <a:cs typeface="Arial"/>
              </a:rPr>
              <a:t>en</a:t>
            </a:r>
            <a:r>
              <a:rPr sz="2200" b="1" dirty="0">
                <a:latin typeface="Arial"/>
                <a:cs typeface="Arial"/>
              </a:rPr>
              <a:t>v</a:t>
            </a:r>
            <a:r>
              <a:rPr sz="2200" b="1" spc="-5" dirty="0">
                <a:latin typeface="Arial"/>
                <a:cs typeface="Arial"/>
              </a:rPr>
              <a:t>ejeci</a:t>
            </a:r>
            <a:r>
              <a:rPr sz="2200" b="1" dirty="0">
                <a:latin typeface="Arial"/>
                <a:cs typeface="Arial"/>
              </a:rPr>
              <a:t>m</a:t>
            </a:r>
            <a:r>
              <a:rPr sz="2200" b="1" spc="-5" dirty="0">
                <a:latin typeface="Arial"/>
                <a:cs typeface="Arial"/>
              </a:rPr>
              <a:t>iento.</a:t>
            </a:r>
            <a:endParaRPr sz="2200">
              <a:latin typeface="Arial"/>
              <a:cs typeface="Arial"/>
            </a:endParaRPr>
          </a:p>
        </p:txBody>
      </p:sp>
      <p:pic>
        <p:nvPicPr>
          <p:cNvPr id="20" name="object 20"/>
          <p:cNvPicPr/>
          <p:nvPr/>
        </p:nvPicPr>
        <p:blipFill>
          <a:blip r:embed="rId2" cstate="print"/>
          <a:stretch>
            <a:fillRect/>
          </a:stretch>
        </p:blipFill>
        <p:spPr>
          <a:xfrm>
            <a:off x="719455" y="4403047"/>
            <a:ext cx="208914" cy="194987"/>
          </a:xfrm>
          <a:prstGeom prst="rect">
            <a:avLst/>
          </a:prstGeom>
        </p:spPr>
      </p:pic>
      <p:sp>
        <p:nvSpPr>
          <p:cNvPr id="21" name="object 21"/>
          <p:cNvSpPr txBox="1"/>
          <p:nvPr/>
        </p:nvSpPr>
        <p:spPr>
          <a:xfrm>
            <a:off x="2085085" y="4374770"/>
            <a:ext cx="6858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a:t>
            </a:r>
            <a:r>
              <a:rPr sz="1900" b="1" spc="10" dirty="0">
                <a:latin typeface="Arial"/>
                <a:cs typeface="Arial"/>
              </a:rPr>
              <a:t>e</a:t>
            </a:r>
            <a:r>
              <a:rPr sz="1900" b="1" spc="-5" dirty="0">
                <a:latin typeface="Arial"/>
                <a:cs typeface="Arial"/>
              </a:rPr>
              <a:t>ite</a:t>
            </a:r>
            <a:endParaRPr sz="1900">
              <a:latin typeface="Arial"/>
              <a:cs typeface="Arial"/>
            </a:endParaRPr>
          </a:p>
        </p:txBody>
      </p:sp>
      <p:sp>
        <p:nvSpPr>
          <p:cNvPr id="22" name="object 22"/>
          <p:cNvSpPr txBox="1"/>
          <p:nvPr/>
        </p:nvSpPr>
        <p:spPr>
          <a:xfrm>
            <a:off x="935227" y="4345304"/>
            <a:ext cx="4973320" cy="304570"/>
          </a:xfrm>
          <a:prstGeom prst="rect">
            <a:avLst/>
          </a:prstGeom>
        </p:spPr>
        <p:txBody>
          <a:bodyPr vert="horz" wrap="square" lIns="0" tIns="12064" rIns="0" bIns="0" rtlCol="0">
            <a:spAutoFit/>
          </a:bodyPr>
          <a:lstStyle/>
          <a:p>
            <a:pPr marL="12699">
              <a:spcBef>
                <a:spcPts val="95"/>
              </a:spcBef>
              <a:tabLst>
                <a:tab pos="1961340" algn="l"/>
              </a:tabLst>
            </a:pPr>
            <a:r>
              <a:rPr sz="1900" b="1" spc="-5" dirty="0">
                <a:latin typeface="Arial"/>
                <a:cs typeface="Arial"/>
              </a:rPr>
              <a:t>Como</a:t>
            </a:r>
            <a:r>
              <a:rPr sz="1900" b="1" spc="470" dirty="0">
                <a:latin typeface="Arial"/>
                <a:cs typeface="Arial"/>
              </a:rPr>
              <a:t> </a:t>
            </a:r>
            <a:r>
              <a:rPr sz="1900" b="1" spc="-5" dirty="0">
                <a:latin typeface="Arial"/>
                <a:cs typeface="Arial"/>
              </a:rPr>
              <a:t>el	dentro</a:t>
            </a:r>
            <a:r>
              <a:rPr sz="1900" b="1" spc="455" dirty="0">
                <a:latin typeface="Arial"/>
                <a:cs typeface="Arial"/>
              </a:rPr>
              <a:t> </a:t>
            </a:r>
            <a:r>
              <a:rPr sz="1900" b="1" spc="-10" dirty="0">
                <a:latin typeface="Arial"/>
                <a:cs typeface="Arial"/>
              </a:rPr>
              <a:t>del</a:t>
            </a:r>
            <a:r>
              <a:rPr sz="1900" b="1" spc="459" dirty="0">
                <a:latin typeface="Arial"/>
                <a:cs typeface="Arial"/>
              </a:rPr>
              <a:t> </a:t>
            </a:r>
            <a:r>
              <a:rPr sz="1900" b="1" spc="-5" dirty="0">
                <a:latin typeface="Arial"/>
                <a:cs typeface="Arial"/>
              </a:rPr>
              <a:t>transformador</a:t>
            </a:r>
            <a:endParaRPr sz="1900">
              <a:latin typeface="Arial"/>
              <a:cs typeface="Arial"/>
            </a:endParaRPr>
          </a:p>
        </p:txBody>
      </p:sp>
      <p:sp>
        <p:nvSpPr>
          <p:cNvPr id="23" name="object 23"/>
          <p:cNvSpPr txBox="1"/>
          <p:nvPr/>
        </p:nvSpPr>
        <p:spPr>
          <a:xfrm>
            <a:off x="6025262" y="4374770"/>
            <a:ext cx="3947795" cy="269304"/>
          </a:xfrm>
          <a:prstGeom prst="rect">
            <a:avLst/>
          </a:prstGeom>
          <a:solidFill>
            <a:srgbClr val="FFFF00"/>
          </a:solidFill>
        </p:spPr>
        <p:txBody>
          <a:bodyPr vert="horz" wrap="square" lIns="0" tIns="0" rIns="0" bIns="0" rtlCol="0">
            <a:spAutoFit/>
          </a:bodyPr>
          <a:lstStyle/>
          <a:p>
            <a:pPr>
              <a:lnSpc>
                <a:spcPts val="2145"/>
              </a:lnSpc>
              <a:tabLst>
                <a:tab pos="904159" algn="l"/>
                <a:tab pos="1826732" algn="l"/>
                <a:tab pos="2345481" algn="l"/>
                <a:tab pos="3797598" algn="l"/>
              </a:tabLst>
            </a:pPr>
            <a:r>
              <a:rPr sz="1900" b="1" spc="-5" dirty="0">
                <a:latin typeface="Arial"/>
                <a:cs typeface="Arial"/>
              </a:rPr>
              <a:t>circula	</a:t>
            </a:r>
            <a:r>
              <a:rPr sz="1900" b="1" spc="-15" dirty="0">
                <a:latin typeface="Arial"/>
                <a:cs typeface="Arial"/>
              </a:rPr>
              <a:t>y</a:t>
            </a:r>
            <a:r>
              <a:rPr sz="1900" b="1" spc="-5" dirty="0">
                <a:latin typeface="Arial"/>
                <a:cs typeface="Arial"/>
              </a:rPr>
              <a:t>a</a:t>
            </a:r>
            <a:r>
              <a:rPr sz="1900" b="1" dirty="0">
                <a:latin typeface="Arial"/>
                <a:cs typeface="Arial"/>
              </a:rPr>
              <a:t> </a:t>
            </a:r>
            <a:r>
              <a:rPr sz="1900" b="1" spc="-65" dirty="0">
                <a:latin typeface="Arial"/>
                <a:cs typeface="Arial"/>
              </a:rPr>
              <a:t> </a:t>
            </a:r>
            <a:r>
              <a:rPr sz="1900" b="1" spc="-5" dirty="0">
                <a:latin typeface="Arial"/>
                <a:cs typeface="Arial"/>
              </a:rPr>
              <a:t>sea</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c</a:t>
            </a:r>
            <a:r>
              <a:rPr sz="1900" b="1" dirty="0">
                <a:latin typeface="Arial"/>
                <a:cs typeface="Arial"/>
              </a:rPr>
              <a:t>o</a:t>
            </a:r>
            <a:r>
              <a:rPr sz="1900" b="1" spc="21" dirty="0">
                <a:latin typeface="Arial"/>
                <a:cs typeface="Arial"/>
              </a:rPr>
              <a:t>n</a:t>
            </a:r>
            <a:r>
              <a:rPr sz="1900" b="1" spc="-40" dirty="0">
                <a:latin typeface="Arial"/>
                <a:cs typeface="Arial"/>
              </a:rPr>
              <a:t>v</a:t>
            </a:r>
            <a:r>
              <a:rPr sz="1900" b="1" spc="-5" dirty="0">
                <a:latin typeface="Arial"/>
                <a:cs typeface="Arial"/>
              </a:rPr>
              <a:t>ección</a:t>
            </a:r>
            <a:r>
              <a:rPr sz="1900" b="1" dirty="0">
                <a:latin typeface="Arial"/>
                <a:cs typeface="Arial"/>
              </a:rPr>
              <a:t>	</a:t>
            </a:r>
            <a:r>
              <a:rPr sz="1900" b="1" spc="-5" dirty="0">
                <a:latin typeface="Arial"/>
                <a:cs typeface="Arial"/>
              </a:rPr>
              <a:t>o</a:t>
            </a:r>
            <a:endParaRPr sz="1900">
              <a:latin typeface="Arial"/>
              <a:cs typeface="Arial"/>
            </a:endParaRPr>
          </a:p>
        </p:txBody>
      </p:sp>
      <p:sp>
        <p:nvSpPr>
          <p:cNvPr id="24" name="object 24"/>
          <p:cNvSpPr txBox="1"/>
          <p:nvPr/>
        </p:nvSpPr>
        <p:spPr>
          <a:xfrm>
            <a:off x="947928" y="4652137"/>
            <a:ext cx="22288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circulación</a:t>
            </a:r>
            <a:r>
              <a:rPr sz="1900" b="1" spc="220" dirty="0">
                <a:latin typeface="Arial"/>
                <a:cs typeface="Arial"/>
              </a:rPr>
              <a:t> </a:t>
            </a:r>
            <a:r>
              <a:rPr sz="1900" b="1" spc="-5" dirty="0">
                <a:latin typeface="Arial"/>
                <a:cs typeface="Arial"/>
              </a:rPr>
              <a:t>forzada</a:t>
            </a:r>
            <a:endParaRPr sz="1900">
              <a:latin typeface="Arial"/>
              <a:cs typeface="Arial"/>
            </a:endParaRPr>
          </a:p>
        </p:txBody>
      </p:sp>
      <p:sp>
        <p:nvSpPr>
          <p:cNvPr id="25" name="object 25"/>
          <p:cNvSpPr txBox="1"/>
          <p:nvPr/>
        </p:nvSpPr>
        <p:spPr>
          <a:xfrm>
            <a:off x="3163570" y="4622673"/>
            <a:ext cx="20161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10" dirty="0">
                <a:latin typeface="Arial"/>
                <a:cs typeface="Arial"/>
              </a:rPr>
              <a:t> </a:t>
            </a:r>
            <a:r>
              <a:rPr sz="1900" b="1" spc="-5" dirty="0">
                <a:latin typeface="Arial"/>
                <a:cs typeface="Arial"/>
              </a:rPr>
              <a:t>el</a:t>
            </a:r>
            <a:r>
              <a:rPr sz="1900" b="1" spc="210" dirty="0">
                <a:latin typeface="Arial"/>
                <a:cs typeface="Arial"/>
              </a:rPr>
              <a:t> </a:t>
            </a:r>
            <a:r>
              <a:rPr sz="1900" b="1" spc="-5" dirty="0">
                <a:latin typeface="Arial"/>
                <a:cs typeface="Arial"/>
              </a:rPr>
              <a:t>contenido</a:t>
            </a:r>
            <a:r>
              <a:rPr sz="1900" b="1" spc="214" dirty="0">
                <a:latin typeface="Arial"/>
                <a:cs typeface="Arial"/>
              </a:rPr>
              <a:t> </a:t>
            </a:r>
            <a:r>
              <a:rPr sz="1900" b="1" spc="-5" dirty="0">
                <a:latin typeface="Arial"/>
                <a:cs typeface="Arial"/>
              </a:rPr>
              <a:t>de</a:t>
            </a:r>
            <a:endParaRPr sz="1900">
              <a:latin typeface="Arial"/>
              <a:cs typeface="Arial"/>
            </a:endParaRPr>
          </a:p>
        </p:txBody>
      </p:sp>
      <p:sp>
        <p:nvSpPr>
          <p:cNvPr id="26" name="object 26"/>
          <p:cNvSpPr txBox="1"/>
          <p:nvPr/>
        </p:nvSpPr>
        <p:spPr>
          <a:xfrm>
            <a:off x="5264530" y="4652137"/>
            <a:ext cx="47085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humedad</a:t>
            </a:r>
            <a:r>
              <a:rPr sz="1900" b="1" spc="235" dirty="0">
                <a:latin typeface="Arial"/>
                <a:cs typeface="Arial"/>
              </a:rPr>
              <a:t> </a:t>
            </a:r>
            <a:r>
              <a:rPr sz="1900" b="1" spc="-5" dirty="0">
                <a:latin typeface="Arial"/>
                <a:cs typeface="Arial"/>
              </a:rPr>
              <a:t>del</a:t>
            </a:r>
            <a:r>
              <a:rPr sz="1900" b="1" spc="235" dirty="0">
                <a:latin typeface="Arial"/>
                <a:cs typeface="Arial"/>
              </a:rPr>
              <a:t> </a:t>
            </a:r>
            <a:r>
              <a:rPr sz="1900" b="1" spc="-5" dirty="0">
                <a:latin typeface="Arial"/>
                <a:cs typeface="Arial"/>
              </a:rPr>
              <a:t>papel</a:t>
            </a:r>
            <a:r>
              <a:rPr sz="1900" b="1" spc="245" dirty="0">
                <a:latin typeface="Arial"/>
                <a:cs typeface="Arial"/>
              </a:rPr>
              <a:t> </a:t>
            </a:r>
            <a:r>
              <a:rPr sz="1900" b="1" spc="-5" dirty="0">
                <a:latin typeface="Arial"/>
                <a:cs typeface="Arial"/>
              </a:rPr>
              <a:t>y</a:t>
            </a:r>
            <a:r>
              <a:rPr sz="1900" b="1" spc="210" dirty="0">
                <a:latin typeface="Arial"/>
                <a:cs typeface="Arial"/>
              </a:rPr>
              <a:t> </a:t>
            </a:r>
            <a:r>
              <a:rPr sz="1900" b="1" spc="-5" dirty="0">
                <a:latin typeface="Arial"/>
                <a:cs typeface="Arial"/>
              </a:rPr>
              <a:t>la</a:t>
            </a:r>
            <a:r>
              <a:rPr sz="1900" b="1" spc="229" dirty="0">
                <a:latin typeface="Arial"/>
                <a:cs typeface="Arial"/>
              </a:rPr>
              <a:t> </a:t>
            </a:r>
            <a:r>
              <a:rPr sz="1900" b="1" spc="-5" dirty="0">
                <a:latin typeface="Arial"/>
                <a:cs typeface="Arial"/>
              </a:rPr>
              <a:t>temperatura</a:t>
            </a:r>
            <a:r>
              <a:rPr sz="1900" b="1" spc="240" dirty="0">
                <a:latin typeface="Arial"/>
                <a:cs typeface="Arial"/>
              </a:rPr>
              <a:t> </a:t>
            </a:r>
            <a:r>
              <a:rPr sz="1900" b="1" spc="-5" dirty="0">
                <a:latin typeface="Arial"/>
                <a:cs typeface="Arial"/>
              </a:rPr>
              <a:t>del</a:t>
            </a:r>
            <a:endParaRPr sz="1900">
              <a:latin typeface="Arial"/>
              <a:cs typeface="Arial"/>
            </a:endParaRPr>
          </a:p>
        </p:txBody>
      </p:sp>
      <p:sp>
        <p:nvSpPr>
          <p:cNvPr id="27" name="object 27"/>
          <p:cNvSpPr txBox="1"/>
          <p:nvPr/>
        </p:nvSpPr>
        <p:spPr>
          <a:xfrm>
            <a:off x="947928" y="4931029"/>
            <a:ext cx="60623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aceite</a:t>
            </a:r>
            <a:r>
              <a:rPr sz="1900" b="1" spc="30" dirty="0">
                <a:latin typeface="Arial"/>
                <a:cs typeface="Arial"/>
              </a:rPr>
              <a:t> </a:t>
            </a:r>
            <a:r>
              <a:rPr sz="1900" b="1" spc="-10" dirty="0">
                <a:latin typeface="Arial"/>
                <a:cs typeface="Arial"/>
              </a:rPr>
              <a:t>varía</a:t>
            </a:r>
            <a:r>
              <a:rPr sz="1900" b="1" dirty="0">
                <a:latin typeface="Arial"/>
                <a:cs typeface="Arial"/>
              </a:rPr>
              <a:t> desde</a:t>
            </a:r>
            <a:r>
              <a:rPr sz="1900" b="1" spc="5"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fondo al</a:t>
            </a:r>
            <a:r>
              <a:rPr sz="1900" b="1" spc="40" dirty="0">
                <a:latin typeface="Arial"/>
                <a:cs typeface="Arial"/>
              </a:rPr>
              <a:t> </a:t>
            </a:r>
            <a:r>
              <a:rPr sz="1900" b="1" spc="-5" dirty="0">
                <a:latin typeface="Arial"/>
                <a:cs typeface="Arial"/>
              </a:rPr>
              <a:t>tope</a:t>
            </a:r>
            <a:r>
              <a:rPr sz="1900" b="1" spc="10"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transformador</a:t>
            </a:r>
            <a:endParaRPr sz="1900">
              <a:latin typeface="Arial"/>
              <a:cs typeface="Arial"/>
            </a:endParaRPr>
          </a:p>
        </p:txBody>
      </p:sp>
      <p:sp>
        <p:nvSpPr>
          <p:cNvPr id="28" name="object 28"/>
          <p:cNvSpPr txBox="1"/>
          <p:nvPr/>
        </p:nvSpPr>
        <p:spPr>
          <a:xfrm>
            <a:off x="6997065" y="490156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29" name="object 29"/>
          <p:cNvPicPr/>
          <p:nvPr/>
        </p:nvPicPr>
        <p:blipFill>
          <a:blip r:embed="rId3" cstate="print"/>
          <a:stretch>
            <a:fillRect/>
          </a:stretch>
        </p:blipFill>
        <p:spPr>
          <a:xfrm>
            <a:off x="719328" y="5485841"/>
            <a:ext cx="228599" cy="277672"/>
          </a:xfrm>
          <a:prstGeom prst="rect">
            <a:avLst/>
          </a:prstGeom>
        </p:spPr>
      </p:pic>
      <p:sp>
        <p:nvSpPr>
          <p:cNvPr id="30" name="object 30"/>
          <p:cNvSpPr/>
          <p:nvPr/>
        </p:nvSpPr>
        <p:spPr>
          <a:xfrm>
            <a:off x="947928" y="5485841"/>
            <a:ext cx="9025255" cy="1109980"/>
          </a:xfrm>
          <a:custGeom>
            <a:avLst/>
            <a:gdLst/>
            <a:ahLst/>
            <a:cxnLst/>
            <a:rect l="l" t="t" r="r" b="b"/>
            <a:pathLst>
              <a:path w="9025255" h="1109979">
                <a:moveTo>
                  <a:pt x="3045587" y="832358"/>
                </a:moveTo>
                <a:lnTo>
                  <a:pt x="2217674" y="832358"/>
                </a:lnTo>
                <a:lnTo>
                  <a:pt x="2217674" y="554990"/>
                </a:lnTo>
                <a:lnTo>
                  <a:pt x="0" y="554990"/>
                </a:lnTo>
                <a:lnTo>
                  <a:pt x="0" y="832358"/>
                </a:lnTo>
                <a:lnTo>
                  <a:pt x="0" y="1109726"/>
                </a:lnTo>
                <a:lnTo>
                  <a:pt x="3045587" y="1109726"/>
                </a:lnTo>
                <a:lnTo>
                  <a:pt x="3045587" y="832358"/>
                </a:lnTo>
                <a:close/>
              </a:path>
              <a:path w="9025255" h="1109979">
                <a:moveTo>
                  <a:pt x="9024874" y="277672"/>
                </a:moveTo>
                <a:lnTo>
                  <a:pt x="7750683" y="277672"/>
                </a:lnTo>
                <a:lnTo>
                  <a:pt x="7750683" y="0"/>
                </a:lnTo>
                <a:lnTo>
                  <a:pt x="737870" y="0"/>
                </a:lnTo>
                <a:lnTo>
                  <a:pt x="737870" y="277672"/>
                </a:lnTo>
                <a:lnTo>
                  <a:pt x="4199255" y="277672"/>
                </a:lnTo>
                <a:lnTo>
                  <a:pt x="4199255" y="555040"/>
                </a:lnTo>
                <a:lnTo>
                  <a:pt x="5278501" y="555040"/>
                </a:lnTo>
                <a:lnTo>
                  <a:pt x="5278501" y="832358"/>
                </a:lnTo>
                <a:lnTo>
                  <a:pt x="9024747" y="832358"/>
                </a:lnTo>
                <a:lnTo>
                  <a:pt x="9024747" y="555040"/>
                </a:lnTo>
                <a:lnTo>
                  <a:pt x="9024874" y="555040"/>
                </a:lnTo>
                <a:lnTo>
                  <a:pt x="9024874" y="277672"/>
                </a:lnTo>
                <a:close/>
              </a:path>
            </a:pathLst>
          </a:custGeom>
          <a:solidFill>
            <a:srgbClr val="FFFF00"/>
          </a:solidFill>
        </p:spPr>
        <p:txBody>
          <a:bodyPr wrap="square" lIns="0" tIns="0" rIns="0" bIns="0" rtlCol="0"/>
          <a:lstStyle/>
          <a:p>
            <a:endParaRPr/>
          </a:p>
        </p:txBody>
      </p:sp>
      <p:sp>
        <p:nvSpPr>
          <p:cNvPr id="31" name="object 31"/>
          <p:cNvSpPr txBox="1"/>
          <p:nvPr/>
        </p:nvSpPr>
        <p:spPr>
          <a:xfrm>
            <a:off x="935229" y="5456683"/>
            <a:ext cx="9050654" cy="1160571"/>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En la </a:t>
            </a:r>
            <a:r>
              <a:rPr sz="1900" b="1" dirty="0">
                <a:latin typeface="Arial"/>
                <a:cs typeface="Arial"/>
              </a:rPr>
              <a:t>parte </a:t>
            </a:r>
            <a:r>
              <a:rPr sz="1900" b="1" spc="-5" dirty="0">
                <a:latin typeface="Arial"/>
                <a:cs typeface="Arial"/>
              </a:rPr>
              <a:t>superior del transformador el aceite </a:t>
            </a:r>
            <a:r>
              <a:rPr sz="1900" b="1" dirty="0">
                <a:latin typeface="Arial"/>
                <a:cs typeface="Arial"/>
              </a:rPr>
              <a:t>es </a:t>
            </a:r>
            <a:r>
              <a:rPr sz="1900" b="1" spc="-5" dirty="0">
                <a:latin typeface="Arial"/>
                <a:cs typeface="Arial"/>
              </a:rPr>
              <a:t>más </a:t>
            </a:r>
            <a:r>
              <a:rPr sz="1900" b="1" dirty="0">
                <a:latin typeface="Arial"/>
                <a:cs typeface="Arial"/>
              </a:rPr>
              <a:t>caliente, </a:t>
            </a:r>
            <a:r>
              <a:rPr sz="1900" b="1" spc="-5" dirty="0">
                <a:latin typeface="Arial"/>
                <a:cs typeface="Arial"/>
              </a:rPr>
              <a:t>siendo la </a:t>
            </a:r>
            <a:r>
              <a:rPr sz="1900" b="1" dirty="0">
                <a:latin typeface="Arial"/>
                <a:cs typeface="Arial"/>
              </a:rPr>
              <a:t> </a:t>
            </a:r>
            <a:r>
              <a:rPr sz="1900" b="1" spc="-5" dirty="0">
                <a:latin typeface="Arial"/>
                <a:cs typeface="Arial"/>
              </a:rPr>
              <a:t>temperatura en esa zona superior, mayor cantidad de humedad en el papel </a:t>
            </a:r>
            <a:r>
              <a:rPr sz="1900" b="1" dirty="0">
                <a:latin typeface="Arial"/>
                <a:cs typeface="Arial"/>
              </a:rPr>
              <a:t> </a:t>
            </a:r>
            <a:r>
              <a:rPr sz="1900" b="1" spc="-5" dirty="0">
                <a:latin typeface="Arial"/>
                <a:cs typeface="Arial"/>
              </a:rPr>
              <a:t>migra</a:t>
            </a:r>
            <a:r>
              <a:rPr sz="1900" b="1" spc="-15" dirty="0">
                <a:latin typeface="Arial"/>
                <a:cs typeface="Arial"/>
              </a:rPr>
              <a:t> </a:t>
            </a:r>
            <a:r>
              <a:rPr sz="1900" b="1" spc="-5" dirty="0">
                <a:latin typeface="Arial"/>
                <a:cs typeface="Arial"/>
              </a:rPr>
              <a:t>hacia</a:t>
            </a:r>
            <a:r>
              <a:rPr sz="1900" b="1" spc="-10" dirty="0">
                <a:latin typeface="Arial"/>
                <a:cs typeface="Arial"/>
              </a:rPr>
              <a:t> </a:t>
            </a:r>
            <a:r>
              <a:rPr sz="1900" b="1" dirty="0">
                <a:latin typeface="Arial"/>
                <a:cs typeface="Arial"/>
              </a:rPr>
              <a:t>el</a:t>
            </a:r>
            <a:r>
              <a:rPr sz="1900" b="1" spc="-10" dirty="0">
                <a:latin typeface="Arial"/>
                <a:cs typeface="Arial"/>
              </a:rPr>
              <a:t> </a:t>
            </a:r>
            <a:r>
              <a:rPr sz="1900" b="1" spc="-5" dirty="0">
                <a:latin typeface="Arial"/>
                <a:cs typeface="Arial"/>
              </a:rPr>
              <a:t>aceite,</a:t>
            </a:r>
            <a:r>
              <a:rPr sz="1900" b="1" spc="-15" dirty="0">
                <a:latin typeface="Arial"/>
                <a:cs typeface="Arial"/>
              </a:rPr>
              <a:t> </a:t>
            </a:r>
            <a:r>
              <a:rPr sz="1900" b="1" spc="-5" dirty="0">
                <a:latin typeface="Arial"/>
                <a:cs typeface="Arial"/>
              </a:rPr>
              <a:t>por</a:t>
            </a:r>
            <a:r>
              <a:rPr sz="1900" b="1" spc="-21" dirty="0">
                <a:latin typeface="Arial"/>
                <a:cs typeface="Arial"/>
              </a:rPr>
              <a:t> </a:t>
            </a:r>
            <a:r>
              <a:rPr sz="1900" b="1" spc="-5" dirty="0">
                <a:latin typeface="Arial"/>
                <a:cs typeface="Arial"/>
              </a:rPr>
              <a:t>lo</a:t>
            </a:r>
            <a:r>
              <a:rPr sz="1900" b="1" spc="-10" dirty="0">
                <a:latin typeface="Arial"/>
                <a:cs typeface="Arial"/>
              </a:rPr>
              <a:t> </a:t>
            </a:r>
            <a:r>
              <a:rPr sz="1900" b="1" spc="-5" dirty="0">
                <a:latin typeface="Arial"/>
                <a:cs typeface="Arial"/>
              </a:rPr>
              <a:t>que</a:t>
            </a:r>
            <a:r>
              <a:rPr sz="1900" b="1" spc="-15"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papel</a:t>
            </a:r>
            <a:r>
              <a:rPr sz="1900" b="1" spc="-2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parte</a:t>
            </a:r>
            <a:r>
              <a:rPr sz="1900" b="1" spc="-15" dirty="0">
                <a:latin typeface="Arial"/>
                <a:cs typeface="Arial"/>
              </a:rPr>
              <a:t> </a:t>
            </a:r>
            <a:r>
              <a:rPr sz="1900" b="1" spc="-5" dirty="0">
                <a:latin typeface="Arial"/>
                <a:cs typeface="Arial"/>
              </a:rPr>
              <a:t>superior</a:t>
            </a:r>
            <a:r>
              <a:rPr sz="1900" b="1" spc="-21" dirty="0">
                <a:latin typeface="Arial"/>
                <a:cs typeface="Arial"/>
              </a:rPr>
              <a:t> </a:t>
            </a:r>
            <a:r>
              <a:rPr sz="1900" b="1" spc="-5" dirty="0">
                <a:latin typeface="Arial"/>
                <a:cs typeface="Arial"/>
              </a:rPr>
              <a:t>del transformador </a:t>
            </a:r>
            <a:r>
              <a:rPr sz="1900" b="1" spc="-515" dirty="0">
                <a:latin typeface="Arial"/>
                <a:cs typeface="Arial"/>
              </a:rPr>
              <a:t> </a:t>
            </a:r>
            <a:r>
              <a:rPr sz="1900" b="1" spc="-5" dirty="0">
                <a:latin typeface="Arial"/>
                <a:cs typeface="Arial"/>
              </a:rPr>
              <a:t>contiene</a:t>
            </a:r>
            <a:r>
              <a:rPr sz="1900" b="1" spc="-10" dirty="0">
                <a:latin typeface="Arial"/>
                <a:cs typeface="Arial"/>
              </a:rPr>
              <a:t> </a:t>
            </a:r>
            <a:r>
              <a:rPr sz="1900" b="1" spc="-5" dirty="0">
                <a:latin typeface="Arial"/>
                <a:cs typeface="Arial"/>
              </a:rPr>
              <a:t>menos humedad.</a:t>
            </a:r>
            <a:endParaRPr sz="1900">
              <a:latin typeface="Arial"/>
              <a:cs typeface="Arial"/>
            </a:endParaRP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87</a:t>
            </a:fld>
            <a:endParaRPr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043940" y="1147827"/>
            <a:ext cx="6851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aceite</a:t>
            </a:r>
            <a:endParaRPr sz="1900">
              <a:latin typeface="Arial"/>
              <a:cs typeface="Arial"/>
            </a:endParaRPr>
          </a:p>
        </p:txBody>
      </p:sp>
      <p:sp>
        <p:nvSpPr>
          <p:cNvPr id="7" name="object 7"/>
          <p:cNvSpPr txBox="1"/>
          <p:nvPr/>
        </p:nvSpPr>
        <p:spPr>
          <a:xfrm>
            <a:off x="706628" y="1118362"/>
            <a:ext cx="4027170" cy="304570"/>
          </a:xfrm>
          <a:prstGeom prst="rect">
            <a:avLst/>
          </a:prstGeom>
        </p:spPr>
        <p:txBody>
          <a:bodyPr vert="horz" wrap="square" lIns="0" tIns="12064" rIns="0" bIns="0" rtlCol="0">
            <a:spAutoFit/>
          </a:bodyPr>
          <a:lstStyle/>
          <a:p>
            <a:pPr marL="12699">
              <a:spcBef>
                <a:spcPts val="95"/>
              </a:spcBef>
              <a:tabLst>
                <a:tab pos="1118771" algn="l"/>
              </a:tabLst>
            </a:pPr>
            <a:r>
              <a:rPr sz="1900" b="1" spc="-5" dirty="0">
                <a:latin typeface="Arial"/>
                <a:cs typeface="Arial"/>
              </a:rPr>
              <a:t>El	sale</a:t>
            </a:r>
            <a:r>
              <a:rPr sz="1900" b="1" spc="229" dirty="0">
                <a:latin typeface="Arial"/>
                <a:cs typeface="Arial"/>
              </a:rPr>
              <a:t> </a:t>
            </a:r>
            <a:r>
              <a:rPr sz="1900" b="1" spc="-5" dirty="0">
                <a:latin typeface="Arial"/>
                <a:cs typeface="Arial"/>
              </a:rPr>
              <a:t>de</a:t>
            </a:r>
            <a:r>
              <a:rPr sz="1900" b="1" spc="245" dirty="0">
                <a:latin typeface="Arial"/>
                <a:cs typeface="Arial"/>
              </a:rPr>
              <a:t> </a:t>
            </a:r>
            <a:r>
              <a:rPr sz="1900" b="1" spc="-5" dirty="0">
                <a:latin typeface="Arial"/>
                <a:cs typeface="Arial"/>
              </a:rPr>
              <a:t>la</a:t>
            </a:r>
            <a:r>
              <a:rPr sz="1900" b="1" spc="235" dirty="0">
                <a:latin typeface="Arial"/>
                <a:cs typeface="Arial"/>
              </a:rPr>
              <a:t> </a:t>
            </a:r>
            <a:r>
              <a:rPr sz="1900" b="1" spc="-5" dirty="0">
                <a:latin typeface="Arial"/>
                <a:cs typeface="Arial"/>
              </a:rPr>
              <a:t>parte</a:t>
            </a:r>
            <a:r>
              <a:rPr sz="1900" b="1" spc="220" dirty="0">
                <a:latin typeface="Arial"/>
                <a:cs typeface="Arial"/>
              </a:rPr>
              <a:t> </a:t>
            </a:r>
            <a:r>
              <a:rPr sz="1900" b="1" spc="-5" dirty="0">
                <a:latin typeface="Arial"/>
                <a:cs typeface="Arial"/>
              </a:rPr>
              <a:t>superior</a:t>
            </a:r>
            <a:endParaRPr sz="1900">
              <a:latin typeface="Arial"/>
              <a:cs typeface="Arial"/>
            </a:endParaRPr>
          </a:p>
        </p:txBody>
      </p:sp>
      <p:sp>
        <p:nvSpPr>
          <p:cNvPr id="8" name="object 8"/>
          <p:cNvSpPr txBox="1"/>
          <p:nvPr/>
        </p:nvSpPr>
        <p:spPr>
          <a:xfrm>
            <a:off x="4819522" y="1147827"/>
            <a:ext cx="27635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235" dirty="0">
                <a:latin typeface="Arial"/>
                <a:cs typeface="Arial"/>
              </a:rPr>
              <a:t> </a:t>
            </a:r>
            <a:r>
              <a:rPr sz="1900" b="1" spc="-5" dirty="0">
                <a:latin typeface="Arial"/>
                <a:cs typeface="Arial"/>
              </a:rPr>
              <a:t>enfría</a:t>
            </a:r>
            <a:r>
              <a:rPr sz="1900" b="1" spc="240" dirty="0">
                <a:latin typeface="Arial"/>
                <a:cs typeface="Arial"/>
              </a:rPr>
              <a:t> </a:t>
            </a:r>
            <a:r>
              <a:rPr sz="1900" b="1" spc="-5" dirty="0">
                <a:latin typeface="Arial"/>
                <a:cs typeface="Arial"/>
              </a:rPr>
              <a:t>en</a:t>
            </a:r>
            <a:r>
              <a:rPr sz="1900" b="1" spc="240" dirty="0">
                <a:latin typeface="Arial"/>
                <a:cs typeface="Arial"/>
              </a:rPr>
              <a:t> </a:t>
            </a:r>
            <a:r>
              <a:rPr sz="1900" b="1" spc="-5" dirty="0">
                <a:latin typeface="Arial"/>
                <a:cs typeface="Arial"/>
              </a:rPr>
              <a:t>el</a:t>
            </a:r>
            <a:r>
              <a:rPr sz="1900" b="1" spc="240" dirty="0">
                <a:latin typeface="Arial"/>
                <a:cs typeface="Arial"/>
              </a:rPr>
              <a:t> </a:t>
            </a:r>
            <a:r>
              <a:rPr sz="1900" b="1" spc="-5" dirty="0">
                <a:latin typeface="Arial"/>
                <a:cs typeface="Arial"/>
              </a:rPr>
              <a:t>radiador</a:t>
            </a:r>
            <a:endParaRPr sz="1900">
              <a:latin typeface="Arial"/>
              <a:cs typeface="Arial"/>
            </a:endParaRPr>
          </a:p>
        </p:txBody>
      </p:sp>
      <p:sp>
        <p:nvSpPr>
          <p:cNvPr id="9" name="object 9"/>
          <p:cNvSpPr txBox="1"/>
          <p:nvPr/>
        </p:nvSpPr>
        <p:spPr>
          <a:xfrm>
            <a:off x="7669149" y="1118362"/>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10" name="object 10"/>
          <p:cNvSpPr txBox="1"/>
          <p:nvPr/>
        </p:nvSpPr>
        <p:spPr>
          <a:xfrm>
            <a:off x="7913497" y="1147827"/>
            <a:ext cx="747395" cy="269304"/>
          </a:xfrm>
          <a:prstGeom prst="rect">
            <a:avLst/>
          </a:prstGeom>
          <a:solidFill>
            <a:srgbClr val="FFFF00"/>
          </a:solidFill>
        </p:spPr>
        <p:txBody>
          <a:bodyPr vert="horz" wrap="square" lIns="0" tIns="0" rIns="0" bIns="0" rtlCol="0">
            <a:spAutoFit/>
          </a:bodyPr>
          <a:lstStyle/>
          <a:p>
            <a:pPr>
              <a:lnSpc>
                <a:spcPts val="2145"/>
              </a:lnSpc>
            </a:pPr>
            <a:r>
              <a:rPr sz="1900" b="1" spc="-40" dirty="0">
                <a:latin typeface="Arial"/>
                <a:cs typeface="Arial"/>
              </a:rPr>
              <a:t>v</a:t>
            </a:r>
            <a:r>
              <a:rPr sz="1900" b="1" spc="10" dirty="0">
                <a:latin typeface="Arial"/>
                <a:cs typeface="Arial"/>
              </a:rPr>
              <a:t>u</a:t>
            </a:r>
            <a:r>
              <a:rPr sz="1900" b="1" spc="-5" dirty="0">
                <a:latin typeface="Arial"/>
                <a:cs typeface="Arial"/>
              </a:rPr>
              <a:t>e</a:t>
            </a:r>
            <a:r>
              <a:rPr sz="1900" b="1" spc="15" dirty="0">
                <a:latin typeface="Arial"/>
                <a:cs typeface="Arial"/>
              </a:rPr>
              <a:t>l</a:t>
            </a:r>
            <a:r>
              <a:rPr sz="1900" b="1" spc="-40" dirty="0">
                <a:latin typeface="Arial"/>
                <a:cs typeface="Arial"/>
              </a:rPr>
              <a:t>v</a:t>
            </a:r>
            <a:r>
              <a:rPr sz="1900" b="1" spc="-5" dirty="0">
                <a:latin typeface="Arial"/>
                <a:cs typeface="Arial"/>
              </a:rPr>
              <a:t>e</a:t>
            </a:r>
            <a:endParaRPr sz="1900">
              <a:latin typeface="Arial"/>
              <a:cs typeface="Arial"/>
            </a:endParaRPr>
          </a:p>
        </p:txBody>
      </p:sp>
      <p:sp>
        <p:nvSpPr>
          <p:cNvPr id="11" name="object 11"/>
          <p:cNvSpPr txBox="1"/>
          <p:nvPr/>
        </p:nvSpPr>
        <p:spPr>
          <a:xfrm>
            <a:off x="8745474" y="1118362"/>
            <a:ext cx="12388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204" dirty="0">
                <a:latin typeface="Arial"/>
                <a:cs typeface="Arial"/>
              </a:rPr>
              <a:t> </a:t>
            </a:r>
            <a:r>
              <a:rPr sz="1900" b="1" spc="-5" dirty="0">
                <a:latin typeface="Arial"/>
                <a:cs typeface="Arial"/>
              </a:rPr>
              <a:t>entrar</a:t>
            </a:r>
            <a:r>
              <a:rPr sz="1900" b="1" spc="210" dirty="0">
                <a:latin typeface="Arial"/>
                <a:cs typeface="Arial"/>
              </a:rPr>
              <a:t> </a:t>
            </a:r>
            <a:r>
              <a:rPr sz="1900" b="1" spc="-5" dirty="0">
                <a:latin typeface="Arial"/>
                <a:cs typeface="Arial"/>
              </a:rPr>
              <a:t>al</a:t>
            </a:r>
            <a:endParaRPr sz="1900">
              <a:latin typeface="Arial"/>
              <a:cs typeface="Arial"/>
            </a:endParaRPr>
          </a:p>
        </p:txBody>
      </p:sp>
      <p:sp>
        <p:nvSpPr>
          <p:cNvPr id="12" name="object 12"/>
          <p:cNvSpPr/>
          <p:nvPr/>
        </p:nvSpPr>
        <p:spPr>
          <a:xfrm>
            <a:off x="2435605" y="1425195"/>
            <a:ext cx="1893570" cy="277495"/>
          </a:xfrm>
          <a:custGeom>
            <a:avLst/>
            <a:gdLst/>
            <a:ahLst/>
            <a:cxnLst/>
            <a:rect l="l" t="t" r="r" b="b"/>
            <a:pathLst>
              <a:path w="1893570" h="277494">
                <a:moveTo>
                  <a:pt x="1893062" y="0"/>
                </a:moveTo>
                <a:lnTo>
                  <a:pt x="0" y="0"/>
                </a:lnTo>
                <a:lnTo>
                  <a:pt x="0" y="277367"/>
                </a:lnTo>
                <a:lnTo>
                  <a:pt x="1893062" y="277367"/>
                </a:lnTo>
                <a:lnTo>
                  <a:pt x="1893062" y="0"/>
                </a:lnTo>
                <a:close/>
              </a:path>
            </a:pathLst>
          </a:custGeom>
          <a:solidFill>
            <a:srgbClr val="FFFF00"/>
          </a:solidFill>
        </p:spPr>
        <p:txBody>
          <a:bodyPr wrap="square" lIns="0" tIns="0" rIns="0" bIns="0" rtlCol="0"/>
          <a:lstStyle/>
          <a:p>
            <a:endParaRPr/>
          </a:p>
        </p:txBody>
      </p:sp>
      <p:sp>
        <p:nvSpPr>
          <p:cNvPr id="13" name="object 13"/>
          <p:cNvSpPr txBox="1"/>
          <p:nvPr/>
        </p:nvSpPr>
        <p:spPr>
          <a:xfrm>
            <a:off x="706627" y="1395730"/>
            <a:ext cx="41033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 por su</a:t>
            </a:r>
            <a:r>
              <a:rPr sz="1900" b="1" spc="-10" dirty="0">
                <a:latin typeface="Arial"/>
                <a:cs typeface="Arial"/>
              </a:rPr>
              <a:t> </a:t>
            </a:r>
            <a:r>
              <a:rPr sz="1900" b="1" spc="-5" dirty="0">
                <a:latin typeface="Arial"/>
                <a:cs typeface="Arial"/>
              </a:rPr>
              <a:t>parte</a:t>
            </a:r>
            <a:r>
              <a:rPr sz="1900" b="1" spc="10" dirty="0">
                <a:latin typeface="Arial"/>
                <a:cs typeface="Arial"/>
              </a:rPr>
              <a:t> </a:t>
            </a:r>
            <a:r>
              <a:rPr sz="1900" b="1" dirty="0">
                <a:latin typeface="Arial"/>
                <a:cs typeface="Arial"/>
              </a:rPr>
              <a:t>inferior.</a:t>
            </a:r>
            <a:endParaRPr sz="1900">
              <a:latin typeface="Arial"/>
              <a:cs typeface="Arial"/>
            </a:endParaRPr>
          </a:p>
        </p:txBody>
      </p:sp>
      <p:sp>
        <p:nvSpPr>
          <p:cNvPr id="14" name="object 14"/>
          <p:cNvSpPr txBox="1"/>
          <p:nvPr/>
        </p:nvSpPr>
        <p:spPr>
          <a:xfrm>
            <a:off x="706627" y="1950466"/>
            <a:ext cx="84137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Aquí</a:t>
            </a:r>
            <a:r>
              <a:rPr sz="1900" b="1" spc="25" dirty="0">
                <a:latin typeface="Arial"/>
                <a:cs typeface="Arial"/>
              </a:rPr>
              <a:t> </a:t>
            </a:r>
            <a:r>
              <a:rPr sz="1900" b="1" spc="-5" dirty="0">
                <a:latin typeface="Arial"/>
                <a:cs typeface="Arial"/>
              </a:rPr>
              <a:t>el</a:t>
            </a:r>
            <a:endParaRPr sz="1900">
              <a:latin typeface="Arial"/>
              <a:cs typeface="Arial"/>
            </a:endParaRPr>
          </a:p>
        </p:txBody>
      </p:sp>
      <p:sp>
        <p:nvSpPr>
          <p:cNvPr id="15" name="object 15"/>
          <p:cNvSpPr txBox="1"/>
          <p:nvPr/>
        </p:nvSpPr>
        <p:spPr>
          <a:xfrm>
            <a:off x="1615696" y="1979931"/>
            <a:ext cx="476948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aceite</a:t>
            </a:r>
            <a:r>
              <a:rPr sz="1900" b="1" spc="105" dirty="0">
                <a:latin typeface="Arial"/>
                <a:cs typeface="Arial"/>
              </a:rPr>
              <a:t> </a:t>
            </a:r>
            <a:r>
              <a:rPr sz="1900" b="1" spc="-5" dirty="0">
                <a:latin typeface="Arial"/>
                <a:cs typeface="Arial"/>
              </a:rPr>
              <a:t>se</a:t>
            </a:r>
            <a:r>
              <a:rPr sz="1900" b="1" spc="105" dirty="0">
                <a:latin typeface="Arial"/>
                <a:cs typeface="Arial"/>
              </a:rPr>
              <a:t> </a:t>
            </a:r>
            <a:r>
              <a:rPr sz="1900" b="1" spc="-5" dirty="0">
                <a:latin typeface="Arial"/>
                <a:cs typeface="Arial"/>
              </a:rPr>
              <a:t>encuentra</a:t>
            </a:r>
            <a:r>
              <a:rPr sz="1900" b="1" spc="125" dirty="0">
                <a:latin typeface="Arial"/>
                <a:cs typeface="Arial"/>
              </a:rPr>
              <a:t> </a:t>
            </a:r>
            <a:r>
              <a:rPr sz="1900" b="1" spc="-5" dirty="0">
                <a:latin typeface="Arial"/>
                <a:cs typeface="Arial"/>
              </a:rPr>
              <a:t>a</a:t>
            </a:r>
            <a:r>
              <a:rPr sz="1900" b="1" spc="114" dirty="0">
                <a:latin typeface="Arial"/>
                <a:cs typeface="Arial"/>
              </a:rPr>
              <a:t> </a:t>
            </a:r>
            <a:r>
              <a:rPr sz="1900" b="1" spc="-5" dirty="0">
                <a:latin typeface="Arial"/>
                <a:cs typeface="Arial"/>
              </a:rPr>
              <a:t>menor</a:t>
            </a:r>
            <a:r>
              <a:rPr sz="1900" b="1" spc="105" dirty="0">
                <a:latin typeface="Arial"/>
                <a:cs typeface="Arial"/>
              </a:rPr>
              <a:t> </a:t>
            </a:r>
            <a:r>
              <a:rPr sz="1900" b="1" spc="-5" dirty="0">
                <a:latin typeface="Arial"/>
                <a:cs typeface="Arial"/>
              </a:rPr>
              <a:t>temperatura</a:t>
            </a:r>
            <a:endParaRPr sz="1900">
              <a:latin typeface="Arial"/>
              <a:cs typeface="Arial"/>
            </a:endParaRPr>
          </a:p>
        </p:txBody>
      </p:sp>
      <p:sp>
        <p:nvSpPr>
          <p:cNvPr id="16" name="object 16"/>
          <p:cNvSpPr txBox="1"/>
          <p:nvPr/>
        </p:nvSpPr>
        <p:spPr>
          <a:xfrm>
            <a:off x="6452997" y="1950466"/>
            <a:ext cx="15767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75" dirty="0">
                <a:latin typeface="Arial"/>
                <a:cs typeface="Arial"/>
              </a:rPr>
              <a:t> </a:t>
            </a:r>
            <a:r>
              <a:rPr sz="1900" b="1" spc="-5" dirty="0">
                <a:latin typeface="Arial"/>
                <a:cs typeface="Arial"/>
              </a:rPr>
              <a:t>por</a:t>
            </a:r>
            <a:r>
              <a:rPr sz="1900" b="1" spc="65" dirty="0">
                <a:latin typeface="Arial"/>
                <a:cs typeface="Arial"/>
              </a:rPr>
              <a:t> </a:t>
            </a:r>
            <a:r>
              <a:rPr sz="1900" b="1" spc="-5" dirty="0">
                <a:latin typeface="Arial"/>
                <a:cs typeface="Arial"/>
              </a:rPr>
              <a:t>tanto</a:t>
            </a:r>
            <a:r>
              <a:rPr sz="1900" b="1" spc="86" dirty="0">
                <a:latin typeface="Arial"/>
                <a:cs typeface="Arial"/>
              </a:rPr>
              <a:t> </a:t>
            </a:r>
            <a:r>
              <a:rPr sz="1900" b="1" spc="-5" dirty="0">
                <a:latin typeface="Arial"/>
                <a:cs typeface="Arial"/>
              </a:rPr>
              <a:t>el</a:t>
            </a:r>
            <a:endParaRPr sz="1900">
              <a:latin typeface="Arial"/>
              <a:cs typeface="Arial"/>
            </a:endParaRPr>
          </a:p>
        </p:txBody>
      </p:sp>
      <p:sp>
        <p:nvSpPr>
          <p:cNvPr id="17" name="object 17"/>
          <p:cNvSpPr txBox="1"/>
          <p:nvPr/>
        </p:nvSpPr>
        <p:spPr>
          <a:xfrm>
            <a:off x="8096757" y="1979931"/>
            <a:ext cx="18764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papel</a:t>
            </a:r>
            <a:r>
              <a:rPr sz="1900" b="1" spc="70" dirty="0">
                <a:latin typeface="Arial"/>
                <a:cs typeface="Arial"/>
              </a:rPr>
              <a:t> </a:t>
            </a:r>
            <a:r>
              <a:rPr sz="1900" b="1" spc="-5" dirty="0">
                <a:latin typeface="Arial"/>
                <a:cs typeface="Arial"/>
              </a:rPr>
              <a:t>contendrá</a:t>
            </a:r>
            <a:endParaRPr sz="1900">
              <a:latin typeface="Arial"/>
              <a:cs typeface="Arial"/>
            </a:endParaRPr>
          </a:p>
        </p:txBody>
      </p:sp>
      <p:sp>
        <p:nvSpPr>
          <p:cNvPr id="18" name="object 18"/>
          <p:cNvSpPr txBox="1"/>
          <p:nvPr/>
        </p:nvSpPr>
        <p:spPr>
          <a:xfrm>
            <a:off x="719327" y="2257298"/>
            <a:ext cx="16903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más</a:t>
            </a:r>
            <a:r>
              <a:rPr sz="1900" b="1" spc="-40" dirty="0">
                <a:latin typeface="Arial"/>
                <a:cs typeface="Arial"/>
              </a:rPr>
              <a:t> </a:t>
            </a:r>
            <a:r>
              <a:rPr sz="1900" b="1" spc="-5" dirty="0">
                <a:latin typeface="Arial"/>
                <a:cs typeface="Arial"/>
              </a:rPr>
              <a:t>humedad.</a:t>
            </a:r>
            <a:endParaRPr sz="1900">
              <a:latin typeface="Arial"/>
              <a:cs typeface="Arial"/>
            </a:endParaRPr>
          </a:p>
        </p:txBody>
      </p:sp>
      <p:sp>
        <p:nvSpPr>
          <p:cNvPr id="19" name="object 19"/>
          <p:cNvSpPr txBox="1"/>
          <p:nvPr/>
        </p:nvSpPr>
        <p:spPr>
          <a:xfrm>
            <a:off x="2464054" y="2228214"/>
            <a:ext cx="63817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(figura</a:t>
            </a:r>
            <a:r>
              <a:rPr sz="1900" b="1" spc="10" dirty="0">
                <a:latin typeface="Arial"/>
                <a:cs typeface="Arial"/>
              </a:rPr>
              <a:t> </a:t>
            </a:r>
            <a:r>
              <a:rPr sz="1900" b="1" dirty="0">
                <a:latin typeface="Arial"/>
                <a:cs typeface="Arial"/>
              </a:rPr>
              <a:t>33, </a:t>
            </a:r>
            <a:r>
              <a:rPr sz="1900" b="1" spc="-5" dirty="0">
                <a:latin typeface="Arial"/>
                <a:cs typeface="Arial"/>
              </a:rPr>
              <a:t>perfil</a:t>
            </a:r>
            <a:r>
              <a:rPr sz="1900" b="1" spc="10" dirty="0">
                <a:latin typeface="Arial"/>
                <a:cs typeface="Arial"/>
              </a:rPr>
              <a:t> </a:t>
            </a:r>
            <a:r>
              <a:rPr sz="1900" b="1" dirty="0">
                <a:latin typeface="Arial"/>
                <a:cs typeface="Arial"/>
              </a:rPr>
              <a:t>de</a:t>
            </a:r>
            <a:r>
              <a:rPr sz="1900" b="1" spc="10" dirty="0">
                <a:latin typeface="Arial"/>
                <a:cs typeface="Arial"/>
              </a:rPr>
              <a:t> </a:t>
            </a:r>
            <a:r>
              <a:rPr sz="1900" b="1" spc="-5" dirty="0">
                <a:latin typeface="Arial"/>
                <a:cs typeface="Arial"/>
              </a:rPr>
              <a:t>distribución</a:t>
            </a:r>
            <a:r>
              <a:rPr sz="1900" b="1" spc="35" dirty="0">
                <a:latin typeface="Arial"/>
                <a:cs typeface="Arial"/>
              </a:rPr>
              <a:t> </a:t>
            </a:r>
            <a:r>
              <a:rPr sz="1900" b="1" spc="-5" dirty="0">
                <a:latin typeface="Arial"/>
                <a:cs typeface="Arial"/>
              </a:rPr>
              <a:t>temperatura/humedad).</a:t>
            </a:r>
            <a:endParaRPr sz="1900">
              <a:latin typeface="Arial"/>
              <a:cs typeface="Arial"/>
            </a:endParaRPr>
          </a:p>
        </p:txBody>
      </p:sp>
      <p:pic>
        <p:nvPicPr>
          <p:cNvPr id="20" name="object 20"/>
          <p:cNvPicPr/>
          <p:nvPr/>
        </p:nvPicPr>
        <p:blipFill>
          <a:blip r:embed="rId2" cstate="print"/>
          <a:stretch>
            <a:fillRect/>
          </a:stretch>
        </p:blipFill>
        <p:spPr>
          <a:xfrm>
            <a:off x="984987" y="2621078"/>
            <a:ext cx="8830005" cy="3813286"/>
          </a:xfrm>
          <a:prstGeom prst="rect">
            <a:avLst/>
          </a:prstGeom>
        </p:spPr>
      </p:pic>
      <p:sp>
        <p:nvSpPr>
          <p:cNvPr id="21" name="object 21"/>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88</a:t>
            </a:fld>
            <a:endParaRPr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3" y="1128637"/>
            <a:ext cx="8689974" cy="0"/>
          </a:xfrm>
          <a:custGeom>
            <a:avLst/>
            <a:gdLst/>
            <a:ahLst/>
            <a:cxnLst/>
            <a:rect l="l" t="t" r="r" b="b"/>
            <a:pathLst>
              <a:path w="8689975">
                <a:moveTo>
                  <a:pt x="0" y="0"/>
                </a:moveTo>
                <a:lnTo>
                  <a:pt x="8689811" y="0"/>
                </a:lnTo>
              </a:path>
            </a:pathLst>
          </a:custGeom>
          <a:ln w="9104">
            <a:solidFill>
              <a:srgbClr val="000000"/>
            </a:solidFill>
          </a:ln>
        </p:spPr>
        <p:txBody>
          <a:bodyPr wrap="square" lIns="0" tIns="0" rIns="0" bIns="0" rtlCol="0"/>
          <a:lstStyle/>
          <a:p>
            <a:endParaRPr/>
          </a:p>
        </p:txBody>
      </p:sp>
      <p:sp>
        <p:nvSpPr>
          <p:cNvPr id="4" name="object 4"/>
          <p:cNvSpPr/>
          <p:nvPr/>
        </p:nvSpPr>
        <p:spPr>
          <a:xfrm>
            <a:off x="9486645" y="1128637"/>
            <a:ext cx="417195" cy="0"/>
          </a:xfrm>
          <a:custGeom>
            <a:avLst/>
            <a:gdLst/>
            <a:ahLst/>
            <a:cxnLst/>
            <a:rect l="l" t="t" r="r" b="b"/>
            <a:pathLst>
              <a:path w="417195">
                <a:moveTo>
                  <a:pt x="0" y="0"/>
                </a:moveTo>
                <a:lnTo>
                  <a:pt x="417125" y="0"/>
                </a:lnTo>
              </a:path>
            </a:pathLst>
          </a:custGeom>
          <a:ln w="9104">
            <a:solidFill>
              <a:srgbClr val="000000"/>
            </a:solidFill>
          </a:ln>
        </p:spPr>
        <p:txBody>
          <a:bodyPr wrap="square" lIns="0" tIns="0" rIns="0" bIns="0" rtlCol="0"/>
          <a:lstStyle/>
          <a:p>
            <a:endParaRPr/>
          </a:p>
        </p:txBody>
      </p:sp>
      <p:sp>
        <p:nvSpPr>
          <p:cNvPr id="5" name="object 5"/>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graphicFrame>
        <p:nvGraphicFramePr>
          <p:cNvPr id="7" name="object 7"/>
          <p:cNvGraphicFramePr>
            <a:graphicFrameLocks noGrp="1"/>
          </p:cNvGraphicFramePr>
          <p:nvPr/>
        </p:nvGraphicFramePr>
        <p:xfrm>
          <a:off x="1060420" y="1209657"/>
          <a:ext cx="9023983" cy="2352888"/>
        </p:xfrm>
        <a:graphic>
          <a:graphicData uri="http://schemas.openxmlformats.org/drawingml/2006/table">
            <a:tbl>
              <a:tblPr firstRow="1" bandRow="1">
                <a:tableStyleId>{2D5ABB26-0587-4C30-8999-92F81FD0307C}</a:tableStyleId>
              </a:tblPr>
              <a:tblGrid>
                <a:gridCol w="2600325">
                  <a:extLst>
                    <a:ext uri="{9D8B030D-6E8A-4147-A177-3AD203B41FA5}">
                      <a16:colId xmlns:a16="http://schemas.microsoft.com/office/drawing/2014/main" xmlns="" val="20000"/>
                    </a:ext>
                  </a:extLst>
                </a:gridCol>
                <a:gridCol w="188594">
                  <a:extLst>
                    <a:ext uri="{9D8B030D-6E8A-4147-A177-3AD203B41FA5}">
                      <a16:colId xmlns:a16="http://schemas.microsoft.com/office/drawing/2014/main" xmlns="" val="20001"/>
                    </a:ext>
                  </a:extLst>
                </a:gridCol>
                <a:gridCol w="6235064">
                  <a:extLst>
                    <a:ext uri="{9D8B030D-6E8A-4147-A177-3AD203B41FA5}">
                      <a16:colId xmlns:a16="http://schemas.microsoft.com/office/drawing/2014/main" xmlns="" val="20002"/>
                    </a:ext>
                  </a:extLst>
                </a:gridCol>
              </a:tblGrid>
              <a:tr h="588222">
                <a:tc gridSpan="3">
                  <a:txBody>
                    <a:bodyPr/>
                    <a:lstStyle/>
                    <a:p>
                      <a:pPr>
                        <a:lnSpc>
                          <a:spcPts val="2085"/>
                        </a:lnSpc>
                      </a:pPr>
                      <a:r>
                        <a:rPr sz="1900" b="1" i="1" spc="-5" dirty="0">
                          <a:latin typeface="Arial"/>
                          <a:cs typeface="Arial"/>
                        </a:rPr>
                        <a:t>La</a:t>
                      </a:r>
                      <a:r>
                        <a:rPr sz="1900" b="1" i="1" spc="-30" dirty="0">
                          <a:latin typeface="Arial"/>
                          <a:cs typeface="Arial"/>
                        </a:rPr>
                        <a:t> </a:t>
                      </a:r>
                      <a:r>
                        <a:rPr sz="1900" b="1" i="1" spc="-5" dirty="0">
                          <a:latin typeface="Arial"/>
                          <a:cs typeface="Arial"/>
                        </a:rPr>
                        <a:t>respuesta</a:t>
                      </a:r>
                      <a:r>
                        <a:rPr sz="1900" b="1" i="1" spc="-35" dirty="0">
                          <a:latin typeface="Arial"/>
                          <a:cs typeface="Arial"/>
                        </a:rPr>
                        <a:t> </a:t>
                      </a:r>
                      <a:r>
                        <a:rPr sz="1900" b="1" i="1" spc="-5" dirty="0">
                          <a:latin typeface="Arial"/>
                          <a:cs typeface="Arial"/>
                        </a:rPr>
                        <a:t>en</a:t>
                      </a:r>
                      <a:r>
                        <a:rPr sz="1900" b="1" i="1" spc="-30" dirty="0">
                          <a:latin typeface="Arial"/>
                          <a:cs typeface="Arial"/>
                        </a:rPr>
                        <a:t> </a:t>
                      </a:r>
                      <a:r>
                        <a:rPr sz="1900" b="1" i="1" spc="-5" dirty="0">
                          <a:latin typeface="Arial"/>
                          <a:cs typeface="Arial"/>
                        </a:rPr>
                        <a:t>frecuencia</a:t>
                      </a:r>
                      <a:r>
                        <a:rPr sz="1900" b="1" i="1" spc="-30" dirty="0">
                          <a:latin typeface="Arial"/>
                          <a:cs typeface="Arial"/>
                        </a:rPr>
                        <a:t> </a:t>
                      </a:r>
                      <a:r>
                        <a:rPr sz="1900" b="1" i="1" spc="-5" dirty="0">
                          <a:latin typeface="Arial"/>
                          <a:cs typeface="Arial"/>
                        </a:rPr>
                        <a:t>del</a:t>
                      </a:r>
                      <a:r>
                        <a:rPr sz="1900" b="1" i="1" spc="-35" dirty="0">
                          <a:latin typeface="Arial"/>
                          <a:cs typeface="Arial"/>
                        </a:rPr>
                        <a:t> </a:t>
                      </a:r>
                      <a:r>
                        <a:rPr sz="1900" b="1" i="1" spc="-5" dirty="0">
                          <a:latin typeface="Arial"/>
                          <a:cs typeface="Arial"/>
                        </a:rPr>
                        <a:t>dieléctrico</a:t>
                      </a:r>
                      <a:r>
                        <a:rPr sz="1900" b="1" i="1" spc="-25" dirty="0">
                          <a:latin typeface="Arial"/>
                          <a:cs typeface="Arial"/>
                        </a:rPr>
                        <a:t> </a:t>
                      </a:r>
                      <a:r>
                        <a:rPr sz="1900" b="1" i="1" spc="-5" dirty="0">
                          <a:latin typeface="Arial"/>
                          <a:cs typeface="Arial"/>
                        </a:rPr>
                        <a:t>o</a:t>
                      </a:r>
                      <a:r>
                        <a:rPr sz="1900" b="1" i="1" spc="-30" dirty="0">
                          <a:latin typeface="Arial"/>
                          <a:cs typeface="Arial"/>
                        </a:rPr>
                        <a:t> </a:t>
                      </a:r>
                      <a:r>
                        <a:rPr sz="1900" b="1" i="1" spc="-5" dirty="0">
                          <a:latin typeface="Arial"/>
                          <a:cs typeface="Arial"/>
                        </a:rPr>
                        <a:t>la</a:t>
                      </a:r>
                      <a:r>
                        <a:rPr sz="1900" b="1" i="1" spc="-30" dirty="0">
                          <a:latin typeface="Arial"/>
                          <a:cs typeface="Arial"/>
                        </a:rPr>
                        <a:t> </a:t>
                      </a:r>
                      <a:r>
                        <a:rPr sz="1900" b="1" i="1" spc="-5" dirty="0">
                          <a:latin typeface="Arial"/>
                          <a:cs typeface="Arial"/>
                        </a:rPr>
                        <a:t>espectroscopía</a:t>
                      </a:r>
                      <a:r>
                        <a:rPr sz="1900" b="1" i="1" spc="15" dirty="0">
                          <a:latin typeface="Arial"/>
                          <a:cs typeface="Arial"/>
                        </a:rPr>
                        <a:t> </a:t>
                      </a:r>
                      <a:r>
                        <a:rPr sz="1900" b="1" i="1" spc="-5" dirty="0">
                          <a:latin typeface="Arial"/>
                          <a:cs typeface="Arial"/>
                        </a:rPr>
                        <a:t>en</a:t>
                      </a:r>
                      <a:r>
                        <a:rPr sz="1900" b="1" i="1" spc="-25" dirty="0">
                          <a:latin typeface="Arial"/>
                          <a:cs typeface="Arial"/>
                        </a:rPr>
                        <a:t> </a:t>
                      </a:r>
                      <a:r>
                        <a:rPr sz="1900" b="1" i="1" spc="-5" dirty="0">
                          <a:latin typeface="Arial"/>
                          <a:cs typeface="Arial"/>
                        </a:rPr>
                        <a:t>el</a:t>
                      </a:r>
                      <a:r>
                        <a:rPr sz="1900" b="1" i="1" spc="-30" dirty="0">
                          <a:latin typeface="Arial"/>
                          <a:cs typeface="Arial"/>
                        </a:rPr>
                        <a:t> </a:t>
                      </a:r>
                      <a:r>
                        <a:rPr sz="1900" b="1" i="1" spc="-5">
                          <a:latin typeface="Arial"/>
                          <a:cs typeface="Arial"/>
                        </a:rPr>
                        <a:t>dominio</a:t>
                      </a:r>
                      <a:r>
                        <a:rPr sz="1900" b="1" i="1" spc="-30">
                          <a:latin typeface="Arial"/>
                          <a:cs typeface="Arial"/>
                        </a:rPr>
                        <a:t> </a:t>
                      </a:r>
                      <a:r>
                        <a:rPr sz="1900" b="1" i="1" spc="-5" smtClean="0">
                          <a:latin typeface="Arial"/>
                          <a:cs typeface="Arial"/>
                        </a:rPr>
                        <a:t>de</a:t>
                      </a:r>
                      <a:endParaRPr sz="1900">
                        <a:latin typeface="Arial"/>
                        <a:cs typeface="Arial"/>
                      </a:endParaRPr>
                    </a:p>
                  </a:txBody>
                  <a:tcPr marL="0" marR="0" marT="0" marB="0">
                    <a:solidFill>
                      <a:srgbClr val="00FF0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0"/>
                  </a:ext>
                </a:extLst>
              </a:tr>
              <a:tr h="588222">
                <a:tc gridSpan="2">
                  <a:txBody>
                    <a:bodyPr/>
                    <a:lstStyle/>
                    <a:p>
                      <a:pPr>
                        <a:lnSpc>
                          <a:spcPts val="2085"/>
                        </a:lnSpc>
                      </a:pPr>
                      <a:r>
                        <a:rPr sz="1900" b="1" i="1" spc="-5" dirty="0">
                          <a:latin typeface="Arial"/>
                          <a:cs typeface="Arial"/>
                        </a:rPr>
                        <a:t>la</a:t>
                      </a:r>
                      <a:r>
                        <a:rPr sz="1900" b="1" i="1" spc="340" dirty="0">
                          <a:latin typeface="Arial"/>
                          <a:cs typeface="Arial"/>
                        </a:rPr>
                        <a:t> </a:t>
                      </a:r>
                      <a:r>
                        <a:rPr sz="1900" b="1" i="1" spc="-5" dirty="0">
                          <a:latin typeface="Arial"/>
                          <a:cs typeface="Arial"/>
                        </a:rPr>
                        <a:t>frecuencia,</a:t>
                      </a:r>
                      <a:r>
                        <a:rPr sz="1900" b="1" i="1" spc="345" dirty="0">
                          <a:latin typeface="Arial"/>
                          <a:cs typeface="Arial"/>
                        </a:rPr>
                        <a:t> </a:t>
                      </a:r>
                      <a:r>
                        <a:rPr sz="1900" b="1" i="1" spc="-5" dirty="0">
                          <a:latin typeface="Arial"/>
                          <a:cs typeface="Arial"/>
                        </a:rPr>
                        <a:t>consiste</a:t>
                      </a:r>
                      <a:endParaRPr sz="1900">
                        <a:latin typeface="Arial"/>
                        <a:cs typeface="Arial"/>
                      </a:endParaRPr>
                    </a:p>
                  </a:txBody>
                  <a:tcPr marL="0" marR="0" marT="0" marB="0">
                    <a:solidFill>
                      <a:srgbClr val="00FF00"/>
                    </a:solidFill>
                  </a:tcPr>
                </a:tc>
                <a:tc hMerge="1">
                  <a:txBody>
                    <a:bodyPr/>
                    <a:lstStyle/>
                    <a:p>
                      <a:endParaRPr/>
                    </a:p>
                  </a:txBody>
                  <a:tcPr marL="0" marR="0" marT="0" marB="0"/>
                </a:tc>
                <a:tc>
                  <a:txBody>
                    <a:bodyPr/>
                    <a:lstStyle/>
                    <a:p>
                      <a:pPr>
                        <a:lnSpc>
                          <a:spcPts val="2085"/>
                        </a:lnSpc>
                      </a:pPr>
                      <a:r>
                        <a:rPr sz="1900" b="1" i="1" spc="-5" dirty="0">
                          <a:latin typeface="Arial"/>
                          <a:cs typeface="Arial"/>
                        </a:rPr>
                        <a:t>en</a:t>
                      </a:r>
                      <a:r>
                        <a:rPr sz="1900" b="1" i="1" spc="345" dirty="0">
                          <a:latin typeface="Arial"/>
                          <a:cs typeface="Arial"/>
                        </a:rPr>
                        <a:t> </a:t>
                      </a:r>
                      <a:r>
                        <a:rPr sz="1900" b="1" i="1" spc="-5" dirty="0">
                          <a:latin typeface="Arial"/>
                          <a:cs typeface="Arial"/>
                        </a:rPr>
                        <a:t>una</a:t>
                      </a:r>
                      <a:r>
                        <a:rPr sz="1900" b="1" i="1" spc="355" dirty="0">
                          <a:latin typeface="Arial"/>
                          <a:cs typeface="Arial"/>
                        </a:rPr>
                        <a:t> </a:t>
                      </a:r>
                      <a:r>
                        <a:rPr sz="1900" b="1" i="1" spc="-5" dirty="0">
                          <a:latin typeface="Arial"/>
                          <a:cs typeface="Arial"/>
                        </a:rPr>
                        <a:t>prueba</a:t>
                      </a:r>
                      <a:r>
                        <a:rPr sz="1900" b="1" i="1" spc="350" dirty="0">
                          <a:latin typeface="Arial"/>
                          <a:cs typeface="Arial"/>
                        </a:rPr>
                        <a:t> </a:t>
                      </a:r>
                      <a:r>
                        <a:rPr sz="1900" b="1" i="1" spc="-5" dirty="0">
                          <a:latin typeface="Arial"/>
                          <a:cs typeface="Arial"/>
                        </a:rPr>
                        <a:t>de</a:t>
                      </a:r>
                      <a:r>
                        <a:rPr sz="1900" b="1" i="1" spc="370" dirty="0">
                          <a:latin typeface="Arial"/>
                          <a:cs typeface="Arial"/>
                        </a:rPr>
                        <a:t> </a:t>
                      </a:r>
                      <a:r>
                        <a:rPr sz="1900" b="1" i="1" spc="-5" dirty="0">
                          <a:latin typeface="Arial"/>
                          <a:cs typeface="Arial"/>
                        </a:rPr>
                        <a:t>factor</a:t>
                      </a:r>
                      <a:r>
                        <a:rPr sz="1900" b="1" i="1" spc="355" dirty="0">
                          <a:latin typeface="Arial"/>
                          <a:cs typeface="Arial"/>
                        </a:rPr>
                        <a:t> </a:t>
                      </a:r>
                      <a:r>
                        <a:rPr sz="1900" b="1" i="1" spc="-10" dirty="0">
                          <a:latin typeface="Arial"/>
                          <a:cs typeface="Arial"/>
                        </a:rPr>
                        <a:t>de</a:t>
                      </a:r>
                      <a:r>
                        <a:rPr sz="1900" b="1" i="1" spc="355" dirty="0">
                          <a:latin typeface="Arial"/>
                          <a:cs typeface="Arial"/>
                        </a:rPr>
                        <a:t> </a:t>
                      </a:r>
                      <a:r>
                        <a:rPr sz="1900" b="1" i="1" spc="-5" dirty="0">
                          <a:latin typeface="Arial"/>
                          <a:cs typeface="Arial"/>
                        </a:rPr>
                        <a:t>potencia</a:t>
                      </a:r>
                      <a:r>
                        <a:rPr sz="1900" b="1" i="1" spc="340" dirty="0">
                          <a:latin typeface="Arial"/>
                          <a:cs typeface="Arial"/>
                        </a:rPr>
                        <a:t> </a:t>
                      </a:r>
                      <a:r>
                        <a:rPr sz="1900" b="1" i="1" spc="-10" dirty="0">
                          <a:latin typeface="Arial"/>
                          <a:cs typeface="Arial"/>
                        </a:rPr>
                        <a:t>de</a:t>
                      </a:r>
                      <a:r>
                        <a:rPr sz="1900" b="1" i="1" spc="360" dirty="0">
                          <a:latin typeface="Arial"/>
                          <a:cs typeface="Arial"/>
                        </a:rPr>
                        <a:t> </a:t>
                      </a:r>
                      <a:r>
                        <a:rPr sz="1900" b="1" i="1" spc="-5" dirty="0">
                          <a:latin typeface="Arial"/>
                          <a:cs typeface="Arial"/>
                        </a:rPr>
                        <a:t>aislamiento</a:t>
                      </a:r>
                      <a:endParaRPr sz="1900">
                        <a:latin typeface="Arial"/>
                        <a:cs typeface="Arial"/>
                      </a:endParaRPr>
                    </a:p>
                  </a:txBody>
                  <a:tcPr marL="0" marR="0" marT="0" marB="0">
                    <a:solidFill>
                      <a:srgbClr val="FFFF00"/>
                    </a:solidFill>
                  </a:tcPr>
                </a:tc>
                <a:extLst>
                  <a:ext uri="{0D108BD9-81ED-4DB2-BD59-A6C34878D82A}">
                    <a16:rowId xmlns:a16="http://schemas.microsoft.com/office/drawing/2014/main" xmlns="" val="10001"/>
                  </a:ext>
                </a:extLst>
              </a:tr>
              <a:tr h="588222">
                <a:tc gridSpan="3">
                  <a:txBody>
                    <a:bodyPr/>
                    <a:lstStyle/>
                    <a:p>
                      <a:pPr>
                        <a:lnSpc>
                          <a:spcPts val="2085"/>
                        </a:lnSpc>
                      </a:pPr>
                      <a:r>
                        <a:rPr sz="1900" b="1" i="1" spc="-5" dirty="0">
                          <a:latin typeface="Arial"/>
                          <a:cs typeface="Arial"/>
                        </a:rPr>
                        <a:t>haciendo</a:t>
                      </a:r>
                      <a:r>
                        <a:rPr sz="1900" b="1" i="1" spc="225" dirty="0">
                          <a:latin typeface="Arial"/>
                          <a:cs typeface="Arial"/>
                        </a:rPr>
                        <a:t> </a:t>
                      </a:r>
                      <a:r>
                        <a:rPr sz="1900" b="1" i="1" spc="-5" dirty="0">
                          <a:latin typeface="Arial"/>
                          <a:cs typeface="Arial"/>
                        </a:rPr>
                        <a:t>un</a:t>
                      </a:r>
                      <a:r>
                        <a:rPr sz="1900" b="1" i="1" spc="215" dirty="0">
                          <a:latin typeface="Arial"/>
                          <a:cs typeface="Arial"/>
                        </a:rPr>
                        <a:t> </a:t>
                      </a:r>
                      <a:r>
                        <a:rPr sz="1900" b="1" i="1" spc="-5" dirty="0">
                          <a:latin typeface="Arial"/>
                          <a:cs typeface="Arial"/>
                        </a:rPr>
                        <a:t>barrido</a:t>
                      </a:r>
                      <a:r>
                        <a:rPr sz="1900" b="1" i="1" spc="220" dirty="0">
                          <a:latin typeface="Arial"/>
                          <a:cs typeface="Arial"/>
                        </a:rPr>
                        <a:t> </a:t>
                      </a:r>
                      <a:r>
                        <a:rPr sz="1900" b="1" i="1" spc="-5" dirty="0">
                          <a:latin typeface="Arial"/>
                          <a:cs typeface="Arial"/>
                        </a:rPr>
                        <a:t>en</a:t>
                      </a:r>
                      <a:r>
                        <a:rPr sz="1900" b="1" i="1" spc="254" dirty="0">
                          <a:latin typeface="Arial"/>
                          <a:cs typeface="Arial"/>
                        </a:rPr>
                        <a:t> </a:t>
                      </a:r>
                      <a:r>
                        <a:rPr sz="1900" b="1" i="1" spc="-5" dirty="0">
                          <a:latin typeface="Arial"/>
                          <a:cs typeface="Arial"/>
                        </a:rPr>
                        <a:t>frecuencia</a:t>
                      </a:r>
                      <a:r>
                        <a:rPr sz="1900" b="1" i="1" spc="220" dirty="0">
                          <a:latin typeface="Arial"/>
                          <a:cs typeface="Arial"/>
                        </a:rPr>
                        <a:t> </a:t>
                      </a:r>
                      <a:r>
                        <a:rPr sz="1900" b="1" i="1" spc="-5" dirty="0">
                          <a:latin typeface="Arial"/>
                          <a:cs typeface="Arial"/>
                        </a:rPr>
                        <a:t>en</a:t>
                      </a:r>
                      <a:r>
                        <a:rPr sz="1900" b="1" i="1" spc="220" dirty="0">
                          <a:latin typeface="Arial"/>
                          <a:cs typeface="Arial"/>
                        </a:rPr>
                        <a:t> </a:t>
                      </a:r>
                      <a:r>
                        <a:rPr sz="1900" b="1" i="1" spc="-5" dirty="0">
                          <a:latin typeface="Arial"/>
                          <a:cs typeface="Arial"/>
                        </a:rPr>
                        <a:t>un</a:t>
                      </a:r>
                      <a:r>
                        <a:rPr sz="1900" b="1" i="1" spc="229" dirty="0">
                          <a:latin typeface="Arial"/>
                          <a:cs typeface="Arial"/>
                        </a:rPr>
                        <a:t> </a:t>
                      </a:r>
                      <a:r>
                        <a:rPr sz="1900" b="1" i="1" spc="-5" dirty="0">
                          <a:latin typeface="Arial"/>
                          <a:cs typeface="Arial"/>
                        </a:rPr>
                        <a:t>rango</a:t>
                      </a:r>
                      <a:r>
                        <a:rPr sz="1900" b="1" i="1" spc="220" dirty="0">
                          <a:latin typeface="Arial"/>
                          <a:cs typeface="Arial"/>
                        </a:rPr>
                        <a:t> </a:t>
                      </a:r>
                      <a:r>
                        <a:rPr sz="1900" b="1" i="1" spc="-5" dirty="0">
                          <a:latin typeface="Arial"/>
                          <a:cs typeface="Arial"/>
                        </a:rPr>
                        <a:t>que</a:t>
                      </a:r>
                      <a:r>
                        <a:rPr sz="1900" b="1" i="1" spc="220" dirty="0">
                          <a:latin typeface="Arial"/>
                          <a:cs typeface="Arial"/>
                        </a:rPr>
                        <a:t> </a:t>
                      </a:r>
                      <a:r>
                        <a:rPr sz="1900" b="1" i="1" spc="-5" dirty="0">
                          <a:latin typeface="Arial"/>
                          <a:cs typeface="Arial"/>
                        </a:rPr>
                        <a:t>va</a:t>
                      </a:r>
                      <a:r>
                        <a:rPr sz="1900" b="1" i="1" spc="225" dirty="0">
                          <a:latin typeface="Arial"/>
                          <a:cs typeface="Arial"/>
                        </a:rPr>
                        <a:t> </a:t>
                      </a:r>
                      <a:r>
                        <a:rPr sz="1900" b="1" i="1" spc="-5" dirty="0">
                          <a:latin typeface="Arial"/>
                          <a:cs typeface="Arial"/>
                        </a:rPr>
                        <a:t>desde</a:t>
                      </a:r>
                      <a:r>
                        <a:rPr sz="1900" b="1" i="1" spc="220" dirty="0">
                          <a:latin typeface="Arial"/>
                          <a:cs typeface="Arial"/>
                        </a:rPr>
                        <a:t> </a:t>
                      </a:r>
                      <a:r>
                        <a:rPr sz="1900" b="1" i="1" dirty="0">
                          <a:latin typeface="Arial"/>
                          <a:cs typeface="Arial"/>
                        </a:rPr>
                        <a:t>0,1</a:t>
                      </a:r>
                      <a:r>
                        <a:rPr sz="1900" b="1" i="1" spc="220" dirty="0">
                          <a:latin typeface="Arial"/>
                          <a:cs typeface="Arial"/>
                        </a:rPr>
                        <a:t> </a:t>
                      </a:r>
                      <a:r>
                        <a:rPr sz="1900" b="1" i="1" spc="-5" dirty="0">
                          <a:latin typeface="Arial"/>
                          <a:cs typeface="Arial"/>
                        </a:rPr>
                        <a:t>mHz</a:t>
                      </a:r>
                      <a:r>
                        <a:rPr sz="1900" b="1" i="1" spc="225" dirty="0">
                          <a:latin typeface="Arial"/>
                          <a:cs typeface="Arial"/>
                        </a:rPr>
                        <a:t> </a:t>
                      </a:r>
                      <a:r>
                        <a:rPr sz="1900" b="1" i="1" spc="-5" dirty="0">
                          <a:latin typeface="Arial"/>
                          <a:cs typeface="Arial"/>
                        </a:rPr>
                        <a:t>hasta</a:t>
                      </a:r>
                      <a:endParaRPr sz="1900">
                        <a:latin typeface="Arial"/>
                        <a:cs typeface="Arial"/>
                      </a:endParaRPr>
                    </a:p>
                  </a:txBody>
                  <a:tcPr marL="0" marR="0" marT="0" marB="0">
                    <a:solidFill>
                      <a:srgbClr val="00FF0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2"/>
                  </a:ext>
                </a:extLst>
              </a:tr>
              <a:tr h="588222">
                <a:tc>
                  <a:txBody>
                    <a:bodyPr/>
                    <a:lstStyle/>
                    <a:p>
                      <a:pPr>
                        <a:lnSpc>
                          <a:spcPts val="2085"/>
                        </a:lnSpc>
                      </a:pPr>
                      <a:r>
                        <a:rPr sz="1900" b="1" i="1" spc="-5" dirty="0">
                          <a:latin typeface="Arial"/>
                          <a:cs typeface="Arial"/>
                        </a:rPr>
                        <a:t>alrededor</a:t>
                      </a:r>
                      <a:r>
                        <a:rPr sz="1900" b="1" i="1" spc="-10" dirty="0">
                          <a:latin typeface="Arial"/>
                          <a:cs typeface="Arial"/>
                        </a:rPr>
                        <a:t> </a:t>
                      </a:r>
                      <a:r>
                        <a:rPr sz="1900" b="1" i="1" spc="-5" dirty="0">
                          <a:latin typeface="Arial"/>
                          <a:cs typeface="Arial"/>
                        </a:rPr>
                        <a:t>de</a:t>
                      </a:r>
                      <a:r>
                        <a:rPr sz="1900" b="1" i="1" spc="5" dirty="0">
                          <a:latin typeface="Arial"/>
                          <a:cs typeface="Arial"/>
                        </a:rPr>
                        <a:t> </a:t>
                      </a:r>
                      <a:r>
                        <a:rPr sz="1900" b="1" i="1" spc="-5" dirty="0">
                          <a:latin typeface="Arial"/>
                          <a:cs typeface="Arial"/>
                        </a:rPr>
                        <a:t>los</a:t>
                      </a:r>
                      <a:r>
                        <a:rPr sz="1900" b="1" i="1" spc="-10" dirty="0">
                          <a:latin typeface="Arial"/>
                          <a:cs typeface="Arial"/>
                        </a:rPr>
                        <a:t> </a:t>
                      </a:r>
                      <a:r>
                        <a:rPr sz="1900" b="1" i="1" spc="-5" dirty="0">
                          <a:latin typeface="Arial"/>
                          <a:cs typeface="Arial"/>
                        </a:rPr>
                        <a:t>2 KHz</a:t>
                      </a:r>
                      <a:endParaRPr sz="1900">
                        <a:latin typeface="Arial"/>
                        <a:cs typeface="Arial"/>
                      </a:endParaRPr>
                    </a:p>
                  </a:txBody>
                  <a:tcPr marL="0" marR="0" marT="0" marB="0">
                    <a:solidFill>
                      <a:srgbClr val="00FF00"/>
                    </a:solidFill>
                  </a:tcPr>
                </a:tc>
                <a:tc gridSpan="2">
                  <a:txBody>
                    <a:bodyPr/>
                    <a:lstStyle/>
                    <a:p>
                      <a:pPr>
                        <a:lnSpc>
                          <a:spcPts val="2085"/>
                        </a:lnSpc>
                      </a:pPr>
                      <a:r>
                        <a:rPr sz="1900" b="1" i="1" dirty="0">
                          <a:latin typeface="Arial"/>
                          <a:cs typeface="Arial"/>
                        </a:rPr>
                        <a:t>.</a:t>
                      </a:r>
                      <a:endParaRPr sz="1900">
                        <a:latin typeface="Arial"/>
                        <a:cs typeface="Arial"/>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3"/>
                  </a:ext>
                </a:extLst>
              </a:tr>
            </a:tbl>
          </a:graphicData>
        </a:graphic>
      </p:graphicFrame>
      <p:pic>
        <p:nvPicPr>
          <p:cNvPr id="8" name="object 8"/>
          <p:cNvPicPr/>
          <p:nvPr/>
        </p:nvPicPr>
        <p:blipFill>
          <a:blip r:embed="rId2" cstate="print"/>
          <a:stretch>
            <a:fillRect/>
          </a:stretch>
        </p:blipFill>
        <p:spPr>
          <a:xfrm>
            <a:off x="719455" y="1178475"/>
            <a:ext cx="208914" cy="194394"/>
          </a:xfrm>
          <a:prstGeom prst="rect">
            <a:avLst/>
          </a:prstGeom>
        </p:spPr>
      </p:pic>
      <p:sp>
        <p:nvSpPr>
          <p:cNvPr id="35" name="object 35"/>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89</a:t>
            </a:fld>
            <a:endParaRPr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3" y="1128637"/>
            <a:ext cx="8689974" cy="0"/>
          </a:xfrm>
          <a:custGeom>
            <a:avLst/>
            <a:gdLst/>
            <a:ahLst/>
            <a:cxnLst/>
            <a:rect l="l" t="t" r="r" b="b"/>
            <a:pathLst>
              <a:path w="8689975">
                <a:moveTo>
                  <a:pt x="0" y="0"/>
                </a:moveTo>
                <a:lnTo>
                  <a:pt x="8689811" y="0"/>
                </a:lnTo>
              </a:path>
            </a:pathLst>
          </a:custGeom>
          <a:ln w="9104">
            <a:solidFill>
              <a:srgbClr val="000000"/>
            </a:solidFill>
          </a:ln>
        </p:spPr>
        <p:txBody>
          <a:bodyPr wrap="square" lIns="0" tIns="0" rIns="0" bIns="0" rtlCol="0"/>
          <a:lstStyle/>
          <a:p>
            <a:endParaRPr/>
          </a:p>
        </p:txBody>
      </p:sp>
      <p:sp>
        <p:nvSpPr>
          <p:cNvPr id="4" name="object 4"/>
          <p:cNvSpPr/>
          <p:nvPr/>
        </p:nvSpPr>
        <p:spPr>
          <a:xfrm>
            <a:off x="9486645" y="1128637"/>
            <a:ext cx="417195" cy="0"/>
          </a:xfrm>
          <a:custGeom>
            <a:avLst/>
            <a:gdLst/>
            <a:ahLst/>
            <a:cxnLst/>
            <a:rect l="l" t="t" r="r" b="b"/>
            <a:pathLst>
              <a:path w="417195">
                <a:moveTo>
                  <a:pt x="0" y="0"/>
                </a:moveTo>
                <a:lnTo>
                  <a:pt x="417125" y="0"/>
                </a:lnTo>
              </a:path>
            </a:pathLst>
          </a:custGeom>
          <a:ln w="9104">
            <a:solidFill>
              <a:srgbClr val="000000"/>
            </a:solidFill>
          </a:ln>
        </p:spPr>
        <p:txBody>
          <a:bodyPr wrap="square" lIns="0" tIns="0" rIns="0" bIns="0" rtlCol="0"/>
          <a:lstStyle/>
          <a:p>
            <a:endParaRPr/>
          </a:p>
        </p:txBody>
      </p:sp>
      <p:sp>
        <p:nvSpPr>
          <p:cNvPr id="5" name="object 5"/>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9" name="object 9"/>
          <p:cNvPicPr/>
          <p:nvPr/>
        </p:nvPicPr>
        <p:blipFill>
          <a:blip r:embed="rId2" cstate="print"/>
          <a:stretch>
            <a:fillRect/>
          </a:stretch>
        </p:blipFill>
        <p:spPr>
          <a:xfrm>
            <a:off x="811722" y="1908015"/>
            <a:ext cx="208914" cy="194987"/>
          </a:xfrm>
          <a:prstGeom prst="rect">
            <a:avLst/>
          </a:prstGeom>
        </p:spPr>
      </p:pic>
      <p:sp>
        <p:nvSpPr>
          <p:cNvPr id="10" name="object 10"/>
          <p:cNvSpPr txBox="1"/>
          <p:nvPr/>
        </p:nvSpPr>
        <p:spPr>
          <a:xfrm>
            <a:off x="1027495" y="1850144"/>
            <a:ext cx="2533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endParaRPr sz="1900">
              <a:latin typeface="Arial"/>
              <a:cs typeface="Arial"/>
            </a:endParaRPr>
          </a:p>
        </p:txBody>
      </p:sp>
      <p:sp>
        <p:nvSpPr>
          <p:cNvPr id="11" name="object 11"/>
          <p:cNvSpPr txBox="1"/>
          <p:nvPr/>
        </p:nvSpPr>
        <p:spPr>
          <a:xfrm>
            <a:off x="1319392" y="1879610"/>
            <a:ext cx="20516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factor</a:t>
            </a:r>
            <a:r>
              <a:rPr sz="1900" b="1" spc="-114"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ten</a:t>
            </a:r>
            <a:r>
              <a:rPr sz="1900" b="1" dirty="0">
                <a:latin typeface="Arial"/>
                <a:cs typeface="Arial"/>
              </a:rPr>
              <a:t>c</a:t>
            </a:r>
            <a:r>
              <a:rPr sz="1900" b="1" spc="-5" dirty="0">
                <a:latin typeface="Arial"/>
                <a:cs typeface="Arial"/>
              </a:rPr>
              <a:t>ia</a:t>
            </a:r>
            <a:endParaRPr sz="1900">
              <a:latin typeface="Arial"/>
              <a:cs typeface="Arial"/>
            </a:endParaRPr>
          </a:p>
        </p:txBody>
      </p:sp>
      <p:sp>
        <p:nvSpPr>
          <p:cNvPr id="12" name="object 12"/>
          <p:cNvSpPr txBox="1"/>
          <p:nvPr/>
        </p:nvSpPr>
        <p:spPr>
          <a:xfrm>
            <a:off x="3409762" y="1850144"/>
            <a:ext cx="168528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14" dirty="0">
                <a:latin typeface="Arial"/>
                <a:cs typeface="Arial"/>
              </a:rPr>
              <a:t> </a:t>
            </a:r>
            <a:r>
              <a:rPr sz="1900" b="1" spc="-5" dirty="0">
                <a:latin typeface="Arial"/>
                <a:cs typeface="Arial"/>
              </a:rPr>
              <a:t>aisl</a:t>
            </a:r>
            <a:r>
              <a:rPr sz="1900" b="1" dirty="0">
                <a:latin typeface="Arial"/>
                <a:cs typeface="Arial"/>
              </a:rPr>
              <a:t>a</a:t>
            </a:r>
            <a:r>
              <a:rPr sz="1900" b="1" spc="-5" dirty="0">
                <a:latin typeface="Arial"/>
                <a:cs typeface="Arial"/>
              </a:rPr>
              <a:t>mien</a:t>
            </a:r>
            <a:r>
              <a:rPr sz="1900" b="1" dirty="0">
                <a:latin typeface="Arial"/>
                <a:cs typeface="Arial"/>
              </a:rPr>
              <a:t>t</a:t>
            </a:r>
            <a:r>
              <a:rPr sz="1900" b="1" spc="-5" dirty="0">
                <a:latin typeface="Arial"/>
                <a:cs typeface="Arial"/>
              </a:rPr>
              <a:t>o</a:t>
            </a:r>
            <a:endParaRPr sz="1900">
              <a:latin typeface="Arial"/>
              <a:cs typeface="Arial"/>
            </a:endParaRPr>
          </a:p>
        </p:txBody>
      </p:sp>
      <p:sp>
        <p:nvSpPr>
          <p:cNvPr id="13" name="object 13"/>
          <p:cNvSpPr txBox="1"/>
          <p:nvPr/>
        </p:nvSpPr>
        <p:spPr>
          <a:xfrm>
            <a:off x="5135819" y="1879610"/>
            <a:ext cx="28289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cambia</a:t>
            </a:r>
            <a:r>
              <a:rPr sz="1900" b="1" spc="-114" dirty="0">
                <a:latin typeface="Arial"/>
                <a:cs typeface="Arial"/>
              </a:rPr>
              <a:t> </a:t>
            </a:r>
            <a:r>
              <a:rPr sz="1900" b="1" spc="-5" dirty="0">
                <a:latin typeface="Arial"/>
                <a:cs typeface="Arial"/>
              </a:rPr>
              <a:t>con</a:t>
            </a:r>
            <a:r>
              <a:rPr sz="1900" b="1" spc="-105" dirty="0">
                <a:latin typeface="Arial"/>
                <a:cs typeface="Arial"/>
              </a:rPr>
              <a:t> </a:t>
            </a:r>
            <a:r>
              <a:rPr sz="1900" b="1" spc="-5" dirty="0">
                <a:latin typeface="Arial"/>
                <a:cs typeface="Arial"/>
              </a:rPr>
              <a:t>la</a:t>
            </a:r>
            <a:r>
              <a:rPr sz="1900" b="1" spc="-100" dirty="0">
                <a:latin typeface="Arial"/>
                <a:cs typeface="Arial"/>
              </a:rPr>
              <a:t> </a:t>
            </a:r>
            <a:r>
              <a:rPr sz="1900" b="1" spc="-5" dirty="0">
                <a:latin typeface="Arial"/>
                <a:cs typeface="Arial"/>
              </a:rPr>
              <a:t>frecuencia</a:t>
            </a:r>
            <a:endParaRPr sz="1900">
              <a:latin typeface="Arial"/>
              <a:cs typeface="Arial"/>
            </a:endParaRPr>
          </a:p>
        </p:txBody>
      </p:sp>
      <p:sp>
        <p:nvSpPr>
          <p:cNvPr id="14" name="object 14"/>
          <p:cNvSpPr txBox="1"/>
          <p:nvPr/>
        </p:nvSpPr>
        <p:spPr>
          <a:xfrm>
            <a:off x="8005636" y="1850144"/>
            <a:ext cx="206946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130" dirty="0">
                <a:latin typeface="Arial"/>
                <a:cs typeface="Arial"/>
              </a:rPr>
              <a:t> </a:t>
            </a:r>
            <a:r>
              <a:rPr sz="1900" b="1" spc="-5" dirty="0">
                <a:latin typeface="Arial"/>
                <a:cs typeface="Arial"/>
              </a:rPr>
              <a:t>es</a:t>
            </a:r>
            <a:r>
              <a:rPr sz="1900" b="1" spc="-110"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r</a:t>
            </a:r>
            <a:r>
              <a:rPr sz="1900" b="1" spc="-130" dirty="0">
                <a:latin typeface="Arial"/>
                <a:cs typeface="Arial"/>
              </a:rPr>
              <a:t> </a:t>
            </a:r>
            <a:r>
              <a:rPr sz="1900" b="1" spc="-5" dirty="0">
                <a:latin typeface="Arial"/>
                <a:cs typeface="Arial"/>
              </a:rPr>
              <a:t>esa</a:t>
            </a:r>
            <a:r>
              <a:rPr sz="1900" b="1" spc="-110" dirty="0">
                <a:latin typeface="Arial"/>
                <a:cs typeface="Arial"/>
              </a:rPr>
              <a:t> </a:t>
            </a:r>
            <a:r>
              <a:rPr sz="1900" b="1" spc="-5" dirty="0">
                <a:latin typeface="Arial"/>
                <a:cs typeface="Arial"/>
              </a:rPr>
              <a:t>r</a:t>
            </a:r>
            <a:r>
              <a:rPr sz="1900" b="1" dirty="0">
                <a:latin typeface="Arial"/>
                <a:cs typeface="Arial"/>
              </a:rPr>
              <a:t>a</a:t>
            </a:r>
            <a:r>
              <a:rPr sz="1900" b="1" spc="-5" dirty="0">
                <a:latin typeface="Arial"/>
                <a:cs typeface="Arial"/>
              </a:rPr>
              <a:t>zón</a:t>
            </a:r>
            <a:endParaRPr sz="1900">
              <a:latin typeface="Arial"/>
              <a:cs typeface="Arial"/>
            </a:endParaRPr>
          </a:p>
        </p:txBody>
      </p:sp>
      <p:sp>
        <p:nvSpPr>
          <p:cNvPr id="15" name="object 15"/>
          <p:cNvSpPr txBox="1"/>
          <p:nvPr/>
        </p:nvSpPr>
        <p:spPr>
          <a:xfrm>
            <a:off x="1027494" y="2127512"/>
            <a:ext cx="4552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a:t>
            </a:r>
            <a:r>
              <a:rPr sz="1900" b="1" dirty="0">
                <a:latin typeface="Arial"/>
                <a:cs typeface="Arial"/>
              </a:rPr>
              <a:t>u</a:t>
            </a:r>
            <a:r>
              <a:rPr sz="1900" b="1" spc="-5" dirty="0">
                <a:latin typeface="Arial"/>
                <a:cs typeface="Arial"/>
              </a:rPr>
              <a:t>e</a:t>
            </a:r>
            <a:endParaRPr sz="1900">
              <a:latin typeface="Arial"/>
              <a:cs typeface="Arial"/>
            </a:endParaRPr>
          </a:p>
        </p:txBody>
      </p:sp>
      <p:sp>
        <p:nvSpPr>
          <p:cNvPr id="16" name="object 16"/>
          <p:cNvSpPr txBox="1"/>
          <p:nvPr/>
        </p:nvSpPr>
        <p:spPr>
          <a:xfrm>
            <a:off x="1537273" y="2156978"/>
            <a:ext cx="54584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esta</a:t>
            </a:r>
            <a:r>
              <a:rPr sz="1900" b="1" spc="5" dirty="0">
                <a:latin typeface="Arial"/>
                <a:cs typeface="Arial"/>
              </a:rPr>
              <a:t> </a:t>
            </a:r>
            <a:r>
              <a:rPr sz="1900" b="1" spc="-5" dirty="0">
                <a:latin typeface="Arial"/>
                <a:cs typeface="Arial"/>
              </a:rPr>
              <a:t>prueba</a:t>
            </a:r>
            <a:r>
              <a:rPr sz="1900" b="1" spc="10" dirty="0">
                <a:latin typeface="Arial"/>
                <a:cs typeface="Arial"/>
              </a:rPr>
              <a:t> </a:t>
            </a:r>
            <a:r>
              <a:rPr sz="1900" b="1" spc="-5" dirty="0">
                <a:latin typeface="Arial"/>
                <a:cs typeface="Arial"/>
              </a:rPr>
              <a:t>ofrece</a:t>
            </a:r>
            <a:r>
              <a:rPr sz="1900" b="1" spc="10" dirty="0">
                <a:latin typeface="Arial"/>
                <a:cs typeface="Arial"/>
              </a:rPr>
              <a:t> </a:t>
            </a:r>
            <a:r>
              <a:rPr sz="1900" b="1" spc="-5" dirty="0">
                <a:latin typeface="Arial"/>
                <a:cs typeface="Arial"/>
              </a:rPr>
              <a:t>mayor</a:t>
            </a:r>
            <a:r>
              <a:rPr sz="1900" b="1" spc="5" dirty="0">
                <a:latin typeface="Arial"/>
                <a:cs typeface="Arial"/>
              </a:rPr>
              <a:t> </a:t>
            </a:r>
            <a:r>
              <a:rPr sz="1900" b="1" spc="-5" dirty="0">
                <a:latin typeface="Arial"/>
                <a:cs typeface="Arial"/>
              </a:rPr>
              <a:t>información</a:t>
            </a:r>
            <a:r>
              <a:rPr sz="1900" b="1" spc="50" dirty="0">
                <a:latin typeface="Arial"/>
                <a:cs typeface="Arial"/>
              </a:rPr>
              <a:t> </a:t>
            </a:r>
            <a:r>
              <a:rPr sz="1900" b="1" spc="-5" dirty="0">
                <a:latin typeface="Arial"/>
                <a:cs typeface="Arial"/>
              </a:rPr>
              <a:t>respecto</a:t>
            </a:r>
            <a:endParaRPr sz="1900">
              <a:latin typeface="Arial"/>
              <a:cs typeface="Arial"/>
            </a:endParaRPr>
          </a:p>
        </p:txBody>
      </p:sp>
      <p:sp>
        <p:nvSpPr>
          <p:cNvPr id="17" name="object 17"/>
          <p:cNvSpPr txBox="1"/>
          <p:nvPr/>
        </p:nvSpPr>
        <p:spPr>
          <a:xfrm>
            <a:off x="7049709" y="2127512"/>
            <a:ext cx="240028"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endParaRPr sz="1900">
              <a:latin typeface="Arial"/>
              <a:cs typeface="Arial"/>
            </a:endParaRPr>
          </a:p>
        </p:txBody>
      </p:sp>
      <p:sp>
        <p:nvSpPr>
          <p:cNvPr id="18" name="object 18"/>
          <p:cNvSpPr txBox="1"/>
          <p:nvPr/>
        </p:nvSpPr>
        <p:spPr>
          <a:xfrm>
            <a:off x="1490028" y="2711714"/>
            <a:ext cx="394462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La</a:t>
            </a:r>
            <a:r>
              <a:rPr sz="1900" b="1" spc="25" dirty="0">
                <a:latin typeface="Arial"/>
                <a:cs typeface="Arial"/>
              </a:rPr>
              <a:t> </a:t>
            </a:r>
            <a:r>
              <a:rPr sz="1900" b="1" spc="-5" dirty="0">
                <a:latin typeface="Arial"/>
                <a:cs typeface="Arial"/>
              </a:rPr>
              <a:t>característica</a:t>
            </a:r>
            <a:r>
              <a:rPr sz="1900" b="1" spc="15" dirty="0">
                <a:latin typeface="Arial"/>
                <a:cs typeface="Arial"/>
              </a:rPr>
              <a:t> </a:t>
            </a:r>
            <a:r>
              <a:rPr sz="1900" b="1" spc="-5" dirty="0">
                <a:latin typeface="Arial"/>
                <a:cs typeface="Arial"/>
              </a:rPr>
              <a:t>del</a:t>
            </a:r>
            <a:r>
              <a:rPr sz="1900" b="1" spc="15" dirty="0">
                <a:latin typeface="Arial"/>
                <a:cs typeface="Arial"/>
              </a:rPr>
              <a:t> </a:t>
            </a:r>
            <a:r>
              <a:rPr sz="1900" b="1" spc="-5" dirty="0">
                <a:latin typeface="Arial"/>
                <a:cs typeface="Arial"/>
              </a:rPr>
              <a:t>aislamiento</a:t>
            </a:r>
            <a:endParaRPr sz="1900">
              <a:latin typeface="Arial"/>
              <a:cs typeface="Arial"/>
            </a:endParaRPr>
          </a:p>
        </p:txBody>
      </p:sp>
      <p:sp>
        <p:nvSpPr>
          <p:cNvPr id="19" name="object 19"/>
          <p:cNvSpPr txBox="1"/>
          <p:nvPr/>
        </p:nvSpPr>
        <p:spPr>
          <a:xfrm>
            <a:off x="1490029" y="2989082"/>
            <a:ext cx="332740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Efectos</a:t>
            </a:r>
            <a:r>
              <a:rPr sz="1900" b="1" spc="15"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envejecimiento</a:t>
            </a:r>
            <a:endParaRPr sz="1900">
              <a:latin typeface="Arial"/>
              <a:cs typeface="Arial"/>
            </a:endParaRPr>
          </a:p>
        </p:txBody>
      </p:sp>
      <p:sp>
        <p:nvSpPr>
          <p:cNvPr id="20" name="object 20"/>
          <p:cNvSpPr txBox="1"/>
          <p:nvPr/>
        </p:nvSpPr>
        <p:spPr>
          <a:xfrm>
            <a:off x="1490029" y="3266399"/>
            <a:ext cx="3434079"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Influencia</a:t>
            </a:r>
            <a:r>
              <a:rPr sz="1900" b="1" dirty="0">
                <a:latin typeface="Arial"/>
                <a:cs typeface="Arial"/>
              </a:rPr>
              <a:t> de</a:t>
            </a:r>
            <a:r>
              <a:rPr sz="1900" b="1" spc="-5" dirty="0">
                <a:latin typeface="Arial"/>
                <a:cs typeface="Arial"/>
              </a:rPr>
              <a:t> la</a:t>
            </a:r>
            <a:r>
              <a:rPr sz="1900" b="1" spc="5" dirty="0">
                <a:latin typeface="Arial"/>
                <a:cs typeface="Arial"/>
              </a:rPr>
              <a:t> </a:t>
            </a:r>
            <a:r>
              <a:rPr sz="1900" b="1" spc="-5" dirty="0">
                <a:latin typeface="Arial"/>
                <a:cs typeface="Arial"/>
              </a:rPr>
              <a:t>temperatura</a:t>
            </a:r>
            <a:endParaRPr sz="1900">
              <a:latin typeface="Arial"/>
              <a:cs typeface="Arial"/>
            </a:endParaRPr>
          </a:p>
        </p:txBody>
      </p:sp>
      <p:pic>
        <p:nvPicPr>
          <p:cNvPr id="21" name="object 21"/>
          <p:cNvPicPr/>
          <p:nvPr/>
        </p:nvPicPr>
        <p:blipFill>
          <a:blip r:embed="rId2" cstate="print"/>
          <a:stretch>
            <a:fillRect/>
          </a:stretch>
        </p:blipFill>
        <p:spPr>
          <a:xfrm>
            <a:off x="811722" y="3851115"/>
            <a:ext cx="208914" cy="194987"/>
          </a:xfrm>
          <a:prstGeom prst="rect">
            <a:avLst/>
          </a:prstGeom>
        </p:spPr>
      </p:pic>
      <p:sp>
        <p:nvSpPr>
          <p:cNvPr id="22" name="object 22"/>
          <p:cNvSpPr txBox="1"/>
          <p:nvPr/>
        </p:nvSpPr>
        <p:spPr>
          <a:xfrm>
            <a:off x="1027494" y="3793498"/>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23" name="object 23"/>
          <p:cNvSpPr txBox="1"/>
          <p:nvPr/>
        </p:nvSpPr>
        <p:spPr>
          <a:xfrm>
            <a:off x="1422972" y="3822964"/>
            <a:ext cx="50730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275" dirty="0">
                <a:latin typeface="Arial"/>
                <a:cs typeface="Arial"/>
              </a:rPr>
              <a:t> </a:t>
            </a:r>
            <a:r>
              <a:rPr sz="1900" b="1" spc="-5" dirty="0">
                <a:latin typeface="Arial"/>
                <a:cs typeface="Arial"/>
              </a:rPr>
              <a:t>convencional</a:t>
            </a:r>
            <a:r>
              <a:rPr sz="1900" b="1" spc="254" dirty="0">
                <a:latin typeface="Arial"/>
                <a:cs typeface="Arial"/>
              </a:rPr>
              <a:t> </a:t>
            </a:r>
            <a:r>
              <a:rPr sz="1900" b="1" spc="-5" dirty="0">
                <a:latin typeface="Arial"/>
                <a:cs typeface="Arial"/>
              </a:rPr>
              <a:t>de</a:t>
            </a:r>
            <a:r>
              <a:rPr sz="1900" b="1" spc="275" dirty="0">
                <a:latin typeface="Arial"/>
                <a:cs typeface="Arial"/>
              </a:rPr>
              <a:t> </a:t>
            </a:r>
            <a:r>
              <a:rPr sz="1900" b="1" spc="-5" dirty="0">
                <a:latin typeface="Arial"/>
                <a:cs typeface="Arial"/>
              </a:rPr>
              <a:t>factor</a:t>
            </a:r>
            <a:r>
              <a:rPr sz="1900" b="1" spc="265" dirty="0">
                <a:latin typeface="Arial"/>
                <a:cs typeface="Arial"/>
              </a:rPr>
              <a:t> </a:t>
            </a:r>
            <a:r>
              <a:rPr sz="1900" b="1" spc="-5" dirty="0">
                <a:latin typeface="Arial"/>
                <a:cs typeface="Arial"/>
              </a:rPr>
              <a:t>de</a:t>
            </a:r>
            <a:r>
              <a:rPr sz="1900" b="1" spc="254" dirty="0">
                <a:latin typeface="Arial"/>
                <a:cs typeface="Arial"/>
              </a:rPr>
              <a:t> </a:t>
            </a:r>
            <a:r>
              <a:rPr sz="1900" b="1" spc="-5" dirty="0">
                <a:latin typeface="Arial"/>
                <a:cs typeface="Arial"/>
              </a:rPr>
              <a:t>potencia</a:t>
            </a:r>
            <a:endParaRPr sz="1900">
              <a:latin typeface="Arial"/>
              <a:cs typeface="Arial"/>
            </a:endParaRPr>
          </a:p>
        </p:txBody>
      </p:sp>
      <p:sp>
        <p:nvSpPr>
          <p:cNvPr id="24" name="object 24"/>
          <p:cNvSpPr txBox="1"/>
          <p:nvPr/>
        </p:nvSpPr>
        <p:spPr>
          <a:xfrm>
            <a:off x="6581840" y="3793498"/>
            <a:ext cx="349440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245" dirty="0">
                <a:latin typeface="Arial"/>
                <a:cs typeface="Arial"/>
              </a:rPr>
              <a:t> </a:t>
            </a:r>
            <a:r>
              <a:rPr sz="1900" b="1" spc="-5" dirty="0">
                <a:latin typeface="Arial"/>
                <a:cs typeface="Arial"/>
              </a:rPr>
              <a:t>aislamiento</a:t>
            </a:r>
            <a:r>
              <a:rPr sz="1900" b="1" spc="275" dirty="0">
                <a:latin typeface="Arial"/>
                <a:cs typeface="Arial"/>
              </a:rPr>
              <a:t> </a:t>
            </a:r>
            <a:r>
              <a:rPr sz="1900" b="1" spc="-5" dirty="0">
                <a:latin typeface="Arial"/>
                <a:cs typeface="Arial"/>
              </a:rPr>
              <a:t>solo</a:t>
            </a:r>
            <a:r>
              <a:rPr sz="1900" b="1" spc="254" dirty="0">
                <a:latin typeface="Arial"/>
                <a:cs typeface="Arial"/>
              </a:rPr>
              <a:t> </a:t>
            </a:r>
            <a:r>
              <a:rPr sz="1900" b="1" spc="-5" dirty="0">
                <a:latin typeface="Arial"/>
                <a:cs typeface="Arial"/>
              </a:rPr>
              <a:t>arroja</a:t>
            </a:r>
            <a:r>
              <a:rPr sz="1900" b="1" spc="260" dirty="0">
                <a:latin typeface="Arial"/>
                <a:cs typeface="Arial"/>
              </a:rPr>
              <a:t> </a:t>
            </a:r>
            <a:r>
              <a:rPr sz="1900" b="1" spc="-10" dirty="0">
                <a:latin typeface="Arial"/>
                <a:cs typeface="Arial"/>
              </a:rPr>
              <a:t>un</a:t>
            </a:r>
            <a:endParaRPr sz="1900">
              <a:latin typeface="Arial"/>
              <a:cs typeface="Arial"/>
            </a:endParaRPr>
          </a:p>
        </p:txBody>
      </p:sp>
      <p:sp>
        <p:nvSpPr>
          <p:cNvPr id="25" name="object 25"/>
          <p:cNvSpPr txBox="1"/>
          <p:nvPr/>
        </p:nvSpPr>
        <p:spPr>
          <a:xfrm>
            <a:off x="2194118" y="4100331"/>
            <a:ext cx="32727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 la</a:t>
            </a:r>
            <a:r>
              <a:rPr sz="1900" b="1" dirty="0">
                <a:latin typeface="Arial"/>
                <a:cs typeface="Arial"/>
              </a:rPr>
              <a:t> </a:t>
            </a:r>
            <a:r>
              <a:rPr sz="1900" b="1" spc="-5" dirty="0">
                <a:latin typeface="Arial"/>
                <a:cs typeface="Arial"/>
              </a:rPr>
              <a:t>frecuencia </a:t>
            </a:r>
            <a:r>
              <a:rPr sz="1900" b="1" dirty="0">
                <a:latin typeface="Arial"/>
                <a:cs typeface="Arial"/>
              </a:rPr>
              <a:t>de</a:t>
            </a:r>
            <a:r>
              <a:rPr sz="1900" b="1" spc="-5" dirty="0">
                <a:latin typeface="Arial"/>
                <a:cs typeface="Arial"/>
              </a:rPr>
              <a:t> 60</a:t>
            </a:r>
            <a:r>
              <a:rPr sz="1900" b="1" dirty="0">
                <a:latin typeface="Arial"/>
                <a:cs typeface="Arial"/>
              </a:rPr>
              <a:t> </a:t>
            </a:r>
            <a:r>
              <a:rPr sz="1900" b="1" spc="-5" dirty="0">
                <a:latin typeface="Arial"/>
                <a:cs typeface="Arial"/>
              </a:rPr>
              <a:t>o</a:t>
            </a:r>
            <a:r>
              <a:rPr sz="1900" b="1" spc="5" dirty="0">
                <a:latin typeface="Arial"/>
                <a:cs typeface="Arial"/>
              </a:rPr>
              <a:t> </a:t>
            </a:r>
            <a:r>
              <a:rPr sz="1900" b="1" spc="-5" dirty="0">
                <a:latin typeface="Arial"/>
                <a:cs typeface="Arial"/>
              </a:rPr>
              <a:t>50 Hz</a:t>
            </a:r>
            <a:endParaRPr sz="1900">
              <a:latin typeface="Arial"/>
              <a:cs typeface="Arial"/>
            </a:endParaRPr>
          </a:p>
        </p:txBody>
      </p:sp>
      <p:sp>
        <p:nvSpPr>
          <p:cNvPr id="26" name="object 26"/>
          <p:cNvSpPr txBox="1"/>
          <p:nvPr/>
        </p:nvSpPr>
        <p:spPr>
          <a:xfrm>
            <a:off x="1027494" y="4070866"/>
            <a:ext cx="4518660" cy="304570"/>
          </a:xfrm>
          <a:prstGeom prst="rect">
            <a:avLst/>
          </a:prstGeom>
        </p:spPr>
        <p:txBody>
          <a:bodyPr vert="horz" wrap="square" lIns="0" tIns="12064" rIns="0" bIns="0" rtlCol="0">
            <a:spAutoFit/>
          </a:bodyPr>
          <a:lstStyle/>
          <a:p>
            <a:pPr marL="12699">
              <a:spcBef>
                <a:spcPts val="95"/>
              </a:spcBef>
              <a:tabLst>
                <a:tab pos="4438256" algn="l"/>
              </a:tabLst>
            </a:pPr>
            <a:r>
              <a:rPr sz="1900" b="1" spc="-5" dirty="0">
                <a:latin typeface="Arial"/>
                <a:cs typeface="Arial"/>
              </a:rPr>
              <a:t>resul</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a:t>
            </a:r>
            <a:endParaRPr sz="1900">
              <a:latin typeface="Arial"/>
              <a:cs typeface="Arial"/>
            </a:endParaRPr>
          </a:p>
        </p:txBody>
      </p:sp>
      <p:pic>
        <p:nvPicPr>
          <p:cNvPr id="27" name="object 27"/>
          <p:cNvPicPr/>
          <p:nvPr/>
        </p:nvPicPr>
        <p:blipFill>
          <a:blip r:embed="rId2" cstate="print"/>
          <a:stretch>
            <a:fillRect/>
          </a:stretch>
        </p:blipFill>
        <p:spPr>
          <a:xfrm>
            <a:off x="811722" y="4683558"/>
            <a:ext cx="208914" cy="194394"/>
          </a:xfrm>
          <a:prstGeom prst="rect">
            <a:avLst/>
          </a:prstGeom>
        </p:spPr>
      </p:pic>
      <p:sp>
        <p:nvSpPr>
          <p:cNvPr id="28" name="object 28"/>
          <p:cNvSpPr txBox="1"/>
          <p:nvPr/>
        </p:nvSpPr>
        <p:spPr>
          <a:xfrm>
            <a:off x="1027494" y="4625603"/>
            <a:ext cx="904747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t>
            </a:r>
            <a:r>
              <a:rPr sz="1900" b="1" spc="-65" dirty="0">
                <a:latin typeface="Arial"/>
                <a:cs typeface="Arial"/>
              </a:rPr>
              <a:t> </a:t>
            </a:r>
            <a:r>
              <a:rPr sz="1900" b="1" spc="-5" dirty="0">
                <a:latin typeface="Arial"/>
                <a:cs typeface="Arial"/>
              </a:rPr>
              <a:t>ejemplo</a:t>
            </a:r>
            <a:r>
              <a:rPr sz="1900" b="1" spc="-55"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la</a:t>
            </a:r>
            <a:r>
              <a:rPr sz="1900" b="1" spc="-50" dirty="0">
                <a:latin typeface="Arial"/>
                <a:cs typeface="Arial"/>
              </a:rPr>
              <a:t> </a:t>
            </a:r>
            <a:r>
              <a:rPr sz="1900" b="1" spc="-5" dirty="0">
                <a:latin typeface="Arial"/>
                <a:cs typeface="Arial"/>
              </a:rPr>
              <a:t>respuesta</a:t>
            </a:r>
            <a:r>
              <a:rPr sz="1900" b="1" spc="-70" dirty="0">
                <a:latin typeface="Arial"/>
                <a:cs typeface="Arial"/>
              </a:rPr>
              <a:t> </a:t>
            </a:r>
            <a:r>
              <a:rPr sz="1900" b="1" spc="-5" dirty="0">
                <a:latin typeface="Arial"/>
                <a:cs typeface="Arial"/>
              </a:rPr>
              <a:t>en</a:t>
            </a:r>
            <a:r>
              <a:rPr sz="1900" b="1" spc="-60" dirty="0">
                <a:latin typeface="Arial"/>
                <a:cs typeface="Arial"/>
              </a:rPr>
              <a:t> </a:t>
            </a:r>
            <a:r>
              <a:rPr sz="1900" b="1" dirty="0">
                <a:latin typeface="Arial"/>
                <a:cs typeface="Arial"/>
              </a:rPr>
              <a:t>frecuencia</a:t>
            </a:r>
            <a:r>
              <a:rPr sz="1900" b="1" spc="-65" dirty="0">
                <a:latin typeface="Arial"/>
                <a:cs typeface="Arial"/>
              </a:rPr>
              <a:t> </a:t>
            </a:r>
            <a:r>
              <a:rPr sz="1900" b="1" spc="-5" dirty="0">
                <a:latin typeface="Arial"/>
                <a:cs typeface="Arial"/>
              </a:rPr>
              <a:t>del</a:t>
            </a:r>
            <a:r>
              <a:rPr sz="1900" b="1" spc="-65" dirty="0">
                <a:latin typeface="Arial"/>
                <a:cs typeface="Arial"/>
              </a:rPr>
              <a:t> </a:t>
            </a:r>
            <a:r>
              <a:rPr sz="1900" b="1" spc="-5" dirty="0">
                <a:latin typeface="Arial"/>
                <a:cs typeface="Arial"/>
              </a:rPr>
              <a:t>dieléctrico</a:t>
            </a:r>
            <a:r>
              <a:rPr sz="1900" b="1" spc="-65" dirty="0">
                <a:latin typeface="Arial"/>
                <a:cs typeface="Arial"/>
              </a:rPr>
              <a:t> </a:t>
            </a:r>
            <a:r>
              <a:rPr sz="1900" b="1" spc="-5" dirty="0">
                <a:latin typeface="Arial"/>
                <a:cs typeface="Arial"/>
              </a:rPr>
              <a:t>se</a:t>
            </a:r>
            <a:r>
              <a:rPr sz="1900" b="1" spc="-30" dirty="0">
                <a:latin typeface="Arial"/>
                <a:cs typeface="Arial"/>
              </a:rPr>
              <a:t> </a:t>
            </a:r>
            <a:r>
              <a:rPr sz="1900" b="1" spc="-5" dirty="0">
                <a:latin typeface="Arial"/>
                <a:cs typeface="Arial"/>
              </a:rPr>
              <a:t>muestra</a:t>
            </a:r>
            <a:r>
              <a:rPr sz="1900" b="1" spc="-70" dirty="0">
                <a:latin typeface="Arial"/>
                <a:cs typeface="Arial"/>
              </a:rPr>
              <a:t> </a:t>
            </a:r>
            <a:r>
              <a:rPr sz="1900" b="1" spc="-5" dirty="0">
                <a:latin typeface="Arial"/>
                <a:cs typeface="Arial"/>
              </a:rPr>
              <a:t>en</a:t>
            </a:r>
            <a:r>
              <a:rPr sz="1900" b="1" spc="-60" dirty="0">
                <a:latin typeface="Arial"/>
                <a:cs typeface="Arial"/>
              </a:rPr>
              <a:t> </a:t>
            </a:r>
            <a:r>
              <a:rPr sz="1900" b="1" spc="-5" dirty="0">
                <a:latin typeface="Arial"/>
                <a:cs typeface="Arial"/>
              </a:rPr>
              <a:t>la</a:t>
            </a:r>
            <a:r>
              <a:rPr sz="1900" b="1" spc="-65" dirty="0">
                <a:latin typeface="Arial"/>
                <a:cs typeface="Arial"/>
              </a:rPr>
              <a:t> </a:t>
            </a:r>
            <a:r>
              <a:rPr sz="1900" b="1" spc="-5" dirty="0">
                <a:latin typeface="Arial"/>
                <a:cs typeface="Arial"/>
              </a:rPr>
              <a:t>figura</a:t>
            </a:r>
            <a:endParaRPr sz="1900">
              <a:latin typeface="Arial"/>
              <a:cs typeface="Arial"/>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90</a:t>
            </a:fld>
            <a:endParaRPr dirty="0"/>
          </a:p>
        </p:txBody>
      </p:sp>
      <p:sp>
        <p:nvSpPr>
          <p:cNvPr id="29" name="object 29"/>
          <p:cNvSpPr txBox="1"/>
          <p:nvPr/>
        </p:nvSpPr>
        <p:spPr>
          <a:xfrm>
            <a:off x="2953067" y="4932512"/>
            <a:ext cx="414020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para</a:t>
            </a:r>
            <a:r>
              <a:rPr sz="1900" b="1" spc="55" dirty="0">
                <a:latin typeface="Arial"/>
                <a:cs typeface="Arial"/>
              </a:rPr>
              <a:t> </a:t>
            </a:r>
            <a:r>
              <a:rPr sz="1900" b="1" spc="-5" dirty="0">
                <a:latin typeface="Arial"/>
                <a:cs typeface="Arial"/>
              </a:rPr>
              <a:t>frecuencias</a:t>
            </a:r>
            <a:r>
              <a:rPr sz="1900" b="1" spc="70" dirty="0">
                <a:latin typeface="Arial"/>
                <a:cs typeface="Arial"/>
              </a:rPr>
              <a:t> </a:t>
            </a:r>
            <a:r>
              <a:rPr sz="1900" b="1" spc="-5" dirty="0">
                <a:latin typeface="Arial"/>
                <a:cs typeface="Arial"/>
              </a:rPr>
              <a:t>menores</a:t>
            </a:r>
            <a:r>
              <a:rPr sz="1900" b="1" spc="80" dirty="0">
                <a:latin typeface="Arial"/>
                <a:cs typeface="Arial"/>
              </a:rPr>
              <a:t> </a:t>
            </a:r>
            <a:r>
              <a:rPr sz="1900" b="1" spc="-5" dirty="0">
                <a:latin typeface="Arial"/>
                <a:cs typeface="Arial"/>
              </a:rPr>
              <a:t>a</a:t>
            </a:r>
            <a:r>
              <a:rPr sz="1900" b="1" spc="65" dirty="0">
                <a:latin typeface="Arial"/>
                <a:cs typeface="Arial"/>
              </a:rPr>
              <a:t> </a:t>
            </a:r>
            <a:r>
              <a:rPr sz="1900" b="1" spc="-5" dirty="0">
                <a:latin typeface="Arial"/>
                <a:cs typeface="Arial"/>
              </a:rPr>
              <a:t>10</a:t>
            </a:r>
            <a:r>
              <a:rPr sz="1900" b="1" spc="65" dirty="0">
                <a:latin typeface="Arial"/>
                <a:cs typeface="Arial"/>
              </a:rPr>
              <a:t> </a:t>
            </a:r>
            <a:r>
              <a:rPr sz="1900" b="1" spc="-10" dirty="0">
                <a:latin typeface="Arial"/>
                <a:cs typeface="Arial"/>
              </a:rPr>
              <a:t>mHz</a:t>
            </a:r>
            <a:endParaRPr sz="1900">
              <a:latin typeface="Arial"/>
              <a:cs typeface="Arial"/>
            </a:endParaRPr>
          </a:p>
        </p:txBody>
      </p:sp>
      <p:sp>
        <p:nvSpPr>
          <p:cNvPr id="30" name="object 30"/>
          <p:cNvSpPr txBox="1"/>
          <p:nvPr/>
        </p:nvSpPr>
        <p:spPr>
          <a:xfrm>
            <a:off x="7510463" y="4932512"/>
            <a:ext cx="19253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mayor</a:t>
            </a:r>
            <a:r>
              <a:rPr sz="1900" b="1" spc="35" dirty="0">
                <a:latin typeface="Arial"/>
                <a:cs typeface="Arial"/>
              </a:rPr>
              <a:t> </a:t>
            </a:r>
            <a:r>
              <a:rPr sz="1900" b="1" spc="-5" dirty="0">
                <a:latin typeface="Arial"/>
                <a:cs typeface="Arial"/>
              </a:rPr>
              <a:t>influencia</a:t>
            </a:r>
            <a:endParaRPr sz="1900">
              <a:latin typeface="Arial"/>
              <a:cs typeface="Arial"/>
            </a:endParaRPr>
          </a:p>
        </p:txBody>
      </p:sp>
      <p:sp>
        <p:nvSpPr>
          <p:cNvPr id="31" name="object 31"/>
          <p:cNvSpPr txBox="1"/>
          <p:nvPr/>
        </p:nvSpPr>
        <p:spPr>
          <a:xfrm>
            <a:off x="1027494" y="4903352"/>
            <a:ext cx="9051290" cy="304570"/>
          </a:xfrm>
          <a:prstGeom prst="rect">
            <a:avLst/>
          </a:prstGeom>
        </p:spPr>
        <p:txBody>
          <a:bodyPr vert="horz" wrap="square" lIns="0" tIns="12064" rIns="0" bIns="0" rtlCol="0">
            <a:spAutoFit/>
          </a:bodyPr>
          <a:lstStyle/>
          <a:p>
            <a:pPr marL="12699">
              <a:spcBef>
                <a:spcPts val="95"/>
              </a:spcBef>
              <a:tabLst>
                <a:tab pos="6064347" algn="l"/>
                <a:tab pos="8481576" algn="l"/>
              </a:tabLst>
            </a:pPr>
            <a:r>
              <a:rPr sz="1900" b="1" spc="-5" dirty="0">
                <a:latin typeface="Arial"/>
                <a:cs typeface="Arial"/>
              </a:rPr>
              <a:t>34,</a:t>
            </a:r>
            <a:r>
              <a:rPr sz="1900" b="1" spc="65" dirty="0">
                <a:latin typeface="Arial"/>
                <a:cs typeface="Arial"/>
              </a:rPr>
              <a:t> </a:t>
            </a:r>
            <a:r>
              <a:rPr sz="1900" b="1" spc="-5" dirty="0">
                <a:latin typeface="Arial"/>
                <a:cs typeface="Arial"/>
              </a:rPr>
              <a:t>observe</a:t>
            </a:r>
            <a:r>
              <a:rPr sz="1900" b="1" spc="65" dirty="0">
                <a:latin typeface="Arial"/>
                <a:cs typeface="Arial"/>
              </a:rPr>
              <a:t> </a:t>
            </a:r>
            <a:r>
              <a:rPr sz="1900" b="1" spc="-5" dirty="0">
                <a:latin typeface="Arial"/>
                <a:cs typeface="Arial"/>
              </a:rPr>
              <a:t>que	,</a:t>
            </a:r>
            <a:r>
              <a:rPr sz="1900" b="1" spc="60" dirty="0">
                <a:latin typeface="Arial"/>
                <a:cs typeface="Arial"/>
              </a:rPr>
              <a:t> </a:t>
            </a:r>
            <a:r>
              <a:rPr sz="1900" b="1" spc="-5" dirty="0">
                <a:latin typeface="Arial"/>
                <a:cs typeface="Arial"/>
              </a:rPr>
              <a:t>la	en</a:t>
            </a:r>
            <a:r>
              <a:rPr sz="1900" b="1" spc="-15" dirty="0">
                <a:latin typeface="Arial"/>
                <a:cs typeface="Arial"/>
              </a:rPr>
              <a:t> </a:t>
            </a:r>
            <a:r>
              <a:rPr sz="1900" b="1" spc="-10" dirty="0">
                <a:latin typeface="Arial"/>
                <a:cs typeface="Arial"/>
              </a:rPr>
              <a:t>la</a:t>
            </a:r>
            <a:endParaRPr sz="1900">
              <a:latin typeface="Arial"/>
              <a:cs typeface="Arial"/>
            </a:endParaRPr>
          </a:p>
        </p:txBody>
      </p:sp>
      <p:sp>
        <p:nvSpPr>
          <p:cNvPr id="32" name="object 32"/>
          <p:cNvSpPr txBox="1"/>
          <p:nvPr/>
        </p:nvSpPr>
        <p:spPr>
          <a:xfrm>
            <a:off x="1027494" y="5180720"/>
            <a:ext cx="44780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respuesta</a:t>
            </a:r>
            <a:r>
              <a:rPr sz="1900" b="1" dirty="0">
                <a:latin typeface="Arial"/>
                <a:cs typeface="Arial"/>
              </a:rPr>
              <a:t> </a:t>
            </a:r>
            <a:r>
              <a:rPr sz="1900" b="1" spc="-5" dirty="0">
                <a:latin typeface="Arial"/>
                <a:cs typeface="Arial"/>
              </a:rPr>
              <a:t>en</a:t>
            </a:r>
            <a:r>
              <a:rPr sz="1900" b="1" spc="15" dirty="0">
                <a:latin typeface="Arial"/>
                <a:cs typeface="Arial"/>
              </a:rPr>
              <a:t> </a:t>
            </a:r>
            <a:r>
              <a:rPr sz="1900" b="1" spc="-5" dirty="0">
                <a:latin typeface="Arial"/>
                <a:cs typeface="Arial"/>
              </a:rPr>
              <a:t>frecuencia</a:t>
            </a:r>
            <a:r>
              <a:rPr sz="1900" b="1" spc="25"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dieléctrico</a:t>
            </a:r>
            <a:endParaRPr sz="1900">
              <a:latin typeface="Arial"/>
              <a:cs typeface="Arial"/>
            </a:endParaRPr>
          </a:p>
        </p:txBody>
      </p:sp>
      <p:sp>
        <p:nvSpPr>
          <p:cNvPr id="33" name="object 33"/>
          <p:cNvSpPr txBox="1"/>
          <p:nvPr/>
        </p:nvSpPr>
        <p:spPr>
          <a:xfrm>
            <a:off x="5561014" y="5210185"/>
            <a:ext cx="30333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tiene</a:t>
            </a:r>
            <a:r>
              <a:rPr sz="1900" b="1" spc="5" dirty="0">
                <a:latin typeface="Arial"/>
                <a:cs typeface="Arial"/>
              </a:rPr>
              <a:t> </a:t>
            </a:r>
            <a:r>
              <a:rPr sz="1900" b="1" spc="-5" dirty="0">
                <a:latin typeface="Arial"/>
                <a:cs typeface="Arial"/>
              </a:rPr>
              <a:t>su</a:t>
            </a:r>
            <a:r>
              <a:rPr sz="1900" b="1" spc="5" dirty="0">
                <a:latin typeface="Arial"/>
                <a:cs typeface="Arial"/>
              </a:rPr>
              <a:t> </a:t>
            </a:r>
            <a:r>
              <a:rPr sz="1900" b="1" spc="-5" dirty="0">
                <a:latin typeface="Arial"/>
                <a:cs typeface="Arial"/>
              </a:rPr>
              <a:t>origen</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papel</a:t>
            </a:r>
            <a:endParaRPr sz="1900">
              <a:latin typeface="Arial"/>
              <a:cs typeface="Arial"/>
            </a:endParaRPr>
          </a:p>
        </p:txBody>
      </p:sp>
      <p:sp>
        <p:nvSpPr>
          <p:cNvPr id="34" name="object 34"/>
          <p:cNvSpPr txBox="1"/>
          <p:nvPr/>
        </p:nvSpPr>
        <p:spPr>
          <a:xfrm>
            <a:off x="8581709" y="5180720"/>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5561964"/>
            <a:chOff x="789431" y="1124085"/>
            <a:chExt cx="9114790" cy="556196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1574502" y="1147572"/>
              <a:ext cx="7714220" cy="5538216"/>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91</a:t>
            </a:fld>
            <a:endParaRPr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402333" y="1147827"/>
            <a:ext cx="27374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10</a:t>
            </a:r>
            <a:r>
              <a:rPr sz="1900" b="1" spc="5" dirty="0">
                <a:latin typeface="Arial"/>
                <a:cs typeface="Arial"/>
              </a:rPr>
              <a:t> </a:t>
            </a:r>
            <a:r>
              <a:rPr sz="1900" b="1" spc="-5" dirty="0">
                <a:latin typeface="Arial"/>
                <a:cs typeface="Arial"/>
              </a:rPr>
              <a:t>mhz</a:t>
            </a:r>
            <a:r>
              <a:rPr sz="1900" b="1" spc="5"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10</a:t>
            </a:r>
            <a:r>
              <a:rPr sz="1900" b="1" dirty="0">
                <a:latin typeface="Arial"/>
                <a:cs typeface="Arial"/>
              </a:rPr>
              <a:t> </a:t>
            </a:r>
            <a:r>
              <a:rPr sz="1900" b="1" spc="-5" dirty="0">
                <a:latin typeface="Arial"/>
                <a:cs typeface="Arial"/>
              </a:rPr>
              <a:t>Hz</a:t>
            </a:r>
            <a:r>
              <a:rPr sz="1900" b="1" spc="-10" dirty="0">
                <a:latin typeface="Arial"/>
                <a:cs typeface="Arial"/>
              </a:rPr>
              <a:t> </a:t>
            </a:r>
            <a:r>
              <a:rPr sz="1900" b="1" spc="-5" dirty="0">
                <a:latin typeface="Arial"/>
                <a:cs typeface="Arial"/>
              </a:rPr>
              <a:t>el </a:t>
            </a:r>
            <a:r>
              <a:rPr sz="1900" b="1" dirty="0">
                <a:latin typeface="Arial"/>
                <a:cs typeface="Arial"/>
              </a:rPr>
              <a:t>aceite</a:t>
            </a:r>
            <a:endParaRPr sz="1900">
              <a:latin typeface="Arial"/>
              <a:cs typeface="Arial"/>
            </a:endParaRPr>
          </a:p>
        </p:txBody>
      </p:sp>
      <p:sp>
        <p:nvSpPr>
          <p:cNvPr id="7" name="object 7"/>
          <p:cNvSpPr txBox="1"/>
          <p:nvPr/>
        </p:nvSpPr>
        <p:spPr>
          <a:xfrm>
            <a:off x="706628" y="1118362"/>
            <a:ext cx="9279255" cy="304570"/>
          </a:xfrm>
          <a:prstGeom prst="rect">
            <a:avLst/>
          </a:prstGeom>
        </p:spPr>
        <p:txBody>
          <a:bodyPr vert="horz" wrap="square" lIns="0" tIns="12064" rIns="0" bIns="0" rtlCol="0">
            <a:spAutoFit/>
          </a:bodyPr>
          <a:lstStyle/>
          <a:p>
            <a:pPr marL="12699">
              <a:spcBef>
                <a:spcPts val="95"/>
              </a:spcBef>
              <a:tabLst>
                <a:tab pos="3499809" algn="l"/>
              </a:tabLst>
            </a:pPr>
            <a:r>
              <a:rPr sz="1900" b="1" spc="-5" dirty="0">
                <a:latin typeface="Arial"/>
                <a:cs typeface="Arial"/>
              </a:rPr>
              <a:t>Entre	es</a:t>
            </a:r>
            <a:r>
              <a:rPr sz="1900" b="1"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elemento</a:t>
            </a:r>
            <a:r>
              <a:rPr sz="1900" b="1" spc="5" dirty="0">
                <a:latin typeface="Arial"/>
                <a:cs typeface="Arial"/>
              </a:rPr>
              <a:t> </a:t>
            </a:r>
            <a:r>
              <a:rPr sz="1900" b="1" spc="-5" dirty="0">
                <a:latin typeface="Arial"/>
                <a:cs typeface="Arial"/>
              </a:rPr>
              <a:t>que</a:t>
            </a:r>
            <a:r>
              <a:rPr sz="1900" b="1" spc="5" dirty="0">
                <a:latin typeface="Arial"/>
                <a:cs typeface="Arial"/>
              </a:rPr>
              <a:t> </a:t>
            </a:r>
            <a:r>
              <a:rPr sz="1900" b="1" spc="-10" dirty="0">
                <a:latin typeface="Arial"/>
                <a:cs typeface="Arial"/>
              </a:rPr>
              <a:t>mayor</a:t>
            </a:r>
            <a:r>
              <a:rPr sz="1900" b="1" dirty="0">
                <a:latin typeface="Arial"/>
                <a:cs typeface="Arial"/>
              </a:rPr>
              <a:t> </a:t>
            </a:r>
            <a:r>
              <a:rPr sz="1900" b="1" spc="-5" dirty="0">
                <a:latin typeface="Arial"/>
                <a:cs typeface="Arial"/>
              </a:rPr>
              <a:t>influencia</a:t>
            </a:r>
            <a:r>
              <a:rPr sz="1900" b="1" spc="5" dirty="0">
                <a:latin typeface="Arial"/>
                <a:cs typeface="Arial"/>
              </a:rPr>
              <a:t> </a:t>
            </a:r>
            <a:r>
              <a:rPr sz="1900" b="1" spc="-5" dirty="0">
                <a:latin typeface="Arial"/>
                <a:cs typeface="Arial"/>
              </a:rPr>
              <a:t>tiene</a:t>
            </a:r>
            <a:r>
              <a:rPr sz="1900" b="1" spc="5" dirty="0">
                <a:latin typeface="Arial"/>
                <a:cs typeface="Arial"/>
              </a:rPr>
              <a:t> </a:t>
            </a:r>
            <a:r>
              <a:rPr sz="1900" b="1" spc="-5" dirty="0">
                <a:latin typeface="Arial"/>
                <a:cs typeface="Arial"/>
              </a:rPr>
              <a:t>sobre</a:t>
            </a:r>
            <a:r>
              <a:rPr sz="1900" b="1" spc="21" dirty="0">
                <a:latin typeface="Arial"/>
                <a:cs typeface="Arial"/>
              </a:rPr>
              <a:t> </a:t>
            </a:r>
            <a:r>
              <a:rPr sz="1900" b="1" spc="-5" dirty="0">
                <a:latin typeface="Arial"/>
                <a:cs typeface="Arial"/>
              </a:rPr>
              <a:t>la</a:t>
            </a:r>
            <a:endParaRPr sz="1900">
              <a:latin typeface="Arial"/>
              <a:cs typeface="Arial"/>
            </a:endParaRPr>
          </a:p>
        </p:txBody>
      </p:sp>
      <p:sp>
        <p:nvSpPr>
          <p:cNvPr id="8" name="object 8"/>
          <p:cNvSpPr txBox="1"/>
          <p:nvPr/>
        </p:nvSpPr>
        <p:spPr>
          <a:xfrm>
            <a:off x="706628" y="1395730"/>
            <a:ext cx="66598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respuesta</a:t>
            </a:r>
            <a:r>
              <a:rPr sz="1900" b="1" spc="5" dirty="0">
                <a:latin typeface="Arial"/>
                <a:cs typeface="Arial"/>
              </a:rPr>
              <a:t> </a:t>
            </a:r>
            <a:r>
              <a:rPr sz="1900" b="1" spc="-5" dirty="0">
                <a:latin typeface="Arial"/>
                <a:cs typeface="Arial"/>
              </a:rPr>
              <a:t>en</a:t>
            </a:r>
            <a:r>
              <a:rPr sz="1900" b="1" spc="15" dirty="0">
                <a:latin typeface="Arial"/>
                <a:cs typeface="Arial"/>
              </a:rPr>
              <a:t> </a:t>
            </a:r>
            <a:r>
              <a:rPr sz="1900" b="1" spc="-5" dirty="0">
                <a:latin typeface="Arial"/>
                <a:cs typeface="Arial"/>
              </a:rPr>
              <a:t>frecuencia</a:t>
            </a:r>
            <a:r>
              <a:rPr sz="1900" b="1" spc="10"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dieléctrico</a:t>
            </a:r>
            <a:r>
              <a:rPr sz="1900" b="1" spc="30" dirty="0">
                <a:latin typeface="Arial"/>
                <a:cs typeface="Arial"/>
              </a:rPr>
              <a:t> </a:t>
            </a:r>
            <a:r>
              <a:rPr sz="1900" b="1" spc="-5" dirty="0">
                <a:latin typeface="Arial"/>
                <a:cs typeface="Arial"/>
              </a:rPr>
              <a:t>y para</a:t>
            </a:r>
            <a:r>
              <a:rPr sz="1900" b="1" spc="10" dirty="0">
                <a:latin typeface="Arial"/>
                <a:cs typeface="Arial"/>
              </a:rPr>
              <a:t> </a:t>
            </a:r>
            <a:r>
              <a:rPr sz="1900" b="1" spc="-5" dirty="0">
                <a:latin typeface="Arial"/>
                <a:cs typeface="Arial"/>
              </a:rPr>
              <a:t>frecuencias</a:t>
            </a:r>
            <a:endParaRPr sz="1900">
              <a:latin typeface="Arial"/>
              <a:cs typeface="Arial"/>
            </a:endParaRPr>
          </a:p>
        </p:txBody>
      </p:sp>
      <p:sp>
        <p:nvSpPr>
          <p:cNvPr id="9" name="object 9"/>
          <p:cNvSpPr txBox="1"/>
          <p:nvPr/>
        </p:nvSpPr>
        <p:spPr>
          <a:xfrm>
            <a:off x="7425818" y="1425195"/>
            <a:ext cx="25469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mayores a</a:t>
            </a:r>
            <a:r>
              <a:rPr sz="1900" b="1" spc="-15" dirty="0">
                <a:latin typeface="Arial"/>
                <a:cs typeface="Arial"/>
              </a:rPr>
              <a:t> </a:t>
            </a:r>
            <a:r>
              <a:rPr sz="1900" b="1" spc="-5" dirty="0">
                <a:latin typeface="Arial"/>
                <a:cs typeface="Arial"/>
              </a:rPr>
              <a:t>10</a:t>
            </a:r>
            <a:r>
              <a:rPr sz="1900" b="1" spc="-15" dirty="0">
                <a:latin typeface="Arial"/>
                <a:cs typeface="Arial"/>
              </a:rPr>
              <a:t> </a:t>
            </a:r>
            <a:r>
              <a:rPr sz="1900" b="1" spc="-5" dirty="0">
                <a:latin typeface="Arial"/>
                <a:cs typeface="Arial"/>
              </a:rPr>
              <a:t>Hz</a:t>
            </a:r>
            <a:r>
              <a:rPr sz="1900" b="1" spc="-15" dirty="0">
                <a:latin typeface="Arial"/>
                <a:cs typeface="Arial"/>
              </a:rPr>
              <a:t> </a:t>
            </a:r>
            <a:r>
              <a:rPr sz="1900" b="1" dirty="0">
                <a:latin typeface="Arial"/>
                <a:cs typeface="Arial"/>
              </a:rPr>
              <a:t>tanto</a:t>
            </a:r>
            <a:endParaRPr sz="1900">
              <a:latin typeface="Arial"/>
              <a:cs typeface="Arial"/>
            </a:endParaRPr>
          </a:p>
        </p:txBody>
      </p:sp>
      <p:sp>
        <p:nvSpPr>
          <p:cNvPr id="10" name="object 10"/>
          <p:cNvSpPr txBox="1"/>
          <p:nvPr/>
        </p:nvSpPr>
        <p:spPr>
          <a:xfrm>
            <a:off x="719328" y="1702563"/>
            <a:ext cx="262953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a:t>
            </a:r>
            <a:r>
              <a:rPr sz="1900" b="1" dirty="0">
                <a:latin typeface="Arial"/>
                <a:cs typeface="Arial"/>
              </a:rPr>
              <a:t> </a:t>
            </a:r>
            <a:r>
              <a:rPr sz="1900" b="1" spc="-5" dirty="0">
                <a:latin typeface="Arial"/>
                <a:cs typeface="Arial"/>
              </a:rPr>
              <a:t>papel</a:t>
            </a:r>
            <a:r>
              <a:rPr sz="1900" b="1" dirty="0">
                <a:latin typeface="Arial"/>
                <a:cs typeface="Arial"/>
              </a:rPr>
              <a:t> </a:t>
            </a:r>
            <a:r>
              <a:rPr sz="1900" b="1" spc="-5" dirty="0">
                <a:latin typeface="Arial"/>
                <a:cs typeface="Arial"/>
              </a:rPr>
              <a:t>como</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aceite</a:t>
            </a:r>
            <a:endParaRPr sz="1900">
              <a:latin typeface="Arial"/>
              <a:cs typeface="Arial"/>
            </a:endParaRPr>
          </a:p>
        </p:txBody>
      </p:sp>
      <p:sp>
        <p:nvSpPr>
          <p:cNvPr id="11" name="object 11"/>
          <p:cNvSpPr txBox="1"/>
          <p:nvPr/>
        </p:nvSpPr>
        <p:spPr>
          <a:xfrm>
            <a:off x="3403220" y="1673098"/>
            <a:ext cx="61518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influyen</a:t>
            </a:r>
            <a:r>
              <a:rPr sz="1900" b="1" spc="5"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respuesta</a:t>
            </a:r>
            <a:r>
              <a:rPr sz="1900" b="1" spc="5"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frecuencia</a:t>
            </a:r>
            <a:r>
              <a:rPr sz="1900" b="1" spc="5"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dieléctrico.</a:t>
            </a:r>
            <a:endParaRPr sz="1900">
              <a:latin typeface="Arial"/>
              <a:cs typeface="Arial"/>
            </a:endParaRPr>
          </a:p>
        </p:txBody>
      </p:sp>
      <p:sp>
        <p:nvSpPr>
          <p:cNvPr id="12" name="object 12"/>
          <p:cNvSpPr/>
          <p:nvPr/>
        </p:nvSpPr>
        <p:spPr>
          <a:xfrm>
            <a:off x="6258433" y="2257375"/>
            <a:ext cx="1391920" cy="278130"/>
          </a:xfrm>
          <a:custGeom>
            <a:avLst/>
            <a:gdLst/>
            <a:ahLst/>
            <a:cxnLst/>
            <a:rect l="l" t="t" r="r" b="b"/>
            <a:pathLst>
              <a:path w="1391920" h="278130">
                <a:moveTo>
                  <a:pt x="1391412" y="0"/>
                </a:moveTo>
                <a:lnTo>
                  <a:pt x="0" y="0"/>
                </a:lnTo>
                <a:lnTo>
                  <a:pt x="0" y="277672"/>
                </a:lnTo>
                <a:lnTo>
                  <a:pt x="1391412" y="277672"/>
                </a:lnTo>
                <a:lnTo>
                  <a:pt x="1391412" y="0"/>
                </a:lnTo>
                <a:close/>
              </a:path>
            </a:pathLst>
          </a:custGeom>
          <a:solidFill>
            <a:srgbClr val="FFFF00"/>
          </a:solidFill>
        </p:spPr>
        <p:txBody>
          <a:bodyPr wrap="square" lIns="0" tIns="0" rIns="0" bIns="0" rtlCol="0"/>
          <a:lstStyle/>
          <a:p>
            <a:endParaRPr/>
          </a:p>
        </p:txBody>
      </p:sp>
      <p:sp>
        <p:nvSpPr>
          <p:cNvPr id="13" name="object 13"/>
          <p:cNvSpPr txBox="1"/>
          <p:nvPr/>
        </p:nvSpPr>
        <p:spPr>
          <a:xfrm>
            <a:off x="1163117" y="2257375"/>
            <a:ext cx="1743709" cy="269304"/>
          </a:xfrm>
          <a:prstGeom prst="rect">
            <a:avLst/>
          </a:prstGeom>
          <a:solidFill>
            <a:srgbClr val="FFFF00"/>
          </a:solidFill>
        </p:spPr>
        <p:txBody>
          <a:bodyPr vert="horz" wrap="square" lIns="0" tIns="0" rIns="0" bIns="0" rtlCol="0">
            <a:spAutoFit/>
          </a:bodyPr>
          <a:lstStyle/>
          <a:p>
            <a:pPr>
              <a:lnSpc>
                <a:spcPts val="2145"/>
              </a:lnSpc>
              <a:tabLst>
                <a:tab pos="1299095" algn="l"/>
              </a:tabLst>
            </a:pPr>
            <a:r>
              <a:rPr sz="1900" b="1" spc="-5" dirty="0">
                <a:latin typeface="Arial"/>
                <a:cs typeface="Arial"/>
              </a:rPr>
              <a:t>resp</a:t>
            </a:r>
            <a:r>
              <a:rPr sz="1900" b="1" dirty="0">
                <a:latin typeface="Arial"/>
                <a:cs typeface="Arial"/>
              </a:rPr>
              <a:t>u</a:t>
            </a:r>
            <a:r>
              <a:rPr sz="1900" b="1" spc="-5" dirty="0">
                <a:latin typeface="Arial"/>
                <a:cs typeface="Arial"/>
              </a:rPr>
              <a:t>esta</a:t>
            </a:r>
            <a:r>
              <a:rPr sz="1900" b="1" dirty="0">
                <a:latin typeface="Arial"/>
                <a:cs typeface="Arial"/>
              </a:rPr>
              <a:t>	</a:t>
            </a:r>
            <a:r>
              <a:rPr sz="1900" b="1" spc="-5" dirty="0">
                <a:latin typeface="Arial"/>
                <a:cs typeface="Arial"/>
              </a:rPr>
              <a:t>t</a:t>
            </a:r>
            <a:r>
              <a:rPr sz="1900" b="1" dirty="0">
                <a:latin typeface="Arial"/>
                <a:cs typeface="Arial"/>
              </a:rPr>
              <a:t>o</a:t>
            </a:r>
            <a:r>
              <a:rPr sz="1900" b="1" spc="-5" dirty="0">
                <a:latin typeface="Arial"/>
                <a:cs typeface="Arial"/>
              </a:rPr>
              <a:t>ta</a:t>
            </a:r>
            <a:endParaRPr sz="1900">
              <a:latin typeface="Arial"/>
              <a:cs typeface="Arial"/>
            </a:endParaRPr>
          </a:p>
        </p:txBody>
      </p:sp>
      <p:sp>
        <p:nvSpPr>
          <p:cNvPr id="14" name="object 14"/>
          <p:cNvSpPr txBox="1"/>
          <p:nvPr/>
        </p:nvSpPr>
        <p:spPr>
          <a:xfrm>
            <a:off x="706627" y="2228215"/>
            <a:ext cx="2279650" cy="304570"/>
          </a:xfrm>
          <a:prstGeom prst="rect">
            <a:avLst/>
          </a:prstGeom>
        </p:spPr>
        <p:txBody>
          <a:bodyPr vert="horz" wrap="square" lIns="0" tIns="12064" rIns="0" bIns="0" rtlCol="0">
            <a:spAutoFit/>
          </a:bodyPr>
          <a:lstStyle/>
          <a:p>
            <a:pPr marL="12699">
              <a:spcBef>
                <a:spcPts val="95"/>
              </a:spcBef>
              <a:tabLst>
                <a:tab pos="2199444" algn="l"/>
              </a:tabLst>
            </a:pPr>
            <a:r>
              <a:rPr sz="1900" b="1" spc="-5" dirty="0">
                <a:latin typeface="Arial"/>
                <a:cs typeface="Arial"/>
              </a:rPr>
              <a:t>La	l</a:t>
            </a:r>
            <a:endParaRPr sz="1900">
              <a:latin typeface="Arial"/>
              <a:cs typeface="Arial"/>
            </a:endParaRPr>
          </a:p>
        </p:txBody>
      </p:sp>
      <p:sp>
        <p:nvSpPr>
          <p:cNvPr id="15" name="object 15"/>
          <p:cNvSpPr txBox="1"/>
          <p:nvPr/>
        </p:nvSpPr>
        <p:spPr>
          <a:xfrm>
            <a:off x="3120627" y="2228214"/>
            <a:ext cx="5080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dirty="0">
                <a:latin typeface="Arial"/>
                <a:cs typeface="Arial"/>
              </a:rPr>
              <a:t>t</a:t>
            </a:r>
            <a:r>
              <a:rPr sz="1900" b="1" spc="-5" dirty="0">
                <a:latin typeface="Arial"/>
                <a:cs typeface="Arial"/>
              </a:rPr>
              <a:t>á</a:t>
            </a:r>
            <a:endParaRPr sz="1900">
              <a:latin typeface="Arial"/>
              <a:cs typeface="Arial"/>
            </a:endParaRPr>
          </a:p>
        </p:txBody>
      </p:sp>
      <p:sp>
        <p:nvSpPr>
          <p:cNvPr id="16" name="object 16"/>
          <p:cNvSpPr txBox="1"/>
          <p:nvPr/>
        </p:nvSpPr>
        <p:spPr>
          <a:xfrm>
            <a:off x="3777107" y="2257375"/>
            <a:ext cx="14071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infl</a:t>
            </a:r>
            <a:r>
              <a:rPr sz="1900" b="1" dirty="0">
                <a:latin typeface="Arial"/>
                <a:cs typeface="Arial"/>
              </a:rPr>
              <a:t>u</a:t>
            </a:r>
            <a:r>
              <a:rPr sz="1900" b="1" spc="-5" dirty="0">
                <a:latin typeface="Arial"/>
                <a:cs typeface="Arial"/>
              </a:rPr>
              <a:t>e</a:t>
            </a:r>
            <a:r>
              <a:rPr sz="1900" b="1" dirty="0">
                <a:latin typeface="Arial"/>
                <a:cs typeface="Arial"/>
              </a:rPr>
              <a:t>n</a:t>
            </a:r>
            <a:r>
              <a:rPr sz="1900" b="1" spc="-5" dirty="0">
                <a:latin typeface="Arial"/>
                <a:cs typeface="Arial"/>
              </a:rPr>
              <a:t>ci</a:t>
            </a:r>
            <a:r>
              <a:rPr sz="1900" b="1" spc="-15" dirty="0">
                <a:latin typeface="Arial"/>
                <a:cs typeface="Arial"/>
              </a:rPr>
              <a:t>ad</a:t>
            </a:r>
            <a:r>
              <a:rPr sz="1900" b="1" spc="-5" dirty="0">
                <a:latin typeface="Arial"/>
                <a:cs typeface="Arial"/>
              </a:rPr>
              <a:t>a</a:t>
            </a:r>
            <a:endParaRPr sz="1900">
              <a:latin typeface="Arial"/>
              <a:cs typeface="Arial"/>
            </a:endParaRPr>
          </a:p>
        </p:txBody>
      </p:sp>
      <p:sp>
        <p:nvSpPr>
          <p:cNvPr id="17" name="object 17"/>
          <p:cNvSpPr txBox="1"/>
          <p:nvPr/>
        </p:nvSpPr>
        <p:spPr>
          <a:xfrm>
            <a:off x="5332604" y="2228214"/>
            <a:ext cx="2760980" cy="304570"/>
          </a:xfrm>
          <a:prstGeom prst="rect">
            <a:avLst/>
          </a:prstGeom>
        </p:spPr>
        <p:txBody>
          <a:bodyPr vert="horz" wrap="square" lIns="0" tIns="12064" rIns="0" bIns="0" rtlCol="0">
            <a:spAutoFit/>
          </a:bodyPr>
          <a:lstStyle/>
          <a:p>
            <a:pPr marL="12699">
              <a:spcBef>
                <a:spcPts val="95"/>
              </a:spcBef>
              <a:tabLst>
                <a:tab pos="561925" algn="l"/>
                <a:tab pos="925112" algn="l"/>
                <a:tab pos="2544854" algn="l"/>
              </a:tabLst>
            </a:pPr>
            <a:r>
              <a:rPr sz="1900" b="1" spc="-5" dirty="0">
                <a:latin typeface="Arial"/>
                <a:cs typeface="Arial"/>
              </a:rPr>
              <a:t>p</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te</a:t>
            </a:r>
            <a:r>
              <a:rPr sz="1900" b="1" spc="-21" dirty="0">
                <a:latin typeface="Arial"/>
                <a:cs typeface="Arial"/>
              </a:rPr>
              <a:t>m</a:t>
            </a:r>
            <a:r>
              <a:rPr sz="1900" b="1" spc="-5" dirty="0">
                <a:latin typeface="Arial"/>
                <a:cs typeface="Arial"/>
              </a:rPr>
              <a:t>p</a:t>
            </a:r>
            <a:r>
              <a:rPr sz="1900" b="1" dirty="0">
                <a:latin typeface="Arial"/>
                <a:cs typeface="Arial"/>
              </a:rPr>
              <a:t>e</a:t>
            </a:r>
            <a:r>
              <a:rPr sz="1900" b="1" spc="-5" dirty="0">
                <a:latin typeface="Arial"/>
                <a:cs typeface="Arial"/>
              </a:rPr>
              <a:t>ratura,</a:t>
            </a:r>
            <a:r>
              <a:rPr sz="1900" b="1" dirty="0">
                <a:latin typeface="Arial"/>
                <a:cs typeface="Arial"/>
              </a:rPr>
              <a:t>	</a:t>
            </a:r>
            <a:r>
              <a:rPr sz="1900" b="1" spc="5" dirty="0">
                <a:latin typeface="Arial"/>
                <a:cs typeface="Arial"/>
              </a:rPr>
              <a:t>l</a:t>
            </a:r>
            <a:r>
              <a:rPr sz="1900" b="1" spc="-5" dirty="0">
                <a:latin typeface="Arial"/>
                <a:cs typeface="Arial"/>
              </a:rPr>
              <a:t>a</a:t>
            </a:r>
            <a:endParaRPr sz="1900">
              <a:latin typeface="Arial"/>
              <a:cs typeface="Arial"/>
            </a:endParaRPr>
          </a:p>
        </p:txBody>
      </p:sp>
      <p:sp>
        <p:nvSpPr>
          <p:cNvPr id="18" name="object 18"/>
          <p:cNvSpPr txBox="1"/>
          <p:nvPr/>
        </p:nvSpPr>
        <p:spPr>
          <a:xfrm>
            <a:off x="8243061" y="2257375"/>
            <a:ext cx="10731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t>
            </a:r>
            <a:r>
              <a:rPr sz="1900" b="1" dirty="0">
                <a:latin typeface="Arial"/>
                <a:cs typeface="Arial"/>
              </a:rPr>
              <a:t>u</a:t>
            </a:r>
            <a:r>
              <a:rPr sz="1900" b="1" spc="-5" dirty="0">
                <a:latin typeface="Arial"/>
                <a:cs typeface="Arial"/>
              </a:rPr>
              <a:t>medad</a:t>
            </a:r>
            <a:endParaRPr sz="1900">
              <a:latin typeface="Arial"/>
              <a:cs typeface="Arial"/>
            </a:endParaRPr>
          </a:p>
        </p:txBody>
      </p:sp>
      <p:sp>
        <p:nvSpPr>
          <p:cNvPr id="19" name="object 19"/>
          <p:cNvSpPr txBox="1"/>
          <p:nvPr/>
        </p:nvSpPr>
        <p:spPr>
          <a:xfrm>
            <a:off x="9463278" y="2228215"/>
            <a:ext cx="520700" cy="304570"/>
          </a:xfrm>
          <a:prstGeom prst="rect">
            <a:avLst/>
          </a:prstGeom>
        </p:spPr>
        <p:txBody>
          <a:bodyPr vert="horz" wrap="square" lIns="0" tIns="12064" rIns="0" bIns="0" rtlCol="0">
            <a:spAutoFit/>
          </a:bodyPr>
          <a:lstStyle/>
          <a:p>
            <a:pPr marL="12699">
              <a:spcBef>
                <a:spcPts val="95"/>
              </a:spcBef>
              <a:tabLst>
                <a:tab pos="306042" algn="l"/>
              </a:tabLst>
            </a:pPr>
            <a:r>
              <a:rPr sz="1900" b="1" spc="-5" dirty="0">
                <a:latin typeface="Arial"/>
                <a:cs typeface="Arial"/>
              </a:rPr>
              <a:t>y	la</a:t>
            </a:r>
            <a:endParaRPr sz="1900">
              <a:latin typeface="Arial"/>
              <a:cs typeface="Arial"/>
            </a:endParaRPr>
          </a:p>
        </p:txBody>
      </p:sp>
      <p:sp>
        <p:nvSpPr>
          <p:cNvPr id="20" name="object 20"/>
          <p:cNvSpPr txBox="1"/>
          <p:nvPr/>
        </p:nvSpPr>
        <p:spPr>
          <a:xfrm>
            <a:off x="719327" y="2535048"/>
            <a:ext cx="280479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conductividad</a:t>
            </a:r>
            <a:r>
              <a:rPr sz="1900" b="1" spc="10"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aceite</a:t>
            </a:r>
            <a:endParaRPr sz="1900">
              <a:latin typeface="Arial"/>
              <a:cs typeface="Arial"/>
            </a:endParaRPr>
          </a:p>
        </p:txBody>
      </p:sp>
      <p:sp>
        <p:nvSpPr>
          <p:cNvPr id="21" name="object 21"/>
          <p:cNvSpPr txBox="1"/>
          <p:nvPr/>
        </p:nvSpPr>
        <p:spPr>
          <a:xfrm>
            <a:off x="3511422" y="2505582"/>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2" name="object 22"/>
          <p:cNvSpPr/>
          <p:nvPr/>
        </p:nvSpPr>
        <p:spPr>
          <a:xfrm>
            <a:off x="2155189" y="3089784"/>
            <a:ext cx="7401559" cy="277495"/>
          </a:xfrm>
          <a:custGeom>
            <a:avLst/>
            <a:gdLst/>
            <a:ahLst/>
            <a:cxnLst/>
            <a:rect l="l" t="t" r="r" b="b"/>
            <a:pathLst>
              <a:path w="7401559" h="277495">
                <a:moveTo>
                  <a:pt x="7401433" y="0"/>
                </a:moveTo>
                <a:lnTo>
                  <a:pt x="0" y="0"/>
                </a:lnTo>
                <a:lnTo>
                  <a:pt x="0" y="277367"/>
                </a:lnTo>
                <a:lnTo>
                  <a:pt x="7401433" y="277367"/>
                </a:lnTo>
                <a:lnTo>
                  <a:pt x="7401433" y="0"/>
                </a:lnTo>
                <a:close/>
              </a:path>
            </a:pathLst>
          </a:custGeom>
          <a:solidFill>
            <a:srgbClr val="FFFF00"/>
          </a:solidFill>
        </p:spPr>
        <p:txBody>
          <a:bodyPr wrap="square" lIns="0" tIns="0" rIns="0" bIns="0" rtlCol="0"/>
          <a:lstStyle/>
          <a:p>
            <a:endParaRPr/>
          </a:p>
        </p:txBody>
      </p:sp>
      <p:sp>
        <p:nvSpPr>
          <p:cNvPr id="23" name="object 23"/>
          <p:cNvSpPr txBox="1"/>
          <p:nvPr/>
        </p:nvSpPr>
        <p:spPr>
          <a:xfrm>
            <a:off x="706628" y="3060318"/>
            <a:ext cx="927989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40" dirty="0">
                <a:latin typeface="Arial"/>
                <a:cs typeface="Arial"/>
              </a:rPr>
              <a:t> </a:t>
            </a:r>
            <a:r>
              <a:rPr sz="1900" b="1" spc="-5" dirty="0">
                <a:latin typeface="Arial"/>
                <a:cs typeface="Arial"/>
              </a:rPr>
              <a:t>figura</a:t>
            </a:r>
            <a:r>
              <a:rPr sz="1900" b="1" spc="40" dirty="0">
                <a:latin typeface="Arial"/>
                <a:cs typeface="Arial"/>
              </a:rPr>
              <a:t> </a:t>
            </a:r>
            <a:r>
              <a:rPr sz="1900" b="1" spc="-5" dirty="0">
                <a:latin typeface="Arial"/>
                <a:cs typeface="Arial"/>
              </a:rPr>
              <a:t>35</a:t>
            </a:r>
            <a:r>
              <a:rPr sz="1900" b="1" spc="55" dirty="0">
                <a:latin typeface="Arial"/>
                <a:cs typeface="Arial"/>
              </a:rPr>
              <a:t> </a:t>
            </a:r>
            <a:r>
              <a:rPr sz="1900" b="1" spc="-5" dirty="0">
                <a:latin typeface="Arial"/>
                <a:cs typeface="Arial"/>
              </a:rPr>
              <a:t>muestra</a:t>
            </a:r>
            <a:r>
              <a:rPr sz="1900" b="1" spc="44" dirty="0">
                <a:latin typeface="Arial"/>
                <a:cs typeface="Arial"/>
              </a:rPr>
              <a:t> </a:t>
            </a:r>
            <a:r>
              <a:rPr sz="1900" b="1" dirty="0">
                <a:latin typeface="Arial"/>
                <a:cs typeface="Arial"/>
              </a:rPr>
              <a:t>como</a:t>
            </a:r>
            <a:r>
              <a:rPr sz="1900" b="1" spc="40" dirty="0">
                <a:latin typeface="Arial"/>
                <a:cs typeface="Arial"/>
              </a:rPr>
              <a:t> </a:t>
            </a:r>
            <a:r>
              <a:rPr sz="1900" b="1" spc="-5" dirty="0">
                <a:latin typeface="Arial"/>
                <a:cs typeface="Arial"/>
              </a:rPr>
              <a:t>influye</a:t>
            </a:r>
            <a:r>
              <a:rPr sz="1900" b="1" spc="40" dirty="0">
                <a:latin typeface="Arial"/>
                <a:cs typeface="Arial"/>
              </a:rPr>
              <a:t> </a:t>
            </a:r>
            <a:r>
              <a:rPr sz="1900" b="1" dirty="0">
                <a:latin typeface="Arial"/>
                <a:cs typeface="Arial"/>
              </a:rPr>
              <a:t>cada</a:t>
            </a:r>
            <a:r>
              <a:rPr sz="1900" b="1" spc="40" dirty="0">
                <a:latin typeface="Arial"/>
                <a:cs typeface="Arial"/>
              </a:rPr>
              <a:t> </a:t>
            </a:r>
            <a:r>
              <a:rPr sz="1900" b="1" spc="-5" dirty="0">
                <a:latin typeface="Arial"/>
                <a:cs typeface="Arial"/>
              </a:rPr>
              <a:t>uno</a:t>
            </a:r>
            <a:r>
              <a:rPr sz="1900" b="1" spc="44" dirty="0">
                <a:latin typeface="Arial"/>
                <a:cs typeface="Arial"/>
              </a:rPr>
              <a:t> </a:t>
            </a:r>
            <a:r>
              <a:rPr sz="1900" b="1" spc="-5" dirty="0">
                <a:latin typeface="Arial"/>
                <a:cs typeface="Arial"/>
              </a:rPr>
              <a:t>de</a:t>
            </a:r>
            <a:r>
              <a:rPr sz="1900" b="1" spc="40" dirty="0">
                <a:latin typeface="Arial"/>
                <a:cs typeface="Arial"/>
              </a:rPr>
              <a:t> </a:t>
            </a:r>
            <a:r>
              <a:rPr sz="1900" b="1" spc="-5" dirty="0">
                <a:latin typeface="Arial"/>
                <a:cs typeface="Arial"/>
              </a:rPr>
              <a:t>los</a:t>
            </a:r>
            <a:r>
              <a:rPr sz="1900" b="1" spc="25" dirty="0">
                <a:latin typeface="Arial"/>
                <a:cs typeface="Arial"/>
              </a:rPr>
              <a:t> </a:t>
            </a:r>
            <a:r>
              <a:rPr sz="1900" b="1" spc="-5" dirty="0">
                <a:latin typeface="Arial"/>
                <a:cs typeface="Arial"/>
              </a:rPr>
              <a:t>fenómenos</a:t>
            </a:r>
            <a:r>
              <a:rPr sz="1900" b="1" spc="44" dirty="0">
                <a:latin typeface="Arial"/>
                <a:cs typeface="Arial"/>
              </a:rPr>
              <a:t> </a:t>
            </a:r>
            <a:r>
              <a:rPr sz="1900" b="1" dirty="0">
                <a:latin typeface="Arial"/>
                <a:cs typeface="Arial"/>
              </a:rPr>
              <a:t>mencionados,</a:t>
            </a:r>
            <a:r>
              <a:rPr sz="1900" b="1" spc="25" dirty="0">
                <a:latin typeface="Arial"/>
                <a:cs typeface="Arial"/>
              </a:rPr>
              <a:t> </a:t>
            </a:r>
            <a:r>
              <a:rPr sz="1900" b="1" spc="-10" dirty="0">
                <a:latin typeface="Arial"/>
                <a:cs typeface="Arial"/>
              </a:rPr>
              <a:t>en </a:t>
            </a:r>
            <a:r>
              <a:rPr sz="1900" b="1" spc="-51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respuesta en</a:t>
            </a:r>
            <a:r>
              <a:rPr sz="1900" b="1" spc="5" dirty="0">
                <a:latin typeface="Arial"/>
                <a:cs typeface="Arial"/>
              </a:rPr>
              <a:t> </a:t>
            </a:r>
            <a:r>
              <a:rPr sz="1900" b="1" spc="-5" dirty="0">
                <a:latin typeface="Arial"/>
                <a:cs typeface="Arial"/>
              </a:rPr>
              <a:t>frecuencia del dieléctrico.</a:t>
            </a:r>
            <a:endParaRPr sz="1900">
              <a:latin typeface="Arial"/>
              <a:cs typeface="Arial"/>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92</a:t>
            </a:fld>
            <a:endParaRPr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5647055"/>
            <a:chOff x="789431" y="1124085"/>
            <a:chExt cx="9114790" cy="564705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12876" y="1147597"/>
              <a:ext cx="8839233" cy="5623362"/>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93</a:t>
            </a:fld>
            <a:endParaRPr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328" y="1425195"/>
            <a:ext cx="228599" cy="277367"/>
          </a:xfrm>
          <a:prstGeom prst="rect">
            <a:avLst/>
          </a:prstGeom>
        </p:spPr>
      </p:pic>
      <p:sp>
        <p:nvSpPr>
          <p:cNvPr id="7" name="object 7"/>
          <p:cNvSpPr txBox="1"/>
          <p:nvPr/>
        </p:nvSpPr>
        <p:spPr>
          <a:xfrm>
            <a:off x="935227" y="1395730"/>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8" name="object 8"/>
          <p:cNvSpPr txBox="1"/>
          <p:nvPr/>
        </p:nvSpPr>
        <p:spPr>
          <a:xfrm>
            <a:off x="1297177" y="1425195"/>
            <a:ext cx="23355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conexión</a:t>
            </a:r>
            <a:r>
              <a:rPr sz="1900" b="1"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equipo</a:t>
            </a:r>
            <a:endParaRPr sz="1900">
              <a:latin typeface="Arial"/>
              <a:cs typeface="Arial"/>
            </a:endParaRPr>
          </a:p>
        </p:txBody>
      </p:sp>
      <p:sp>
        <p:nvSpPr>
          <p:cNvPr id="9" name="object 9"/>
          <p:cNvSpPr txBox="1"/>
          <p:nvPr/>
        </p:nvSpPr>
        <p:spPr>
          <a:xfrm>
            <a:off x="3686683" y="1395730"/>
            <a:ext cx="43535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spc="-10" dirty="0">
                <a:latin typeface="Arial"/>
                <a:cs typeface="Arial"/>
              </a:rPr>
              <a:t> </a:t>
            </a:r>
            <a:r>
              <a:rPr sz="1900" b="1" spc="-5" dirty="0">
                <a:latin typeface="Arial"/>
                <a:cs typeface="Arial"/>
              </a:rPr>
              <a:t>realiza </a:t>
            </a:r>
            <a:r>
              <a:rPr sz="1900" b="1" dirty="0">
                <a:latin typeface="Arial"/>
                <a:cs typeface="Arial"/>
              </a:rPr>
              <a:t>tal</a:t>
            </a:r>
            <a:r>
              <a:rPr sz="1900" b="1" spc="-5" dirty="0">
                <a:latin typeface="Arial"/>
                <a:cs typeface="Arial"/>
              </a:rPr>
              <a:t> cual se</a:t>
            </a:r>
            <a:r>
              <a:rPr sz="1900" b="1" dirty="0">
                <a:latin typeface="Arial"/>
                <a:cs typeface="Arial"/>
              </a:rPr>
              <a:t> </a:t>
            </a:r>
            <a:r>
              <a:rPr sz="1900" b="1" spc="-5" dirty="0">
                <a:latin typeface="Arial"/>
                <a:cs typeface="Arial"/>
              </a:rPr>
              <a:t>hace</a:t>
            </a:r>
            <a:r>
              <a:rPr sz="1900" b="1" dirty="0">
                <a:latin typeface="Arial"/>
                <a:cs typeface="Arial"/>
              </a:rPr>
              <a:t> </a:t>
            </a:r>
            <a:r>
              <a:rPr sz="1900" b="1" spc="-5" dirty="0">
                <a:latin typeface="Arial"/>
                <a:cs typeface="Arial"/>
              </a:rPr>
              <a:t>la conexión</a:t>
            </a:r>
            <a:endParaRPr sz="1900">
              <a:latin typeface="Arial"/>
              <a:cs typeface="Arial"/>
            </a:endParaRPr>
          </a:p>
        </p:txBody>
      </p:sp>
      <p:sp>
        <p:nvSpPr>
          <p:cNvPr id="10" name="object 10"/>
          <p:cNvSpPr txBox="1"/>
          <p:nvPr/>
        </p:nvSpPr>
        <p:spPr>
          <a:xfrm>
            <a:off x="8098282" y="1425195"/>
            <a:ext cx="188722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para</a:t>
            </a:r>
            <a:r>
              <a:rPr sz="1900" b="1" spc="-21" dirty="0">
                <a:latin typeface="Arial"/>
                <a:cs typeface="Arial"/>
              </a:rPr>
              <a:t> </a:t>
            </a:r>
            <a:r>
              <a:rPr sz="1900" b="1" spc="-5" dirty="0">
                <a:latin typeface="Arial"/>
                <a:cs typeface="Arial"/>
              </a:rPr>
              <a:t>una</a:t>
            </a:r>
            <a:r>
              <a:rPr sz="1900" b="1" spc="-25" dirty="0">
                <a:latin typeface="Arial"/>
                <a:cs typeface="Arial"/>
              </a:rPr>
              <a:t> </a:t>
            </a:r>
            <a:r>
              <a:rPr sz="1900" b="1" spc="-5" dirty="0">
                <a:latin typeface="Arial"/>
                <a:cs typeface="Arial"/>
              </a:rPr>
              <a:t>prueba</a:t>
            </a:r>
            <a:endParaRPr sz="1900">
              <a:latin typeface="Arial"/>
              <a:cs typeface="Arial"/>
            </a:endParaRPr>
          </a:p>
        </p:txBody>
      </p:sp>
      <p:sp>
        <p:nvSpPr>
          <p:cNvPr id="11" name="object 11"/>
          <p:cNvSpPr txBox="1"/>
          <p:nvPr/>
        </p:nvSpPr>
        <p:spPr>
          <a:xfrm>
            <a:off x="947928" y="1702563"/>
            <a:ext cx="21355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factor</a:t>
            </a:r>
            <a:r>
              <a:rPr sz="1900" b="1" spc="210" dirty="0">
                <a:latin typeface="Arial"/>
                <a:cs typeface="Arial"/>
              </a:rPr>
              <a:t> </a:t>
            </a:r>
            <a:r>
              <a:rPr sz="1900" b="1" spc="-5" dirty="0">
                <a:latin typeface="Arial"/>
                <a:cs typeface="Arial"/>
              </a:rPr>
              <a:t>de</a:t>
            </a:r>
            <a:r>
              <a:rPr sz="1900" b="1" spc="220" dirty="0">
                <a:latin typeface="Arial"/>
                <a:cs typeface="Arial"/>
              </a:rPr>
              <a:t> </a:t>
            </a:r>
            <a:r>
              <a:rPr sz="1900" b="1" spc="-5" dirty="0">
                <a:latin typeface="Arial"/>
                <a:cs typeface="Arial"/>
              </a:rPr>
              <a:t>potencia</a:t>
            </a:r>
            <a:endParaRPr sz="1900">
              <a:latin typeface="Arial"/>
              <a:cs typeface="Arial"/>
            </a:endParaRPr>
          </a:p>
        </p:txBody>
      </p:sp>
      <p:sp>
        <p:nvSpPr>
          <p:cNvPr id="12" name="object 12"/>
          <p:cNvSpPr txBox="1"/>
          <p:nvPr/>
        </p:nvSpPr>
        <p:spPr>
          <a:xfrm>
            <a:off x="3083305" y="1702562"/>
            <a:ext cx="621030" cy="269304"/>
          </a:xfrm>
          <a:prstGeom prst="rect">
            <a:avLst/>
          </a:prstGeom>
        </p:spPr>
        <p:txBody>
          <a:bodyPr vert="horz" wrap="square" lIns="0" tIns="0" rIns="0" bIns="0" rtlCol="0">
            <a:spAutoFit/>
          </a:bodyPr>
          <a:lstStyle/>
          <a:p>
            <a:pPr marL="95876">
              <a:lnSpc>
                <a:spcPts val="2145"/>
              </a:lnSpc>
            </a:pPr>
            <a:r>
              <a:rPr sz="1900" b="1" spc="-5" dirty="0">
                <a:latin typeface="Arial"/>
                <a:cs typeface="Arial"/>
              </a:rPr>
              <a:t>y</a:t>
            </a:r>
            <a:r>
              <a:rPr sz="1900" b="1" spc="149" dirty="0">
                <a:latin typeface="Arial"/>
                <a:cs typeface="Arial"/>
              </a:rPr>
              <a:t> </a:t>
            </a:r>
            <a:r>
              <a:rPr sz="1900" b="1" spc="-5" dirty="0">
                <a:latin typeface="Arial"/>
                <a:cs typeface="Arial"/>
              </a:rPr>
              <a:t>la</a:t>
            </a:r>
            <a:endParaRPr sz="1900">
              <a:latin typeface="Arial"/>
              <a:cs typeface="Arial"/>
            </a:endParaRPr>
          </a:p>
        </p:txBody>
      </p:sp>
      <p:sp>
        <p:nvSpPr>
          <p:cNvPr id="13" name="object 13"/>
          <p:cNvSpPr txBox="1"/>
          <p:nvPr/>
        </p:nvSpPr>
        <p:spPr>
          <a:xfrm>
            <a:off x="3703955" y="1702563"/>
            <a:ext cx="10610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a:t>
            </a:r>
            <a:r>
              <a:rPr sz="1900" b="1" dirty="0">
                <a:latin typeface="Arial"/>
                <a:cs typeface="Arial"/>
              </a:rPr>
              <a:t>d</a:t>
            </a:r>
            <a:r>
              <a:rPr sz="1900" b="1" spc="-5" dirty="0">
                <a:latin typeface="Arial"/>
                <a:cs typeface="Arial"/>
              </a:rPr>
              <a:t>ici</a:t>
            </a:r>
            <a:r>
              <a:rPr sz="1900" b="1" dirty="0">
                <a:latin typeface="Arial"/>
                <a:cs typeface="Arial"/>
              </a:rPr>
              <a:t>ó</a:t>
            </a:r>
            <a:r>
              <a:rPr sz="1900" b="1" spc="-5" dirty="0">
                <a:latin typeface="Arial"/>
                <a:cs typeface="Arial"/>
              </a:rPr>
              <a:t>n</a:t>
            </a:r>
            <a:endParaRPr sz="1900">
              <a:latin typeface="Arial"/>
              <a:cs typeface="Arial"/>
            </a:endParaRPr>
          </a:p>
        </p:txBody>
      </p:sp>
      <p:sp>
        <p:nvSpPr>
          <p:cNvPr id="14" name="object 14"/>
          <p:cNvSpPr txBox="1"/>
          <p:nvPr/>
        </p:nvSpPr>
        <p:spPr>
          <a:xfrm>
            <a:off x="4846445" y="1673098"/>
            <a:ext cx="19431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puede</a:t>
            </a:r>
            <a:r>
              <a:rPr sz="1900" b="1" spc="175" dirty="0">
                <a:latin typeface="Arial"/>
                <a:cs typeface="Arial"/>
              </a:rPr>
              <a:t> </a:t>
            </a:r>
            <a:r>
              <a:rPr sz="1900" b="1" spc="-5" dirty="0">
                <a:latin typeface="Arial"/>
                <a:cs typeface="Arial"/>
              </a:rPr>
              <a:t>realizarse</a:t>
            </a:r>
            <a:endParaRPr sz="1900">
              <a:latin typeface="Arial"/>
              <a:cs typeface="Arial"/>
            </a:endParaRPr>
          </a:p>
        </p:txBody>
      </p:sp>
      <p:sp>
        <p:nvSpPr>
          <p:cNvPr id="15" name="object 15"/>
          <p:cNvSpPr txBox="1"/>
          <p:nvPr/>
        </p:nvSpPr>
        <p:spPr>
          <a:xfrm>
            <a:off x="6874129" y="1702563"/>
            <a:ext cx="30988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simultáneamente</a:t>
            </a:r>
            <a:r>
              <a:rPr sz="1900" b="1" spc="214" dirty="0">
                <a:latin typeface="Arial"/>
                <a:cs typeface="Arial"/>
              </a:rPr>
              <a:t> </a:t>
            </a:r>
            <a:r>
              <a:rPr sz="1900" b="1" spc="-5" dirty="0">
                <a:latin typeface="Arial"/>
                <a:cs typeface="Arial"/>
              </a:rPr>
              <a:t>en</a:t>
            </a:r>
            <a:r>
              <a:rPr sz="1900" b="1" spc="220" dirty="0">
                <a:latin typeface="Arial"/>
                <a:cs typeface="Arial"/>
              </a:rPr>
              <a:t> </a:t>
            </a:r>
            <a:r>
              <a:rPr sz="1900" b="1" spc="-5" dirty="0">
                <a:latin typeface="Arial"/>
                <a:cs typeface="Arial"/>
              </a:rPr>
              <a:t>modo</a:t>
            </a:r>
            <a:endParaRPr sz="1900">
              <a:latin typeface="Arial"/>
              <a:cs typeface="Arial"/>
            </a:endParaRPr>
          </a:p>
        </p:txBody>
      </p:sp>
      <p:sp>
        <p:nvSpPr>
          <p:cNvPr id="16" name="object 16"/>
          <p:cNvSpPr txBox="1"/>
          <p:nvPr/>
        </p:nvSpPr>
        <p:spPr>
          <a:xfrm>
            <a:off x="947929" y="1979931"/>
            <a:ext cx="44253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UST</a:t>
            </a:r>
            <a:r>
              <a:rPr sz="1900" b="1" spc="-10" dirty="0">
                <a:latin typeface="Arial"/>
                <a:cs typeface="Arial"/>
              </a:rPr>
              <a:t> </a:t>
            </a:r>
            <a:r>
              <a:rPr sz="1900" b="1" spc="-5" dirty="0">
                <a:latin typeface="Arial"/>
                <a:cs typeface="Arial"/>
              </a:rPr>
              <a:t>(equipo no</a:t>
            </a:r>
            <a:r>
              <a:rPr sz="1900" b="1" dirty="0">
                <a:latin typeface="Arial"/>
                <a:cs typeface="Arial"/>
              </a:rPr>
              <a:t> </a:t>
            </a:r>
            <a:r>
              <a:rPr sz="1900" b="1" spc="-5" dirty="0">
                <a:latin typeface="Arial"/>
                <a:cs typeface="Arial"/>
              </a:rPr>
              <a:t>puesto a</a:t>
            </a:r>
            <a:r>
              <a:rPr sz="1900" b="1" spc="21" dirty="0">
                <a:latin typeface="Arial"/>
                <a:cs typeface="Arial"/>
              </a:rPr>
              <a:t> </a:t>
            </a:r>
            <a:r>
              <a:rPr sz="1900" b="1" spc="-5" dirty="0">
                <a:latin typeface="Arial"/>
                <a:cs typeface="Arial"/>
              </a:rPr>
              <a:t>tierra)</a:t>
            </a:r>
            <a:r>
              <a:rPr sz="1900" b="1" spc="10" dirty="0">
                <a:latin typeface="Arial"/>
                <a:cs typeface="Arial"/>
              </a:rPr>
              <a:t> </a:t>
            </a:r>
            <a:r>
              <a:rPr sz="1900" b="1" spc="-5" dirty="0">
                <a:latin typeface="Arial"/>
                <a:cs typeface="Arial"/>
              </a:rPr>
              <a:t>y</a:t>
            </a:r>
            <a:r>
              <a:rPr sz="1900" b="1" spc="-15" dirty="0">
                <a:latin typeface="Arial"/>
                <a:cs typeface="Arial"/>
              </a:rPr>
              <a:t> </a:t>
            </a:r>
            <a:r>
              <a:rPr sz="1900" b="1" dirty="0">
                <a:latin typeface="Arial"/>
                <a:cs typeface="Arial"/>
              </a:rPr>
              <a:t>GST.</a:t>
            </a:r>
            <a:endParaRPr sz="1900">
              <a:latin typeface="Arial"/>
              <a:cs typeface="Arial"/>
            </a:endParaRPr>
          </a:p>
        </p:txBody>
      </p:sp>
      <p:pic>
        <p:nvPicPr>
          <p:cNvPr id="17" name="object 17"/>
          <p:cNvPicPr/>
          <p:nvPr/>
        </p:nvPicPr>
        <p:blipFill>
          <a:blip r:embed="rId3" cstate="print"/>
          <a:stretch>
            <a:fillRect/>
          </a:stretch>
        </p:blipFill>
        <p:spPr>
          <a:xfrm>
            <a:off x="719455" y="2563453"/>
            <a:ext cx="208914" cy="194987"/>
          </a:xfrm>
          <a:prstGeom prst="rect">
            <a:avLst/>
          </a:prstGeom>
        </p:spPr>
      </p:pic>
      <p:sp>
        <p:nvSpPr>
          <p:cNvPr id="18" name="object 18"/>
          <p:cNvSpPr txBox="1"/>
          <p:nvPr/>
        </p:nvSpPr>
        <p:spPr>
          <a:xfrm>
            <a:off x="935228" y="2505582"/>
            <a:ext cx="94043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a:t>
            </a:r>
            <a:r>
              <a:rPr sz="1900" b="1" spc="-10" dirty="0">
                <a:latin typeface="Arial"/>
                <a:cs typeface="Arial"/>
              </a:rPr>
              <a:t> </a:t>
            </a:r>
            <a:r>
              <a:rPr sz="1900" b="1" spc="-15" dirty="0">
                <a:latin typeface="Arial"/>
                <a:cs typeface="Arial"/>
              </a:rPr>
              <a:t>vez</a:t>
            </a:r>
            <a:endParaRPr sz="1900">
              <a:latin typeface="Arial"/>
              <a:cs typeface="Arial"/>
            </a:endParaRPr>
          </a:p>
        </p:txBody>
      </p:sp>
      <p:sp>
        <p:nvSpPr>
          <p:cNvPr id="19" name="object 19"/>
          <p:cNvSpPr txBox="1"/>
          <p:nvPr/>
        </p:nvSpPr>
        <p:spPr>
          <a:xfrm>
            <a:off x="1937258" y="2535048"/>
            <a:ext cx="41948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obtenida</a:t>
            </a:r>
            <a:r>
              <a:rPr sz="1900" b="1" spc="55" dirty="0">
                <a:latin typeface="Arial"/>
                <a:cs typeface="Arial"/>
              </a:rPr>
              <a:t> </a:t>
            </a:r>
            <a:r>
              <a:rPr sz="1900" b="1" spc="-5" dirty="0">
                <a:latin typeface="Arial"/>
                <a:cs typeface="Arial"/>
              </a:rPr>
              <a:t>la</a:t>
            </a:r>
            <a:r>
              <a:rPr sz="1900" b="1" spc="50" dirty="0">
                <a:latin typeface="Arial"/>
                <a:cs typeface="Arial"/>
              </a:rPr>
              <a:t> </a:t>
            </a:r>
            <a:r>
              <a:rPr sz="1900" b="1" spc="-5" dirty="0">
                <a:latin typeface="Arial"/>
                <a:cs typeface="Arial"/>
              </a:rPr>
              <a:t>respuesta</a:t>
            </a:r>
            <a:r>
              <a:rPr sz="1900" b="1" spc="55" dirty="0">
                <a:latin typeface="Arial"/>
                <a:cs typeface="Arial"/>
              </a:rPr>
              <a:t> </a:t>
            </a:r>
            <a:r>
              <a:rPr sz="1900" b="1" spc="-5" dirty="0">
                <a:latin typeface="Arial"/>
                <a:cs typeface="Arial"/>
              </a:rPr>
              <a:t>del</a:t>
            </a:r>
            <a:r>
              <a:rPr sz="1900" b="1" spc="50" dirty="0">
                <a:latin typeface="Arial"/>
                <a:cs typeface="Arial"/>
              </a:rPr>
              <a:t> </a:t>
            </a:r>
            <a:r>
              <a:rPr sz="1900" b="1" spc="-5" dirty="0">
                <a:latin typeface="Arial"/>
                <a:cs typeface="Arial"/>
              </a:rPr>
              <a:t>dieléctrico</a:t>
            </a:r>
            <a:endParaRPr sz="1900">
              <a:latin typeface="Arial"/>
              <a:cs typeface="Arial"/>
            </a:endParaRPr>
          </a:p>
        </p:txBody>
      </p:sp>
      <p:sp>
        <p:nvSpPr>
          <p:cNvPr id="20" name="object 20"/>
          <p:cNvSpPr txBox="1"/>
          <p:nvPr/>
        </p:nvSpPr>
        <p:spPr>
          <a:xfrm>
            <a:off x="6119241" y="2505582"/>
            <a:ext cx="386587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5" dirty="0">
                <a:latin typeface="Arial"/>
                <a:cs typeface="Arial"/>
              </a:rPr>
              <a:t> </a:t>
            </a:r>
            <a:r>
              <a:rPr sz="1900" b="1" spc="-5" dirty="0">
                <a:latin typeface="Arial"/>
                <a:cs typeface="Arial"/>
              </a:rPr>
              <a:t>el</a:t>
            </a:r>
            <a:r>
              <a:rPr sz="1900" b="1" spc="40" dirty="0">
                <a:latin typeface="Arial"/>
                <a:cs typeface="Arial"/>
              </a:rPr>
              <a:t> </a:t>
            </a:r>
            <a:r>
              <a:rPr sz="1900" b="1" spc="-5" dirty="0">
                <a:latin typeface="Arial"/>
                <a:cs typeface="Arial"/>
              </a:rPr>
              <a:t>equipo</a:t>
            </a:r>
            <a:r>
              <a:rPr sz="1900" b="1" spc="44"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su</a:t>
            </a:r>
            <a:r>
              <a:rPr sz="1900" b="1" spc="65" dirty="0">
                <a:latin typeface="Arial"/>
                <a:cs typeface="Arial"/>
              </a:rPr>
              <a:t> </a:t>
            </a:r>
            <a:r>
              <a:rPr sz="1900" b="1" dirty="0">
                <a:latin typeface="Arial"/>
                <a:cs typeface="Arial"/>
              </a:rPr>
              <a:t>software</a:t>
            </a:r>
            <a:r>
              <a:rPr sz="1900" b="1" spc="25" dirty="0">
                <a:latin typeface="Arial"/>
                <a:cs typeface="Arial"/>
              </a:rPr>
              <a:t> </a:t>
            </a:r>
            <a:r>
              <a:rPr sz="1900" b="1" spc="-5" dirty="0">
                <a:latin typeface="Arial"/>
                <a:cs typeface="Arial"/>
              </a:rPr>
              <a:t>procede</a:t>
            </a:r>
            <a:endParaRPr sz="1900">
              <a:latin typeface="Arial"/>
              <a:cs typeface="Arial"/>
            </a:endParaRPr>
          </a:p>
        </p:txBody>
      </p:sp>
      <p:sp>
        <p:nvSpPr>
          <p:cNvPr id="21" name="object 21"/>
          <p:cNvSpPr txBox="1"/>
          <p:nvPr/>
        </p:nvSpPr>
        <p:spPr>
          <a:xfrm>
            <a:off x="935229" y="2782950"/>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endParaRPr sz="1900">
              <a:latin typeface="Arial"/>
              <a:cs typeface="Arial"/>
            </a:endParaRPr>
          </a:p>
        </p:txBody>
      </p:sp>
      <p:sp>
        <p:nvSpPr>
          <p:cNvPr id="22" name="object 22"/>
          <p:cNvSpPr txBox="1"/>
          <p:nvPr/>
        </p:nvSpPr>
        <p:spPr>
          <a:xfrm>
            <a:off x="1170737" y="2812416"/>
            <a:ext cx="53613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calcular</a:t>
            </a:r>
            <a:r>
              <a:rPr sz="1900" b="1" spc="160" dirty="0">
                <a:latin typeface="Arial"/>
                <a:cs typeface="Arial"/>
              </a:rPr>
              <a:t> </a:t>
            </a:r>
            <a:r>
              <a:rPr sz="1900" b="1" spc="-5" dirty="0">
                <a:latin typeface="Arial"/>
                <a:cs typeface="Arial"/>
              </a:rPr>
              <a:t>el</a:t>
            </a:r>
            <a:r>
              <a:rPr sz="1900" b="1" spc="160" dirty="0">
                <a:latin typeface="Arial"/>
                <a:cs typeface="Arial"/>
              </a:rPr>
              <a:t> </a:t>
            </a:r>
            <a:r>
              <a:rPr sz="1900" b="1" spc="-5" dirty="0">
                <a:latin typeface="Arial"/>
                <a:cs typeface="Arial"/>
              </a:rPr>
              <a:t>contenido</a:t>
            </a:r>
            <a:r>
              <a:rPr sz="1900" b="1" spc="170" dirty="0">
                <a:latin typeface="Arial"/>
                <a:cs typeface="Arial"/>
              </a:rPr>
              <a:t> </a:t>
            </a:r>
            <a:r>
              <a:rPr sz="1900" b="1" spc="-5" dirty="0">
                <a:latin typeface="Arial"/>
                <a:cs typeface="Arial"/>
              </a:rPr>
              <a:t>de</a:t>
            </a:r>
            <a:r>
              <a:rPr sz="1900" b="1" spc="165" dirty="0">
                <a:latin typeface="Arial"/>
                <a:cs typeface="Arial"/>
              </a:rPr>
              <a:t> </a:t>
            </a:r>
            <a:r>
              <a:rPr sz="1900" b="1" spc="-5" dirty="0">
                <a:latin typeface="Arial"/>
                <a:cs typeface="Arial"/>
              </a:rPr>
              <a:t>humedad</a:t>
            </a:r>
            <a:r>
              <a:rPr sz="1900" b="1" spc="175" dirty="0">
                <a:latin typeface="Arial"/>
                <a:cs typeface="Arial"/>
              </a:rPr>
              <a:t> </a:t>
            </a:r>
            <a:r>
              <a:rPr sz="1900" b="1" spc="-5" dirty="0">
                <a:latin typeface="Arial"/>
                <a:cs typeface="Arial"/>
              </a:rPr>
              <a:t>en</a:t>
            </a:r>
            <a:r>
              <a:rPr sz="1900" b="1" spc="165" dirty="0">
                <a:latin typeface="Arial"/>
                <a:cs typeface="Arial"/>
              </a:rPr>
              <a:t> </a:t>
            </a:r>
            <a:r>
              <a:rPr sz="1900" b="1" spc="-5" dirty="0">
                <a:latin typeface="Arial"/>
                <a:cs typeface="Arial"/>
              </a:rPr>
              <a:t>el</a:t>
            </a:r>
            <a:r>
              <a:rPr sz="1900" b="1" spc="204" dirty="0">
                <a:latin typeface="Arial"/>
                <a:cs typeface="Arial"/>
              </a:rPr>
              <a:t> </a:t>
            </a:r>
            <a:r>
              <a:rPr sz="1900" b="1" spc="-5" dirty="0">
                <a:latin typeface="Arial"/>
                <a:cs typeface="Arial"/>
              </a:rPr>
              <a:t>papel</a:t>
            </a:r>
            <a:endParaRPr sz="1900">
              <a:latin typeface="Arial"/>
              <a:cs typeface="Arial"/>
            </a:endParaRPr>
          </a:p>
        </p:txBody>
      </p:sp>
      <p:sp>
        <p:nvSpPr>
          <p:cNvPr id="23" name="object 23"/>
          <p:cNvSpPr txBox="1"/>
          <p:nvPr/>
        </p:nvSpPr>
        <p:spPr>
          <a:xfrm>
            <a:off x="6594731" y="2782950"/>
            <a:ext cx="33889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49" dirty="0">
                <a:latin typeface="Arial"/>
                <a:cs typeface="Arial"/>
              </a:rPr>
              <a:t> </a:t>
            </a:r>
            <a:r>
              <a:rPr sz="1900" b="1" spc="-5" dirty="0">
                <a:latin typeface="Arial"/>
                <a:cs typeface="Arial"/>
              </a:rPr>
              <a:t>transformador,</a:t>
            </a:r>
            <a:r>
              <a:rPr sz="1900" b="1" spc="160" dirty="0">
                <a:latin typeface="Arial"/>
                <a:cs typeface="Arial"/>
              </a:rPr>
              <a:t> </a:t>
            </a:r>
            <a:r>
              <a:rPr sz="1900" b="1" spc="-5" dirty="0">
                <a:latin typeface="Arial"/>
                <a:cs typeface="Arial"/>
              </a:rPr>
              <a:t>utilizando</a:t>
            </a:r>
            <a:endParaRPr sz="1900">
              <a:latin typeface="Arial"/>
              <a:cs typeface="Arial"/>
            </a:endParaRPr>
          </a:p>
        </p:txBody>
      </p:sp>
      <p:sp>
        <p:nvSpPr>
          <p:cNvPr id="24" name="object 24"/>
          <p:cNvSpPr txBox="1"/>
          <p:nvPr/>
        </p:nvSpPr>
        <p:spPr>
          <a:xfrm>
            <a:off x="935227" y="3060317"/>
            <a:ext cx="4552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a:t>
            </a:r>
            <a:r>
              <a:rPr sz="1900" b="1" dirty="0">
                <a:latin typeface="Arial"/>
                <a:cs typeface="Arial"/>
              </a:rPr>
              <a:t>n</a:t>
            </a:r>
            <a:r>
              <a:rPr sz="1900" b="1" spc="-5" dirty="0">
                <a:latin typeface="Arial"/>
                <a:cs typeface="Arial"/>
              </a:rPr>
              <a:t>a</a:t>
            </a:r>
            <a:endParaRPr sz="1900">
              <a:latin typeface="Arial"/>
              <a:cs typeface="Arial"/>
            </a:endParaRPr>
          </a:p>
        </p:txBody>
      </p:sp>
      <p:sp>
        <p:nvSpPr>
          <p:cNvPr id="25" name="object 25"/>
          <p:cNvSpPr txBox="1"/>
          <p:nvPr/>
        </p:nvSpPr>
        <p:spPr>
          <a:xfrm>
            <a:off x="1460247" y="3089784"/>
            <a:ext cx="6419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u</a:t>
            </a:r>
            <a:r>
              <a:rPr sz="1900" b="1" spc="10" dirty="0">
                <a:latin typeface="Arial"/>
                <a:cs typeface="Arial"/>
              </a:rPr>
              <a:t>r</a:t>
            </a:r>
            <a:r>
              <a:rPr sz="1900" b="1" spc="-40" dirty="0">
                <a:latin typeface="Arial"/>
                <a:cs typeface="Arial"/>
              </a:rPr>
              <a:t>v</a:t>
            </a:r>
            <a:r>
              <a:rPr sz="1900" b="1" spc="-5" dirty="0">
                <a:latin typeface="Arial"/>
                <a:cs typeface="Arial"/>
              </a:rPr>
              <a:t>a</a:t>
            </a:r>
            <a:endParaRPr sz="1900">
              <a:latin typeface="Arial"/>
              <a:cs typeface="Arial"/>
            </a:endParaRPr>
          </a:p>
        </p:txBody>
      </p:sp>
      <p:sp>
        <p:nvSpPr>
          <p:cNvPr id="26" name="object 26"/>
          <p:cNvSpPr txBox="1"/>
          <p:nvPr/>
        </p:nvSpPr>
        <p:spPr>
          <a:xfrm>
            <a:off x="2101851" y="3089784"/>
            <a:ext cx="3804920" cy="269304"/>
          </a:xfrm>
          <a:prstGeom prst="rect">
            <a:avLst/>
          </a:prstGeom>
        </p:spPr>
        <p:txBody>
          <a:bodyPr vert="horz" wrap="square" lIns="0" tIns="0" rIns="0" bIns="0" rtlCol="0">
            <a:spAutoFit/>
          </a:bodyPr>
          <a:lstStyle/>
          <a:p>
            <a:pPr marL="81907">
              <a:lnSpc>
                <a:spcPts val="2145"/>
              </a:lnSpc>
            </a:pPr>
            <a:r>
              <a:rPr sz="1900" b="1" spc="-5" dirty="0">
                <a:latin typeface="Arial"/>
                <a:cs typeface="Arial"/>
              </a:rPr>
              <a:t>de</a:t>
            </a:r>
            <a:r>
              <a:rPr sz="1900" b="1" spc="114" dirty="0">
                <a:latin typeface="Arial"/>
                <a:cs typeface="Arial"/>
              </a:rPr>
              <a:t> </a:t>
            </a:r>
            <a:r>
              <a:rPr sz="1900" b="1" spc="-5" dirty="0">
                <a:latin typeface="Arial"/>
                <a:cs typeface="Arial"/>
              </a:rPr>
              <a:t>referencia</a:t>
            </a:r>
            <a:r>
              <a:rPr sz="1900" b="1" spc="125" dirty="0">
                <a:latin typeface="Arial"/>
                <a:cs typeface="Arial"/>
              </a:rPr>
              <a:t> </a:t>
            </a:r>
            <a:r>
              <a:rPr sz="1900" b="1" spc="-5" dirty="0">
                <a:latin typeface="Arial"/>
                <a:cs typeface="Arial"/>
              </a:rPr>
              <a:t>procedente</a:t>
            </a:r>
            <a:r>
              <a:rPr sz="1900" b="1" spc="105" dirty="0">
                <a:latin typeface="Arial"/>
                <a:cs typeface="Arial"/>
              </a:rPr>
              <a:t> </a:t>
            </a:r>
            <a:r>
              <a:rPr sz="1900" b="1" spc="-5" dirty="0">
                <a:latin typeface="Arial"/>
                <a:cs typeface="Arial"/>
              </a:rPr>
              <a:t>de</a:t>
            </a:r>
            <a:r>
              <a:rPr sz="1900" b="1" spc="105" dirty="0">
                <a:latin typeface="Arial"/>
                <a:cs typeface="Arial"/>
              </a:rPr>
              <a:t> </a:t>
            </a:r>
            <a:r>
              <a:rPr sz="1900" b="1" spc="-5" dirty="0">
                <a:latin typeface="Arial"/>
                <a:cs typeface="Arial"/>
              </a:rPr>
              <a:t>un</a:t>
            </a:r>
            <a:endParaRPr sz="1900">
              <a:latin typeface="Arial"/>
              <a:cs typeface="Arial"/>
            </a:endParaRPr>
          </a:p>
        </p:txBody>
      </p:sp>
      <p:sp>
        <p:nvSpPr>
          <p:cNvPr id="27" name="object 27"/>
          <p:cNvSpPr txBox="1"/>
          <p:nvPr/>
        </p:nvSpPr>
        <p:spPr>
          <a:xfrm>
            <a:off x="5906389" y="3089784"/>
            <a:ext cx="8585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mod</a:t>
            </a:r>
            <a:r>
              <a:rPr sz="1900" b="1" dirty="0">
                <a:latin typeface="Arial"/>
                <a:cs typeface="Arial"/>
              </a:rPr>
              <a:t>e</a:t>
            </a:r>
            <a:r>
              <a:rPr sz="1900" b="1" spc="-5" dirty="0">
                <a:latin typeface="Arial"/>
                <a:cs typeface="Arial"/>
              </a:rPr>
              <a:t>lo</a:t>
            </a:r>
            <a:endParaRPr sz="1900">
              <a:latin typeface="Arial"/>
              <a:cs typeface="Arial"/>
            </a:endParaRPr>
          </a:p>
        </p:txBody>
      </p:sp>
      <p:sp>
        <p:nvSpPr>
          <p:cNvPr id="28" name="object 28"/>
          <p:cNvSpPr txBox="1"/>
          <p:nvPr/>
        </p:nvSpPr>
        <p:spPr>
          <a:xfrm>
            <a:off x="8361934" y="3089784"/>
            <a:ext cx="11004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Pan</a:t>
            </a:r>
            <a:r>
              <a:rPr sz="1900" b="1" spc="44" dirty="0">
                <a:latin typeface="Arial"/>
                <a:cs typeface="Arial"/>
              </a:rPr>
              <a:t> </a:t>
            </a:r>
            <a:r>
              <a:rPr sz="1900" b="1" spc="-5" dirty="0">
                <a:latin typeface="Arial"/>
                <a:cs typeface="Arial"/>
              </a:rPr>
              <a:t>Cake</a:t>
            </a:r>
            <a:endParaRPr sz="1900">
              <a:latin typeface="Arial"/>
              <a:cs typeface="Arial"/>
            </a:endParaRPr>
          </a:p>
        </p:txBody>
      </p:sp>
      <p:sp>
        <p:nvSpPr>
          <p:cNvPr id="29" name="object 29"/>
          <p:cNvSpPr txBox="1"/>
          <p:nvPr/>
        </p:nvSpPr>
        <p:spPr>
          <a:xfrm>
            <a:off x="6832472" y="3060318"/>
            <a:ext cx="3155315" cy="304570"/>
          </a:xfrm>
          <a:prstGeom prst="rect">
            <a:avLst/>
          </a:prstGeom>
        </p:spPr>
        <p:txBody>
          <a:bodyPr vert="horz" wrap="square" lIns="0" tIns="12064" rIns="0" bIns="0" rtlCol="0">
            <a:spAutoFit/>
          </a:bodyPr>
          <a:lstStyle/>
          <a:p>
            <a:pPr marL="12699">
              <a:spcBef>
                <a:spcPts val="95"/>
              </a:spcBef>
              <a:tabLst>
                <a:tab pos="2711209" algn="l"/>
              </a:tabLst>
            </a:pPr>
            <a:r>
              <a:rPr sz="1900" b="1" spc="-15" dirty="0">
                <a:latin typeface="Arial"/>
                <a:cs typeface="Arial"/>
              </a:rPr>
              <a:t>d</a:t>
            </a:r>
            <a:r>
              <a:rPr sz="1900" b="1" spc="-5" dirty="0">
                <a:latin typeface="Arial"/>
                <a:cs typeface="Arial"/>
              </a:rPr>
              <a:t>e</a:t>
            </a:r>
            <a:r>
              <a:rPr sz="1900" b="1" dirty="0">
                <a:latin typeface="Arial"/>
                <a:cs typeface="Arial"/>
              </a:rPr>
              <a:t>n</a:t>
            </a:r>
            <a:r>
              <a:rPr sz="1900" b="1" spc="-5" dirty="0">
                <a:latin typeface="Arial"/>
                <a:cs typeface="Arial"/>
              </a:rPr>
              <a:t>omina</a:t>
            </a:r>
            <a:r>
              <a:rPr sz="1900" b="1" dirty="0">
                <a:latin typeface="Arial"/>
                <a:cs typeface="Arial"/>
              </a:rPr>
              <a:t>d</a:t>
            </a:r>
            <a:r>
              <a:rPr sz="1900" b="1" spc="-5" dirty="0">
                <a:latin typeface="Arial"/>
                <a:cs typeface="Arial"/>
              </a:rPr>
              <a:t>o</a:t>
            </a:r>
            <a:r>
              <a:rPr sz="1900" b="1" dirty="0">
                <a:latin typeface="Arial"/>
                <a:cs typeface="Arial"/>
              </a:rPr>
              <a:t>	que</a:t>
            </a:r>
            <a:endParaRPr sz="1900">
              <a:latin typeface="Arial"/>
              <a:cs typeface="Arial"/>
            </a:endParaRPr>
          </a:p>
        </p:txBody>
      </p:sp>
      <p:sp>
        <p:nvSpPr>
          <p:cNvPr id="30" name="object 30"/>
          <p:cNvSpPr txBox="1"/>
          <p:nvPr/>
        </p:nvSpPr>
        <p:spPr>
          <a:xfrm>
            <a:off x="935227" y="3337687"/>
            <a:ext cx="128587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contiene</a:t>
            </a:r>
            <a:r>
              <a:rPr sz="1900" b="1" spc="-55" dirty="0">
                <a:latin typeface="Arial"/>
                <a:cs typeface="Arial"/>
              </a:rPr>
              <a:t> </a:t>
            </a:r>
            <a:r>
              <a:rPr sz="1900" b="1" spc="-5" dirty="0">
                <a:latin typeface="Arial"/>
                <a:cs typeface="Arial"/>
              </a:rPr>
              <a:t>la</a:t>
            </a:r>
            <a:endParaRPr sz="1900">
              <a:latin typeface="Arial"/>
              <a:cs typeface="Arial"/>
            </a:endParaRPr>
          </a:p>
        </p:txBody>
      </p:sp>
      <p:sp>
        <p:nvSpPr>
          <p:cNvPr id="31" name="object 31"/>
          <p:cNvSpPr txBox="1"/>
          <p:nvPr/>
        </p:nvSpPr>
        <p:spPr>
          <a:xfrm>
            <a:off x="2277110" y="3367152"/>
            <a:ext cx="48958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relación</a:t>
            </a:r>
            <a:r>
              <a:rPr sz="1900" b="1"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contenido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celulosa</a:t>
            </a:r>
            <a:r>
              <a:rPr sz="1900" b="1" spc="15" dirty="0">
                <a:latin typeface="Arial"/>
                <a:cs typeface="Arial"/>
              </a:rPr>
              <a:t> </a:t>
            </a:r>
            <a:r>
              <a:rPr sz="1900" b="1" spc="-5" dirty="0">
                <a:latin typeface="Arial"/>
                <a:cs typeface="Arial"/>
              </a:rPr>
              <a:t>y</a:t>
            </a:r>
            <a:r>
              <a:rPr sz="1900" b="1" spc="-21" dirty="0">
                <a:latin typeface="Arial"/>
                <a:cs typeface="Arial"/>
              </a:rPr>
              <a:t> </a:t>
            </a:r>
            <a:r>
              <a:rPr sz="1900" b="1" dirty="0">
                <a:latin typeface="Arial"/>
                <a:cs typeface="Arial"/>
              </a:rPr>
              <a:t>aceite</a:t>
            </a:r>
            <a:endParaRPr sz="1900">
              <a:latin typeface="Arial"/>
              <a:cs typeface="Arial"/>
            </a:endParaRPr>
          </a:p>
        </p:txBody>
      </p:sp>
      <p:sp>
        <p:nvSpPr>
          <p:cNvPr id="32" name="object 32"/>
          <p:cNvSpPr txBox="1"/>
          <p:nvPr/>
        </p:nvSpPr>
        <p:spPr>
          <a:xfrm>
            <a:off x="7227189" y="3337687"/>
            <a:ext cx="235712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1"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transformador.</a:t>
            </a:r>
            <a:endParaRPr sz="1900">
              <a:latin typeface="Arial"/>
              <a:cs typeface="Arial"/>
            </a:endParaRPr>
          </a:p>
        </p:txBody>
      </p:sp>
      <p:pic>
        <p:nvPicPr>
          <p:cNvPr id="33" name="object 33"/>
          <p:cNvPicPr/>
          <p:nvPr/>
        </p:nvPicPr>
        <p:blipFill>
          <a:blip r:embed="rId3" cstate="print"/>
          <a:stretch>
            <a:fillRect/>
          </a:stretch>
        </p:blipFill>
        <p:spPr>
          <a:xfrm>
            <a:off x="719455" y="3950292"/>
            <a:ext cx="208914" cy="194987"/>
          </a:xfrm>
          <a:prstGeom prst="rect">
            <a:avLst/>
          </a:prstGeom>
        </p:spPr>
      </p:pic>
      <p:sp>
        <p:nvSpPr>
          <p:cNvPr id="34" name="object 34"/>
          <p:cNvSpPr txBox="1"/>
          <p:nvPr/>
        </p:nvSpPr>
        <p:spPr>
          <a:xfrm>
            <a:off x="3574416" y="3921837"/>
            <a:ext cx="26981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spc="10" dirty="0">
                <a:latin typeface="Arial"/>
                <a:cs typeface="Arial"/>
              </a:rPr>
              <a:t>i</a:t>
            </a:r>
            <a:r>
              <a:rPr sz="1900" b="1" spc="-5" dirty="0">
                <a:latin typeface="Arial"/>
                <a:cs typeface="Arial"/>
              </a:rPr>
              <a:t>s</a:t>
            </a:r>
            <a:r>
              <a:rPr sz="1900" b="1" dirty="0">
                <a:latin typeface="Arial"/>
                <a:cs typeface="Arial"/>
              </a:rPr>
              <a:t>p</a:t>
            </a:r>
            <a:r>
              <a:rPr sz="1900" b="1" spc="-5" dirty="0">
                <a:latin typeface="Arial"/>
                <a:cs typeface="Arial"/>
              </a:rPr>
              <a:t>o</a:t>
            </a:r>
            <a:r>
              <a:rPr sz="1900" b="1" dirty="0">
                <a:latin typeface="Arial"/>
                <a:cs typeface="Arial"/>
              </a:rPr>
              <a:t>s</a:t>
            </a:r>
            <a:r>
              <a:rPr sz="1900" b="1" spc="-5" dirty="0">
                <a:latin typeface="Arial"/>
                <a:cs typeface="Arial"/>
              </a:rPr>
              <a:t>ici</a:t>
            </a:r>
            <a:r>
              <a:rPr sz="1900" b="1" dirty="0">
                <a:latin typeface="Arial"/>
                <a:cs typeface="Arial"/>
              </a:rPr>
              <a:t>ó</a:t>
            </a:r>
            <a:r>
              <a:rPr sz="1900" b="1" spc="-5" dirty="0">
                <a:latin typeface="Arial"/>
                <a:cs typeface="Arial"/>
              </a:rPr>
              <a:t>n</a:t>
            </a:r>
            <a:r>
              <a:rPr sz="1900" b="1" spc="-105"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cel</a:t>
            </a:r>
            <a:r>
              <a:rPr sz="1900" b="1" dirty="0">
                <a:latin typeface="Arial"/>
                <a:cs typeface="Arial"/>
              </a:rPr>
              <a:t>u</a:t>
            </a:r>
            <a:r>
              <a:rPr sz="1900" b="1" spc="-5" dirty="0">
                <a:latin typeface="Arial"/>
                <a:cs typeface="Arial"/>
              </a:rPr>
              <a:t>losa</a:t>
            </a:r>
            <a:endParaRPr sz="1900">
              <a:latin typeface="Arial"/>
              <a:cs typeface="Arial"/>
            </a:endParaRPr>
          </a:p>
        </p:txBody>
      </p:sp>
      <p:sp>
        <p:nvSpPr>
          <p:cNvPr id="37" name="object 3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94</a:t>
            </a:fld>
            <a:endParaRPr dirty="0"/>
          </a:p>
        </p:txBody>
      </p:sp>
      <p:sp>
        <p:nvSpPr>
          <p:cNvPr id="35" name="object 35"/>
          <p:cNvSpPr txBox="1"/>
          <p:nvPr/>
        </p:nvSpPr>
        <p:spPr>
          <a:xfrm>
            <a:off x="935229" y="3892676"/>
            <a:ext cx="9048114" cy="304570"/>
          </a:xfrm>
          <a:prstGeom prst="rect">
            <a:avLst/>
          </a:prstGeom>
        </p:spPr>
        <p:txBody>
          <a:bodyPr vert="horz" wrap="square" lIns="0" tIns="12064" rIns="0" bIns="0" rtlCol="0">
            <a:spAutoFit/>
          </a:bodyPr>
          <a:lstStyle/>
          <a:p>
            <a:pPr marL="12699">
              <a:spcBef>
                <a:spcPts val="95"/>
              </a:spcBef>
              <a:tabLst>
                <a:tab pos="5389402" algn="l"/>
              </a:tabLst>
            </a:pPr>
            <a:r>
              <a:rPr sz="1900" b="1" spc="-5" dirty="0">
                <a:latin typeface="Arial"/>
                <a:cs typeface="Arial"/>
              </a:rPr>
              <a:t>La</a:t>
            </a:r>
            <a:r>
              <a:rPr sz="1900" b="1" spc="-100" dirty="0">
                <a:latin typeface="Arial"/>
                <a:cs typeface="Arial"/>
              </a:rPr>
              <a:t> </a:t>
            </a:r>
            <a:r>
              <a:rPr sz="1900" b="1" spc="-5" dirty="0">
                <a:latin typeface="Arial"/>
                <a:cs typeface="Arial"/>
              </a:rPr>
              <a:t>figura</a:t>
            </a:r>
            <a:r>
              <a:rPr sz="1900" b="1" spc="-100" dirty="0">
                <a:latin typeface="Arial"/>
                <a:cs typeface="Arial"/>
              </a:rPr>
              <a:t> </a:t>
            </a:r>
            <a:r>
              <a:rPr sz="1900" b="1" spc="-5" dirty="0">
                <a:latin typeface="Arial"/>
                <a:cs typeface="Arial"/>
              </a:rPr>
              <a:t>36</a:t>
            </a:r>
            <a:r>
              <a:rPr sz="1900" b="1" spc="-100" dirty="0">
                <a:latin typeface="Arial"/>
                <a:cs typeface="Arial"/>
              </a:rPr>
              <a:t> </a:t>
            </a:r>
            <a:r>
              <a:rPr sz="1900" b="1" spc="-5" dirty="0">
                <a:latin typeface="Arial"/>
                <a:cs typeface="Arial"/>
              </a:rPr>
              <a:t>muestra</a:t>
            </a:r>
            <a:r>
              <a:rPr sz="1900" b="1" spc="-105" dirty="0">
                <a:latin typeface="Arial"/>
                <a:cs typeface="Arial"/>
              </a:rPr>
              <a:t> </a:t>
            </a:r>
            <a:r>
              <a:rPr sz="1900" b="1" spc="-5" dirty="0">
                <a:latin typeface="Arial"/>
                <a:cs typeface="Arial"/>
              </a:rPr>
              <a:t>la	(cartón</a:t>
            </a:r>
            <a:r>
              <a:rPr sz="1900" b="1" spc="-105" dirty="0">
                <a:latin typeface="Arial"/>
                <a:cs typeface="Arial"/>
              </a:rPr>
              <a:t> </a:t>
            </a:r>
            <a:r>
              <a:rPr sz="1900" b="1" spc="-5" dirty="0">
                <a:latin typeface="Arial"/>
                <a:cs typeface="Arial"/>
              </a:rPr>
              <a:t>prensado</a:t>
            </a:r>
            <a:r>
              <a:rPr sz="1900" b="1" spc="-110" dirty="0">
                <a:latin typeface="Arial"/>
                <a:cs typeface="Arial"/>
              </a:rPr>
              <a:t> </a:t>
            </a:r>
            <a:r>
              <a:rPr sz="1900" b="1" spc="-5" dirty="0">
                <a:latin typeface="Arial"/>
                <a:cs typeface="Arial"/>
              </a:rPr>
              <a:t>o</a:t>
            </a:r>
            <a:r>
              <a:rPr sz="1900" b="1" spc="-105" dirty="0">
                <a:latin typeface="Arial"/>
                <a:cs typeface="Arial"/>
              </a:rPr>
              <a:t> </a:t>
            </a:r>
            <a:r>
              <a:rPr sz="1900" b="1" spc="-5" dirty="0">
                <a:latin typeface="Arial"/>
                <a:cs typeface="Arial"/>
              </a:rPr>
              <a:t>papel</a:t>
            </a:r>
            <a:r>
              <a:rPr sz="1900" b="1" spc="-110" dirty="0">
                <a:latin typeface="Arial"/>
                <a:cs typeface="Arial"/>
              </a:rPr>
              <a:t> </a:t>
            </a:r>
            <a:r>
              <a:rPr sz="1900" b="1" spc="-5" dirty="0">
                <a:latin typeface="Arial"/>
                <a:cs typeface="Arial"/>
              </a:rPr>
              <a:t>dentro</a:t>
            </a:r>
            <a:endParaRPr sz="1900">
              <a:latin typeface="Arial"/>
              <a:cs typeface="Arial"/>
            </a:endParaRPr>
          </a:p>
        </p:txBody>
      </p:sp>
      <p:sp>
        <p:nvSpPr>
          <p:cNvPr id="36" name="object 36"/>
          <p:cNvSpPr txBox="1"/>
          <p:nvPr/>
        </p:nvSpPr>
        <p:spPr>
          <a:xfrm>
            <a:off x="935227" y="4170047"/>
            <a:ext cx="9041766" cy="594390"/>
          </a:xfrm>
          <a:prstGeom prst="rect">
            <a:avLst/>
          </a:prstGeom>
        </p:spPr>
        <p:txBody>
          <a:bodyPr vert="horz" wrap="square" lIns="0" tIns="29842" rIns="0" bIns="0" rtlCol="0">
            <a:spAutoFit/>
          </a:bodyPr>
          <a:lstStyle/>
          <a:p>
            <a:pPr marL="12699" marR="5080">
              <a:lnSpc>
                <a:spcPts val="2199"/>
              </a:lnSpc>
              <a:spcBef>
                <a:spcPts val="235"/>
              </a:spcBef>
            </a:pPr>
            <a:r>
              <a:rPr sz="1900" b="1" spc="-5" dirty="0">
                <a:latin typeface="Arial"/>
                <a:cs typeface="Arial"/>
              </a:rPr>
              <a:t>del</a:t>
            </a:r>
            <a:r>
              <a:rPr sz="1900" b="1" spc="125" dirty="0">
                <a:latin typeface="Arial"/>
                <a:cs typeface="Arial"/>
              </a:rPr>
              <a:t> </a:t>
            </a:r>
            <a:r>
              <a:rPr sz="1900" b="1" spc="-5" dirty="0">
                <a:latin typeface="Arial"/>
                <a:cs typeface="Arial"/>
              </a:rPr>
              <a:t>transformador)</a:t>
            </a:r>
            <a:r>
              <a:rPr sz="1900" b="1" spc="130" dirty="0">
                <a:latin typeface="Arial"/>
                <a:cs typeface="Arial"/>
              </a:rPr>
              <a:t> </a:t>
            </a:r>
            <a:r>
              <a:rPr sz="1900" b="1" spc="-5" dirty="0">
                <a:latin typeface="Arial"/>
                <a:cs typeface="Arial"/>
              </a:rPr>
              <a:t>formado</a:t>
            </a:r>
            <a:r>
              <a:rPr sz="1900" b="1" spc="160" dirty="0">
                <a:latin typeface="Arial"/>
                <a:cs typeface="Arial"/>
              </a:rPr>
              <a:t> </a:t>
            </a:r>
            <a:r>
              <a:rPr sz="1900" b="1" spc="-5" dirty="0">
                <a:latin typeface="Arial"/>
                <a:cs typeface="Arial"/>
              </a:rPr>
              <a:t>por</a:t>
            </a:r>
            <a:r>
              <a:rPr sz="1900" b="1" spc="120" dirty="0">
                <a:latin typeface="Arial"/>
                <a:cs typeface="Arial"/>
              </a:rPr>
              <a:t> </a:t>
            </a:r>
            <a:r>
              <a:rPr sz="1900" b="1" spc="-5" dirty="0">
                <a:latin typeface="Arial"/>
                <a:cs typeface="Arial"/>
              </a:rPr>
              <a:t>barreras</a:t>
            </a:r>
            <a:r>
              <a:rPr sz="1900" b="1" spc="140" dirty="0">
                <a:latin typeface="Arial"/>
                <a:cs typeface="Arial"/>
              </a:rPr>
              <a:t> </a:t>
            </a:r>
            <a:r>
              <a:rPr sz="1900" b="1" spc="-5" dirty="0">
                <a:latin typeface="Arial"/>
                <a:cs typeface="Arial"/>
              </a:rPr>
              <a:t>y</a:t>
            </a:r>
            <a:r>
              <a:rPr sz="1900" b="1" spc="114" dirty="0">
                <a:latin typeface="Arial"/>
                <a:cs typeface="Arial"/>
              </a:rPr>
              <a:t> </a:t>
            </a:r>
            <a:r>
              <a:rPr sz="1900" b="1" spc="-5" dirty="0">
                <a:latin typeface="Arial"/>
                <a:cs typeface="Arial"/>
              </a:rPr>
              <a:t>espaciadores</a:t>
            </a:r>
            <a:r>
              <a:rPr sz="1900" b="1" spc="130" dirty="0">
                <a:latin typeface="Arial"/>
                <a:cs typeface="Arial"/>
              </a:rPr>
              <a:t> </a:t>
            </a:r>
            <a:r>
              <a:rPr sz="1900" b="1" spc="-5" dirty="0">
                <a:latin typeface="Arial"/>
                <a:cs typeface="Arial"/>
              </a:rPr>
              <a:t>tal</a:t>
            </a:r>
            <a:r>
              <a:rPr sz="1900" b="1" spc="125" dirty="0">
                <a:latin typeface="Arial"/>
                <a:cs typeface="Arial"/>
              </a:rPr>
              <a:t> </a:t>
            </a:r>
            <a:r>
              <a:rPr sz="1900" b="1" dirty="0">
                <a:latin typeface="Arial"/>
                <a:cs typeface="Arial"/>
              </a:rPr>
              <a:t>como</a:t>
            </a:r>
            <a:r>
              <a:rPr sz="1900" b="1" spc="130" dirty="0">
                <a:latin typeface="Arial"/>
                <a:cs typeface="Arial"/>
              </a:rPr>
              <a:t> </a:t>
            </a:r>
            <a:r>
              <a:rPr sz="1900" b="1" spc="-5" dirty="0">
                <a:latin typeface="Arial"/>
                <a:cs typeface="Arial"/>
              </a:rPr>
              <a:t>se</a:t>
            </a:r>
            <a:r>
              <a:rPr sz="1900" b="1" spc="130" dirty="0">
                <a:latin typeface="Arial"/>
                <a:cs typeface="Arial"/>
              </a:rPr>
              <a:t> </a:t>
            </a:r>
            <a:r>
              <a:rPr sz="1900" b="1" spc="-5" dirty="0">
                <a:latin typeface="Arial"/>
                <a:cs typeface="Arial"/>
              </a:rPr>
              <a:t>observa </a:t>
            </a:r>
            <a:r>
              <a:rPr sz="1900" b="1" spc="-515" dirty="0">
                <a:latin typeface="Arial"/>
                <a:cs typeface="Arial"/>
              </a:rPr>
              <a:t> </a:t>
            </a:r>
            <a:r>
              <a:rPr sz="1900" b="1" spc="-5" dirty="0">
                <a:latin typeface="Arial"/>
                <a:cs typeface="Arial"/>
              </a:rPr>
              <a:t>en la figura.</a:t>
            </a:r>
            <a:endParaRPr sz="1900">
              <a:latin typeface="Arial"/>
              <a:cs typeface="Aria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5357495"/>
            <a:chOff x="789431" y="1124085"/>
            <a:chExt cx="9114790" cy="535749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4804" y="1147631"/>
              <a:ext cx="8920511" cy="5333335"/>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95</a:t>
            </a:fld>
            <a:endParaRPr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8" y="1118362"/>
            <a:ext cx="14281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60" dirty="0">
                <a:latin typeface="Arial"/>
                <a:cs typeface="Arial"/>
              </a:rPr>
              <a:t> </a:t>
            </a:r>
            <a:r>
              <a:rPr sz="1900" b="1" spc="-5" dirty="0">
                <a:latin typeface="Arial"/>
                <a:cs typeface="Arial"/>
              </a:rPr>
              <a:t>figura</a:t>
            </a:r>
            <a:r>
              <a:rPr sz="1900" b="1" spc="160" dirty="0">
                <a:latin typeface="Arial"/>
                <a:cs typeface="Arial"/>
              </a:rPr>
              <a:t> </a:t>
            </a:r>
            <a:r>
              <a:rPr sz="1900" b="1" spc="-5" dirty="0">
                <a:latin typeface="Arial"/>
                <a:cs typeface="Arial"/>
              </a:rPr>
              <a:t>37</a:t>
            </a:r>
            <a:endParaRPr sz="1900">
              <a:latin typeface="Arial"/>
              <a:cs typeface="Arial"/>
            </a:endParaRPr>
          </a:p>
        </p:txBody>
      </p:sp>
      <p:sp>
        <p:nvSpPr>
          <p:cNvPr id="9" name="object 9"/>
          <p:cNvSpPr txBox="1"/>
          <p:nvPr/>
        </p:nvSpPr>
        <p:spPr>
          <a:xfrm>
            <a:off x="2443227" y="1147827"/>
            <a:ext cx="33839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muestra</a:t>
            </a:r>
            <a:r>
              <a:rPr sz="1900" b="1" spc="185" dirty="0">
                <a:latin typeface="Arial"/>
                <a:cs typeface="Arial"/>
              </a:rPr>
              <a:t> </a:t>
            </a:r>
            <a:r>
              <a:rPr sz="1900" b="1" spc="-5" dirty="0">
                <a:latin typeface="Arial"/>
                <a:cs typeface="Arial"/>
              </a:rPr>
              <a:t>el</a:t>
            </a:r>
            <a:r>
              <a:rPr sz="1900" b="1" spc="204" dirty="0">
                <a:latin typeface="Arial"/>
                <a:cs typeface="Arial"/>
              </a:rPr>
              <a:t> </a:t>
            </a:r>
            <a:r>
              <a:rPr sz="1900" b="1" spc="-5" dirty="0">
                <a:latin typeface="Arial"/>
                <a:cs typeface="Arial"/>
              </a:rPr>
              <a:t>modelo</a:t>
            </a:r>
            <a:r>
              <a:rPr sz="1900" b="1" spc="200" dirty="0">
                <a:latin typeface="Arial"/>
                <a:cs typeface="Arial"/>
              </a:rPr>
              <a:t> </a:t>
            </a:r>
            <a:r>
              <a:rPr sz="1900" b="1" spc="-5" dirty="0">
                <a:latin typeface="Arial"/>
                <a:cs typeface="Arial"/>
              </a:rPr>
              <a:t>Pan</a:t>
            </a:r>
            <a:r>
              <a:rPr sz="1900" b="1" spc="191" dirty="0">
                <a:latin typeface="Arial"/>
                <a:cs typeface="Arial"/>
              </a:rPr>
              <a:t> </a:t>
            </a:r>
            <a:r>
              <a:rPr sz="1900" b="1" spc="-5" dirty="0">
                <a:latin typeface="Arial"/>
                <a:cs typeface="Arial"/>
              </a:rPr>
              <a:t>Cake</a:t>
            </a:r>
            <a:endParaRPr sz="1900">
              <a:latin typeface="Arial"/>
              <a:cs typeface="Arial"/>
            </a:endParaRPr>
          </a:p>
        </p:txBody>
      </p:sp>
      <p:sp>
        <p:nvSpPr>
          <p:cNvPr id="10" name="object 10"/>
          <p:cNvSpPr txBox="1"/>
          <p:nvPr/>
        </p:nvSpPr>
        <p:spPr>
          <a:xfrm>
            <a:off x="8459470" y="1147827"/>
            <a:ext cx="2933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“X</a:t>
            </a:r>
            <a:endParaRPr sz="1900">
              <a:latin typeface="Arial"/>
              <a:cs typeface="Arial"/>
            </a:endParaRPr>
          </a:p>
        </p:txBody>
      </p:sp>
      <p:sp>
        <p:nvSpPr>
          <p:cNvPr id="11" name="object 11"/>
          <p:cNvSpPr txBox="1"/>
          <p:nvPr/>
        </p:nvSpPr>
        <p:spPr>
          <a:xfrm>
            <a:off x="5905880" y="1118362"/>
            <a:ext cx="4078604" cy="304570"/>
          </a:xfrm>
          <a:prstGeom prst="rect">
            <a:avLst/>
          </a:prstGeom>
        </p:spPr>
        <p:txBody>
          <a:bodyPr vert="horz" wrap="square" lIns="0" tIns="12064" rIns="0" bIns="0" rtlCol="0">
            <a:spAutoFit/>
          </a:bodyPr>
          <a:lstStyle/>
          <a:p>
            <a:pPr marL="12699">
              <a:spcBef>
                <a:spcPts val="95"/>
              </a:spcBef>
              <a:tabLst>
                <a:tab pos="2833119" algn="l"/>
              </a:tabLst>
            </a:pPr>
            <a:r>
              <a:rPr sz="1900" b="1" spc="-5" dirty="0">
                <a:latin typeface="Arial"/>
                <a:cs typeface="Arial"/>
              </a:rPr>
              <a:t>donde</a:t>
            </a:r>
            <a:r>
              <a:rPr sz="1900" b="1" spc="200" dirty="0">
                <a:latin typeface="Arial"/>
                <a:cs typeface="Arial"/>
              </a:rPr>
              <a:t> </a:t>
            </a:r>
            <a:r>
              <a:rPr sz="1900" b="1" spc="-10" dirty="0">
                <a:latin typeface="Arial"/>
                <a:cs typeface="Arial"/>
              </a:rPr>
              <a:t>dos</a:t>
            </a:r>
            <a:r>
              <a:rPr sz="1900" b="1" spc="229" dirty="0">
                <a:latin typeface="Arial"/>
                <a:cs typeface="Arial"/>
              </a:rPr>
              <a:t> </a:t>
            </a:r>
            <a:r>
              <a:rPr sz="1900" b="1" spc="-5" dirty="0">
                <a:latin typeface="Arial"/>
                <a:cs typeface="Arial"/>
              </a:rPr>
              <a:t>variables,	”,</a:t>
            </a:r>
            <a:r>
              <a:rPr sz="1900" b="1" spc="130" dirty="0">
                <a:latin typeface="Arial"/>
                <a:cs typeface="Arial"/>
              </a:rPr>
              <a:t> </a:t>
            </a:r>
            <a:r>
              <a:rPr sz="1900" b="1" spc="-5" dirty="0">
                <a:latin typeface="Arial"/>
                <a:cs typeface="Arial"/>
              </a:rPr>
              <a:t>formada</a:t>
            </a:r>
            <a:endParaRPr sz="1900">
              <a:latin typeface="Arial"/>
              <a:cs typeface="Arial"/>
            </a:endParaRPr>
          </a:p>
        </p:txBody>
      </p:sp>
      <p:sp>
        <p:nvSpPr>
          <p:cNvPr id="12" name="object 12"/>
          <p:cNvSpPr txBox="1"/>
          <p:nvPr/>
        </p:nvSpPr>
        <p:spPr>
          <a:xfrm>
            <a:off x="935228" y="1395730"/>
            <a:ext cx="748665" cy="304570"/>
          </a:xfrm>
          <a:prstGeom prst="rect">
            <a:avLst/>
          </a:prstGeom>
        </p:spPr>
        <p:txBody>
          <a:bodyPr vert="horz" wrap="square" lIns="0" tIns="12064" rIns="0" bIns="0" rtlCol="0">
            <a:spAutoFit/>
          </a:bodyPr>
          <a:lstStyle/>
          <a:p>
            <a:pPr marL="12699">
              <a:spcBef>
                <a:spcPts val="95"/>
              </a:spcBef>
              <a:tabLst>
                <a:tab pos="534622" algn="l"/>
              </a:tabLst>
            </a:pPr>
            <a:r>
              <a:rPr sz="1900" b="1" spc="-5" dirty="0">
                <a:latin typeface="Arial"/>
                <a:cs typeface="Arial"/>
              </a:rPr>
              <a:t>p</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el</a:t>
            </a:r>
            <a:endParaRPr sz="1900">
              <a:latin typeface="Arial"/>
              <a:cs typeface="Arial"/>
            </a:endParaRPr>
          </a:p>
        </p:txBody>
      </p:sp>
      <p:sp>
        <p:nvSpPr>
          <p:cNvPr id="13" name="object 13"/>
          <p:cNvSpPr txBox="1"/>
          <p:nvPr/>
        </p:nvSpPr>
        <p:spPr>
          <a:xfrm>
            <a:off x="1806194" y="1425195"/>
            <a:ext cx="5418455" cy="269304"/>
          </a:xfrm>
          <a:prstGeom prst="rect">
            <a:avLst/>
          </a:prstGeom>
          <a:solidFill>
            <a:srgbClr val="FFFF00"/>
          </a:solidFill>
        </p:spPr>
        <p:txBody>
          <a:bodyPr vert="horz" wrap="square" lIns="0" tIns="0" rIns="0" bIns="0" rtlCol="0">
            <a:spAutoFit/>
          </a:bodyPr>
          <a:lstStyle/>
          <a:p>
            <a:pPr>
              <a:lnSpc>
                <a:spcPts val="2145"/>
              </a:lnSpc>
              <a:tabLst>
                <a:tab pos="1353065" algn="l"/>
                <a:tab pos="1768953" algn="l"/>
                <a:tab pos="2865500" algn="l"/>
                <a:tab pos="3281388" algn="l"/>
                <a:tab pos="3617908" algn="l"/>
                <a:tab pos="4409048" algn="l"/>
              </a:tabLst>
            </a:pPr>
            <a:r>
              <a:rPr sz="1900" b="1" spc="-5" dirty="0">
                <a:latin typeface="Arial"/>
                <a:cs typeface="Arial"/>
              </a:rPr>
              <a:t>p</a:t>
            </a:r>
            <a:r>
              <a:rPr sz="1900" b="1" dirty="0">
                <a:latin typeface="Arial"/>
                <a:cs typeface="Arial"/>
              </a:rPr>
              <a:t>o</a:t>
            </a:r>
            <a:r>
              <a:rPr sz="1900" b="1" spc="-5" dirty="0">
                <a:latin typeface="Arial"/>
                <a:cs typeface="Arial"/>
              </a:rPr>
              <a:t>rcen</a:t>
            </a:r>
            <a:r>
              <a:rPr sz="1900" b="1" dirty="0">
                <a:latin typeface="Arial"/>
                <a:cs typeface="Arial"/>
              </a:rPr>
              <a:t>t</a:t>
            </a:r>
            <a:r>
              <a:rPr sz="1900" b="1" spc="-5" dirty="0">
                <a:latin typeface="Arial"/>
                <a:cs typeface="Arial"/>
              </a:rPr>
              <a:t>aje</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b</a:t>
            </a:r>
            <a:r>
              <a:rPr sz="1900" b="1" dirty="0">
                <a:latin typeface="Arial"/>
                <a:cs typeface="Arial"/>
              </a:rPr>
              <a:t>a</a:t>
            </a:r>
            <a:r>
              <a:rPr sz="1900" b="1" spc="-5" dirty="0">
                <a:latin typeface="Arial"/>
                <a:cs typeface="Arial"/>
              </a:rPr>
              <a:t>r</a:t>
            </a:r>
            <a:r>
              <a:rPr sz="1900" b="1" spc="-21" dirty="0">
                <a:latin typeface="Arial"/>
                <a:cs typeface="Arial"/>
              </a:rPr>
              <a:t>r</a:t>
            </a:r>
            <a:r>
              <a:rPr sz="1900" b="1" spc="-5" dirty="0">
                <a:latin typeface="Arial"/>
                <a:cs typeface="Arial"/>
              </a:rPr>
              <a:t>eras</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d</a:t>
            </a:r>
            <a:r>
              <a:rPr sz="1900" b="1" dirty="0">
                <a:latin typeface="Arial"/>
                <a:cs typeface="Arial"/>
              </a:rPr>
              <a:t>u</a:t>
            </a:r>
            <a:r>
              <a:rPr sz="1900" b="1" spc="-5" dirty="0">
                <a:latin typeface="Arial"/>
                <a:cs typeface="Arial"/>
              </a:rPr>
              <a:t>cto</a:t>
            </a:r>
            <a:r>
              <a:rPr sz="1900" b="1" dirty="0">
                <a:latin typeface="Arial"/>
                <a:cs typeface="Arial"/>
              </a:rPr>
              <a:t>	</a:t>
            </a:r>
            <a:r>
              <a:rPr sz="1900" b="1" spc="-5" dirty="0">
                <a:latin typeface="Arial"/>
                <a:cs typeface="Arial"/>
              </a:rPr>
              <a:t>princ</a:t>
            </a:r>
            <a:r>
              <a:rPr sz="1900" b="1" spc="-15" dirty="0">
                <a:latin typeface="Arial"/>
                <a:cs typeface="Arial"/>
              </a:rPr>
              <a:t>i</a:t>
            </a:r>
            <a:r>
              <a:rPr sz="1900" b="1" spc="-5" dirty="0">
                <a:latin typeface="Arial"/>
                <a:cs typeface="Arial"/>
              </a:rPr>
              <a:t>p</a:t>
            </a:r>
            <a:r>
              <a:rPr sz="1900" b="1" dirty="0">
                <a:latin typeface="Arial"/>
                <a:cs typeface="Arial"/>
              </a:rPr>
              <a:t>a</a:t>
            </a:r>
            <a:r>
              <a:rPr sz="1900" b="1" spc="-5" dirty="0">
                <a:latin typeface="Arial"/>
                <a:cs typeface="Arial"/>
              </a:rPr>
              <a:t>l</a:t>
            </a:r>
            <a:endParaRPr sz="1900">
              <a:latin typeface="Arial"/>
              <a:cs typeface="Arial"/>
            </a:endParaRPr>
          </a:p>
        </p:txBody>
      </p:sp>
      <p:sp>
        <p:nvSpPr>
          <p:cNvPr id="14" name="object 14"/>
          <p:cNvSpPr txBox="1"/>
          <p:nvPr/>
        </p:nvSpPr>
        <p:spPr>
          <a:xfrm>
            <a:off x="7747381" y="1425195"/>
            <a:ext cx="1727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endParaRPr sz="1900">
              <a:latin typeface="Arial"/>
              <a:cs typeface="Arial"/>
            </a:endParaRPr>
          </a:p>
        </p:txBody>
      </p:sp>
      <p:sp>
        <p:nvSpPr>
          <p:cNvPr id="15" name="object 15"/>
          <p:cNvSpPr txBox="1"/>
          <p:nvPr/>
        </p:nvSpPr>
        <p:spPr>
          <a:xfrm>
            <a:off x="7347585" y="1395730"/>
            <a:ext cx="2635885" cy="304570"/>
          </a:xfrm>
          <a:prstGeom prst="rect">
            <a:avLst/>
          </a:prstGeom>
        </p:spPr>
        <p:txBody>
          <a:bodyPr vert="horz" wrap="square" lIns="0" tIns="12064" rIns="0" bIns="0" rtlCol="0">
            <a:spAutoFit/>
          </a:bodyPr>
          <a:lstStyle/>
          <a:p>
            <a:pPr marL="12699">
              <a:spcBef>
                <a:spcPts val="95"/>
              </a:spcBef>
              <a:tabLst>
                <a:tab pos="277470" algn="l"/>
                <a:tab pos="559386" algn="l"/>
                <a:tab pos="813363" algn="l"/>
                <a:tab pos="1897845" algn="l"/>
                <a:tab pos="2419770" algn="l"/>
              </a:tabLst>
            </a:pPr>
            <a:r>
              <a:rPr sz="1900" b="1" spc="-5" dirty="0">
                <a:latin typeface="Arial"/>
                <a:cs typeface="Arial"/>
              </a:rPr>
              <a:t>y	“	”	f</a:t>
            </a:r>
            <a:r>
              <a:rPr sz="1900" b="1" dirty="0">
                <a:latin typeface="Arial"/>
                <a:cs typeface="Arial"/>
              </a:rPr>
              <a:t>o</a:t>
            </a:r>
            <a:r>
              <a:rPr sz="1900" b="1" spc="-10" dirty="0">
                <a:latin typeface="Arial"/>
                <a:cs typeface="Arial"/>
              </a:rPr>
              <a:t>r</a:t>
            </a:r>
            <a:r>
              <a:rPr sz="1900" b="1" spc="-21" dirty="0">
                <a:latin typeface="Arial"/>
                <a:cs typeface="Arial"/>
              </a:rPr>
              <a:t>m</a:t>
            </a:r>
            <a:r>
              <a:rPr sz="1900" b="1" spc="-10" dirty="0">
                <a:latin typeface="Arial"/>
                <a:cs typeface="Arial"/>
              </a:rPr>
              <a:t>a</a:t>
            </a:r>
            <a:r>
              <a:rPr sz="1900" b="1" dirty="0">
                <a:latin typeface="Arial"/>
                <a:cs typeface="Arial"/>
              </a:rPr>
              <a:t>d</a:t>
            </a:r>
            <a:r>
              <a:rPr sz="1900" b="1" spc="-5" dirty="0">
                <a:latin typeface="Arial"/>
                <a:cs typeface="Arial"/>
              </a:rPr>
              <a:t>a</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e</a:t>
            </a:r>
            <a:r>
              <a:rPr sz="1900" b="1" spc="-5" dirty="0">
                <a:latin typeface="Arial"/>
                <a:cs typeface="Arial"/>
              </a:rPr>
              <a:t>l</a:t>
            </a:r>
            <a:endParaRPr sz="1900">
              <a:latin typeface="Arial"/>
              <a:cs typeface="Arial"/>
            </a:endParaRPr>
          </a:p>
        </p:txBody>
      </p:sp>
      <p:sp>
        <p:nvSpPr>
          <p:cNvPr id="16" name="object 16"/>
          <p:cNvSpPr txBox="1"/>
          <p:nvPr/>
        </p:nvSpPr>
        <p:spPr>
          <a:xfrm>
            <a:off x="947927" y="1702563"/>
            <a:ext cx="52222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porcentaje</a:t>
            </a:r>
            <a:r>
              <a:rPr sz="1900" b="1" spc="-60"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espaciadores</a:t>
            </a:r>
            <a:r>
              <a:rPr sz="1900" b="1" spc="-70" dirty="0">
                <a:latin typeface="Arial"/>
                <a:cs typeface="Arial"/>
              </a:rPr>
              <a:t> </a:t>
            </a:r>
            <a:r>
              <a:rPr sz="1900" b="1" spc="-5" dirty="0">
                <a:latin typeface="Arial"/>
                <a:cs typeface="Arial"/>
              </a:rPr>
              <a:t>entre</a:t>
            </a:r>
            <a:r>
              <a:rPr sz="1900" b="1" spc="-65" dirty="0">
                <a:latin typeface="Arial"/>
                <a:cs typeface="Arial"/>
              </a:rPr>
              <a:t> </a:t>
            </a:r>
            <a:r>
              <a:rPr sz="1900" b="1" spc="-5" dirty="0">
                <a:latin typeface="Arial"/>
                <a:cs typeface="Arial"/>
              </a:rPr>
              <a:t>las</a:t>
            </a:r>
            <a:r>
              <a:rPr sz="1900" b="1" spc="-50" dirty="0">
                <a:latin typeface="Arial"/>
                <a:cs typeface="Arial"/>
              </a:rPr>
              <a:t> </a:t>
            </a:r>
            <a:r>
              <a:rPr sz="1900" b="1" spc="-5" dirty="0">
                <a:latin typeface="Arial"/>
                <a:cs typeface="Arial"/>
              </a:rPr>
              <a:t>barreras</a:t>
            </a:r>
            <a:endParaRPr sz="1900">
              <a:latin typeface="Arial"/>
              <a:cs typeface="Arial"/>
            </a:endParaRPr>
          </a:p>
        </p:txBody>
      </p:sp>
      <p:sp>
        <p:nvSpPr>
          <p:cNvPr id="17" name="object 17"/>
          <p:cNvSpPr txBox="1"/>
          <p:nvPr/>
        </p:nvSpPr>
        <p:spPr>
          <a:xfrm>
            <a:off x="6170041" y="1702562"/>
            <a:ext cx="449580" cy="269304"/>
          </a:xfrm>
          <a:prstGeom prst="rect">
            <a:avLst/>
          </a:prstGeom>
        </p:spPr>
        <p:txBody>
          <a:bodyPr vert="horz" wrap="square" lIns="0" tIns="0" rIns="0" bIns="0" rtlCol="0">
            <a:spAutoFit/>
          </a:bodyPr>
          <a:lstStyle/>
          <a:p>
            <a:pPr>
              <a:lnSpc>
                <a:spcPts val="2145"/>
              </a:lnSpc>
            </a:pPr>
            <a:r>
              <a:rPr sz="1900" b="1" spc="-5" dirty="0">
                <a:latin typeface="Arial"/>
                <a:cs typeface="Arial"/>
              </a:rPr>
              <a:t>,</a:t>
            </a:r>
            <a:r>
              <a:rPr sz="1900" b="1" spc="-125" dirty="0">
                <a:latin typeface="Arial"/>
                <a:cs typeface="Arial"/>
              </a:rPr>
              <a:t> </a:t>
            </a:r>
            <a:r>
              <a:rPr sz="1900" b="1" spc="-5" dirty="0">
                <a:latin typeface="Arial"/>
                <a:cs typeface="Arial"/>
              </a:rPr>
              <a:t>se</a:t>
            </a:r>
            <a:endParaRPr sz="1900">
              <a:latin typeface="Arial"/>
              <a:cs typeface="Arial"/>
            </a:endParaRPr>
          </a:p>
        </p:txBody>
      </p:sp>
      <p:sp>
        <p:nvSpPr>
          <p:cNvPr id="18" name="object 18"/>
          <p:cNvSpPr txBox="1"/>
          <p:nvPr/>
        </p:nvSpPr>
        <p:spPr>
          <a:xfrm>
            <a:off x="6619621" y="1702563"/>
            <a:ext cx="27863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combinan</a:t>
            </a:r>
            <a:r>
              <a:rPr sz="1900" b="1" spc="-75" dirty="0">
                <a:latin typeface="Arial"/>
                <a:cs typeface="Arial"/>
              </a:rPr>
              <a:t> </a:t>
            </a:r>
            <a:r>
              <a:rPr sz="1900" b="1" spc="-5" dirty="0">
                <a:latin typeface="Arial"/>
                <a:cs typeface="Arial"/>
              </a:rPr>
              <a:t>junto</a:t>
            </a:r>
            <a:r>
              <a:rPr sz="1900" b="1" spc="-80" dirty="0">
                <a:latin typeface="Arial"/>
                <a:cs typeface="Arial"/>
              </a:rPr>
              <a:t> </a:t>
            </a:r>
            <a:r>
              <a:rPr sz="1900" b="1" spc="-5" dirty="0">
                <a:latin typeface="Arial"/>
                <a:cs typeface="Arial"/>
              </a:rPr>
              <a:t>al</a:t>
            </a:r>
            <a:r>
              <a:rPr sz="1900" b="1" spc="-75" dirty="0">
                <a:latin typeface="Arial"/>
                <a:cs typeface="Arial"/>
              </a:rPr>
              <a:t> </a:t>
            </a:r>
            <a:r>
              <a:rPr sz="1900" b="1" spc="-5" dirty="0">
                <a:latin typeface="Arial"/>
                <a:cs typeface="Arial"/>
              </a:rPr>
              <a:t>aceite</a:t>
            </a:r>
            <a:endParaRPr sz="1900">
              <a:latin typeface="Arial"/>
              <a:cs typeface="Arial"/>
            </a:endParaRPr>
          </a:p>
        </p:txBody>
      </p:sp>
      <p:sp>
        <p:nvSpPr>
          <p:cNvPr id="19" name="object 19"/>
          <p:cNvSpPr txBox="1"/>
          <p:nvPr/>
        </p:nvSpPr>
        <p:spPr>
          <a:xfrm>
            <a:off x="947927" y="1979931"/>
            <a:ext cx="7443469" cy="269304"/>
          </a:xfrm>
          <a:prstGeom prst="rect">
            <a:avLst/>
          </a:prstGeom>
          <a:solidFill>
            <a:srgbClr val="FFFF00"/>
          </a:solidFill>
        </p:spPr>
        <p:txBody>
          <a:bodyPr vert="horz" wrap="square" lIns="0" tIns="0" rIns="0" bIns="0" rtlCol="0">
            <a:spAutoFit/>
          </a:bodyPr>
          <a:lstStyle/>
          <a:p>
            <a:pPr>
              <a:lnSpc>
                <a:spcPts val="2145"/>
              </a:lnSpc>
              <a:tabLst>
                <a:tab pos="1097817" algn="l"/>
                <a:tab pos="1541009" algn="l"/>
                <a:tab pos="3671244" algn="l"/>
                <a:tab pos="4193802" algn="l"/>
                <a:tab pos="5640204" algn="l"/>
                <a:tab pos="6229432" algn="l"/>
              </a:tabLst>
            </a:pPr>
            <a:r>
              <a:rPr sz="1900" b="1" spc="-5" dirty="0">
                <a:latin typeface="Arial"/>
                <a:cs typeface="Arial"/>
              </a:rPr>
              <a:t>simular	el	c</a:t>
            </a:r>
            <a:r>
              <a:rPr sz="1900" b="1" dirty="0">
                <a:latin typeface="Arial"/>
                <a:cs typeface="Arial"/>
              </a:rPr>
              <a:t>o</a:t>
            </a:r>
            <a:r>
              <a:rPr sz="1900" b="1" spc="-5" dirty="0">
                <a:latin typeface="Arial"/>
                <a:cs typeface="Arial"/>
              </a:rPr>
              <a:t>mportami</a:t>
            </a:r>
            <a:r>
              <a:rPr sz="1900" b="1"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frec</a:t>
            </a:r>
            <a:r>
              <a:rPr sz="1900" b="1" dirty="0">
                <a:latin typeface="Arial"/>
                <a:cs typeface="Arial"/>
              </a:rPr>
              <a:t>u</a:t>
            </a:r>
            <a:r>
              <a:rPr sz="1900" b="1" spc="-5" dirty="0">
                <a:latin typeface="Arial"/>
                <a:cs typeface="Arial"/>
              </a:rPr>
              <a:t>e</a:t>
            </a:r>
            <a:r>
              <a:rPr sz="1900" b="1" dirty="0">
                <a:latin typeface="Arial"/>
                <a:cs typeface="Arial"/>
              </a:rPr>
              <a:t>n</a:t>
            </a:r>
            <a:r>
              <a:rPr sz="1900" b="1" spc="-5" dirty="0">
                <a:latin typeface="Arial"/>
                <a:cs typeface="Arial"/>
              </a:rPr>
              <a:t>cia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5" dirty="0">
                <a:latin typeface="Arial"/>
                <a:cs typeface="Arial"/>
              </a:rPr>
              <a:t>dieléctrico</a:t>
            </a:r>
            <a:endParaRPr sz="1900">
              <a:latin typeface="Arial"/>
              <a:cs typeface="Arial"/>
            </a:endParaRPr>
          </a:p>
        </p:txBody>
      </p:sp>
      <p:sp>
        <p:nvSpPr>
          <p:cNvPr id="20" name="object 20"/>
          <p:cNvSpPr txBox="1"/>
          <p:nvPr/>
        </p:nvSpPr>
        <p:spPr>
          <a:xfrm>
            <a:off x="8618982" y="1673099"/>
            <a:ext cx="1367790" cy="596314"/>
          </a:xfrm>
          <a:prstGeom prst="rect">
            <a:avLst/>
          </a:prstGeom>
        </p:spPr>
        <p:txBody>
          <a:bodyPr vert="horz" wrap="square" lIns="0" tIns="31747" rIns="0" bIns="0" rtlCol="0">
            <a:spAutoFit/>
          </a:bodyPr>
          <a:lstStyle/>
          <a:p>
            <a:pPr marL="12699" marR="5080" indent="830506">
              <a:lnSpc>
                <a:spcPts val="2180"/>
              </a:lnSpc>
              <a:spcBef>
                <a:spcPts val="250"/>
              </a:spcBef>
              <a:tabLst>
                <a:tab pos="1003846" algn="l"/>
              </a:tabLst>
            </a:pPr>
            <a:r>
              <a:rPr sz="1900" b="1" spc="-5" dirty="0">
                <a:latin typeface="Arial"/>
                <a:cs typeface="Arial"/>
              </a:rPr>
              <a:t>p</a:t>
            </a:r>
            <a:r>
              <a:rPr sz="1900" b="1" spc="10" dirty="0">
                <a:latin typeface="Arial"/>
                <a:cs typeface="Arial"/>
              </a:rPr>
              <a:t>a</a:t>
            </a:r>
            <a:r>
              <a:rPr sz="1900" b="1" spc="-5" dirty="0">
                <a:latin typeface="Arial"/>
                <a:cs typeface="Arial"/>
              </a:rPr>
              <a:t>ra  d</a:t>
            </a:r>
            <a:r>
              <a:rPr sz="1900" b="1"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ro</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21" name="object 21"/>
          <p:cNvSpPr txBox="1"/>
          <p:nvPr/>
        </p:nvSpPr>
        <p:spPr>
          <a:xfrm>
            <a:off x="935227" y="2228214"/>
            <a:ext cx="174116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endParaRPr sz="1900">
              <a:latin typeface="Arial"/>
              <a:cs typeface="Arial"/>
            </a:endParaRPr>
          </a:p>
        </p:txBody>
      </p:sp>
      <p:pic>
        <p:nvPicPr>
          <p:cNvPr id="22" name="object 22"/>
          <p:cNvPicPr/>
          <p:nvPr/>
        </p:nvPicPr>
        <p:blipFill>
          <a:blip r:embed="rId3" cstate="print"/>
          <a:stretch>
            <a:fillRect/>
          </a:stretch>
        </p:blipFill>
        <p:spPr>
          <a:xfrm>
            <a:off x="947927" y="2534481"/>
            <a:ext cx="8985690" cy="4093460"/>
          </a:xfrm>
          <a:prstGeom prst="rect">
            <a:avLst/>
          </a:prstGeom>
        </p:spPr>
      </p:pic>
      <p:sp>
        <p:nvSpPr>
          <p:cNvPr id="23" name="object 2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96</a:t>
            </a:fld>
            <a:endParaRPr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8" y="1118362"/>
            <a:ext cx="5467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a:t>
            </a:r>
            <a:r>
              <a:rPr sz="1900" b="1" spc="-15" dirty="0">
                <a:latin typeface="Arial"/>
                <a:cs typeface="Arial"/>
              </a:rPr>
              <a:t>r</a:t>
            </a:r>
            <a:r>
              <a:rPr sz="1900" b="1" spc="-5" dirty="0">
                <a:latin typeface="Arial"/>
                <a:cs typeface="Arial"/>
              </a:rPr>
              <a:t>a</a:t>
            </a:r>
            <a:endParaRPr sz="1900">
              <a:latin typeface="Arial"/>
              <a:cs typeface="Arial"/>
            </a:endParaRPr>
          </a:p>
        </p:txBody>
      </p:sp>
      <p:sp>
        <p:nvSpPr>
          <p:cNvPr id="9" name="object 9"/>
          <p:cNvSpPr txBox="1"/>
          <p:nvPr/>
        </p:nvSpPr>
        <p:spPr>
          <a:xfrm>
            <a:off x="1586738" y="1147827"/>
            <a:ext cx="60909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encontrar</a:t>
            </a:r>
            <a:r>
              <a:rPr sz="1900" b="1" spc="384" dirty="0">
                <a:latin typeface="Arial"/>
                <a:cs typeface="Arial"/>
              </a:rPr>
              <a:t> </a:t>
            </a:r>
            <a:r>
              <a:rPr sz="1900" b="1" spc="-5" dirty="0">
                <a:latin typeface="Arial"/>
                <a:cs typeface="Arial"/>
              </a:rPr>
              <a:t>el</a:t>
            </a:r>
            <a:r>
              <a:rPr sz="1900" b="1" spc="400" dirty="0">
                <a:latin typeface="Arial"/>
                <a:cs typeface="Arial"/>
              </a:rPr>
              <a:t> </a:t>
            </a:r>
            <a:r>
              <a:rPr sz="1900" b="1" spc="-5" dirty="0">
                <a:latin typeface="Arial"/>
                <a:cs typeface="Arial"/>
              </a:rPr>
              <a:t>contenido</a:t>
            </a:r>
            <a:r>
              <a:rPr sz="1900" b="1" spc="400" dirty="0">
                <a:latin typeface="Arial"/>
                <a:cs typeface="Arial"/>
              </a:rPr>
              <a:t> </a:t>
            </a:r>
            <a:r>
              <a:rPr sz="1900" b="1" spc="-5" dirty="0">
                <a:latin typeface="Arial"/>
                <a:cs typeface="Arial"/>
              </a:rPr>
              <a:t>de</a:t>
            </a:r>
            <a:r>
              <a:rPr sz="1900" b="1" spc="395" dirty="0">
                <a:latin typeface="Arial"/>
                <a:cs typeface="Arial"/>
              </a:rPr>
              <a:t> </a:t>
            </a:r>
            <a:r>
              <a:rPr sz="1900" b="1" spc="-5" dirty="0">
                <a:latin typeface="Arial"/>
                <a:cs typeface="Arial"/>
              </a:rPr>
              <a:t>humedad</a:t>
            </a:r>
            <a:r>
              <a:rPr sz="1900" b="1" spc="400" dirty="0">
                <a:latin typeface="Arial"/>
                <a:cs typeface="Arial"/>
              </a:rPr>
              <a:t> </a:t>
            </a:r>
            <a:r>
              <a:rPr sz="1900" b="1" spc="-5" dirty="0">
                <a:latin typeface="Arial"/>
                <a:cs typeface="Arial"/>
              </a:rPr>
              <a:t>en</a:t>
            </a:r>
            <a:r>
              <a:rPr sz="1900" b="1" spc="395" dirty="0">
                <a:latin typeface="Arial"/>
                <a:cs typeface="Arial"/>
              </a:rPr>
              <a:t> </a:t>
            </a:r>
            <a:r>
              <a:rPr sz="1900" b="1" spc="-5" dirty="0">
                <a:latin typeface="Arial"/>
                <a:cs typeface="Arial"/>
              </a:rPr>
              <a:t>la</a:t>
            </a:r>
            <a:r>
              <a:rPr sz="1900" b="1" spc="395" dirty="0">
                <a:latin typeface="Arial"/>
                <a:cs typeface="Arial"/>
              </a:rPr>
              <a:t> </a:t>
            </a:r>
            <a:r>
              <a:rPr sz="1900" b="1" spc="-5" dirty="0">
                <a:latin typeface="Arial"/>
                <a:cs typeface="Arial"/>
              </a:rPr>
              <a:t>celulosa</a:t>
            </a:r>
            <a:endParaRPr sz="1900">
              <a:latin typeface="Arial"/>
              <a:cs typeface="Arial"/>
            </a:endParaRPr>
          </a:p>
        </p:txBody>
      </p:sp>
      <p:sp>
        <p:nvSpPr>
          <p:cNvPr id="10" name="object 10"/>
          <p:cNvSpPr txBox="1"/>
          <p:nvPr/>
        </p:nvSpPr>
        <p:spPr>
          <a:xfrm>
            <a:off x="7780401" y="1118362"/>
            <a:ext cx="22040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340" dirty="0">
                <a:latin typeface="Arial"/>
                <a:cs typeface="Arial"/>
              </a:rPr>
              <a:t> </a:t>
            </a:r>
            <a:r>
              <a:rPr sz="1900" b="1" spc="-5" dirty="0">
                <a:latin typeface="Arial"/>
                <a:cs typeface="Arial"/>
              </a:rPr>
              <a:t>transformador,</a:t>
            </a:r>
            <a:endParaRPr sz="1900">
              <a:latin typeface="Arial"/>
              <a:cs typeface="Arial"/>
            </a:endParaRPr>
          </a:p>
        </p:txBody>
      </p:sp>
      <p:sp>
        <p:nvSpPr>
          <p:cNvPr id="11" name="object 11"/>
          <p:cNvSpPr txBox="1"/>
          <p:nvPr/>
        </p:nvSpPr>
        <p:spPr>
          <a:xfrm>
            <a:off x="947927" y="1425195"/>
            <a:ext cx="36480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varían</a:t>
            </a:r>
            <a:r>
              <a:rPr sz="1900" b="1" spc="75" dirty="0">
                <a:latin typeface="Arial"/>
                <a:cs typeface="Arial"/>
              </a:rPr>
              <a:t> </a:t>
            </a:r>
            <a:r>
              <a:rPr sz="1900" b="1" spc="-5" dirty="0">
                <a:latin typeface="Arial"/>
                <a:cs typeface="Arial"/>
              </a:rPr>
              <a:t>los</a:t>
            </a:r>
            <a:r>
              <a:rPr sz="1900" b="1" spc="95" dirty="0">
                <a:latin typeface="Arial"/>
                <a:cs typeface="Arial"/>
              </a:rPr>
              <a:t> </a:t>
            </a:r>
            <a:r>
              <a:rPr sz="1900" b="1" spc="-10" dirty="0">
                <a:latin typeface="Arial"/>
                <a:cs typeface="Arial"/>
              </a:rPr>
              <a:t>valores</a:t>
            </a:r>
            <a:r>
              <a:rPr sz="1900" b="1" spc="70"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“X”</a:t>
            </a:r>
            <a:r>
              <a:rPr sz="1900" b="1" spc="75" dirty="0">
                <a:latin typeface="Arial"/>
                <a:cs typeface="Arial"/>
              </a:rPr>
              <a:t> </a:t>
            </a:r>
            <a:r>
              <a:rPr sz="1900" b="1" spc="-5" dirty="0">
                <a:latin typeface="Arial"/>
                <a:cs typeface="Arial"/>
              </a:rPr>
              <a:t>y</a:t>
            </a:r>
            <a:r>
              <a:rPr sz="1900" b="1" spc="70" dirty="0">
                <a:latin typeface="Arial"/>
                <a:cs typeface="Arial"/>
              </a:rPr>
              <a:t> </a:t>
            </a:r>
            <a:r>
              <a:rPr sz="1900" b="1" dirty="0">
                <a:latin typeface="Arial"/>
                <a:cs typeface="Arial"/>
              </a:rPr>
              <a:t>“Y”,</a:t>
            </a:r>
            <a:endParaRPr sz="1900">
              <a:latin typeface="Arial"/>
              <a:cs typeface="Arial"/>
            </a:endParaRPr>
          </a:p>
        </p:txBody>
      </p:sp>
      <p:sp>
        <p:nvSpPr>
          <p:cNvPr id="12" name="object 12"/>
          <p:cNvSpPr txBox="1"/>
          <p:nvPr/>
        </p:nvSpPr>
        <p:spPr>
          <a:xfrm>
            <a:off x="4658996" y="1395730"/>
            <a:ext cx="53244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utilizando</a:t>
            </a:r>
            <a:r>
              <a:rPr sz="1900" b="1" spc="95" dirty="0">
                <a:latin typeface="Arial"/>
                <a:cs typeface="Arial"/>
              </a:rPr>
              <a:t> </a:t>
            </a:r>
            <a:r>
              <a:rPr sz="1900" b="1" spc="-5" dirty="0">
                <a:latin typeface="Arial"/>
                <a:cs typeface="Arial"/>
              </a:rPr>
              <a:t>el</a:t>
            </a:r>
            <a:r>
              <a:rPr sz="1900" b="1" spc="75" dirty="0">
                <a:latin typeface="Arial"/>
                <a:cs typeface="Arial"/>
              </a:rPr>
              <a:t> </a:t>
            </a:r>
            <a:r>
              <a:rPr sz="1900" b="1" spc="-5" dirty="0">
                <a:latin typeface="Arial"/>
                <a:cs typeface="Arial"/>
              </a:rPr>
              <a:t>método</a:t>
            </a:r>
            <a:r>
              <a:rPr sz="1900" b="1" spc="75" dirty="0">
                <a:latin typeface="Arial"/>
                <a:cs typeface="Arial"/>
              </a:rPr>
              <a:t> </a:t>
            </a:r>
            <a:r>
              <a:rPr sz="1900" b="1" spc="-5" dirty="0">
                <a:latin typeface="Arial"/>
                <a:cs typeface="Arial"/>
              </a:rPr>
              <a:t>simplex</a:t>
            </a:r>
            <a:r>
              <a:rPr sz="1900" b="1" spc="80"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optimización,</a:t>
            </a:r>
            <a:endParaRPr sz="1900">
              <a:latin typeface="Arial"/>
              <a:cs typeface="Arial"/>
            </a:endParaRPr>
          </a:p>
        </p:txBody>
      </p:sp>
      <p:sp>
        <p:nvSpPr>
          <p:cNvPr id="13" name="object 13"/>
          <p:cNvSpPr txBox="1"/>
          <p:nvPr/>
        </p:nvSpPr>
        <p:spPr>
          <a:xfrm>
            <a:off x="935227" y="1673098"/>
            <a:ext cx="375475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dentro de</a:t>
            </a:r>
            <a:r>
              <a:rPr sz="1900" b="1" dirty="0">
                <a:latin typeface="Arial"/>
                <a:cs typeface="Arial"/>
              </a:rPr>
              <a:t> </a:t>
            </a:r>
            <a:r>
              <a:rPr sz="1900" b="1" spc="-5" dirty="0">
                <a:latin typeface="Arial"/>
                <a:cs typeface="Arial"/>
              </a:rPr>
              <a:t>los</a:t>
            </a:r>
            <a:r>
              <a:rPr sz="1900" b="1" spc="-10" dirty="0">
                <a:latin typeface="Arial"/>
                <a:cs typeface="Arial"/>
              </a:rPr>
              <a:t> </a:t>
            </a:r>
            <a:r>
              <a:rPr sz="1900" b="1" spc="-5" dirty="0">
                <a:latin typeface="Arial"/>
                <a:cs typeface="Arial"/>
              </a:rPr>
              <a:t>siguientes</a:t>
            </a:r>
            <a:r>
              <a:rPr sz="1900" b="1" spc="25" dirty="0">
                <a:latin typeface="Arial"/>
                <a:cs typeface="Arial"/>
              </a:rPr>
              <a:t> </a:t>
            </a:r>
            <a:r>
              <a:rPr sz="1900" b="1" spc="-5" dirty="0">
                <a:latin typeface="Arial"/>
                <a:cs typeface="Arial"/>
              </a:rPr>
              <a:t>rangos:</a:t>
            </a:r>
            <a:endParaRPr sz="1900">
              <a:latin typeface="Arial"/>
              <a:cs typeface="Arial"/>
            </a:endParaRPr>
          </a:p>
        </p:txBody>
      </p:sp>
      <p:sp>
        <p:nvSpPr>
          <p:cNvPr id="14" name="object 14"/>
          <p:cNvSpPr txBox="1"/>
          <p:nvPr/>
        </p:nvSpPr>
        <p:spPr>
          <a:xfrm>
            <a:off x="2068322" y="2257375"/>
            <a:ext cx="3514726"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Transformadores</a:t>
            </a:r>
            <a:r>
              <a:rPr sz="1900" b="1" spc="15" dirty="0">
                <a:latin typeface="Arial"/>
                <a:cs typeface="Arial"/>
              </a:rPr>
              <a:t> </a:t>
            </a:r>
            <a:r>
              <a:rPr sz="1900" b="1" spc="-5" dirty="0">
                <a:latin typeface="Arial"/>
                <a:cs typeface="Arial"/>
              </a:rPr>
              <a:t>Tipo</a:t>
            </a:r>
            <a:r>
              <a:rPr sz="1900" b="1" spc="21" dirty="0">
                <a:latin typeface="Arial"/>
                <a:cs typeface="Arial"/>
              </a:rPr>
              <a:t> </a:t>
            </a:r>
            <a:r>
              <a:rPr sz="1900" b="1" spc="-5" dirty="0">
                <a:latin typeface="Arial"/>
                <a:cs typeface="Arial"/>
              </a:rPr>
              <a:t>Núcleo:</a:t>
            </a:r>
            <a:endParaRPr sz="1900">
              <a:latin typeface="Arial"/>
              <a:cs typeface="Arial"/>
            </a:endParaRPr>
          </a:p>
        </p:txBody>
      </p:sp>
      <p:sp>
        <p:nvSpPr>
          <p:cNvPr id="15" name="object 15"/>
          <p:cNvSpPr txBox="1"/>
          <p:nvPr/>
        </p:nvSpPr>
        <p:spPr>
          <a:xfrm>
            <a:off x="2068323" y="2535048"/>
            <a:ext cx="212026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X</a:t>
            </a:r>
            <a:r>
              <a:rPr sz="1900" b="1" spc="-15" dirty="0">
                <a:latin typeface="Arial"/>
                <a:cs typeface="Arial"/>
              </a:rPr>
              <a:t> </a:t>
            </a:r>
            <a:r>
              <a:rPr sz="1900" b="1" spc="-5" dirty="0">
                <a:latin typeface="Arial"/>
                <a:cs typeface="Arial"/>
              </a:rPr>
              <a:t>entre</a:t>
            </a:r>
            <a:r>
              <a:rPr sz="1900" b="1" spc="-15" dirty="0">
                <a:latin typeface="Arial"/>
                <a:cs typeface="Arial"/>
              </a:rPr>
              <a:t> </a:t>
            </a:r>
            <a:r>
              <a:rPr sz="1900" b="1" dirty="0">
                <a:latin typeface="Arial"/>
                <a:cs typeface="Arial"/>
              </a:rPr>
              <a:t>15%</a:t>
            </a:r>
            <a:r>
              <a:rPr sz="1900" b="1" spc="-21"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55%</a:t>
            </a:r>
            <a:endParaRPr sz="1900">
              <a:latin typeface="Arial"/>
              <a:cs typeface="Arial"/>
            </a:endParaRPr>
          </a:p>
        </p:txBody>
      </p:sp>
      <p:sp>
        <p:nvSpPr>
          <p:cNvPr id="16" name="object 16"/>
          <p:cNvSpPr txBox="1"/>
          <p:nvPr/>
        </p:nvSpPr>
        <p:spPr>
          <a:xfrm>
            <a:off x="2068323" y="2818461"/>
            <a:ext cx="2120265" cy="269304"/>
          </a:xfrm>
          <a:prstGeom prst="rect">
            <a:avLst/>
          </a:prstGeom>
          <a:solidFill>
            <a:srgbClr val="00FF00"/>
          </a:solidFill>
        </p:spPr>
        <p:txBody>
          <a:bodyPr vert="horz" wrap="square" lIns="0" tIns="0" rIns="0" bIns="0" rtlCol="0">
            <a:spAutoFit/>
          </a:bodyPr>
          <a:lstStyle/>
          <a:p>
            <a:pPr>
              <a:lnSpc>
                <a:spcPts val="2095"/>
              </a:lnSpc>
            </a:pPr>
            <a:r>
              <a:rPr sz="1900" b="1" spc="-5" dirty="0">
                <a:latin typeface="Arial"/>
                <a:cs typeface="Arial"/>
              </a:rPr>
              <a:t>Y</a:t>
            </a:r>
            <a:r>
              <a:rPr sz="1900" b="1" spc="-15" dirty="0">
                <a:latin typeface="Arial"/>
                <a:cs typeface="Arial"/>
              </a:rPr>
              <a:t> </a:t>
            </a:r>
            <a:r>
              <a:rPr sz="1900" b="1" spc="-5" dirty="0">
                <a:latin typeface="Arial"/>
                <a:cs typeface="Arial"/>
              </a:rPr>
              <a:t>entre</a:t>
            </a:r>
            <a:r>
              <a:rPr sz="1900" b="1" spc="-15" dirty="0">
                <a:latin typeface="Arial"/>
                <a:cs typeface="Arial"/>
              </a:rPr>
              <a:t> </a:t>
            </a:r>
            <a:r>
              <a:rPr sz="1900" b="1" dirty="0">
                <a:latin typeface="Arial"/>
                <a:cs typeface="Arial"/>
              </a:rPr>
              <a:t>15%</a:t>
            </a:r>
            <a:r>
              <a:rPr sz="1900" b="1" spc="-21"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25%</a:t>
            </a:r>
            <a:endParaRPr sz="1900">
              <a:latin typeface="Arial"/>
              <a:cs typeface="Arial"/>
            </a:endParaRPr>
          </a:p>
        </p:txBody>
      </p:sp>
      <p:sp>
        <p:nvSpPr>
          <p:cNvPr id="17" name="object 17"/>
          <p:cNvSpPr txBox="1"/>
          <p:nvPr/>
        </p:nvSpPr>
        <p:spPr>
          <a:xfrm>
            <a:off x="2068322" y="3367152"/>
            <a:ext cx="394335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Transformadores</a:t>
            </a:r>
            <a:r>
              <a:rPr sz="1900" b="1" spc="15" dirty="0">
                <a:latin typeface="Arial"/>
                <a:cs typeface="Arial"/>
              </a:rPr>
              <a:t> </a:t>
            </a:r>
            <a:r>
              <a:rPr sz="1900" b="1" spc="-5" dirty="0">
                <a:latin typeface="Arial"/>
                <a:cs typeface="Arial"/>
              </a:rPr>
              <a:t>Tipo</a:t>
            </a:r>
            <a:r>
              <a:rPr sz="1900" b="1" spc="21" dirty="0">
                <a:latin typeface="Arial"/>
                <a:cs typeface="Arial"/>
              </a:rPr>
              <a:t> </a:t>
            </a:r>
            <a:r>
              <a:rPr sz="1900" b="1" spc="-5" dirty="0">
                <a:latin typeface="Arial"/>
                <a:cs typeface="Arial"/>
              </a:rPr>
              <a:t>Acorazado:</a:t>
            </a:r>
            <a:endParaRPr sz="1900">
              <a:latin typeface="Arial"/>
              <a:cs typeface="Arial"/>
            </a:endParaRPr>
          </a:p>
        </p:txBody>
      </p:sp>
      <p:sp>
        <p:nvSpPr>
          <p:cNvPr id="18" name="object 18"/>
          <p:cNvSpPr txBox="1"/>
          <p:nvPr/>
        </p:nvSpPr>
        <p:spPr>
          <a:xfrm>
            <a:off x="2068323" y="3644520"/>
            <a:ext cx="212026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X</a:t>
            </a:r>
            <a:r>
              <a:rPr sz="1900" b="1" spc="-15" dirty="0">
                <a:latin typeface="Arial"/>
                <a:cs typeface="Arial"/>
              </a:rPr>
              <a:t> </a:t>
            </a:r>
            <a:r>
              <a:rPr sz="1900" b="1" spc="-5" dirty="0">
                <a:latin typeface="Arial"/>
                <a:cs typeface="Arial"/>
              </a:rPr>
              <a:t>entre</a:t>
            </a:r>
            <a:r>
              <a:rPr sz="1900" b="1" spc="-15" dirty="0">
                <a:latin typeface="Arial"/>
                <a:cs typeface="Arial"/>
              </a:rPr>
              <a:t> </a:t>
            </a:r>
            <a:r>
              <a:rPr sz="1900" b="1" dirty="0">
                <a:latin typeface="Arial"/>
                <a:cs typeface="Arial"/>
              </a:rPr>
              <a:t>15%</a:t>
            </a:r>
            <a:r>
              <a:rPr sz="1900" b="1" spc="-21"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85%</a:t>
            </a:r>
            <a:endParaRPr sz="1900">
              <a:latin typeface="Arial"/>
              <a:cs typeface="Arial"/>
            </a:endParaRPr>
          </a:p>
        </p:txBody>
      </p:sp>
      <p:sp>
        <p:nvSpPr>
          <p:cNvPr id="19" name="object 19"/>
          <p:cNvSpPr txBox="1"/>
          <p:nvPr/>
        </p:nvSpPr>
        <p:spPr>
          <a:xfrm>
            <a:off x="2068323" y="3928186"/>
            <a:ext cx="2120265" cy="269304"/>
          </a:xfrm>
          <a:prstGeom prst="rect">
            <a:avLst/>
          </a:prstGeom>
          <a:solidFill>
            <a:srgbClr val="00FF00"/>
          </a:solidFill>
        </p:spPr>
        <p:txBody>
          <a:bodyPr vert="horz" wrap="square" lIns="0" tIns="0" rIns="0" bIns="0" rtlCol="0">
            <a:spAutoFit/>
          </a:bodyPr>
          <a:lstStyle/>
          <a:p>
            <a:pPr>
              <a:lnSpc>
                <a:spcPts val="2095"/>
              </a:lnSpc>
            </a:pPr>
            <a:r>
              <a:rPr sz="1900" b="1" spc="-5" dirty="0">
                <a:latin typeface="Arial"/>
                <a:cs typeface="Arial"/>
              </a:rPr>
              <a:t>Y</a:t>
            </a:r>
            <a:r>
              <a:rPr sz="1900" b="1" spc="-15" dirty="0">
                <a:latin typeface="Arial"/>
                <a:cs typeface="Arial"/>
              </a:rPr>
              <a:t> </a:t>
            </a:r>
            <a:r>
              <a:rPr sz="1900" b="1" spc="-5" dirty="0">
                <a:latin typeface="Arial"/>
                <a:cs typeface="Arial"/>
              </a:rPr>
              <a:t>entre</a:t>
            </a:r>
            <a:r>
              <a:rPr sz="1900" b="1" spc="-15" dirty="0">
                <a:latin typeface="Arial"/>
                <a:cs typeface="Arial"/>
              </a:rPr>
              <a:t> </a:t>
            </a:r>
            <a:r>
              <a:rPr sz="1900" b="1" dirty="0">
                <a:latin typeface="Arial"/>
                <a:cs typeface="Arial"/>
              </a:rPr>
              <a:t>15%</a:t>
            </a:r>
            <a:r>
              <a:rPr sz="1900" b="1" spc="-21"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85%</a:t>
            </a:r>
            <a:endParaRPr sz="1900">
              <a:latin typeface="Arial"/>
              <a:cs typeface="Arial"/>
            </a:endParaRPr>
          </a:p>
        </p:txBody>
      </p:sp>
      <p:sp>
        <p:nvSpPr>
          <p:cNvPr id="20" name="object 20"/>
          <p:cNvSpPr txBox="1"/>
          <p:nvPr/>
        </p:nvSpPr>
        <p:spPr>
          <a:xfrm>
            <a:off x="2068323" y="4478402"/>
            <a:ext cx="544385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Para</a:t>
            </a:r>
            <a:r>
              <a:rPr sz="1900" b="1" dirty="0">
                <a:latin typeface="Arial"/>
                <a:cs typeface="Arial"/>
              </a:rPr>
              <a:t> </a:t>
            </a:r>
            <a:r>
              <a:rPr sz="1900" b="1" spc="-5" dirty="0">
                <a:latin typeface="Arial"/>
                <a:cs typeface="Arial"/>
              </a:rPr>
              <a:t>Transformadores</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Corriente</a:t>
            </a:r>
            <a:r>
              <a:rPr sz="1900" b="1" spc="21"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Bushings</a:t>
            </a:r>
            <a:endParaRPr sz="1900">
              <a:latin typeface="Arial"/>
              <a:cs typeface="Arial"/>
            </a:endParaRPr>
          </a:p>
        </p:txBody>
      </p:sp>
      <p:sp>
        <p:nvSpPr>
          <p:cNvPr id="21" name="object 21"/>
          <p:cNvSpPr txBox="1"/>
          <p:nvPr/>
        </p:nvSpPr>
        <p:spPr>
          <a:xfrm>
            <a:off x="2068322" y="4755769"/>
            <a:ext cx="596900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Y es </a:t>
            </a:r>
            <a:r>
              <a:rPr sz="1900" b="1" dirty="0">
                <a:latin typeface="Arial"/>
                <a:cs typeface="Arial"/>
              </a:rPr>
              <a:t>igual </a:t>
            </a:r>
            <a:r>
              <a:rPr sz="1900" b="1" spc="-5" dirty="0">
                <a:latin typeface="Arial"/>
                <a:cs typeface="Arial"/>
              </a:rPr>
              <a:t>a cero,</a:t>
            </a:r>
            <a:r>
              <a:rPr sz="1900" b="1" dirty="0">
                <a:latin typeface="Arial"/>
                <a:cs typeface="Arial"/>
              </a:rPr>
              <a:t> </a:t>
            </a:r>
            <a:r>
              <a:rPr sz="1900" b="1" spc="-5" dirty="0">
                <a:latin typeface="Arial"/>
                <a:cs typeface="Arial"/>
              </a:rPr>
              <a:t>estos equipos </a:t>
            </a:r>
            <a:r>
              <a:rPr sz="1900" b="1" dirty="0">
                <a:latin typeface="Arial"/>
                <a:cs typeface="Arial"/>
              </a:rPr>
              <a:t>no </a:t>
            </a:r>
            <a:r>
              <a:rPr sz="1900" b="1" spc="-5" dirty="0">
                <a:latin typeface="Arial"/>
                <a:cs typeface="Arial"/>
              </a:rPr>
              <a:t>poseen barreras</a:t>
            </a:r>
            <a:endParaRPr sz="1900">
              <a:latin typeface="Arial"/>
              <a:cs typeface="Arial"/>
            </a:endParaRPr>
          </a:p>
        </p:txBody>
      </p:sp>
      <p:sp>
        <p:nvSpPr>
          <p:cNvPr id="22" name="object 22"/>
          <p:cNvSpPr txBox="1"/>
          <p:nvPr/>
        </p:nvSpPr>
        <p:spPr>
          <a:xfrm>
            <a:off x="2068322" y="5033137"/>
            <a:ext cx="225425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X</a:t>
            </a:r>
            <a:r>
              <a:rPr sz="1900" b="1" spc="-15" dirty="0">
                <a:latin typeface="Arial"/>
                <a:cs typeface="Arial"/>
              </a:rPr>
              <a:t> </a:t>
            </a:r>
            <a:r>
              <a:rPr sz="1900" b="1" spc="-5" dirty="0">
                <a:latin typeface="Arial"/>
                <a:cs typeface="Arial"/>
              </a:rPr>
              <a:t>entre</a:t>
            </a:r>
            <a:r>
              <a:rPr sz="1900" b="1" spc="-10" dirty="0">
                <a:latin typeface="Arial"/>
                <a:cs typeface="Arial"/>
              </a:rPr>
              <a:t> </a:t>
            </a:r>
            <a:r>
              <a:rPr sz="1900" b="1" dirty="0">
                <a:latin typeface="Arial"/>
                <a:cs typeface="Arial"/>
              </a:rPr>
              <a:t>50%</a:t>
            </a:r>
            <a:r>
              <a:rPr sz="1900" b="1" spc="-15" dirty="0">
                <a:latin typeface="Arial"/>
                <a:cs typeface="Arial"/>
              </a:rPr>
              <a:t> </a:t>
            </a:r>
            <a:r>
              <a:rPr sz="1900" b="1" spc="-5" dirty="0">
                <a:latin typeface="Arial"/>
                <a:cs typeface="Arial"/>
              </a:rPr>
              <a:t>y</a:t>
            </a:r>
            <a:r>
              <a:rPr sz="1900" b="1" spc="-21" dirty="0">
                <a:latin typeface="Arial"/>
                <a:cs typeface="Arial"/>
              </a:rPr>
              <a:t> </a:t>
            </a:r>
            <a:r>
              <a:rPr sz="1900" b="1" dirty="0">
                <a:latin typeface="Arial"/>
                <a:cs typeface="Arial"/>
              </a:rPr>
              <a:t>100%</a:t>
            </a:r>
            <a:endParaRPr sz="1900">
              <a:latin typeface="Arial"/>
              <a:cs typeface="Arial"/>
            </a:endParaRPr>
          </a:p>
        </p:txBody>
      </p:sp>
      <p:pic>
        <p:nvPicPr>
          <p:cNvPr id="23" name="object 23"/>
          <p:cNvPicPr/>
          <p:nvPr/>
        </p:nvPicPr>
        <p:blipFill>
          <a:blip r:embed="rId2" cstate="print"/>
          <a:stretch>
            <a:fillRect/>
          </a:stretch>
        </p:blipFill>
        <p:spPr>
          <a:xfrm>
            <a:off x="719455" y="5615898"/>
            <a:ext cx="208914" cy="194987"/>
          </a:xfrm>
          <a:prstGeom prst="rect">
            <a:avLst/>
          </a:prstGeom>
        </p:spPr>
      </p:pic>
      <p:sp>
        <p:nvSpPr>
          <p:cNvPr id="24" name="object 24"/>
          <p:cNvSpPr txBox="1"/>
          <p:nvPr/>
        </p:nvSpPr>
        <p:spPr>
          <a:xfrm>
            <a:off x="935229" y="5558789"/>
            <a:ext cx="9049384" cy="596314"/>
          </a:xfrm>
          <a:prstGeom prst="rect">
            <a:avLst/>
          </a:prstGeom>
        </p:spPr>
        <p:txBody>
          <a:bodyPr vert="horz" wrap="square" lIns="0" tIns="31747" rIns="0" bIns="0" rtlCol="0">
            <a:spAutoFit/>
          </a:bodyPr>
          <a:lstStyle/>
          <a:p>
            <a:pPr marL="12699" marR="5080">
              <a:lnSpc>
                <a:spcPts val="2180"/>
              </a:lnSpc>
              <a:spcBef>
                <a:spcPts val="250"/>
              </a:spcBef>
              <a:tabLst>
                <a:tab pos="453985" algn="l"/>
                <a:tab pos="1283856" algn="l"/>
                <a:tab pos="1710537" algn="l"/>
                <a:tab pos="2807086" algn="l"/>
                <a:tab pos="3169639" algn="l"/>
                <a:tab pos="4119513" algn="l"/>
                <a:tab pos="4559530" algn="l"/>
                <a:tab pos="6488488" algn="l"/>
                <a:tab pos="6930409" algn="l"/>
                <a:tab pos="7297407" algn="l"/>
                <a:tab pos="8393955" algn="l"/>
                <a:tab pos="8835875" algn="l"/>
              </a:tabLst>
            </a:pPr>
            <a:r>
              <a:rPr sz="1900" b="1" spc="-5" dirty="0">
                <a:latin typeface="Arial"/>
                <a:cs typeface="Arial"/>
              </a:rPr>
              <a:t>La	fi</a:t>
            </a:r>
            <a:r>
              <a:rPr sz="1900" b="1" dirty="0">
                <a:latin typeface="Arial"/>
                <a:cs typeface="Arial"/>
              </a:rPr>
              <a:t>g</a:t>
            </a:r>
            <a:r>
              <a:rPr sz="1900" b="1" spc="-5" dirty="0">
                <a:latin typeface="Arial"/>
                <a:cs typeface="Arial"/>
              </a:rPr>
              <a:t>ura</a:t>
            </a:r>
            <a:r>
              <a:rPr sz="1900" b="1" dirty="0">
                <a:latin typeface="Arial"/>
                <a:cs typeface="Arial"/>
              </a:rPr>
              <a:t>	</a:t>
            </a:r>
            <a:r>
              <a:rPr sz="1900" b="1" spc="-5" dirty="0">
                <a:latin typeface="Arial"/>
                <a:cs typeface="Arial"/>
              </a:rPr>
              <a:t>38</a:t>
            </a:r>
            <a:r>
              <a:rPr sz="1900" b="1" dirty="0">
                <a:latin typeface="Arial"/>
                <a:cs typeface="Arial"/>
              </a:rPr>
              <a:t>	</a:t>
            </a:r>
            <a:r>
              <a:rPr sz="1900" b="1" spc="-5" dirty="0">
                <a:latin typeface="Arial"/>
                <a:cs typeface="Arial"/>
              </a:rPr>
              <a:t>mues</a:t>
            </a:r>
            <a:r>
              <a:rPr sz="1900" b="1" dirty="0">
                <a:latin typeface="Arial"/>
                <a:cs typeface="Arial"/>
              </a:rPr>
              <a:t>t</a:t>
            </a:r>
            <a:r>
              <a:rPr sz="1900" b="1" spc="-5" dirty="0">
                <a:latin typeface="Arial"/>
                <a:cs typeface="Arial"/>
              </a:rPr>
              <a:t>ra</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es</a:t>
            </a:r>
            <a:r>
              <a:rPr sz="1900" b="1" dirty="0">
                <a:latin typeface="Arial"/>
                <a:cs typeface="Arial"/>
              </a:rPr>
              <a:t>p</a:t>
            </a:r>
            <a:r>
              <a:rPr sz="1900" b="1" spc="-5" dirty="0">
                <a:latin typeface="Arial"/>
                <a:cs typeface="Arial"/>
              </a:rPr>
              <a:t>ec</a:t>
            </a:r>
            <a:r>
              <a:rPr sz="1900" b="1" dirty="0">
                <a:latin typeface="Arial"/>
                <a:cs typeface="Arial"/>
              </a:rPr>
              <a:t>t</a:t>
            </a:r>
            <a:r>
              <a:rPr sz="1900" b="1" spc="-5" dirty="0">
                <a:latin typeface="Arial"/>
                <a:cs typeface="Arial"/>
              </a:rPr>
              <a:t>rosc</a:t>
            </a:r>
            <a:r>
              <a:rPr sz="1900" b="1" dirty="0">
                <a:latin typeface="Arial"/>
                <a:cs typeface="Arial"/>
              </a:rPr>
              <a:t>o</a:t>
            </a:r>
            <a:r>
              <a:rPr sz="1900" b="1" spc="-5" dirty="0">
                <a:latin typeface="Arial"/>
                <a:cs typeface="Arial"/>
              </a:rPr>
              <a:t>pía</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15" dirty="0">
                <a:latin typeface="Arial"/>
                <a:cs typeface="Arial"/>
              </a:rPr>
              <a:t>d</a:t>
            </a:r>
            <a:r>
              <a:rPr sz="1900" b="1" spc="-5" dirty="0">
                <a:latin typeface="Arial"/>
                <a:cs typeface="Arial"/>
              </a:rPr>
              <a:t>ominio</a:t>
            </a:r>
            <a:r>
              <a:rPr sz="1900" b="1" dirty="0">
                <a:latin typeface="Arial"/>
                <a:cs typeface="Arial"/>
              </a:rPr>
              <a:t>	</a:t>
            </a:r>
            <a:r>
              <a:rPr sz="1900" b="1" spc="-5" dirty="0">
                <a:latin typeface="Arial"/>
                <a:cs typeface="Arial"/>
              </a:rPr>
              <a:t>de</a:t>
            </a:r>
            <a:r>
              <a:rPr sz="1900" b="1" dirty="0">
                <a:latin typeface="Arial"/>
                <a:cs typeface="Arial"/>
              </a:rPr>
              <a:t>	</a:t>
            </a:r>
            <a:r>
              <a:rPr sz="1900" b="1" spc="-21" dirty="0">
                <a:latin typeface="Arial"/>
                <a:cs typeface="Arial"/>
              </a:rPr>
              <a:t>l</a:t>
            </a:r>
            <a:r>
              <a:rPr sz="1900" b="1" spc="-5" dirty="0">
                <a:latin typeface="Arial"/>
                <a:cs typeface="Arial"/>
              </a:rPr>
              <a:t>a  frecuencia,</a:t>
            </a:r>
            <a:r>
              <a:rPr sz="1900" b="1" spc="5" dirty="0">
                <a:latin typeface="Arial"/>
                <a:cs typeface="Arial"/>
              </a:rPr>
              <a:t> </a:t>
            </a:r>
            <a:r>
              <a:rPr sz="1900" b="1" spc="-5" dirty="0">
                <a:latin typeface="Arial"/>
                <a:cs typeface="Arial"/>
              </a:rPr>
              <a:t>que</a:t>
            </a:r>
            <a:r>
              <a:rPr sz="1900" b="1" spc="5" dirty="0">
                <a:latin typeface="Arial"/>
                <a:cs typeface="Arial"/>
              </a:rPr>
              <a:t> </a:t>
            </a:r>
            <a:r>
              <a:rPr sz="1900" b="1" spc="-5" dirty="0">
                <a:latin typeface="Arial"/>
                <a:cs typeface="Arial"/>
              </a:rPr>
              <a:t>permite</a:t>
            </a:r>
            <a:r>
              <a:rPr sz="1900" b="1" spc="15" dirty="0">
                <a:latin typeface="Arial"/>
                <a:cs typeface="Arial"/>
              </a:rPr>
              <a:t> </a:t>
            </a:r>
            <a:r>
              <a:rPr sz="1900" b="1" spc="-5" dirty="0">
                <a:latin typeface="Arial"/>
                <a:cs typeface="Arial"/>
              </a:rPr>
              <a:t>obtener</a:t>
            </a:r>
            <a:r>
              <a:rPr sz="1900" b="1"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respuesta</a:t>
            </a:r>
            <a:r>
              <a:rPr sz="1900" b="1" spc="5" dirty="0">
                <a:latin typeface="Arial"/>
                <a:cs typeface="Arial"/>
              </a:rPr>
              <a:t> </a:t>
            </a:r>
            <a:r>
              <a:rPr sz="1900" b="1" spc="-5" dirty="0">
                <a:latin typeface="Arial"/>
                <a:cs typeface="Arial"/>
              </a:rPr>
              <a:t>en</a:t>
            </a:r>
            <a:r>
              <a:rPr sz="1900" b="1" spc="55" dirty="0">
                <a:latin typeface="Arial"/>
                <a:cs typeface="Arial"/>
              </a:rPr>
              <a:t> </a:t>
            </a:r>
            <a:r>
              <a:rPr sz="1900" b="1" spc="-5" dirty="0">
                <a:latin typeface="Arial"/>
                <a:cs typeface="Arial"/>
              </a:rPr>
              <a:t>frecuencia</a:t>
            </a:r>
            <a:r>
              <a:rPr sz="1900" b="1"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dieléctrico.</a:t>
            </a:r>
            <a:endParaRPr sz="1900">
              <a:latin typeface="Arial"/>
              <a:cs typeface="Arial"/>
            </a:endParaRP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97</a:t>
            </a:fld>
            <a:endParaRPr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4101422"/>
            <a:ext cx="208914" cy="194987"/>
          </a:xfrm>
          <a:prstGeom prst="rect">
            <a:avLst/>
          </a:prstGeom>
        </p:spPr>
      </p:pic>
      <p:sp>
        <p:nvSpPr>
          <p:cNvPr id="7" name="object 7"/>
          <p:cNvSpPr txBox="1"/>
          <p:nvPr/>
        </p:nvSpPr>
        <p:spPr>
          <a:xfrm>
            <a:off x="935227" y="4043553"/>
            <a:ext cx="9044939"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Este</a:t>
            </a:r>
            <a:r>
              <a:rPr sz="1900" b="1" spc="55" dirty="0">
                <a:latin typeface="Arial"/>
                <a:cs typeface="Arial"/>
              </a:rPr>
              <a:t> </a:t>
            </a:r>
            <a:r>
              <a:rPr sz="1900" b="1" spc="-5" dirty="0">
                <a:latin typeface="Arial"/>
                <a:cs typeface="Arial"/>
              </a:rPr>
              <a:t>equipo</a:t>
            </a:r>
            <a:r>
              <a:rPr sz="1900" b="1" spc="44" dirty="0">
                <a:latin typeface="Arial"/>
                <a:cs typeface="Arial"/>
              </a:rPr>
              <a:t> </a:t>
            </a:r>
            <a:r>
              <a:rPr sz="1900" b="1" spc="-5" dirty="0">
                <a:latin typeface="Arial"/>
                <a:cs typeface="Arial"/>
              </a:rPr>
              <a:t>posee</a:t>
            </a:r>
            <a:r>
              <a:rPr sz="1900" b="1" spc="60" dirty="0">
                <a:latin typeface="Arial"/>
                <a:cs typeface="Arial"/>
              </a:rPr>
              <a:t> </a:t>
            </a:r>
            <a:r>
              <a:rPr sz="1900" b="1" spc="-5" dirty="0">
                <a:latin typeface="Arial"/>
                <a:cs typeface="Arial"/>
              </a:rPr>
              <a:t>dos</a:t>
            </a:r>
            <a:r>
              <a:rPr sz="1900" b="1" spc="75" dirty="0">
                <a:latin typeface="Arial"/>
                <a:cs typeface="Arial"/>
              </a:rPr>
              <a:t> </a:t>
            </a:r>
            <a:r>
              <a:rPr sz="1900" b="1" spc="-5" dirty="0">
                <a:latin typeface="Arial"/>
                <a:cs typeface="Arial"/>
              </a:rPr>
              <a:t>canales</a:t>
            </a:r>
            <a:r>
              <a:rPr sz="1900" b="1" spc="60"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medición</a:t>
            </a:r>
            <a:r>
              <a:rPr sz="1900" b="1" spc="60" dirty="0">
                <a:latin typeface="Arial"/>
                <a:cs typeface="Arial"/>
              </a:rPr>
              <a:t> </a:t>
            </a:r>
            <a:r>
              <a:rPr sz="1900" b="1" spc="-5" dirty="0">
                <a:latin typeface="Arial"/>
                <a:cs typeface="Arial"/>
              </a:rPr>
              <a:t>simultánea</a:t>
            </a:r>
            <a:r>
              <a:rPr sz="1900" b="1" spc="55" dirty="0">
                <a:latin typeface="Arial"/>
                <a:cs typeface="Arial"/>
              </a:rPr>
              <a:t> </a:t>
            </a:r>
            <a:r>
              <a:rPr sz="1900" b="1" spc="-5" dirty="0">
                <a:latin typeface="Arial"/>
                <a:cs typeface="Arial"/>
              </a:rPr>
              <a:t>de</a:t>
            </a:r>
            <a:r>
              <a:rPr sz="1900" b="1" spc="55" dirty="0">
                <a:latin typeface="Arial"/>
                <a:cs typeface="Arial"/>
              </a:rPr>
              <a:t> </a:t>
            </a:r>
            <a:r>
              <a:rPr sz="1900" b="1" spc="-5" dirty="0">
                <a:latin typeface="Arial"/>
                <a:cs typeface="Arial"/>
              </a:rPr>
              <a:t>UST</a:t>
            </a:r>
            <a:r>
              <a:rPr sz="1900" b="1" spc="65" dirty="0">
                <a:latin typeface="Arial"/>
                <a:cs typeface="Arial"/>
              </a:rPr>
              <a:t> </a:t>
            </a:r>
            <a:r>
              <a:rPr sz="1900" b="1" spc="-5" dirty="0">
                <a:latin typeface="Arial"/>
                <a:cs typeface="Arial"/>
              </a:rPr>
              <a:t>y</a:t>
            </a:r>
            <a:r>
              <a:rPr sz="1900" b="1" spc="40" dirty="0">
                <a:latin typeface="Arial"/>
                <a:cs typeface="Arial"/>
              </a:rPr>
              <a:t> </a:t>
            </a:r>
            <a:r>
              <a:rPr sz="1900" b="1" spc="-5" dirty="0">
                <a:latin typeface="Arial"/>
                <a:cs typeface="Arial"/>
              </a:rPr>
              <a:t>GST,</a:t>
            </a:r>
            <a:r>
              <a:rPr sz="1900" b="1" spc="55" dirty="0">
                <a:latin typeface="Arial"/>
                <a:cs typeface="Arial"/>
              </a:rPr>
              <a:t> </a:t>
            </a:r>
            <a:r>
              <a:rPr sz="1900" b="1" spc="-5" dirty="0">
                <a:latin typeface="Arial"/>
                <a:cs typeface="Arial"/>
              </a:rPr>
              <a:t>lo</a:t>
            </a:r>
            <a:r>
              <a:rPr sz="1900" b="1" spc="55" dirty="0">
                <a:latin typeface="Arial"/>
                <a:cs typeface="Arial"/>
              </a:rPr>
              <a:t> </a:t>
            </a:r>
            <a:r>
              <a:rPr sz="1900" b="1" spc="-5" dirty="0">
                <a:latin typeface="Arial"/>
                <a:cs typeface="Arial"/>
              </a:rPr>
              <a:t>cual </a:t>
            </a:r>
            <a:r>
              <a:rPr sz="1900" b="1" spc="-509" dirty="0">
                <a:latin typeface="Arial"/>
                <a:cs typeface="Arial"/>
              </a:rPr>
              <a:t> </a:t>
            </a:r>
            <a:r>
              <a:rPr sz="1900" b="1" spc="-5" dirty="0">
                <a:latin typeface="Arial"/>
                <a:cs typeface="Arial"/>
              </a:rPr>
              <a:t>acelera</a:t>
            </a:r>
            <a:r>
              <a:rPr sz="1900" b="1" spc="-10" dirty="0">
                <a:latin typeface="Arial"/>
                <a:cs typeface="Arial"/>
              </a:rPr>
              <a:t> </a:t>
            </a:r>
            <a:r>
              <a:rPr sz="1900" b="1" spc="-5" dirty="0">
                <a:latin typeface="Arial"/>
                <a:cs typeface="Arial"/>
              </a:rPr>
              <a:t>la </a:t>
            </a:r>
            <a:r>
              <a:rPr sz="1900" b="1" dirty="0">
                <a:latin typeface="Arial"/>
                <a:cs typeface="Arial"/>
              </a:rPr>
              <a:t>ejecución</a:t>
            </a:r>
            <a:r>
              <a:rPr sz="1900" b="1" spc="1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prueba</a:t>
            </a:r>
            <a:endParaRPr sz="1900">
              <a:latin typeface="Arial"/>
              <a:cs typeface="Arial"/>
            </a:endParaRPr>
          </a:p>
        </p:txBody>
      </p:sp>
      <p:pic>
        <p:nvPicPr>
          <p:cNvPr id="8" name="object 8"/>
          <p:cNvPicPr/>
          <p:nvPr/>
        </p:nvPicPr>
        <p:blipFill>
          <a:blip r:embed="rId3" cstate="print"/>
          <a:stretch>
            <a:fillRect/>
          </a:stretch>
        </p:blipFill>
        <p:spPr>
          <a:xfrm>
            <a:off x="2322443" y="1289917"/>
            <a:ext cx="5628897" cy="2438426"/>
          </a:xfrm>
          <a:prstGeom prst="rect">
            <a:avLst/>
          </a:prstGeom>
        </p:spPr>
      </p:pic>
      <p:sp>
        <p:nvSpPr>
          <p:cNvPr id="9" name="object 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98</a:t>
            </a:fld>
            <a:endParaRPr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19328" y="1425194"/>
            <a:ext cx="9266555" cy="346249"/>
          </a:xfrm>
          <a:prstGeom prst="rect">
            <a:avLst/>
          </a:prstGeom>
          <a:solidFill>
            <a:srgbClr val="FF0000"/>
          </a:solidFill>
        </p:spPr>
        <p:txBody>
          <a:bodyPr vert="horz" wrap="square" lIns="0" tIns="0" rIns="0" bIns="0" rtlCol="0">
            <a:spAutoFit/>
          </a:bodyPr>
          <a:lstStyle/>
          <a:p>
            <a:pPr>
              <a:lnSpc>
                <a:spcPts val="2709"/>
              </a:lnSpc>
              <a:tabLst>
                <a:tab pos="612720" algn="l"/>
                <a:tab pos="2240716" algn="l"/>
                <a:tab pos="2786132" algn="l"/>
                <a:tab pos="4177294" algn="l"/>
                <a:tab pos="4720806" algn="l"/>
                <a:tab pos="6263719" algn="l"/>
                <a:tab pos="7501859" algn="l"/>
                <a:tab pos="8049816" algn="l"/>
              </a:tabLst>
            </a:pPr>
            <a:r>
              <a:rPr sz="2400" b="1" spc="-5" dirty="0">
                <a:latin typeface="Arial"/>
                <a:cs typeface="Arial"/>
              </a:rPr>
              <a:t>6.3	Ejecución	de	Pru</a:t>
            </a:r>
            <a:r>
              <a:rPr sz="2400" b="1" spc="-15" dirty="0">
                <a:latin typeface="Arial"/>
                <a:cs typeface="Arial"/>
              </a:rPr>
              <a:t>e</a:t>
            </a:r>
            <a:r>
              <a:rPr sz="2400" b="1" spc="-5" dirty="0">
                <a:latin typeface="Arial"/>
                <a:cs typeface="Arial"/>
              </a:rPr>
              <a:t>bas</a:t>
            </a:r>
            <a:r>
              <a:rPr sz="2400" b="1" dirty="0">
                <a:latin typeface="Arial"/>
                <a:cs typeface="Arial"/>
              </a:rPr>
              <a:t>	</a:t>
            </a:r>
            <a:r>
              <a:rPr sz="2400" b="1" spc="-5" dirty="0">
                <a:latin typeface="Arial"/>
                <a:cs typeface="Arial"/>
              </a:rPr>
              <a:t>en</a:t>
            </a:r>
            <a:r>
              <a:rPr sz="2400" b="1" dirty="0">
                <a:latin typeface="Arial"/>
                <a:cs typeface="Arial"/>
              </a:rPr>
              <a:t>	</a:t>
            </a:r>
            <a:r>
              <a:rPr sz="2400" b="1" spc="-5" dirty="0">
                <a:latin typeface="Arial"/>
                <a:cs typeface="Arial"/>
              </a:rPr>
              <a:t>C</a:t>
            </a:r>
            <a:r>
              <a:rPr sz="2400" b="1" spc="-15" dirty="0">
                <a:latin typeface="Arial"/>
                <a:cs typeface="Arial"/>
              </a:rPr>
              <a:t>o</a:t>
            </a:r>
            <a:r>
              <a:rPr sz="2400" b="1" spc="-5" dirty="0">
                <a:latin typeface="Arial"/>
                <a:cs typeface="Arial"/>
              </a:rPr>
              <a:t>rr</a:t>
            </a:r>
            <a:r>
              <a:rPr sz="2400" b="1" dirty="0">
                <a:latin typeface="Arial"/>
                <a:cs typeface="Arial"/>
              </a:rPr>
              <a:t>i</a:t>
            </a:r>
            <a:r>
              <a:rPr sz="2400" b="1" spc="-5" dirty="0">
                <a:latin typeface="Arial"/>
                <a:cs typeface="Arial"/>
              </a:rPr>
              <a:t>ente</a:t>
            </a:r>
            <a:r>
              <a:rPr sz="2400" b="1" dirty="0">
                <a:latin typeface="Arial"/>
                <a:cs typeface="Arial"/>
              </a:rPr>
              <a:t>	</a:t>
            </a:r>
            <a:r>
              <a:rPr sz="2400" b="1" spc="-5" dirty="0">
                <a:latin typeface="Arial"/>
                <a:cs typeface="Arial"/>
              </a:rPr>
              <a:t>Alterna</a:t>
            </a:r>
            <a:r>
              <a:rPr sz="2400" b="1" dirty="0">
                <a:latin typeface="Arial"/>
                <a:cs typeface="Arial"/>
              </a:rPr>
              <a:t>	</a:t>
            </a:r>
            <a:r>
              <a:rPr sz="2400" b="1" spc="-5" dirty="0">
                <a:latin typeface="Arial"/>
                <a:cs typeface="Arial"/>
              </a:rPr>
              <a:t>de</a:t>
            </a:r>
            <a:r>
              <a:rPr sz="2400" b="1" dirty="0">
                <a:latin typeface="Arial"/>
                <a:cs typeface="Arial"/>
              </a:rPr>
              <a:t>	Equipos</a:t>
            </a:r>
            <a:endParaRPr sz="2400">
              <a:latin typeface="Arial"/>
              <a:cs typeface="Arial"/>
            </a:endParaRPr>
          </a:p>
        </p:txBody>
      </p:sp>
      <p:sp>
        <p:nvSpPr>
          <p:cNvPr id="7" name="object 7"/>
          <p:cNvSpPr txBox="1"/>
          <p:nvPr/>
        </p:nvSpPr>
        <p:spPr>
          <a:xfrm>
            <a:off x="719327" y="1775714"/>
            <a:ext cx="1543050" cy="346249"/>
          </a:xfrm>
          <a:prstGeom prst="rect">
            <a:avLst/>
          </a:prstGeom>
          <a:solidFill>
            <a:srgbClr val="FF0000"/>
          </a:solidFill>
        </p:spPr>
        <p:txBody>
          <a:bodyPr vert="horz" wrap="square" lIns="0" tIns="0" rIns="0" bIns="0" rtlCol="0">
            <a:spAutoFit/>
          </a:bodyPr>
          <a:lstStyle/>
          <a:p>
            <a:pPr>
              <a:lnSpc>
                <a:spcPts val="2709"/>
              </a:lnSpc>
            </a:pPr>
            <a:r>
              <a:rPr sz="2400" b="1" spc="-5" dirty="0">
                <a:latin typeface="Arial"/>
                <a:cs typeface="Arial"/>
              </a:rPr>
              <a:t>Eléctrico</a:t>
            </a:r>
            <a:r>
              <a:rPr sz="2400" b="1" spc="-15" dirty="0">
                <a:latin typeface="Arial"/>
                <a:cs typeface="Arial"/>
              </a:rPr>
              <a:t>s</a:t>
            </a:r>
            <a:r>
              <a:rPr sz="2400" b="1" dirty="0">
                <a:latin typeface="Arial"/>
                <a:cs typeface="Arial"/>
              </a:rPr>
              <a:t>.</a:t>
            </a:r>
            <a:endParaRPr sz="2400">
              <a:latin typeface="Arial"/>
              <a:cs typeface="Arial"/>
            </a:endParaRPr>
          </a:p>
        </p:txBody>
      </p:sp>
      <p:sp>
        <p:nvSpPr>
          <p:cNvPr id="8" name="object 8"/>
          <p:cNvSpPr txBox="1"/>
          <p:nvPr/>
        </p:nvSpPr>
        <p:spPr>
          <a:xfrm>
            <a:off x="719327" y="2403984"/>
            <a:ext cx="3219450"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Transformadores</a:t>
            </a:r>
            <a:endParaRPr sz="1900">
              <a:latin typeface="Arial"/>
              <a:cs typeface="Arial"/>
            </a:endParaRPr>
          </a:p>
        </p:txBody>
      </p:sp>
      <p:sp>
        <p:nvSpPr>
          <p:cNvPr id="9" name="object 9"/>
          <p:cNvSpPr txBox="1"/>
          <p:nvPr/>
        </p:nvSpPr>
        <p:spPr>
          <a:xfrm>
            <a:off x="2517901" y="2958720"/>
            <a:ext cx="3460115"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Pruebas </a:t>
            </a:r>
            <a:r>
              <a:rPr sz="1900" b="1" dirty="0">
                <a:latin typeface="Arial"/>
                <a:cs typeface="Arial"/>
              </a:rPr>
              <a:t>de</a:t>
            </a:r>
            <a:r>
              <a:rPr sz="1900" b="1" spc="-5" dirty="0">
                <a:latin typeface="Arial"/>
                <a:cs typeface="Arial"/>
              </a:rPr>
              <a:t> </a:t>
            </a:r>
            <a:r>
              <a:rPr sz="1900" b="1" dirty="0">
                <a:latin typeface="Arial"/>
                <a:cs typeface="Arial"/>
              </a:rPr>
              <a:t>Alto</a:t>
            </a:r>
            <a:r>
              <a:rPr sz="1900" b="1" spc="5" dirty="0">
                <a:latin typeface="Arial"/>
                <a:cs typeface="Arial"/>
              </a:rPr>
              <a:t> </a:t>
            </a:r>
            <a:r>
              <a:rPr sz="1900" b="1" spc="-5" dirty="0">
                <a:latin typeface="Arial"/>
                <a:cs typeface="Arial"/>
              </a:rPr>
              <a:t>Potencial </a:t>
            </a:r>
            <a:r>
              <a:rPr sz="1900" b="1" spc="-10" dirty="0">
                <a:latin typeface="Arial"/>
                <a:cs typeface="Arial"/>
              </a:rPr>
              <a:t>AC.</a:t>
            </a:r>
            <a:endParaRPr sz="1900">
              <a:latin typeface="Arial"/>
              <a:cs typeface="Arial"/>
            </a:endParaRPr>
          </a:p>
        </p:txBody>
      </p:sp>
      <p:pic>
        <p:nvPicPr>
          <p:cNvPr id="10" name="object 10"/>
          <p:cNvPicPr/>
          <p:nvPr/>
        </p:nvPicPr>
        <p:blipFill>
          <a:blip r:embed="rId2" cstate="print"/>
          <a:stretch>
            <a:fillRect/>
          </a:stretch>
        </p:blipFill>
        <p:spPr>
          <a:xfrm>
            <a:off x="719455" y="3541987"/>
            <a:ext cx="208914" cy="194987"/>
          </a:xfrm>
          <a:prstGeom prst="rect">
            <a:avLst/>
          </a:prstGeom>
        </p:spPr>
      </p:pic>
      <p:sp>
        <p:nvSpPr>
          <p:cNvPr id="11" name="object 11"/>
          <p:cNvSpPr txBox="1"/>
          <p:nvPr/>
        </p:nvSpPr>
        <p:spPr>
          <a:xfrm>
            <a:off x="935228" y="3483991"/>
            <a:ext cx="1647189"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Se</a:t>
            </a:r>
            <a:r>
              <a:rPr sz="1900" b="1" spc="-30" dirty="0">
                <a:latin typeface="Arial"/>
                <a:cs typeface="Arial"/>
              </a:rPr>
              <a:t> </a:t>
            </a:r>
            <a:r>
              <a:rPr sz="1900" b="1" spc="-5" dirty="0">
                <a:latin typeface="Arial"/>
                <a:cs typeface="Arial"/>
              </a:rPr>
              <a:t>aplica</a:t>
            </a:r>
            <a:r>
              <a:rPr sz="1900" b="1" spc="-25" dirty="0">
                <a:latin typeface="Arial"/>
                <a:cs typeface="Arial"/>
              </a:rPr>
              <a:t> </a:t>
            </a:r>
            <a:r>
              <a:rPr sz="1900" b="1" spc="-5" dirty="0">
                <a:latin typeface="Arial"/>
                <a:cs typeface="Arial"/>
              </a:rPr>
              <a:t>para</a:t>
            </a:r>
            <a:endParaRPr sz="1900">
              <a:latin typeface="Arial"/>
              <a:cs typeface="Arial"/>
            </a:endParaRPr>
          </a:p>
        </p:txBody>
      </p:sp>
      <p:sp>
        <p:nvSpPr>
          <p:cNvPr id="12" name="object 12"/>
          <p:cNvSpPr txBox="1"/>
          <p:nvPr/>
        </p:nvSpPr>
        <p:spPr>
          <a:xfrm>
            <a:off x="2638299" y="3513455"/>
            <a:ext cx="41306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evaluar</a:t>
            </a:r>
            <a:r>
              <a:rPr sz="1900" b="1" dirty="0">
                <a:latin typeface="Arial"/>
                <a:cs typeface="Arial"/>
              </a:rPr>
              <a:t> </a:t>
            </a:r>
            <a:r>
              <a:rPr sz="1900" b="1" spc="-5" dirty="0">
                <a:latin typeface="Arial"/>
                <a:cs typeface="Arial"/>
              </a:rPr>
              <a:t>la</a:t>
            </a:r>
            <a:r>
              <a:rPr sz="1900" b="1" dirty="0">
                <a:latin typeface="Arial"/>
                <a:cs typeface="Arial"/>
              </a:rPr>
              <a:t> condición</a:t>
            </a:r>
            <a:r>
              <a:rPr sz="1900" b="1" spc="21" dirty="0">
                <a:latin typeface="Arial"/>
                <a:cs typeface="Arial"/>
              </a:rPr>
              <a:t> </a:t>
            </a:r>
            <a:r>
              <a:rPr sz="1900" b="1" spc="-5" dirty="0">
                <a:latin typeface="Arial"/>
                <a:cs typeface="Arial"/>
              </a:rPr>
              <a:t>del aislamiento</a:t>
            </a:r>
            <a:endParaRPr sz="1900">
              <a:latin typeface="Arial"/>
              <a:cs typeface="Arial"/>
            </a:endParaRPr>
          </a:p>
        </p:txBody>
      </p:sp>
      <p:sp>
        <p:nvSpPr>
          <p:cNvPr id="13" name="object 13"/>
          <p:cNvSpPr txBox="1"/>
          <p:nvPr/>
        </p:nvSpPr>
        <p:spPr>
          <a:xfrm>
            <a:off x="6823330" y="3483991"/>
            <a:ext cx="21570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35" dirty="0">
                <a:latin typeface="Arial"/>
                <a:cs typeface="Arial"/>
              </a:rPr>
              <a:t> </a:t>
            </a:r>
            <a:r>
              <a:rPr sz="1900" b="1" spc="-5" dirty="0">
                <a:latin typeface="Arial"/>
                <a:cs typeface="Arial"/>
              </a:rPr>
              <a:t>transformador.</a:t>
            </a:r>
            <a:endParaRPr sz="1900">
              <a:latin typeface="Arial"/>
              <a:cs typeface="Arial"/>
            </a:endParaRPr>
          </a:p>
        </p:txBody>
      </p:sp>
      <p:pic>
        <p:nvPicPr>
          <p:cNvPr id="14" name="object 14"/>
          <p:cNvPicPr/>
          <p:nvPr/>
        </p:nvPicPr>
        <p:blipFill>
          <a:blip r:embed="rId2" cstate="print"/>
          <a:stretch>
            <a:fillRect/>
          </a:stretch>
        </p:blipFill>
        <p:spPr>
          <a:xfrm>
            <a:off x="719455" y="4096936"/>
            <a:ext cx="208914" cy="194394"/>
          </a:xfrm>
          <a:prstGeom prst="rect">
            <a:avLst/>
          </a:prstGeom>
        </p:spPr>
      </p:pic>
      <p:sp>
        <p:nvSpPr>
          <p:cNvPr id="15" name="object 15"/>
          <p:cNvSpPr txBox="1"/>
          <p:nvPr/>
        </p:nvSpPr>
        <p:spPr>
          <a:xfrm>
            <a:off x="947928" y="4068445"/>
            <a:ext cx="55441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114" dirty="0">
                <a:latin typeface="Arial"/>
                <a:cs typeface="Arial"/>
              </a:rPr>
              <a:t> </a:t>
            </a:r>
            <a:r>
              <a:rPr sz="1900" b="1" spc="-5" dirty="0">
                <a:latin typeface="Arial"/>
                <a:cs typeface="Arial"/>
              </a:rPr>
              <a:t>recomienda</a:t>
            </a:r>
            <a:r>
              <a:rPr sz="1900" b="1" spc="125" dirty="0">
                <a:latin typeface="Arial"/>
                <a:cs typeface="Arial"/>
              </a:rPr>
              <a:t> </a:t>
            </a:r>
            <a:r>
              <a:rPr sz="1900" b="1" spc="-5" dirty="0">
                <a:latin typeface="Arial"/>
                <a:cs typeface="Arial"/>
              </a:rPr>
              <a:t>para</a:t>
            </a:r>
            <a:r>
              <a:rPr sz="1900" b="1" spc="130" dirty="0">
                <a:latin typeface="Arial"/>
                <a:cs typeface="Arial"/>
              </a:rPr>
              <a:t> </a:t>
            </a:r>
            <a:r>
              <a:rPr sz="1900" b="1" spc="-5" dirty="0">
                <a:latin typeface="Arial"/>
                <a:cs typeface="Arial"/>
              </a:rPr>
              <a:t>todo</a:t>
            </a:r>
            <a:r>
              <a:rPr sz="1900" b="1" spc="114" dirty="0">
                <a:latin typeface="Arial"/>
                <a:cs typeface="Arial"/>
              </a:rPr>
              <a:t> </a:t>
            </a:r>
            <a:r>
              <a:rPr sz="1900" b="1" spc="-5" dirty="0">
                <a:latin typeface="Arial"/>
                <a:cs typeface="Arial"/>
              </a:rPr>
              <a:t>tipo</a:t>
            </a:r>
            <a:r>
              <a:rPr sz="1900" b="1" spc="114"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transformador</a:t>
            </a:r>
            <a:endParaRPr sz="1900">
              <a:latin typeface="Arial"/>
              <a:cs typeface="Arial"/>
            </a:endParaRPr>
          </a:p>
        </p:txBody>
      </p:sp>
      <p:sp>
        <p:nvSpPr>
          <p:cNvPr id="16" name="object 16"/>
          <p:cNvSpPr txBox="1"/>
          <p:nvPr/>
        </p:nvSpPr>
        <p:spPr>
          <a:xfrm>
            <a:off x="6561201" y="4038981"/>
            <a:ext cx="3422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10" dirty="0">
                <a:latin typeface="Arial"/>
                <a:cs typeface="Arial"/>
              </a:rPr>
              <a:t> </a:t>
            </a:r>
            <a:r>
              <a:rPr sz="1900" b="1" spc="-5" dirty="0">
                <a:latin typeface="Arial"/>
                <a:cs typeface="Arial"/>
              </a:rPr>
              <a:t>especial</a:t>
            </a:r>
            <a:r>
              <a:rPr sz="1900" b="1" spc="110" dirty="0">
                <a:latin typeface="Arial"/>
                <a:cs typeface="Arial"/>
              </a:rPr>
              <a:t> </a:t>
            </a:r>
            <a:r>
              <a:rPr sz="1900" b="1" spc="-5" dirty="0">
                <a:latin typeface="Arial"/>
                <a:cs typeface="Arial"/>
              </a:rPr>
              <a:t>aquellos</a:t>
            </a:r>
            <a:r>
              <a:rPr sz="1900" b="1" spc="114" dirty="0">
                <a:latin typeface="Arial"/>
                <a:cs typeface="Arial"/>
              </a:rPr>
              <a:t> </a:t>
            </a:r>
            <a:r>
              <a:rPr sz="1900" b="1" spc="-5" dirty="0">
                <a:latin typeface="Arial"/>
                <a:cs typeface="Arial"/>
              </a:rPr>
              <a:t>con</a:t>
            </a:r>
            <a:r>
              <a:rPr sz="1900" b="1" spc="105" dirty="0">
                <a:latin typeface="Arial"/>
                <a:cs typeface="Arial"/>
              </a:rPr>
              <a:t> </a:t>
            </a:r>
            <a:r>
              <a:rPr sz="1900" b="1" spc="-5" dirty="0">
                <a:latin typeface="Arial"/>
                <a:cs typeface="Arial"/>
              </a:rPr>
              <a:t>una</a:t>
            </a:r>
            <a:endParaRPr sz="1900">
              <a:latin typeface="Arial"/>
              <a:cs typeface="Arial"/>
            </a:endParaRPr>
          </a:p>
        </p:txBody>
      </p:sp>
      <p:sp>
        <p:nvSpPr>
          <p:cNvPr id="17" name="object 17"/>
          <p:cNvSpPr txBox="1"/>
          <p:nvPr/>
        </p:nvSpPr>
        <p:spPr>
          <a:xfrm>
            <a:off x="935229" y="4316348"/>
            <a:ext cx="40709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tensión nominal superior</a:t>
            </a:r>
            <a:r>
              <a:rPr sz="1900" b="1" spc="-10" dirty="0">
                <a:latin typeface="Arial"/>
                <a:cs typeface="Arial"/>
              </a:rPr>
              <a:t> </a:t>
            </a:r>
            <a:r>
              <a:rPr sz="1900" b="1" spc="-5" dirty="0">
                <a:latin typeface="Arial"/>
                <a:cs typeface="Arial"/>
              </a:rPr>
              <a:t>a 34,5</a:t>
            </a:r>
            <a:r>
              <a:rPr sz="1900" b="1" dirty="0">
                <a:latin typeface="Arial"/>
                <a:cs typeface="Arial"/>
              </a:rPr>
              <a:t> </a:t>
            </a:r>
            <a:r>
              <a:rPr sz="1900" b="1" spc="-5" dirty="0">
                <a:latin typeface="Arial"/>
                <a:cs typeface="Arial"/>
              </a:rPr>
              <a:t>kV.</a:t>
            </a:r>
            <a:endParaRPr sz="1900">
              <a:latin typeface="Arial"/>
              <a:cs typeface="Arial"/>
            </a:endParaRPr>
          </a:p>
        </p:txBody>
      </p:sp>
      <p:pic>
        <p:nvPicPr>
          <p:cNvPr id="18" name="object 18"/>
          <p:cNvPicPr/>
          <p:nvPr/>
        </p:nvPicPr>
        <p:blipFill>
          <a:blip r:embed="rId2" cstate="print"/>
          <a:stretch>
            <a:fillRect/>
          </a:stretch>
        </p:blipFill>
        <p:spPr>
          <a:xfrm>
            <a:off x="719455" y="4928828"/>
            <a:ext cx="208914" cy="194987"/>
          </a:xfrm>
          <a:prstGeom prst="rect">
            <a:avLst/>
          </a:prstGeom>
        </p:spPr>
      </p:pic>
      <p:sp>
        <p:nvSpPr>
          <p:cNvPr id="19" name="object 19"/>
          <p:cNvSpPr txBox="1"/>
          <p:nvPr/>
        </p:nvSpPr>
        <p:spPr>
          <a:xfrm>
            <a:off x="1531874" y="4900549"/>
            <a:ext cx="26130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pruebas</a:t>
            </a:r>
            <a:r>
              <a:rPr sz="1900" b="1" spc="-40" dirty="0">
                <a:latin typeface="Arial"/>
                <a:cs typeface="Arial"/>
              </a:rPr>
              <a:t> </a:t>
            </a:r>
            <a:r>
              <a:rPr sz="1900" b="1" spc="-5" dirty="0">
                <a:latin typeface="Arial"/>
                <a:cs typeface="Arial"/>
              </a:rPr>
              <a:t>de</a:t>
            </a:r>
            <a:r>
              <a:rPr sz="1900" b="1" spc="-40" dirty="0">
                <a:latin typeface="Arial"/>
                <a:cs typeface="Arial"/>
              </a:rPr>
              <a:t> </a:t>
            </a:r>
            <a:r>
              <a:rPr sz="1900" b="1" spc="-5" dirty="0">
                <a:latin typeface="Arial"/>
                <a:cs typeface="Arial"/>
              </a:rPr>
              <a:t>aceptación</a:t>
            </a:r>
            <a:endParaRPr sz="1900">
              <a:latin typeface="Arial"/>
              <a:cs typeface="Arial"/>
            </a:endParaRPr>
          </a:p>
        </p:txBody>
      </p:sp>
      <p:sp>
        <p:nvSpPr>
          <p:cNvPr id="20" name="object 20"/>
          <p:cNvSpPr txBox="1"/>
          <p:nvPr/>
        </p:nvSpPr>
        <p:spPr>
          <a:xfrm>
            <a:off x="935227" y="4871085"/>
            <a:ext cx="5676900" cy="304570"/>
          </a:xfrm>
          <a:prstGeom prst="rect">
            <a:avLst/>
          </a:prstGeom>
        </p:spPr>
        <p:txBody>
          <a:bodyPr vert="horz" wrap="square" lIns="0" tIns="12064" rIns="0" bIns="0" rtlCol="0">
            <a:spAutoFit/>
          </a:bodyPr>
          <a:lstStyle/>
          <a:p>
            <a:pPr marL="12699">
              <a:spcBef>
                <a:spcPts val="95"/>
              </a:spcBef>
              <a:tabLst>
                <a:tab pos="3203925" algn="l"/>
              </a:tabLst>
            </a:pPr>
            <a:r>
              <a:rPr sz="1900" b="1" spc="-5" dirty="0">
                <a:latin typeface="Arial"/>
                <a:cs typeface="Arial"/>
              </a:rPr>
              <a:t>Para	,</a:t>
            </a:r>
            <a:r>
              <a:rPr sz="1900" b="1" spc="-44"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tensión</a:t>
            </a:r>
            <a:r>
              <a:rPr sz="1900" b="1" spc="-60"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prueba</a:t>
            </a:r>
            <a:endParaRPr sz="1900">
              <a:latin typeface="Arial"/>
              <a:cs typeface="Arial"/>
            </a:endParaRPr>
          </a:p>
        </p:txBody>
      </p:sp>
      <p:sp>
        <p:nvSpPr>
          <p:cNvPr id="21" name="object 21"/>
          <p:cNvSpPr txBox="1"/>
          <p:nvPr/>
        </p:nvSpPr>
        <p:spPr>
          <a:xfrm>
            <a:off x="6663817" y="4900549"/>
            <a:ext cx="330898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no</a:t>
            </a:r>
            <a:r>
              <a:rPr sz="1900" b="1" spc="-50" dirty="0">
                <a:latin typeface="Arial"/>
                <a:cs typeface="Arial"/>
              </a:rPr>
              <a:t> </a:t>
            </a:r>
            <a:r>
              <a:rPr sz="1900" b="1" spc="-5" dirty="0">
                <a:latin typeface="Arial"/>
                <a:cs typeface="Arial"/>
              </a:rPr>
              <a:t>debe</a:t>
            </a:r>
            <a:r>
              <a:rPr sz="1900" b="1" spc="-35" dirty="0">
                <a:latin typeface="Arial"/>
                <a:cs typeface="Arial"/>
              </a:rPr>
              <a:t> </a:t>
            </a:r>
            <a:r>
              <a:rPr sz="1900" b="1" spc="-5" dirty="0">
                <a:latin typeface="Arial"/>
                <a:cs typeface="Arial"/>
              </a:rPr>
              <a:t>exceder</a:t>
            </a:r>
            <a:r>
              <a:rPr sz="1900" b="1" spc="-50" dirty="0">
                <a:latin typeface="Arial"/>
                <a:cs typeface="Arial"/>
              </a:rPr>
              <a:t> </a:t>
            </a:r>
            <a:r>
              <a:rPr sz="1900" b="1" spc="-5" dirty="0">
                <a:latin typeface="Arial"/>
                <a:cs typeface="Arial"/>
              </a:rPr>
              <a:t>el</a:t>
            </a:r>
            <a:r>
              <a:rPr sz="1900" b="1" spc="-35" dirty="0">
                <a:latin typeface="Arial"/>
                <a:cs typeface="Arial"/>
              </a:rPr>
              <a:t> </a:t>
            </a:r>
            <a:r>
              <a:rPr sz="1900" b="1" spc="5" dirty="0">
                <a:latin typeface="Arial"/>
                <a:cs typeface="Arial"/>
              </a:rPr>
              <a:t>65%</a:t>
            </a:r>
            <a:r>
              <a:rPr sz="1900" b="1" spc="-70"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la</a:t>
            </a:r>
            <a:endParaRPr sz="1900">
              <a:latin typeface="Arial"/>
              <a:cs typeface="Arial"/>
            </a:endParaRPr>
          </a:p>
        </p:txBody>
      </p:sp>
      <p:sp>
        <p:nvSpPr>
          <p:cNvPr id="22" name="object 22"/>
          <p:cNvSpPr/>
          <p:nvPr/>
        </p:nvSpPr>
        <p:spPr>
          <a:xfrm>
            <a:off x="947928" y="5177917"/>
            <a:ext cx="3150870" cy="279400"/>
          </a:xfrm>
          <a:custGeom>
            <a:avLst/>
            <a:gdLst/>
            <a:ahLst/>
            <a:cxnLst/>
            <a:rect l="l" t="t" r="r" b="b"/>
            <a:pathLst>
              <a:path w="3150870" h="279400">
                <a:moveTo>
                  <a:pt x="3150743" y="0"/>
                </a:moveTo>
                <a:lnTo>
                  <a:pt x="0" y="0"/>
                </a:lnTo>
                <a:lnTo>
                  <a:pt x="0" y="278892"/>
                </a:lnTo>
                <a:lnTo>
                  <a:pt x="3150743" y="278892"/>
                </a:lnTo>
                <a:lnTo>
                  <a:pt x="3150743" y="0"/>
                </a:lnTo>
                <a:close/>
              </a:path>
            </a:pathLst>
          </a:custGeom>
          <a:solidFill>
            <a:srgbClr val="FFFF00"/>
          </a:solidFill>
        </p:spPr>
        <p:txBody>
          <a:bodyPr wrap="square" lIns="0" tIns="0" rIns="0" bIns="0" rtlCol="0"/>
          <a:lstStyle/>
          <a:p>
            <a:endParaRPr/>
          </a:p>
        </p:txBody>
      </p:sp>
      <p:sp>
        <p:nvSpPr>
          <p:cNvPr id="23" name="object 23"/>
          <p:cNvSpPr txBox="1"/>
          <p:nvPr/>
        </p:nvSpPr>
        <p:spPr>
          <a:xfrm>
            <a:off x="935229" y="5148453"/>
            <a:ext cx="33775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tensión</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prueba</a:t>
            </a:r>
            <a:r>
              <a:rPr sz="1900" b="1" spc="-10" dirty="0">
                <a:latin typeface="Arial"/>
                <a:cs typeface="Arial"/>
              </a:rPr>
              <a:t> </a:t>
            </a:r>
            <a:r>
              <a:rPr sz="1900" b="1" spc="-5" dirty="0">
                <a:latin typeface="Arial"/>
                <a:cs typeface="Arial"/>
              </a:rPr>
              <a:t>de</a:t>
            </a:r>
            <a:r>
              <a:rPr sz="1900" b="1" spc="-21" dirty="0">
                <a:latin typeface="Arial"/>
                <a:cs typeface="Arial"/>
              </a:rPr>
              <a:t> </a:t>
            </a:r>
            <a:r>
              <a:rPr sz="1900" b="1" dirty="0">
                <a:latin typeface="Arial"/>
                <a:cs typeface="Arial"/>
              </a:rPr>
              <a:t>fábrica.</a:t>
            </a:r>
            <a:endParaRPr sz="1900">
              <a:latin typeface="Arial"/>
              <a:cs typeface="Arial"/>
            </a:endParaRPr>
          </a:p>
        </p:txBody>
      </p:sp>
      <p:pic>
        <p:nvPicPr>
          <p:cNvPr id="24" name="object 24"/>
          <p:cNvPicPr/>
          <p:nvPr/>
        </p:nvPicPr>
        <p:blipFill>
          <a:blip r:embed="rId2" cstate="print"/>
          <a:stretch>
            <a:fillRect/>
          </a:stretch>
        </p:blipFill>
        <p:spPr>
          <a:xfrm>
            <a:off x="719455" y="5762583"/>
            <a:ext cx="208914" cy="194987"/>
          </a:xfrm>
          <a:prstGeom prst="rect">
            <a:avLst/>
          </a:prstGeom>
        </p:spPr>
      </p:pic>
      <p:sp>
        <p:nvSpPr>
          <p:cNvPr id="25" name="object 25"/>
          <p:cNvSpPr txBox="1"/>
          <p:nvPr/>
        </p:nvSpPr>
        <p:spPr>
          <a:xfrm>
            <a:off x="935228" y="5705094"/>
            <a:ext cx="3302000" cy="304570"/>
          </a:xfrm>
          <a:prstGeom prst="rect">
            <a:avLst/>
          </a:prstGeom>
        </p:spPr>
        <p:txBody>
          <a:bodyPr vert="horz" wrap="square" lIns="0" tIns="12064" rIns="0" bIns="0" rtlCol="0">
            <a:spAutoFit/>
          </a:bodyPr>
          <a:lstStyle/>
          <a:p>
            <a:pPr marL="12699">
              <a:spcBef>
                <a:spcPts val="95"/>
              </a:spcBef>
              <a:tabLst>
                <a:tab pos="458429" algn="l"/>
                <a:tab pos="798124" algn="l"/>
                <a:tab pos="1862290" algn="l"/>
                <a:tab pos="2483899" algn="l"/>
              </a:tabLst>
            </a:pPr>
            <a:r>
              <a:rPr sz="1900" b="1" spc="-5" dirty="0">
                <a:latin typeface="Arial"/>
                <a:cs typeface="Arial"/>
              </a:rPr>
              <a:t>En	la	prác</a:t>
            </a:r>
            <a:r>
              <a:rPr sz="1900" b="1" dirty="0">
                <a:latin typeface="Arial"/>
                <a:cs typeface="Arial"/>
              </a:rPr>
              <a:t>t</a:t>
            </a:r>
            <a:r>
              <a:rPr sz="1900" b="1" spc="5" dirty="0">
                <a:latin typeface="Arial"/>
                <a:cs typeface="Arial"/>
              </a:rPr>
              <a:t>i</a:t>
            </a:r>
            <a:r>
              <a:rPr sz="1900" b="1" spc="-5" dirty="0">
                <a:latin typeface="Arial"/>
                <a:cs typeface="Arial"/>
              </a:rPr>
              <a:t>ca</a:t>
            </a:r>
            <a:r>
              <a:rPr sz="1900" b="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a</a:t>
            </a:r>
            <a:r>
              <a:rPr sz="1900" b="1" dirty="0">
                <a:latin typeface="Arial"/>
                <a:cs typeface="Arial"/>
              </a:rPr>
              <a:t>	</a:t>
            </a:r>
            <a:r>
              <a:rPr sz="1900" b="1" spc="-5" dirty="0">
                <a:latin typeface="Arial"/>
                <a:cs typeface="Arial"/>
              </a:rPr>
              <a:t>pru</a:t>
            </a:r>
            <a:r>
              <a:rPr sz="1900" b="1" spc="10" dirty="0">
                <a:latin typeface="Arial"/>
                <a:cs typeface="Arial"/>
              </a:rPr>
              <a:t>e</a:t>
            </a:r>
            <a:r>
              <a:rPr sz="1900" b="1" spc="-5" dirty="0">
                <a:latin typeface="Arial"/>
                <a:cs typeface="Arial"/>
              </a:rPr>
              <a:t>ba</a:t>
            </a:r>
            <a:endParaRPr sz="1900">
              <a:latin typeface="Arial"/>
              <a:cs typeface="Arial"/>
            </a:endParaRPr>
          </a:p>
        </p:txBody>
      </p:sp>
      <p:sp>
        <p:nvSpPr>
          <p:cNvPr id="26" name="object 26"/>
          <p:cNvSpPr txBox="1"/>
          <p:nvPr/>
        </p:nvSpPr>
        <p:spPr>
          <a:xfrm>
            <a:off x="4366895" y="5734559"/>
            <a:ext cx="5606415" cy="269304"/>
          </a:xfrm>
          <a:prstGeom prst="rect">
            <a:avLst/>
          </a:prstGeom>
          <a:solidFill>
            <a:srgbClr val="FFFF00"/>
          </a:solidFill>
        </p:spPr>
        <p:txBody>
          <a:bodyPr vert="horz" wrap="square" lIns="0" tIns="0" rIns="0" bIns="0" rtlCol="0">
            <a:spAutoFit/>
          </a:bodyPr>
          <a:lstStyle/>
          <a:p>
            <a:pPr>
              <a:lnSpc>
                <a:spcPts val="2145"/>
              </a:lnSpc>
              <a:tabLst>
                <a:tab pos="433666" algn="l"/>
                <a:tab pos="840030" algn="l"/>
                <a:tab pos="1768953" algn="l"/>
                <a:tab pos="2337228" algn="l"/>
                <a:tab pos="2744862" algn="l"/>
                <a:tab pos="3732198" algn="l"/>
                <a:tab pos="4513179" algn="l"/>
                <a:tab pos="5322098" algn="l"/>
              </a:tabLst>
            </a:pPr>
            <a:r>
              <a:rPr sz="1900" b="1" spc="-5" dirty="0">
                <a:latin typeface="Arial"/>
                <a:cs typeface="Arial"/>
              </a:rPr>
              <a:t>no	es	c</a:t>
            </a:r>
            <a:r>
              <a:rPr sz="1900" b="1" dirty="0">
                <a:latin typeface="Arial"/>
                <a:cs typeface="Arial"/>
              </a:rPr>
              <a:t>o</a:t>
            </a:r>
            <a:r>
              <a:rPr sz="1900" b="1" spc="-5" dirty="0">
                <a:latin typeface="Arial"/>
                <a:cs typeface="Arial"/>
              </a:rPr>
              <a:t>mún</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efec</a:t>
            </a:r>
            <a:r>
              <a:rPr sz="1900" b="1" dirty="0">
                <a:latin typeface="Arial"/>
                <a:cs typeface="Arial"/>
              </a:rPr>
              <a:t>t</a:t>
            </a:r>
            <a:r>
              <a:rPr sz="1900" b="1" spc="-5" dirty="0">
                <a:latin typeface="Arial"/>
                <a:cs typeface="Arial"/>
              </a:rPr>
              <a:t>úe</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mo</a:t>
            </a:r>
            <a:r>
              <a:rPr sz="1900" b="1" dirty="0">
                <a:latin typeface="Arial"/>
                <a:cs typeface="Arial"/>
              </a:rPr>
              <a:t>	</a:t>
            </a:r>
            <a:r>
              <a:rPr sz="1900" b="1" spc="-5" dirty="0">
                <a:latin typeface="Arial"/>
                <a:cs typeface="Arial"/>
              </a:rPr>
              <a:t>ruti</a:t>
            </a:r>
            <a:r>
              <a:rPr sz="1900" b="1" dirty="0">
                <a:latin typeface="Arial"/>
                <a:cs typeface="Arial"/>
              </a:rPr>
              <a:t>n</a:t>
            </a:r>
            <a:r>
              <a:rPr sz="1900" b="1" spc="-5" dirty="0">
                <a:latin typeface="Arial"/>
                <a:cs typeface="Arial"/>
              </a:rPr>
              <a:t>a</a:t>
            </a:r>
            <a:r>
              <a:rPr sz="1900" b="1" dirty="0">
                <a:latin typeface="Arial"/>
                <a:cs typeface="Arial"/>
              </a:rPr>
              <a:t>	</a:t>
            </a:r>
            <a:r>
              <a:rPr sz="1900" b="1" spc="10" dirty="0">
                <a:latin typeface="Arial"/>
                <a:cs typeface="Arial"/>
              </a:rPr>
              <a:t>d</a:t>
            </a:r>
            <a:r>
              <a:rPr sz="1900" b="1" spc="-5" dirty="0">
                <a:latin typeface="Arial"/>
                <a:cs typeface="Arial"/>
              </a:rPr>
              <a:t>e</a:t>
            </a:r>
            <a:endParaRPr sz="1900">
              <a:latin typeface="Arial"/>
              <a:cs typeface="Arial"/>
            </a:endParaRPr>
          </a:p>
        </p:txBody>
      </p:sp>
      <p:sp>
        <p:nvSpPr>
          <p:cNvPr id="27" name="object 27"/>
          <p:cNvSpPr/>
          <p:nvPr/>
        </p:nvSpPr>
        <p:spPr>
          <a:xfrm>
            <a:off x="947928" y="6011927"/>
            <a:ext cx="1718310" cy="277495"/>
          </a:xfrm>
          <a:custGeom>
            <a:avLst/>
            <a:gdLst/>
            <a:ahLst/>
            <a:cxnLst/>
            <a:rect l="l" t="t" r="r" b="b"/>
            <a:pathLst>
              <a:path w="1718310" h="277495">
                <a:moveTo>
                  <a:pt x="1717802" y="0"/>
                </a:moveTo>
                <a:lnTo>
                  <a:pt x="0" y="0"/>
                </a:lnTo>
                <a:lnTo>
                  <a:pt x="0" y="277368"/>
                </a:lnTo>
                <a:lnTo>
                  <a:pt x="1717802" y="277368"/>
                </a:lnTo>
                <a:lnTo>
                  <a:pt x="1717802" y="0"/>
                </a:lnTo>
                <a:close/>
              </a:path>
            </a:pathLst>
          </a:custGeom>
          <a:solidFill>
            <a:srgbClr val="FFFF00"/>
          </a:solidFill>
        </p:spPr>
        <p:txBody>
          <a:bodyPr wrap="square" lIns="0" tIns="0" rIns="0" bIns="0" rtlCol="0"/>
          <a:lstStyle/>
          <a:p>
            <a:endParaRPr/>
          </a:p>
        </p:txBody>
      </p:sp>
      <p:sp>
        <p:nvSpPr>
          <p:cNvPr id="28" name="object 28"/>
          <p:cNvSpPr txBox="1"/>
          <p:nvPr/>
        </p:nvSpPr>
        <p:spPr>
          <a:xfrm>
            <a:off x="935227" y="5982461"/>
            <a:ext cx="8886190"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mantenimiento, </a:t>
            </a:r>
            <a:r>
              <a:rPr sz="1900" b="1" spc="-5" dirty="0">
                <a:latin typeface="Arial"/>
                <a:cs typeface="Arial"/>
              </a:rPr>
              <a:t>debido</a:t>
            </a:r>
            <a:r>
              <a:rPr sz="1900" b="1" spc="5" dirty="0">
                <a:latin typeface="Arial"/>
                <a:cs typeface="Arial"/>
              </a:rPr>
              <a:t> </a:t>
            </a:r>
            <a:r>
              <a:rPr sz="1900" b="1" spc="-5" dirty="0">
                <a:latin typeface="Arial"/>
                <a:cs typeface="Arial"/>
              </a:rPr>
              <a:t>al</a:t>
            </a:r>
            <a:r>
              <a:rPr sz="1900" b="1" dirty="0">
                <a:latin typeface="Arial"/>
                <a:cs typeface="Arial"/>
              </a:rPr>
              <a:t> </a:t>
            </a:r>
            <a:r>
              <a:rPr sz="1900" b="1" spc="-5" dirty="0">
                <a:latin typeface="Arial"/>
                <a:cs typeface="Arial"/>
              </a:rPr>
              <a:t>riesgo</a:t>
            </a:r>
            <a:r>
              <a:rPr sz="1900" b="1" spc="10" dirty="0">
                <a:latin typeface="Arial"/>
                <a:cs typeface="Arial"/>
              </a:rPr>
              <a:t> </a:t>
            </a:r>
            <a:r>
              <a:rPr sz="1900" b="1" spc="-5" dirty="0">
                <a:latin typeface="Arial"/>
                <a:cs typeface="Arial"/>
              </a:rPr>
              <a:t>al</a:t>
            </a:r>
            <a:r>
              <a:rPr sz="1900" b="1" spc="5" dirty="0">
                <a:latin typeface="Arial"/>
                <a:cs typeface="Arial"/>
              </a:rPr>
              <a:t> </a:t>
            </a:r>
            <a:r>
              <a:rPr sz="1900" b="1" spc="-5" dirty="0">
                <a:latin typeface="Arial"/>
                <a:cs typeface="Arial"/>
              </a:rPr>
              <a:t>que</a:t>
            </a:r>
            <a:r>
              <a:rPr sz="1900" b="1" spc="30" dirty="0">
                <a:latin typeface="Arial"/>
                <a:cs typeface="Arial"/>
              </a:rPr>
              <a:t> </a:t>
            </a:r>
            <a:r>
              <a:rPr sz="1900" b="1" spc="-5" dirty="0">
                <a:latin typeface="Arial"/>
                <a:cs typeface="Arial"/>
              </a:rPr>
              <a:t>puede</a:t>
            </a:r>
            <a:r>
              <a:rPr sz="1900" b="1" spc="5" dirty="0">
                <a:latin typeface="Arial"/>
                <a:cs typeface="Arial"/>
              </a:rPr>
              <a:t> </a:t>
            </a:r>
            <a:r>
              <a:rPr sz="1900" b="1" spc="-5" dirty="0">
                <a:latin typeface="Arial"/>
                <a:cs typeface="Arial"/>
              </a:rPr>
              <a:t>ser</a:t>
            </a:r>
            <a:r>
              <a:rPr sz="1900" b="1" spc="5" dirty="0">
                <a:latin typeface="Arial"/>
                <a:cs typeface="Arial"/>
              </a:rPr>
              <a:t> </a:t>
            </a:r>
            <a:r>
              <a:rPr sz="1900" b="1" spc="-5" dirty="0">
                <a:latin typeface="Arial"/>
                <a:cs typeface="Arial"/>
              </a:rPr>
              <a:t>sometido</a:t>
            </a:r>
            <a:r>
              <a:rPr sz="1900" b="1" spc="5"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transformador.</a:t>
            </a:r>
            <a:endParaRPr sz="1900">
              <a:latin typeface="Arial"/>
              <a:cs typeface="Arial"/>
            </a:endParaRP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99</a:t>
            </a:fld>
            <a:endParaRPr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2285958"/>
            <a:ext cx="208914" cy="194987"/>
          </a:xfrm>
          <a:prstGeom prst="rect">
            <a:avLst/>
          </a:prstGeom>
        </p:spPr>
      </p:pic>
      <p:sp>
        <p:nvSpPr>
          <p:cNvPr id="7" name="object 7"/>
          <p:cNvSpPr txBox="1"/>
          <p:nvPr/>
        </p:nvSpPr>
        <p:spPr>
          <a:xfrm>
            <a:off x="935227" y="2228214"/>
            <a:ext cx="14617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Esta</a:t>
            </a:r>
            <a:r>
              <a:rPr sz="1900" b="1" spc="380" dirty="0">
                <a:latin typeface="Arial"/>
                <a:cs typeface="Arial"/>
              </a:rPr>
              <a:t> </a:t>
            </a:r>
            <a:r>
              <a:rPr sz="1900" b="1" spc="-5" dirty="0">
                <a:latin typeface="Arial"/>
                <a:cs typeface="Arial"/>
              </a:rPr>
              <a:t>prueba</a:t>
            </a:r>
            <a:endParaRPr sz="1900">
              <a:latin typeface="Arial"/>
              <a:cs typeface="Arial"/>
            </a:endParaRPr>
          </a:p>
        </p:txBody>
      </p:sp>
      <p:sp>
        <p:nvSpPr>
          <p:cNvPr id="8" name="object 8"/>
          <p:cNvSpPr txBox="1"/>
          <p:nvPr/>
        </p:nvSpPr>
        <p:spPr>
          <a:xfrm>
            <a:off x="2508758" y="2257375"/>
            <a:ext cx="73958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449" dirty="0">
                <a:latin typeface="Arial"/>
                <a:cs typeface="Arial"/>
              </a:rPr>
              <a:t> </a:t>
            </a:r>
            <a:r>
              <a:rPr sz="1900" b="1" spc="-5" dirty="0">
                <a:latin typeface="Arial"/>
                <a:cs typeface="Arial"/>
              </a:rPr>
              <a:t>usa</a:t>
            </a:r>
            <a:r>
              <a:rPr sz="1900" b="1" spc="455" dirty="0">
                <a:latin typeface="Arial"/>
                <a:cs typeface="Arial"/>
              </a:rPr>
              <a:t> </a:t>
            </a:r>
            <a:r>
              <a:rPr sz="1900" b="1" spc="-5" dirty="0">
                <a:latin typeface="Arial"/>
                <a:cs typeface="Arial"/>
              </a:rPr>
              <a:t>con</a:t>
            </a:r>
            <a:r>
              <a:rPr sz="1900" b="1" spc="445" dirty="0">
                <a:latin typeface="Arial"/>
                <a:cs typeface="Arial"/>
              </a:rPr>
              <a:t> </a:t>
            </a:r>
            <a:r>
              <a:rPr sz="1900" b="1" spc="-5" dirty="0">
                <a:latin typeface="Arial"/>
                <a:cs typeface="Arial"/>
              </a:rPr>
              <a:t>mayor</a:t>
            </a:r>
            <a:r>
              <a:rPr sz="1900" b="1" spc="440" dirty="0">
                <a:latin typeface="Arial"/>
                <a:cs typeface="Arial"/>
              </a:rPr>
              <a:t> </a:t>
            </a:r>
            <a:r>
              <a:rPr sz="1900" b="1" spc="-5" dirty="0">
                <a:latin typeface="Arial"/>
                <a:cs typeface="Arial"/>
              </a:rPr>
              <a:t>frecuencia</a:t>
            </a:r>
            <a:r>
              <a:rPr sz="1900" b="1" spc="455" dirty="0">
                <a:latin typeface="Arial"/>
                <a:cs typeface="Arial"/>
              </a:rPr>
              <a:t> </a:t>
            </a:r>
            <a:r>
              <a:rPr sz="1900" b="1" spc="-5" dirty="0">
                <a:latin typeface="Arial"/>
                <a:cs typeface="Arial"/>
              </a:rPr>
              <a:t>durante</a:t>
            </a:r>
            <a:r>
              <a:rPr sz="1900" b="1" spc="449" dirty="0">
                <a:latin typeface="Arial"/>
                <a:cs typeface="Arial"/>
              </a:rPr>
              <a:t> </a:t>
            </a:r>
            <a:r>
              <a:rPr sz="1900" b="1" spc="-5" dirty="0">
                <a:latin typeface="Arial"/>
                <a:cs typeface="Arial"/>
              </a:rPr>
              <a:t>pruebas</a:t>
            </a:r>
            <a:r>
              <a:rPr sz="1900" b="1" spc="455" dirty="0">
                <a:latin typeface="Arial"/>
                <a:cs typeface="Arial"/>
              </a:rPr>
              <a:t> </a:t>
            </a:r>
            <a:r>
              <a:rPr sz="1900" b="1" spc="-10" dirty="0">
                <a:latin typeface="Arial"/>
                <a:cs typeface="Arial"/>
              </a:rPr>
              <a:t>de</a:t>
            </a:r>
            <a:r>
              <a:rPr sz="1900" b="1" spc="449" dirty="0">
                <a:latin typeface="Arial"/>
                <a:cs typeface="Arial"/>
              </a:rPr>
              <a:t> </a:t>
            </a:r>
            <a:r>
              <a:rPr sz="1900" b="1" spc="-5" dirty="0">
                <a:latin typeface="Arial"/>
                <a:cs typeface="Arial"/>
              </a:rPr>
              <a:t>aceptación</a:t>
            </a:r>
            <a:endParaRPr sz="1900">
              <a:latin typeface="Arial"/>
              <a:cs typeface="Arial"/>
            </a:endParaRPr>
          </a:p>
        </p:txBody>
      </p:sp>
      <p:sp>
        <p:nvSpPr>
          <p:cNvPr id="9" name="object 9"/>
          <p:cNvSpPr txBox="1"/>
          <p:nvPr/>
        </p:nvSpPr>
        <p:spPr>
          <a:xfrm>
            <a:off x="9891522" y="2228214"/>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0" name="object 10"/>
          <p:cNvSpPr txBox="1"/>
          <p:nvPr/>
        </p:nvSpPr>
        <p:spPr>
          <a:xfrm>
            <a:off x="935227" y="2505582"/>
            <a:ext cx="10179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donde</a:t>
            </a:r>
            <a:r>
              <a:rPr sz="1900" b="1" spc="-65" dirty="0">
                <a:latin typeface="Arial"/>
                <a:cs typeface="Arial"/>
              </a:rPr>
              <a:t> </a:t>
            </a:r>
            <a:r>
              <a:rPr sz="1900" b="1" spc="-5" dirty="0">
                <a:latin typeface="Arial"/>
                <a:cs typeface="Arial"/>
              </a:rPr>
              <a:t>la</a:t>
            </a:r>
            <a:endParaRPr sz="1900">
              <a:latin typeface="Arial"/>
              <a:cs typeface="Arial"/>
            </a:endParaRPr>
          </a:p>
        </p:txBody>
      </p:sp>
      <p:sp>
        <p:nvSpPr>
          <p:cNvPr id="11" name="object 11"/>
          <p:cNvSpPr txBox="1"/>
          <p:nvPr/>
        </p:nvSpPr>
        <p:spPr>
          <a:xfrm>
            <a:off x="2008886" y="2535048"/>
            <a:ext cx="38601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dirty="0">
                <a:latin typeface="Arial"/>
                <a:cs typeface="Arial"/>
              </a:rPr>
              <a:t> </a:t>
            </a:r>
            <a:r>
              <a:rPr sz="1900" b="1" spc="-5" dirty="0">
                <a:latin typeface="Arial"/>
                <a:cs typeface="Arial"/>
              </a:rPr>
              <a:t>no</a:t>
            </a:r>
            <a:r>
              <a:rPr sz="1900" b="1" dirty="0">
                <a:latin typeface="Arial"/>
                <a:cs typeface="Arial"/>
              </a:rPr>
              <a:t> </a:t>
            </a:r>
            <a:r>
              <a:rPr sz="1900" b="1" spc="-5" dirty="0">
                <a:latin typeface="Arial"/>
                <a:cs typeface="Arial"/>
              </a:rPr>
              <a:t>deberá</a:t>
            </a:r>
            <a:r>
              <a:rPr sz="1900" b="1" spc="10" dirty="0">
                <a:latin typeface="Arial"/>
                <a:cs typeface="Arial"/>
              </a:rPr>
              <a:t> </a:t>
            </a:r>
            <a:r>
              <a:rPr sz="1900" b="1" spc="-5" dirty="0">
                <a:latin typeface="Arial"/>
                <a:cs typeface="Arial"/>
              </a:rPr>
              <a:t>superar</a:t>
            </a:r>
            <a:r>
              <a:rPr sz="1900" b="1" spc="-15" dirty="0">
                <a:latin typeface="Arial"/>
                <a:cs typeface="Arial"/>
              </a:rPr>
              <a:t> </a:t>
            </a:r>
            <a:r>
              <a:rPr sz="1900" b="1" spc="-5" dirty="0">
                <a:latin typeface="Arial"/>
                <a:cs typeface="Arial"/>
              </a:rPr>
              <a:t>el </a:t>
            </a:r>
            <a:r>
              <a:rPr sz="1900" b="1" spc="5" dirty="0">
                <a:latin typeface="Arial"/>
                <a:cs typeface="Arial"/>
              </a:rPr>
              <a:t>75%</a:t>
            </a:r>
            <a:endParaRPr sz="1900">
              <a:latin typeface="Arial"/>
              <a:cs typeface="Arial"/>
            </a:endParaRPr>
          </a:p>
        </p:txBody>
      </p:sp>
      <p:sp>
        <p:nvSpPr>
          <p:cNvPr id="12" name="object 12"/>
          <p:cNvSpPr txBox="1"/>
          <p:nvPr/>
        </p:nvSpPr>
        <p:spPr>
          <a:xfrm>
            <a:off x="5910453" y="2505582"/>
            <a:ext cx="35109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5" dirty="0">
                <a:latin typeface="Arial"/>
                <a:cs typeface="Arial"/>
              </a:rPr>
              <a:t> </a:t>
            </a:r>
            <a:r>
              <a:rPr sz="1900" b="1" spc="-10" dirty="0">
                <a:latin typeface="Arial"/>
                <a:cs typeface="Arial"/>
              </a:rPr>
              <a:t>valor</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prueba</a:t>
            </a:r>
            <a:r>
              <a:rPr sz="1900" b="1" spc="5"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fábrica.</a:t>
            </a:r>
            <a:endParaRPr sz="1900">
              <a:latin typeface="Arial"/>
              <a:cs typeface="Arial"/>
            </a:endParaRPr>
          </a:p>
        </p:txBody>
      </p:sp>
      <p:pic>
        <p:nvPicPr>
          <p:cNvPr id="13" name="object 13"/>
          <p:cNvPicPr/>
          <p:nvPr/>
        </p:nvPicPr>
        <p:blipFill>
          <a:blip r:embed="rId2" cstate="print"/>
          <a:stretch>
            <a:fillRect/>
          </a:stretch>
        </p:blipFill>
        <p:spPr>
          <a:xfrm>
            <a:off x="719455" y="3118442"/>
            <a:ext cx="208914" cy="194987"/>
          </a:xfrm>
          <a:prstGeom prst="rect">
            <a:avLst/>
          </a:prstGeom>
        </p:spPr>
      </p:pic>
      <p:sp>
        <p:nvSpPr>
          <p:cNvPr id="14" name="object 14"/>
          <p:cNvSpPr txBox="1"/>
          <p:nvPr/>
        </p:nvSpPr>
        <p:spPr>
          <a:xfrm>
            <a:off x="935227" y="3060317"/>
            <a:ext cx="3200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endParaRPr sz="1900">
              <a:latin typeface="Arial"/>
              <a:cs typeface="Arial"/>
            </a:endParaRPr>
          </a:p>
        </p:txBody>
      </p:sp>
      <p:sp>
        <p:nvSpPr>
          <p:cNvPr id="15" name="object 15"/>
          <p:cNvSpPr txBox="1"/>
          <p:nvPr/>
        </p:nvSpPr>
        <p:spPr>
          <a:xfrm>
            <a:off x="1431290" y="3089784"/>
            <a:ext cx="1839595" cy="807913"/>
          </a:xfrm>
          <a:prstGeom prst="rect">
            <a:avLst/>
          </a:prstGeom>
          <a:solidFill>
            <a:srgbClr val="FFFF00"/>
          </a:solidFill>
        </p:spPr>
        <p:txBody>
          <a:bodyPr vert="horz" wrap="square" lIns="0" tIns="0" rIns="0" bIns="0" rtlCol="0">
            <a:spAutoFit/>
          </a:bodyPr>
          <a:lstStyle/>
          <a:p>
            <a:pPr>
              <a:lnSpc>
                <a:spcPts val="2145"/>
              </a:lnSpc>
              <a:tabLst>
                <a:tab pos="899714" algn="l"/>
              </a:tabLst>
            </a:pP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efec</a:t>
            </a:r>
            <a:r>
              <a:rPr sz="1900" b="1" dirty="0">
                <a:latin typeface="Arial"/>
                <a:cs typeface="Arial"/>
              </a:rPr>
              <a:t>t</a:t>
            </a:r>
            <a:r>
              <a:rPr sz="1900" b="1" spc="-5" dirty="0">
                <a:latin typeface="Arial"/>
                <a:cs typeface="Arial"/>
              </a:rPr>
              <a:t>u</a:t>
            </a:r>
            <a:r>
              <a:rPr sz="1900" b="1" dirty="0">
                <a:latin typeface="Arial"/>
                <a:cs typeface="Arial"/>
              </a:rPr>
              <a:t>a</a:t>
            </a:r>
            <a:r>
              <a:rPr sz="1900" b="1" spc="-5" dirty="0">
                <a:latin typeface="Arial"/>
                <a:cs typeface="Arial"/>
              </a:rPr>
              <a:t>r</a:t>
            </a:r>
            <a:endParaRPr sz="1900">
              <a:latin typeface="Arial"/>
              <a:cs typeface="Arial"/>
            </a:endParaRPr>
          </a:p>
        </p:txBody>
      </p:sp>
      <p:sp>
        <p:nvSpPr>
          <p:cNvPr id="16" name="object 16"/>
          <p:cNvSpPr txBox="1"/>
          <p:nvPr/>
        </p:nvSpPr>
        <p:spPr>
          <a:xfrm>
            <a:off x="3447414" y="3060317"/>
            <a:ext cx="4320541" cy="304570"/>
          </a:xfrm>
          <a:prstGeom prst="rect">
            <a:avLst/>
          </a:prstGeom>
        </p:spPr>
        <p:txBody>
          <a:bodyPr vert="horz" wrap="square" lIns="0" tIns="12064" rIns="0" bIns="0" rtlCol="0">
            <a:spAutoFit/>
          </a:bodyPr>
          <a:lstStyle/>
          <a:p>
            <a:pPr marL="12699">
              <a:spcBef>
                <a:spcPts val="95"/>
              </a:spcBef>
              <a:tabLst>
                <a:tab pos="629229" algn="l"/>
                <a:tab pos="1622281" algn="l"/>
                <a:tab pos="2092774" algn="l"/>
                <a:tab pos="2713114" algn="l"/>
                <a:tab pos="3958874" algn="l"/>
              </a:tabLst>
            </a:pPr>
            <a:r>
              <a:rPr sz="1900" b="1" spc="-5" dirty="0">
                <a:latin typeface="Arial"/>
                <a:cs typeface="Arial"/>
              </a:rPr>
              <a:t>u</a:t>
            </a:r>
            <a:r>
              <a:rPr sz="1900" b="1" dirty="0">
                <a:latin typeface="Arial"/>
                <a:cs typeface="Arial"/>
              </a:rPr>
              <a:t>n</a:t>
            </a:r>
            <a:r>
              <a:rPr sz="1900" b="1" spc="-5" dirty="0">
                <a:latin typeface="Arial"/>
                <a:cs typeface="Arial"/>
              </a:rPr>
              <a:t>a</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al</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te</a:t>
            </a:r>
            <a:r>
              <a:rPr sz="1900" b="1" spc="-21" dirty="0">
                <a:latin typeface="Arial"/>
                <a:cs typeface="Arial"/>
              </a:rPr>
              <a:t>n</a:t>
            </a:r>
            <a:r>
              <a:rPr sz="1900" b="1" spc="-5" dirty="0">
                <a:latin typeface="Arial"/>
                <a:cs typeface="Arial"/>
              </a:rPr>
              <a:t>cial</a:t>
            </a:r>
            <a:r>
              <a:rPr sz="1900" b="1" dirty="0">
                <a:latin typeface="Arial"/>
                <a:cs typeface="Arial"/>
              </a:rPr>
              <a:t>	</a:t>
            </a:r>
            <a:r>
              <a:rPr sz="1900" b="1" spc="-5" dirty="0">
                <a:latin typeface="Arial"/>
                <a:cs typeface="Arial"/>
              </a:rPr>
              <a:t>AC</a:t>
            </a:r>
            <a:endParaRPr sz="1900">
              <a:latin typeface="Arial"/>
              <a:cs typeface="Arial"/>
            </a:endParaRPr>
          </a:p>
        </p:txBody>
      </p:sp>
      <p:sp>
        <p:nvSpPr>
          <p:cNvPr id="17" name="object 17"/>
          <p:cNvSpPr txBox="1"/>
          <p:nvPr/>
        </p:nvSpPr>
        <p:spPr>
          <a:xfrm>
            <a:off x="7944358" y="3089784"/>
            <a:ext cx="2028825" cy="269304"/>
          </a:xfrm>
          <a:prstGeom prst="rect">
            <a:avLst/>
          </a:prstGeom>
          <a:solidFill>
            <a:srgbClr val="FFFF00"/>
          </a:solidFill>
        </p:spPr>
        <p:txBody>
          <a:bodyPr vert="horz" wrap="square" lIns="0" tIns="0" rIns="0" bIns="0" rtlCol="0">
            <a:spAutoFit/>
          </a:bodyPr>
          <a:lstStyle/>
          <a:p>
            <a:pPr>
              <a:lnSpc>
                <a:spcPts val="2145"/>
              </a:lnSpc>
              <a:tabLst>
                <a:tab pos="698438" algn="l"/>
                <a:tab pos="1744825" algn="l"/>
              </a:tabLst>
            </a:pPr>
            <a:r>
              <a:rPr sz="1900" b="1" spc="-5" dirty="0">
                <a:latin typeface="Arial"/>
                <a:cs typeface="Arial"/>
              </a:rPr>
              <a:t>p</a:t>
            </a:r>
            <a:r>
              <a:rPr sz="1900" b="1" dirty="0">
                <a:latin typeface="Arial"/>
                <a:cs typeface="Arial"/>
              </a:rPr>
              <a:t>a</a:t>
            </a:r>
            <a:r>
              <a:rPr sz="1900" b="1" spc="-5" dirty="0">
                <a:latin typeface="Arial"/>
                <a:cs typeface="Arial"/>
              </a:rPr>
              <a:t>ra</a:t>
            </a:r>
            <a:r>
              <a:rPr sz="1900" b="1" dirty="0">
                <a:latin typeface="Arial"/>
                <a:cs typeface="Arial"/>
              </a:rPr>
              <a:t>	</a:t>
            </a:r>
            <a:r>
              <a:rPr sz="1900" b="1" spc="-5" dirty="0">
                <a:latin typeface="Arial"/>
                <a:cs typeface="Arial"/>
              </a:rPr>
              <a:t>la</a:t>
            </a:r>
            <a:r>
              <a:rPr sz="1900" b="1" dirty="0">
                <a:latin typeface="Arial"/>
                <a:cs typeface="Arial"/>
              </a:rPr>
              <a:t>b</a:t>
            </a:r>
            <a:r>
              <a:rPr sz="1900" b="1" spc="-5" dirty="0">
                <a:latin typeface="Arial"/>
                <a:cs typeface="Arial"/>
              </a:rPr>
              <a:t>ores</a:t>
            </a:r>
            <a:r>
              <a:rPr sz="1900" b="1" dirty="0">
                <a:latin typeface="Arial"/>
                <a:cs typeface="Arial"/>
              </a:rPr>
              <a:t>	</a:t>
            </a:r>
            <a:r>
              <a:rPr sz="1900" b="1" spc="-5" dirty="0">
                <a:latin typeface="Arial"/>
                <a:cs typeface="Arial"/>
              </a:rPr>
              <a:t>de</a:t>
            </a:r>
            <a:endParaRPr sz="1900">
              <a:latin typeface="Arial"/>
              <a:cs typeface="Arial"/>
            </a:endParaRPr>
          </a:p>
        </p:txBody>
      </p:sp>
      <p:sp>
        <p:nvSpPr>
          <p:cNvPr id="18" name="object 18"/>
          <p:cNvSpPr txBox="1"/>
          <p:nvPr/>
        </p:nvSpPr>
        <p:spPr>
          <a:xfrm>
            <a:off x="947928" y="3367152"/>
            <a:ext cx="17183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mante</a:t>
            </a:r>
            <a:r>
              <a:rPr sz="1900" b="1" dirty="0">
                <a:latin typeface="Arial"/>
                <a:cs typeface="Arial"/>
              </a:rPr>
              <a:t>n</a:t>
            </a:r>
            <a:r>
              <a:rPr sz="1900" b="1" spc="-5" dirty="0">
                <a:latin typeface="Arial"/>
                <a:cs typeface="Arial"/>
              </a:rPr>
              <a:t>imie</a:t>
            </a:r>
            <a:r>
              <a:rPr sz="1900" b="1" spc="5" dirty="0">
                <a:latin typeface="Arial"/>
                <a:cs typeface="Arial"/>
              </a:rPr>
              <a:t>n</a:t>
            </a:r>
            <a:r>
              <a:rPr sz="1900" b="1" spc="-5" dirty="0">
                <a:latin typeface="Arial"/>
                <a:cs typeface="Arial"/>
              </a:rPr>
              <a:t>to</a:t>
            </a:r>
            <a:endParaRPr sz="1900">
              <a:latin typeface="Arial"/>
              <a:cs typeface="Arial"/>
            </a:endParaRPr>
          </a:p>
        </p:txBody>
      </p:sp>
      <p:sp>
        <p:nvSpPr>
          <p:cNvPr id="19" name="object 19"/>
          <p:cNvSpPr txBox="1"/>
          <p:nvPr/>
        </p:nvSpPr>
        <p:spPr>
          <a:xfrm>
            <a:off x="2817623" y="3337687"/>
            <a:ext cx="1515110" cy="304570"/>
          </a:xfrm>
          <a:prstGeom prst="rect">
            <a:avLst/>
          </a:prstGeom>
        </p:spPr>
        <p:txBody>
          <a:bodyPr vert="horz" wrap="square" lIns="0" tIns="12064" rIns="0" bIns="0" rtlCol="0">
            <a:spAutoFit/>
          </a:bodyPr>
          <a:lstStyle/>
          <a:p>
            <a:pPr marL="12699">
              <a:spcBef>
                <a:spcPts val="95"/>
              </a:spcBef>
              <a:tabLst>
                <a:tab pos="1300365" algn="l"/>
              </a:tabLst>
            </a:pPr>
            <a:r>
              <a:rPr sz="1900" b="1" spc="-15" dirty="0">
                <a:latin typeface="Arial"/>
                <a:cs typeface="Arial"/>
              </a:rPr>
              <a:t>u</a:t>
            </a:r>
            <a:r>
              <a:rPr sz="1900" b="1" spc="-5" dirty="0">
                <a:latin typeface="Arial"/>
                <a:cs typeface="Arial"/>
              </a:rPr>
              <a:t>tiliza</a:t>
            </a:r>
            <a:r>
              <a:rPr sz="1900" b="1" dirty="0">
                <a:latin typeface="Arial"/>
                <a:cs typeface="Arial"/>
              </a:rPr>
              <a:t>n</a:t>
            </a:r>
            <a:r>
              <a:rPr sz="1900" b="1" spc="-5" dirty="0">
                <a:latin typeface="Arial"/>
                <a:cs typeface="Arial"/>
              </a:rPr>
              <a:t>do</a:t>
            </a:r>
            <a:r>
              <a:rPr sz="1900" b="1" dirty="0">
                <a:latin typeface="Arial"/>
                <a:cs typeface="Arial"/>
              </a:rPr>
              <a:t>	</a:t>
            </a:r>
            <a:r>
              <a:rPr sz="1900" b="1" spc="-5" dirty="0">
                <a:latin typeface="Arial"/>
                <a:cs typeface="Arial"/>
              </a:rPr>
              <a:t>la</a:t>
            </a:r>
            <a:endParaRPr sz="1900">
              <a:latin typeface="Arial"/>
              <a:cs typeface="Arial"/>
            </a:endParaRPr>
          </a:p>
        </p:txBody>
      </p:sp>
      <p:sp>
        <p:nvSpPr>
          <p:cNvPr id="20" name="object 20"/>
          <p:cNvSpPr txBox="1"/>
          <p:nvPr/>
        </p:nvSpPr>
        <p:spPr>
          <a:xfrm>
            <a:off x="4485766" y="3367152"/>
            <a:ext cx="5191760" cy="269304"/>
          </a:xfrm>
          <a:prstGeom prst="rect">
            <a:avLst/>
          </a:prstGeom>
          <a:solidFill>
            <a:srgbClr val="FFFF00"/>
          </a:solidFill>
        </p:spPr>
        <p:txBody>
          <a:bodyPr vert="horz" wrap="square" lIns="0" tIns="0" rIns="0" bIns="0" rtlCol="0">
            <a:spAutoFit/>
          </a:bodyPr>
          <a:lstStyle/>
          <a:p>
            <a:pPr>
              <a:lnSpc>
                <a:spcPts val="2145"/>
              </a:lnSpc>
              <a:tabLst>
                <a:tab pos="1019719" algn="l"/>
                <a:tab pos="2108012" algn="l"/>
                <a:tab pos="2914391" algn="l"/>
                <a:tab pos="3935379" algn="l"/>
                <a:tab pos="4381745" algn="l"/>
              </a:tabLst>
            </a:pPr>
            <a:r>
              <a:rPr sz="1900" b="1" spc="-5" dirty="0">
                <a:latin typeface="Arial"/>
                <a:cs typeface="Arial"/>
              </a:rPr>
              <a:t>ten</a:t>
            </a:r>
            <a:r>
              <a:rPr sz="1900" b="1" dirty="0">
                <a:latin typeface="Arial"/>
                <a:cs typeface="Arial"/>
              </a:rPr>
              <a:t>s</a:t>
            </a:r>
            <a:r>
              <a:rPr sz="1900" b="1" spc="-21" dirty="0">
                <a:latin typeface="Arial"/>
                <a:cs typeface="Arial"/>
              </a:rPr>
              <a:t>i</a:t>
            </a:r>
            <a:r>
              <a:rPr sz="1900" b="1" spc="-5" dirty="0">
                <a:latin typeface="Arial"/>
                <a:cs typeface="Arial"/>
              </a:rPr>
              <a:t>ón</a:t>
            </a:r>
            <a:r>
              <a:rPr sz="1900" b="1" dirty="0">
                <a:latin typeface="Arial"/>
                <a:cs typeface="Arial"/>
              </a:rPr>
              <a:t>	</a:t>
            </a:r>
            <a:r>
              <a:rPr sz="1900" b="1" spc="-5" dirty="0">
                <a:latin typeface="Arial"/>
                <a:cs typeface="Arial"/>
              </a:rPr>
              <a:t>n</a:t>
            </a:r>
            <a:r>
              <a:rPr sz="1900" b="1" dirty="0">
                <a:latin typeface="Arial"/>
                <a:cs typeface="Arial"/>
              </a:rPr>
              <a:t>o</a:t>
            </a:r>
            <a:r>
              <a:rPr sz="1900" b="1" spc="-5" dirty="0">
                <a:latin typeface="Arial"/>
                <a:cs typeface="Arial"/>
              </a:rPr>
              <a:t>minal</a:t>
            </a:r>
            <a:r>
              <a:rPr sz="1900" b="1" dirty="0">
                <a:latin typeface="Arial"/>
                <a:cs typeface="Arial"/>
              </a:rPr>
              <a:t>	</a:t>
            </a:r>
            <a:r>
              <a:rPr sz="1900" b="1" spc="-5" dirty="0">
                <a:latin typeface="Arial"/>
                <a:cs typeface="Arial"/>
              </a:rPr>
              <a:t>co</a:t>
            </a:r>
            <a:r>
              <a:rPr sz="1900" b="1" spc="-15" dirty="0">
                <a:latin typeface="Arial"/>
                <a:cs typeface="Arial"/>
              </a:rPr>
              <a:t>m</a:t>
            </a:r>
            <a:r>
              <a:rPr sz="1900" b="1" spc="-5" dirty="0">
                <a:latin typeface="Arial"/>
                <a:cs typeface="Arial"/>
              </a:rPr>
              <a:t>o</a:t>
            </a:r>
            <a:r>
              <a:rPr sz="1900" b="1" dirty="0">
                <a:latin typeface="Arial"/>
                <a:cs typeface="Arial"/>
              </a:rPr>
              <a:t>	</a:t>
            </a:r>
            <a:r>
              <a:rPr sz="1900" b="1" spc="-5" dirty="0">
                <a:latin typeface="Arial"/>
                <a:cs typeface="Arial"/>
              </a:rPr>
              <a:t>ten</a:t>
            </a:r>
            <a:r>
              <a:rPr sz="1900" b="1" dirty="0">
                <a:latin typeface="Arial"/>
                <a:cs typeface="Arial"/>
              </a:rPr>
              <a:t>s</a:t>
            </a:r>
            <a:r>
              <a:rPr sz="1900" b="1" spc="-5" dirty="0">
                <a:latin typeface="Arial"/>
                <a:cs typeface="Arial"/>
              </a:rPr>
              <a:t>ión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a:t>
            </a:r>
            <a:endParaRPr sz="1900">
              <a:latin typeface="Arial"/>
              <a:cs typeface="Arial"/>
            </a:endParaRPr>
          </a:p>
        </p:txBody>
      </p:sp>
      <p:sp>
        <p:nvSpPr>
          <p:cNvPr id="21" name="object 21"/>
          <p:cNvSpPr txBox="1"/>
          <p:nvPr/>
        </p:nvSpPr>
        <p:spPr>
          <a:xfrm>
            <a:off x="9829040" y="3337687"/>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22" name="object 22"/>
          <p:cNvSpPr txBox="1"/>
          <p:nvPr/>
        </p:nvSpPr>
        <p:spPr>
          <a:xfrm>
            <a:off x="935228" y="3615055"/>
            <a:ext cx="343153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energizando</a:t>
            </a:r>
            <a:r>
              <a:rPr sz="1900" b="1"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transformador</a:t>
            </a:r>
            <a:endParaRPr sz="1900">
              <a:latin typeface="Arial"/>
              <a:cs typeface="Arial"/>
            </a:endParaRPr>
          </a:p>
        </p:txBody>
      </p:sp>
      <p:sp>
        <p:nvSpPr>
          <p:cNvPr id="23" name="object 23"/>
          <p:cNvSpPr txBox="1"/>
          <p:nvPr/>
        </p:nvSpPr>
        <p:spPr>
          <a:xfrm>
            <a:off x="4421760" y="3644520"/>
            <a:ext cx="325881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por un</a:t>
            </a:r>
            <a:r>
              <a:rPr sz="1900" b="1" dirty="0">
                <a:latin typeface="Arial"/>
                <a:cs typeface="Arial"/>
              </a:rPr>
              <a:t> </a:t>
            </a:r>
            <a:r>
              <a:rPr sz="1900" b="1" spc="-5" dirty="0">
                <a:latin typeface="Arial"/>
                <a:cs typeface="Arial"/>
              </a:rPr>
              <a:t>período</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3 minutos</a:t>
            </a:r>
            <a:endParaRPr sz="1900">
              <a:latin typeface="Arial"/>
              <a:cs typeface="Arial"/>
            </a:endParaRPr>
          </a:p>
        </p:txBody>
      </p:sp>
      <p:sp>
        <p:nvSpPr>
          <p:cNvPr id="24" name="object 24"/>
          <p:cNvSpPr txBox="1"/>
          <p:nvPr/>
        </p:nvSpPr>
        <p:spPr>
          <a:xfrm>
            <a:off x="7667626" y="3615056"/>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25" name="object 25"/>
          <p:cNvPicPr/>
          <p:nvPr/>
        </p:nvPicPr>
        <p:blipFill>
          <a:blip r:embed="rId2" cstate="print"/>
          <a:stretch>
            <a:fillRect/>
          </a:stretch>
        </p:blipFill>
        <p:spPr>
          <a:xfrm>
            <a:off x="719455" y="4227787"/>
            <a:ext cx="208914" cy="194987"/>
          </a:xfrm>
          <a:prstGeom prst="rect">
            <a:avLst/>
          </a:prstGeom>
        </p:spPr>
      </p:pic>
      <p:sp>
        <p:nvSpPr>
          <p:cNvPr id="26" name="object 26"/>
          <p:cNvSpPr txBox="1"/>
          <p:nvPr/>
        </p:nvSpPr>
        <p:spPr>
          <a:xfrm>
            <a:off x="935227" y="4170045"/>
            <a:ext cx="15036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405" dirty="0">
                <a:latin typeface="Arial"/>
                <a:cs typeface="Arial"/>
              </a:rPr>
              <a:t> </a:t>
            </a:r>
            <a:r>
              <a:rPr sz="1900" b="1" spc="-5" dirty="0">
                <a:latin typeface="Arial"/>
                <a:cs typeface="Arial"/>
              </a:rPr>
              <a:t>forma</a:t>
            </a:r>
            <a:r>
              <a:rPr sz="1900" b="1" spc="400" dirty="0">
                <a:latin typeface="Arial"/>
                <a:cs typeface="Arial"/>
              </a:rPr>
              <a:t> </a:t>
            </a:r>
            <a:r>
              <a:rPr sz="1900" b="1" spc="-5" dirty="0">
                <a:latin typeface="Arial"/>
                <a:cs typeface="Arial"/>
              </a:rPr>
              <a:t>de</a:t>
            </a:r>
            <a:endParaRPr sz="1900">
              <a:latin typeface="Arial"/>
              <a:cs typeface="Arial"/>
            </a:endParaRPr>
          </a:p>
        </p:txBody>
      </p:sp>
      <p:sp>
        <p:nvSpPr>
          <p:cNvPr id="27" name="object 27"/>
          <p:cNvSpPr txBox="1"/>
          <p:nvPr/>
        </p:nvSpPr>
        <p:spPr>
          <a:xfrm>
            <a:off x="2552954" y="4199510"/>
            <a:ext cx="24892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conexión</a:t>
            </a:r>
            <a:r>
              <a:rPr sz="1900" b="1" spc="449" dirty="0">
                <a:latin typeface="Arial"/>
                <a:cs typeface="Arial"/>
              </a:rPr>
              <a:t> </a:t>
            </a:r>
            <a:r>
              <a:rPr sz="1900" b="1" spc="-5" dirty="0">
                <a:latin typeface="Arial"/>
                <a:cs typeface="Arial"/>
              </a:rPr>
              <a:t>es</a:t>
            </a:r>
            <a:r>
              <a:rPr sz="1900" b="1" spc="449" dirty="0">
                <a:latin typeface="Arial"/>
                <a:cs typeface="Arial"/>
              </a:rPr>
              <a:t> </a:t>
            </a:r>
            <a:r>
              <a:rPr sz="1900" b="1" spc="-5" dirty="0">
                <a:latin typeface="Arial"/>
                <a:cs typeface="Arial"/>
              </a:rPr>
              <a:t>idéntica</a:t>
            </a:r>
            <a:endParaRPr sz="1900">
              <a:latin typeface="Arial"/>
              <a:cs typeface="Arial"/>
            </a:endParaRPr>
          </a:p>
        </p:txBody>
      </p:sp>
      <p:sp>
        <p:nvSpPr>
          <p:cNvPr id="28" name="object 28"/>
          <p:cNvSpPr txBox="1"/>
          <p:nvPr/>
        </p:nvSpPr>
        <p:spPr>
          <a:xfrm>
            <a:off x="5152773" y="4170045"/>
            <a:ext cx="280860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430" dirty="0">
                <a:latin typeface="Arial"/>
                <a:cs typeface="Arial"/>
              </a:rPr>
              <a:t> </a:t>
            </a:r>
            <a:r>
              <a:rPr sz="1900" b="1" spc="-5" dirty="0">
                <a:latin typeface="Arial"/>
                <a:cs typeface="Arial"/>
              </a:rPr>
              <a:t>la</a:t>
            </a:r>
            <a:r>
              <a:rPr sz="1900" b="1" spc="434" dirty="0">
                <a:latin typeface="Arial"/>
                <a:cs typeface="Arial"/>
              </a:rPr>
              <a:t> </a:t>
            </a:r>
            <a:r>
              <a:rPr sz="1900" b="1" spc="-5" dirty="0">
                <a:latin typeface="Arial"/>
                <a:cs typeface="Arial"/>
              </a:rPr>
              <a:t>recomendada</a:t>
            </a:r>
            <a:r>
              <a:rPr sz="1900" b="1" spc="434" dirty="0">
                <a:latin typeface="Arial"/>
                <a:cs typeface="Arial"/>
              </a:rPr>
              <a:t> </a:t>
            </a:r>
            <a:r>
              <a:rPr sz="1900" b="1" spc="-5" dirty="0">
                <a:latin typeface="Arial"/>
                <a:cs typeface="Arial"/>
              </a:rPr>
              <a:t>para</a:t>
            </a:r>
            <a:endParaRPr sz="1900">
              <a:latin typeface="Arial"/>
              <a:cs typeface="Arial"/>
            </a:endParaRPr>
          </a:p>
        </p:txBody>
      </p:sp>
      <p:sp>
        <p:nvSpPr>
          <p:cNvPr id="29" name="object 29"/>
          <p:cNvSpPr txBox="1"/>
          <p:nvPr/>
        </p:nvSpPr>
        <p:spPr>
          <a:xfrm>
            <a:off x="8073897" y="4199510"/>
            <a:ext cx="18992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pruebas</a:t>
            </a:r>
            <a:r>
              <a:rPr sz="1900" b="1" spc="434" dirty="0">
                <a:latin typeface="Arial"/>
                <a:cs typeface="Arial"/>
              </a:rPr>
              <a:t> </a:t>
            </a:r>
            <a:r>
              <a:rPr sz="1900" b="1" spc="-5" dirty="0">
                <a:latin typeface="Arial"/>
                <a:cs typeface="Arial"/>
              </a:rPr>
              <a:t>de</a:t>
            </a:r>
            <a:r>
              <a:rPr sz="1900" b="1" spc="440" dirty="0">
                <a:latin typeface="Arial"/>
                <a:cs typeface="Arial"/>
              </a:rPr>
              <a:t> </a:t>
            </a:r>
            <a:r>
              <a:rPr sz="1900" b="1" spc="-5" dirty="0">
                <a:latin typeface="Arial"/>
                <a:cs typeface="Arial"/>
              </a:rPr>
              <a:t>alto</a:t>
            </a:r>
            <a:endParaRPr sz="1900">
              <a:latin typeface="Arial"/>
              <a:cs typeface="Arial"/>
            </a:endParaRPr>
          </a:p>
        </p:txBody>
      </p:sp>
      <p:sp>
        <p:nvSpPr>
          <p:cNvPr id="30" name="object 30"/>
          <p:cNvSpPr txBox="1"/>
          <p:nvPr/>
        </p:nvSpPr>
        <p:spPr>
          <a:xfrm>
            <a:off x="947928" y="4478402"/>
            <a:ext cx="14757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potencial</a:t>
            </a:r>
            <a:r>
              <a:rPr sz="1900" b="1" spc="-40" dirty="0">
                <a:latin typeface="Arial"/>
                <a:cs typeface="Arial"/>
              </a:rPr>
              <a:t> </a:t>
            </a:r>
            <a:r>
              <a:rPr sz="1900" b="1" spc="-5" dirty="0">
                <a:latin typeface="Arial"/>
                <a:cs typeface="Arial"/>
              </a:rPr>
              <a:t>DC</a:t>
            </a:r>
            <a:endParaRPr sz="1900">
              <a:latin typeface="Arial"/>
              <a:cs typeface="Arial"/>
            </a:endParaRPr>
          </a:p>
        </p:txBody>
      </p:sp>
      <p:sp>
        <p:nvSpPr>
          <p:cNvPr id="31" name="object 31"/>
          <p:cNvSpPr txBox="1"/>
          <p:nvPr/>
        </p:nvSpPr>
        <p:spPr>
          <a:xfrm>
            <a:off x="2490470" y="4478402"/>
            <a:ext cx="363410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excepto</a:t>
            </a:r>
            <a:r>
              <a:rPr sz="1900" b="1" dirty="0">
                <a:latin typeface="Arial"/>
                <a:cs typeface="Arial"/>
              </a:rPr>
              <a:t> </a:t>
            </a:r>
            <a:r>
              <a:rPr sz="1900" b="1" spc="-5" dirty="0">
                <a:latin typeface="Arial"/>
                <a:cs typeface="Arial"/>
              </a:rPr>
              <a:t>por</a:t>
            </a:r>
            <a:r>
              <a:rPr sz="1900" b="1" dirty="0">
                <a:latin typeface="Arial"/>
                <a:cs typeface="Arial"/>
              </a:rPr>
              <a:t> </a:t>
            </a:r>
            <a:r>
              <a:rPr sz="1900" b="1" spc="-10" dirty="0">
                <a:latin typeface="Arial"/>
                <a:cs typeface="Arial"/>
              </a:rPr>
              <a:t>la</a:t>
            </a:r>
            <a:r>
              <a:rPr sz="1900" b="1" dirty="0">
                <a:latin typeface="Arial"/>
                <a:cs typeface="Arial"/>
              </a:rPr>
              <a:t> </a:t>
            </a:r>
            <a:r>
              <a:rPr sz="1900" b="1" spc="-5" dirty="0">
                <a:latin typeface="Arial"/>
                <a:cs typeface="Arial"/>
              </a:rPr>
              <a:t>descarga</a:t>
            </a:r>
            <a:r>
              <a:rPr sz="1900" b="1" dirty="0">
                <a:latin typeface="Arial"/>
                <a:cs typeface="Arial"/>
              </a:rPr>
              <a:t> </a:t>
            </a:r>
            <a:r>
              <a:rPr sz="1900" b="1" spc="-5" dirty="0">
                <a:latin typeface="Arial"/>
                <a:cs typeface="Arial"/>
              </a:rPr>
              <a:t>a</a:t>
            </a:r>
            <a:r>
              <a:rPr sz="1900" b="1" spc="15" dirty="0">
                <a:latin typeface="Arial"/>
                <a:cs typeface="Arial"/>
              </a:rPr>
              <a:t> </a:t>
            </a:r>
            <a:r>
              <a:rPr sz="1900" b="1" spc="-5" dirty="0">
                <a:latin typeface="Arial"/>
                <a:cs typeface="Arial"/>
              </a:rPr>
              <a:t>tierra</a:t>
            </a:r>
            <a:endParaRPr sz="1900">
              <a:latin typeface="Arial"/>
              <a:cs typeface="Arial"/>
            </a:endParaRPr>
          </a:p>
        </p:txBody>
      </p:sp>
      <p:sp>
        <p:nvSpPr>
          <p:cNvPr id="32" name="object 32"/>
          <p:cNvSpPr txBox="1"/>
          <p:nvPr/>
        </p:nvSpPr>
        <p:spPr>
          <a:xfrm>
            <a:off x="6178678" y="4448936"/>
            <a:ext cx="26676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35" dirty="0">
                <a:latin typeface="Arial"/>
                <a:cs typeface="Arial"/>
              </a:rPr>
              <a:t> </a:t>
            </a:r>
            <a:r>
              <a:rPr sz="1900" b="1" dirty="0">
                <a:latin typeface="Arial"/>
                <a:cs typeface="Arial"/>
              </a:rPr>
              <a:t>devanado</a:t>
            </a:r>
            <a:r>
              <a:rPr sz="1900" b="1" spc="-25" dirty="0">
                <a:latin typeface="Arial"/>
                <a:cs typeface="Arial"/>
              </a:rPr>
              <a:t> </a:t>
            </a:r>
            <a:r>
              <a:rPr sz="1900" b="1" spc="-5" dirty="0">
                <a:latin typeface="Arial"/>
                <a:cs typeface="Arial"/>
              </a:rPr>
              <a:t>probado.</a:t>
            </a:r>
            <a:endParaRPr sz="1900">
              <a:latin typeface="Arial"/>
              <a:cs typeface="Arial"/>
            </a:endParaRPr>
          </a:p>
        </p:txBody>
      </p:sp>
      <p:pic>
        <p:nvPicPr>
          <p:cNvPr id="33" name="object 33"/>
          <p:cNvPicPr/>
          <p:nvPr/>
        </p:nvPicPr>
        <p:blipFill>
          <a:blip r:embed="rId2" cstate="print"/>
          <a:stretch>
            <a:fillRect/>
          </a:stretch>
        </p:blipFill>
        <p:spPr>
          <a:xfrm>
            <a:off x="719455" y="5061542"/>
            <a:ext cx="208914" cy="194987"/>
          </a:xfrm>
          <a:prstGeom prst="rect">
            <a:avLst/>
          </a:prstGeom>
        </p:spPr>
      </p:pic>
      <p:sp>
        <p:nvSpPr>
          <p:cNvPr id="34" name="object 34"/>
          <p:cNvSpPr txBox="1"/>
          <p:nvPr/>
        </p:nvSpPr>
        <p:spPr>
          <a:xfrm>
            <a:off x="935229" y="5003673"/>
            <a:ext cx="26663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60" dirty="0">
                <a:latin typeface="Arial"/>
                <a:cs typeface="Arial"/>
              </a:rPr>
              <a:t> </a:t>
            </a:r>
            <a:r>
              <a:rPr sz="1900" b="1" spc="-5" dirty="0">
                <a:latin typeface="Arial"/>
                <a:cs typeface="Arial"/>
              </a:rPr>
              <a:t>tabla</a:t>
            </a:r>
            <a:r>
              <a:rPr sz="1900" b="1" spc="-70" dirty="0">
                <a:latin typeface="Arial"/>
                <a:cs typeface="Arial"/>
              </a:rPr>
              <a:t> </a:t>
            </a:r>
            <a:r>
              <a:rPr sz="1900" b="1" spc="-5" dirty="0">
                <a:latin typeface="Arial"/>
                <a:cs typeface="Arial"/>
              </a:rPr>
              <a:t>15</a:t>
            </a:r>
            <a:r>
              <a:rPr sz="1900" b="1" spc="-55" dirty="0">
                <a:latin typeface="Arial"/>
                <a:cs typeface="Arial"/>
              </a:rPr>
              <a:t> </a:t>
            </a:r>
            <a:r>
              <a:rPr sz="1900" b="1" spc="-5" dirty="0">
                <a:latin typeface="Arial"/>
                <a:cs typeface="Arial"/>
              </a:rPr>
              <a:t>muestra</a:t>
            </a:r>
            <a:r>
              <a:rPr sz="1900" b="1" spc="-65" dirty="0">
                <a:latin typeface="Arial"/>
                <a:cs typeface="Arial"/>
              </a:rPr>
              <a:t> </a:t>
            </a:r>
            <a:r>
              <a:rPr sz="1900" b="1" spc="-5" dirty="0">
                <a:latin typeface="Arial"/>
                <a:cs typeface="Arial"/>
              </a:rPr>
              <a:t>los</a:t>
            </a:r>
            <a:endParaRPr sz="1900">
              <a:latin typeface="Arial"/>
              <a:cs typeface="Arial"/>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100</a:t>
            </a:fld>
            <a:endParaRPr dirty="0"/>
          </a:p>
        </p:txBody>
      </p:sp>
      <p:sp>
        <p:nvSpPr>
          <p:cNvPr id="35" name="object 35"/>
          <p:cNvSpPr txBox="1"/>
          <p:nvPr/>
        </p:nvSpPr>
        <p:spPr>
          <a:xfrm>
            <a:off x="3653663" y="5033137"/>
            <a:ext cx="631952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valores</a:t>
            </a:r>
            <a:r>
              <a:rPr sz="1900" b="1" spc="-40"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prueba</a:t>
            </a:r>
            <a:r>
              <a:rPr sz="1900" b="1" spc="-3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alto</a:t>
            </a:r>
            <a:r>
              <a:rPr sz="1900" b="1" spc="-44" dirty="0">
                <a:latin typeface="Arial"/>
                <a:cs typeface="Arial"/>
              </a:rPr>
              <a:t> </a:t>
            </a:r>
            <a:r>
              <a:rPr sz="1900" b="1" spc="-5" dirty="0">
                <a:latin typeface="Arial"/>
                <a:cs typeface="Arial"/>
              </a:rPr>
              <a:t>potencial</a:t>
            </a:r>
            <a:r>
              <a:rPr sz="1900" b="1" spc="-35" dirty="0">
                <a:latin typeface="Arial"/>
                <a:cs typeface="Arial"/>
              </a:rPr>
              <a:t> </a:t>
            </a:r>
            <a:r>
              <a:rPr sz="1900" b="1" spc="-5" dirty="0">
                <a:latin typeface="Arial"/>
                <a:cs typeface="Arial"/>
              </a:rPr>
              <a:t>AC</a:t>
            </a:r>
            <a:r>
              <a:rPr sz="1900" b="1" spc="-44" dirty="0">
                <a:latin typeface="Arial"/>
                <a:cs typeface="Arial"/>
              </a:rPr>
              <a:t> </a:t>
            </a:r>
            <a:r>
              <a:rPr sz="1900" b="1" spc="-5" dirty="0">
                <a:latin typeface="Arial"/>
                <a:cs typeface="Arial"/>
              </a:rPr>
              <a:t>para</a:t>
            </a:r>
            <a:r>
              <a:rPr sz="1900" b="1" spc="-50" dirty="0">
                <a:latin typeface="Arial"/>
                <a:cs typeface="Arial"/>
              </a:rPr>
              <a:t> </a:t>
            </a:r>
            <a:r>
              <a:rPr sz="1900" b="1" spc="-5" dirty="0">
                <a:latin typeface="Arial"/>
                <a:cs typeface="Arial"/>
              </a:rPr>
              <a:t>pruebas</a:t>
            </a:r>
            <a:r>
              <a:rPr sz="1900" b="1" spc="-40" dirty="0">
                <a:latin typeface="Arial"/>
                <a:cs typeface="Arial"/>
              </a:rPr>
              <a:t> </a:t>
            </a:r>
            <a:r>
              <a:rPr sz="1900" b="1" spc="-5" dirty="0">
                <a:latin typeface="Arial"/>
                <a:cs typeface="Arial"/>
              </a:rPr>
              <a:t>de</a:t>
            </a:r>
            <a:endParaRPr sz="1900">
              <a:latin typeface="Arial"/>
              <a:cs typeface="Arial"/>
            </a:endParaRPr>
          </a:p>
        </p:txBody>
      </p:sp>
      <p:sp>
        <p:nvSpPr>
          <p:cNvPr id="36" name="object 36"/>
          <p:cNvSpPr txBox="1"/>
          <p:nvPr/>
        </p:nvSpPr>
        <p:spPr>
          <a:xfrm>
            <a:off x="947927" y="5310505"/>
            <a:ext cx="12623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ace</a:t>
            </a:r>
            <a:r>
              <a:rPr sz="1900" b="1" dirty="0">
                <a:latin typeface="Arial"/>
                <a:cs typeface="Arial"/>
              </a:rPr>
              <a:t>p</a:t>
            </a:r>
            <a:r>
              <a:rPr sz="1900" b="1" spc="-5" dirty="0">
                <a:latin typeface="Arial"/>
                <a:cs typeface="Arial"/>
              </a:rPr>
              <a:t>taci</a:t>
            </a:r>
            <a:r>
              <a:rPr sz="1900" b="1" dirty="0">
                <a:latin typeface="Arial"/>
                <a:cs typeface="Arial"/>
              </a:rPr>
              <a:t>ó</a:t>
            </a:r>
            <a:r>
              <a:rPr sz="1900" b="1" spc="-5" dirty="0">
                <a:latin typeface="Arial"/>
                <a:cs typeface="Arial"/>
              </a:rPr>
              <a:t>n</a:t>
            </a:r>
            <a:endParaRPr sz="1900">
              <a:latin typeface="Arial"/>
              <a:cs typeface="Arial"/>
            </a:endParaRPr>
          </a:p>
        </p:txBody>
      </p:sp>
      <p:sp>
        <p:nvSpPr>
          <p:cNvPr id="37" name="object 37"/>
          <p:cNvSpPr txBox="1"/>
          <p:nvPr/>
        </p:nvSpPr>
        <p:spPr>
          <a:xfrm>
            <a:off x="2264410" y="5281041"/>
            <a:ext cx="4488180"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de</a:t>
            </a:r>
            <a:r>
              <a:rPr sz="1900" b="1" dirty="0">
                <a:latin typeface="Arial"/>
                <a:cs typeface="Arial"/>
              </a:rPr>
              <a:t> </a:t>
            </a:r>
            <a:r>
              <a:rPr sz="1900" b="1" spc="-5" dirty="0">
                <a:latin typeface="Arial"/>
                <a:cs typeface="Arial"/>
              </a:rPr>
              <a:t>transformadores</a:t>
            </a:r>
            <a:r>
              <a:rPr sz="1900" b="1" dirty="0">
                <a:latin typeface="Arial"/>
                <a:cs typeface="Arial"/>
              </a:rPr>
              <a:t> </a:t>
            </a:r>
            <a:r>
              <a:rPr sz="1900" b="1" spc="-5" dirty="0">
                <a:latin typeface="Arial"/>
                <a:cs typeface="Arial"/>
              </a:rPr>
              <a:t>aislados</a:t>
            </a:r>
            <a:r>
              <a:rPr sz="1900" b="1"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aceite.</a:t>
            </a:r>
            <a:endParaRPr sz="1900">
              <a:latin typeface="Arial"/>
              <a:cs typeface="Aria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2317128" y="1233174"/>
            <a:ext cx="6126726" cy="5304785"/>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101</a:t>
            </a:fld>
            <a:endParaRPr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517900" y="1425195"/>
            <a:ext cx="3393440"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a:t>
            </a:r>
            <a:r>
              <a:rPr sz="1900" b="1" spc="1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Factor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Potencia</a:t>
            </a:r>
            <a:endParaRPr sz="1900">
              <a:latin typeface="Arial"/>
              <a:cs typeface="Arial"/>
            </a:endParaRPr>
          </a:p>
        </p:txBody>
      </p:sp>
      <p:pic>
        <p:nvPicPr>
          <p:cNvPr id="7" name="object 7"/>
          <p:cNvPicPr/>
          <p:nvPr/>
        </p:nvPicPr>
        <p:blipFill>
          <a:blip r:embed="rId2" cstate="print"/>
          <a:stretch>
            <a:fillRect/>
          </a:stretch>
        </p:blipFill>
        <p:spPr>
          <a:xfrm>
            <a:off x="719455" y="2285958"/>
            <a:ext cx="208914" cy="194987"/>
          </a:xfrm>
          <a:prstGeom prst="rect">
            <a:avLst/>
          </a:prstGeom>
        </p:spPr>
      </p:pic>
      <p:sp>
        <p:nvSpPr>
          <p:cNvPr id="8" name="object 8"/>
          <p:cNvSpPr txBox="1"/>
          <p:nvPr/>
        </p:nvSpPr>
        <p:spPr>
          <a:xfrm>
            <a:off x="935227" y="2228214"/>
            <a:ext cx="9048749"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Está</a:t>
            </a:r>
            <a:r>
              <a:rPr sz="1900" b="1" spc="90" dirty="0">
                <a:latin typeface="Arial"/>
                <a:cs typeface="Arial"/>
              </a:rPr>
              <a:t> </a:t>
            </a:r>
            <a:r>
              <a:rPr sz="1900" b="1" spc="-5" dirty="0">
                <a:latin typeface="Arial"/>
                <a:cs typeface="Arial"/>
              </a:rPr>
              <a:t>solicitada</a:t>
            </a:r>
            <a:r>
              <a:rPr sz="1900" b="1" spc="86" dirty="0">
                <a:latin typeface="Arial"/>
                <a:cs typeface="Arial"/>
              </a:rPr>
              <a:t> </a:t>
            </a:r>
            <a:r>
              <a:rPr sz="1900" b="1" spc="-5" dirty="0">
                <a:latin typeface="Arial"/>
                <a:cs typeface="Arial"/>
              </a:rPr>
              <a:t>por</a:t>
            </a:r>
            <a:r>
              <a:rPr sz="1900" b="1" spc="80" dirty="0">
                <a:latin typeface="Arial"/>
                <a:cs typeface="Arial"/>
              </a:rPr>
              <a:t> </a:t>
            </a:r>
            <a:r>
              <a:rPr sz="1900" b="1" spc="-5" dirty="0">
                <a:latin typeface="Arial"/>
                <a:cs typeface="Arial"/>
              </a:rPr>
              <a:t>la</a:t>
            </a:r>
            <a:r>
              <a:rPr sz="1900" b="1" spc="86" dirty="0">
                <a:latin typeface="Arial"/>
                <a:cs typeface="Arial"/>
              </a:rPr>
              <a:t> </a:t>
            </a:r>
            <a:r>
              <a:rPr sz="1900" b="1" dirty="0">
                <a:latin typeface="Arial"/>
                <a:cs typeface="Arial"/>
              </a:rPr>
              <a:t>IEEE</a:t>
            </a:r>
            <a:r>
              <a:rPr sz="1900" b="1" spc="86" dirty="0">
                <a:latin typeface="Arial"/>
                <a:cs typeface="Arial"/>
              </a:rPr>
              <a:t> </a:t>
            </a:r>
            <a:r>
              <a:rPr sz="1900" b="1" dirty="0">
                <a:latin typeface="Arial"/>
                <a:cs typeface="Arial"/>
              </a:rPr>
              <a:t>C57.12.90-2006,</a:t>
            </a:r>
            <a:r>
              <a:rPr sz="1900" b="1" spc="86" dirty="0">
                <a:latin typeface="Arial"/>
                <a:cs typeface="Arial"/>
              </a:rPr>
              <a:t> </a:t>
            </a:r>
            <a:r>
              <a:rPr sz="1900" b="1" spc="-5" dirty="0">
                <a:latin typeface="Arial"/>
                <a:cs typeface="Arial"/>
              </a:rPr>
              <a:t>IEEE</a:t>
            </a:r>
            <a:r>
              <a:rPr sz="1900" b="1" spc="86" dirty="0">
                <a:latin typeface="Arial"/>
                <a:cs typeface="Arial"/>
              </a:rPr>
              <a:t> </a:t>
            </a:r>
            <a:r>
              <a:rPr sz="1900" b="1" spc="-5" dirty="0">
                <a:latin typeface="Arial"/>
                <a:cs typeface="Arial"/>
              </a:rPr>
              <a:t>Std</a:t>
            </a:r>
            <a:r>
              <a:rPr sz="1900" b="1" spc="90" dirty="0">
                <a:latin typeface="Arial"/>
                <a:cs typeface="Arial"/>
              </a:rPr>
              <a:t> </a:t>
            </a:r>
            <a:r>
              <a:rPr sz="1900" b="1" spc="-5" dirty="0">
                <a:latin typeface="Arial"/>
                <a:cs typeface="Arial"/>
              </a:rPr>
              <a:t>62</a:t>
            </a:r>
            <a:r>
              <a:rPr sz="1900" b="1" spc="105" dirty="0">
                <a:latin typeface="Arial"/>
                <a:cs typeface="Arial"/>
              </a:rPr>
              <a:t> </a:t>
            </a:r>
            <a:r>
              <a:rPr sz="1900" b="1" spc="-5" dirty="0">
                <a:latin typeface="Arial"/>
                <a:cs typeface="Arial"/>
              </a:rPr>
              <a:t>–</a:t>
            </a:r>
            <a:r>
              <a:rPr sz="1900" b="1" spc="90" dirty="0">
                <a:latin typeface="Arial"/>
                <a:cs typeface="Arial"/>
              </a:rPr>
              <a:t> </a:t>
            </a:r>
            <a:r>
              <a:rPr sz="1900" b="1" spc="-5" dirty="0">
                <a:latin typeface="Arial"/>
                <a:cs typeface="Arial"/>
              </a:rPr>
              <a:t>1995</a:t>
            </a:r>
            <a:r>
              <a:rPr sz="1900" b="1" spc="114" dirty="0">
                <a:latin typeface="Arial"/>
                <a:cs typeface="Arial"/>
              </a:rPr>
              <a:t> </a:t>
            </a:r>
            <a:r>
              <a:rPr sz="1900" b="1" spc="-5" dirty="0">
                <a:latin typeface="Arial"/>
                <a:cs typeface="Arial"/>
              </a:rPr>
              <a:t>y</a:t>
            </a:r>
            <a:r>
              <a:rPr sz="1900" b="1" spc="86" dirty="0">
                <a:latin typeface="Arial"/>
                <a:cs typeface="Arial"/>
              </a:rPr>
              <a:t> </a:t>
            </a:r>
            <a:r>
              <a:rPr sz="1900" b="1" spc="-5" dirty="0">
                <a:latin typeface="Arial"/>
                <a:cs typeface="Arial"/>
              </a:rPr>
              <a:t>la</a:t>
            </a:r>
            <a:r>
              <a:rPr sz="1900" b="1" spc="86" dirty="0">
                <a:latin typeface="Arial"/>
                <a:cs typeface="Arial"/>
              </a:rPr>
              <a:t> </a:t>
            </a:r>
            <a:r>
              <a:rPr sz="1900" b="1" spc="-5" dirty="0">
                <a:latin typeface="Arial"/>
                <a:cs typeface="Arial"/>
              </a:rPr>
              <a:t>IEC</a:t>
            </a:r>
            <a:r>
              <a:rPr sz="1900" b="1" spc="86" dirty="0">
                <a:latin typeface="Arial"/>
                <a:cs typeface="Arial"/>
              </a:rPr>
              <a:t> </a:t>
            </a:r>
            <a:r>
              <a:rPr sz="1900" b="1" dirty="0">
                <a:latin typeface="Arial"/>
                <a:cs typeface="Arial"/>
              </a:rPr>
              <a:t>60076- </a:t>
            </a:r>
            <a:r>
              <a:rPr sz="1900" b="1" spc="-509" dirty="0">
                <a:latin typeface="Arial"/>
                <a:cs typeface="Arial"/>
              </a:rPr>
              <a:t> </a:t>
            </a:r>
            <a:r>
              <a:rPr sz="1900" b="1" spc="-5" dirty="0">
                <a:latin typeface="Arial"/>
                <a:cs typeface="Arial"/>
              </a:rPr>
              <a:t>2004.</a:t>
            </a:r>
            <a:endParaRPr sz="1900">
              <a:latin typeface="Arial"/>
              <a:cs typeface="Arial"/>
            </a:endParaRPr>
          </a:p>
        </p:txBody>
      </p:sp>
      <p:pic>
        <p:nvPicPr>
          <p:cNvPr id="9" name="object 9"/>
          <p:cNvPicPr/>
          <p:nvPr/>
        </p:nvPicPr>
        <p:blipFill>
          <a:blip r:embed="rId2" cstate="print"/>
          <a:stretch>
            <a:fillRect/>
          </a:stretch>
        </p:blipFill>
        <p:spPr>
          <a:xfrm>
            <a:off x="719455" y="3118442"/>
            <a:ext cx="208914" cy="194987"/>
          </a:xfrm>
          <a:prstGeom prst="rect">
            <a:avLst/>
          </a:prstGeom>
        </p:spPr>
      </p:pic>
      <p:sp>
        <p:nvSpPr>
          <p:cNvPr id="10" name="object 10"/>
          <p:cNvSpPr txBox="1"/>
          <p:nvPr/>
        </p:nvSpPr>
        <p:spPr>
          <a:xfrm>
            <a:off x="935227" y="3060317"/>
            <a:ext cx="2574290" cy="304570"/>
          </a:xfrm>
          <a:prstGeom prst="rect">
            <a:avLst/>
          </a:prstGeom>
        </p:spPr>
        <p:txBody>
          <a:bodyPr vert="horz" wrap="square" lIns="0" tIns="12064" rIns="0" bIns="0" rtlCol="0">
            <a:spAutoFit/>
          </a:bodyPr>
          <a:lstStyle/>
          <a:p>
            <a:pPr marL="12699">
              <a:spcBef>
                <a:spcPts val="95"/>
              </a:spcBef>
              <a:tabLst>
                <a:tab pos="784155" algn="l"/>
                <a:tab pos="1568310" algn="l"/>
              </a:tabLst>
            </a:pPr>
            <a:r>
              <a:rPr sz="1900" b="1" spc="-5" dirty="0">
                <a:latin typeface="Arial"/>
                <a:cs typeface="Arial"/>
              </a:rPr>
              <a:t>Tiene	como	finalidad</a:t>
            </a:r>
            <a:endParaRPr sz="1900">
              <a:latin typeface="Arial"/>
              <a:cs typeface="Arial"/>
            </a:endParaRPr>
          </a:p>
        </p:txBody>
      </p:sp>
      <p:sp>
        <p:nvSpPr>
          <p:cNvPr id="11" name="object 11"/>
          <p:cNvSpPr txBox="1"/>
          <p:nvPr/>
        </p:nvSpPr>
        <p:spPr>
          <a:xfrm>
            <a:off x="3641471" y="3089784"/>
            <a:ext cx="6331585" cy="269304"/>
          </a:xfrm>
          <a:prstGeom prst="rect">
            <a:avLst/>
          </a:prstGeom>
          <a:solidFill>
            <a:srgbClr val="FFFF00"/>
          </a:solidFill>
        </p:spPr>
        <p:txBody>
          <a:bodyPr vert="horz" wrap="square" lIns="0" tIns="0" rIns="0" bIns="0" rtlCol="0">
            <a:spAutoFit/>
          </a:bodyPr>
          <a:lstStyle/>
          <a:p>
            <a:pPr>
              <a:lnSpc>
                <a:spcPts val="2145"/>
              </a:lnSpc>
              <a:tabLst>
                <a:tab pos="796219" algn="l"/>
                <a:tab pos="1273696" algn="l"/>
                <a:tab pos="2421675" algn="l"/>
                <a:tab pos="3742358" algn="l"/>
                <a:tab pos="4165230" algn="l"/>
                <a:tab pos="4508099" algn="l"/>
                <a:tab pos="5981169" algn="l"/>
              </a:tabLst>
            </a:pPr>
            <a:r>
              <a:rPr sz="1900" b="1" spc="-5" dirty="0">
                <a:latin typeface="Arial"/>
                <a:cs typeface="Arial"/>
              </a:rPr>
              <a:t>medir	las	p</a:t>
            </a:r>
            <a:r>
              <a:rPr sz="1900" b="1" dirty="0">
                <a:latin typeface="Arial"/>
                <a:cs typeface="Arial"/>
              </a:rPr>
              <a:t>é</a:t>
            </a:r>
            <a:r>
              <a:rPr sz="1900" b="1" spc="-5" dirty="0">
                <a:latin typeface="Arial"/>
                <a:cs typeface="Arial"/>
              </a:rPr>
              <a:t>rd</a:t>
            </a:r>
            <a:r>
              <a:rPr sz="1900" b="1" spc="5" dirty="0">
                <a:latin typeface="Arial"/>
                <a:cs typeface="Arial"/>
              </a:rPr>
              <a:t>i</a:t>
            </a:r>
            <a:r>
              <a:rPr sz="1900" b="1" spc="-5" dirty="0">
                <a:latin typeface="Arial"/>
                <a:cs typeface="Arial"/>
              </a:rPr>
              <a:t>d</a:t>
            </a:r>
            <a:r>
              <a:rPr sz="1900" b="1" dirty="0">
                <a:latin typeface="Arial"/>
                <a:cs typeface="Arial"/>
              </a:rPr>
              <a:t>a</a:t>
            </a:r>
            <a:r>
              <a:rPr sz="1900" b="1" spc="-5" dirty="0">
                <a:latin typeface="Arial"/>
                <a:cs typeface="Arial"/>
              </a:rPr>
              <a:t>s</a:t>
            </a:r>
            <a:r>
              <a:rPr sz="1900" b="1" dirty="0">
                <a:latin typeface="Arial"/>
                <a:cs typeface="Arial"/>
              </a:rPr>
              <a:t>	</a:t>
            </a:r>
            <a:r>
              <a:rPr sz="1900" b="1" spc="-5" dirty="0">
                <a:latin typeface="Arial"/>
                <a:cs typeface="Arial"/>
              </a:rPr>
              <a:t>existentes</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ai</a:t>
            </a:r>
            <a:r>
              <a:rPr sz="1900" b="1" spc="10" dirty="0">
                <a:latin typeface="Arial"/>
                <a:cs typeface="Arial"/>
              </a:rPr>
              <a:t>s</a:t>
            </a:r>
            <a:r>
              <a:rPr sz="1900" b="1" spc="21" dirty="0">
                <a:latin typeface="Arial"/>
                <a:cs typeface="Arial"/>
              </a:rPr>
              <a:t>l</a:t>
            </a:r>
            <a:r>
              <a:rPr sz="1900" b="1" spc="-5" dirty="0">
                <a:latin typeface="Arial"/>
                <a:cs typeface="Arial"/>
              </a:rPr>
              <a:t>amien</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12" name="object 12"/>
          <p:cNvSpPr txBox="1"/>
          <p:nvPr/>
        </p:nvSpPr>
        <p:spPr>
          <a:xfrm>
            <a:off x="947928" y="3367152"/>
            <a:ext cx="16497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transformad</a:t>
            </a:r>
            <a:r>
              <a:rPr sz="1900" b="1" spc="10" dirty="0">
                <a:latin typeface="Arial"/>
                <a:cs typeface="Arial"/>
              </a:rPr>
              <a:t>o</a:t>
            </a:r>
            <a:r>
              <a:rPr sz="1900" b="1" spc="-5" dirty="0">
                <a:latin typeface="Arial"/>
                <a:cs typeface="Arial"/>
              </a:rPr>
              <a:t>r</a:t>
            </a:r>
            <a:endParaRPr sz="1900">
              <a:latin typeface="Arial"/>
              <a:cs typeface="Arial"/>
            </a:endParaRPr>
          </a:p>
        </p:txBody>
      </p:sp>
      <p:sp>
        <p:nvSpPr>
          <p:cNvPr id="13" name="object 13"/>
          <p:cNvSpPr txBox="1"/>
          <p:nvPr/>
        </p:nvSpPr>
        <p:spPr>
          <a:xfrm>
            <a:off x="2651506" y="3337687"/>
            <a:ext cx="29470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o del</a:t>
            </a:r>
            <a:r>
              <a:rPr sz="1900" b="1" spc="-15" dirty="0">
                <a:latin typeface="Arial"/>
                <a:cs typeface="Arial"/>
              </a:rPr>
              <a:t> </a:t>
            </a:r>
            <a:r>
              <a:rPr sz="1900" b="1" spc="-5" dirty="0">
                <a:latin typeface="Arial"/>
                <a:cs typeface="Arial"/>
              </a:rPr>
              <a:t>equipo</a:t>
            </a:r>
            <a:r>
              <a:rPr sz="1900" b="1" spc="-10" dirty="0">
                <a:latin typeface="Arial"/>
                <a:cs typeface="Arial"/>
              </a:rPr>
              <a:t> </a:t>
            </a:r>
            <a:r>
              <a:rPr sz="1900" b="1" spc="-5" dirty="0">
                <a:latin typeface="Arial"/>
                <a:cs typeface="Arial"/>
              </a:rPr>
              <a:t>bajo prueba.</a:t>
            </a:r>
            <a:endParaRPr sz="1900">
              <a:latin typeface="Arial"/>
              <a:cs typeface="Arial"/>
            </a:endParaRPr>
          </a:p>
        </p:txBody>
      </p:sp>
      <p:pic>
        <p:nvPicPr>
          <p:cNvPr id="14" name="object 14"/>
          <p:cNvPicPr/>
          <p:nvPr/>
        </p:nvPicPr>
        <p:blipFill>
          <a:blip r:embed="rId2" cstate="print"/>
          <a:stretch>
            <a:fillRect/>
          </a:stretch>
        </p:blipFill>
        <p:spPr>
          <a:xfrm>
            <a:off x="719455" y="3950292"/>
            <a:ext cx="208914" cy="194987"/>
          </a:xfrm>
          <a:prstGeom prst="rect">
            <a:avLst/>
          </a:prstGeom>
        </p:spPr>
      </p:pic>
      <p:sp>
        <p:nvSpPr>
          <p:cNvPr id="15" name="object 15"/>
          <p:cNvSpPr txBox="1"/>
          <p:nvPr/>
        </p:nvSpPr>
        <p:spPr>
          <a:xfrm>
            <a:off x="935228" y="3892676"/>
            <a:ext cx="28886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49" dirty="0">
                <a:latin typeface="Arial"/>
                <a:cs typeface="Arial"/>
              </a:rPr>
              <a:t> </a:t>
            </a:r>
            <a:r>
              <a:rPr sz="1900" b="1" spc="-5" dirty="0">
                <a:latin typeface="Arial"/>
                <a:cs typeface="Arial"/>
              </a:rPr>
              <a:t>Figura</a:t>
            </a:r>
            <a:r>
              <a:rPr sz="1900" b="1" spc="140" dirty="0">
                <a:latin typeface="Arial"/>
                <a:cs typeface="Arial"/>
              </a:rPr>
              <a:t> </a:t>
            </a:r>
            <a:r>
              <a:rPr sz="1900" b="1" spc="-5" dirty="0">
                <a:latin typeface="Arial"/>
                <a:cs typeface="Arial"/>
              </a:rPr>
              <a:t>39</a:t>
            </a:r>
            <a:r>
              <a:rPr sz="1900" b="1" spc="135" dirty="0">
                <a:latin typeface="Arial"/>
                <a:cs typeface="Arial"/>
              </a:rPr>
              <a:t> </a:t>
            </a:r>
            <a:r>
              <a:rPr sz="1900" b="1" spc="-5" dirty="0">
                <a:latin typeface="Arial"/>
                <a:cs typeface="Arial"/>
              </a:rPr>
              <a:t>muestra</a:t>
            </a:r>
            <a:r>
              <a:rPr sz="1900" b="1" spc="140" dirty="0">
                <a:latin typeface="Arial"/>
                <a:cs typeface="Arial"/>
              </a:rPr>
              <a:t> </a:t>
            </a:r>
            <a:r>
              <a:rPr sz="1900" b="1" spc="-5" dirty="0">
                <a:latin typeface="Arial"/>
                <a:cs typeface="Arial"/>
              </a:rPr>
              <a:t>un</a:t>
            </a:r>
            <a:endParaRPr sz="1900">
              <a:latin typeface="Arial"/>
              <a:cs typeface="Arial"/>
            </a:endParaRPr>
          </a:p>
        </p:txBody>
      </p:sp>
      <p:sp>
        <p:nvSpPr>
          <p:cNvPr id="21" name="object 21"/>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102</a:t>
            </a:fld>
            <a:endParaRPr dirty="0"/>
          </a:p>
        </p:txBody>
      </p:sp>
      <p:sp>
        <p:nvSpPr>
          <p:cNvPr id="16" name="object 16"/>
          <p:cNvSpPr txBox="1"/>
          <p:nvPr/>
        </p:nvSpPr>
        <p:spPr>
          <a:xfrm>
            <a:off x="3902076" y="3921837"/>
            <a:ext cx="52635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modelo</a:t>
            </a:r>
            <a:r>
              <a:rPr sz="1900" b="1" spc="170" dirty="0">
                <a:latin typeface="Arial"/>
                <a:cs typeface="Arial"/>
              </a:rPr>
              <a:t> </a:t>
            </a:r>
            <a:r>
              <a:rPr sz="1900" b="1" spc="-5" dirty="0">
                <a:latin typeface="Arial"/>
                <a:cs typeface="Arial"/>
              </a:rPr>
              <a:t>de</a:t>
            </a:r>
            <a:r>
              <a:rPr sz="1900" b="1" spc="170" dirty="0">
                <a:latin typeface="Arial"/>
                <a:cs typeface="Arial"/>
              </a:rPr>
              <a:t> </a:t>
            </a:r>
            <a:r>
              <a:rPr sz="1900" b="1" spc="-5" dirty="0">
                <a:latin typeface="Arial"/>
                <a:cs typeface="Arial"/>
              </a:rPr>
              <a:t>transformador</a:t>
            </a:r>
            <a:r>
              <a:rPr sz="1900" b="1" spc="160" dirty="0">
                <a:latin typeface="Arial"/>
                <a:cs typeface="Arial"/>
              </a:rPr>
              <a:t> </a:t>
            </a:r>
            <a:r>
              <a:rPr sz="1900" b="1" spc="-5" dirty="0">
                <a:latin typeface="Arial"/>
                <a:cs typeface="Arial"/>
              </a:rPr>
              <a:t>de</a:t>
            </a:r>
            <a:r>
              <a:rPr sz="1900" b="1" spc="170" dirty="0">
                <a:latin typeface="Arial"/>
                <a:cs typeface="Arial"/>
              </a:rPr>
              <a:t> </a:t>
            </a:r>
            <a:r>
              <a:rPr sz="1900" b="1" spc="-5" dirty="0">
                <a:latin typeface="Arial"/>
                <a:cs typeface="Arial"/>
              </a:rPr>
              <a:t>dos</a:t>
            </a:r>
            <a:r>
              <a:rPr sz="1900" b="1" spc="149" dirty="0">
                <a:latin typeface="Arial"/>
                <a:cs typeface="Arial"/>
              </a:rPr>
              <a:t> </a:t>
            </a:r>
            <a:r>
              <a:rPr sz="1900" b="1" spc="-5" dirty="0">
                <a:latin typeface="Arial"/>
                <a:cs typeface="Arial"/>
              </a:rPr>
              <a:t>devanados,</a:t>
            </a:r>
            <a:endParaRPr sz="1900">
              <a:latin typeface="Arial"/>
              <a:cs typeface="Arial"/>
            </a:endParaRPr>
          </a:p>
        </p:txBody>
      </p:sp>
      <p:sp>
        <p:nvSpPr>
          <p:cNvPr id="17" name="object 17"/>
          <p:cNvSpPr txBox="1"/>
          <p:nvPr/>
        </p:nvSpPr>
        <p:spPr>
          <a:xfrm>
            <a:off x="9239250" y="3892676"/>
            <a:ext cx="7480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donde</a:t>
            </a:r>
            <a:endParaRPr sz="1900">
              <a:latin typeface="Arial"/>
              <a:cs typeface="Arial"/>
            </a:endParaRPr>
          </a:p>
        </p:txBody>
      </p:sp>
      <p:sp>
        <p:nvSpPr>
          <p:cNvPr id="18" name="object 18"/>
          <p:cNvSpPr txBox="1"/>
          <p:nvPr/>
        </p:nvSpPr>
        <p:spPr>
          <a:xfrm>
            <a:off x="935228" y="4170045"/>
            <a:ext cx="18357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spc="-44" dirty="0">
                <a:latin typeface="Arial"/>
                <a:cs typeface="Arial"/>
              </a:rPr>
              <a:t> </a:t>
            </a:r>
            <a:r>
              <a:rPr sz="1900" b="1" spc="-5" dirty="0">
                <a:latin typeface="Arial"/>
                <a:cs typeface="Arial"/>
              </a:rPr>
              <a:t>observan</a:t>
            </a:r>
            <a:r>
              <a:rPr sz="1900" b="1" spc="-21" dirty="0">
                <a:latin typeface="Arial"/>
                <a:cs typeface="Arial"/>
              </a:rPr>
              <a:t> </a:t>
            </a:r>
            <a:r>
              <a:rPr sz="1900" b="1" dirty="0">
                <a:latin typeface="Arial"/>
                <a:cs typeface="Arial"/>
              </a:rPr>
              <a:t>las</a:t>
            </a:r>
            <a:endParaRPr sz="1900">
              <a:latin typeface="Arial"/>
              <a:cs typeface="Arial"/>
            </a:endParaRPr>
          </a:p>
        </p:txBody>
      </p:sp>
      <p:sp>
        <p:nvSpPr>
          <p:cNvPr id="19" name="object 19"/>
          <p:cNvSpPr txBox="1"/>
          <p:nvPr/>
        </p:nvSpPr>
        <p:spPr>
          <a:xfrm>
            <a:off x="2825752" y="4199510"/>
            <a:ext cx="35947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capacitancias</a:t>
            </a:r>
            <a:r>
              <a:rPr sz="1900" b="1" spc="5" dirty="0">
                <a:latin typeface="Arial"/>
                <a:cs typeface="Arial"/>
              </a:rPr>
              <a:t> </a:t>
            </a:r>
            <a:r>
              <a:rPr sz="1900" b="1" spc="-5" dirty="0">
                <a:latin typeface="Arial"/>
                <a:cs typeface="Arial"/>
              </a:rPr>
              <a:t>CHG,</a:t>
            </a:r>
            <a:r>
              <a:rPr sz="1900" b="1" dirty="0">
                <a:latin typeface="Arial"/>
                <a:cs typeface="Arial"/>
              </a:rPr>
              <a:t> CHL</a:t>
            </a:r>
            <a:r>
              <a:rPr sz="1900" b="1" spc="21"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CLG</a:t>
            </a:r>
            <a:endParaRPr sz="1900">
              <a:latin typeface="Arial"/>
              <a:cs typeface="Arial"/>
            </a:endParaRPr>
          </a:p>
        </p:txBody>
      </p:sp>
      <p:sp>
        <p:nvSpPr>
          <p:cNvPr id="20" name="object 20"/>
          <p:cNvSpPr txBox="1"/>
          <p:nvPr/>
        </p:nvSpPr>
        <p:spPr>
          <a:xfrm>
            <a:off x="6407278" y="417004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5130122"/>
            <a:ext cx="208914" cy="194987"/>
          </a:xfrm>
          <a:prstGeom prst="rect">
            <a:avLst/>
          </a:prstGeom>
        </p:spPr>
      </p:pic>
      <p:sp>
        <p:nvSpPr>
          <p:cNvPr id="7" name="object 7"/>
          <p:cNvSpPr txBox="1"/>
          <p:nvPr/>
        </p:nvSpPr>
        <p:spPr>
          <a:xfrm>
            <a:off x="947928" y="5101717"/>
            <a:ext cx="53530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CHG</a:t>
            </a:r>
            <a:endParaRPr sz="1900">
              <a:latin typeface="Arial"/>
              <a:cs typeface="Arial"/>
            </a:endParaRPr>
          </a:p>
        </p:txBody>
      </p:sp>
      <p:sp>
        <p:nvSpPr>
          <p:cNvPr id="8" name="object 8"/>
          <p:cNvSpPr txBox="1"/>
          <p:nvPr/>
        </p:nvSpPr>
        <p:spPr>
          <a:xfrm>
            <a:off x="1526795" y="5072253"/>
            <a:ext cx="1517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rep</a:t>
            </a:r>
            <a:r>
              <a:rPr sz="1900" b="1" dirty="0">
                <a:latin typeface="Arial"/>
                <a:cs typeface="Arial"/>
              </a:rPr>
              <a:t>r</a:t>
            </a:r>
            <a:r>
              <a:rPr sz="1900" b="1" spc="-5" dirty="0">
                <a:latin typeface="Arial"/>
                <a:cs typeface="Arial"/>
              </a:rPr>
              <a:t>es</a:t>
            </a:r>
            <a:r>
              <a:rPr sz="1900" b="1" spc="10"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a</a:t>
            </a:r>
            <a:r>
              <a:rPr sz="1900" b="1" spc="-86" dirty="0">
                <a:latin typeface="Arial"/>
                <a:cs typeface="Arial"/>
              </a:rPr>
              <a:t> </a:t>
            </a:r>
            <a:r>
              <a:rPr sz="1900" b="1" spc="-5" dirty="0">
                <a:latin typeface="Arial"/>
                <a:cs typeface="Arial"/>
              </a:rPr>
              <a:t>la</a:t>
            </a:r>
            <a:endParaRPr sz="1900">
              <a:latin typeface="Arial"/>
              <a:cs typeface="Arial"/>
            </a:endParaRPr>
          </a:p>
        </p:txBody>
      </p:sp>
      <p:sp>
        <p:nvSpPr>
          <p:cNvPr id="9" name="object 9"/>
          <p:cNvSpPr txBox="1"/>
          <p:nvPr/>
        </p:nvSpPr>
        <p:spPr>
          <a:xfrm>
            <a:off x="3089401" y="5101717"/>
            <a:ext cx="14465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a:t>
            </a:r>
            <a:r>
              <a:rPr sz="1900" b="1" dirty="0">
                <a:latin typeface="Arial"/>
                <a:cs typeface="Arial"/>
              </a:rPr>
              <a:t>p</a:t>
            </a:r>
            <a:r>
              <a:rPr sz="1900" b="1" spc="-5" dirty="0">
                <a:latin typeface="Arial"/>
                <a:cs typeface="Arial"/>
              </a:rPr>
              <a:t>ac</a:t>
            </a:r>
            <a:r>
              <a:rPr sz="1900" b="1" spc="-15" dirty="0">
                <a:latin typeface="Arial"/>
                <a:cs typeface="Arial"/>
              </a:rPr>
              <a:t>it</a:t>
            </a:r>
            <a:r>
              <a:rPr sz="1900" b="1" spc="-5" dirty="0">
                <a:latin typeface="Arial"/>
                <a:cs typeface="Arial"/>
              </a:rPr>
              <a:t>a</a:t>
            </a:r>
            <a:r>
              <a:rPr sz="1900" b="1" dirty="0">
                <a:latin typeface="Arial"/>
                <a:cs typeface="Arial"/>
              </a:rPr>
              <a:t>n</a:t>
            </a:r>
            <a:r>
              <a:rPr sz="1900" b="1" spc="-5" dirty="0">
                <a:latin typeface="Arial"/>
                <a:cs typeface="Arial"/>
              </a:rPr>
              <a:t>cia</a:t>
            </a:r>
            <a:endParaRPr sz="1900">
              <a:latin typeface="Arial"/>
              <a:cs typeface="Arial"/>
            </a:endParaRPr>
          </a:p>
        </p:txBody>
      </p:sp>
      <p:sp>
        <p:nvSpPr>
          <p:cNvPr id="10" name="object 10"/>
          <p:cNvSpPr txBox="1"/>
          <p:nvPr/>
        </p:nvSpPr>
        <p:spPr>
          <a:xfrm>
            <a:off x="4579747" y="5072253"/>
            <a:ext cx="25927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95" dirty="0">
                <a:latin typeface="Arial"/>
                <a:cs typeface="Arial"/>
              </a:rPr>
              <a:t> </a:t>
            </a:r>
            <a:r>
              <a:rPr sz="1900" b="1" spc="-5" dirty="0">
                <a:latin typeface="Arial"/>
                <a:cs typeface="Arial"/>
              </a:rPr>
              <a:t>aislamiento</a:t>
            </a:r>
            <a:r>
              <a:rPr sz="1900" b="1" spc="-95" dirty="0">
                <a:latin typeface="Arial"/>
                <a:cs typeface="Arial"/>
              </a:rPr>
              <a:t> </a:t>
            </a:r>
            <a:r>
              <a:rPr sz="1900" b="1" spc="-5" dirty="0">
                <a:latin typeface="Arial"/>
                <a:cs typeface="Arial"/>
              </a:rPr>
              <a:t>entre</a:t>
            </a:r>
            <a:r>
              <a:rPr sz="1900" b="1" spc="-95" dirty="0">
                <a:latin typeface="Arial"/>
                <a:cs typeface="Arial"/>
              </a:rPr>
              <a:t> </a:t>
            </a:r>
            <a:r>
              <a:rPr sz="1900" b="1" spc="-5" dirty="0">
                <a:latin typeface="Arial"/>
                <a:cs typeface="Arial"/>
              </a:rPr>
              <a:t>el</a:t>
            </a:r>
            <a:endParaRPr sz="1900">
              <a:latin typeface="Arial"/>
              <a:cs typeface="Arial"/>
            </a:endParaRPr>
          </a:p>
        </p:txBody>
      </p:sp>
      <p:sp>
        <p:nvSpPr>
          <p:cNvPr id="11" name="object 11"/>
          <p:cNvSpPr txBox="1"/>
          <p:nvPr/>
        </p:nvSpPr>
        <p:spPr>
          <a:xfrm>
            <a:off x="7215506" y="5101717"/>
            <a:ext cx="26904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devanado</a:t>
            </a:r>
            <a:r>
              <a:rPr sz="1900" b="1" spc="-86" dirty="0">
                <a:latin typeface="Arial"/>
                <a:cs typeface="Arial"/>
              </a:rPr>
              <a:t> </a:t>
            </a:r>
            <a:r>
              <a:rPr sz="1900" b="1" spc="-5" dirty="0">
                <a:latin typeface="Arial"/>
                <a:cs typeface="Arial"/>
              </a:rPr>
              <a:t>de</a:t>
            </a:r>
            <a:r>
              <a:rPr sz="1900" b="1" spc="-75" dirty="0">
                <a:latin typeface="Arial"/>
                <a:cs typeface="Arial"/>
              </a:rPr>
              <a:t> </a:t>
            </a:r>
            <a:r>
              <a:rPr sz="1900" b="1" spc="-10" dirty="0">
                <a:latin typeface="Arial"/>
                <a:cs typeface="Arial"/>
              </a:rPr>
              <a:t>AT</a:t>
            </a:r>
            <a:r>
              <a:rPr sz="1900" b="1" spc="-80" dirty="0">
                <a:latin typeface="Arial"/>
                <a:cs typeface="Arial"/>
              </a:rPr>
              <a:t> </a:t>
            </a:r>
            <a:r>
              <a:rPr sz="1900" b="1" spc="-5" dirty="0">
                <a:latin typeface="Arial"/>
                <a:cs typeface="Arial"/>
              </a:rPr>
              <a:t>y</a:t>
            </a:r>
            <a:r>
              <a:rPr sz="1900" b="1" spc="-114" dirty="0">
                <a:latin typeface="Arial"/>
                <a:cs typeface="Arial"/>
              </a:rPr>
              <a:t> </a:t>
            </a:r>
            <a:r>
              <a:rPr sz="1900" b="1" spc="-5" dirty="0">
                <a:latin typeface="Arial"/>
                <a:cs typeface="Arial"/>
              </a:rPr>
              <a:t>tierra</a:t>
            </a:r>
            <a:endParaRPr sz="1900">
              <a:latin typeface="Arial"/>
              <a:cs typeface="Arial"/>
            </a:endParaRPr>
          </a:p>
        </p:txBody>
      </p:sp>
      <p:sp>
        <p:nvSpPr>
          <p:cNvPr id="12" name="object 12"/>
          <p:cNvSpPr txBox="1"/>
          <p:nvPr/>
        </p:nvSpPr>
        <p:spPr>
          <a:xfrm>
            <a:off x="9893046" y="5072253"/>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3" name="object 13"/>
          <p:cNvSpPr txBox="1"/>
          <p:nvPr/>
        </p:nvSpPr>
        <p:spPr>
          <a:xfrm>
            <a:off x="935228" y="5350002"/>
            <a:ext cx="33508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representado por</a:t>
            </a:r>
            <a:r>
              <a:rPr sz="1900" b="1" spc="5"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Tanque</a:t>
            </a:r>
            <a:r>
              <a:rPr sz="1900" b="1" dirty="0">
                <a:latin typeface="Arial"/>
                <a:cs typeface="Arial"/>
              </a:rPr>
              <a:t> </a:t>
            </a:r>
            <a:r>
              <a:rPr sz="1900" b="1" spc="-5" dirty="0">
                <a:latin typeface="Arial"/>
                <a:cs typeface="Arial"/>
              </a:rPr>
              <a:t>(</a:t>
            </a:r>
            <a:endParaRPr sz="1900">
              <a:latin typeface="Arial"/>
              <a:cs typeface="Arial"/>
            </a:endParaRPr>
          </a:p>
        </p:txBody>
      </p:sp>
      <p:sp>
        <p:nvSpPr>
          <p:cNvPr id="14" name="object 14"/>
          <p:cNvSpPr txBox="1"/>
          <p:nvPr/>
        </p:nvSpPr>
        <p:spPr>
          <a:xfrm>
            <a:off x="4273931" y="5379161"/>
            <a:ext cx="6038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Cu</a:t>
            </a:r>
            <a:r>
              <a:rPr sz="1900" b="1" dirty="0">
                <a:latin typeface="Arial"/>
                <a:cs typeface="Arial"/>
              </a:rPr>
              <a:t>b</a:t>
            </a:r>
            <a:r>
              <a:rPr sz="1900" b="1" spc="-5" dirty="0">
                <a:latin typeface="Arial"/>
                <a:cs typeface="Arial"/>
              </a:rPr>
              <a:t>a</a:t>
            </a:r>
            <a:endParaRPr sz="1900">
              <a:latin typeface="Arial"/>
              <a:cs typeface="Arial"/>
            </a:endParaRPr>
          </a:p>
        </p:txBody>
      </p:sp>
      <p:sp>
        <p:nvSpPr>
          <p:cNvPr id="15" name="object 15"/>
          <p:cNvSpPr txBox="1"/>
          <p:nvPr/>
        </p:nvSpPr>
        <p:spPr>
          <a:xfrm>
            <a:off x="7491349" y="5379161"/>
            <a:ext cx="7791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a:t>
            </a:r>
            <a:r>
              <a:rPr sz="1900" b="1" dirty="0">
                <a:latin typeface="Arial"/>
                <a:cs typeface="Arial"/>
              </a:rPr>
              <a:t>ú</a:t>
            </a:r>
            <a:r>
              <a:rPr sz="1900" b="1" spc="-5" dirty="0">
                <a:latin typeface="Arial"/>
                <a:cs typeface="Arial"/>
              </a:rPr>
              <a:t>cleo</a:t>
            </a:r>
            <a:endParaRPr sz="1900">
              <a:latin typeface="Arial"/>
              <a:cs typeface="Arial"/>
            </a:endParaRPr>
          </a:p>
        </p:txBody>
      </p:sp>
      <p:sp>
        <p:nvSpPr>
          <p:cNvPr id="16" name="object 16"/>
          <p:cNvSpPr txBox="1"/>
          <p:nvPr/>
        </p:nvSpPr>
        <p:spPr>
          <a:xfrm>
            <a:off x="4864733" y="5350002"/>
            <a:ext cx="3621405" cy="304570"/>
          </a:xfrm>
          <a:prstGeom prst="rect">
            <a:avLst/>
          </a:prstGeom>
        </p:spPr>
        <p:txBody>
          <a:bodyPr vert="horz" wrap="square" lIns="0" tIns="12064" rIns="0" bIns="0" rtlCol="0">
            <a:spAutoFit/>
          </a:bodyPr>
          <a:lstStyle/>
          <a:p>
            <a:pPr marL="12699">
              <a:spcBef>
                <a:spcPts val="95"/>
              </a:spcBef>
              <a:tabLst>
                <a:tab pos="3473777" algn="l"/>
              </a:tabLst>
            </a:pPr>
            <a:r>
              <a:rPr sz="1900" b="1" spc="-5" dirty="0">
                <a:latin typeface="Arial"/>
                <a:cs typeface="Arial"/>
              </a:rPr>
              <a:t>) d</a:t>
            </a:r>
            <a:r>
              <a:rPr sz="1900" b="1" dirty="0">
                <a:latin typeface="Arial"/>
                <a:cs typeface="Arial"/>
              </a:rPr>
              <a:t>e</a:t>
            </a:r>
            <a:r>
              <a:rPr sz="1900" b="1" spc="-5" dirty="0">
                <a:latin typeface="Arial"/>
                <a:cs typeface="Arial"/>
              </a:rPr>
              <a:t>l t</a:t>
            </a:r>
            <a:r>
              <a:rPr sz="1900" b="1" spc="-21" dirty="0">
                <a:latin typeface="Arial"/>
                <a:cs typeface="Arial"/>
              </a:rPr>
              <a:t>r</a:t>
            </a:r>
            <a:r>
              <a:rPr sz="1900" b="1" spc="-5" dirty="0">
                <a:latin typeface="Arial"/>
                <a:cs typeface="Arial"/>
              </a:rPr>
              <a:t>a</a:t>
            </a:r>
            <a:r>
              <a:rPr sz="1900" b="1" dirty="0">
                <a:latin typeface="Arial"/>
                <a:cs typeface="Arial"/>
              </a:rPr>
              <a:t>n</a:t>
            </a:r>
            <a:r>
              <a:rPr sz="1900" b="1" spc="-5" dirty="0">
                <a:latin typeface="Arial"/>
                <a:cs typeface="Arial"/>
              </a:rPr>
              <a:t>sformad</a:t>
            </a:r>
            <a:r>
              <a:rPr sz="1900" b="1" spc="10" dirty="0">
                <a:latin typeface="Arial"/>
                <a:cs typeface="Arial"/>
              </a:rPr>
              <a:t>o</a:t>
            </a:r>
            <a:r>
              <a:rPr sz="1900" b="1" spc="-5" dirty="0">
                <a:latin typeface="Arial"/>
                <a:cs typeface="Arial"/>
              </a:rPr>
              <a:t>r, el</a:t>
            </a:r>
            <a:r>
              <a:rPr sz="1900" b="1" dirty="0">
                <a:latin typeface="Arial"/>
                <a:cs typeface="Arial"/>
              </a:rPr>
              <a:t>	</a:t>
            </a:r>
            <a:r>
              <a:rPr sz="1900" b="1" spc="-5" dirty="0">
                <a:latin typeface="Arial"/>
                <a:cs typeface="Arial"/>
              </a:rPr>
              <a:t>y</a:t>
            </a:r>
            <a:endParaRPr sz="1900">
              <a:latin typeface="Arial"/>
              <a:cs typeface="Arial"/>
            </a:endParaRPr>
          </a:p>
        </p:txBody>
      </p:sp>
      <p:sp>
        <p:nvSpPr>
          <p:cNvPr id="17" name="object 17"/>
          <p:cNvSpPr txBox="1"/>
          <p:nvPr/>
        </p:nvSpPr>
        <p:spPr>
          <a:xfrm>
            <a:off x="8538718" y="5379161"/>
            <a:ext cx="11938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element</a:t>
            </a:r>
            <a:r>
              <a:rPr sz="1900" b="1" dirty="0">
                <a:latin typeface="Arial"/>
                <a:cs typeface="Arial"/>
              </a:rPr>
              <a:t>o</a:t>
            </a:r>
            <a:r>
              <a:rPr sz="1900" b="1" spc="-5" dirty="0">
                <a:latin typeface="Arial"/>
                <a:cs typeface="Arial"/>
              </a:rPr>
              <a:t>s</a:t>
            </a:r>
            <a:endParaRPr sz="1900">
              <a:latin typeface="Arial"/>
              <a:cs typeface="Arial"/>
            </a:endParaRPr>
          </a:p>
        </p:txBody>
      </p:sp>
      <p:sp>
        <p:nvSpPr>
          <p:cNvPr id="18" name="object 18"/>
          <p:cNvSpPr txBox="1"/>
          <p:nvPr/>
        </p:nvSpPr>
        <p:spPr>
          <a:xfrm>
            <a:off x="9719310" y="5350002"/>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9" name="object 19"/>
          <p:cNvSpPr/>
          <p:nvPr/>
        </p:nvSpPr>
        <p:spPr>
          <a:xfrm>
            <a:off x="7204837" y="5934202"/>
            <a:ext cx="2699385" cy="279400"/>
          </a:xfrm>
          <a:custGeom>
            <a:avLst/>
            <a:gdLst/>
            <a:ahLst/>
            <a:cxnLst/>
            <a:rect l="l" t="t" r="r" b="b"/>
            <a:pathLst>
              <a:path w="2699384" h="279400">
                <a:moveTo>
                  <a:pt x="2699257" y="0"/>
                </a:moveTo>
                <a:lnTo>
                  <a:pt x="0" y="0"/>
                </a:lnTo>
                <a:lnTo>
                  <a:pt x="0" y="278892"/>
                </a:lnTo>
                <a:lnTo>
                  <a:pt x="2699257" y="278892"/>
                </a:lnTo>
                <a:lnTo>
                  <a:pt x="2699257" y="0"/>
                </a:lnTo>
                <a:close/>
              </a:path>
            </a:pathLst>
          </a:custGeom>
          <a:solidFill>
            <a:srgbClr val="FFFF00"/>
          </a:solidFill>
        </p:spPr>
        <p:txBody>
          <a:bodyPr wrap="square" lIns="0" tIns="0" rIns="0" bIns="0" rtlCol="0"/>
          <a:lstStyle/>
          <a:p>
            <a:endParaRPr/>
          </a:p>
        </p:txBody>
      </p:sp>
      <p:pic>
        <p:nvPicPr>
          <p:cNvPr id="20" name="object 20"/>
          <p:cNvPicPr/>
          <p:nvPr/>
        </p:nvPicPr>
        <p:blipFill>
          <a:blip r:embed="rId2" cstate="print"/>
          <a:stretch>
            <a:fillRect/>
          </a:stretch>
        </p:blipFill>
        <p:spPr>
          <a:xfrm>
            <a:off x="719455" y="5961973"/>
            <a:ext cx="208914" cy="194987"/>
          </a:xfrm>
          <a:prstGeom prst="rect">
            <a:avLst/>
          </a:prstGeom>
        </p:spPr>
      </p:pic>
      <p:sp>
        <p:nvSpPr>
          <p:cNvPr id="21" name="object 21"/>
          <p:cNvSpPr txBox="1"/>
          <p:nvPr/>
        </p:nvSpPr>
        <p:spPr>
          <a:xfrm>
            <a:off x="947928" y="5934202"/>
            <a:ext cx="5099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CLG</a:t>
            </a:r>
            <a:endParaRPr sz="1900">
              <a:latin typeface="Arial"/>
              <a:cs typeface="Arial"/>
            </a:endParaRPr>
          </a:p>
        </p:txBody>
      </p:sp>
      <p:sp>
        <p:nvSpPr>
          <p:cNvPr id="22" name="object 22"/>
          <p:cNvSpPr txBox="1"/>
          <p:nvPr/>
        </p:nvSpPr>
        <p:spPr>
          <a:xfrm>
            <a:off x="1502411" y="5904738"/>
            <a:ext cx="15182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representa</a:t>
            </a:r>
            <a:r>
              <a:rPr sz="1900" b="1" spc="-120" dirty="0">
                <a:latin typeface="Arial"/>
                <a:cs typeface="Arial"/>
              </a:rPr>
              <a:t> </a:t>
            </a:r>
            <a:r>
              <a:rPr sz="1900" b="1" spc="-5" dirty="0">
                <a:latin typeface="Arial"/>
                <a:cs typeface="Arial"/>
              </a:rPr>
              <a:t>la</a:t>
            </a:r>
            <a:endParaRPr sz="1900">
              <a:latin typeface="Arial"/>
              <a:cs typeface="Arial"/>
            </a:endParaRPr>
          </a:p>
        </p:txBody>
      </p:sp>
      <p:sp>
        <p:nvSpPr>
          <p:cNvPr id="23" name="object 23"/>
          <p:cNvSpPr txBox="1"/>
          <p:nvPr/>
        </p:nvSpPr>
        <p:spPr>
          <a:xfrm>
            <a:off x="3066543" y="5934202"/>
            <a:ext cx="1448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a:t>
            </a:r>
            <a:r>
              <a:rPr sz="1900" b="1" dirty="0">
                <a:latin typeface="Arial"/>
                <a:cs typeface="Arial"/>
              </a:rPr>
              <a:t>p</a:t>
            </a:r>
            <a:r>
              <a:rPr sz="1900" b="1" spc="-5" dirty="0">
                <a:latin typeface="Arial"/>
                <a:cs typeface="Arial"/>
              </a:rPr>
              <a:t>acitancia</a:t>
            </a:r>
            <a:endParaRPr sz="1900">
              <a:latin typeface="Arial"/>
              <a:cs typeface="Arial"/>
            </a:endParaRPr>
          </a:p>
        </p:txBody>
      </p:sp>
      <p:sp>
        <p:nvSpPr>
          <p:cNvPr id="24" name="object 24"/>
          <p:cNvSpPr txBox="1"/>
          <p:nvPr/>
        </p:nvSpPr>
        <p:spPr>
          <a:xfrm>
            <a:off x="4559935" y="5904738"/>
            <a:ext cx="54241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70" dirty="0">
                <a:latin typeface="Arial"/>
                <a:cs typeface="Arial"/>
              </a:rPr>
              <a:t> </a:t>
            </a:r>
            <a:r>
              <a:rPr sz="1900" b="1" spc="-5" dirty="0">
                <a:latin typeface="Arial"/>
                <a:cs typeface="Arial"/>
              </a:rPr>
              <a:t>aislamiento</a:t>
            </a:r>
            <a:r>
              <a:rPr sz="1900" b="1" spc="-70" dirty="0">
                <a:latin typeface="Arial"/>
                <a:cs typeface="Arial"/>
              </a:rPr>
              <a:t> </a:t>
            </a:r>
            <a:r>
              <a:rPr sz="1900" b="1" spc="-5" dirty="0">
                <a:latin typeface="Arial"/>
                <a:cs typeface="Arial"/>
              </a:rPr>
              <a:t>entre</a:t>
            </a:r>
            <a:r>
              <a:rPr sz="1900" b="1" spc="-70" dirty="0">
                <a:latin typeface="Arial"/>
                <a:cs typeface="Arial"/>
              </a:rPr>
              <a:t> </a:t>
            </a:r>
            <a:r>
              <a:rPr sz="1900" b="1" spc="-5" dirty="0">
                <a:latin typeface="Arial"/>
                <a:cs typeface="Arial"/>
              </a:rPr>
              <a:t>el</a:t>
            </a:r>
            <a:r>
              <a:rPr sz="1900" b="1" spc="-60" dirty="0">
                <a:latin typeface="Arial"/>
                <a:cs typeface="Arial"/>
              </a:rPr>
              <a:t> </a:t>
            </a:r>
            <a:r>
              <a:rPr sz="1900" b="1" spc="-5" dirty="0">
                <a:latin typeface="Arial"/>
                <a:cs typeface="Arial"/>
              </a:rPr>
              <a:t>devanado</a:t>
            </a:r>
            <a:r>
              <a:rPr sz="1900" b="1" spc="-70" dirty="0">
                <a:latin typeface="Arial"/>
                <a:cs typeface="Arial"/>
              </a:rPr>
              <a:t> </a:t>
            </a:r>
            <a:r>
              <a:rPr sz="1900" b="1" spc="-5" dirty="0">
                <a:latin typeface="Arial"/>
                <a:cs typeface="Arial"/>
              </a:rPr>
              <a:t>de</a:t>
            </a:r>
            <a:r>
              <a:rPr sz="1900" b="1" spc="-55" dirty="0">
                <a:latin typeface="Arial"/>
                <a:cs typeface="Arial"/>
              </a:rPr>
              <a:t> </a:t>
            </a:r>
            <a:r>
              <a:rPr sz="1900" b="1" spc="-10" dirty="0">
                <a:latin typeface="Arial"/>
                <a:cs typeface="Arial"/>
              </a:rPr>
              <a:t>BT</a:t>
            </a:r>
            <a:r>
              <a:rPr sz="1900" b="1" spc="-55" dirty="0">
                <a:latin typeface="Arial"/>
                <a:cs typeface="Arial"/>
              </a:rPr>
              <a:t> </a:t>
            </a:r>
            <a:r>
              <a:rPr sz="1900" b="1" spc="-5" dirty="0">
                <a:latin typeface="Arial"/>
                <a:cs typeface="Arial"/>
              </a:rPr>
              <a:t>y</a:t>
            </a:r>
            <a:r>
              <a:rPr sz="1900" b="1" spc="-90" dirty="0">
                <a:latin typeface="Arial"/>
                <a:cs typeface="Arial"/>
              </a:rPr>
              <a:t> </a:t>
            </a:r>
            <a:r>
              <a:rPr sz="1900" b="1" dirty="0">
                <a:latin typeface="Arial"/>
                <a:cs typeface="Arial"/>
              </a:rPr>
              <a:t>tierra.</a:t>
            </a:r>
            <a:endParaRPr sz="1900">
              <a:latin typeface="Arial"/>
              <a:cs typeface="Arial"/>
            </a:endParaRPr>
          </a:p>
        </p:txBody>
      </p:sp>
      <p:sp>
        <p:nvSpPr>
          <p:cNvPr id="25" name="object 25"/>
          <p:cNvSpPr/>
          <p:nvPr/>
        </p:nvSpPr>
        <p:spPr>
          <a:xfrm>
            <a:off x="6997573" y="6490413"/>
            <a:ext cx="2586990" cy="277495"/>
          </a:xfrm>
          <a:custGeom>
            <a:avLst/>
            <a:gdLst/>
            <a:ahLst/>
            <a:cxnLst/>
            <a:rect l="l" t="t" r="r" b="b"/>
            <a:pathLst>
              <a:path w="2586990" h="277495">
                <a:moveTo>
                  <a:pt x="2586481" y="0"/>
                </a:moveTo>
                <a:lnTo>
                  <a:pt x="0" y="0"/>
                </a:lnTo>
                <a:lnTo>
                  <a:pt x="0" y="277368"/>
                </a:lnTo>
                <a:lnTo>
                  <a:pt x="2586481" y="277368"/>
                </a:lnTo>
                <a:lnTo>
                  <a:pt x="2586481" y="0"/>
                </a:lnTo>
                <a:close/>
              </a:path>
            </a:pathLst>
          </a:custGeom>
          <a:solidFill>
            <a:srgbClr val="FFFF00"/>
          </a:solidFill>
        </p:spPr>
        <p:txBody>
          <a:bodyPr wrap="square" lIns="0" tIns="0" rIns="0" bIns="0" rtlCol="0"/>
          <a:lstStyle/>
          <a:p>
            <a:endParaRPr/>
          </a:p>
        </p:txBody>
      </p:sp>
      <p:pic>
        <p:nvPicPr>
          <p:cNvPr id="26" name="object 26"/>
          <p:cNvPicPr/>
          <p:nvPr/>
        </p:nvPicPr>
        <p:blipFill>
          <a:blip r:embed="rId2" cstate="print"/>
          <a:stretch>
            <a:fillRect/>
          </a:stretch>
        </p:blipFill>
        <p:spPr>
          <a:xfrm>
            <a:off x="719455" y="6518234"/>
            <a:ext cx="208914" cy="194987"/>
          </a:xfrm>
          <a:prstGeom prst="rect">
            <a:avLst/>
          </a:prstGeom>
        </p:spPr>
      </p:pic>
      <p:sp>
        <p:nvSpPr>
          <p:cNvPr id="27" name="object 27"/>
          <p:cNvSpPr txBox="1"/>
          <p:nvPr/>
        </p:nvSpPr>
        <p:spPr>
          <a:xfrm>
            <a:off x="947928" y="6490412"/>
            <a:ext cx="495934"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CHL</a:t>
            </a:r>
            <a:endParaRPr sz="1900">
              <a:latin typeface="Arial"/>
              <a:cs typeface="Arial"/>
            </a:endParaRPr>
          </a:p>
        </p:txBody>
      </p:sp>
      <p:sp>
        <p:nvSpPr>
          <p:cNvPr id="28" name="object 28"/>
          <p:cNvSpPr txBox="1"/>
          <p:nvPr/>
        </p:nvSpPr>
        <p:spPr>
          <a:xfrm>
            <a:off x="1497839" y="6460947"/>
            <a:ext cx="1528445"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representa</a:t>
            </a:r>
            <a:r>
              <a:rPr sz="1900" b="1" spc="-80" dirty="0">
                <a:latin typeface="Arial"/>
                <a:cs typeface="Arial"/>
              </a:rPr>
              <a:t> </a:t>
            </a:r>
            <a:r>
              <a:rPr sz="1900" b="1" spc="-5" dirty="0">
                <a:latin typeface="Arial"/>
                <a:cs typeface="Arial"/>
              </a:rPr>
              <a:t>la</a:t>
            </a:r>
            <a:endParaRPr sz="1900">
              <a:latin typeface="Arial"/>
              <a:cs typeface="Arial"/>
            </a:endParaRPr>
          </a:p>
        </p:txBody>
      </p:sp>
      <p:sp>
        <p:nvSpPr>
          <p:cNvPr id="29" name="object 29"/>
          <p:cNvSpPr txBox="1"/>
          <p:nvPr/>
        </p:nvSpPr>
        <p:spPr>
          <a:xfrm>
            <a:off x="3081783" y="6490412"/>
            <a:ext cx="1448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a:t>
            </a:r>
            <a:r>
              <a:rPr sz="1900" b="1" dirty="0">
                <a:latin typeface="Arial"/>
                <a:cs typeface="Arial"/>
              </a:rPr>
              <a:t>p</a:t>
            </a:r>
            <a:r>
              <a:rPr sz="1900" b="1" spc="-5" dirty="0">
                <a:latin typeface="Arial"/>
                <a:cs typeface="Arial"/>
              </a:rPr>
              <a:t>acitancia</a:t>
            </a:r>
            <a:endParaRPr sz="1900">
              <a:latin typeface="Arial"/>
              <a:cs typeface="Arial"/>
            </a:endParaRPr>
          </a:p>
        </p:txBody>
      </p:sp>
      <p:sp>
        <p:nvSpPr>
          <p:cNvPr id="30" name="object 30"/>
          <p:cNvSpPr txBox="1"/>
          <p:nvPr/>
        </p:nvSpPr>
        <p:spPr>
          <a:xfrm>
            <a:off x="4584320" y="6460947"/>
            <a:ext cx="50800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5" dirty="0">
                <a:latin typeface="Arial"/>
                <a:cs typeface="Arial"/>
              </a:rPr>
              <a:t> </a:t>
            </a:r>
            <a:r>
              <a:rPr sz="1900" b="1" spc="-5" dirty="0">
                <a:latin typeface="Arial"/>
                <a:cs typeface="Arial"/>
              </a:rPr>
              <a:t>aislamiento</a:t>
            </a:r>
            <a:r>
              <a:rPr sz="1900" b="1" spc="5" dirty="0">
                <a:latin typeface="Arial"/>
                <a:cs typeface="Arial"/>
              </a:rPr>
              <a:t> </a:t>
            </a:r>
            <a:r>
              <a:rPr sz="1900" b="1" spc="-5" dirty="0">
                <a:latin typeface="Arial"/>
                <a:cs typeface="Arial"/>
              </a:rPr>
              <a:t>entre</a:t>
            </a:r>
            <a:r>
              <a:rPr sz="1900" b="1" spc="10" dirty="0">
                <a:latin typeface="Arial"/>
                <a:cs typeface="Arial"/>
              </a:rPr>
              <a:t> </a:t>
            </a:r>
            <a:r>
              <a:rPr sz="1900" b="1" spc="-5" dirty="0">
                <a:latin typeface="Arial"/>
                <a:cs typeface="Arial"/>
              </a:rPr>
              <a:t>devanados</a:t>
            </a:r>
            <a:r>
              <a:rPr sz="1900" b="1" dirty="0">
                <a:latin typeface="Arial"/>
                <a:cs typeface="Arial"/>
              </a:rPr>
              <a:t> de </a:t>
            </a:r>
            <a:r>
              <a:rPr sz="1900" b="1" spc="-5" dirty="0">
                <a:latin typeface="Arial"/>
                <a:cs typeface="Arial"/>
              </a:rPr>
              <a:t>AT</a:t>
            </a:r>
            <a:r>
              <a:rPr sz="1900" b="1" spc="15"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BT.</a:t>
            </a:r>
            <a:endParaRPr sz="1900">
              <a:latin typeface="Arial"/>
              <a:cs typeface="Arial"/>
            </a:endParaRPr>
          </a:p>
        </p:txBody>
      </p:sp>
      <p:pic>
        <p:nvPicPr>
          <p:cNvPr id="31" name="object 31"/>
          <p:cNvPicPr/>
          <p:nvPr/>
        </p:nvPicPr>
        <p:blipFill>
          <a:blip r:embed="rId3" cstate="print"/>
          <a:stretch>
            <a:fillRect/>
          </a:stretch>
        </p:blipFill>
        <p:spPr>
          <a:xfrm>
            <a:off x="3034555" y="1178684"/>
            <a:ext cx="4588853" cy="3623223"/>
          </a:xfrm>
          <a:prstGeom prst="rect">
            <a:avLst/>
          </a:prstGeom>
        </p:spPr>
      </p:pic>
      <p:sp>
        <p:nvSpPr>
          <p:cNvPr id="32" name="object 3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103</a:t>
            </a:fld>
            <a:endParaRPr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1454107"/>
            <a:ext cx="208914" cy="194987"/>
          </a:xfrm>
          <a:prstGeom prst="rect">
            <a:avLst/>
          </a:prstGeom>
        </p:spPr>
      </p:pic>
      <p:sp>
        <p:nvSpPr>
          <p:cNvPr id="7" name="object 7"/>
          <p:cNvSpPr txBox="1"/>
          <p:nvPr/>
        </p:nvSpPr>
        <p:spPr>
          <a:xfrm>
            <a:off x="935228" y="1395730"/>
            <a:ext cx="9051925"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395" dirty="0">
                <a:latin typeface="Arial"/>
                <a:cs typeface="Arial"/>
              </a:rPr>
              <a:t> </a:t>
            </a:r>
            <a:r>
              <a:rPr sz="1900" b="1" spc="-5" dirty="0">
                <a:latin typeface="Arial"/>
                <a:cs typeface="Arial"/>
              </a:rPr>
              <a:t>figura</a:t>
            </a:r>
            <a:r>
              <a:rPr sz="1900" b="1" spc="390" dirty="0">
                <a:latin typeface="Arial"/>
                <a:cs typeface="Arial"/>
              </a:rPr>
              <a:t> </a:t>
            </a:r>
            <a:r>
              <a:rPr sz="1900" b="1" spc="-5" dirty="0">
                <a:latin typeface="Arial"/>
                <a:cs typeface="Arial"/>
              </a:rPr>
              <a:t>40</a:t>
            </a:r>
            <a:r>
              <a:rPr sz="1900" b="1" spc="400" dirty="0">
                <a:latin typeface="Arial"/>
                <a:cs typeface="Arial"/>
              </a:rPr>
              <a:t> </a:t>
            </a:r>
            <a:r>
              <a:rPr sz="1900" b="1" spc="-5" dirty="0">
                <a:latin typeface="Arial"/>
                <a:cs typeface="Arial"/>
              </a:rPr>
              <a:t>representa</a:t>
            </a:r>
            <a:r>
              <a:rPr sz="1900" b="1" spc="400" dirty="0">
                <a:latin typeface="Arial"/>
                <a:cs typeface="Arial"/>
              </a:rPr>
              <a:t> </a:t>
            </a:r>
            <a:r>
              <a:rPr sz="1900" b="1" spc="-5" dirty="0">
                <a:latin typeface="Arial"/>
                <a:cs typeface="Arial"/>
              </a:rPr>
              <a:t>un</a:t>
            </a:r>
            <a:r>
              <a:rPr sz="1900" b="1" spc="395" dirty="0">
                <a:latin typeface="Arial"/>
                <a:cs typeface="Arial"/>
              </a:rPr>
              <a:t> </a:t>
            </a:r>
            <a:r>
              <a:rPr sz="1900" b="1" spc="-5" dirty="0">
                <a:latin typeface="Arial"/>
                <a:cs typeface="Arial"/>
              </a:rPr>
              <a:t>modelo</a:t>
            </a:r>
            <a:r>
              <a:rPr sz="1900" b="1" spc="390" dirty="0">
                <a:latin typeface="Arial"/>
                <a:cs typeface="Arial"/>
              </a:rPr>
              <a:t> </a:t>
            </a:r>
            <a:r>
              <a:rPr sz="1900" b="1" spc="-5" dirty="0">
                <a:latin typeface="Arial"/>
                <a:cs typeface="Arial"/>
              </a:rPr>
              <a:t>dieléctrico</a:t>
            </a:r>
            <a:r>
              <a:rPr sz="1900" b="1" spc="400" dirty="0">
                <a:latin typeface="Arial"/>
                <a:cs typeface="Arial"/>
              </a:rPr>
              <a:t> </a:t>
            </a:r>
            <a:r>
              <a:rPr sz="1900" b="1" spc="-5" dirty="0">
                <a:latin typeface="Arial"/>
                <a:cs typeface="Arial"/>
              </a:rPr>
              <a:t>de</a:t>
            </a:r>
            <a:r>
              <a:rPr sz="1900" b="1" spc="426" dirty="0">
                <a:latin typeface="Arial"/>
                <a:cs typeface="Arial"/>
              </a:rPr>
              <a:t> </a:t>
            </a:r>
            <a:r>
              <a:rPr sz="1900" b="1" spc="-5" dirty="0">
                <a:latin typeface="Arial"/>
                <a:cs typeface="Arial"/>
              </a:rPr>
              <a:t>un</a:t>
            </a:r>
            <a:r>
              <a:rPr sz="1900" b="1" spc="395" dirty="0">
                <a:latin typeface="Arial"/>
                <a:cs typeface="Arial"/>
              </a:rPr>
              <a:t> </a:t>
            </a:r>
            <a:r>
              <a:rPr sz="1900" b="1" spc="-5" dirty="0">
                <a:latin typeface="Arial"/>
                <a:cs typeface="Arial"/>
              </a:rPr>
              <a:t>transformador</a:t>
            </a:r>
            <a:r>
              <a:rPr sz="1900" b="1" spc="380"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dos </a:t>
            </a:r>
            <a:r>
              <a:rPr sz="1900" b="1" spc="-509" dirty="0">
                <a:latin typeface="Arial"/>
                <a:cs typeface="Arial"/>
              </a:rPr>
              <a:t> </a:t>
            </a:r>
            <a:r>
              <a:rPr sz="1900" b="1" spc="-5" dirty="0">
                <a:latin typeface="Arial"/>
                <a:cs typeface="Arial"/>
              </a:rPr>
              <a:t>devanados.</a:t>
            </a:r>
            <a:endParaRPr sz="1900">
              <a:latin typeface="Arial"/>
              <a:cs typeface="Arial"/>
            </a:endParaRPr>
          </a:p>
        </p:txBody>
      </p:sp>
      <p:pic>
        <p:nvPicPr>
          <p:cNvPr id="8" name="object 8"/>
          <p:cNvPicPr/>
          <p:nvPr/>
        </p:nvPicPr>
        <p:blipFill>
          <a:blip r:embed="rId3" cstate="print"/>
          <a:stretch>
            <a:fillRect/>
          </a:stretch>
        </p:blipFill>
        <p:spPr>
          <a:xfrm>
            <a:off x="2925330" y="2361337"/>
            <a:ext cx="4762677" cy="4075306"/>
          </a:xfrm>
          <a:prstGeom prst="rect">
            <a:avLst/>
          </a:prstGeom>
        </p:spPr>
      </p:pic>
      <p:sp>
        <p:nvSpPr>
          <p:cNvPr id="9" name="object 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104</a:t>
            </a:fld>
            <a:endParaRPr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517902" y="1702563"/>
            <a:ext cx="3164839"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Conexiones para</a:t>
            </a:r>
            <a:r>
              <a:rPr sz="1900" b="1" spc="10"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Prueba.</a:t>
            </a:r>
            <a:endParaRPr sz="1900">
              <a:latin typeface="Arial"/>
              <a:cs typeface="Arial"/>
            </a:endParaRPr>
          </a:p>
        </p:txBody>
      </p:sp>
      <p:pic>
        <p:nvPicPr>
          <p:cNvPr id="7" name="object 7"/>
          <p:cNvPicPr/>
          <p:nvPr/>
        </p:nvPicPr>
        <p:blipFill>
          <a:blip r:embed="rId2" cstate="print"/>
          <a:stretch>
            <a:fillRect/>
          </a:stretch>
        </p:blipFill>
        <p:spPr>
          <a:xfrm>
            <a:off x="719455" y="2285958"/>
            <a:ext cx="208914" cy="194987"/>
          </a:xfrm>
          <a:prstGeom prst="rect">
            <a:avLst/>
          </a:prstGeom>
        </p:spPr>
      </p:pic>
      <p:sp>
        <p:nvSpPr>
          <p:cNvPr id="8" name="object 8"/>
          <p:cNvSpPr txBox="1"/>
          <p:nvPr/>
        </p:nvSpPr>
        <p:spPr>
          <a:xfrm>
            <a:off x="2121661" y="2257375"/>
            <a:ext cx="155511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rtocircui</a:t>
            </a:r>
            <a:r>
              <a:rPr sz="1900" b="1" dirty="0">
                <a:latin typeface="Arial"/>
                <a:cs typeface="Arial"/>
              </a:rPr>
              <a:t>t</a:t>
            </a:r>
            <a:r>
              <a:rPr sz="1900" b="1" spc="-5" dirty="0">
                <a:latin typeface="Arial"/>
                <a:cs typeface="Arial"/>
              </a:rPr>
              <a:t>ar</a:t>
            </a:r>
            <a:endParaRPr sz="1900">
              <a:latin typeface="Arial"/>
              <a:cs typeface="Arial"/>
            </a:endParaRPr>
          </a:p>
        </p:txBody>
      </p:sp>
      <p:sp>
        <p:nvSpPr>
          <p:cNvPr id="9" name="object 9"/>
          <p:cNvSpPr txBox="1"/>
          <p:nvPr/>
        </p:nvSpPr>
        <p:spPr>
          <a:xfrm>
            <a:off x="935228" y="2228214"/>
            <a:ext cx="5749289" cy="304570"/>
          </a:xfrm>
          <a:prstGeom prst="rect">
            <a:avLst/>
          </a:prstGeom>
        </p:spPr>
        <p:txBody>
          <a:bodyPr vert="horz" wrap="square" lIns="0" tIns="12064" rIns="0" bIns="0" rtlCol="0">
            <a:spAutoFit/>
          </a:bodyPr>
          <a:lstStyle/>
          <a:p>
            <a:pPr marL="12699">
              <a:spcBef>
                <a:spcPts val="95"/>
              </a:spcBef>
              <a:tabLst>
                <a:tab pos="2740416" algn="l"/>
              </a:tabLst>
            </a:pPr>
            <a:r>
              <a:rPr sz="1900" b="1" spc="-5" dirty="0">
                <a:latin typeface="Arial"/>
                <a:cs typeface="Arial"/>
              </a:rPr>
              <a:t>Se</a:t>
            </a:r>
            <a:r>
              <a:rPr sz="1900" b="1" spc="135" dirty="0">
                <a:latin typeface="Arial"/>
                <a:cs typeface="Arial"/>
              </a:rPr>
              <a:t> </a:t>
            </a:r>
            <a:r>
              <a:rPr sz="1900" b="1" spc="-5" dirty="0">
                <a:latin typeface="Arial"/>
                <a:cs typeface="Arial"/>
              </a:rPr>
              <a:t>deben	,</a:t>
            </a:r>
            <a:r>
              <a:rPr sz="1900" b="1" spc="114" dirty="0">
                <a:latin typeface="Arial"/>
                <a:cs typeface="Arial"/>
              </a:rPr>
              <a:t> </a:t>
            </a:r>
            <a:r>
              <a:rPr sz="1900" b="1" spc="-5" dirty="0">
                <a:latin typeface="Arial"/>
                <a:cs typeface="Arial"/>
              </a:rPr>
              <a:t>independientemente,</a:t>
            </a:r>
            <a:r>
              <a:rPr sz="1900" b="1" spc="120" dirty="0">
                <a:latin typeface="Arial"/>
                <a:cs typeface="Arial"/>
              </a:rPr>
              <a:t> </a:t>
            </a:r>
            <a:r>
              <a:rPr sz="1900" b="1" spc="-5" dirty="0">
                <a:latin typeface="Arial"/>
                <a:cs typeface="Arial"/>
              </a:rPr>
              <a:t>los</a:t>
            </a:r>
            <a:endParaRPr sz="1900">
              <a:latin typeface="Arial"/>
              <a:cs typeface="Arial"/>
            </a:endParaRPr>
          </a:p>
        </p:txBody>
      </p:sp>
      <p:sp>
        <p:nvSpPr>
          <p:cNvPr id="10" name="object 10"/>
          <p:cNvSpPr txBox="1"/>
          <p:nvPr/>
        </p:nvSpPr>
        <p:spPr>
          <a:xfrm>
            <a:off x="6758305" y="2257375"/>
            <a:ext cx="10744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b</a:t>
            </a:r>
            <a:r>
              <a:rPr sz="1900" b="1" dirty="0">
                <a:latin typeface="Arial"/>
                <a:cs typeface="Arial"/>
              </a:rPr>
              <a:t>u</a:t>
            </a:r>
            <a:r>
              <a:rPr sz="1900" b="1" spc="-5" dirty="0">
                <a:latin typeface="Arial"/>
                <a:cs typeface="Arial"/>
              </a:rPr>
              <a:t>s</a:t>
            </a:r>
            <a:r>
              <a:rPr sz="1900" b="1" dirty="0">
                <a:latin typeface="Arial"/>
                <a:cs typeface="Arial"/>
              </a:rPr>
              <a:t>h</a:t>
            </a:r>
            <a:r>
              <a:rPr sz="1900" b="1" spc="-5" dirty="0">
                <a:latin typeface="Arial"/>
                <a:cs typeface="Arial"/>
              </a:rPr>
              <a:t>ings</a:t>
            </a:r>
            <a:endParaRPr sz="1900">
              <a:latin typeface="Arial"/>
              <a:cs typeface="Arial"/>
            </a:endParaRPr>
          </a:p>
        </p:txBody>
      </p:sp>
      <p:sp>
        <p:nvSpPr>
          <p:cNvPr id="11" name="object 11"/>
          <p:cNvSpPr txBox="1"/>
          <p:nvPr/>
        </p:nvSpPr>
        <p:spPr>
          <a:xfrm>
            <a:off x="7903845" y="2228214"/>
            <a:ext cx="7372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60" dirty="0">
                <a:latin typeface="Arial"/>
                <a:cs typeface="Arial"/>
              </a:rPr>
              <a:t> </a:t>
            </a:r>
            <a:r>
              <a:rPr sz="1900" b="1" spc="-10" dirty="0">
                <a:latin typeface="Arial"/>
                <a:cs typeface="Arial"/>
              </a:rPr>
              <a:t>los</a:t>
            </a:r>
            <a:endParaRPr sz="1900">
              <a:latin typeface="Arial"/>
              <a:cs typeface="Arial"/>
            </a:endParaRPr>
          </a:p>
        </p:txBody>
      </p:sp>
      <p:sp>
        <p:nvSpPr>
          <p:cNvPr id="12" name="object 12"/>
          <p:cNvSpPr txBox="1"/>
          <p:nvPr/>
        </p:nvSpPr>
        <p:spPr>
          <a:xfrm>
            <a:off x="8713979" y="2257375"/>
            <a:ext cx="1259205"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spc="2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os</a:t>
            </a:r>
            <a:endParaRPr sz="1900">
              <a:latin typeface="Arial"/>
              <a:cs typeface="Arial"/>
            </a:endParaRPr>
          </a:p>
        </p:txBody>
      </p:sp>
      <p:sp>
        <p:nvSpPr>
          <p:cNvPr id="13" name="object 13"/>
          <p:cNvSpPr txBox="1"/>
          <p:nvPr/>
        </p:nvSpPr>
        <p:spPr>
          <a:xfrm>
            <a:off x="947927" y="2535048"/>
            <a:ext cx="360807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primario,</a:t>
            </a:r>
            <a:r>
              <a:rPr sz="1900" b="1" spc="10" dirty="0">
                <a:latin typeface="Arial"/>
                <a:cs typeface="Arial"/>
              </a:rPr>
              <a:t> </a:t>
            </a:r>
            <a:r>
              <a:rPr sz="1900" b="1" spc="-5" dirty="0">
                <a:latin typeface="Arial"/>
                <a:cs typeface="Arial"/>
              </a:rPr>
              <a:t>secundario</a:t>
            </a:r>
            <a:r>
              <a:rPr sz="1900" b="1" spc="2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terciario</a:t>
            </a:r>
            <a:endParaRPr sz="1900">
              <a:latin typeface="Arial"/>
              <a:cs typeface="Arial"/>
            </a:endParaRPr>
          </a:p>
        </p:txBody>
      </p:sp>
      <p:sp>
        <p:nvSpPr>
          <p:cNvPr id="14" name="object 14"/>
          <p:cNvSpPr txBox="1"/>
          <p:nvPr/>
        </p:nvSpPr>
        <p:spPr>
          <a:xfrm>
            <a:off x="4543172" y="2505582"/>
            <a:ext cx="23723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5" dirty="0">
                <a:latin typeface="Arial"/>
                <a:cs typeface="Arial"/>
              </a:rPr>
              <a:t> </a:t>
            </a:r>
            <a:r>
              <a:rPr sz="1900" b="1" spc="-5" dirty="0">
                <a:latin typeface="Arial"/>
                <a:cs typeface="Arial"/>
              </a:rPr>
              <a:t>en caso</a:t>
            </a:r>
            <a:r>
              <a:rPr sz="1900" b="1" spc="-10" dirty="0">
                <a:latin typeface="Arial"/>
                <a:cs typeface="Arial"/>
              </a:rPr>
              <a:t> </a:t>
            </a:r>
            <a:r>
              <a:rPr sz="1900" b="1" spc="-5" dirty="0">
                <a:latin typeface="Arial"/>
                <a:cs typeface="Arial"/>
              </a:rPr>
              <a:t>que</a:t>
            </a:r>
            <a:r>
              <a:rPr sz="1900" b="1" spc="-15" dirty="0">
                <a:latin typeface="Arial"/>
                <a:cs typeface="Arial"/>
              </a:rPr>
              <a:t> </a:t>
            </a:r>
            <a:r>
              <a:rPr sz="1900" b="1" spc="-5" dirty="0">
                <a:latin typeface="Arial"/>
                <a:cs typeface="Arial"/>
              </a:rPr>
              <a:t>exista.</a:t>
            </a:r>
            <a:endParaRPr sz="1900">
              <a:latin typeface="Arial"/>
              <a:cs typeface="Arial"/>
            </a:endParaRPr>
          </a:p>
        </p:txBody>
      </p:sp>
      <p:pic>
        <p:nvPicPr>
          <p:cNvPr id="15" name="object 15"/>
          <p:cNvPicPr/>
          <p:nvPr/>
        </p:nvPicPr>
        <p:blipFill>
          <a:blip r:embed="rId2" cstate="print"/>
          <a:stretch>
            <a:fillRect/>
          </a:stretch>
        </p:blipFill>
        <p:spPr>
          <a:xfrm>
            <a:off x="719455" y="3118442"/>
            <a:ext cx="208914" cy="194987"/>
          </a:xfrm>
          <a:prstGeom prst="rect">
            <a:avLst/>
          </a:prstGeom>
        </p:spPr>
      </p:pic>
      <p:sp>
        <p:nvSpPr>
          <p:cNvPr id="16" name="object 16"/>
          <p:cNvSpPr txBox="1"/>
          <p:nvPr/>
        </p:nvSpPr>
        <p:spPr>
          <a:xfrm>
            <a:off x="1297177" y="3089784"/>
            <a:ext cx="47605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conexión</a:t>
            </a:r>
            <a:r>
              <a:rPr sz="1900" b="1" dirty="0">
                <a:latin typeface="Arial"/>
                <a:cs typeface="Arial"/>
              </a:rPr>
              <a:t> </a:t>
            </a:r>
            <a:r>
              <a:rPr sz="1900" b="1" spc="-5" dirty="0">
                <a:latin typeface="Arial"/>
                <a:cs typeface="Arial"/>
              </a:rPr>
              <a:t>en</a:t>
            </a:r>
            <a:r>
              <a:rPr sz="1900" b="1" dirty="0">
                <a:latin typeface="Arial"/>
                <a:cs typeface="Arial"/>
              </a:rPr>
              <a:t> delta</a:t>
            </a:r>
            <a:r>
              <a:rPr sz="1900" b="1" spc="5" dirty="0">
                <a:latin typeface="Arial"/>
                <a:cs typeface="Arial"/>
              </a:rPr>
              <a:t> </a:t>
            </a:r>
            <a:r>
              <a:rPr sz="1900" b="1" dirty="0">
                <a:latin typeface="Arial"/>
                <a:cs typeface="Arial"/>
              </a:rPr>
              <a:t>no</a:t>
            </a:r>
            <a:r>
              <a:rPr sz="1900" b="1" spc="25" dirty="0">
                <a:latin typeface="Arial"/>
                <a:cs typeface="Arial"/>
              </a:rPr>
              <a:t> </a:t>
            </a:r>
            <a:r>
              <a:rPr sz="1900" b="1" spc="-5" dirty="0">
                <a:latin typeface="Arial"/>
                <a:cs typeface="Arial"/>
              </a:rPr>
              <a:t>presenta</a:t>
            </a:r>
            <a:r>
              <a:rPr sz="1900" b="1" spc="5" dirty="0">
                <a:latin typeface="Arial"/>
                <a:cs typeface="Arial"/>
              </a:rPr>
              <a:t> </a:t>
            </a:r>
            <a:r>
              <a:rPr sz="1900" b="1" spc="-5" dirty="0">
                <a:latin typeface="Arial"/>
                <a:cs typeface="Arial"/>
              </a:rPr>
              <a:t>problemas</a:t>
            </a:r>
            <a:endParaRPr sz="1900">
              <a:latin typeface="Arial"/>
              <a:cs typeface="Arial"/>
            </a:endParaRPr>
          </a:p>
        </p:txBody>
      </p:sp>
      <p:sp>
        <p:nvSpPr>
          <p:cNvPr id="17" name="object 17"/>
          <p:cNvSpPr txBox="1"/>
          <p:nvPr/>
        </p:nvSpPr>
        <p:spPr>
          <a:xfrm>
            <a:off x="935229" y="3060317"/>
            <a:ext cx="6946265" cy="304570"/>
          </a:xfrm>
          <a:prstGeom prst="rect">
            <a:avLst/>
          </a:prstGeom>
        </p:spPr>
        <p:txBody>
          <a:bodyPr vert="horz" wrap="square" lIns="0" tIns="12064" rIns="0" bIns="0" rtlCol="0">
            <a:spAutoFit/>
          </a:bodyPr>
          <a:lstStyle/>
          <a:p>
            <a:pPr marL="12699">
              <a:spcBef>
                <a:spcPts val="95"/>
              </a:spcBef>
              <a:tabLst>
                <a:tab pos="5188125" algn="l"/>
              </a:tabLst>
            </a:pPr>
            <a:r>
              <a:rPr sz="1900" b="1" spc="-5" dirty="0">
                <a:latin typeface="Arial"/>
                <a:cs typeface="Arial"/>
              </a:rPr>
              <a:t>La	en</a:t>
            </a:r>
            <a:r>
              <a:rPr sz="1900" b="1" spc="-25" dirty="0">
                <a:latin typeface="Arial"/>
                <a:cs typeface="Arial"/>
              </a:rPr>
              <a:t> </a:t>
            </a:r>
            <a:r>
              <a:rPr sz="1900" b="1" spc="-5" dirty="0">
                <a:latin typeface="Arial"/>
                <a:cs typeface="Arial"/>
              </a:rPr>
              <a:t>ese</a:t>
            </a:r>
            <a:r>
              <a:rPr sz="1900" b="1" spc="-15" dirty="0">
                <a:latin typeface="Arial"/>
                <a:cs typeface="Arial"/>
              </a:rPr>
              <a:t> </a:t>
            </a:r>
            <a:r>
              <a:rPr sz="1900" b="1" spc="-5" dirty="0">
                <a:latin typeface="Arial"/>
                <a:cs typeface="Arial"/>
              </a:rPr>
              <a:t>sentido.</a:t>
            </a:r>
            <a:endParaRPr sz="1900">
              <a:latin typeface="Arial"/>
              <a:cs typeface="Arial"/>
            </a:endParaRPr>
          </a:p>
        </p:txBody>
      </p:sp>
      <p:sp>
        <p:nvSpPr>
          <p:cNvPr id="18" name="object 18"/>
          <p:cNvSpPr/>
          <p:nvPr/>
        </p:nvSpPr>
        <p:spPr>
          <a:xfrm>
            <a:off x="1297179" y="3644520"/>
            <a:ext cx="5659754" cy="277495"/>
          </a:xfrm>
          <a:custGeom>
            <a:avLst/>
            <a:gdLst/>
            <a:ahLst/>
            <a:cxnLst/>
            <a:rect l="l" t="t" r="r" b="b"/>
            <a:pathLst>
              <a:path w="5659755" h="277495">
                <a:moveTo>
                  <a:pt x="5659247" y="0"/>
                </a:moveTo>
                <a:lnTo>
                  <a:pt x="0" y="0"/>
                </a:lnTo>
                <a:lnTo>
                  <a:pt x="0" y="277367"/>
                </a:lnTo>
                <a:lnTo>
                  <a:pt x="5659247" y="277367"/>
                </a:lnTo>
                <a:lnTo>
                  <a:pt x="5659247" y="0"/>
                </a:lnTo>
                <a:close/>
              </a:path>
            </a:pathLst>
          </a:custGeom>
          <a:solidFill>
            <a:srgbClr val="FFFF00"/>
          </a:solidFill>
        </p:spPr>
        <p:txBody>
          <a:bodyPr wrap="square" lIns="0" tIns="0" rIns="0" bIns="0" rtlCol="0"/>
          <a:lstStyle/>
          <a:p>
            <a:endParaRPr/>
          </a:p>
        </p:txBody>
      </p:sp>
      <p:pic>
        <p:nvPicPr>
          <p:cNvPr id="19" name="object 19"/>
          <p:cNvPicPr/>
          <p:nvPr/>
        </p:nvPicPr>
        <p:blipFill>
          <a:blip r:embed="rId2" cstate="print"/>
          <a:stretch>
            <a:fillRect/>
          </a:stretch>
        </p:blipFill>
        <p:spPr>
          <a:xfrm>
            <a:off x="719455" y="3672798"/>
            <a:ext cx="208914" cy="194987"/>
          </a:xfrm>
          <a:prstGeom prst="rect">
            <a:avLst/>
          </a:prstGeom>
        </p:spPr>
      </p:pic>
      <p:sp>
        <p:nvSpPr>
          <p:cNvPr id="20" name="object 20"/>
          <p:cNvSpPr txBox="1"/>
          <p:nvPr/>
        </p:nvSpPr>
        <p:spPr>
          <a:xfrm>
            <a:off x="935228" y="3615055"/>
            <a:ext cx="61144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0" dirty="0">
                <a:latin typeface="Arial"/>
                <a:cs typeface="Arial"/>
              </a:rPr>
              <a:t> </a:t>
            </a:r>
            <a:r>
              <a:rPr sz="1900" b="1" spc="-5" dirty="0">
                <a:latin typeface="Arial"/>
                <a:cs typeface="Arial"/>
              </a:rPr>
              <a:t>conexión</a:t>
            </a:r>
            <a:r>
              <a:rPr sz="1900" b="1" spc="5"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estrella</a:t>
            </a:r>
            <a:r>
              <a:rPr sz="1900" b="1" spc="5" dirty="0">
                <a:latin typeface="Arial"/>
                <a:cs typeface="Arial"/>
              </a:rPr>
              <a:t> </a:t>
            </a:r>
            <a:r>
              <a:rPr sz="1900" b="1" dirty="0">
                <a:latin typeface="Arial"/>
                <a:cs typeface="Arial"/>
              </a:rPr>
              <a:t>debe </a:t>
            </a:r>
            <a:r>
              <a:rPr sz="1900" b="1" spc="-5" dirty="0">
                <a:latin typeface="Arial"/>
                <a:cs typeface="Arial"/>
              </a:rPr>
              <a:t>considerar</a:t>
            </a:r>
            <a:r>
              <a:rPr sz="1900" b="1" dirty="0">
                <a:latin typeface="Arial"/>
                <a:cs typeface="Arial"/>
              </a:rPr>
              <a:t> </a:t>
            </a:r>
            <a:r>
              <a:rPr sz="1900" b="1" spc="-5" dirty="0">
                <a:latin typeface="Arial"/>
                <a:cs typeface="Arial"/>
              </a:rPr>
              <a:t>lo</a:t>
            </a:r>
            <a:r>
              <a:rPr sz="1900" b="1" spc="35" dirty="0">
                <a:latin typeface="Arial"/>
                <a:cs typeface="Arial"/>
              </a:rPr>
              <a:t> </a:t>
            </a:r>
            <a:r>
              <a:rPr sz="1900" b="1" spc="-5" dirty="0">
                <a:latin typeface="Arial"/>
                <a:cs typeface="Arial"/>
              </a:rPr>
              <a:t>siguiente:</a:t>
            </a:r>
            <a:endParaRPr sz="1900">
              <a:latin typeface="Arial"/>
              <a:cs typeface="Arial"/>
            </a:endParaRPr>
          </a:p>
        </p:txBody>
      </p:sp>
      <p:sp>
        <p:nvSpPr>
          <p:cNvPr id="21" name="object 21"/>
          <p:cNvSpPr txBox="1"/>
          <p:nvPr/>
        </p:nvSpPr>
        <p:spPr>
          <a:xfrm>
            <a:off x="3357627" y="4199510"/>
            <a:ext cx="31159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estrella</a:t>
            </a:r>
            <a:r>
              <a:rPr sz="1900" b="1" spc="380" dirty="0">
                <a:latin typeface="Arial"/>
                <a:cs typeface="Arial"/>
              </a:rPr>
              <a:t> </a:t>
            </a:r>
            <a:r>
              <a:rPr sz="1900" b="1" spc="-5" dirty="0">
                <a:latin typeface="Arial"/>
                <a:cs typeface="Arial"/>
              </a:rPr>
              <a:t>no</a:t>
            </a:r>
            <a:r>
              <a:rPr sz="1900" b="1" spc="384" dirty="0">
                <a:latin typeface="Arial"/>
                <a:cs typeface="Arial"/>
              </a:rPr>
              <a:t> </a:t>
            </a:r>
            <a:r>
              <a:rPr sz="1900" b="1" spc="-5" dirty="0">
                <a:latin typeface="Arial"/>
                <a:cs typeface="Arial"/>
              </a:rPr>
              <a:t>puesta</a:t>
            </a:r>
            <a:r>
              <a:rPr sz="1900" b="1" spc="375" dirty="0">
                <a:latin typeface="Arial"/>
                <a:cs typeface="Arial"/>
              </a:rPr>
              <a:t> </a:t>
            </a:r>
            <a:r>
              <a:rPr sz="1900" b="1" spc="-5" dirty="0">
                <a:latin typeface="Arial"/>
                <a:cs typeface="Arial"/>
              </a:rPr>
              <a:t>a</a:t>
            </a:r>
            <a:r>
              <a:rPr sz="1900" b="1" spc="375" dirty="0">
                <a:latin typeface="Arial"/>
                <a:cs typeface="Arial"/>
              </a:rPr>
              <a:t> </a:t>
            </a:r>
            <a:r>
              <a:rPr sz="1900" b="1" spc="-5" dirty="0">
                <a:latin typeface="Arial"/>
                <a:cs typeface="Arial"/>
              </a:rPr>
              <a:t>tierra</a:t>
            </a:r>
            <a:endParaRPr sz="1900">
              <a:latin typeface="Arial"/>
              <a:cs typeface="Arial"/>
            </a:endParaRPr>
          </a:p>
        </p:txBody>
      </p:sp>
      <p:sp>
        <p:nvSpPr>
          <p:cNvPr id="22" name="object 22"/>
          <p:cNvSpPr txBox="1"/>
          <p:nvPr/>
        </p:nvSpPr>
        <p:spPr>
          <a:xfrm>
            <a:off x="1156513" y="4170045"/>
            <a:ext cx="7364730" cy="304570"/>
          </a:xfrm>
          <a:prstGeom prst="rect">
            <a:avLst/>
          </a:prstGeom>
        </p:spPr>
        <p:txBody>
          <a:bodyPr vert="horz" wrap="square" lIns="0" tIns="12064" rIns="0" bIns="0" rtlCol="0">
            <a:spAutoFit/>
          </a:bodyPr>
          <a:lstStyle/>
          <a:p>
            <a:pPr marL="240644" indent="-228580">
              <a:spcBef>
                <a:spcPts val="95"/>
              </a:spcBef>
              <a:buFont typeface="Wingdings"/>
              <a:buChar char=""/>
              <a:tabLst>
                <a:tab pos="241278" algn="l"/>
                <a:tab pos="5315748" algn="l"/>
              </a:tabLst>
            </a:pPr>
            <a:r>
              <a:rPr sz="1900" b="1" spc="-5" dirty="0">
                <a:latin typeface="Arial"/>
                <a:cs typeface="Arial"/>
              </a:rPr>
              <a:t>En</a:t>
            </a:r>
            <a:r>
              <a:rPr sz="1900" b="1" spc="375" dirty="0">
                <a:latin typeface="Arial"/>
                <a:cs typeface="Arial"/>
              </a:rPr>
              <a:t> </a:t>
            </a:r>
            <a:r>
              <a:rPr sz="1900" b="1" spc="-5" dirty="0">
                <a:latin typeface="Arial"/>
                <a:cs typeface="Arial"/>
              </a:rPr>
              <a:t>caso</a:t>
            </a:r>
            <a:r>
              <a:rPr sz="1900" b="1" spc="384" dirty="0">
                <a:latin typeface="Arial"/>
                <a:cs typeface="Arial"/>
              </a:rPr>
              <a:t> </a:t>
            </a:r>
            <a:r>
              <a:rPr sz="1900" b="1" spc="-5" dirty="0">
                <a:latin typeface="Arial"/>
                <a:cs typeface="Arial"/>
              </a:rPr>
              <a:t>de</a:t>
            </a:r>
            <a:r>
              <a:rPr sz="1900" b="1" spc="400" dirty="0">
                <a:latin typeface="Arial"/>
                <a:cs typeface="Arial"/>
              </a:rPr>
              <a:t> </a:t>
            </a:r>
            <a:r>
              <a:rPr sz="1900" b="1" spc="-5" dirty="0">
                <a:latin typeface="Arial"/>
                <a:cs typeface="Arial"/>
              </a:rPr>
              <a:t>ser	,</a:t>
            </a:r>
            <a:r>
              <a:rPr sz="1900" b="1" spc="345" dirty="0">
                <a:latin typeface="Arial"/>
                <a:cs typeface="Arial"/>
              </a:rPr>
              <a:t> </a:t>
            </a:r>
            <a:r>
              <a:rPr sz="1900" b="1" dirty="0">
                <a:latin typeface="Arial"/>
                <a:cs typeface="Arial"/>
              </a:rPr>
              <a:t>se</a:t>
            </a:r>
            <a:r>
              <a:rPr sz="1900" b="1" spc="350" dirty="0">
                <a:latin typeface="Arial"/>
                <a:cs typeface="Arial"/>
              </a:rPr>
              <a:t> </a:t>
            </a:r>
            <a:r>
              <a:rPr sz="1900" b="1" dirty="0">
                <a:latin typeface="Arial"/>
                <a:cs typeface="Arial"/>
              </a:rPr>
              <a:t>deben</a:t>
            </a:r>
            <a:r>
              <a:rPr sz="1900" b="1" spc="350" dirty="0">
                <a:latin typeface="Arial"/>
                <a:cs typeface="Arial"/>
              </a:rPr>
              <a:t> </a:t>
            </a:r>
            <a:r>
              <a:rPr sz="1900" b="1" spc="-5" dirty="0">
                <a:latin typeface="Arial"/>
                <a:cs typeface="Arial"/>
              </a:rPr>
              <a:t>hacer</a:t>
            </a:r>
            <a:endParaRPr sz="1900">
              <a:latin typeface="Arial"/>
              <a:cs typeface="Arial"/>
            </a:endParaRPr>
          </a:p>
        </p:txBody>
      </p:sp>
      <p:sp>
        <p:nvSpPr>
          <p:cNvPr id="23" name="object 23"/>
          <p:cNvSpPr txBox="1"/>
          <p:nvPr/>
        </p:nvSpPr>
        <p:spPr>
          <a:xfrm>
            <a:off x="8624062" y="4199510"/>
            <a:ext cx="134874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las</a:t>
            </a:r>
            <a:r>
              <a:rPr sz="1900" b="1" spc="300" dirty="0">
                <a:latin typeface="Arial"/>
                <a:cs typeface="Arial"/>
              </a:rPr>
              <a:t> </a:t>
            </a:r>
            <a:r>
              <a:rPr sz="1900" b="1" spc="-5" dirty="0">
                <a:latin typeface="Arial"/>
                <a:cs typeface="Arial"/>
              </a:rPr>
              <a:t>mismas</a:t>
            </a:r>
            <a:endParaRPr sz="1900">
              <a:latin typeface="Arial"/>
              <a:cs typeface="Arial"/>
            </a:endParaRPr>
          </a:p>
        </p:txBody>
      </p:sp>
      <p:sp>
        <p:nvSpPr>
          <p:cNvPr id="24" name="object 24"/>
          <p:cNvSpPr txBox="1"/>
          <p:nvPr/>
        </p:nvSpPr>
        <p:spPr>
          <a:xfrm>
            <a:off x="1397761" y="4478402"/>
            <a:ext cx="14097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ici</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endParaRPr sz="1900">
              <a:latin typeface="Arial"/>
              <a:cs typeface="Arial"/>
            </a:endParaRPr>
          </a:p>
        </p:txBody>
      </p:sp>
      <p:sp>
        <p:nvSpPr>
          <p:cNvPr id="25" name="object 25"/>
          <p:cNvSpPr txBox="1"/>
          <p:nvPr/>
        </p:nvSpPr>
        <p:spPr>
          <a:xfrm>
            <a:off x="2860294" y="4448936"/>
            <a:ext cx="262572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25" dirty="0">
                <a:latin typeface="Arial"/>
                <a:cs typeface="Arial"/>
              </a:rPr>
              <a:t> </a:t>
            </a:r>
            <a:r>
              <a:rPr sz="1900" b="1" spc="-5" dirty="0">
                <a:latin typeface="Arial"/>
                <a:cs typeface="Arial"/>
              </a:rPr>
              <a:t>las</a:t>
            </a:r>
            <a:r>
              <a:rPr sz="1900" b="1" spc="-15" dirty="0">
                <a:latin typeface="Arial"/>
                <a:cs typeface="Arial"/>
              </a:rPr>
              <a:t> </a:t>
            </a:r>
            <a:r>
              <a:rPr sz="1900" b="1" spc="-5" dirty="0">
                <a:latin typeface="Arial"/>
                <a:cs typeface="Arial"/>
              </a:rPr>
              <a:t>recomendadas</a:t>
            </a:r>
            <a:endParaRPr sz="1900">
              <a:latin typeface="Arial"/>
              <a:cs typeface="Arial"/>
            </a:endParaRPr>
          </a:p>
        </p:txBody>
      </p:sp>
      <p:sp>
        <p:nvSpPr>
          <p:cNvPr id="26" name="object 26"/>
          <p:cNvSpPr txBox="1"/>
          <p:nvPr/>
        </p:nvSpPr>
        <p:spPr>
          <a:xfrm>
            <a:off x="5541898" y="4478402"/>
            <a:ext cx="253682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para</a:t>
            </a:r>
            <a:r>
              <a:rPr sz="1900" b="1"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conexión</a:t>
            </a:r>
            <a:r>
              <a:rPr sz="1900" b="1" spc="5" dirty="0">
                <a:latin typeface="Arial"/>
                <a:cs typeface="Arial"/>
              </a:rPr>
              <a:t> </a:t>
            </a:r>
            <a:r>
              <a:rPr sz="1900" b="1" spc="-5" dirty="0">
                <a:latin typeface="Arial"/>
                <a:cs typeface="Arial"/>
              </a:rPr>
              <a:t>delta</a:t>
            </a:r>
            <a:endParaRPr sz="1900">
              <a:latin typeface="Arial"/>
              <a:cs typeface="Arial"/>
            </a:endParaRPr>
          </a:p>
        </p:txBody>
      </p:sp>
      <p:sp>
        <p:nvSpPr>
          <p:cNvPr id="27" name="object 27"/>
          <p:cNvSpPr txBox="1"/>
          <p:nvPr/>
        </p:nvSpPr>
        <p:spPr>
          <a:xfrm>
            <a:off x="8065770" y="4448936"/>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8" name="object 28"/>
          <p:cNvSpPr/>
          <p:nvPr/>
        </p:nvSpPr>
        <p:spPr>
          <a:xfrm>
            <a:off x="1169213" y="5033137"/>
            <a:ext cx="228599" cy="277495"/>
          </a:xfrm>
          <a:custGeom>
            <a:avLst/>
            <a:gdLst/>
            <a:ahLst/>
            <a:cxnLst/>
            <a:rect l="l" t="t" r="r" b="b"/>
            <a:pathLst>
              <a:path w="228600" h="277495">
                <a:moveTo>
                  <a:pt x="228600" y="0"/>
                </a:moveTo>
                <a:lnTo>
                  <a:pt x="0" y="0"/>
                </a:lnTo>
                <a:lnTo>
                  <a:pt x="0" y="277368"/>
                </a:lnTo>
                <a:lnTo>
                  <a:pt x="228600" y="277368"/>
                </a:lnTo>
                <a:lnTo>
                  <a:pt x="228600" y="0"/>
                </a:lnTo>
                <a:close/>
              </a:path>
            </a:pathLst>
          </a:custGeom>
          <a:solidFill>
            <a:srgbClr val="FFFF00"/>
          </a:solidFill>
        </p:spPr>
        <p:txBody>
          <a:bodyPr wrap="square" lIns="0" tIns="0" rIns="0" bIns="0" rtlCol="0"/>
          <a:lstStyle/>
          <a:p>
            <a:endParaRPr/>
          </a:p>
        </p:txBody>
      </p:sp>
      <p:sp>
        <p:nvSpPr>
          <p:cNvPr id="29" name="object 29"/>
          <p:cNvSpPr txBox="1"/>
          <p:nvPr/>
        </p:nvSpPr>
        <p:spPr>
          <a:xfrm>
            <a:off x="1938783" y="5033137"/>
            <a:ext cx="36855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estrella</a:t>
            </a:r>
            <a:r>
              <a:rPr sz="1900" b="1" spc="-80" dirty="0">
                <a:latin typeface="Arial"/>
                <a:cs typeface="Arial"/>
              </a:rPr>
              <a:t> </a:t>
            </a:r>
            <a:r>
              <a:rPr sz="1900" b="1" spc="-5" dirty="0">
                <a:latin typeface="Arial"/>
                <a:cs typeface="Arial"/>
              </a:rPr>
              <a:t>tiene</a:t>
            </a:r>
            <a:r>
              <a:rPr sz="1900" b="1" spc="-75" dirty="0">
                <a:latin typeface="Arial"/>
                <a:cs typeface="Arial"/>
              </a:rPr>
              <a:t> </a:t>
            </a:r>
            <a:r>
              <a:rPr sz="1900" b="1" spc="-5" dirty="0">
                <a:latin typeface="Arial"/>
                <a:cs typeface="Arial"/>
              </a:rPr>
              <a:t>la</a:t>
            </a:r>
            <a:r>
              <a:rPr sz="1900" b="1" spc="-80" dirty="0">
                <a:latin typeface="Arial"/>
                <a:cs typeface="Arial"/>
              </a:rPr>
              <a:t> </a:t>
            </a:r>
            <a:r>
              <a:rPr sz="1900" b="1" spc="-5" dirty="0">
                <a:latin typeface="Arial"/>
                <a:cs typeface="Arial"/>
              </a:rPr>
              <a:t>conexión</a:t>
            </a:r>
            <a:r>
              <a:rPr sz="1900" b="1" spc="-70" dirty="0">
                <a:latin typeface="Arial"/>
                <a:cs typeface="Arial"/>
              </a:rPr>
              <a:t> </a:t>
            </a:r>
            <a:r>
              <a:rPr sz="1900" b="1" spc="-5" dirty="0">
                <a:latin typeface="Arial"/>
                <a:cs typeface="Arial"/>
              </a:rPr>
              <a:t>a</a:t>
            </a:r>
            <a:r>
              <a:rPr sz="1900" b="1" spc="-90" dirty="0">
                <a:latin typeface="Arial"/>
                <a:cs typeface="Arial"/>
              </a:rPr>
              <a:t> </a:t>
            </a:r>
            <a:r>
              <a:rPr sz="1900" b="1" spc="-5" dirty="0">
                <a:latin typeface="Arial"/>
                <a:cs typeface="Arial"/>
              </a:rPr>
              <a:t>tierra</a:t>
            </a:r>
            <a:endParaRPr sz="1900">
              <a:latin typeface="Arial"/>
              <a:cs typeface="Arial"/>
            </a:endParaRPr>
          </a:p>
        </p:txBody>
      </p:sp>
      <p:sp>
        <p:nvSpPr>
          <p:cNvPr id="30" name="object 30"/>
          <p:cNvSpPr txBox="1"/>
          <p:nvPr/>
        </p:nvSpPr>
        <p:spPr>
          <a:xfrm>
            <a:off x="1156513" y="5003673"/>
            <a:ext cx="5166995" cy="304570"/>
          </a:xfrm>
          <a:prstGeom prst="rect">
            <a:avLst/>
          </a:prstGeom>
        </p:spPr>
        <p:txBody>
          <a:bodyPr vert="horz" wrap="square" lIns="0" tIns="12064" rIns="0" bIns="0" rtlCol="0">
            <a:spAutoFit/>
          </a:bodyPr>
          <a:lstStyle/>
          <a:p>
            <a:pPr marL="240644" indent="-228580">
              <a:spcBef>
                <a:spcPts val="95"/>
              </a:spcBef>
              <a:buFont typeface="Wingdings"/>
              <a:buChar char=""/>
              <a:tabLst>
                <a:tab pos="241278" algn="l"/>
                <a:tab pos="4466829" algn="l"/>
              </a:tabLst>
            </a:pPr>
            <a:r>
              <a:rPr sz="1900" b="1" spc="-5" dirty="0">
                <a:latin typeface="Arial"/>
                <a:cs typeface="Arial"/>
              </a:rPr>
              <a:t>Si</a:t>
            </a:r>
            <a:r>
              <a:rPr sz="1900" b="1" spc="-9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a:t>
            </a:r>
            <a:r>
              <a:rPr sz="1900" b="1" spc="-86"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be</a:t>
            </a:r>
            <a:endParaRPr sz="1900">
              <a:latin typeface="Arial"/>
              <a:cs typeface="Arial"/>
            </a:endParaRPr>
          </a:p>
        </p:txBody>
      </p:sp>
      <p:sp>
        <p:nvSpPr>
          <p:cNvPr id="31" name="object 31"/>
          <p:cNvSpPr txBox="1"/>
          <p:nvPr/>
        </p:nvSpPr>
        <p:spPr>
          <a:xfrm>
            <a:off x="6368161" y="5033137"/>
            <a:ext cx="26079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desconectarse</a:t>
            </a:r>
            <a:r>
              <a:rPr sz="1900" b="1" spc="-95" dirty="0">
                <a:latin typeface="Arial"/>
                <a:cs typeface="Arial"/>
              </a:rPr>
              <a:t> </a:t>
            </a:r>
            <a:r>
              <a:rPr sz="1900" b="1" spc="-5" dirty="0">
                <a:latin typeface="Arial"/>
                <a:cs typeface="Arial"/>
              </a:rPr>
              <a:t>X0</a:t>
            </a:r>
            <a:r>
              <a:rPr sz="1900" b="1" spc="-100" dirty="0">
                <a:latin typeface="Arial"/>
                <a:cs typeface="Arial"/>
              </a:rPr>
              <a:t> </a:t>
            </a:r>
            <a:r>
              <a:rPr sz="1900" b="1" spc="-5" dirty="0">
                <a:latin typeface="Arial"/>
                <a:cs typeface="Arial"/>
              </a:rPr>
              <a:t>o</a:t>
            </a:r>
            <a:r>
              <a:rPr sz="1900" b="1" spc="-86" dirty="0">
                <a:latin typeface="Arial"/>
                <a:cs typeface="Arial"/>
              </a:rPr>
              <a:t> </a:t>
            </a:r>
            <a:r>
              <a:rPr sz="1900" b="1" spc="-5" dirty="0">
                <a:latin typeface="Arial"/>
                <a:cs typeface="Arial"/>
              </a:rPr>
              <a:t>H0</a:t>
            </a:r>
            <a:endParaRPr sz="1900">
              <a:latin typeface="Arial"/>
              <a:cs typeface="Arial"/>
            </a:endParaRPr>
          </a:p>
        </p:txBody>
      </p:sp>
      <p:sp>
        <p:nvSpPr>
          <p:cNvPr id="32" name="object 32"/>
          <p:cNvSpPr txBox="1"/>
          <p:nvPr/>
        </p:nvSpPr>
        <p:spPr>
          <a:xfrm>
            <a:off x="9019793" y="5003673"/>
            <a:ext cx="9652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80" dirty="0">
                <a:latin typeface="Arial"/>
                <a:cs typeface="Arial"/>
              </a:rPr>
              <a:t> </a:t>
            </a:r>
            <a:r>
              <a:rPr sz="1900" b="1" spc="-5" dirty="0">
                <a:latin typeface="Arial"/>
                <a:cs typeface="Arial"/>
              </a:rPr>
              <a:t>ti</a:t>
            </a:r>
            <a:r>
              <a:rPr sz="1900" b="1" dirty="0">
                <a:latin typeface="Arial"/>
                <a:cs typeface="Arial"/>
              </a:rPr>
              <a:t>e</a:t>
            </a:r>
            <a:r>
              <a:rPr sz="1900" b="1" spc="-5" dirty="0">
                <a:latin typeface="Arial"/>
                <a:cs typeface="Arial"/>
              </a:rPr>
              <a:t>r</a:t>
            </a:r>
            <a:r>
              <a:rPr sz="1900" b="1" spc="-21" dirty="0">
                <a:latin typeface="Arial"/>
                <a:cs typeface="Arial"/>
              </a:rPr>
              <a:t>r</a:t>
            </a:r>
            <a:r>
              <a:rPr sz="1900" b="1" spc="-5" dirty="0">
                <a:latin typeface="Arial"/>
                <a:cs typeface="Arial"/>
              </a:rPr>
              <a:t>a</a:t>
            </a:r>
            <a:endParaRPr sz="1900">
              <a:latin typeface="Arial"/>
              <a:cs typeface="Arial"/>
            </a:endParaRPr>
          </a:p>
        </p:txBody>
      </p:sp>
      <p:sp>
        <p:nvSpPr>
          <p:cNvPr id="33" name="object 33"/>
          <p:cNvSpPr txBox="1"/>
          <p:nvPr/>
        </p:nvSpPr>
        <p:spPr>
          <a:xfrm>
            <a:off x="1385062" y="5281041"/>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34" name="object 34"/>
          <p:cNvSpPr txBox="1"/>
          <p:nvPr/>
        </p:nvSpPr>
        <p:spPr>
          <a:xfrm>
            <a:off x="1597405" y="5310505"/>
            <a:ext cx="61302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cortocircuitar</a:t>
            </a:r>
            <a:r>
              <a:rPr sz="1900" b="1" spc="10" dirty="0">
                <a:latin typeface="Arial"/>
                <a:cs typeface="Arial"/>
              </a:rPr>
              <a:t> </a:t>
            </a:r>
            <a:r>
              <a:rPr sz="1900" b="1" spc="-5" dirty="0">
                <a:latin typeface="Arial"/>
                <a:cs typeface="Arial"/>
              </a:rPr>
              <a:t>este</a:t>
            </a:r>
            <a:r>
              <a:rPr sz="1900" b="1" spc="5" dirty="0">
                <a:latin typeface="Arial"/>
                <a:cs typeface="Arial"/>
              </a:rPr>
              <a:t> </a:t>
            </a:r>
            <a:r>
              <a:rPr sz="1900" b="1" spc="-5" dirty="0">
                <a:latin typeface="Arial"/>
                <a:cs typeface="Arial"/>
              </a:rPr>
              <a:t>bushing</a:t>
            </a:r>
            <a:r>
              <a:rPr sz="1900" b="1" spc="15" dirty="0">
                <a:latin typeface="Arial"/>
                <a:cs typeface="Arial"/>
              </a:rPr>
              <a:t> </a:t>
            </a:r>
            <a:r>
              <a:rPr sz="1900" b="1" spc="-5" dirty="0">
                <a:latin typeface="Arial"/>
                <a:cs typeface="Arial"/>
              </a:rPr>
              <a:t>con</a:t>
            </a:r>
            <a:r>
              <a:rPr sz="1900" b="1" spc="5" dirty="0">
                <a:latin typeface="Arial"/>
                <a:cs typeface="Arial"/>
              </a:rPr>
              <a:t> </a:t>
            </a:r>
            <a:r>
              <a:rPr sz="1900" b="1" spc="-5" dirty="0">
                <a:latin typeface="Arial"/>
                <a:cs typeface="Arial"/>
              </a:rPr>
              <a:t>los bushings</a:t>
            </a:r>
            <a:r>
              <a:rPr sz="1900" b="1" spc="5" dirty="0">
                <a:latin typeface="Arial"/>
                <a:cs typeface="Arial"/>
              </a:rPr>
              <a:t> </a:t>
            </a:r>
            <a:r>
              <a:rPr sz="1900" b="1" dirty="0">
                <a:latin typeface="Arial"/>
                <a:cs typeface="Arial"/>
              </a:rPr>
              <a:t>de </a:t>
            </a:r>
            <a:r>
              <a:rPr sz="1900" b="1" spc="-5" dirty="0">
                <a:latin typeface="Arial"/>
                <a:cs typeface="Arial"/>
              </a:rPr>
              <a:t>fase.</a:t>
            </a:r>
            <a:endParaRPr sz="1900">
              <a:latin typeface="Arial"/>
              <a:cs typeface="Arial"/>
            </a:endParaRPr>
          </a:p>
        </p:txBody>
      </p:sp>
      <p:sp>
        <p:nvSpPr>
          <p:cNvPr id="35" name="object 35"/>
          <p:cNvSpPr/>
          <p:nvPr/>
        </p:nvSpPr>
        <p:spPr>
          <a:xfrm>
            <a:off x="1397761" y="5865623"/>
            <a:ext cx="4404996" cy="277495"/>
          </a:xfrm>
          <a:custGeom>
            <a:avLst/>
            <a:gdLst/>
            <a:ahLst/>
            <a:cxnLst/>
            <a:rect l="l" t="t" r="r" b="b"/>
            <a:pathLst>
              <a:path w="4404995" h="277495">
                <a:moveTo>
                  <a:pt x="4404995" y="0"/>
                </a:moveTo>
                <a:lnTo>
                  <a:pt x="0" y="0"/>
                </a:lnTo>
                <a:lnTo>
                  <a:pt x="0" y="277368"/>
                </a:lnTo>
                <a:lnTo>
                  <a:pt x="4404995" y="277368"/>
                </a:lnTo>
                <a:lnTo>
                  <a:pt x="4404995" y="0"/>
                </a:lnTo>
                <a:close/>
              </a:path>
            </a:pathLst>
          </a:custGeom>
          <a:solidFill>
            <a:srgbClr val="FFFF00"/>
          </a:solidFill>
        </p:spPr>
        <p:txBody>
          <a:bodyPr wrap="square" lIns="0" tIns="0" rIns="0" bIns="0" rtlCol="0"/>
          <a:lstStyle/>
          <a:p>
            <a:endParaRPr/>
          </a:p>
        </p:txBody>
      </p:sp>
      <p:sp>
        <p:nvSpPr>
          <p:cNvPr id="36" name="object 36"/>
          <p:cNvSpPr txBox="1"/>
          <p:nvPr/>
        </p:nvSpPr>
        <p:spPr>
          <a:xfrm>
            <a:off x="1156512" y="5836159"/>
            <a:ext cx="8827770" cy="878443"/>
          </a:xfrm>
          <a:prstGeom prst="rect">
            <a:avLst/>
          </a:prstGeom>
        </p:spPr>
        <p:txBody>
          <a:bodyPr vert="horz" wrap="square" lIns="0" tIns="31747" rIns="0" bIns="0" rtlCol="0">
            <a:spAutoFit/>
          </a:bodyPr>
          <a:lstStyle/>
          <a:p>
            <a:pPr marL="240644" marR="5080" indent="-228580" algn="just">
              <a:lnSpc>
                <a:spcPts val="2180"/>
              </a:lnSpc>
              <a:spcBef>
                <a:spcPts val="250"/>
              </a:spcBef>
              <a:buFont typeface="Wingdings"/>
              <a:buChar char=""/>
              <a:tabLst>
                <a:tab pos="241278" algn="l"/>
              </a:tabLst>
            </a:pPr>
            <a:r>
              <a:rPr sz="1900" b="1" spc="-5" dirty="0">
                <a:latin typeface="Arial"/>
                <a:cs typeface="Arial"/>
              </a:rPr>
              <a:t>Si los bobinados no se </a:t>
            </a:r>
            <a:r>
              <a:rPr sz="1900" b="1" dirty="0">
                <a:latin typeface="Arial"/>
                <a:cs typeface="Arial"/>
              </a:rPr>
              <a:t>cortocircuitan, </a:t>
            </a:r>
            <a:r>
              <a:rPr sz="1900" b="1" spc="-5" dirty="0">
                <a:latin typeface="Arial"/>
                <a:cs typeface="Arial"/>
              </a:rPr>
              <a:t>la inductancia de los mismos será </a:t>
            </a:r>
            <a:r>
              <a:rPr sz="1900" b="1" dirty="0">
                <a:latin typeface="Arial"/>
                <a:cs typeface="Arial"/>
              </a:rPr>
              <a:t> </a:t>
            </a:r>
            <a:r>
              <a:rPr sz="1900" b="1" spc="-5" dirty="0">
                <a:latin typeface="Arial"/>
                <a:cs typeface="Arial"/>
              </a:rPr>
              <a:t>introducida</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circuito</a:t>
            </a:r>
            <a:r>
              <a:rPr sz="1900" b="1" dirty="0">
                <a:latin typeface="Arial"/>
                <a:cs typeface="Arial"/>
              </a:rPr>
              <a:t> </a:t>
            </a:r>
            <a:r>
              <a:rPr sz="1900" b="1" spc="-5" dirty="0">
                <a:latin typeface="Arial"/>
                <a:cs typeface="Arial"/>
              </a:rPr>
              <a:t>dieléctrico</a:t>
            </a:r>
            <a:r>
              <a:rPr sz="1900" b="1"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transformador,</a:t>
            </a:r>
            <a:r>
              <a:rPr sz="1900" b="1" dirty="0">
                <a:latin typeface="Arial"/>
                <a:cs typeface="Arial"/>
              </a:rPr>
              <a:t> </a:t>
            </a:r>
            <a:r>
              <a:rPr sz="1900" b="1" spc="-5" dirty="0">
                <a:latin typeface="Arial"/>
                <a:cs typeface="Arial"/>
              </a:rPr>
              <a:t>dando</a:t>
            </a:r>
            <a:r>
              <a:rPr sz="1900" b="1" dirty="0">
                <a:latin typeface="Arial"/>
                <a:cs typeface="Arial"/>
              </a:rPr>
              <a:t> </a:t>
            </a:r>
            <a:r>
              <a:rPr sz="1900" b="1" spc="-5" dirty="0">
                <a:latin typeface="Arial"/>
                <a:cs typeface="Arial"/>
              </a:rPr>
              <a:t>como </a:t>
            </a:r>
            <a:r>
              <a:rPr sz="1900" b="1" dirty="0">
                <a:latin typeface="Arial"/>
                <a:cs typeface="Arial"/>
              </a:rPr>
              <a:t> </a:t>
            </a:r>
            <a:r>
              <a:rPr sz="1900" b="1" spc="-5" dirty="0">
                <a:latin typeface="Arial"/>
                <a:cs typeface="Arial"/>
              </a:rPr>
              <a:t>resultado</a:t>
            </a:r>
            <a:r>
              <a:rPr sz="1900" b="1" spc="-86" dirty="0">
                <a:latin typeface="Arial"/>
                <a:cs typeface="Arial"/>
              </a:rPr>
              <a:t> </a:t>
            </a:r>
            <a:r>
              <a:rPr sz="1900" b="1" spc="-5" dirty="0">
                <a:latin typeface="Arial"/>
                <a:cs typeface="Arial"/>
              </a:rPr>
              <a:t>una</a:t>
            </a:r>
            <a:r>
              <a:rPr sz="1900" b="1" spc="-90" dirty="0">
                <a:latin typeface="Arial"/>
                <a:cs typeface="Arial"/>
              </a:rPr>
              <a:t> </a:t>
            </a:r>
            <a:r>
              <a:rPr sz="1900" b="1" spc="-5" dirty="0">
                <a:latin typeface="Arial"/>
                <a:cs typeface="Arial"/>
              </a:rPr>
              <a:t>corriente</a:t>
            </a:r>
            <a:r>
              <a:rPr sz="1900" b="1" spc="-75" dirty="0">
                <a:latin typeface="Arial"/>
                <a:cs typeface="Arial"/>
              </a:rPr>
              <a:t> </a:t>
            </a:r>
            <a:r>
              <a:rPr sz="1900" b="1" dirty="0">
                <a:latin typeface="Arial"/>
                <a:cs typeface="Arial"/>
              </a:rPr>
              <a:t>total</a:t>
            </a:r>
            <a:r>
              <a:rPr sz="1900" b="1" spc="-90" dirty="0">
                <a:latin typeface="Arial"/>
                <a:cs typeface="Arial"/>
              </a:rPr>
              <a:t> </a:t>
            </a:r>
            <a:r>
              <a:rPr sz="1900" b="1" spc="-5" dirty="0">
                <a:latin typeface="Arial"/>
                <a:cs typeface="Arial"/>
              </a:rPr>
              <a:t>menor</a:t>
            </a:r>
            <a:r>
              <a:rPr sz="1900" b="1" spc="-86" dirty="0">
                <a:latin typeface="Arial"/>
                <a:cs typeface="Arial"/>
              </a:rPr>
              <a:t> </a:t>
            </a:r>
            <a:r>
              <a:rPr sz="1900" b="1" spc="-5" dirty="0">
                <a:latin typeface="Arial"/>
                <a:cs typeface="Arial"/>
              </a:rPr>
              <a:t>y</a:t>
            </a:r>
            <a:r>
              <a:rPr sz="1900" b="1" spc="-100" dirty="0">
                <a:latin typeface="Arial"/>
                <a:cs typeface="Arial"/>
              </a:rPr>
              <a:t> </a:t>
            </a:r>
            <a:r>
              <a:rPr sz="1900" b="1" dirty="0">
                <a:latin typeface="Arial"/>
                <a:cs typeface="Arial"/>
              </a:rPr>
              <a:t>por</a:t>
            </a:r>
            <a:r>
              <a:rPr sz="1900" b="1" spc="-95" dirty="0">
                <a:latin typeface="Arial"/>
                <a:cs typeface="Arial"/>
              </a:rPr>
              <a:t> </a:t>
            </a:r>
            <a:r>
              <a:rPr sz="1900" b="1" spc="-5" dirty="0">
                <a:latin typeface="Arial"/>
                <a:cs typeface="Arial"/>
              </a:rPr>
              <a:t>ende</a:t>
            </a:r>
            <a:r>
              <a:rPr sz="1900" b="1" spc="-80" dirty="0">
                <a:latin typeface="Arial"/>
                <a:cs typeface="Arial"/>
              </a:rPr>
              <a:t> </a:t>
            </a:r>
            <a:r>
              <a:rPr sz="1900" b="1" spc="-5" dirty="0">
                <a:latin typeface="Arial"/>
                <a:cs typeface="Arial"/>
              </a:rPr>
              <a:t>un</a:t>
            </a:r>
            <a:r>
              <a:rPr sz="1900" b="1" spc="-80" dirty="0">
                <a:latin typeface="Arial"/>
                <a:cs typeface="Arial"/>
              </a:rPr>
              <a:t> </a:t>
            </a:r>
            <a:r>
              <a:rPr sz="1900" b="1" spc="-10" dirty="0">
                <a:latin typeface="Arial"/>
                <a:cs typeface="Arial"/>
              </a:rPr>
              <a:t>mayor</a:t>
            </a:r>
            <a:r>
              <a:rPr sz="1900" b="1" spc="-86" dirty="0">
                <a:latin typeface="Arial"/>
                <a:cs typeface="Arial"/>
              </a:rPr>
              <a:t> </a:t>
            </a:r>
            <a:r>
              <a:rPr sz="1900" b="1" spc="-5" dirty="0">
                <a:latin typeface="Arial"/>
                <a:cs typeface="Arial"/>
              </a:rPr>
              <a:t>factor</a:t>
            </a:r>
            <a:r>
              <a:rPr sz="1900" b="1" spc="-90" dirty="0">
                <a:latin typeface="Arial"/>
                <a:cs typeface="Arial"/>
              </a:rPr>
              <a:t> </a:t>
            </a:r>
            <a:r>
              <a:rPr sz="1900" b="1" spc="5" dirty="0">
                <a:latin typeface="Arial"/>
                <a:cs typeface="Arial"/>
              </a:rPr>
              <a:t>de</a:t>
            </a:r>
            <a:r>
              <a:rPr sz="1900" b="1" spc="-90" dirty="0">
                <a:latin typeface="Arial"/>
                <a:cs typeface="Arial"/>
              </a:rPr>
              <a:t> </a:t>
            </a:r>
            <a:r>
              <a:rPr sz="1900" b="1" spc="-5" dirty="0">
                <a:latin typeface="Arial"/>
                <a:cs typeface="Arial"/>
              </a:rPr>
              <a:t>potencia.</a:t>
            </a:r>
            <a:endParaRPr sz="1900">
              <a:latin typeface="Arial"/>
              <a:cs typeface="Arial"/>
            </a:endParaRPr>
          </a:p>
        </p:txBody>
      </p:sp>
      <p:sp>
        <p:nvSpPr>
          <p:cNvPr id="37" name="object 3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105</a:t>
            </a:fld>
            <a:endParaRPr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7" y="1118362"/>
            <a:ext cx="8072120"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La</a:t>
            </a:r>
            <a:r>
              <a:rPr sz="1900" b="1" spc="5" dirty="0">
                <a:latin typeface="Arial"/>
                <a:cs typeface="Arial"/>
              </a:rPr>
              <a:t> </a:t>
            </a:r>
            <a:r>
              <a:rPr sz="1900" b="1" spc="-5" dirty="0">
                <a:latin typeface="Arial"/>
                <a:cs typeface="Arial"/>
              </a:rPr>
              <a:t>figura</a:t>
            </a:r>
            <a:r>
              <a:rPr sz="1900" b="1" dirty="0">
                <a:latin typeface="Arial"/>
                <a:cs typeface="Arial"/>
              </a:rPr>
              <a:t> </a:t>
            </a:r>
            <a:r>
              <a:rPr sz="1900" b="1" spc="-5" dirty="0">
                <a:latin typeface="Arial"/>
                <a:cs typeface="Arial"/>
              </a:rPr>
              <a:t>41</a:t>
            </a:r>
            <a:r>
              <a:rPr sz="1900" b="1" spc="5" dirty="0">
                <a:latin typeface="Arial"/>
                <a:cs typeface="Arial"/>
              </a:rPr>
              <a:t> </a:t>
            </a:r>
            <a:r>
              <a:rPr sz="1900" b="1" spc="-5" dirty="0">
                <a:latin typeface="Arial"/>
                <a:cs typeface="Arial"/>
              </a:rPr>
              <a:t>muestra</a:t>
            </a:r>
            <a:r>
              <a:rPr sz="1900" b="1" spc="5"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diagrama</a:t>
            </a:r>
            <a:r>
              <a:rPr sz="1900" b="1" spc="25" dirty="0">
                <a:latin typeface="Arial"/>
                <a:cs typeface="Arial"/>
              </a:rPr>
              <a:t> </a:t>
            </a:r>
            <a:r>
              <a:rPr sz="1900" b="1" spc="-5" dirty="0">
                <a:latin typeface="Arial"/>
                <a:cs typeface="Arial"/>
              </a:rPr>
              <a:t>vectorial</a:t>
            </a:r>
            <a:r>
              <a:rPr sz="1900" b="1" spc="5" dirty="0">
                <a:latin typeface="Arial"/>
                <a:cs typeface="Arial"/>
              </a:rPr>
              <a:t> </a:t>
            </a:r>
            <a:r>
              <a:rPr sz="1900" b="1" spc="-5" dirty="0">
                <a:latin typeface="Arial"/>
                <a:cs typeface="Arial"/>
              </a:rPr>
              <a:t>que</a:t>
            </a:r>
            <a:r>
              <a:rPr sz="1900" b="1" dirty="0">
                <a:latin typeface="Arial"/>
                <a:cs typeface="Arial"/>
              </a:rPr>
              <a:t> </a:t>
            </a:r>
            <a:r>
              <a:rPr sz="1900" b="1" spc="-5" dirty="0">
                <a:latin typeface="Arial"/>
                <a:cs typeface="Arial"/>
              </a:rPr>
              <a:t>explica</a:t>
            </a:r>
            <a:r>
              <a:rPr sz="1900" b="1" dirty="0">
                <a:latin typeface="Arial"/>
                <a:cs typeface="Arial"/>
              </a:rPr>
              <a:t> </a:t>
            </a:r>
            <a:r>
              <a:rPr sz="1900" b="1" spc="-5" dirty="0">
                <a:latin typeface="Arial"/>
                <a:cs typeface="Arial"/>
              </a:rPr>
              <a:t>este</a:t>
            </a:r>
            <a:r>
              <a:rPr sz="1900" b="1" spc="50" dirty="0">
                <a:latin typeface="Arial"/>
                <a:cs typeface="Arial"/>
              </a:rPr>
              <a:t> </a:t>
            </a:r>
            <a:r>
              <a:rPr sz="1900" b="1" spc="-5" dirty="0">
                <a:latin typeface="Arial"/>
                <a:cs typeface="Arial"/>
              </a:rPr>
              <a:t>fenómeno.</a:t>
            </a:r>
            <a:endParaRPr sz="1900">
              <a:latin typeface="Arial"/>
              <a:cs typeface="Arial"/>
            </a:endParaRPr>
          </a:p>
        </p:txBody>
      </p:sp>
      <p:pic>
        <p:nvPicPr>
          <p:cNvPr id="9" name="object 9"/>
          <p:cNvPicPr/>
          <p:nvPr/>
        </p:nvPicPr>
        <p:blipFill>
          <a:blip r:embed="rId2" cstate="print"/>
          <a:stretch>
            <a:fillRect/>
          </a:stretch>
        </p:blipFill>
        <p:spPr>
          <a:xfrm>
            <a:off x="719455" y="5777822"/>
            <a:ext cx="208914" cy="194987"/>
          </a:xfrm>
          <a:prstGeom prst="rect">
            <a:avLst/>
          </a:prstGeom>
        </p:spPr>
      </p:pic>
      <p:sp>
        <p:nvSpPr>
          <p:cNvPr id="10" name="object 10"/>
          <p:cNvSpPr txBox="1"/>
          <p:nvPr/>
        </p:nvSpPr>
        <p:spPr>
          <a:xfrm>
            <a:off x="935229" y="5720335"/>
            <a:ext cx="9049384"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Se observa </a:t>
            </a:r>
            <a:r>
              <a:rPr sz="1900" b="1" dirty="0">
                <a:latin typeface="Arial"/>
                <a:cs typeface="Arial"/>
              </a:rPr>
              <a:t>que </a:t>
            </a:r>
            <a:r>
              <a:rPr sz="1900" b="1" spc="-5" dirty="0">
                <a:latin typeface="Arial"/>
                <a:cs typeface="Arial"/>
              </a:rPr>
              <a:t>el incremento de la corriente inductiva reduce el </a:t>
            </a:r>
            <a:r>
              <a:rPr sz="1900" b="1" spc="-10" dirty="0">
                <a:latin typeface="Arial"/>
                <a:cs typeface="Arial"/>
              </a:rPr>
              <a:t>valor </a:t>
            </a:r>
            <a:r>
              <a:rPr sz="1900" b="1" spc="-5" dirty="0">
                <a:latin typeface="Arial"/>
                <a:cs typeface="Arial"/>
              </a:rPr>
              <a:t>efectivo </a:t>
            </a:r>
            <a:r>
              <a:rPr sz="1900" b="1" spc="-515" dirty="0">
                <a:latin typeface="Arial"/>
                <a:cs typeface="Arial"/>
              </a:rPr>
              <a:t> </a:t>
            </a:r>
            <a:r>
              <a:rPr sz="1900" b="1" spc="-5" dirty="0">
                <a:latin typeface="Arial"/>
                <a:cs typeface="Arial"/>
              </a:rPr>
              <a:t>de</a:t>
            </a:r>
            <a:r>
              <a:rPr sz="1900" b="1" spc="-50" dirty="0">
                <a:latin typeface="Arial"/>
                <a:cs typeface="Arial"/>
              </a:rPr>
              <a:t> </a:t>
            </a:r>
            <a:r>
              <a:rPr sz="1900" b="1" spc="-5" dirty="0">
                <a:latin typeface="Arial"/>
                <a:cs typeface="Arial"/>
              </a:rPr>
              <a:t>la</a:t>
            </a:r>
            <a:r>
              <a:rPr sz="1900" b="1" spc="-55" dirty="0">
                <a:latin typeface="Arial"/>
                <a:cs typeface="Arial"/>
              </a:rPr>
              <a:t> </a:t>
            </a:r>
            <a:r>
              <a:rPr sz="1900" b="1" spc="-5" dirty="0">
                <a:latin typeface="Arial"/>
                <a:cs typeface="Arial"/>
              </a:rPr>
              <a:t>corriente</a:t>
            </a:r>
            <a:r>
              <a:rPr sz="1900" b="1" spc="-50" dirty="0">
                <a:latin typeface="Arial"/>
                <a:cs typeface="Arial"/>
              </a:rPr>
              <a:t> </a:t>
            </a:r>
            <a:r>
              <a:rPr sz="1900" b="1" spc="-5" dirty="0">
                <a:latin typeface="Arial"/>
                <a:cs typeface="Arial"/>
              </a:rPr>
              <a:t>capacitiva,</a:t>
            </a:r>
            <a:r>
              <a:rPr sz="1900" b="1" spc="-55" dirty="0">
                <a:latin typeface="Arial"/>
                <a:cs typeface="Arial"/>
              </a:rPr>
              <a:t> </a:t>
            </a:r>
            <a:r>
              <a:rPr sz="1900" b="1" dirty="0">
                <a:latin typeface="Arial"/>
                <a:cs typeface="Arial"/>
              </a:rPr>
              <a:t>lo</a:t>
            </a:r>
            <a:r>
              <a:rPr sz="1900" b="1" spc="-25" dirty="0">
                <a:latin typeface="Arial"/>
                <a:cs typeface="Arial"/>
              </a:rPr>
              <a:t> </a:t>
            </a:r>
            <a:r>
              <a:rPr sz="1900" b="1" spc="-5" dirty="0">
                <a:latin typeface="Arial"/>
                <a:cs typeface="Arial"/>
              </a:rPr>
              <a:t>que</a:t>
            </a:r>
            <a:r>
              <a:rPr sz="1900" b="1" spc="-55" dirty="0">
                <a:latin typeface="Arial"/>
                <a:cs typeface="Arial"/>
              </a:rPr>
              <a:t> </a:t>
            </a:r>
            <a:r>
              <a:rPr sz="1900" b="1" spc="-5" dirty="0">
                <a:latin typeface="Arial"/>
                <a:cs typeface="Arial"/>
              </a:rPr>
              <a:t>implica</a:t>
            </a:r>
            <a:r>
              <a:rPr sz="1900" b="1" spc="-50" dirty="0">
                <a:latin typeface="Arial"/>
                <a:cs typeface="Arial"/>
              </a:rPr>
              <a:t> </a:t>
            </a:r>
            <a:r>
              <a:rPr sz="1900" b="1" spc="-5" dirty="0">
                <a:latin typeface="Arial"/>
                <a:cs typeface="Arial"/>
              </a:rPr>
              <a:t>que</a:t>
            </a:r>
            <a:r>
              <a:rPr sz="1900" b="1" spc="-55" dirty="0">
                <a:latin typeface="Arial"/>
                <a:cs typeface="Arial"/>
              </a:rPr>
              <a:t> </a:t>
            </a:r>
            <a:r>
              <a:rPr sz="1900" b="1" spc="-5" dirty="0">
                <a:latin typeface="Arial"/>
                <a:cs typeface="Arial"/>
              </a:rPr>
              <a:t>la</a:t>
            </a:r>
            <a:r>
              <a:rPr sz="1900" b="1" spc="-40" dirty="0">
                <a:latin typeface="Arial"/>
                <a:cs typeface="Arial"/>
              </a:rPr>
              <a:t> </a:t>
            </a:r>
            <a:r>
              <a:rPr sz="1900" b="1" spc="-5" dirty="0">
                <a:latin typeface="Arial"/>
                <a:cs typeface="Arial"/>
              </a:rPr>
              <a:t>corriente</a:t>
            </a:r>
            <a:r>
              <a:rPr sz="1900" b="1" spc="-55" dirty="0">
                <a:latin typeface="Arial"/>
                <a:cs typeface="Arial"/>
              </a:rPr>
              <a:t> </a:t>
            </a:r>
            <a:r>
              <a:rPr sz="1900" b="1" dirty="0">
                <a:latin typeface="Arial"/>
                <a:cs typeface="Arial"/>
              </a:rPr>
              <a:t>total</a:t>
            </a:r>
            <a:r>
              <a:rPr sz="1900" b="1" spc="-50" dirty="0">
                <a:latin typeface="Arial"/>
                <a:cs typeface="Arial"/>
              </a:rPr>
              <a:t> </a:t>
            </a:r>
            <a:r>
              <a:rPr sz="1900" b="1" spc="-10" dirty="0">
                <a:latin typeface="Arial"/>
                <a:cs typeface="Arial"/>
              </a:rPr>
              <a:t>It´</a:t>
            </a:r>
            <a:r>
              <a:rPr sz="1900" b="1" spc="-50" dirty="0">
                <a:latin typeface="Arial"/>
                <a:cs typeface="Arial"/>
              </a:rPr>
              <a:t> </a:t>
            </a:r>
            <a:r>
              <a:rPr sz="1900" b="1" spc="-10" dirty="0">
                <a:latin typeface="Arial"/>
                <a:cs typeface="Arial"/>
              </a:rPr>
              <a:t>sea</a:t>
            </a:r>
            <a:r>
              <a:rPr sz="1900" b="1" spc="-50" dirty="0">
                <a:latin typeface="Arial"/>
                <a:cs typeface="Arial"/>
              </a:rPr>
              <a:t> </a:t>
            </a:r>
            <a:r>
              <a:rPr sz="1900" b="1" spc="-5" dirty="0">
                <a:latin typeface="Arial"/>
                <a:cs typeface="Arial"/>
              </a:rPr>
              <a:t>menor</a:t>
            </a:r>
            <a:r>
              <a:rPr sz="1900" b="1" spc="-65" dirty="0">
                <a:latin typeface="Arial"/>
                <a:cs typeface="Arial"/>
              </a:rPr>
              <a:t> </a:t>
            </a:r>
            <a:r>
              <a:rPr sz="1900" b="1" spc="-5" dirty="0">
                <a:latin typeface="Arial"/>
                <a:cs typeface="Arial"/>
              </a:rPr>
              <a:t>que </a:t>
            </a:r>
            <a:r>
              <a:rPr sz="1900" b="1" spc="-51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corriente</a:t>
            </a:r>
            <a:r>
              <a:rPr sz="1900" b="1" dirty="0">
                <a:latin typeface="Arial"/>
                <a:cs typeface="Arial"/>
              </a:rPr>
              <a:t> </a:t>
            </a:r>
            <a:r>
              <a:rPr sz="1900" b="1" spc="-5" dirty="0">
                <a:latin typeface="Arial"/>
                <a:cs typeface="Arial"/>
              </a:rPr>
              <a:t>It</a:t>
            </a:r>
            <a:r>
              <a:rPr sz="1900" b="1" dirty="0">
                <a:latin typeface="Arial"/>
                <a:cs typeface="Arial"/>
              </a:rPr>
              <a:t> </a:t>
            </a:r>
            <a:r>
              <a:rPr sz="1900" b="1" spc="-5" dirty="0">
                <a:latin typeface="Arial"/>
                <a:cs typeface="Arial"/>
              </a:rPr>
              <a:t>resultando</a:t>
            </a:r>
            <a:r>
              <a:rPr sz="1900" b="1" spc="10" dirty="0">
                <a:latin typeface="Arial"/>
                <a:cs typeface="Arial"/>
              </a:rPr>
              <a:t> </a:t>
            </a:r>
            <a:r>
              <a:rPr sz="1900" b="1" spc="-5" dirty="0">
                <a:latin typeface="Arial"/>
                <a:cs typeface="Arial"/>
              </a:rPr>
              <a:t>un ángulo</a:t>
            </a:r>
            <a:r>
              <a:rPr sz="1900" b="1" dirty="0">
                <a:latin typeface="Arial"/>
                <a:cs typeface="Arial"/>
              </a:rPr>
              <a:t> </a:t>
            </a:r>
            <a:r>
              <a:rPr sz="1900" b="1" spc="-5" dirty="0">
                <a:latin typeface="Arial"/>
                <a:cs typeface="Arial"/>
              </a:rPr>
              <a:t>Θ</a:t>
            </a:r>
            <a:r>
              <a:rPr sz="1900" b="1" dirty="0">
                <a:latin typeface="Arial"/>
                <a:cs typeface="Arial"/>
              </a:rPr>
              <a:t> </a:t>
            </a:r>
            <a:r>
              <a:rPr sz="1900" b="1" spc="-5" dirty="0">
                <a:latin typeface="Arial"/>
                <a:cs typeface="Arial"/>
              </a:rPr>
              <a:t>menor</a:t>
            </a:r>
            <a:r>
              <a:rPr sz="1900" b="1"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factor</a:t>
            </a:r>
            <a:r>
              <a:rPr sz="1900" b="1" spc="44"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potencia mayor.</a:t>
            </a:r>
            <a:endParaRPr sz="1900">
              <a:latin typeface="Arial"/>
              <a:cs typeface="Arial"/>
            </a:endParaRPr>
          </a:p>
        </p:txBody>
      </p:sp>
      <p:pic>
        <p:nvPicPr>
          <p:cNvPr id="11" name="object 11"/>
          <p:cNvPicPr/>
          <p:nvPr/>
        </p:nvPicPr>
        <p:blipFill>
          <a:blip r:embed="rId3" cstate="print"/>
          <a:stretch>
            <a:fillRect/>
          </a:stretch>
        </p:blipFill>
        <p:spPr>
          <a:xfrm>
            <a:off x="3193098" y="1596070"/>
            <a:ext cx="4355659" cy="4097175"/>
          </a:xfrm>
          <a:prstGeom prst="rect">
            <a:avLst/>
          </a:prstGeom>
        </p:spPr>
      </p:pic>
      <p:sp>
        <p:nvSpPr>
          <p:cNvPr id="12" name="object 1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106</a:t>
            </a:fld>
            <a:endParaRPr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517901" y="1425195"/>
            <a:ext cx="2976880"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Procedimiento</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Prueba.</a:t>
            </a:r>
            <a:endParaRPr sz="1900">
              <a:latin typeface="Arial"/>
              <a:cs typeface="Arial"/>
            </a:endParaRPr>
          </a:p>
        </p:txBody>
      </p:sp>
      <p:sp>
        <p:nvSpPr>
          <p:cNvPr id="7" name="object 7"/>
          <p:cNvSpPr/>
          <p:nvPr/>
        </p:nvSpPr>
        <p:spPr>
          <a:xfrm>
            <a:off x="6217285" y="1979931"/>
            <a:ext cx="3275329" cy="277495"/>
          </a:xfrm>
          <a:custGeom>
            <a:avLst/>
            <a:gdLst/>
            <a:ahLst/>
            <a:cxnLst/>
            <a:rect l="l" t="t" r="r" b="b"/>
            <a:pathLst>
              <a:path w="3275329" h="277494">
                <a:moveTo>
                  <a:pt x="3275330" y="0"/>
                </a:moveTo>
                <a:lnTo>
                  <a:pt x="0" y="0"/>
                </a:lnTo>
                <a:lnTo>
                  <a:pt x="0" y="277367"/>
                </a:lnTo>
                <a:lnTo>
                  <a:pt x="3275330" y="277367"/>
                </a:lnTo>
                <a:lnTo>
                  <a:pt x="3275330" y="0"/>
                </a:lnTo>
                <a:close/>
              </a:path>
            </a:pathLst>
          </a:custGeom>
          <a:solidFill>
            <a:srgbClr val="FFFF00"/>
          </a:solidFill>
        </p:spPr>
        <p:txBody>
          <a:bodyPr wrap="square" lIns="0" tIns="0" rIns="0" bIns="0" rtlCol="0"/>
          <a:lstStyle/>
          <a:p>
            <a:endParaRPr/>
          </a:p>
        </p:txBody>
      </p:sp>
      <p:pic>
        <p:nvPicPr>
          <p:cNvPr id="8" name="object 8"/>
          <p:cNvPicPr/>
          <p:nvPr/>
        </p:nvPicPr>
        <p:blipFill>
          <a:blip r:embed="rId2" cstate="print"/>
          <a:stretch>
            <a:fillRect/>
          </a:stretch>
        </p:blipFill>
        <p:spPr>
          <a:xfrm>
            <a:off x="719455" y="2009056"/>
            <a:ext cx="208914" cy="194394"/>
          </a:xfrm>
          <a:prstGeom prst="rect">
            <a:avLst/>
          </a:prstGeom>
        </p:spPr>
      </p:pic>
      <p:sp>
        <p:nvSpPr>
          <p:cNvPr id="9" name="object 9"/>
          <p:cNvSpPr txBox="1"/>
          <p:nvPr/>
        </p:nvSpPr>
        <p:spPr>
          <a:xfrm>
            <a:off x="935227" y="1950466"/>
            <a:ext cx="14185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spc="-40" dirty="0">
                <a:latin typeface="Arial"/>
                <a:cs typeface="Arial"/>
              </a:rPr>
              <a:t> </a:t>
            </a:r>
            <a:r>
              <a:rPr sz="1900" b="1" spc="-5" dirty="0">
                <a:latin typeface="Arial"/>
                <a:cs typeface="Arial"/>
              </a:rPr>
              <a:t>coloca</a:t>
            </a:r>
            <a:r>
              <a:rPr sz="1900" b="1" spc="-35" dirty="0">
                <a:latin typeface="Arial"/>
                <a:cs typeface="Arial"/>
              </a:rPr>
              <a:t> </a:t>
            </a:r>
            <a:r>
              <a:rPr sz="1900" b="1" spc="-5" dirty="0">
                <a:latin typeface="Arial"/>
                <a:cs typeface="Arial"/>
              </a:rPr>
              <a:t>el</a:t>
            </a:r>
            <a:endParaRPr sz="1900">
              <a:latin typeface="Arial"/>
              <a:cs typeface="Arial"/>
            </a:endParaRPr>
          </a:p>
        </p:txBody>
      </p:sp>
      <p:sp>
        <p:nvSpPr>
          <p:cNvPr id="10" name="object 10"/>
          <p:cNvSpPr txBox="1"/>
          <p:nvPr/>
        </p:nvSpPr>
        <p:spPr>
          <a:xfrm>
            <a:off x="2409698" y="1979931"/>
            <a:ext cx="32727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cable </a:t>
            </a:r>
            <a:r>
              <a:rPr sz="1900" b="1" dirty="0">
                <a:latin typeface="Arial"/>
                <a:cs typeface="Arial"/>
              </a:rPr>
              <a:t>de</a:t>
            </a:r>
            <a:r>
              <a:rPr sz="1900" b="1" spc="5" dirty="0">
                <a:latin typeface="Arial"/>
                <a:cs typeface="Arial"/>
              </a:rPr>
              <a:t> </a:t>
            </a:r>
            <a:r>
              <a:rPr sz="1900" b="1" spc="-10" dirty="0">
                <a:latin typeface="Arial"/>
                <a:cs typeface="Arial"/>
              </a:rPr>
              <a:t>AT</a:t>
            </a:r>
            <a:r>
              <a:rPr sz="1900" b="1" spc="5"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lado</a:t>
            </a:r>
            <a:r>
              <a:rPr sz="1900" b="1" spc="5" dirty="0">
                <a:latin typeface="Arial"/>
                <a:cs typeface="Arial"/>
              </a:rPr>
              <a:t> </a:t>
            </a:r>
            <a:r>
              <a:rPr sz="1900" b="1" spc="-5" dirty="0">
                <a:latin typeface="Arial"/>
                <a:cs typeface="Arial"/>
              </a:rPr>
              <a:t>de </a:t>
            </a:r>
            <a:r>
              <a:rPr sz="1900" b="1" spc="-10" dirty="0">
                <a:latin typeface="Arial"/>
                <a:cs typeface="Arial"/>
              </a:rPr>
              <a:t>AT</a:t>
            </a:r>
            <a:endParaRPr sz="1900">
              <a:latin typeface="Arial"/>
              <a:cs typeface="Arial"/>
            </a:endParaRPr>
          </a:p>
        </p:txBody>
      </p:sp>
      <p:sp>
        <p:nvSpPr>
          <p:cNvPr id="11" name="object 11"/>
          <p:cNvSpPr txBox="1"/>
          <p:nvPr/>
        </p:nvSpPr>
        <p:spPr>
          <a:xfrm>
            <a:off x="5738240" y="1950466"/>
            <a:ext cx="383412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30"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cable</a:t>
            </a:r>
            <a:r>
              <a:rPr sz="1900" b="1" spc="5" dirty="0">
                <a:latin typeface="Arial"/>
                <a:cs typeface="Arial"/>
              </a:rPr>
              <a:t> </a:t>
            </a:r>
            <a:r>
              <a:rPr sz="1900" b="1" spc="-5" dirty="0">
                <a:latin typeface="Arial"/>
                <a:cs typeface="Arial"/>
              </a:rPr>
              <a:t>de</a:t>
            </a:r>
            <a:r>
              <a:rPr sz="1900" b="1" spc="10" dirty="0">
                <a:latin typeface="Arial"/>
                <a:cs typeface="Arial"/>
              </a:rPr>
              <a:t> </a:t>
            </a:r>
            <a:r>
              <a:rPr sz="1900" b="1" spc="-10" dirty="0">
                <a:latin typeface="Arial"/>
                <a:cs typeface="Arial"/>
              </a:rPr>
              <a:t>BT</a:t>
            </a:r>
            <a:r>
              <a:rPr sz="1900" b="1" spc="5" dirty="0">
                <a:latin typeface="Arial"/>
                <a:cs typeface="Arial"/>
              </a:rPr>
              <a:t> </a:t>
            </a:r>
            <a:r>
              <a:rPr sz="1900" b="1" spc="-5" dirty="0">
                <a:latin typeface="Arial"/>
                <a:cs typeface="Arial"/>
              </a:rPr>
              <a:t>en el lado</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BT.</a:t>
            </a:r>
            <a:endParaRPr sz="1900">
              <a:latin typeface="Arial"/>
              <a:cs typeface="Arial"/>
            </a:endParaRPr>
          </a:p>
        </p:txBody>
      </p:sp>
      <p:pic>
        <p:nvPicPr>
          <p:cNvPr id="12" name="object 12"/>
          <p:cNvPicPr/>
          <p:nvPr/>
        </p:nvPicPr>
        <p:blipFill>
          <a:blip r:embed="rId2" cstate="print"/>
          <a:stretch>
            <a:fillRect/>
          </a:stretch>
        </p:blipFill>
        <p:spPr>
          <a:xfrm>
            <a:off x="719455" y="2563453"/>
            <a:ext cx="208914" cy="194987"/>
          </a:xfrm>
          <a:prstGeom prst="rect">
            <a:avLst/>
          </a:prstGeom>
        </p:spPr>
      </p:pic>
      <p:sp>
        <p:nvSpPr>
          <p:cNvPr id="13" name="object 13"/>
          <p:cNvSpPr txBox="1"/>
          <p:nvPr/>
        </p:nvSpPr>
        <p:spPr>
          <a:xfrm>
            <a:off x="935227" y="2505582"/>
            <a:ext cx="33743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r>
              <a:rPr sz="1900" b="1" spc="21"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transformador</a:t>
            </a:r>
            <a:r>
              <a:rPr sz="1900" b="1" spc="10" dirty="0">
                <a:latin typeface="Arial"/>
                <a:cs typeface="Arial"/>
              </a:rPr>
              <a:t> </a:t>
            </a:r>
            <a:r>
              <a:rPr sz="1900" b="1" spc="-5" dirty="0">
                <a:latin typeface="Arial"/>
                <a:cs typeface="Arial"/>
              </a:rPr>
              <a:t>tiene</a:t>
            </a:r>
            <a:r>
              <a:rPr sz="1900" b="1" spc="25" dirty="0">
                <a:latin typeface="Arial"/>
                <a:cs typeface="Arial"/>
              </a:rPr>
              <a:t> </a:t>
            </a:r>
            <a:r>
              <a:rPr sz="1900" b="1" spc="-5" dirty="0">
                <a:latin typeface="Arial"/>
                <a:cs typeface="Arial"/>
              </a:rPr>
              <a:t>una</a:t>
            </a:r>
            <a:endParaRPr sz="1900">
              <a:latin typeface="Arial"/>
              <a:cs typeface="Arial"/>
            </a:endParaRPr>
          </a:p>
        </p:txBody>
      </p:sp>
      <p:sp>
        <p:nvSpPr>
          <p:cNvPr id="14" name="object 14"/>
          <p:cNvSpPr txBox="1"/>
          <p:nvPr/>
        </p:nvSpPr>
        <p:spPr>
          <a:xfrm>
            <a:off x="4369943" y="2535048"/>
            <a:ext cx="35667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15" dirty="0">
                <a:latin typeface="Arial"/>
                <a:cs typeface="Arial"/>
              </a:rPr>
              <a:t> </a:t>
            </a:r>
            <a:r>
              <a:rPr sz="1900" b="1" spc="-5" dirty="0">
                <a:latin typeface="Arial"/>
                <a:cs typeface="Arial"/>
              </a:rPr>
              <a:t>nominal</a:t>
            </a:r>
            <a:r>
              <a:rPr sz="1900" b="1" spc="25" dirty="0">
                <a:latin typeface="Arial"/>
                <a:cs typeface="Arial"/>
              </a:rPr>
              <a:t> </a:t>
            </a:r>
            <a:r>
              <a:rPr sz="1900" b="1" spc="-5" dirty="0">
                <a:latin typeface="Arial"/>
                <a:cs typeface="Arial"/>
              </a:rPr>
              <a:t>menor</a:t>
            </a:r>
            <a:r>
              <a:rPr sz="1900" b="1" spc="21" dirty="0">
                <a:latin typeface="Arial"/>
                <a:cs typeface="Arial"/>
              </a:rPr>
              <a:t> </a:t>
            </a:r>
            <a:r>
              <a:rPr sz="1900" b="1" spc="-5" dirty="0">
                <a:latin typeface="Arial"/>
                <a:cs typeface="Arial"/>
              </a:rPr>
              <a:t>a</a:t>
            </a:r>
            <a:r>
              <a:rPr sz="1900" b="1" spc="35" dirty="0">
                <a:latin typeface="Arial"/>
                <a:cs typeface="Arial"/>
              </a:rPr>
              <a:t> </a:t>
            </a:r>
            <a:r>
              <a:rPr sz="1900" b="1" spc="-5" dirty="0">
                <a:latin typeface="Arial"/>
                <a:cs typeface="Arial"/>
              </a:rPr>
              <a:t>12</a:t>
            </a:r>
            <a:r>
              <a:rPr sz="1900" b="1" spc="30" dirty="0">
                <a:latin typeface="Arial"/>
                <a:cs typeface="Arial"/>
              </a:rPr>
              <a:t> </a:t>
            </a:r>
            <a:r>
              <a:rPr sz="1900" b="1" spc="-5" dirty="0">
                <a:latin typeface="Arial"/>
                <a:cs typeface="Arial"/>
              </a:rPr>
              <a:t>kV</a:t>
            </a:r>
            <a:endParaRPr sz="1900">
              <a:latin typeface="Arial"/>
              <a:cs typeface="Arial"/>
            </a:endParaRPr>
          </a:p>
        </p:txBody>
      </p:sp>
      <p:sp>
        <p:nvSpPr>
          <p:cNvPr id="15" name="object 15"/>
          <p:cNvSpPr txBox="1"/>
          <p:nvPr/>
        </p:nvSpPr>
        <p:spPr>
          <a:xfrm>
            <a:off x="7924039" y="2505582"/>
            <a:ext cx="4305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60" dirty="0">
                <a:latin typeface="Arial"/>
                <a:cs typeface="Arial"/>
              </a:rPr>
              <a:t> </a:t>
            </a:r>
            <a:r>
              <a:rPr sz="1900" b="1" spc="-5" dirty="0">
                <a:latin typeface="Arial"/>
                <a:cs typeface="Arial"/>
              </a:rPr>
              <a:t>se</a:t>
            </a:r>
            <a:endParaRPr sz="1900">
              <a:latin typeface="Arial"/>
              <a:cs typeface="Arial"/>
            </a:endParaRPr>
          </a:p>
        </p:txBody>
      </p:sp>
      <p:sp>
        <p:nvSpPr>
          <p:cNvPr id="16" name="object 16"/>
          <p:cNvSpPr txBox="1"/>
          <p:nvPr/>
        </p:nvSpPr>
        <p:spPr>
          <a:xfrm>
            <a:off x="8413750" y="2535048"/>
            <a:ext cx="10579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a:t>
            </a:r>
            <a:r>
              <a:rPr sz="1900" b="1" spc="10" dirty="0">
                <a:latin typeface="Arial"/>
                <a:cs typeface="Arial"/>
              </a:rPr>
              <a:t>n</a:t>
            </a:r>
            <a:r>
              <a:rPr sz="1900" b="1" spc="-30" dirty="0">
                <a:latin typeface="Arial"/>
                <a:cs typeface="Arial"/>
              </a:rPr>
              <a:t>y</a:t>
            </a:r>
            <a:r>
              <a:rPr sz="1900" b="1" spc="-5" dirty="0">
                <a:latin typeface="Arial"/>
                <a:cs typeface="Arial"/>
              </a:rPr>
              <a:t>ec</a:t>
            </a:r>
            <a:r>
              <a:rPr sz="1900" b="1" dirty="0">
                <a:latin typeface="Arial"/>
                <a:cs typeface="Arial"/>
              </a:rPr>
              <a:t>t</a:t>
            </a:r>
            <a:r>
              <a:rPr sz="1900" b="1" spc="-5" dirty="0">
                <a:latin typeface="Arial"/>
                <a:cs typeface="Arial"/>
              </a:rPr>
              <a:t>ará</a:t>
            </a:r>
            <a:endParaRPr sz="1900">
              <a:latin typeface="Arial"/>
              <a:cs typeface="Arial"/>
            </a:endParaRPr>
          </a:p>
        </p:txBody>
      </p:sp>
      <p:sp>
        <p:nvSpPr>
          <p:cNvPr id="17" name="object 17"/>
          <p:cNvSpPr txBox="1"/>
          <p:nvPr/>
        </p:nvSpPr>
        <p:spPr>
          <a:xfrm>
            <a:off x="9528810" y="2505582"/>
            <a:ext cx="4565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a:t>
            </a:r>
            <a:r>
              <a:rPr sz="1900" b="1" spc="15" dirty="0">
                <a:latin typeface="Arial"/>
                <a:cs typeface="Arial"/>
              </a:rPr>
              <a:t>n</a:t>
            </a:r>
            <a:r>
              <a:rPr sz="1900" b="1" spc="-5" dirty="0">
                <a:latin typeface="Arial"/>
                <a:cs typeface="Arial"/>
              </a:rPr>
              <a:t>a</a:t>
            </a:r>
            <a:endParaRPr sz="1900">
              <a:latin typeface="Arial"/>
              <a:cs typeface="Arial"/>
            </a:endParaRPr>
          </a:p>
        </p:txBody>
      </p:sp>
      <p:sp>
        <p:nvSpPr>
          <p:cNvPr id="18" name="object 18"/>
          <p:cNvSpPr txBox="1"/>
          <p:nvPr/>
        </p:nvSpPr>
        <p:spPr>
          <a:xfrm>
            <a:off x="947929" y="2812416"/>
            <a:ext cx="8604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a:t>
            </a:r>
            <a:r>
              <a:rPr sz="1900" b="1" dirty="0">
                <a:latin typeface="Arial"/>
                <a:cs typeface="Arial"/>
              </a:rPr>
              <a:t>s</a:t>
            </a:r>
            <a:r>
              <a:rPr sz="1900" b="1" spc="-5" dirty="0">
                <a:latin typeface="Arial"/>
                <a:cs typeface="Arial"/>
              </a:rPr>
              <a:t>ión</a:t>
            </a:r>
            <a:endParaRPr sz="1900">
              <a:latin typeface="Arial"/>
              <a:cs typeface="Arial"/>
            </a:endParaRPr>
          </a:p>
        </p:txBody>
      </p:sp>
      <p:sp>
        <p:nvSpPr>
          <p:cNvPr id="19" name="object 19"/>
          <p:cNvSpPr txBox="1"/>
          <p:nvPr/>
        </p:nvSpPr>
        <p:spPr>
          <a:xfrm>
            <a:off x="1862074" y="2782950"/>
            <a:ext cx="16586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hasta</a:t>
            </a:r>
            <a:r>
              <a:rPr sz="1900" b="1" spc="-44" dirty="0">
                <a:latin typeface="Arial"/>
                <a:cs typeface="Arial"/>
              </a:rPr>
              <a:t> </a:t>
            </a:r>
            <a:r>
              <a:rPr sz="1900" b="1" spc="-5" dirty="0">
                <a:latin typeface="Arial"/>
                <a:cs typeface="Arial"/>
              </a:rPr>
              <a:t>un</a:t>
            </a:r>
            <a:r>
              <a:rPr sz="1900" b="1" spc="-15" dirty="0">
                <a:latin typeface="Arial"/>
                <a:cs typeface="Arial"/>
              </a:rPr>
              <a:t> </a:t>
            </a:r>
            <a:r>
              <a:rPr sz="1900" b="1" spc="-10" dirty="0">
                <a:latin typeface="Arial"/>
                <a:cs typeface="Arial"/>
              </a:rPr>
              <a:t>valor</a:t>
            </a:r>
            <a:endParaRPr sz="1900">
              <a:latin typeface="Arial"/>
              <a:cs typeface="Arial"/>
            </a:endParaRPr>
          </a:p>
        </p:txBody>
      </p:sp>
      <p:sp>
        <p:nvSpPr>
          <p:cNvPr id="20" name="object 20"/>
          <p:cNvSpPr txBox="1"/>
          <p:nvPr/>
        </p:nvSpPr>
        <p:spPr>
          <a:xfrm>
            <a:off x="3575939" y="2812416"/>
            <a:ext cx="29508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igual</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tensión</a:t>
            </a:r>
            <a:r>
              <a:rPr sz="1900" b="1" dirty="0">
                <a:latin typeface="Arial"/>
                <a:cs typeface="Arial"/>
              </a:rPr>
              <a:t> </a:t>
            </a:r>
            <a:r>
              <a:rPr sz="1900" b="1" spc="-5" dirty="0">
                <a:latin typeface="Arial"/>
                <a:cs typeface="Arial"/>
              </a:rPr>
              <a:t>nominal</a:t>
            </a:r>
            <a:endParaRPr sz="1900">
              <a:latin typeface="Arial"/>
              <a:cs typeface="Arial"/>
            </a:endParaRPr>
          </a:p>
        </p:txBody>
      </p:sp>
      <p:sp>
        <p:nvSpPr>
          <p:cNvPr id="21" name="object 21"/>
          <p:cNvSpPr txBox="1"/>
          <p:nvPr/>
        </p:nvSpPr>
        <p:spPr>
          <a:xfrm>
            <a:off x="6513957" y="2782950"/>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22" name="object 22"/>
          <p:cNvPicPr/>
          <p:nvPr/>
        </p:nvPicPr>
        <p:blipFill>
          <a:blip r:embed="rId2" cstate="print"/>
          <a:stretch>
            <a:fillRect/>
          </a:stretch>
        </p:blipFill>
        <p:spPr>
          <a:xfrm>
            <a:off x="719455" y="3395896"/>
            <a:ext cx="208914" cy="194394"/>
          </a:xfrm>
          <a:prstGeom prst="rect">
            <a:avLst/>
          </a:prstGeom>
        </p:spPr>
      </p:pic>
      <p:sp>
        <p:nvSpPr>
          <p:cNvPr id="23" name="object 23"/>
          <p:cNvSpPr txBox="1"/>
          <p:nvPr/>
        </p:nvSpPr>
        <p:spPr>
          <a:xfrm>
            <a:off x="935227" y="3337687"/>
            <a:ext cx="5359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r>
              <a:rPr sz="1900" b="1" spc="35" dirty="0">
                <a:latin typeface="Arial"/>
                <a:cs typeface="Arial"/>
              </a:rPr>
              <a:t> </a:t>
            </a:r>
            <a:r>
              <a:rPr sz="1900" b="1" spc="-5" dirty="0">
                <a:latin typeface="Arial"/>
                <a:cs typeface="Arial"/>
              </a:rPr>
              <a:t>el</a:t>
            </a:r>
            <a:endParaRPr sz="1900">
              <a:latin typeface="Arial"/>
              <a:cs typeface="Arial"/>
            </a:endParaRPr>
          </a:p>
        </p:txBody>
      </p:sp>
      <p:sp>
        <p:nvSpPr>
          <p:cNvPr id="24" name="object 24"/>
          <p:cNvSpPr txBox="1"/>
          <p:nvPr/>
        </p:nvSpPr>
        <p:spPr>
          <a:xfrm>
            <a:off x="1541017" y="3367152"/>
            <a:ext cx="16751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transformador</a:t>
            </a:r>
            <a:endParaRPr sz="1900">
              <a:latin typeface="Arial"/>
              <a:cs typeface="Arial"/>
            </a:endParaRPr>
          </a:p>
        </p:txBody>
      </p:sp>
      <p:sp>
        <p:nvSpPr>
          <p:cNvPr id="25" name="object 25"/>
          <p:cNvSpPr txBox="1"/>
          <p:nvPr/>
        </p:nvSpPr>
        <p:spPr>
          <a:xfrm>
            <a:off x="3259584" y="3337687"/>
            <a:ext cx="12363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posee</a:t>
            </a:r>
            <a:r>
              <a:rPr sz="1900" b="1" spc="70" dirty="0">
                <a:latin typeface="Arial"/>
                <a:cs typeface="Arial"/>
              </a:rPr>
              <a:t> </a:t>
            </a:r>
            <a:r>
              <a:rPr sz="1900" b="1" spc="-5" dirty="0">
                <a:latin typeface="Arial"/>
                <a:cs typeface="Arial"/>
              </a:rPr>
              <a:t>una</a:t>
            </a:r>
            <a:endParaRPr sz="1900">
              <a:latin typeface="Arial"/>
              <a:cs typeface="Arial"/>
            </a:endParaRPr>
          </a:p>
        </p:txBody>
      </p:sp>
      <p:sp>
        <p:nvSpPr>
          <p:cNvPr id="26" name="object 26"/>
          <p:cNvSpPr txBox="1"/>
          <p:nvPr/>
        </p:nvSpPr>
        <p:spPr>
          <a:xfrm>
            <a:off x="4566540" y="3367152"/>
            <a:ext cx="43427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114" dirty="0">
                <a:latin typeface="Arial"/>
                <a:cs typeface="Arial"/>
              </a:rPr>
              <a:t> </a:t>
            </a:r>
            <a:r>
              <a:rPr sz="1900" b="1" spc="-5" dirty="0">
                <a:latin typeface="Arial"/>
                <a:cs typeface="Arial"/>
              </a:rPr>
              <a:t>nominal</a:t>
            </a:r>
            <a:r>
              <a:rPr sz="1900" b="1" spc="130" dirty="0">
                <a:latin typeface="Arial"/>
                <a:cs typeface="Arial"/>
              </a:rPr>
              <a:t> </a:t>
            </a:r>
            <a:r>
              <a:rPr sz="1900" b="1" spc="-5" dirty="0">
                <a:latin typeface="Arial"/>
                <a:cs typeface="Arial"/>
              </a:rPr>
              <a:t>por</a:t>
            </a:r>
            <a:r>
              <a:rPr sz="1900" b="1" spc="135" dirty="0">
                <a:latin typeface="Arial"/>
                <a:cs typeface="Arial"/>
              </a:rPr>
              <a:t> </a:t>
            </a:r>
            <a:r>
              <a:rPr sz="1900" b="1" spc="-5" dirty="0">
                <a:latin typeface="Arial"/>
                <a:cs typeface="Arial"/>
              </a:rPr>
              <a:t>encima</a:t>
            </a:r>
            <a:r>
              <a:rPr sz="1900" b="1" spc="125"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12</a:t>
            </a:r>
            <a:r>
              <a:rPr sz="1900" b="1" spc="140" dirty="0">
                <a:latin typeface="Arial"/>
                <a:cs typeface="Arial"/>
              </a:rPr>
              <a:t> </a:t>
            </a:r>
            <a:r>
              <a:rPr sz="1900" b="1" spc="-5" dirty="0">
                <a:latin typeface="Arial"/>
                <a:cs typeface="Arial"/>
              </a:rPr>
              <a:t>kV</a:t>
            </a:r>
            <a:endParaRPr sz="1900">
              <a:latin typeface="Arial"/>
              <a:cs typeface="Arial"/>
            </a:endParaRPr>
          </a:p>
        </p:txBody>
      </p:sp>
      <p:sp>
        <p:nvSpPr>
          <p:cNvPr id="27" name="object 27"/>
          <p:cNvSpPr txBox="1"/>
          <p:nvPr/>
        </p:nvSpPr>
        <p:spPr>
          <a:xfrm>
            <a:off x="8896351" y="3337687"/>
            <a:ext cx="10877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80" dirty="0">
                <a:latin typeface="Arial"/>
                <a:cs typeface="Arial"/>
              </a:rPr>
              <a:t> </a:t>
            </a:r>
            <a:r>
              <a:rPr sz="1900" b="1" spc="-5" dirty="0">
                <a:latin typeface="Arial"/>
                <a:cs typeface="Arial"/>
              </a:rPr>
              <a:t>se</a:t>
            </a:r>
            <a:r>
              <a:rPr sz="1900" b="1" spc="80" dirty="0">
                <a:latin typeface="Arial"/>
                <a:cs typeface="Arial"/>
              </a:rPr>
              <a:t> </a:t>
            </a:r>
            <a:r>
              <a:rPr sz="1900" b="1" spc="-5" dirty="0">
                <a:latin typeface="Arial"/>
                <a:cs typeface="Arial"/>
              </a:rPr>
              <a:t>debe</a:t>
            </a:r>
            <a:endParaRPr sz="1900">
              <a:latin typeface="Arial"/>
              <a:cs typeface="Arial"/>
            </a:endParaRPr>
          </a:p>
        </p:txBody>
      </p:sp>
      <p:sp>
        <p:nvSpPr>
          <p:cNvPr id="28" name="object 28"/>
          <p:cNvSpPr txBox="1"/>
          <p:nvPr/>
        </p:nvSpPr>
        <p:spPr>
          <a:xfrm>
            <a:off x="947927" y="3644520"/>
            <a:ext cx="7778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u</a:t>
            </a:r>
            <a:r>
              <a:rPr sz="1900" b="1" dirty="0">
                <a:latin typeface="Arial"/>
                <a:cs typeface="Arial"/>
              </a:rPr>
              <a:t>t</a:t>
            </a:r>
            <a:r>
              <a:rPr sz="1900" b="1" spc="-5" dirty="0">
                <a:latin typeface="Arial"/>
                <a:cs typeface="Arial"/>
              </a:rPr>
              <a:t>ilizar</a:t>
            </a:r>
            <a:endParaRPr sz="1900">
              <a:latin typeface="Arial"/>
              <a:cs typeface="Arial"/>
            </a:endParaRPr>
          </a:p>
        </p:txBody>
      </p:sp>
      <p:sp>
        <p:nvSpPr>
          <p:cNvPr id="29" name="object 29"/>
          <p:cNvSpPr txBox="1"/>
          <p:nvPr/>
        </p:nvSpPr>
        <p:spPr>
          <a:xfrm>
            <a:off x="3215894" y="3644520"/>
            <a:ext cx="22110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15" dirty="0">
                <a:latin typeface="Arial"/>
                <a:cs typeface="Arial"/>
              </a:rPr>
              <a:t> </a:t>
            </a:r>
            <a:r>
              <a:rPr sz="1900" b="1" spc="-5" dirty="0">
                <a:latin typeface="Arial"/>
                <a:cs typeface="Arial"/>
              </a:rPr>
              <a:t>prueba de</a:t>
            </a:r>
            <a:r>
              <a:rPr sz="1900" b="1" spc="-10" dirty="0">
                <a:latin typeface="Arial"/>
                <a:cs typeface="Arial"/>
              </a:rPr>
              <a:t> </a:t>
            </a:r>
            <a:r>
              <a:rPr sz="1900" b="1" spc="-5" dirty="0">
                <a:latin typeface="Arial"/>
                <a:cs typeface="Arial"/>
              </a:rPr>
              <a:t>10</a:t>
            </a:r>
            <a:r>
              <a:rPr sz="1900" b="1" spc="-21" dirty="0">
                <a:latin typeface="Arial"/>
                <a:cs typeface="Arial"/>
              </a:rPr>
              <a:t> </a:t>
            </a:r>
            <a:r>
              <a:rPr sz="1900" b="1" spc="-5" dirty="0">
                <a:latin typeface="Arial"/>
                <a:cs typeface="Arial"/>
              </a:rPr>
              <a:t>kV</a:t>
            </a:r>
            <a:endParaRPr sz="1900">
              <a:latin typeface="Arial"/>
              <a:cs typeface="Arial"/>
            </a:endParaRPr>
          </a:p>
        </p:txBody>
      </p:sp>
      <p:sp>
        <p:nvSpPr>
          <p:cNvPr id="30" name="object 30"/>
          <p:cNvSpPr txBox="1"/>
          <p:nvPr/>
        </p:nvSpPr>
        <p:spPr>
          <a:xfrm>
            <a:off x="1779778" y="3615055"/>
            <a:ext cx="3714115" cy="304570"/>
          </a:xfrm>
          <a:prstGeom prst="rect">
            <a:avLst/>
          </a:prstGeom>
        </p:spPr>
        <p:txBody>
          <a:bodyPr vert="horz" wrap="square" lIns="0" tIns="12064" rIns="0" bIns="0" rtlCol="0">
            <a:spAutoFit/>
          </a:bodyPr>
          <a:lstStyle/>
          <a:p>
            <a:pPr marL="12699">
              <a:spcBef>
                <a:spcPts val="95"/>
              </a:spcBef>
              <a:tabLst>
                <a:tab pos="3633147" algn="l"/>
              </a:tabLst>
            </a:pPr>
            <a:r>
              <a:rPr sz="1900" b="1" spc="-5" dirty="0">
                <a:latin typeface="Arial"/>
                <a:cs typeface="Arial"/>
              </a:rPr>
              <a:t>u</a:t>
            </a:r>
            <a:r>
              <a:rPr sz="1900" b="1" dirty="0">
                <a:latin typeface="Arial"/>
                <a:cs typeface="Arial"/>
              </a:rPr>
              <a:t>n</a:t>
            </a:r>
            <a:r>
              <a:rPr sz="1900" b="1" spc="-5" dirty="0">
                <a:latin typeface="Arial"/>
                <a:cs typeface="Arial"/>
              </a:rPr>
              <a:t>a </a:t>
            </a:r>
            <a:r>
              <a:rPr sz="1900" b="1" dirty="0">
                <a:latin typeface="Arial"/>
                <a:cs typeface="Arial"/>
              </a:rPr>
              <a:t>t</a:t>
            </a:r>
            <a:r>
              <a:rPr sz="1900" b="1" spc="-5" dirty="0">
                <a:latin typeface="Arial"/>
                <a:cs typeface="Arial"/>
              </a:rPr>
              <a:t>e</a:t>
            </a:r>
            <a:r>
              <a:rPr sz="1900" b="1" dirty="0">
                <a:latin typeface="Arial"/>
                <a:cs typeface="Arial"/>
              </a:rPr>
              <a:t>n</a:t>
            </a:r>
            <a:r>
              <a:rPr sz="1900" b="1" spc="-5" dirty="0">
                <a:latin typeface="Arial"/>
                <a:cs typeface="Arial"/>
              </a:rPr>
              <a:t>si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a:t>
            </a:r>
            <a:endParaRPr sz="1900">
              <a:latin typeface="Arial"/>
              <a:cs typeface="Arial"/>
            </a:endParaRPr>
          </a:p>
        </p:txBody>
      </p:sp>
      <p:sp>
        <p:nvSpPr>
          <p:cNvPr id="31" name="object 31"/>
          <p:cNvSpPr txBox="1"/>
          <p:nvPr/>
        </p:nvSpPr>
        <p:spPr>
          <a:xfrm>
            <a:off x="1169212" y="4199510"/>
            <a:ext cx="8803640"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Se</a:t>
            </a:r>
            <a:r>
              <a:rPr sz="1900" b="1" spc="319" dirty="0">
                <a:latin typeface="Arial"/>
                <a:cs typeface="Arial"/>
              </a:rPr>
              <a:t> </a:t>
            </a:r>
            <a:r>
              <a:rPr sz="1900" b="1" spc="-5" dirty="0">
                <a:latin typeface="Arial"/>
                <a:cs typeface="Arial"/>
              </a:rPr>
              <a:t>prueba</a:t>
            </a:r>
            <a:r>
              <a:rPr sz="1900" b="1" spc="330" dirty="0">
                <a:latin typeface="Arial"/>
                <a:cs typeface="Arial"/>
              </a:rPr>
              <a:t> </a:t>
            </a:r>
            <a:r>
              <a:rPr sz="1900" b="1" spc="-5" dirty="0">
                <a:latin typeface="Arial"/>
                <a:cs typeface="Arial"/>
              </a:rPr>
              <a:t>el</a:t>
            </a:r>
            <a:r>
              <a:rPr sz="1900" b="1" spc="335" dirty="0">
                <a:latin typeface="Arial"/>
                <a:cs typeface="Arial"/>
              </a:rPr>
              <a:t> </a:t>
            </a:r>
            <a:r>
              <a:rPr sz="1900" b="1" spc="-5" dirty="0">
                <a:latin typeface="Arial"/>
                <a:cs typeface="Arial"/>
              </a:rPr>
              <a:t>transformador</a:t>
            </a:r>
            <a:r>
              <a:rPr sz="1900" b="1" spc="325" dirty="0">
                <a:latin typeface="Arial"/>
                <a:cs typeface="Arial"/>
              </a:rPr>
              <a:t> </a:t>
            </a:r>
            <a:r>
              <a:rPr sz="1900" b="1" spc="-5" dirty="0">
                <a:latin typeface="Arial"/>
                <a:cs typeface="Arial"/>
              </a:rPr>
              <a:t>en</a:t>
            </a:r>
            <a:r>
              <a:rPr sz="1900" b="1" spc="330" dirty="0">
                <a:latin typeface="Arial"/>
                <a:cs typeface="Arial"/>
              </a:rPr>
              <a:t> </a:t>
            </a:r>
            <a:r>
              <a:rPr sz="1900" b="1" spc="-5" dirty="0">
                <a:latin typeface="Arial"/>
                <a:cs typeface="Arial"/>
              </a:rPr>
              <a:t>tres</a:t>
            </a:r>
            <a:r>
              <a:rPr sz="1900" b="1" spc="335" dirty="0">
                <a:latin typeface="Arial"/>
                <a:cs typeface="Arial"/>
              </a:rPr>
              <a:t> </a:t>
            </a:r>
            <a:r>
              <a:rPr sz="1900" b="1" spc="-5" dirty="0">
                <a:latin typeface="Arial"/>
                <a:cs typeface="Arial"/>
              </a:rPr>
              <a:t>modos:</a:t>
            </a:r>
            <a:r>
              <a:rPr sz="1900" b="1" spc="330" dirty="0">
                <a:latin typeface="Arial"/>
                <a:cs typeface="Arial"/>
              </a:rPr>
              <a:t> </a:t>
            </a:r>
            <a:r>
              <a:rPr sz="1900" b="1" spc="-5" dirty="0">
                <a:latin typeface="Arial"/>
                <a:cs typeface="Arial"/>
              </a:rPr>
              <a:t>UST,</a:t>
            </a:r>
            <a:r>
              <a:rPr sz="1900" b="1" spc="375" dirty="0">
                <a:latin typeface="Arial"/>
                <a:cs typeface="Arial"/>
              </a:rPr>
              <a:t> </a:t>
            </a:r>
            <a:r>
              <a:rPr sz="1900" b="1" spc="-5" dirty="0">
                <a:latin typeface="Arial"/>
                <a:cs typeface="Arial"/>
              </a:rPr>
              <a:t>GST</a:t>
            </a:r>
            <a:r>
              <a:rPr sz="1900" b="1" spc="330" dirty="0">
                <a:latin typeface="Arial"/>
                <a:cs typeface="Arial"/>
              </a:rPr>
              <a:t> </a:t>
            </a:r>
            <a:r>
              <a:rPr sz="1900" b="1" spc="-5" dirty="0">
                <a:latin typeface="Arial"/>
                <a:cs typeface="Arial"/>
              </a:rPr>
              <a:t>–</a:t>
            </a:r>
            <a:r>
              <a:rPr sz="1900" b="1" spc="330" dirty="0">
                <a:latin typeface="Arial"/>
                <a:cs typeface="Arial"/>
              </a:rPr>
              <a:t> </a:t>
            </a:r>
            <a:r>
              <a:rPr sz="1900" b="1" spc="-5" dirty="0">
                <a:latin typeface="Arial"/>
                <a:cs typeface="Arial"/>
              </a:rPr>
              <a:t>Tierra</a:t>
            </a:r>
            <a:r>
              <a:rPr sz="1900" b="1" spc="350" dirty="0">
                <a:latin typeface="Arial"/>
                <a:cs typeface="Arial"/>
              </a:rPr>
              <a:t> </a:t>
            </a:r>
            <a:r>
              <a:rPr sz="1900" b="1" spc="-5" dirty="0">
                <a:latin typeface="Arial"/>
                <a:cs typeface="Arial"/>
              </a:rPr>
              <a:t>y</a:t>
            </a:r>
            <a:r>
              <a:rPr sz="1900" b="1" spc="310" dirty="0">
                <a:latin typeface="Arial"/>
                <a:cs typeface="Arial"/>
              </a:rPr>
              <a:t> </a:t>
            </a:r>
            <a:r>
              <a:rPr sz="1900" b="1" dirty="0">
                <a:latin typeface="Arial"/>
                <a:cs typeface="Arial"/>
              </a:rPr>
              <a:t>GST</a:t>
            </a:r>
            <a:r>
              <a:rPr sz="1900" b="1" spc="355" dirty="0">
                <a:latin typeface="Arial"/>
                <a:cs typeface="Arial"/>
              </a:rPr>
              <a:t> </a:t>
            </a:r>
            <a:r>
              <a:rPr sz="1900" b="1" spc="-5" dirty="0">
                <a:latin typeface="Arial"/>
                <a:cs typeface="Arial"/>
              </a:rPr>
              <a:t>–</a:t>
            </a:r>
            <a:endParaRPr sz="1900">
              <a:latin typeface="Arial"/>
              <a:cs typeface="Arial"/>
            </a:endParaRPr>
          </a:p>
        </p:txBody>
      </p:sp>
      <p:sp>
        <p:nvSpPr>
          <p:cNvPr id="32" name="object 32"/>
          <p:cNvSpPr txBox="1"/>
          <p:nvPr/>
        </p:nvSpPr>
        <p:spPr>
          <a:xfrm>
            <a:off x="1397761" y="4478402"/>
            <a:ext cx="911860"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Guarda.</a:t>
            </a:r>
            <a:endParaRPr sz="1900">
              <a:latin typeface="Arial"/>
              <a:cs typeface="Arial"/>
            </a:endParaRPr>
          </a:p>
        </p:txBody>
      </p:sp>
      <p:sp>
        <p:nvSpPr>
          <p:cNvPr id="33" name="object 33"/>
          <p:cNvSpPr txBox="1"/>
          <p:nvPr/>
        </p:nvSpPr>
        <p:spPr>
          <a:xfrm>
            <a:off x="1169212" y="4755769"/>
            <a:ext cx="7350126"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En</a:t>
            </a:r>
            <a:r>
              <a:rPr sz="1900" b="1" dirty="0">
                <a:latin typeface="Arial"/>
                <a:cs typeface="Arial"/>
              </a:rPr>
              <a:t> </a:t>
            </a:r>
            <a:r>
              <a:rPr sz="1900" b="1" spc="-5" dirty="0">
                <a:latin typeface="Arial"/>
                <a:cs typeface="Arial"/>
              </a:rPr>
              <a:t>modo</a:t>
            </a:r>
            <a:r>
              <a:rPr sz="1900" b="1" spc="10" dirty="0">
                <a:latin typeface="Arial"/>
                <a:cs typeface="Arial"/>
              </a:rPr>
              <a:t> </a:t>
            </a:r>
            <a:r>
              <a:rPr sz="1900" b="1" spc="-5" dirty="0">
                <a:latin typeface="Arial"/>
                <a:cs typeface="Arial"/>
              </a:rPr>
              <a:t>UST</a:t>
            </a:r>
            <a:r>
              <a:rPr sz="1900" b="1" spc="5" dirty="0">
                <a:latin typeface="Arial"/>
                <a:cs typeface="Arial"/>
              </a:rPr>
              <a:t> </a:t>
            </a:r>
            <a:r>
              <a:rPr sz="1900" b="1" spc="-5" dirty="0">
                <a:latin typeface="Arial"/>
                <a:cs typeface="Arial"/>
              </a:rPr>
              <a:t>se</a:t>
            </a:r>
            <a:r>
              <a:rPr sz="1900" b="1" spc="5" dirty="0">
                <a:latin typeface="Arial"/>
                <a:cs typeface="Arial"/>
              </a:rPr>
              <a:t> </a:t>
            </a:r>
            <a:r>
              <a:rPr sz="1900" b="1" dirty="0">
                <a:latin typeface="Arial"/>
                <a:cs typeface="Arial"/>
              </a:rPr>
              <a:t>obtiene</a:t>
            </a:r>
            <a:r>
              <a:rPr sz="1900" b="1" spc="-10" dirty="0">
                <a:latin typeface="Arial"/>
                <a:cs typeface="Arial"/>
              </a:rPr>
              <a:t> </a:t>
            </a:r>
            <a:r>
              <a:rPr sz="1900" b="1" spc="-5" dirty="0">
                <a:latin typeface="Arial"/>
                <a:cs typeface="Arial"/>
              </a:rPr>
              <a:t>como</a:t>
            </a:r>
            <a:r>
              <a:rPr sz="1900" b="1" dirty="0">
                <a:latin typeface="Arial"/>
                <a:cs typeface="Arial"/>
              </a:rPr>
              <a:t> </a:t>
            </a:r>
            <a:r>
              <a:rPr sz="1900" b="1" spc="-5" dirty="0">
                <a:latin typeface="Arial"/>
                <a:cs typeface="Arial"/>
              </a:rPr>
              <a:t>resultado</a:t>
            </a:r>
            <a:r>
              <a:rPr sz="1900" b="1" spc="15"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capacitancia</a:t>
            </a:r>
            <a:r>
              <a:rPr sz="1900" b="1" dirty="0">
                <a:latin typeface="Arial"/>
                <a:cs typeface="Arial"/>
              </a:rPr>
              <a:t> </a:t>
            </a:r>
            <a:r>
              <a:rPr sz="1900" b="1" spc="-5" dirty="0">
                <a:latin typeface="Arial"/>
                <a:cs typeface="Arial"/>
              </a:rPr>
              <a:t>CHL.</a:t>
            </a:r>
            <a:endParaRPr sz="1900">
              <a:latin typeface="Arial"/>
              <a:cs typeface="Arial"/>
            </a:endParaRPr>
          </a:p>
        </p:txBody>
      </p:sp>
      <p:sp>
        <p:nvSpPr>
          <p:cNvPr id="34" name="object 34"/>
          <p:cNvSpPr txBox="1"/>
          <p:nvPr/>
        </p:nvSpPr>
        <p:spPr>
          <a:xfrm>
            <a:off x="1169213" y="5033137"/>
            <a:ext cx="7533004"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En el modo</a:t>
            </a:r>
            <a:r>
              <a:rPr sz="1900" b="1" dirty="0">
                <a:latin typeface="Arial"/>
                <a:cs typeface="Arial"/>
              </a:rPr>
              <a:t> GST</a:t>
            </a:r>
            <a:r>
              <a:rPr sz="1900" b="1" spc="5" dirty="0">
                <a:latin typeface="Arial"/>
                <a:cs typeface="Arial"/>
              </a:rPr>
              <a:t> </a:t>
            </a:r>
            <a:r>
              <a:rPr sz="1900" b="1" spc="-5" dirty="0">
                <a:latin typeface="Arial"/>
                <a:cs typeface="Arial"/>
              </a:rPr>
              <a:t>–</a:t>
            </a:r>
            <a:r>
              <a:rPr sz="1900" b="1" spc="5" dirty="0">
                <a:latin typeface="Arial"/>
                <a:cs typeface="Arial"/>
              </a:rPr>
              <a:t> </a:t>
            </a:r>
            <a:r>
              <a:rPr sz="1900" b="1" spc="-5" dirty="0">
                <a:latin typeface="Arial"/>
                <a:cs typeface="Arial"/>
              </a:rPr>
              <a:t>Tierra</a:t>
            </a:r>
            <a:r>
              <a:rPr sz="1900" b="1" spc="10" dirty="0">
                <a:latin typeface="Arial"/>
                <a:cs typeface="Arial"/>
              </a:rPr>
              <a:t> </a:t>
            </a:r>
            <a:r>
              <a:rPr sz="1900" b="1" dirty="0">
                <a:latin typeface="Arial"/>
                <a:cs typeface="Arial"/>
              </a:rPr>
              <a:t>se</a:t>
            </a:r>
            <a:r>
              <a:rPr sz="1900" b="1" spc="-5" dirty="0">
                <a:latin typeface="Arial"/>
                <a:cs typeface="Arial"/>
              </a:rPr>
              <a:t> </a:t>
            </a:r>
            <a:r>
              <a:rPr sz="1900" b="1" dirty="0">
                <a:latin typeface="Arial"/>
                <a:cs typeface="Arial"/>
              </a:rPr>
              <a:t>obtiene</a:t>
            </a:r>
            <a:r>
              <a:rPr sz="1900" b="1" spc="-5" dirty="0">
                <a:latin typeface="Arial"/>
                <a:cs typeface="Arial"/>
              </a:rPr>
              <a:t> </a:t>
            </a:r>
            <a:r>
              <a:rPr sz="1900" b="1" spc="-10" dirty="0">
                <a:latin typeface="Arial"/>
                <a:cs typeface="Arial"/>
              </a:rPr>
              <a:t>como</a:t>
            </a:r>
            <a:r>
              <a:rPr sz="1900" b="1" dirty="0">
                <a:latin typeface="Arial"/>
                <a:cs typeface="Arial"/>
              </a:rPr>
              <a:t> </a:t>
            </a:r>
            <a:r>
              <a:rPr sz="1900" b="1" spc="-5" dirty="0">
                <a:latin typeface="Arial"/>
                <a:cs typeface="Arial"/>
              </a:rPr>
              <a:t>resultado</a:t>
            </a:r>
            <a:r>
              <a:rPr sz="1900" b="1" spc="35" dirty="0">
                <a:latin typeface="Arial"/>
                <a:cs typeface="Arial"/>
              </a:rPr>
              <a:t> </a:t>
            </a:r>
            <a:r>
              <a:rPr sz="1900" b="1" spc="-5" dirty="0">
                <a:latin typeface="Arial"/>
                <a:cs typeface="Arial"/>
              </a:rPr>
              <a:t>CHL + </a:t>
            </a:r>
            <a:r>
              <a:rPr sz="1900" b="1" dirty="0">
                <a:latin typeface="Arial"/>
                <a:cs typeface="Arial"/>
              </a:rPr>
              <a:t>CHG</a:t>
            </a:r>
            <a:endParaRPr sz="1900">
              <a:latin typeface="Arial"/>
              <a:cs typeface="Arial"/>
            </a:endParaRPr>
          </a:p>
        </p:txBody>
      </p:sp>
      <p:sp>
        <p:nvSpPr>
          <p:cNvPr id="35" name="object 35"/>
          <p:cNvSpPr txBox="1"/>
          <p:nvPr/>
        </p:nvSpPr>
        <p:spPr>
          <a:xfrm>
            <a:off x="1169213" y="5310505"/>
            <a:ext cx="7002145" cy="269304"/>
          </a:xfrm>
          <a:prstGeom prst="rect">
            <a:avLst/>
          </a:prstGeom>
          <a:solidFill>
            <a:srgbClr val="00FF00"/>
          </a:solidFill>
        </p:spPr>
        <p:txBody>
          <a:bodyPr vert="horz" wrap="square" lIns="0" tIns="0" rIns="0" bIns="0" rtlCol="0">
            <a:spAutoFit/>
          </a:bodyPr>
          <a:lstStyle/>
          <a:p>
            <a:pPr marL="227944" indent="-228580">
              <a:lnSpc>
                <a:spcPts val="2145"/>
              </a:lnSpc>
              <a:buFont typeface="Wingdings"/>
              <a:buChar char=""/>
              <a:tabLst>
                <a:tab pos="228580" algn="l"/>
              </a:tabLst>
            </a:pPr>
            <a:r>
              <a:rPr sz="1900" b="1" spc="-5" dirty="0">
                <a:latin typeface="Arial"/>
                <a:cs typeface="Arial"/>
              </a:rPr>
              <a:t>En el</a:t>
            </a:r>
            <a:r>
              <a:rPr sz="1900" b="1" dirty="0">
                <a:latin typeface="Arial"/>
                <a:cs typeface="Arial"/>
              </a:rPr>
              <a:t> </a:t>
            </a:r>
            <a:r>
              <a:rPr sz="1900" b="1" spc="-5" dirty="0">
                <a:latin typeface="Arial"/>
                <a:cs typeface="Arial"/>
              </a:rPr>
              <a:t>modo</a:t>
            </a:r>
            <a:r>
              <a:rPr sz="1900" b="1" dirty="0">
                <a:latin typeface="Arial"/>
                <a:cs typeface="Arial"/>
              </a:rPr>
              <a:t> GST</a:t>
            </a:r>
            <a:r>
              <a:rPr sz="1900" b="1" spc="10"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Guarda</a:t>
            </a:r>
            <a:r>
              <a:rPr sz="1900" b="1" spc="15" dirty="0">
                <a:latin typeface="Arial"/>
                <a:cs typeface="Arial"/>
              </a:rPr>
              <a:t> </a:t>
            </a:r>
            <a:r>
              <a:rPr sz="1900" b="1" spc="-5" dirty="0">
                <a:latin typeface="Arial"/>
                <a:cs typeface="Arial"/>
              </a:rPr>
              <a:t>se </a:t>
            </a:r>
            <a:r>
              <a:rPr sz="1900" b="1" dirty="0">
                <a:latin typeface="Arial"/>
                <a:cs typeface="Arial"/>
              </a:rPr>
              <a:t>obtiene </a:t>
            </a:r>
            <a:r>
              <a:rPr sz="1900" b="1" spc="-10" dirty="0">
                <a:latin typeface="Arial"/>
                <a:cs typeface="Arial"/>
              </a:rPr>
              <a:t>como</a:t>
            </a:r>
            <a:r>
              <a:rPr sz="1900" b="1" spc="21" dirty="0">
                <a:latin typeface="Arial"/>
                <a:cs typeface="Arial"/>
              </a:rPr>
              <a:t> </a:t>
            </a:r>
            <a:r>
              <a:rPr sz="1900" b="1" spc="-5" dirty="0">
                <a:latin typeface="Arial"/>
                <a:cs typeface="Arial"/>
              </a:rPr>
              <a:t>resultado</a:t>
            </a:r>
            <a:r>
              <a:rPr sz="1900" b="1" spc="5" dirty="0">
                <a:latin typeface="Arial"/>
                <a:cs typeface="Arial"/>
              </a:rPr>
              <a:t> </a:t>
            </a:r>
            <a:r>
              <a:rPr sz="1900" b="1" spc="-5" dirty="0">
                <a:latin typeface="Arial"/>
                <a:cs typeface="Arial"/>
              </a:rPr>
              <a:t>CHG.</a:t>
            </a:r>
            <a:endParaRPr sz="1900">
              <a:latin typeface="Arial"/>
              <a:cs typeface="Arial"/>
            </a:endParaRPr>
          </a:p>
        </p:txBody>
      </p:sp>
      <p:pic>
        <p:nvPicPr>
          <p:cNvPr id="36" name="object 36"/>
          <p:cNvPicPr/>
          <p:nvPr/>
        </p:nvPicPr>
        <p:blipFill>
          <a:blip r:embed="rId2" cstate="print"/>
          <a:stretch>
            <a:fillRect/>
          </a:stretch>
        </p:blipFill>
        <p:spPr>
          <a:xfrm>
            <a:off x="719455" y="5893392"/>
            <a:ext cx="208914" cy="194987"/>
          </a:xfrm>
          <a:prstGeom prst="rect">
            <a:avLst/>
          </a:prstGeom>
        </p:spPr>
      </p:pic>
      <p:sp>
        <p:nvSpPr>
          <p:cNvPr id="37" name="object 37"/>
          <p:cNvSpPr txBox="1"/>
          <p:nvPr/>
        </p:nvSpPr>
        <p:spPr>
          <a:xfrm>
            <a:off x="935229" y="5836158"/>
            <a:ext cx="9049384"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Todos</a:t>
            </a:r>
            <a:r>
              <a:rPr sz="1900" b="1" spc="279" dirty="0">
                <a:latin typeface="Arial"/>
                <a:cs typeface="Arial"/>
              </a:rPr>
              <a:t> </a:t>
            </a:r>
            <a:r>
              <a:rPr sz="1900" b="1" spc="-5" dirty="0">
                <a:latin typeface="Arial"/>
                <a:cs typeface="Arial"/>
              </a:rPr>
              <a:t>los</a:t>
            </a:r>
            <a:r>
              <a:rPr sz="1900" b="1" spc="285" dirty="0">
                <a:latin typeface="Arial"/>
                <a:cs typeface="Arial"/>
              </a:rPr>
              <a:t> </a:t>
            </a:r>
            <a:r>
              <a:rPr sz="1900" b="1" spc="-5" dirty="0">
                <a:latin typeface="Arial"/>
                <a:cs typeface="Arial"/>
              </a:rPr>
              <a:t>resultados</a:t>
            </a:r>
            <a:r>
              <a:rPr sz="1900" b="1" spc="285" dirty="0">
                <a:latin typeface="Arial"/>
                <a:cs typeface="Arial"/>
              </a:rPr>
              <a:t> </a:t>
            </a:r>
            <a:r>
              <a:rPr sz="1900" b="1" spc="-5" dirty="0">
                <a:latin typeface="Arial"/>
                <a:cs typeface="Arial"/>
              </a:rPr>
              <a:t>anteriores</a:t>
            </a:r>
            <a:r>
              <a:rPr sz="1900" b="1" spc="285" dirty="0">
                <a:latin typeface="Arial"/>
                <a:cs typeface="Arial"/>
              </a:rPr>
              <a:t> </a:t>
            </a:r>
            <a:r>
              <a:rPr sz="1900" b="1" dirty="0">
                <a:latin typeface="Arial"/>
                <a:cs typeface="Arial"/>
              </a:rPr>
              <a:t>deben</a:t>
            </a:r>
            <a:r>
              <a:rPr sz="1900" b="1" spc="290" dirty="0">
                <a:latin typeface="Arial"/>
                <a:cs typeface="Arial"/>
              </a:rPr>
              <a:t> </a:t>
            </a:r>
            <a:r>
              <a:rPr sz="1900" b="1" spc="-5" dirty="0">
                <a:latin typeface="Arial"/>
                <a:cs typeface="Arial"/>
              </a:rPr>
              <a:t>incluir</a:t>
            </a:r>
            <a:r>
              <a:rPr sz="1900" b="1" spc="275" dirty="0">
                <a:latin typeface="Arial"/>
                <a:cs typeface="Arial"/>
              </a:rPr>
              <a:t> </a:t>
            </a:r>
            <a:r>
              <a:rPr sz="1900" b="1" spc="-5" dirty="0">
                <a:latin typeface="Arial"/>
                <a:cs typeface="Arial"/>
              </a:rPr>
              <a:t>el</a:t>
            </a:r>
            <a:r>
              <a:rPr sz="1900" b="1" spc="355" dirty="0">
                <a:latin typeface="Arial"/>
                <a:cs typeface="Arial"/>
              </a:rPr>
              <a:t> </a:t>
            </a:r>
            <a:r>
              <a:rPr sz="1900" b="1" spc="-10" dirty="0">
                <a:latin typeface="Arial"/>
                <a:cs typeface="Arial"/>
              </a:rPr>
              <a:t>valor</a:t>
            </a:r>
            <a:r>
              <a:rPr sz="1900" b="1" spc="279" dirty="0">
                <a:latin typeface="Arial"/>
                <a:cs typeface="Arial"/>
              </a:rPr>
              <a:t> </a:t>
            </a:r>
            <a:r>
              <a:rPr sz="1900" b="1" spc="-5" dirty="0">
                <a:latin typeface="Arial"/>
                <a:cs typeface="Arial"/>
              </a:rPr>
              <a:t>de</a:t>
            </a:r>
            <a:r>
              <a:rPr sz="1900" b="1" spc="295" dirty="0">
                <a:latin typeface="Arial"/>
                <a:cs typeface="Arial"/>
              </a:rPr>
              <a:t> </a:t>
            </a:r>
            <a:r>
              <a:rPr sz="1900" b="1" spc="-5" dirty="0">
                <a:latin typeface="Arial"/>
                <a:cs typeface="Arial"/>
              </a:rPr>
              <a:t>factor</a:t>
            </a:r>
            <a:r>
              <a:rPr sz="1900" b="1" spc="285" dirty="0">
                <a:latin typeface="Arial"/>
                <a:cs typeface="Arial"/>
              </a:rPr>
              <a:t> </a:t>
            </a:r>
            <a:r>
              <a:rPr sz="1900" b="1" spc="-5" dirty="0">
                <a:latin typeface="Arial"/>
                <a:cs typeface="Arial"/>
              </a:rPr>
              <a:t>de</a:t>
            </a:r>
            <a:r>
              <a:rPr sz="1900" b="1" spc="290" dirty="0">
                <a:latin typeface="Arial"/>
                <a:cs typeface="Arial"/>
              </a:rPr>
              <a:t> </a:t>
            </a:r>
            <a:r>
              <a:rPr sz="1900" b="1" spc="-5" dirty="0">
                <a:latin typeface="Arial"/>
                <a:cs typeface="Arial"/>
              </a:rPr>
              <a:t>potencia </a:t>
            </a:r>
            <a:r>
              <a:rPr sz="1900" b="1" spc="-515" dirty="0">
                <a:latin typeface="Arial"/>
                <a:cs typeface="Arial"/>
              </a:rPr>
              <a:t> </a:t>
            </a:r>
            <a:r>
              <a:rPr sz="1900" b="1" spc="-5" dirty="0">
                <a:latin typeface="Arial"/>
                <a:cs typeface="Arial"/>
              </a:rPr>
              <a:t>medido.</a:t>
            </a:r>
            <a:endParaRPr sz="1900">
              <a:latin typeface="Arial"/>
              <a:cs typeface="Arial"/>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107</a:t>
            </a:fld>
            <a:endParaRPr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706628" y="1118362"/>
            <a:ext cx="927735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Modo</a:t>
            </a:r>
            <a:r>
              <a:rPr sz="1900" b="1" spc="55" dirty="0">
                <a:latin typeface="Arial"/>
                <a:cs typeface="Arial"/>
              </a:rPr>
              <a:t> </a:t>
            </a:r>
            <a:r>
              <a:rPr sz="1900" b="1" spc="-5" dirty="0">
                <a:latin typeface="Arial"/>
                <a:cs typeface="Arial"/>
              </a:rPr>
              <a:t>UST,</a:t>
            </a:r>
            <a:r>
              <a:rPr sz="1900" b="1" spc="55" dirty="0">
                <a:latin typeface="Arial"/>
                <a:cs typeface="Arial"/>
              </a:rPr>
              <a:t> </a:t>
            </a:r>
            <a:r>
              <a:rPr sz="1900" b="1" spc="-5" dirty="0">
                <a:latin typeface="Arial"/>
                <a:cs typeface="Arial"/>
              </a:rPr>
              <a:t>la</a:t>
            </a:r>
            <a:r>
              <a:rPr sz="1900" b="1" spc="55" dirty="0">
                <a:latin typeface="Arial"/>
                <a:cs typeface="Arial"/>
              </a:rPr>
              <a:t> </a:t>
            </a:r>
            <a:r>
              <a:rPr sz="1900" b="1" spc="-5" dirty="0">
                <a:latin typeface="Arial"/>
                <a:cs typeface="Arial"/>
              </a:rPr>
              <a:t>figura</a:t>
            </a:r>
            <a:r>
              <a:rPr sz="1900" b="1" spc="55" dirty="0">
                <a:latin typeface="Arial"/>
                <a:cs typeface="Arial"/>
              </a:rPr>
              <a:t> </a:t>
            </a:r>
            <a:r>
              <a:rPr sz="1900" b="1" spc="-5" dirty="0">
                <a:latin typeface="Arial"/>
                <a:cs typeface="Arial"/>
              </a:rPr>
              <a:t>42</a:t>
            </a:r>
            <a:r>
              <a:rPr sz="1900" b="1" spc="55" dirty="0">
                <a:latin typeface="Arial"/>
                <a:cs typeface="Arial"/>
              </a:rPr>
              <a:t> </a:t>
            </a:r>
            <a:r>
              <a:rPr sz="1900" b="1" spc="-5" dirty="0">
                <a:latin typeface="Arial"/>
                <a:cs typeface="Arial"/>
              </a:rPr>
              <a:t>muestra</a:t>
            </a:r>
            <a:r>
              <a:rPr sz="1900" b="1" spc="50" dirty="0">
                <a:latin typeface="Arial"/>
                <a:cs typeface="Arial"/>
              </a:rPr>
              <a:t> </a:t>
            </a:r>
            <a:r>
              <a:rPr sz="1900" b="1" dirty="0">
                <a:latin typeface="Arial"/>
                <a:cs typeface="Arial"/>
              </a:rPr>
              <a:t>cómo</a:t>
            </a:r>
            <a:r>
              <a:rPr sz="1900" b="1" spc="55" dirty="0">
                <a:latin typeface="Arial"/>
                <a:cs typeface="Arial"/>
              </a:rPr>
              <a:t> </a:t>
            </a:r>
            <a:r>
              <a:rPr sz="1900" b="1" dirty="0">
                <a:latin typeface="Arial"/>
                <a:cs typeface="Arial"/>
              </a:rPr>
              <a:t>debe</a:t>
            </a:r>
            <a:r>
              <a:rPr sz="1900" b="1" spc="55" dirty="0">
                <a:latin typeface="Arial"/>
                <a:cs typeface="Arial"/>
              </a:rPr>
              <a:t> </a:t>
            </a:r>
            <a:r>
              <a:rPr sz="1900" b="1" spc="-5" dirty="0">
                <a:latin typeface="Arial"/>
                <a:cs typeface="Arial"/>
              </a:rPr>
              <a:t>hacerse</a:t>
            </a:r>
            <a:r>
              <a:rPr sz="1900" b="1" spc="70" dirty="0">
                <a:latin typeface="Arial"/>
                <a:cs typeface="Arial"/>
              </a:rPr>
              <a:t> </a:t>
            </a:r>
            <a:r>
              <a:rPr sz="1900" b="1" dirty="0">
                <a:latin typeface="Arial"/>
                <a:cs typeface="Arial"/>
              </a:rPr>
              <a:t>la</a:t>
            </a:r>
            <a:r>
              <a:rPr sz="1900" b="1" spc="50" dirty="0">
                <a:latin typeface="Arial"/>
                <a:cs typeface="Arial"/>
              </a:rPr>
              <a:t> </a:t>
            </a:r>
            <a:r>
              <a:rPr sz="1900" b="1" spc="-5" dirty="0">
                <a:latin typeface="Arial"/>
                <a:cs typeface="Arial"/>
              </a:rPr>
              <a:t>conexión</a:t>
            </a:r>
            <a:r>
              <a:rPr sz="1900" b="1" spc="60" dirty="0">
                <a:latin typeface="Arial"/>
                <a:cs typeface="Arial"/>
              </a:rPr>
              <a:t> </a:t>
            </a:r>
            <a:r>
              <a:rPr sz="1900" b="1" spc="-5" dirty="0">
                <a:latin typeface="Arial"/>
                <a:cs typeface="Arial"/>
              </a:rPr>
              <a:t>para</a:t>
            </a:r>
            <a:r>
              <a:rPr sz="1900" b="1" spc="50" dirty="0">
                <a:latin typeface="Arial"/>
                <a:cs typeface="Arial"/>
              </a:rPr>
              <a:t> </a:t>
            </a:r>
            <a:r>
              <a:rPr sz="1900" b="1" spc="-5" dirty="0">
                <a:latin typeface="Arial"/>
                <a:cs typeface="Arial"/>
              </a:rPr>
              <a:t>este</a:t>
            </a:r>
            <a:r>
              <a:rPr sz="1900" b="1" spc="65" dirty="0">
                <a:latin typeface="Arial"/>
                <a:cs typeface="Arial"/>
              </a:rPr>
              <a:t> </a:t>
            </a:r>
            <a:r>
              <a:rPr sz="1900" b="1" spc="-10" dirty="0">
                <a:latin typeface="Arial"/>
                <a:cs typeface="Arial"/>
              </a:rPr>
              <a:t>modo </a:t>
            </a:r>
            <a:r>
              <a:rPr sz="1900" b="1" spc="-51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prueba, en</a:t>
            </a:r>
            <a:r>
              <a:rPr sz="1900" b="1" spc="5" dirty="0">
                <a:latin typeface="Arial"/>
                <a:cs typeface="Arial"/>
              </a:rPr>
              <a:t> </a:t>
            </a:r>
            <a:r>
              <a:rPr sz="1900" b="1" spc="-5" dirty="0">
                <a:latin typeface="Arial"/>
                <a:cs typeface="Arial"/>
              </a:rPr>
              <a:t>un</a:t>
            </a:r>
            <a:r>
              <a:rPr sz="1900" b="1" spc="15" dirty="0">
                <a:latin typeface="Arial"/>
                <a:cs typeface="Arial"/>
              </a:rPr>
              <a:t> </a:t>
            </a:r>
            <a:r>
              <a:rPr sz="1900" b="1" spc="-5" dirty="0">
                <a:latin typeface="Arial"/>
                <a:cs typeface="Arial"/>
              </a:rPr>
              <a:t>transformador de dos</a:t>
            </a:r>
            <a:r>
              <a:rPr sz="1900" b="1" spc="5" dirty="0">
                <a:latin typeface="Arial"/>
                <a:cs typeface="Arial"/>
              </a:rPr>
              <a:t> </a:t>
            </a:r>
            <a:r>
              <a:rPr sz="1900" b="1" spc="-5" dirty="0">
                <a:latin typeface="Arial"/>
                <a:cs typeface="Arial"/>
              </a:rPr>
              <a:t>devanados.</a:t>
            </a:r>
            <a:endParaRPr sz="1900">
              <a:latin typeface="Arial"/>
              <a:cs typeface="Arial"/>
            </a:endParaRPr>
          </a:p>
        </p:txBody>
      </p:sp>
      <p:pic>
        <p:nvPicPr>
          <p:cNvPr id="7" name="object 7"/>
          <p:cNvPicPr/>
          <p:nvPr/>
        </p:nvPicPr>
        <p:blipFill>
          <a:blip r:embed="rId2" cstate="print"/>
          <a:stretch>
            <a:fillRect/>
          </a:stretch>
        </p:blipFill>
        <p:spPr>
          <a:xfrm>
            <a:off x="1867684" y="1979800"/>
            <a:ext cx="7011484" cy="4741041"/>
          </a:xfrm>
          <a:prstGeom prst="rect">
            <a:avLst/>
          </a:prstGeom>
        </p:spPr>
      </p:pic>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108</a:t>
            </a:fld>
            <a:endParaRPr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2070055" y="1425063"/>
            <a:ext cx="6862636" cy="5326212"/>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109</a:t>
            </a:fld>
            <a:endParaRPr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730491" y="1424942"/>
            <a:ext cx="7394638" cy="5246848"/>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110</a:t>
            </a:fld>
            <a:endParaRPr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7" y="1118362"/>
            <a:ext cx="93027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a:t>
            </a:r>
            <a:r>
              <a:rPr sz="1900" b="1" spc="-90" dirty="0">
                <a:latin typeface="Arial"/>
                <a:cs typeface="Arial"/>
              </a:rPr>
              <a:t> </a:t>
            </a:r>
            <a:r>
              <a:rPr sz="1900" b="1" spc="-15" dirty="0">
                <a:latin typeface="Arial"/>
                <a:cs typeface="Arial"/>
              </a:rPr>
              <a:t>vez</a:t>
            </a:r>
            <a:endParaRPr sz="1900">
              <a:latin typeface="Arial"/>
              <a:cs typeface="Arial"/>
            </a:endParaRPr>
          </a:p>
        </p:txBody>
      </p:sp>
      <p:sp>
        <p:nvSpPr>
          <p:cNvPr id="9" name="object 9"/>
          <p:cNvSpPr txBox="1"/>
          <p:nvPr/>
        </p:nvSpPr>
        <p:spPr>
          <a:xfrm>
            <a:off x="1914398" y="1147827"/>
            <a:ext cx="13290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u</a:t>
            </a:r>
            <a:r>
              <a:rPr sz="1900" b="1" spc="-5" dirty="0">
                <a:latin typeface="Arial"/>
                <a:cs typeface="Arial"/>
              </a:rPr>
              <a:t>l</a:t>
            </a:r>
            <a:r>
              <a:rPr sz="1900" b="1" dirty="0">
                <a:latin typeface="Arial"/>
                <a:cs typeface="Arial"/>
              </a:rPr>
              <a:t>m</a:t>
            </a:r>
            <a:r>
              <a:rPr sz="1900" b="1" spc="-5" dirty="0">
                <a:latin typeface="Arial"/>
                <a:cs typeface="Arial"/>
              </a:rPr>
              <a:t>ina</a:t>
            </a:r>
            <a:r>
              <a:rPr sz="1900" b="1" dirty="0">
                <a:latin typeface="Arial"/>
                <a:cs typeface="Arial"/>
              </a:rPr>
              <a:t>d</a:t>
            </a:r>
            <a:r>
              <a:rPr sz="1900" b="1" spc="-5" dirty="0">
                <a:latin typeface="Arial"/>
                <a:cs typeface="Arial"/>
              </a:rPr>
              <a:t>as</a:t>
            </a:r>
            <a:endParaRPr sz="1900">
              <a:latin typeface="Arial"/>
              <a:cs typeface="Arial"/>
            </a:endParaRPr>
          </a:p>
        </p:txBody>
      </p:sp>
      <p:sp>
        <p:nvSpPr>
          <p:cNvPr id="10" name="object 10"/>
          <p:cNvSpPr txBox="1"/>
          <p:nvPr/>
        </p:nvSpPr>
        <p:spPr>
          <a:xfrm>
            <a:off x="3291586" y="1118362"/>
            <a:ext cx="32340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estas</a:t>
            </a:r>
            <a:r>
              <a:rPr sz="1900" b="1" spc="-50" dirty="0">
                <a:latin typeface="Arial"/>
                <a:cs typeface="Arial"/>
              </a:rPr>
              <a:t> </a:t>
            </a:r>
            <a:r>
              <a:rPr sz="1900" b="1" spc="-5" dirty="0">
                <a:latin typeface="Arial"/>
                <a:cs typeface="Arial"/>
              </a:rPr>
              <a:t>pruebas,</a:t>
            </a:r>
            <a:r>
              <a:rPr sz="1900" b="1" spc="-50" dirty="0">
                <a:latin typeface="Arial"/>
                <a:cs typeface="Arial"/>
              </a:rPr>
              <a:t> </a:t>
            </a:r>
            <a:r>
              <a:rPr sz="1900" b="1" spc="-5" dirty="0">
                <a:latin typeface="Arial"/>
                <a:cs typeface="Arial"/>
              </a:rPr>
              <a:t>se</a:t>
            </a:r>
            <a:r>
              <a:rPr sz="1900" b="1" spc="-44" dirty="0">
                <a:latin typeface="Arial"/>
                <a:cs typeface="Arial"/>
              </a:rPr>
              <a:t> </a:t>
            </a:r>
            <a:r>
              <a:rPr sz="1900" b="1" spc="-5" dirty="0">
                <a:latin typeface="Arial"/>
                <a:cs typeface="Arial"/>
              </a:rPr>
              <a:t>procede</a:t>
            </a:r>
            <a:r>
              <a:rPr sz="1900" b="1" spc="-40" dirty="0">
                <a:latin typeface="Arial"/>
                <a:cs typeface="Arial"/>
              </a:rPr>
              <a:t> </a:t>
            </a:r>
            <a:r>
              <a:rPr sz="1900" b="1" spc="-5" dirty="0">
                <a:latin typeface="Arial"/>
                <a:cs typeface="Arial"/>
              </a:rPr>
              <a:t>a</a:t>
            </a:r>
            <a:endParaRPr sz="1900">
              <a:latin typeface="Arial"/>
              <a:cs typeface="Arial"/>
            </a:endParaRPr>
          </a:p>
        </p:txBody>
      </p:sp>
      <p:sp>
        <p:nvSpPr>
          <p:cNvPr id="11" name="object 11"/>
          <p:cNvSpPr txBox="1"/>
          <p:nvPr/>
        </p:nvSpPr>
        <p:spPr>
          <a:xfrm>
            <a:off x="6573901" y="1147827"/>
            <a:ext cx="339915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intercambiar</a:t>
            </a:r>
            <a:r>
              <a:rPr sz="1900" b="1" spc="-50" dirty="0">
                <a:latin typeface="Arial"/>
                <a:cs typeface="Arial"/>
              </a:rPr>
              <a:t> </a:t>
            </a:r>
            <a:r>
              <a:rPr sz="1900" b="1" spc="-5" dirty="0">
                <a:latin typeface="Arial"/>
                <a:cs typeface="Arial"/>
              </a:rPr>
              <a:t>los</a:t>
            </a:r>
            <a:r>
              <a:rPr sz="1900" b="1" spc="-30" dirty="0">
                <a:latin typeface="Arial"/>
                <a:cs typeface="Arial"/>
              </a:rPr>
              <a:t> </a:t>
            </a:r>
            <a:r>
              <a:rPr sz="1900" b="1" spc="-5" dirty="0">
                <a:latin typeface="Arial"/>
                <a:cs typeface="Arial"/>
              </a:rPr>
              <a:t>cables</a:t>
            </a:r>
            <a:r>
              <a:rPr sz="1900" b="1" spc="-40"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AT</a:t>
            </a:r>
            <a:endParaRPr sz="1900">
              <a:latin typeface="Arial"/>
              <a:cs typeface="Arial"/>
            </a:endParaRPr>
          </a:p>
        </p:txBody>
      </p:sp>
      <p:sp>
        <p:nvSpPr>
          <p:cNvPr id="12" name="object 12"/>
          <p:cNvSpPr txBox="1"/>
          <p:nvPr/>
        </p:nvSpPr>
        <p:spPr>
          <a:xfrm>
            <a:off x="947928" y="1425195"/>
            <a:ext cx="20256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r>
              <a:rPr sz="1900" b="1" spc="-21" dirty="0">
                <a:latin typeface="Arial"/>
                <a:cs typeface="Arial"/>
              </a:rPr>
              <a:t> </a:t>
            </a:r>
            <a:r>
              <a:rPr sz="1900" b="1" spc="-10" dirty="0">
                <a:latin typeface="Arial"/>
                <a:cs typeface="Arial"/>
              </a:rPr>
              <a:t>BT</a:t>
            </a:r>
            <a:r>
              <a:rPr sz="1900" b="1" spc="10" dirty="0">
                <a:latin typeface="Arial"/>
                <a:cs typeface="Arial"/>
              </a:rPr>
              <a:t> </a:t>
            </a:r>
            <a:r>
              <a:rPr sz="1900" b="1" spc="-5" dirty="0">
                <a:latin typeface="Arial"/>
                <a:cs typeface="Arial"/>
              </a:rPr>
              <a:t>repitiéndose</a:t>
            </a:r>
            <a:endParaRPr sz="1900">
              <a:latin typeface="Arial"/>
              <a:cs typeface="Arial"/>
            </a:endParaRPr>
          </a:p>
        </p:txBody>
      </p:sp>
      <p:sp>
        <p:nvSpPr>
          <p:cNvPr id="13" name="object 13"/>
          <p:cNvSpPr txBox="1"/>
          <p:nvPr/>
        </p:nvSpPr>
        <p:spPr>
          <a:xfrm>
            <a:off x="3027933" y="1395730"/>
            <a:ext cx="49301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las pruebas</a:t>
            </a:r>
            <a:r>
              <a:rPr sz="1900" b="1" dirty="0">
                <a:latin typeface="Arial"/>
                <a:cs typeface="Arial"/>
              </a:rPr>
              <a:t> </a:t>
            </a:r>
            <a:r>
              <a:rPr sz="1900" b="1" spc="-5" dirty="0">
                <a:latin typeface="Arial"/>
                <a:cs typeface="Arial"/>
              </a:rPr>
              <a:t>indicadas</a:t>
            </a:r>
            <a:r>
              <a:rPr sz="1900" b="1"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punto</a:t>
            </a:r>
            <a:r>
              <a:rPr sz="1900" b="1" dirty="0">
                <a:latin typeface="Arial"/>
                <a:cs typeface="Arial"/>
              </a:rPr>
              <a:t> </a:t>
            </a:r>
            <a:r>
              <a:rPr sz="1900" b="1" spc="-5" dirty="0">
                <a:latin typeface="Arial"/>
                <a:cs typeface="Arial"/>
              </a:rPr>
              <a:t>anterior.</a:t>
            </a:r>
            <a:endParaRPr sz="1900">
              <a:latin typeface="Arial"/>
              <a:cs typeface="Arial"/>
            </a:endParaRPr>
          </a:p>
        </p:txBody>
      </p:sp>
      <p:pic>
        <p:nvPicPr>
          <p:cNvPr id="14" name="object 14"/>
          <p:cNvPicPr/>
          <p:nvPr/>
        </p:nvPicPr>
        <p:blipFill>
          <a:blip r:embed="rId2" cstate="print"/>
          <a:stretch>
            <a:fillRect/>
          </a:stretch>
        </p:blipFill>
        <p:spPr>
          <a:xfrm>
            <a:off x="719455" y="2009056"/>
            <a:ext cx="208914" cy="194394"/>
          </a:xfrm>
          <a:prstGeom prst="rect">
            <a:avLst/>
          </a:prstGeom>
        </p:spPr>
      </p:pic>
      <p:sp>
        <p:nvSpPr>
          <p:cNvPr id="15" name="object 15"/>
          <p:cNvSpPr txBox="1"/>
          <p:nvPr/>
        </p:nvSpPr>
        <p:spPr>
          <a:xfrm>
            <a:off x="935229" y="1950466"/>
            <a:ext cx="35350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Los</a:t>
            </a:r>
            <a:r>
              <a:rPr sz="1900" b="1" spc="-15" dirty="0">
                <a:latin typeface="Arial"/>
                <a:cs typeface="Arial"/>
              </a:rPr>
              <a:t> </a:t>
            </a:r>
            <a:r>
              <a:rPr sz="1900" b="1" spc="-5" dirty="0">
                <a:latin typeface="Arial"/>
                <a:cs typeface="Arial"/>
              </a:rPr>
              <a:t>resultados</a:t>
            </a:r>
            <a:r>
              <a:rPr sz="1900" b="1" dirty="0">
                <a:latin typeface="Arial"/>
                <a:cs typeface="Arial"/>
              </a:rPr>
              <a:t> </a:t>
            </a:r>
            <a:r>
              <a:rPr sz="1900" b="1" spc="-5" dirty="0">
                <a:latin typeface="Arial"/>
                <a:cs typeface="Arial"/>
              </a:rPr>
              <a:t>obtenidos</a:t>
            </a:r>
            <a:r>
              <a:rPr sz="1900" b="1" spc="-25" dirty="0">
                <a:latin typeface="Arial"/>
                <a:cs typeface="Arial"/>
              </a:rPr>
              <a:t> </a:t>
            </a:r>
            <a:r>
              <a:rPr sz="1900" b="1" spc="-5" dirty="0">
                <a:latin typeface="Arial"/>
                <a:cs typeface="Arial"/>
              </a:rPr>
              <a:t>son:</a:t>
            </a:r>
            <a:endParaRPr sz="1900">
              <a:latin typeface="Arial"/>
              <a:cs typeface="Arial"/>
            </a:endParaRPr>
          </a:p>
        </p:txBody>
      </p:sp>
      <p:sp>
        <p:nvSpPr>
          <p:cNvPr id="16" name="object 16"/>
          <p:cNvSpPr txBox="1"/>
          <p:nvPr/>
        </p:nvSpPr>
        <p:spPr>
          <a:xfrm>
            <a:off x="1397762" y="2257375"/>
            <a:ext cx="7355839"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En modo</a:t>
            </a:r>
            <a:r>
              <a:rPr sz="1900" b="1" spc="5" dirty="0">
                <a:latin typeface="Arial"/>
                <a:cs typeface="Arial"/>
              </a:rPr>
              <a:t> </a:t>
            </a:r>
            <a:r>
              <a:rPr sz="1900" b="1" spc="-5" dirty="0">
                <a:latin typeface="Arial"/>
                <a:cs typeface="Arial"/>
              </a:rPr>
              <a:t>UST</a:t>
            </a:r>
            <a:r>
              <a:rPr sz="1900" b="1" spc="5" dirty="0">
                <a:latin typeface="Arial"/>
                <a:cs typeface="Arial"/>
              </a:rPr>
              <a:t> </a:t>
            </a:r>
            <a:r>
              <a:rPr sz="1900" b="1" spc="-5" dirty="0">
                <a:latin typeface="Arial"/>
                <a:cs typeface="Arial"/>
              </a:rPr>
              <a:t>se</a:t>
            </a:r>
            <a:r>
              <a:rPr sz="1900" b="1" dirty="0">
                <a:latin typeface="Arial"/>
                <a:cs typeface="Arial"/>
              </a:rPr>
              <a:t> obtiene</a:t>
            </a:r>
            <a:r>
              <a:rPr sz="1900" b="1" spc="-10" dirty="0">
                <a:latin typeface="Arial"/>
                <a:cs typeface="Arial"/>
              </a:rPr>
              <a:t> </a:t>
            </a:r>
            <a:r>
              <a:rPr sz="1900" b="1" spc="-5" dirty="0">
                <a:latin typeface="Arial"/>
                <a:cs typeface="Arial"/>
              </a:rPr>
              <a:t>como</a:t>
            </a:r>
            <a:r>
              <a:rPr sz="1900" b="1" dirty="0">
                <a:latin typeface="Arial"/>
                <a:cs typeface="Arial"/>
              </a:rPr>
              <a:t> </a:t>
            </a:r>
            <a:r>
              <a:rPr sz="1900" b="1" spc="-5" dirty="0">
                <a:latin typeface="Arial"/>
                <a:cs typeface="Arial"/>
              </a:rPr>
              <a:t>resultado</a:t>
            </a:r>
            <a:r>
              <a:rPr sz="1900" b="1" spc="1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capacitancia</a:t>
            </a:r>
            <a:r>
              <a:rPr sz="1900" b="1" spc="44" dirty="0">
                <a:latin typeface="Arial"/>
                <a:cs typeface="Arial"/>
              </a:rPr>
              <a:t> </a:t>
            </a:r>
            <a:r>
              <a:rPr sz="1900" b="1" spc="-5" dirty="0">
                <a:latin typeface="Arial"/>
                <a:cs typeface="Arial"/>
              </a:rPr>
              <a:t>CHL.</a:t>
            </a:r>
            <a:endParaRPr sz="1900">
              <a:latin typeface="Arial"/>
              <a:cs typeface="Arial"/>
            </a:endParaRPr>
          </a:p>
        </p:txBody>
      </p:sp>
      <p:sp>
        <p:nvSpPr>
          <p:cNvPr id="17" name="object 17"/>
          <p:cNvSpPr txBox="1"/>
          <p:nvPr/>
        </p:nvSpPr>
        <p:spPr>
          <a:xfrm>
            <a:off x="1397762" y="2541093"/>
            <a:ext cx="7505065"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En el</a:t>
            </a:r>
            <a:r>
              <a:rPr sz="1900" b="1" dirty="0">
                <a:latin typeface="Arial"/>
                <a:cs typeface="Arial"/>
              </a:rPr>
              <a:t> </a:t>
            </a:r>
            <a:r>
              <a:rPr sz="1900" b="1" spc="-5" dirty="0">
                <a:latin typeface="Arial"/>
                <a:cs typeface="Arial"/>
              </a:rPr>
              <a:t>modo</a:t>
            </a:r>
            <a:r>
              <a:rPr sz="1900" b="1" dirty="0">
                <a:latin typeface="Arial"/>
                <a:cs typeface="Arial"/>
              </a:rPr>
              <a:t> GST</a:t>
            </a:r>
            <a:r>
              <a:rPr sz="1900" b="1" spc="15"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Tierra</a:t>
            </a:r>
            <a:r>
              <a:rPr sz="1900" b="1" spc="15" dirty="0">
                <a:latin typeface="Arial"/>
                <a:cs typeface="Arial"/>
              </a:rPr>
              <a:t> </a:t>
            </a:r>
            <a:r>
              <a:rPr sz="1900" b="1" dirty="0">
                <a:latin typeface="Arial"/>
                <a:cs typeface="Arial"/>
              </a:rPr>
              <a:t>se</a:t>
            </a:r>
            <a:r>
              <a:rPr sz="1900" b="1" spc="-5" dirty="0">
                <a:latin typeface="Arial"/>
                <a:cs typeface="Arial"/>
              </a:rPr>
              <a:t> </a:t>
            </a:r>
            <a:r>
              <a:rPr sz="1900" b="1" dirty="0">
                <a:latin typeface="Arial"/>
                <a:cs typeface="Arial"/>
              </a:rPr>
              <a:t>obtiene </a:t>
            </a:r>
            <a:r>
              <a:rPr sz="1900" b="1" spc="-10" dirty="0">
                <a:latin typeface="Arial"/>
                <a:cs typeface="Arial"/>
              </a:rPr>
              <a:t>como</a:t>
            </a:r>
            <a:r>
              <a:rPr sz="1900" b="1" dirty="0">
                <a:latin typeface="Arial"/>
                <a:cs typeface="Arial"/>
              </a:rPr>
              <a:t> </a:t>
            </a:r>
            <a:r>
              <a:rPr sz="1900" b="1" spc="-5" dirty="0">
                <a:latin typeface="Arial"/>
                <a:cs typeface="Arial"/>
              </a:rPr>
              <a:t>resultado</a:t>
            </a:r>
            <a:r>
              <a:rPr sz="1900" b="1" spc="5" dirty="0">
                <a:latin typeface="Arial"/>
                <a:cs typeface="Arial"/>
              </a:rPr>
              <a:t> </a:t>
            </a:r>
            <a:r>
              <a:rPr sz="1900" b="1" spc="-5" dirty="0">
                <a:latin typeface="Arial"/>
                <a:cs typeface="Arial"/>
              </a:rPr>
              <a:t>CHL</a:t>
            </a:r>
            <a:r>
              <a:rPr sz="1900" b="1" spc="35" dirty="0">
                <a:latin typeface="Arial"/>
                <a:cs typeface="Arial"/>
              </a:rPr>
              <a:t> </a:t>
            </a:r>
            <a:r>
              <a:rPr sz="1900" b="1" spc="-5" dirty="0">
                <a:latin typeface="Arial"/>
                <a:cs typeface="Arial"/>
              </a:rPr>
              <a:t>+ CLG</a:t>
            </a:r>
            <a:endParaRPr sz="1900">
              <a:latin typeface="Arial"/>
              <a:cs typeface="Arial"/>
            </a:endParaRPr>
          </a:p>
        </p:txBody>
      </p:sp>
      <p:sp>
        <p:nvSpPr>
          <p:cNvPr id="18" name="object 18"/>
          <p:cNvSpPr txBox="1"/>
          <p:nvPr/>
        </p:nvSpPr>
        <p:spPr>
          <a:xfrm>
            <a:off x="1397761" y="2818461"/>
            <a:ext cx="6974840"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modo</a:t>
            </a:r>
            <a:r>
              <a:rPr sz="1900" b="1" spc="5" dirty="0">
                <a:latin typeface="Arial"/>
                <a:cs typeface="Arial"/>
              </a:rPr>
              <a:t> </a:t>
            </a:r>
            <a:r>
              <a:rPr sz="1900" b="1" dirty="0">
                <a:latin typeface="Arial"/>
                <a:cs typeface="Arial"/>
              </a:rPr>
              <a:t>GST</a:t>
            </a:r>
            <a:r>
              <a:rPr sz="1900" b="1" spc="15" dirty="0">
                <a:latin typeface="Arial"/>
                <a:cs typeface="Arial"/>
              </a:rPr>
              <a:t> </a:t>
            </a:r>
            <a:r>
              <a:rPr sz="1900" b="1" spc="-5" dirty="0">
                <a:latin typeface="Arial"/>
                <a:cs typeface="Arial"/>
              </a:rPr>
              <a:t>–</a:t>
            </a:r>
            <a:r>
              <a:rPr sz="1900" b="1" spc="5" dirty="0">
                <a:latin typeface="Arial"/>
                <a:cs typeface="Arial"/>
              </a:rPr>
              <a:t> </a:t>
            </a:r>
            <a:r>
              <a:rPr sz="1900" b="1" spc="-5" dirty="0">
                <a:latin typeface="Arial"/>
                <a:cs typeface="Arial"/>
              </a:rPr>
              <a:t>Guarda</a:t>
            </a:r>
            <a:r>
              <a:rPr sz="1900" b="1" spc="15" dirty="0">
                <a:latin typeface="Arial"/>
                <a:cs typeface="Arial"/>
              </a:rPr>
              <a:t> </a:t>
            </a:r>
            <a:r>
              <a:rPr sz="1900" b="1" spc="-5" dirty="0">
                <a:latin typeface="Arial"/>
                <a:cs typeface="Arial"/>
              </a:rPr>
              <a:t>se</a:t>
            </a:r>
            <a:r>
              <a:rPr sz="1900" b="1" dirty="0">
                <a:latin typeface="Arial"/>
                <a:cs typeface="Arial"/>
              </a:rPr>
              <a:t> obtiene </a:t>
            </a:r>
            <a:r>
              <a:rPr sz="1900" b="1" spc="-10" dirty="0">
                <a:latin typeface="Arial"/>
                <a:cs typeface="Arial"/>
              </a:rPr>
              <a:t>como</a:t>
            </a:r>
            <a:r>
              <a:rPr sz="1900" b="1" spc="25" dirty="0">
                <a:latin typeface="Arial"/>
                <a:cs typeface="Arial"/>
              </a:rPr>
              <a:t> </a:t>
            </a:r>
            <a:r>
              <a:rPr sz="1900" b="1" spc="-5" dirty="0">
                <a:latin typeface="Arial"/>
                <a:cs typeface="Arial"/>
              </a:rPr>
              <a:t>resultado</a:t>
            </a:r>
            <a:r>
              <a:rPr sz="1900" b="1" spc="15" dirty="0">
                <a:latin typeface="Arial"/>
                <a:cs typeface="Arial"/>
              </a:rPr>
              <a:t> </a:t>
            </a:r>
            <a:r>
              <a:rPr sz="1900" b="1" spc="-5" dirty="0">
                <a:latin typeface="Arial"/>
                <a:cs typeface="Arial"/>
              </a:rPr>
              <a:t>CLG.</a:t>
            </a:r>
            <a:endParaRPr sz="1900">
              <a:latin typeface="Arial"/>
              <a:cs typeface="Arial"/>
            </a:endParaRPr>
          </a:p>
        </p:txBody>
      </p:sp>
      <p:sp>
        <p:nvSpPr>
          <p:cNvPr id="19" name="object 19"/>
          <p:cNvSpPr txBox="1"/>
          <p:nvPr/>
        </p:nvSpPr>
        <p:spPr>
          <a:xfrm>
            <a:off x="1397761" y="3095829"/>
            <a:ext cx="7368540"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Junto</a:t>
            </a:r>
            <a:r>
              <a:rPr sz="1900" b="1" spc="10" dirty="0">
                <a:latin typeface="Arial"/>
                <a:cs typeface="Arial"/>
              </a:rPr>
              <a:t> </a:t>
            </a:r>
            <a:r>
              <a:rPr sz="1900" b="1" spc="-5" dirty="0">
                <a:latin typeface="Arial"/>
                <a:cs typeface="Arial"/>
              </a:rPr>
              <a:t>con</a:t>
            </a:r>
            <a:r>
              <a:rPr sz="1900" b="1" spc="10" dirty="0">
                <a:latin typeface="Arial"/>
                <a:cs typeface="Arial"/>
              </a:rPr>
              <a:t> </a:t>
            </a:r>
            <a:r>
              <a:rPr sz="1900" b="1" spc="-5" dirty="0">
                <a:latin typeface="Arial"/>
                <a:cs typeface="Arial"/>
              </a:rPr>
              <a:t>los</a:t>
            </a:r>
            <a:r>
              <a:rPr sz="1900" b="1" spc="35" dirty="0">
                <a:latin typeface="Arial"/>
                <a:cs typeface="Arial"/>
              </a:rPr>
              <a:t> </a:t>
            </a:r>
            <a:r>
              <a:rPr sz="1900" b="1" spc="-10" dirty="0">
                <a:latin typeface="Arial"/>
                <a:cs typeface="Arial"/>
              </a:rPr>
              <a:t>valores</a:t>
            </a:r>
            <a:r>
              <a:rPr sz="1900" b="1" spc="10" dirty="0">
                <a:latin typeface="Arial"/>
                <a:cs typeface="Arial"/>
              </a:rPr>
              <a:t> </a:t>
            </a:r>
            <a:r>
              <a:rPr sz="1900" b="1" spc="-5" dirty="0">
                <a:latin typeface="Arial"/>
                <a:cs typeface="Arial"/>
              </a:rPr>
              <a:t>correspondientes</a:t>
            </a:r>
            <a:r>
              <a:rPr sz="1900" b="1" spc="10"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factor</a:t>
            </a:r>
            <a:r>
              <a:rPr sz="1900" b="1" spc="10"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potencia.</a:t>
            </a:r>
            <a:endParaRPr sz="1900">
              <a:latin typeface="Arial"/>
              <a:cs typeface="Arial"/>
            </a:endParaRPr>
          </a:p>
        </p:txBody>
      </p:sp>
      <p:pic>
        <p:nvPicPr>
          <p:cNvPr id="20" name="object 20"/>
          <p:cNvPicPr/>
          <p:nvPr/>
        </p:nvPicPr>
        <p:blipFill>
          <a:blip r:embed="rId2" cstate="print"/>
          <a:stretch>
            <a:fillRect/>
          </a:stretch>
        </p:blipFill>
        <p:spPr>
          <a:xfrm>
            <a:off x="719455" y="3670723"/>
            <a:ext cx="196214" cy="183726"/>
          </a:xfrm>
          <a:prstGeom prst="rect">
            <a:avLst/>
          </a:prstGeom>
        </p:spPr>
      </p:pic>
      <p:sp>
        <p:nvSpPr>
          <p:cNvPr id="21" name="object 21"/>
          <p:cNvSpPr txBox="1"/>
          <p:nvPr/>
        </p:nvSpPr>
        <p:spPr>
          <a:xfrm>
            <a:off x="935227" y="3613531"/>
            <a:ext cx="4398645" cy="289822"/>
          </a:xfrm>
          <a:prstGeom prst="rect">
            <a:avLst/>
          </a:prstGeom>
        </p:spPr>
        <p:txBody>
          <a:bodyPr vert="horz" wrap="square" lIns="0" tIns="12699" rIns="0" bIns="0" rtlCol="0">
            <a:spAutoFit/>
          </a:bodyPr>
          <a:lstStyle/>
          <a:p>
            <a:pPr marL="12699">
              <a:spcBef>
                <a:spcPts val="100"/>
              </a:spcBef>
            </a:pPr>
            <a:r>
              <a:rPr b="1" dirty="0">
                <a:latin typeface="Arial"/>
                <a:cs typeface="Arial"/>
              </a:rPr>
              <a:t>En</a:t>
            </a:r>
            <a:r>
              <a:rPr b="1" spc="-70" dirty="0">
                <a:latin typeface="Arial"/>
                <a:cs typeface="Arial"/>
              </a:rPr>
              <a:t> </a:t>
            </a:r>
            <a:r>
              <a:rPr b="1" spc="-5" dirty="0">
                <a:latin typeface="Arial"/>
                <a:cs typeface="Arial"/>
              </a:rPr>
              <a:t>caso</a:t>
            </a:r>
            <a:r>
              <a:rPr b="1" spc="-70" dirty="0">
                <a:latin typeface="Arial"/>
                <a:cs typeface="Arial"/>
              </a:rPr>
              <a:t> </a:t>
            </a:r>
            <a:r>
              <a:rPr b="1" spc="-5" dirty="0">
                <a:latin typeface="Arial"/>
                <a:cs typeface="Arial"/>
              </a:rPr>
              <a:t>de</a:t>
            </a:r>
            <a:r>
              <a:rPr b="1" spc="-86" dirty="0">
                <a:latin typeface="Arial"/>
                <a:cs typeface="Arial"/>
              </a:rPr>
              <a:t> </a:t>
            </a:r>
            <a:r>
              <a:rPr b="1" dirty="0">
                <a:latin typeface="Arial"/>
                <a:cs typeface="Arial"/>
              </a:rPr>
              <a:t>que</a:t>
            </a:r>
            <a:r>
              <a:rPr b="1" spc="-80" dirty="0">
                <a:latin typeface="Arial"/>
                <a:cs typeface="Arial"/>
              </a:rPr>
              <a:t> </a:t>
            </a:r>
            <a:r>
              <a:rPr b="1" spc="-5" dirty="0">
                <a:latin typeface="Arial"/>
                <a:cs typeface="Arial"/>
              </a:rPr>
              <a:t>se</a:t>
            </a:r>
            <a:r>
              <a:rPr b="1" spc="-80" dirty="0">
                <a:latin typeface="Arial"/>
                <a:cs typeface="Arial"/>
              </a:rPr>
              <a:t> </a:t>
            </a:r>
            <a:r>
              <a:rPr b="1" spc="-5" dirty="0">
                <a:latin typeface="Arial"/>
                <a:cs typeface="Arial"/>
              </a:rPr>
              <a:t>ejecute</a:t>
            </a:r>
            <a:r>
              <a:rPr b="1" spc="-75" dirty="0">
                <a:latin typeface="Arial"/>
                <a:cs typeface="Arial"/>
              </a:rPr>
              <a:t> </a:t>
            </a:r>
            <a:r>
              <a:rPr b="1" spc="-5" dirty="0">
                <a:latin typeface="Arial"/>
                <a:cs typeface="Arial"/>
              </a:rPr>
              <a:t>la</a:t>
            </a:r>
            <a:r>
              <a:rPr b="1" spc="-70" dirty="0">
                <a:latin typeface="Arial"/>
                <a:cs typeface="Arial"/>
              </a:rPr>
              <a:t> </a:t>
            </a:r>
            <a:r>
              <a:rPr b="1" spc="-5" dirty="0">
                <a:latin typeface="Arial"/>
                <a:cs typeface="Arial"/>
              </a:rPr>
              <a:t>prueba</a:t>
            </a:r>
            <a:r>
              <a:rPr b="1" spc="-70" dirty="0">
                <a:latin typeface="Arial"/>
                <a:cs typeface="Arial"/>
              </a:rPr>
              <a:t> </a:t>
            </a:r>
            <a:r>
              <a:rPr b="1" spc="-5" dirty="0">
                <a:latin typeface="Arial"/>
                <a:cs typeface="Arial"/>
              </a:rPr>
              <a:t>a</a:t>
            </a:r>
            <a:r>
              <a:rPr b="1" spc="-86" dirty="0">
                <a:latin typeface="Arial"/>
                <a:cs typeface="Arial"/>
              </a:rPr>
              <a:t> </a:t>
            </a:r>
            <a:r>
              <a:rPr b="1" dirty="0">
                <a:latin typeface="Arial"/>
                <a:cs typeface="Arial"/>
              </a:rPr>
              <a:t>un</a:t>
            </a:r>
            <a:endParaRPr>
              <a:latin typeface="Arial"/>
              <a:cs typeface="Arial"/>
            </a:endParaRPr>
          </a:p>
        </p:txBody>
      </p:sp>
      <p:sp>
        <p:nvSpPr>
          <p:cNvPr id="22" name="object 22"/>
          <p:cNvSpPr txBox="1"/>
          <p:nvPr/>
        </p:nvSpPr>
        <p:spPr>
          <a:xfrm>
            <a:off x="5375783" y="3644519"/>
            <a:ext cx="3602354"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transformador</a:t>
            </a:r>
            <a:r>
              <a:rPr b="1" spc="-70" dirty="0">
                <a:latin typeface="Arial"/>
                <a:cs typeface="Arial"/>
              </a:rPr>
              <a:t> </a:t>
            </a:r>
            <a:r>
              <a:rPr b="1" spc="-5" dirty="0">
                <a:latin typeface="Arial"/>
                <a:cs typeface="Arial"/>
              </a:rPr>
              <a:t>de</a:t>
            </a:r>
            <a:r>
              <a:rPr b="1" spc="-65" dirty="0">
                <a:latin typeface="Arial"/>
                <a:cs typeface="Arial"/>
              </a:rPr>
              <a:t> </a:t>
            </a:r>
            <a:r>
              <a:rPr b="1" spc="-5" dirty="0">
                <a:latin typeface="Arial"/>
                <a:cs typeface="Arial"/>
              </a:rPr>
              <a:t>tres</a:t>
            </a:r>
            <a:r>
              <a:rPr b="1" spc="-70" dirty="0">
                <a:latin typeface="Arial"/>
                <a:cs typeface="Arial"/>
              </a:rPr>
              <a:t> </a:t>
            </a:r>
            <a:r>
              <a:rPr b="1" spc="-5" dirty="0">
                <a:latin typeface="Arial"/>
                <a:cs typeface="Arial"/>
              </a:rPr>
              <a:t>devanados</a:t>
            </a:r>
            <a:endParaRPr>
              <a:latin typeface="Arial"/>
              <a:cs typeface="Arial"/>
            </a:endParaRPr>
          </a:p>
        </p:txBody>
      </p:sp>
      <p:sp>
        <p:nvSpPr>
          <p:cNvPr id="23" name="object 23"/>
          <p:cNvSpPr txBox="1"/>
          <p:nvPr/>
        </p:nvSpPr>
        <p:spPr>
          <a:xfrm>
            <a:off x="8964930" y="3613531"/>
            <a:ext cx="1020444" cy="289822"/>
          </a:xfrm>
          <a:prstGeom prst="rect">
            <a:avLst/>
          </a:prstGeom>
        </p:spPr>
        <p:txBody>
          <a:bodyPr vert="horz" wrap="square" lIns="0" tIns="12699" rIns="0" bIns="0" rtlCol="0">
            <a:spAutoFit/>
          </a:bodyPr>
          <a:lstStyle/>
          <a:p>
            <a:pPr marL="12699">
              <a:spcBef>
                <a:spcPts val="100"/>
              </a:spcBef>
            </a:pPr>
            <a:r>
              <a:rPr b="1" dirty="0">
                <a:latin typeface="Arial"/>
                <a:cs typeface="Arial"/>
              </a:rPr>
              <a:t>,</a:t>
            </a:r>
            <a:r>
              <a:rPr b="1" spc="-125" dirty="0">
                <a:latin typeface="Arial"/>
                <a:cs typeface="Arial"/>
              </a:rPr>
              <a:t> </a:t>
            </a:r>
            <a:r>
              <a:rPr b="1" spc="-5" dirty="0">
                <a:latin typeface="Arial"/>
                <a:cs typeface="Arial"/>
              </a:rPr>
              <a:t>también</a:t>
            </a:r>
            <a:endParaRPr>
              <a:latin typeface="Arial"/>
              <a:cs typeface="Arial"/>
            </a:endParaRPr>
          </a:p>
        </p:txBody>
      </p:sp>
      <p:sp>
        <p:nvSpPr>
          <p:cNvPr id="24" name="object 24"/>
          <p:cNvSpPr txBox="1"/>
          <p:nvPr/>
        </p:nvSpPr>
        <p:spPr>
          <a:xfrm>
            <a:off x="935227" y="3877437"/>
            <a:ext cx="1132840" cy="289822"/>
          </a:xfrm>
          <a:prstGeom prst="rect">
            <a:avLst/>
          </a:prstGeom>
        </p:spPr>
        <p:txBody>
          <a:bodyPr vert="horz" wrap="square" lIns="0" tIns="12699" rIns="0" bIns="0" rtlCol="0">
            <a:spAutoFit/>
          </a:bodyPr>
          <a:lstStyle/>
          <a:p>
            <a:pPr marL="12699">
              <a:spcBef>
                <a:spcPts val="100"/>
              </a:spcBef>
            </a:pPr>
            <a:r>
              <a:rPr b="1" spc="-5" dirty="0">
                <a:latin typeface="Arial"/>
                <a:cs typeface="Arial"/>
              </a:rPr>
              <a:t>deben</a:t>
            </a:r>
            <a:r>
              <a:rPr b="1" spc="155" dirty="0">
                <a:latin typeface="Arial"/>
                <a:cs typeface="Arial"/>
              </a:rPr>
              <a:t> </a:t>
            </a:r>
            <a:r>
              <a:rPr b="1" spc="-5" dirty="0">
                <a:latin typeface="Arial"/>
                <a:cs typeface="Arial"/>
              </a:rPr>
              <a:t>ser</a:t>
            </a:r>
            <a:endParaRPr>
              <a:latin typeface="Arial"/>
              <a:cs typeface="Arial"/>
            </a:endParaRPr>
          </a:p>
        </p:txBody>
      </p:sp>
      <p:sp>
        <p:nvSpPr>
          <p:cNvPr id="25" name="object 25"/>
          <p:cNvSpPr txBox="1"/>
          <p:nvPr/>
        </p:nvSpPr>
        <p:spPr>
          <a:xfrm>
            <a:off x="2147572" y="3908120"/>
            <a:ext cx="6024245" cy="256480"/>
          </a:xfrm>
          <a:prstGeom prst="rect">
            <a:avLst/>
          </a:prstGeom>
          <a:solidFill>
            <a:srgbClr val="FFFF00"/>
          </a:solidFill>
        </p:spPr>
        <p:txBody>
          <a:bodyPr vert="horz" wrap="square" lIns="0" tIns="0" rIns="0" bIns="0" rtlCol="0">
            <a:spAutoFit/>
          </a:bodyPr>
          <a:lstStyle/>
          <a:p>
            <a:pPr>
              <a:lnSpc>
                <a:spcPts val="2020"/>
              </a:lnSpc>
            </a:pPr>
            <a:r>
              <a:rPr b="1" spc="-5" dirty="0">
                <a:latin typeface="Arial"/>
                <a:cs typeface="Arial"/>
              </a:rPr>
              <a:t>cortocircuitados</a:t>
            </a:r>
            <a:r>
              <a:rPr b="1" spc="250" dirty="0">
                <a:latin typeface="Arial"/>
                <a:cs typeface="Arial"/>
              </a:rPr>
              <a:t> </a:t>
            </a:r>
            <a:r>
              <a:rPr b="1" dirty="0">
                <a:latin typeface="Arial"/>
                <a:cs typeface="Arial"/>
              </a:rPr>
              <a:t>los</a:t>
            </a:r>
            <a:r>
              <a:rPr b="1" spc="235" dirty="0">
                <a:latin typeface="Arial"/>
                <a:cs typeface="Arial"/>
              </a:rPr>
              <a:t> </a:t>
            </a:r>
            <a:r>
              <a:rPr b="1" spc="-5" dirty="0">
                <a:latin typeface="Arial"/>
                <a:cs typeface="Arial"/>
              </a:rPr>
              <a:t>terminales</a:t>
            </a:r>
            <a:r>
              <a:rPr b="1" spc="240" dirty="0">
                <a:latin typeface="Arial"/>
                <a:cs typeface="Arial"/>
              </a:rPr>
              <a:t> </a:t>
            </a:r>
            <a:r>
              <a:rPr b="1" spc="-5" dirty="0">
                <a:latin typeface="Arial"/>
                <a:cs typeface="Arial"/>
              </a:rPr>
              <a:t>del</a:t>
            </a:r>
            <a:r>
              <a:rPr b="1" spc="245" dirty="0">
                <a:latin typeface="Arial"/>
                <a:cs typeface="Arial"/>
              </a:rPr>
              <a:t> </a:t>
            </a:r>
            <a:r>
              <a:rPr b="1" spc="-5" dirty="0">
                <a:latin typeface="Arial"/>
                <a:cs typeface="Arial"/>
              </a:rPr>
              <a:t>devanado</a:t>
            </a:r>
            <a:r>
              <a:rPr b="1" spc="254" dirty="0">
                <a:latin typeface="Arial"/>
                <a:cs typeface="Arial"/>
              </a:rPr>
              <a:t> </a:t>
            </a:r>
            <a:r>
              <a:rPr b="1" spc="-5" dirty="0">
                <a:latin typeface="Arial"/>
                <a:cs typeface="Arial"/>
              </a:rPr>
              <a:t>terciario</a:t>
            </a:r>
            <a:endParaRPr>
              <a:latin typeface="Arial"/>
              <a:cs typeface="Arial"/>
            </a:endParaRPr>
          </a:p>
        </p:txBody>
      </p:sp>
      <p:sp>
        <p:nvSpPr>
          <p:cNvPr id="26" name="object 26"/>
          <p:cNvSpPr txBox="1"/>
          <p:nvPr/>
        </p:nvSpPr>
        <p:spPr>
          <a:xfrm>
            <a:off x="8251697" y="3877436"/>
            <a:ext cx="497840" cy="289822"/>
          </a:xfrm>
          <a:prstGeom prst="rect">
            <a:avLst/>
          </a:prstGeom>
        </p:spPr>
        <p:txBody>
          <a:bodyPr vert="horz" wrap="square" lIns="0" tIns="12699" rIns="0" bIns="0" rtlCol="0">
            <a:spAutoFit/>
          </a:bodyPr>
          <a:lstStyle/>
          <a:p>
            <a:pPr marL="12699">
              <a:spcBef>
                <a:spcPts val="100"/>
              </a:spcBef>
            </a:pPr>
            <a:r>
              <a:rPr b="1" spc="-5" dirty="0">
                <a:latin typeface="Arial"/>
                <a:cs typeface="Arial"/>
              </a:rPr>
              <a:t>y</a:t>
            </a:r>
            <a:r>
              <a:rPr b="1" spc="135" dirty="0">
                <a:latin typeface="Arial"/>
                <a:cs typeface="Arial"/>
              </a:rPr>
              <a:t> </a:t>
            </a:r>
            <a:r>
              <a:rPr b="1" spc="-5" dirty="0">
                <a:latin typeface="Arial"/>
                <a:cs typeface="Arial"/>
              </a:rPr>
              <a:t>se</a:t>
            </a:r>
            <a:endParaRPr>
              <a:latin typeface="Arial"/>
              <a:cs typeface="Arial"/>
            </a:endParaRPr>
          </a:p>
        </p:txBody>
      </p:sp>
      <p:sp>
        <p:nvSpPr>
          <p:cNvPr id="27" name="object 27"/>
          <p:cNvSpPr txBox="1"/>
          <p:nvPr/>
        </p:nvSpPr>
        <p:spPr>
          <a:xfrm>
            <a:off x="8826755" y="3908120"/>
            <a:ext cx="1158875" cy="256480"/>
          </a:xfrm>
          <a:prstGeom prst="rect">
            <a:avLst/>
          </a:prstGeom>
          <a:solidFill>
            <a:srgbClr val="FFFF00"/>
          </a:solidFill>
        </p:spPr>
        <p:txBody>
          <a:bodyPr vert="horz" wrap="square" lIns="0" tIns="0" rIns="0" bIns="0" rtlCol="0">
            <a:spAutoFit/>
          </a:bodyPr>
          <a:lstStyle/>
          <a:p>
            <a:pPr>
              <a:lnSpc>
                <a:spcPts val="2020"/>
              </a:lnSpc>
            </a:pPr>
            <a:r>
              <a:rPr b="1" dirty="0">
                <a:latin typeface="Arial"/>
                <a:cs typeface="Arial"/>
              </a:rPr>
              <a:t>conecta</a:t>
            </a:r>
            <a:r>
              <a:rPr b="1" spc="130" dirty="0">
                <a:latin typeface="Arial"/>
                <a:cs typeface="Arial"/>
              </a:rPr>
              <a:t> </a:t>
            </a:r>
            <a:r>
              <a:rPr b="1" dirty="0">
                <a:latin typeface="Arial"/>
                <a:cs typeface="Arial"/>
              </a:rPr>
              <a:t>el</a:t>
            </a:r>
            <a:endParaRPr>
              <a:latin typeface="Arial"/>
              <a:cs typeface="Arial"/>
            </a:endParaRPr>
          </a:p>
        </p:txBody>
      </p:sp>
      <p:sp>
        <p:nvSpPr>
          <p:cNvPr id="28" name="object 28"/>
          <p:cNvSpPr txBox="1"/>
          <p:nvPr/>
        </p:nvSpPr>
        <p:spPr>
          <a:xfrm>
            <a:off x="947927" y="4170553"/>
            <a:ext cx="4229736"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segundo</a:t>
            </a:r>
            <a:r>
              <a:rPr b="1" spc="120" dirty="0">
                <a:latin typeface="Arial"/>
                <a:cs typeface="Arial"/>
              </a:rPr>
              <a:t> </a:t>
            </a:r>
            <a:r>
              <a:rPr b="1" spc="-5" dirty="0">
                <a:latin typeface="Arial"/>
                <a:cs typeface="Arial"/>
              </a:rPr>
              <a:t>cable</a:t>
            </a:r>
            <a:r>
              <a:rPr b="1" spc="120" dirty="0">
                <a:latin typeface="Arial"/>
                <a:cs typeface="Arial"/>
              </a:rPr>
              <a:t> </a:t>
            </a:r>
            <a:r>
              <a:rPr b="1" dirty="0">
                <a:latin typeface="Arial"/>
                <a:cs typeface="Arial"/>
              </a:rPr>
              <a:t>de</a:t>
            </a:r>
            <a:r>
              <a:rPr b="1" spc="120" dirty="0">
                <a:latin typeface="Arial"/>
                <a:cs typeface="Arial"/>
              </a:rPr>
              <a:t> </a:t>
            </a:r>
            <a:r>
              <a:rPr b="1" spc="-5" dirty="0">
                <a:latin typeface="Arial"/>
                <a:cs typeface="Arial"/>
              </a:rPr>
              <a:t>BT</a:t>
            </a:r>
            <a:r>
              <a:rPr b="1" spc="125" dirty="0">
                <a:latin typeface="Arial"/>
                <a:cs typeface="Arial"/>
              </a:rPr>
              <a:t> </a:t>
            </a:r>
            <a:r>
              <a:rPr b="1" spc="-5" dirty="0">
                <a:latin typeface="Arial"/>
                <a:cs typeface="Arial"/>
              </a:rPr>
              <a:t>a</a:t>
            </a:r>
            <a:r>
              <a:rPr b="1" spc="120" dirty="0">
                <a:latin typeface="Arial"/>
                <a:cs typeface="Arial"/>
              </a:rPr>
              <a:t> </a:t>
            </a:r>
            <a:r>
              <a:rPr b="1" spc="-5" dirty="0">
                <a:latin typeface="Arial"/>
                <a:cs typeface="Arial"/>
              </a:rPr>
              <a:t>este</a:t>
            </a:r>
            <a:r>
              <a:rPr b="1" spc="125" dirty="0">
                <a:latin typeface="Arial"/>
                <a:cs typeface="Arial"/>
              </a:rPr>
              <a:t> </a:t>
            </a:r>
            <a:r>
              <a:rPr b="1" spc="-5" dirty="0">
                <a:latin typeface="Arial"/>
                <a:cs typeface="Arial"/>
              </a:rPr>
              <a:t>devanado</a:t>
            </a:r>
            <a:endParaRPr>
              <a:latin typeface="Arial"/>
              <a:cs typeface="Arial"/>
            </a:endParaRPr>
          </a:p>
        </p:txBody>
      </p:sp>
      <p:sp>
        <p:nvSpPr>
          <p:cNvPr id="29" name="object 29"/>
          <p:cNvSpPr txBox="1"/>
          <p:nvPr/>
        </p:nvSpPr>
        <p:spPr>
          <a:xfrm>
            <a:off x="5320920" y="4170553"/>
            <a:ext cx="1346835" cy="256480"/>
          </a:xfrm>
          <a:prstGeom prst="rect">
            <a:avLst/>
          </a:prstGeom>
          <a:solidFill>
            <a:srgbClr val="FFFF00"/>
          </a:solidFill>
        </p:spPr>
        <p:txBody>
          <a:bodyPr vert="horz" wrap="square" lIns="0" tIns="0" rIns="0" bIns="0" rtlCol="0">
            <a:spAutoFit/>
          </a:bodyPr>
          <a:lstStyle/>
          <a:p>
            <a:pPr>
              <a:lnSpc>
                <a:spcPts val="2014"/>
              </a:lnSpc>
            </a:pPr>
            <a:r>
              <a:rPr b="1" spc="-10" dirty="0">
                <a:latin typeface="Arial"/>
                <a:cs typeface="Arial"/>
              </a:rPr>
              <a:t>sin</a:t>
            </a:r>
            <a:r>
              <a:rPr b="1" spc="65" dirty="0">
                <a:latin typeface="Arial"/>
                <a:cs typeface="Arial"/>
              </a:rPr>
              <a:t> </a:t>
            </a:r>
            <a:r>
              <a:rPr b="1" spc="-5" dirty="0">
                <a:latin typeface="Arial"/>
                <a:cs typeface="Arial"/>
              </a:rPr>
              <a:t>importar</a:t>
            </a:r>
            <a:endParaRPr>
              <a:latin typeface="Arial"/>
              <a:cs typeface="Arial"/>
            </a:endParaRPr>
          </a:p>
        </p:txBody>
      </p:sp>
      <p:sp>
        <p:nvSpPr>
          <p:cNvPr id="30" name="object 30"/>
          <p:cNvSpPr txBox="1"/>
          <p:nvPr/>
        </p:nvSpPr>
        <p:spPr>
          <a:xfrm>
            <a:off x="5164964" y="4139566"/>
            <a:ext cx="4820285" cy="289822"/>
          </a:xfrm>
          <a:prstGeom prst="rect">
            <a:avLst/>
          </a:prstGeom>
        </p:spPr>
        <p:txBody>
          <a:bodyPr vert="horz" wrap="square" lIns="0" tIns="12699" rIns="0" bIns="0" rtlCol="0">
            <a:spAutoFit/>
          </a:bodyPr>
          <a:lstStyle/>
          <a:p>
            <a:pPr marL="12699">
              <a:spcBef>
                <a:spcPts val="100"/>
              </a:spcBef>
              <a:tabLst>
                <a:tab pos="1568310" algn="l"/>
              </a:tabLst>
            </a:pPr>
            <a:r>
              <a:rPr b="1" dirty="0">
                <a:latin typeface="Arial"/>
                <a:cs typeface="Arial"/>
              </a:rPr>
              <a:t>,	</a:t>
            </a:r>
            <a:r>
              <a:rPr b="1" spc="-5" dirty="0">
                <a:latin typeface="Arial"/>
                <a:cs typeface="Arial"/>
              </a:rPr>
              <a:t>si</a:t>
            </a:r>
            <a:r>
              <a:rPr b="1" spc="100" dirty="0">
                <a:latin typeface="Arial"/>
                <a:cs typeface="Arial"/>
              </a:rPr>
              <a:t> </a:t>
            </a:r>
            <a:r>
              <a:rPr b="1" spc="-5" dirty="0">
                <a:latin typeface="Arial"/>
                <a:cs typeface="Arial"/>
              </a:rPr>
              <a:t>la</a:t>
            </a:r>
            <a:r>
              <a:rPr b="1" spc="114" dirty="0">
                <a:latin typeface="Arial"/>
                <a:cs typeface="Arial"/>
              </a:rPr>
              <a:t> </a:t>
            </a:r>
            <a:r>
              <a:rPr b="1" spc="-5" dirty="0">
                <a:latin typeface="Arial"/>
                <a:cs typeface="Arial"/>
              </a:rPr>
              <a:t>inyección</a:t>
            </a:r>
            <a:r>
              <a:rPr b="1" spc="120" dirty="0">
                <a:latin typeface="Arial"/>
                <a:cs typeface="Arial"/>
              </a:rPr>
              <a:t> </a:t>
            </a:r>
            <a:r>
              <a:rPr b="1" spc="-5" dirty="0">
                <a:latin typeface="Arial"/>
                <a:cs typeface="Arial"/>
              </a:rPr>
              <a:t>se</a:t>
            </a:r>
            <a:r>
              <a:rPr b="1" spc="105" dirty="0">
                <a:latin typeface="Arial"/>
                <a:cs typeface="Arial"/>
              </a:rPr>
              <a:t> </a:t>
            </a:r>
            <a:r>
              <a:rPr b="1" spc="-5" dirty="0">
                <a:latin typeface="Arial"/>
                <a:cs typeface="Arial"/>
              </a:rPr>
              <a:t>hace</a:t>
            </a:r>
            <a:r>
              <a:rPr b="1" spc="110" dirty="0">
                <a:latin typeface="Arial"/>
                <a:cs typeface="Arial"/>
              </a:rPr>
              <a:t> </a:t>
            </a:r>
            <a:r>
              <a:rPr b="1" dirty="0">
                <a:latin typeface="Arial"/>
                <a:cs typeface="Arial"/>
              </a:rPr>
              <a:t>por</a:t>
            </a:r>
            <a:r>
              <a:rPr b="1" spc="110" dirty="0">
                <a:latin typeface="Arial"/>
                <a:cs typeface="Arial"/>
              </a:rPr>
              <a:t> </a:t>
            </a:r>
            <a:r>
              <a:rPr b="1" spc="-5" dirty="0">
                <a:latin typeface="Arial"/>
                <a:cs typeface="Arial"/>
              </a:rPr>
              <a:t>el</a:t>
            </a:r>
            <a:endParaRPr>
              <a:latin typeface="Arial"/>
              <a:cs typeface="Arial"/>
            </a:endParaRPr>
          </a:p>
        </p:txBody>
      </p:sp>
      <p:sp>
        <p:nvSpPr>
          <p:cNvPr id="31" name="object 31"/>
          <p:cNvSpPr txBox="1"/>
          <p:nvPr/>
        </p:nvSpPr>
        <p:spPr>
          <a:xfrm>
            <a:off x="947927" y="4434205"/>
            <a:ext cx="471805"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lado</a:t>
            </a:r>
            <a:endParaRPr>
              <a:latin typeface="Arial"/>
              <a:cs typeface="Arial"/>
            </a:endParaRPr>
          </a:p>
        </p:txBody>
      </p:sp>
      <p:sp>
        <p:nvSpPr>
          <p:cNvPr id="32" name="object 32"/>
          <p:cNvSpPr txBox="1"/>
          <p:nvPr/>
        </p:nvSpPr>
        <p:spPr>
          <a:xfrm>
            <a:off x="1470406" y="4403218"/>
            <a:ext cx="3084830" cy="289822"/>
          </a:xfrm>
          <a:prstGeom prst="rect">
            <a:avLst/>
          </a:prstGeom>
        </p:spPr>
        <p:txBody>
          <a:bodyPr vert="horz" wrap="square" lIns="0" tIns="12699" rIns="0" bIns="0" rtlCol="0">
            <a:spAutoFit/>
          </a:bodyPr>
          <a:lstStyle/>
          <a:p>
            <a:pPr marL="12699">
              <a:spcBef>
                <a:spcPts val="100"/>
              </a:spcBef>
            </a:pPr>
            <a:r>
              <a:rPr b="1" spc="-5" dirty="0">
                <a:latin typeface="Arial"/>
                <a:cs typeface="Arial"/>
              </a:rPr>
              <a:t>de alta</a:t>
            </a:r>
            <a:r>
              <a:rPr b="1" dirty="0">
                <a:latin typeface="Arial"/>
                <a:cs typeface="Arial"/>
              </a:rPr>
              <a:t> o</a:t>
            </a:r>
            <a:r>
              <a:rPr b="1" spc="-25" dirty="0">
                <a:latin typeface="Arial"/>
                <a:cs typeface="Arial"/>
              </a:rPr>
              <a:t> </a:t>
            </a:r>
            <a:r>
              <a:rPr b="1" dirty="0">
                <a:latin typeface="Arial"/>
                <a:cs typeface="Arial"/>
              </a:rPr>
              <a:t>por </a:t>
            </a:r>
            <a:r>
              <a:rPr b="1" spc="-5" dirty="0">
                <a:latin typeface="Arial"/>
                <a:cs typeface="Arial"/>
              </a:rPr>
              <a:t>el lado</a:t>
            </a:r>
            <a:r>
              <a:rPr b="1" spc="5" dirty="0">
                <a:latin typeface="Arial"/>
                <a:cs typeface="Arial"/>
              </a:rPr>
              <a:t> </a:t>
            </a:r>
            <a:r>
              <a:rPr b="1" spc="-5" dirty="0">
                <a:latin typeface="Arial"/>
                <a:cs typeface="Arial"/>
              </a:rPr>
              <a:t>de</a:t>
            </a:r>
            <a:r>
              <a:rPr b="1" spc="-15" dirty="0">
                <a:latin typeface="Arial"/>
                <a:cs typeface="Arial"/>
              </a:rPr>
              <a:t> </a:t>
            </a:r>
            <a:r>
              <a:rPr b="1" spc="-5" dirty="0">
                <a:latin typeface="Arial"/>
                <a:cs typeface="Arial"/>
              </a:rPr>
              <a:t>baja.</a:t>
            </a:r>
            <a:endParaRPr>
              <a:latin typeface="Arial"/>
              <a:cs typeface="Arial"/>
            </a:endParaRPr>
          </a:p>
        </p:txBody>
      </p:sp>
      <p:pic>
        <p:nvPicPr>
          <p:cNvPr id="33" name="object 33"/>
          <p:cNvPicPr/>
          <p:nvPr/>
        </p:nvPicPr>
        <p:blipFill>
          <a:blip r:embed="rId2" cstate="print"/>
          <a:stretch>
            <a:fillRect/>
          </a:stretch>
        </p:blipFill>
        <p:spPr>
          <a:xfrm>
            <a:off x="719455" y="4999736"/>
            <a:ext cx="196214" cy="183133"/>
          </a:xfrm>
          <a:prstGeom prst="rect">
            <a:avLst/>
          </a:prstGeom>
        </p:spPr>
      </p:pic>
      <p:sp>
        <p:nvSpPr>
          <p:cNvPr id="34" name="object 34"/>
          <p:cNvSpPr txBox="1"/>
          <p:nvPr/>
        </p:nvSpPr>
        <p:spPr>
          <a:xfrm>
            <a:off x="935228" y="4942714"/>
            <a:ext cx="4150995" cy="289822"/>
          </a:xfrm>
          <a:prstGeom prst="rect">
            <a:avLst/>
          </a:prstGeom>
        </p:spPr>
        <p:txBody>
          <a:bodyPr vert="horz" wrap="square" lIns="0" tIns="12699" rIns="0" bIns="0" rtlCol="0">
            <a:spAutoFit/>
          </a:bodyPr>
          <a:lstStyle/>
          <a:p>
            <a:pPr marL="12699">
              <a:spcBef>
                <a:spcPts val="100"/>
              </a:spcBef>
              <a:tabLst>
                <a:tab pos="429857" algn="l"/>
                <a:tab pos="820982" algn="l"/>
                <a:tab pos="1771492" algn="l"/>
                <a:tab pos="2442628" algn="l"/>
                <a:tab pos="3403933" algn="l"/>
                <a:tab pos="3857918" algn="l"/>
              </a:tabLst>
            </a:pPr>
            <a:r>
              <a:rPr b="1" dirty="0">
                <a:latin typeface="Arial"/>
                <a:cs typeface="Arial"/>
              </a:rPr>
              <a:t>Si	</a:t>
            </a:r>
            <a:r>
              <a:rPr b="1" spc="-5" dirty="0">
                <a:latin typeface="Arial"/>
                <a:cs typeface="Arial"/>
              </a:rPr>
              <a:t>el	equ</a:t>
            </a:r>
            <a:r>
              <a:rPr b="1" spc="5" dirty="0">
                <a:latin typeface="Arial"/>
                <a:cs typeface="Arial"/>
              </a:rPr>
              <a:t>i</a:t>
            </a:r>
            <a:r>
              <a:rPr b="1" dirty="0">
                <a:latin typeface="Arial"/>
                <a:cs typeface="Arial"/>
              </a:rPr>
              <a:t>po	bajo	</a:t>
            </a:r>
            <a:r>
              <a:rPr b="1" spc="-5" dirty="0">
                <a:latin typeface="Arial"/>
                <a:cs typeface="Arial"/>
              </a:rPr>
              <a:t>prue</a:t>
            </a:r>
            <a:r>
              <a:rPr b="1" spc="-15" dirty="0">
                <a:latin typeface="Arial"/>
                <a:cs typeface="Arial"/>
              </a:rPr>
              <a:t>b</a:t>
            </a:r>
            <a:r>
              <a:rPr b="1" spc="-5" dirty="0">
                <a:latin typeface="Arial"/>
                <a:cs typeface="Arial"/>
              </a:rPr>
              <a:t>a</a:t>
            </a:r>
            <a:r>
              <a:rPr b="1" dirty="0">
                <a:latin typeface="Arial"/>
                <a:cs typeface="Arial"/>
              </a:rPr>
              <a:t>	</a:t>
            </a:r>
            <a:r>
              <a:rPr b="1" spc="-5" dirty="0">
                <a:latin typeface="Arial"/>
                <a:cs typeface="Arial"/>
              </a:rPr>
              <a:t>es</a:t>
            </a:r>
            <a:r>
              <a:rPr b="1" dirty="0">
                <a:latin typeface="Arial"/>
                <a:cs typeface="Arial"/>
              </a:rPr>
              <a:t>	un</a:t>
            </a:r>
            <a:endParaRPr>
              <a:latin typeface="Arial"/>
              <a:cs typeface="Arial"/>
            </a:endParaRPr>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111</a:t>
            </a:fld>
            <a:endParaRPr dirty="0"/>
          </a:p>
        </p:txBody>
      </p:sp>
      <p:sp>
        <p:nvSpPr>
          <p:cNvPr id="35" name="object 35"/>
          <p:cNvSpPr txBox="1"/>
          <p:nvPr/>
        </p:nvSpPr>
        <p:spPr>
          <a:xfrm>
            <a:off x="5278246" y="4973701"/>
            <a:ext cx="3759200" cy="256480"/>
          </a:xfrm>
          <a:prstGeom prst="rect">
            <a:avLst/>
          </a:prstGeom>
          <a:solidFill>
            <a:srgbClr val="FFFF00"/>
          </a:solidFill>
        </p:spPr>
        <p:txBody>
          <a:bodyPr vert="horz" wrap="square" lIns="0" tIns="0" rIns="0" bIns="0" rtlCol="0">
            <a:spAutoFit/>
          </a:bodyPr>
          <a:lstStyle/>
          <a:p>
            <a:pPr>
              <a:lnSpc>
                <a:spcPts val="2014"/>
              </a:lnSpc>
              <a:tabLst>
                <a:tab pos="2246430" algn="l"/>
                <a:tab pos="2855977" algn="l"/>
              </a:tabLst>
            </a:pPr>
            <a:r>
              <a:rPr b="1" spc="-5" dirty="0">
                <a:latin typeface="Arial"/>
                <a:cs typeface="Arial"/>
              </a:rPr>
              <a:t>a</a:t>
            </a:r>
            <a:r>
              <a:rPr b="1" dirty="0">
                <a:latin typeface="Arial"/>
                <a:cs typeface="Arial"/>
              </a:rPr>
              <a:t>utot</a:t>
            </a:r>
            <a:r>
              <a:rPr b="1" spc="-5" dirty="0">
                <a:latin typeface="Arial"/>
                <a:cs typeface="Arial"/>
              </a:rPr>
              <a:t>r</a:t>
            </a:r>
            <a:r>
              <a:rPr b="1" spc="-15" dirty="0">
                <a:latin typeface="Arial"/>
                <a:cs typeface="Arial"/>
              </a:rPr>
              <a:t>a</a:t>
            </a:r>
            <a:r>
              <a:rPr b="1" spc="-5" dirty="0">
                <a:latin typeface="Arial"/>
                <a:cs typeface="Arial"/>
              </a:rPr>
              <a:t>nsform</a:t>
            </a:r>
            <a:r>
              <a:rPr b="1" spc="-15" dirty="0">
                <a:latin typeface="Arial"/>
                <a:cs typeface="Arial"/>
              </a:rPr>
              <a:t>a</a:t>
            </a:r>
            <a:r>
              <a:rPr b="1" spc="10" dirty="0">
                <a:latin typeface="Arial"/>
                <a:cs typeface="Arial"/>
              </a:rPr>
              <a:t>d</a:t>
            </a:r>
            <a:r>
              <a:rPr b="1" spc="-5" dirty="0">
                <a:latin typeface="Arial"/>
                <a:cs typeface="Arial"/>
              </a:rPr>
              <a:t>or</a:t>
            </a:r>
            <a:r>
              <a:rPr b="1" dirty="0">
                <a:latin typeface="Arial"/>
                <a:cs typeface="Arial"/>
              </a:rPr>
              <a:t>	con	</a:t>
            </a:r>
            <a:r>
              <a:rPr b="1" spc="-5" dirty="0">
                <a:latin typeface="Arial"/>
                <a:cs typeface="Arial"/>
              </a:rPr>
              <a:t>te</a:t>
            </a:r>
            <a:r>
              <a:rPr b="1" spc="-15" dirty="0">
                <a:latin typeface="Arial"/>
                <a:cs typeface="Arial"/>
              </a:rPr>
              <a:t>r</a:t>
            </a:r>
            <a:r>
              <a:rPr b="1" spc="-5" dirty="0">
                <a:latin typeface="Arial"/>
                <a:cs typeface="Arial"/>
              </a:rPr>
              <a:t>c</a:t>
            </a:r>
            <a:r>
              <a:rPr b="1" dirty="0">
                <a:latin typeface="Arial"/>
                <a:cs typeface="Arial"/>
              </a:rPr>
              <a:t>i</a:t>
            </a:r>
            <a:r>
              <a:rPr b="1" spc="-5" dirty="0">
                <a:latin typeface="Arial"/>
                <a:cs typeface="Arial"/>
              </a:rPr>
              <a:t>a</a:t>
            </a:r>
            <a:r>
              <a:rPr b="1" spc="-15" dirty="0">
                <a:latin typeface="Arial"/>
                <a:cs typeface="Arial"/>
              </a:rPr>
              <a:t>r</a:t>
            </a:r>
            <a:r>
              <a:rPr b="1" dirty="0">
                <a:latin typeface="Arial"/>
                <a:cs typeface="Arial"/>
              </a:rPr>
              <a:t>io</a:t>
            </a:r>
            <a:endParaRPr>
              <a:latin typeface="Arial"/>
              <a:cs typeface="Arial"/>
            </a:endParaRPr>
          </a:p>
        </p:txBody>
      </p:sp>
      <p:sp>
        <p:nvSpPr>
          <p:cNvPr id="36" name="object 36"/>
          <p:cNvSpPr txBox="1"/>
          <p:nvPr/>
        </p:nvSpPr>
        <p:spPr>
          <a:xfrm>
            <a:off x="9024366" y="4942713"/>
            <a:ext cx="962025" cy="289822"/>
          </a:xfrm>
          <a:prstGeom prst="rect">
            <a:avLst/>
          </a:prstGeom>
        </p:spPr>
        <p:txBody>
          <a:bodyPr vert="horz" wrap="square" lIns="0" tIns="12699" rIns="0" bIns="0" rtlCol="0">
            <a:spAutoFit/>
          </a:bodyPr>
          <a:lstStyle/>
          <a:p>
            <a:pPr marL="12699">
              <a:spcBef>
                <a:spcPts val="100"/>
              </a:spcBef>
              <a:tabLst>
                <a:tab pos="277470" algn="l"/>
              </a:tabLst>
            </a:pPr>
            <a:r>
              <a:rPr b="1" dirty="0">
                <a:latin typeface="Arial"/>
                <a:cs typeface="Arial"/>
              </a:rPr>
              <a:t>,	</a:t>
            </a:r>
            <a:r>
              <a:rPr b="1" spc="-5" dirty="0">
                <a:latin typeface="Arial"/>
                <a:cs typeface="Arial"/>
              </a:rPr>
              <a:t>deb</a:t>
            </a:r>
            <a:r>
              <a:rPr b="1" spc="-21" dirty="0">
                <a:latin typeface="Arial"/>
                <a:cs typeface="Arial"/>
              </a:rPr>
              <a:t>e</a:t>
            </a:r>
            <a:r>
              <a:rPr b="1" dirty="0">
                <a:latin typeface="Arial"/>
                <a:cs typeface="Arial"/>
              </a:rPr>
              <a:t>n</a:t>
            </a:r>
            <a:endParaRPr>
              <a:latin typeface="Arial"/>
              <a:cs typeface="Arial"/>
            </a:endParaRPr>
          </a:p>
        </p:txBody>
      </p:sp>
      <p:sp>
        <p:nvSpPr>
          <p:cNvPr id="37" name="object 37"/>
          <p:cNvSpPr txBox="1"/>
          <p:nvPr/>
        </p:nvSpPr>
        <p:spPr>
          <a:xfrm>
            <a:off x="947927" y="5237354"/>
            <a:ext cx="3417570"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cortocircuitarse</a:t>
            </a:r>
            <a:r>
              <a:rPr b="1" spc="395" dirty="0">
                <a:latin typeface="Arial"/>
                <a:cs typeface="Arial"/>
              </a:rPr>
              <a:t> </a:t>
            </a:r>
            <a:r>
              <a:rPr b="1" spc="-5" dirty="0">
                <a:latin typeface="Arial"/>
                <a:cs typeface="Arial"/>
              </a:rPr>
              <a:t>el</a:t>
            </a:r>
            <a:r>
              <a:rPr b="1" spc="405" dirty="0">
                <a:latin typeface="Arial"/>
                <a:cs typeface="Arial"/>
              </a:rPr>
              <a:t> </a:t>
            </a:r>
            <a:r>
              <a:rPr b="1" dirty="0">
                <a:latin typeface="Arial"/>
                <a:cs typeface="Arial"/>
              </a:rPr>
              <a:t>lado</a:t>
            </a:r>
            <a:r>
              <a:rPr b="1" spc="408" dirty="0">
                <a:latin typeface="Arial"/>
                <a:cs typeface="Arial"/>
              </a:rPr>
              <a:t> </a:t>
            </a:r>
            <a:r>
              <a:rPr b="1" spc="-5" dirty="0">
                <a:latin typeface="Arial"/>
                <a:cs typeface="Arial"/>
              </a:rPr>
              <a:t>de</a:t>
            </a:r>
            <a:r>
              <a:rPr b="1" spc="459" dirty="0">
                <a:latin typeface="Arial"/>
                <a:cs typeface="Arial"/>
              </a:rPr>
              <a:t> </a:t>
            </a:r>
            <a:r>
              <a:rPr b="1" spc="-44" dirty="0">
                <a:latin typeface="Arial"/>
                <a:cs typeface="Arial"/>
              </a:rPr>
              <a:t>AT</a:t>
            </a:r>
            <a:endParaRPr>
              <a:latin typeface="Arial"/>
              <a:cs typeface="Arial"/>
            </a:endParaRPr>
          </a:p>
        </p:txBody>
      </p:sp>
      <p:sp>
        <p:nvSpPr>
          <p:cNvPr id="38" name="object 38"/>
          <p:cNvSpPr txBox="1"/>
          <p:nvPr/>
        </p:nvSpPr>
        <p:spPr>
          <a:xfrm>
            <a:off x="4481196" y="5237354"/>
            <a:ext cx="1449705" cy="256480"/>
          </a:xfrm>
          <a:prstGeom prst="rect">
            <a:avLst/>
          </a:prstGeom>
          <a:solidFill>
            <a:srgbClr val="FFFF00"/>
          </a:solidFill>
        </p:spPr>
        <p:txBody>
          <a:bodyPr vert="horz" wrap="square" lIns="0" tIns="0" rIns="0" bIns="0" rtlCol="0">
            <a:spAutoFit/>
          </a:bodyPr>
          <a:lstStyle/>
          <a:p>
            <a:pPr>
              <a:lnSpc>
                <a:spcPts val="2014"/>
              </a:lnSpc>
            </a:pPr>
            <a:r>
              <a:rPr b="1" spc="-5" dirty="0">
                <a:latin typeface="Arial"/>
                <a:cs typeface="Arial"/>
              </a:rPr>
              <a:t>y</a:t>
            </a:r>
            <a:r>
              <a:rPr b="1" spc="380" dirty="0">
                <a:latin typeface="Arial"/>
                <a:cs typeface="Arial"/>
              </a:rPr>
              <a:t> </a:t>
            </a:r>
            <a:r>
              <a:rPr b="1" spc="-5" dirty="0">
                <a:latin typeface="Arial"/>
                <a:cs typeface="Arial"/>
              </a:rPr>
              <a:t>el</a:t>
            </a:r>
            <a:r>
              <a:rPr b="1" spc="384" dirty="0">
                <a:latin typeface="Arial"/>
                <a:cs typeface="Arial"/>
              </a:rPr>
              <a:t> </a:t>
            </a:r>
            <a:r>
              <a:rPr b="1" spc="-5" dirty="0">
                <a:latin typeface="Arial"/>
                <a:cs typeface="Arial"/>
              </a:rPr>
              <a:t>terciario</a:t>
            </a:r>
            <a:endParaRPr>
              <a:latin typeface="Arial"/>
              <a:cs typeface="Arial"/>
            </a:endParaRPr>
          </a:p>
        </p:txBody>
      </p:sp>
      <p:sp>
        <p:nvSpPr>
          <p:cNvPr id="39" name="object 39"/>
          <p:cNvSpPr txBox="1"/>
          <p:nvPr/>
        </p:nvSpPr>
        <p:spPr>
          <a:xfrm>
            <a:off x="6032372" y="5206366"/>
            <a:ext cx="3949700" cy="289822"/>
          </a:xfrm>
          <a:prstGeom prst="rect">
            <a:avLst/>
          </a:prstGeom>
        </p:spPr>
        <p:txBody>
          <a:bodyPr vert="horz" wrap="square" lIns="0" tIns="12699" rIns="0" bIns="0" rtlCol="0">
            <a:spAutoFit/>
          </a:bodyPr>
          <a:lstStyle/>
          <a:p>
            <a:pPr marL="12699">
              <a:spcBef>
                <a:spcPts val="100"/>
              </a:spcBef>
            </a:pPr>
            <a:r>
              <a:rPr b="1" spc="-5" dirty="0">
                <a:latin typeface="Arial"/>
                <a:cs typeface="Arial"/>
              </a:rPr>
              <a:t>y</a:t>
            </a:r>
            <a:r>
              <a:rPr b="1" spc="395" dirty="0">
                <a:latin typeface="Arial"/>
                <a:cs typeface="Arial"/>
              </a:rPr>
              <a:t> </a:t>
            </a:r>
            <a:r>
              <a:rPr b="1" spc="-5" dirty="0">
                <a:latin typeface="Arial"/>
                <a:cs typeface="Arial"/>
              </a:rPr>
              <a:t>efectuar</a:t>
            </a:r>
            <a:r>
              <a:rPr b="1" spc="395" dirty="0">
                <a:latin typeface="Arial"/>
                <a:cs typeface="Arial"/>
              </a:rPr>
              <a:t> </a:t>
            </a:r>
            <a:r>
              <a:rPr b="1" spc="-5" dirty="0">
                <a:latin typeface="Arial"/>
                <a:cs typeface="Arial"/>
              </a:rPr>
              <a:t>la</a:t>
            </a:r>
            <a:r>
              <a:rPr b="1" spc="408" dirty="0">
                <a:latin typeface="Arial"/>
                <a:cs typeface="Arial"/>
              </a:rPr>
              <a:t> </a:t>
            </a:r>
            <a:r>
              <a:rPr b="1" spc="-5" dirty="0">
                <a:latin typeface="Arial"/>
                <a:cs typeface="Arial"/>
              </a:rPr>
              <a:t>medición</a:t>
            </a:r>
            <a:r>
              <a:rPr b="1" spc="405" dirty="0">
                <a:latin typeface="Arial"/>
                <a:cs typeface="Arial"/>
              </a:rPr>
              <a:t> </a:t>
            </a:r>
            <a:r>
              <a:rPr b="1" spc="-5" dirty="0">
                <a:latin typeface="Arial"/>
                <a:cs typeface="Arial"/>
              </a:rPr>
              <a:t>respecto</a:t>
            </a:r>
            <a:r>
              <a:rPr b="1" spc="405" dirty="0">
                <a:latin typeface="Arial"/>
                <a:cs typeface="Arial"/>
              </a:rPr>
              <a:t> </a:t>
            </a:r>
            <a:r>
              <a:rPr b="1" spc="-5" dirty="0">
                <a:latin typeface="Arial"/>
                <a:cs typeface="Arial"/>
              </a:rPr>
              <a:t>al</a:t>
            </a:r>
            <a:endParaRPr>
              <a:latin typeface="Arial"/>
              <a:cs typeface="Arial"/>
            </a:endParaRPr>
          </a:p>
        </p:txBody>
      </p:sp>
      <p:sp>
        <p:nvSpPr>
          <p:cNvPr id="40" name="object 40"/>
          <p:cNvSpPr txBox="1"/>
          <p:nvPr/>
        </p:nvSpPr>
        <p:spPr>
          <a:xfrm>
            <a:off x="935227" y="5468874"/>
            <a:ext cx="5360670" cy="289822"/>
          </a:xfrm>
          <a:prstGeom prst="rect">
            <a:avLst/>
          </a:prstGeom>
        </p:spPr>
        <p:txBody>
          <a:bodyPr vert="horz" wrap="square" lIns="0" tIns="12699" rIns="0" bIns="0" rtlCol="0">
            <a:spAutoFit/>
          </a:bodyPr>
          <a:lstStyle/>
          <a:p>
            <a:pPr marL="12699">
              <a:spcBef>
                <a:spcPts val="100"/>
              </a:spcBef>
            </a:pPr>
            <a:r>
              <a:rPr b="1" spc="-5" dirty="0">
                <a:latin typeface="Arial"/>
                <a:cs typeface="Arial"/>
              </a:rPr>
              <a:t>terciario</a:t>
            </a:r>
            <a:r>
              <a:rPr b="1" spc="25" dirty="0">
                <a:latin typeface="Arial"/>
                <a:cs typeface="Arial"/>
              </a:rPr>
              <a:t> </a:t>
            </a:r>
            <a:r>
              <a:rPr b="1" spc="-5" dirty="0">
                <a:latin typeface="Arial"/>
                <a:cs typeface="Arial"/>
              </a:rPr>
              <a:t>obteniéndose</a:t>
            </a:r>
            <a:r>
              <a:rPr b="1" spc="5" dirty="0">
                <a:latin typeface="Arial"/>
                <a:cs typeface="Arial"/>
              </a:rPr>
              <a:t> </a:t>
            </a:r>
            <a:r>
              <a:rPr b="1" spc="-5" dirty="0">
                <a:latin typeface="Arial"/>
                <a:cs typeface="Arial"/>
              </a:rPr>
              <a:t>los</a:t>
            </a:r>
            <a:r>
              <a:rPr b="1" spc="10" dirty="0">
                <a:latin typeface="Arial"/>
                <a:cs typeface="Arial"/>
              </a:rPr>
              <a:t> </a:t>
            </a:r>
            <a:r>
              <a:rPr b="1" dirty="0">
                <a:latin typeface="Arial"/>
                <a:cs typeface="Arial"/>
              </a:rPr>
              <a:t>siguientes</a:t>
            </a:r>
            <a:r>
              <a:rPr b="1" spc="5" dirty="0">
                <a:latin typeface="Arial"/>
                <a:cs typeface="Arial"/>
              </a:rPr>
              <a:t> </a:t>
            </a:r>
            <a:r>
              <a:rPr b="1" spc="-5" dirty="0">
                <a:latin typeface="Arial"/>
                <a:cs typeface="Arial"/>
              </a:rPr>
              <a:t>resultados:</a:t>
            </a:r>
            <a:endParaRPr>
              <a:latin typeface="Arial"/>
              <a:cs typeface="Arial"/>
            </a:endParaRPr>
          </a:p>
        </p:txBody>
      </p:sp>
      <p:sp>
        <p:nvSpPr>
          <p:cNvPr id="41" name="object 41"/>
          <p:cNvSpPr txBox="1"/>
          <p:nvPr/>
        </p:nvSpPr>
        <p:spPr>
          <a:xfrm>
            <a:off x="1397761" y="5763515"/>
            <a:ext cx="6974840" cy="256480"/>
          </a:xfrm>
          <a:prstGeom prst="rect">
            <a:avLst/>
          </a:prstGeom>
          <a:solidFill>
            <a:srgbClr val="00FF00"/>
          </a:solidFill>
        </p:spPr>
        <p:txBody>
          <a:bodyPr vert="horz" wrap="square" lIns="0" tIns="0" rIns="0" bIns="0" rtlCol="0">
            <a:spAutoFit/>
          </a:bodyPr>
          <a:lstStyle/>
          <a:p>
            <a:pPr marL="228580" indent="-228580">
              <a:lnSpc>
                <a:spcPts val="2014"/>
              </a:lnSpc>
              <a:buFont typeface="Wingdings"/>
              <a:buChar char=""/>
              <a:tabLst>
                <a:tab pos="228580" algn="l"/>
              </a:tabLst>
            </a:pPr>
            <a:r>
              <a:rPr b="1" dirty="0">
                <a:latin typeface="Arial"/>
                <a:cs typeface="Arial"/>
              </a:rPr>
              <a:t>En</a:t>
            </a:r>
            <a:r>
              <a:rPr b="1" spc="10" dirty="0">
                <a:latin typeface="Arial"/>
                <a:cs typeface="Arial"/>
              </a:rPr>
              <a:t> </a:t>
            </a:r>
            <a:r>
              <a:rPr b="1" dirty="0">
                <a:latin typeface="Arial"/>
                <a:cs typeface="Arial"/>
              </a:rPr>
              <a:t>modo</a:t>
            </a:r>
            <a:r>
              <a:rPr b="1" spc="5" dirty="0">
                <a:latin typeface="Arial"/>
                <a:cs typeface="Arial"/>
              </a:rPr>
              <a:t> </a:t>
            </a:r>
            <a:r>
              <a:rPr b="1" dirty="0">
                <a:latin typeface="Arial"/>
                <a:cs typeface="Arial"/>
              </a:rPr>
              <a:t>UST</a:t>
            </a:r>
            <a:r>
              <a:rPr b="1" spc="-10" dirty="0">
                <a:latin typeface="Arial"/>
                <a:cs typeface="Arial"/>
              </a:rPr>
              <a:t> </a:t>
            </a:r>
            <a:r>
              <a:rPr b="1" spc="-5" dirty="0">
                <a:latin typeface="Arial"/>
                <a:cs typeface="Arial"/>
              </a:rPr>
              <a:t>se </a:t>
            </a:r>
            <a:r>
              <a:rPr b="1" dirty="0">
                <a:latin typeface="Arial"/>
                <a:cs typeface="Arial"/>
              </a:rPr>
              <a:t>obtiene</a:t>
            </a:r>
            <a:r>
              <a:rPr b="1" spc="-5" dirty="0">
                <a:latin typeface="Arial"/>
                <a:cs typeface="Arial"/>
              </a:rPr>
              <a:t> como</a:t>
            </a:r>
            <a:r>
              <a:rPr b="1" spc="10" dirty="0">
                <a:latin typeface="Arial"/>
                <a:cs typeface="Arial"/>
              </a:rPr>
              <a:t> </a:t>
            </a:r>
            <a:r>
              <a:rPr b="1" spc="-5" dirty="0">
                <a:latin typeface="Arial"/>
                <a:cs typeface="Arial"/>
              </a:rPr>
              <a:t>resultado</a:t>
            </a:r>
            <a:r>
              <a:rPr b="1" spc="10" dirty="0">
                <a:latin typeface="Arial"/>
                <a:cs typeface="Arial"/>
              </a:rPr>
              <a:t> </a:t>
            </a:r>
            <a:r>
              <a:rPr b="1" dirty="0">
                <a:latin typeface="Arial"/>
                <a:cs typeface="Arial"/>
              </a:rPr>
              <a:t>la</a:t>
            </a:r>
            <a:r>
              <a:rPr b="1" spc="5" dirty="0">
                <a:latin typeface="Arial"/>
                <a:cs typeface="Arial"/>
              </a:rPr>
              <a:t> </a:t>
            </a:r>
            <a:r>
              <a:rPr b="1" spc="-5" dirty="0">
                <a:latin typeface="Arial"/>
                <a:cs typeface="Arial"/>
              </a:rPr>
              <a:t>capacitancia</a:t>
            </a:r>
            <a:r>
              <a:rPr b="1" spc="21" dirty="0">
                <a:latin typeface="Arial"/>
                <a:cs typeface="Arial"/>
              </a:rPr>
              <a:t> </a:t>
            </a:r>
            <a:r>
              <a:rPr b="1" spc="-5" dirty="0">
                <a:latin typeface="Arial"/>
                <a:cs typeface="Arial"/>
              </a:rPr>
              <a:t>CHT.</a:t>
            </a:r>
            <a:endParaRPr>
              <a:latin typeface="Arial"/>
              <a:cs typeface="Arial"/>
            </a:endParaRPr>
          </a:p>
        </p:txBody>
      </p:sp>
      <p:sp>
        <p:nvSpPr>
          <p:cNvPr id="42" name="object 42"/>
          <p:cNvSpPr txBox="1"/>
          <p:nvPr/>
        </p:nvSpPr>
        <p:spPr>
          <a:xfrm>
            <a:off x="1397762" y="6029008"/>
            <a:ext cx="7159625" cy="256480"/>
          </a:xfrm>
          <a:prstGeom prst="rect">
            <a:avLst/>
          </a:prstGeom>
          <a:solidFill>
            <a:srgbClr val="00FF00"/>
          </a:solidFill>
        </p:spPr>
        <p:txBody>
          <a:bodyPr vert="horz" wrap="square" lIns="0" tIns="0" rIns="0" bIns="0" rtlCol="0">
            <a:spAutoFit/>
          </a:bodyPr>
          <a:lstStyle/>
          <a:p>
            <a:pPr marL="228580" indent="-228580">
              <a:lnSpc>
                <a:spcPts val="1988"/>
              </a:lnSpc>
              <a:buFont typeface="Wingdings"/>
              <a:buChar char=""/>
              <a:tabLst>
                <a:tab pos="228580" algn="l"/>
              </a:tabLst>
            </a:pPr>
            <a:r>
              <a:rPr b="1" dirty="0">
                <a:latin typeface="Arial"/>
                <a:cs typeface="Arial"/>
              </a:rPr>
              <a:t>En</a:t>
            </a:r>
            <a:r>
              <a:rPr b="1" spc="5" dirty="0">
                <a:latin typeface="Arial"/>
                <a:cs typeface="Arial"/>
              </a:rPr>
              <a:t> </a:t>
            </a:r>
            <a:r>
              <a:rPr b="1" spc="-5" dirty="0">
                <a:latin typeface="Arial"/>
                <a:cs typeface="Arial"/>
              </a:rPr>
              <a:t>el</a:t>
            </a:r>
            <a:r>
              <a:rPr b="1" spc="5" dirty="0">
                <a:latin typeface="Arial"/>
                <a:cs typeface="Arial"/>
              </a:rPr>
              <a:t> </a:t>
            </a:r>
            <a:r>
              <a:rPr b="1" spc="-5" dirty="0">
                <a:latin typeface="Arial"/>
                <a:cs typeface="Arial"/>
              </a:rPr>
              <a:t>modo</a:t>
            </a:r>
            <a:r>
              <a:rPr b="1" spc="10" dirty="0">
                <a:latin typeface="Arial"/>
                <a:cs typeface="Arial"/>
              </a:rPr>
              <a:t> </a:t>
            </a:r>
            <a:r>
              <a:rPr b="1" spc="-5" dirty="0">
                <a:latin typeface="Arial"/>
                <a:cs typeface="Arial"/>
              </a:rPr>
              <a:t>GST</a:t>
            </a:r>
            <a:r>
              <a:rPr b="1" spc="21" dirty="0">
                <a:latin typeface="Arial"/>
                <a:cs typeface="Arial"/>
              </a:rPr>
              <a:t> </a:t>
            </a:r>
            <a:r>
              <a:rPr b="1" dirty="0">
                <a:latin typeface="Arial"/>
                <a:cs typeface="Arial"/>
              </a:rPr>
              <a:t>– </a:t>
            </a:r>
            <a:r>
              <a:rPr b="1" spc="-5" dirty="0">
                <a:latin typeface="Arial"/>
                <a:cs typeface="Arial"/>
              </a:rPr>
              <a:t>Tierra se</a:t>
            </a:r>
            <a:r>
              <a:rPr b="1" spc="5" dirty="0">
                <a:latin typeface="Arial"/>
                <a:cs typeface="Arial"/>
              </a:rPr>
              <a:t> </a:t>
            </a:r>
            <a:r>
              <a:rPr b="1" dirty="0">
                <a:latin typeface="Arial"/>
                <a:cs typeface="Arial"/>
              </a:rPr>
              <a:t>obtiene</a:t>
            </a:r>
            <a:r>
              <a:rPr b="1" spc="-5" dirty="0">
                <a:latin typeface="Arial"/>
                <a:cs typeface="Arial"/>
              </a:rPr>
              <a:t> como</a:t>
            </a:r>
            <a:r>
              <a:rPr b="1" spc="-10" dirty="0">
                <a:latin typeface="Arial"/>
                <a:cs typeface="Arial"/>
              </a:rPr>
              <a:t> </a:t>
            </a:r>
            <a:r>
              <a:rPr b="1" spc="-5" dirty="0">
                <a:latin typeface="Arial"/>
                <a:cs typeface="Arial"/>
              </a:rPr>
              <a:t>resultado</a:t>
            </a:r>
            <a:r>
              <a:rPr b="1" spc="25" dirty="0">
                <a:latin typeface="Arial"/>
                <a:cs typeface="Arial"/>
              </a:rPr>
              <a:t> </a:t>
            </a:r>
            <a:r>
              <a:rPr b="1" spc="-5" dirty="0">
                <a:latin typeface="Arial"/>
                <a:cs typeface="Arial"/>
              </a:rPr>
              <a:t>CHT+</a:t>
            </a:r>
            <a:r>
              <a:rPr b="1" spc="10" dirty="0">
                <a:latin typeface="Arial"/>
                <a:cs typeface="Arial"/>
              </a:rPr>
              <a:t> </a:t>
            </a:r>
            <a:r>
              <a:rPr b="1" spc="-5" dirty="0">
                <a:latin typeface="Arial"/>
                <a:cs typeface="Arial"/>
              </a:rPr>
              <a:t>CHG.</a:t>
            </a:r>
            <a:endParaRPr>
              <a:latin typeface="Arial"/>
              <a:cs typeface="Arial"/>
            </a:endParaRPr>
          </a:p>
        </p:txBody>
      </p:sp>
      <p:sp>
        <p:nvSpPr>
          <p:cNvPr id="43" name="object 43"/>
          <p:cNvSpPr txBox="1"/>
          <p:nvPr/>
        </p:nvSpPr>
        <p:spPr>
          <a:xfrm>
            <a:off x="1397761" y="6292610"/>
            <a:ext cx="6647180" cy="256480"/>
          </a:xfrm>
          <a:prstGeom prst="rect">
            <a:avLst/>
          </a:prstGeom>
          <a:solidFill>
            <a:srgbClr val="00FF00"/>
          </a:solidFill>
        </p:spPr>
        <p:txBody>
          <a:bodyPr vert="horz" wrap="square" lIns="0" tIns="0" rIns="0" bIns="0" rtlCol="0">
            <a:spAutoFit/>
          </a:bodyPr>
          <a:lstStyle/>
          <a:p>
            <a:pPr marL="228580" indent="-228580">
              <a:lnSpc>
                <a:spcPts val="1988"/>
              </a:lnSpc>
              <a:buFont typeface="Wingdings"/>
              <a:buChar char=""/>
              <a:tabLst>
                <a:tab pos="228580" algn="l"/>
              </a:tabLst>
            </a:pPr>
            <a:r>
              <a:rPr b="1" dirty="0">
                <a:latin typeface="Arial"/>
                <a:cs typeface="Arial"/>
              </a:rPr>
              <a:t>En</a:t>
            </a:r>
            <a:r>
              <a:rPr b="1" spc="10" dirty="0">
                <a:latin typeface="Arial"/>
                <a:cs typeface="Arial"/>
              </a:rPr>
              <a:t> </a:t>
            </a:r>
            <a:r>
              <a:rPr b="1" spc="-5" dirty="0">
                <a:latin typeface="Arial"/>
                <a:cs typeface="Arial"/>
              </a:rPr>
              <a:t>el</a:t>
            </a:r>
            <a:r>
              <a:rPr b="1" spc="10" dirty="0">
                <a:latin typeface="Arial"/>
                <a:cs typeface="Arial"/>
              </a:rPr>
              <a:t> </a:t>
            </a:r>
            <a:r>
              <a:rPr b="1" spc="-5" dirty="0">
                <a:latin typeface="Arial"/>
                <a:cs typeface="Arial"/>
              </a:rPr>
              <a:t>modo</a:t>
            </a:r>
            <a:r>
              <a:rPr b="1" spc="10" dirty="0">
                <a:latin typeface="Arial"/>
                <a:cs typeface="Arial"/>
              </a:rPr>
              <a:t> </a:t>
            </a:r>
            <a:r>
              <a:rPr b="1" spc="-5" dirty="0">
                <a:latin typeface="Arial"/>
                <a:cs typeface="Arial"/>
              </a:rPr>
              <a:t>GST</a:t>
            </a:r>
            <a:r>
              <a:rPr b="1" spc="25" dirty="0">
                <a:latin typeface="Arial"/>
                <a:cs typeface="Arial"/>
              </a:rPr>
              <a:t> </a:t>
            </a:r>
            <a:r>
              <a:rPr b="1" dirty="0">
                <a:latin typeface="Arial"/>
                <a:cs typeface="Arial"/>
              </a:rPr>
              <a:t>– </a:t>
            </a:r>
            <a:r>
              <a:rPr b="1" spc="-5" dirty="0">
                <a:latin typeface="Arial"/>
                <a:cs typeface="Arial"/>
              </a:rPr>
              <a:t>Guarda</a:t>
            </a:r>
            <a:r>
              <a:rPr b="1" spc="10" dirty="0">
                <a:latin typeface="Arial"/>
                <a:cs typeface="Arial"/>
              </a:rPr>
              <a:t> </a:t>
            </a:r>
            <a:r>
              <a:rPr b="1" spc="-5" dirty="0">
                <a:latin typeface="Arial"/>
                <a:cs typeface="Arial"/>
              </a:rPr>
              <a:t>se </a:t>
            </a:r>
            <a:r>
              <a:rPr b="1" dirty="0">
                <a:latin typeface="Arial"/>
                <a:cs typeface="Arial"/>
              </a:rPr>
              <a:t>obtiene </a:t>
            </a:r>
            <a:r>
              <a:rPr b="1" spc="-5" dirty="0">
                <a:latin typeface="Arial"/>
                <a:cs typeface="Arial"/>
              </a:rPr>
              <a:t>como</a:t>
            </a:r>
            <a:r>
              <a:rPr b="1" spc="10" dirty="0">
                <a:latin typeface="Arial"/>
                <a:cs typeface="Arial"/>
              </a:rPr>
              <a:t> </a:t>
            </a:r>
            <a:r>
              <a:rPr b="1" spc="-5" dirty="0">
                <a:latin typeface="Arial"/>
                <a:cs typeface="Arial"/>
              </a:rPr>
              <a:t>resultado</a:t>
            </a:r>
            <a:r>
              <a:rPr b="1" spc="30" dirty="0">
                <a:latin typeface="Arial"/>
                <a:cs typeface="Arial"/>
              </a:rPr>
              <a:t> </a:t>
            </a:r>
            <a:r>
              <a:rPr b="1" spc="-5" dirty="0">
                <a:latin typeface="Arial"/>
                <a:cs typeface="Arial"/>
              </a:rPr>
              <a:t>CHG.</a:t>
            </a:r>
            <a:endParaRPr>
              <a:latin typeface="Arial"/>
              <a:cs typeface="Arial"/>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397762" y="1147827"/>
            <a:ext cx="6988809" cy="256480"/>
          </a:xfrm>
          <a:prstGeom prst="rect">
            <a:avLst/>
          </a:prstGeom>
          <a:solidFill>
            <a:srgbClr val="00FF00"/>
          </a:solidFill>
        </p:spPr>
        <p:txBody>
          <a:bodyPr vert="horz" wrap="square" lIns="0" tIns="0" rIns="0" bIns="0" rtlCol="0">
            <a:spAutoFit/>
          </a:bodyPr>
          <a:lstStyle/>
          <a:p>
            <a:pPr marL="228580" indent="-228580">
              <a:lnSpc>
                <a:spcPts val="2014"/>
              </a:lnSpc>
              <a:buFont typeface="Wingdings"/>
              <a:buChar char=""/>
              <a:tabLst>
                <a:tab pos="228580" algn="l"/>
              </a:tabLst>
            </a:pPr>
            <a:r>
              <a:rPr b="1" dirty="0">
                <a:latin typeface="Arial"/>
                <a:cs typeface="Arial"/>
              </a:rPr>
              <a:t>Junto</a:t>
            </a:r>
            <a:r>
              <a:rPr b="1" spc="10" dirty="0">
                <a:latin typeface="Arial"/>
                <a:cs typeface="Arial"/>
              </a:rPr>
              <a:t> </a:t>
            </a:r>
            <a:r>
              <a:rPr b="1" dirty="0">
                <a:latin typeface="Arial"/>
                <a:cs typeface="Arial"/>
              </a:rPr>
              <a:t>con</a:t>
            </a:r>
            <a:r>
              <a:rPr b="1" spc="5" dirty="0">
                <a:latin typeface="Arial"/>
                <a:cs typeface="Arial"/>
              </a:rPr>
              <a:t> </a:t>
            </a:r>
            <a:r>
              <a:rPr b="1" dirty="0">
                <a:latin typeface="Arial"/>
                <a:cs typeface="Arial"/>
              </a:rPr>
              <a:t>los</a:t>
            </a:r>
            <a:r>
              <a:rPr b="1" spc="-10" dirty="0">
                <a:latin typeface="Arial"/>
                <a:cs typeface="Arial"/>
              </a:rPr>
              <a:t> </a:t>
            </a:r>
            <a:r>
              <a:rPr b="1" spc="-5" dirty="0">
                <a:latin typeface="Arial"/>
                <a:cs typeface="Arial"/>
              </a:rPr>
              <a:t>valores</a:t>
            </a:r>
            <a:r>
              <a:rPr b="1" spc="10" dirty="0">
                <a:latin typeface="Arial"/>
                <a:cs typeface="Arial"/>
              </a:rPr>
              <a:t> </a:t>
            </a:r>
            <a:r>
              <a:rPr b="1" dirty="0">
                <a:latin typeface="Arial"/>
                <a:cs typeface="Arial"/>
              </a:rPr>
              <a:t>correspondientes</a:t>
            </a:r>
            <a:r>
              <a:rPr b="1" spc="-5" dirty="0">
                <a:latin typeface="Arial"/>
                <a:cs typeface="Arial"/>
              </a:rPr>
              <a:t> de factor</a:t>
            </a:r>
            <a:r>
              <a:rPr b="1" spc="5" dirty="0">
                <a:latin typeface="Arial"/>
                <a:cs typeface="Arial"/>
              </a:rPr>
              <a:t> </a:t>
            </a:r>
            <a:r>
              <a:rPr b="1" dirty="0">
                <a:latin typeface="Arial"/>
                <a:cs typeface="Arial"/>
              </a:rPr>
              <a:t>de</a:t>
            </a:r>
            <a:r>
              <a:rPr b="1" spc="25" dirty="0">
                <a:latin typeface="Arial"/>
                <a:cs typeface="Arial"/>
              </a:rPr>
              <a:t> </a:t>
            </a:r>
            <a:r>
              <a:rPr b="1" spc="-5" dirty="0">
                <a:latin typeface="Arial"/>
                <a:cs typeface="Arial"/>
              </a:rPr>
              <a:t>potencia.</a:t>
            </a:r>
            <a:endParaRPr>
              <a:latin typeface="Arial"/>
              <a:cs typeface="Arial"/>
            </a:endParaRPr>
          </a:p>
        </p:txBody>
      </p:sp>
      <p:pic>
        <p:nvPicPr>
          <p:cNvPr id="7" name="object 7"/>
          <p:cNvPicPr/>
          <p:nvPr/>
        </p:nvPicPr>
        <p:blipFill>
          <a:blip r:embed="rId2" cstate="print"/>
          <a:stretch>
            <a:fillRect/>
          </a:stretch>
        </p:blipFill>
        <p:spPr>
          <a:xfrm>
            <a:off x="719455" y="1438868"/>
            <a:ext cx="208914" cy="194987"/>
          </a:xfrm>
          <a:prstGeom prst="rect">
            <a:avLst/>
          </a:prstGeom>
        </p:spPr>
      </p:pic>
      <p:sp>
        <p:nvSpPr>
          <p:cNvPr id="8" name="object 8"/>
          <p:cNvSpPr txBox="1"/>
          <p:nvPr/>
        </p:nvSpPr>
        <p:spPr>
          <a:xfrm>
            <a:off x="935229" y="1380490"/>
            <a:ext cx="9048114"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Intercambiando</a:t>
            </a:r>
            <a:r>
              <a:rPr sz="1900" b="1" spc="120" dirty="0">
                <a:latin typeface="Arial"/>
                <a:cs typeface="Arial"/>
              </a:rPr>
              <a:t> </a:t>
            </a:r>
            <a:r>
              <a:rPr sz="1900" b="1" spc="-5" dirty="0">
                <a:latin typeface="Arial"/>
                <a:cs typeface="Arial"/>
              </a:rPr>
              <a:t>los</a:t>
            </a:r>
            <a:r>
              <a:rPr sz="1900" b="1" spc="114" dirty="0">
                <a:latin typeface="Arial"/>
                <a:cs typeface="Arial"/>
              </a:rPr>
              <a:t> </a:t>
            </a:r>
            <a:r>
              <a:rPr sz="1900" b="1" spc="-5" dirty="0">
                <a:latin typeface="Arial"/>
                <a:cs typeface="Arial"/>
              </a:rPr>
              <a:t>cables</a:t>
            </a:r>
            <a:r>
              <a:rPr sz="1900" b="1" spc="105" dirty="0">
                <a:latin typeface="Arial"/>
                <a:cs typeface="Arial"/>
              </a:rPr>
              <a:t> </a:t>
            </a:r>
            <a:r>
              <a:rPr sz="1900" b="1" spc="-5" dirty="0">
                <a:latin typeface="Arial"/>
                <a:cs typeface="Arial"/>
              </a:rPr>
              <a:t>de</a:t>
            </a:r>
            <a:r>
              <a:rPr sz="1900" b="1" spc="155" dirty="0">
                <a:latin typeface="Arial"/>
                <a:cs typeface="Arial"/>
              </a:rPr>
              <a:t> </a:t>
            </a:r>
            <a:r>
              <a:rPr sz="1900" b="1" spc="-10" dirty="0">
                <a:latin typeface="Arial"/>
                <a:cs typeface="Arial"/>
              </a:rPr>
              <a:t>AT</a:t>
            </a:r>
            <a:r>
              <a:rPr sz="1900" b="1" spc="120" dirty="0">
                <a:latin typeface="Arial"/>
                <a:cs typeface="Arial"/>
              </a:rPr>
              <a:t> </a:t>
            </a:r>
            <a:r>
              <a:rPr sz="1900" b="1" spc="-5" dirty="0">
                <a:latin typeface="Arial"/>
                <a:cs typeface="Arial"/>
              </a:rPr>
              <a:t>y</a:t>
            </a:r>
            <a:r>
              <a:rPr sz="1900" b="1" spc="90" dirty="0">
                <a:latin typeface="Arial"/>
                <a:cs typeface="Arial"/>
              </a:rPr>
              <a:t> </a:t>
            </a:r>
            <a:r>
              <a:rPr sz="1900" b="1" spc="-5" dirty="0">
                <a:latin typeface="Arial"/>
                <a:cs typeface="Arial"/>
              </a:rPr>
              <a:t>el</a:t>
            </a:r>
            <a:r>
              <a:rPr sz="1900" b="1" spc="110" dirty="0">
                <a:latin typeface="Arial"/>
                <a:cs typeface="Arial"/>
              </a:rPr>
              <a:t> </a:t>
            </a:r>
            <a:r>
              <a:rPr sz="1900" b="1" spc="-5" dirty="0">
                <a:latin typeface="Arial"/>
                <a:cs typeface="Arial"/>
              </a:rPr>
              <a:t>terciario</a:t>
            </a:r>
            <a:r>
              <a:rPr sz="1900" b="1" spc="130" dirty="0">
                <a:latin typeface="Arial"/>
                <a:cs typeface="Arial"/>
              </a:rPr>
              <a:t> </a:t>
            </a:r>
            <a:r>
              <a:rPr sz="1900" b="1" spc="-5" dirty="0">
                <a:latin typeface="Arial"/>
                <a:cs typeface="Arial"/>
              </a:rPr>
              <a:t>en</a:t>
            </a:r>
            <a:r>
              <a:rPr sz="1900" b="1" spc="120" dirty="0">
                <a:latin typeface="Arial"/>
                <a:cs typeface="Arial"/>
              </a:rPr>
              <a:t> </a:t>
            </a:r>
            <a:r>
              <a:rPr sz="1900" b="1" spc="-5" dirty="0">
                <a:latin typeface="Arial"/>
                <a:cs typeface="Arial"/>
              </a:rPr>
              <a:t>el</a:t>
            </a:r>
            <a:r>
              <a:rPr sz="1900" b="1" spc="114" dirty="0">
                <a:latin typeface="Arial"/>
                <a:cs typeface="Arial"/>
              </a:rPr>
              <a:t> </a:t>
            </a:r>
            <a:r>
              <a:rPr sz="1900" b="1" spc="-5" dirty="0">
                <a:latin typeface="Arial"/>
                <a:cs typeface="Arial"/>
              </a:rPr>
              <a:t>transformador,</a:t>
            </a:r>
            <a:r>
              <a:rPr sz="1900" b="1" spc="110" dirty="0">
                <a:latin typeface="Arial"/>
                <a:cs typeface="Arial"/>
              </a:rPr>
              <a:t> </a:t>
            </a:r>
            <a:r>
              <a:rPr sz="1900" b="1" spc="-5" dirty="0">
                <a:latin typeface="Arial"/>
                <a:cs typeface="Arial"/>
              </a:rPr>
              <a:t>se</a:t>
            </a:r>
            <a:r>
              <a:rPr sz="1900" b="1" spc="114" dirty="0">
                <a:latin typeface="Arial"/>
                <a:cs typeface="Arial"/>
              </a:rPr>
              <a:t> </a:t>
            </a:r>
            <a:r>
              <a:rPr sz="1900" b="1" spc="-5" dirty="0">
                <a:latin typeface="Arial"/>
                <a:cs typeface="Arial"/>
              </a:rPr>
              <a:t>repiten </a:t>
            </a:r>
            <a:r>
              <a:rPr sz="1900" b="1" spc="-515" dirty="0">
                <a:latin typeface="Arial"/>
                <a:cs typeface="Arial"/>
              </a:rPr>
              <a:t> </a:t>
            </a:r>
            <a:r>
              <a:rPr sz="1900" b="1" spc="-5" dirty="0">
                <a:latin typeface="Arial"/>
                <a:cs typeface="Arial"/>
              </a:rPr>
              <a:t>las pruebas</a:t>
            </a:r>
            <a:r>
              <a:rPr sz="1900" b="1" spc="10"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se</a:t>
            </a:r>
            <a:r>
              <a:rPr sz="1900" b="1" spc="15" dirty="0">
                <a:latin typeface="Arial"/>
                <a:cs typeface="Arial"/>
              </a:rPr>
              <a:t> </a:t>
            </a:r>
            <a:r>
              <a:rPr sz="1900" b="1" spc="-5" dirty="0">
                <a:latin typeface="Arial"/>
                <a:cs typeface="Arial"/>
              </a:rPr>
              <a:t>obtienen</a:t>
            </a:r>
            <a:r>
              <a:rPr sz="1900" b="1" dirty="0">
                <a:latin typeface="Arial"/>
                <a:cs typeface="Arial"/>
              </a:rPr>
              <a:t> </a:t>
            </a:r>
            <a:r>
              <a:rPr sz="1900" b="1" spc="-10" dirty="0">
                <a:latin typeface="Arial"/>
                <a:cs typeface="Arial"/>
              </a:rPr>
              <a:t>los</a:t>
            </a:r>
            <a:r>
              <a:rPr sz="1900" b="1" spc="5" dirty="0">
                <a:latin typeface="Arial"/>
                <a:cs typeface="Arial"/>
              </a:rPr>
              <a:t> </a:t>
            </a:r>
            <a:r>
              <a:rPr sz="1900" b="1" spc="-5" dirty="0">
                <a:latin typeface="Arial"/>
                <a:cs typeface="Arial"/>
              </a:rPr>
              <a:t>siguientes</a:t>
            </a:r>
            <a:r>
              <a:rPr sz="1900" b="1" spc="-10" dirty="0">
                <a:latin typeface="Arial"/>
                <a:cs typeface="Arial"/>
              </a:rPr>
              <a:t> </a:t>
            </a:r>
            <a:r>
              <a:rPr sz="1900" b="1" spc="-5" dirty="0">
                <a:latin typeface="Arial"/>
                <a:cs typeface="Arial"/>
              </a:rPr>
              <a:t>resultados:</a:t>
            </a:r>
            <a:endParaRPr sz="1900">
              <a:latin typeface="Arial"/>
              <a:cs typeface="Arial"/>
            </a:endParaRPr>
          </a:p>
        </p:txBody>
      </p:sp>
      <p:sp>
        <p:nvSpPr>
          <p:cNvPr id="9" name="object 9"/>
          <p:cNvSpPr txBox="1"/>
          <p:nvPr/>
        </p:nvSpPr>
        <p:spPr>
          <a:xfrm>
            <a:off x="1618742" y="2242135"/>
            <a:ext cx="7350126"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En</a:t>
            </a:r>
            <a:r>
              <a:rPr sz="1900" b="1" dirty="0">
                <a:latin typeface="Arial"/>
                <a:cs typeface="Arial"/>
              </a:rPr>
              <a:t> </a:t>
            </a:r>
            <a:r>
              <a:rPr sz="1900" b="1" spc="-5" dirty="0">
                <a:latin typeface="Arial"/>
                <a:cs typeface="Arial"/>
              </a:rPr>
              <a:t>modo</a:t>
            </a:r>
            <a:r>
              <a:rPr sz="1900" b="1" spc="10" dirty="0">
                <a:latin typeface="Arial"/>
                <a:cs typeface="Arial"/>
              </a:rPr>
              <a:t> </a:t>
            </a:r>
            <a:r>
              <a:rPr sz="1900" b="1" spc="-5" dirty="0">
                <a:latin typeface="Arial"/>
                <a:cs typeface="Arial"/>
              </a:rPr>
              <a:t>UST</a:t>
            </a:r>
            <a:r>
              <a:rPr sz="1900" b="1" spc="5" dirty="0">
                <a:latin typeface="Arial"/>
                <a:cs typeface="Arial"/>
              </a:rPr>
              <a:t> </a:t>
            </a:r>
            <a:r>
              <a:rPr sz="1900" b="1" spc="-5" dirty="0">
                <a:latin typeface="Arial"/>
                <a:cs typeface="Arial"/>
              </a:rPr>
              <a:t>se</a:t>
            </a:r>
            <a:r>
              <a:rPr sz="1900" b="1" spc="5" dirty="0">
                <a:latin typeface="Arial"/>
                <a:cs typeface="Arial"/>
              </a:rPr>
              <a:t> </a:t>
            </a:r>
            <a:r>
              <a:rPr sz="1900" b="1" dirty="0">
                <a:latin typeface="Arial"/>
                <a:cs typeface="Arial"/>
              </a:rPr>
              <a:t>obtiene</a:t>
            </a:r>
            <a:r>
              <a:rPr sz="1900" b="1" spc="-5" dirty="0">
                <a:latin typeface="Arial"/>
                <a:cs typeface="Arial"/>
              </a:rPr>
              <a:t> como</a:t>
            </a:r>
            <a:r>
              <a:rPr sz="1900" b="1" dirty="0">
                <a:latin typeface="Arial"/>
                <a:cs typeface="Arial"/>
              </a:rPr>
              <a:t> </a:t>
            </a:r>
            <a:r>
              <a:rPr sz="1900" b="1" spc="-5" dirty="0">
                <a:latin typeface="Arial"/>
                <a:cs typeface="Arial"/>
              </a:rPr>
              <a:t>resultado</a:t>
            </a:r>
            <a:r>
              <a:rPr sz="1900" b="1" spc="1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capacitancia</a:t>
            </a:r>
            <a:r>
              <a:rPr sz="1900" b="1" spc="55" dirty="0">
                <a:latin typeface="Arial"/>
                <a:cs typeface="Arial"/>
              </a:rPr>
              <a:t> </a:t>
            </a:r>
            <a:r>
              <a:rPr sz="1900" b="1" spc="-5" dirty="0">
                <a:latin typeface="Arial"/>
                <a:cs typeface="Arial"/>
              </a:rPr>
              <a:t>CHT.</a:t>
            </a:r>
            <a:endParaRPr sz="1900">
              <a:latin typeface="Arial"/>
              <a:cs typeface="Arial"/>
            </a:endParaRPr>
          </a:p>
        </p:txBody>
      </p:sp>
      <p:sp>
        <p:nvSpPr>
          <p:cNvPr id="10" name="object 10"/>
          <p:cNvSpPr txBox="1"/>
          <p:nvPr/>
        </p:nvSpPr>
        <p:spPr>
          <a:xfrm>
            <a:off x="1618741" y="2525852"/>
            <a:ext cx="7572375"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En el</a:t>
            </a:r>
            <a:r>
              <a:rPr sz="1900" b="1" dirty="0">
                <a:latin typeface="Arial"/>
                <a:cs typeface="Arial"/>
              </a:rPr>
              <a:t> </a:t>
            </a:r>
            <a:r>
              <a:rPr sz="1900" b="1" spc="-5" dirty="0">
                <a:latin typeface="Arial"/>
                <a:cs typeface="Arial"/>
              </a:rPr>
              <a:t>modo</a:t>
            </a:r>
            <a:r>
              <a:rPr sz="1900" b="1" dirty="0">
                <a:latin typeface="Arial"/>
                <a:cs typeface="Arial"/>
              </a:rPr>
              <a:t> GST</a:t>
            </a:r>
            <a:r>
              <a:rPr sz="1900" b="1" spc="15" dirty="0">
                <a:latin typeface="Arial"/>
                <a:cs typeface="Arial"/>
              </a:rPr>
              <a:t> </a:t>
            </a:r>
            <a:r>
              <a:rPr sz="1900" b="1" spc="-5" dirty="0">
                <a:latin typeface="Arial"/>
                <a:cs typeface="Arial"/>
              </a:rPr>
              <a:t>–</a:t>
            </a:r>
            <a:r>
              <a:rPr sz="1900" b="1" dirty="0">
                <a:latin typeface="Arial"/>
                <a:cs typeface="Arial"/>
              </a:rPr>
              <a:t> </a:t>
            </a:r>
            <a:r>
              <a:rPr sz="1900" b="1" spc="-5" dirty="0">
                <a:latin typeface="Arial"/>
                <a:cs typeface="Arial"/>
              </a:rPr>
              <a:t>Tierra</a:t>
            </a:r>
            <a:r>
              <a:rPr sz="1900" b="1" spc="15" dirty="0">
                <a:latin typeface="Arial"/>
                <a:cs typeface="Arial"/>
              </a:rPr>
              <a:t> </a:t>
            </a:r>
            <a:r>
              <a:rPr sz="1900" b="1" dirty="0">
                <a:latin typeface="Arial"/>
                <a:cs typeface="Arial"/>
              </a:rPr>
              <a:t>se</a:t>
            </a:r>
            <a:r>
              <a:rPr sz="1900" b="1" spc="-5" dirty="0">
                <a:latin typeface="Arial"/>
                <a:cs typeface="Arial"/>
              </a:rPr>
              <a:t> </a:t>
            </a:r>
            <a:r>
              <a:rPr sz="1900" b="1" dirty="0">
                <a:latin typeface="Arial"/>
                <a:cs typeface="Arial"/>
              </a:rPr>
              <a:t>obtiene </a:t>
            </a:r>
            <a:r>
              <a:rPr sz="1900" b="1" spc="-10" dirty="0">
                <a:latin typeface="Arial"/>
                <a:cs typeface="Arial"/>
              </a:rPr>
              <a:t>como</a:t>
            </a:r>
            <a:r>
              <a:rPr sz="1900" b="1" spc="5" dirty="0">
                <a:latin typeface="Arial"/>
                <a:cs typeface="Arial"/>
              </a:rPr>
              <a:t> </a:t>
            </a:r>
            <a:r>
              <a:rPr sz="1900" b="1" spc="-5" dirty="0">
                <a:latin typeface="Arial"/>
                <a:cs typeface="Arial"/>
              </a:rPr>
              <a:t>resultado</a:t>
            </a:r>
            <a:r>
              <a:rPr sz="1900" b="1" dirty="0">
                <a:latin typeface="Arial"/>
                <a:cs typeface="Arial"/>
              </a:rPr>
              <a:t> </a:t>
            </a:r>
            <a:r>
              <a:rPr sz="1900" b="1" spc="-5" dirty="0">
                <a:latin typeface="Arial"/>
                <a:cs typeface="Arial"/>
              </a:rPr>
              <a:t>CHT</a:t>
            </a:r>
            <a:r>
              <a:rPr sz="1900" b="1" spc="35" dirty="0">
                <a:latin typeface="Arial"/>
                <a:cs typeface="Arial"/>
              </a:rPr>
              <a:t> </a:t>
            </a:r>
            <a:r>
              <a:rPr sz="1900" b="1" spc="-5" dirty="0">
                <a:latin typeface="Arial"/>
                <a:cs typeface="Arial"/>
              </a:rPr>
              <a:t>+ CTG.</a:t>
            </a:r>
            <a:endParaRPr sz="1900">
              <a:latin typeface="Arial"/>
              <a:cs typeface="Arial"/>
            </a:endParaRPr>
          </a:p>
        </p:txBody>
      </p:sp>
      <p:sp>
        <p:nvSpPr>
          <p:cNvPr id="11" name="object 11"/>
          <p:cNvSpPr txBox="1"/>
          <p:nvPr/>
        </p:nvSpPr>
        <p:spPr>
          <a:xfrm>
            <a:off x="1618740" y="2804745"/>
            <a:ext cx="6974840"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modo</a:t>
            </a:r>
            <a:r>
              <a:rPr sz="1900" b="1" spc="5" dirty="0">
                <a:latin typeface="Arial"/>
                <a:cs typeface="Arial"/>
              </a:rPr>
              <a:t> </a:t>
            </a:r>
            <a:r>
              <a:rPr sz="1900" b="1" dirty="0">
                <a:latin typeface="Arial"/>
                <a:cs typeface="Arial"/>
              </a:rPr>
              <a:t>GST</a:t>
            </a:r>
            <a:r>
              <a:rPr sz="1900" b="1" spc="15" dirty="0">
                <a:latin typeface="Arial"/>
                <a:cs typeface="Arial"/>
              </a:rPr>
              <a:t> </a:t>
            </a:r>
            <a:r>
              <a:rPr sz="1900" b="1" spc="-5" dirty="0">
                <a:latin typeface="Arial"/>
                <a:cs typeface="Arial"/>
              </a:rPr>
              <a:t>–</a:t>
            </a:r>
            <a:r>
              <a:rPr sz="1900" b="1" spc="5" dirty="0">
                <a:latin typeface="Arial"/>
                <a:cs typeface="Arial"/>
              </a:rPr>
              <a:t> </a:t>
            </a:r>
            <a:r>
              <a:rPr sz="1900" b="1" spc="-5" dirty="0">
                <a:latin typeface="Arial"/>
                <a:cs typeface="Arial"/>
              </a:rPr>
              <a:t>Guarda</a:t>
            </a:r>
            <a:r>
              <a:rPr sz="1900" b="1" spc="15" dirty="0">
                <a:latin typeface="Arial"/>
                <a:cs typeface="Arial"/>
              </a:rPr>
              <a:t> </a:t>
            </a:r>
            <a:r>
              <a:rPr sz="1900" b="1" spc="-5" dirty="0">
                <a:latin typeface="Arial"/>
                <a:cs typeface="Arial"/>
              </a:rPr>
              <a:t>se</a:t>
            </a:r>
            <a:r>
              <a:rPr sz="1900" b="1" dirty="0">
                <a:latin typeface="Arial"/>
                <a:cs typeface="Arial"/>
              </a:rPr>
              <a:t> obtiene </a:t>
            </a:r>
            <a:r>
              <a:rPr sz="1900" b="1" spc="-10" dirty="0">
                <a:latin typeface="Arial"/>
                <a:cs typeface="Arial"/>
              </a:rPr>
              <a:t>como</a:t>
            </a:r>
            <a:r>
              <a:rPr sz="1900" b="1" spc="5" dirty="0">
                <a:latin typeface="Arial"/>
                <a:cs typeface="Arial"/>
              </a:rPr>
              <a:t> </a:t>
            </a:r>
            <a:r>
              <a:rPr sz="1900" b="1" spc="-5" dirty="0">
                <a:latin typeface="Arial"/>
                <a:cs typeface="Arial"/>
              </a:rPr>
              <a:t>resultado</a:t>
            </a:r>
            <a:r>
              <a:rPr sz="1900" b="1" spc="35" dirty="0">
                <a:latin typeface="Arial"/>
                <a:cs typeface="Arial"/>
              </a:rPr>
              <a:t> </a:t>
            </a:r>
            <a:r>
              <a:rPr sz="1900" b="1" spc="-5" dirty="0">
                <a:latin typeface="Arial"/>
                <a:cs typeface="Arial"/>
              </a:rPr>
              <a:t>CTG.</a:t>
            </a:r>
            <a:endParaRPr sz="1900">
              <a:latin typeface="Arial"/>
              <a:cs typeface="Arial"/>
            </a:endParaRPr>
          </a:p>
        </p:txBody>
      </p:sp>
      <p:pic>
        <p:nvPicPr>
          <p:cNvPr id="12" name="object 12"/>
          <p:cNvPicPr/>
          <p:nvPr/>
        </p:nvPicPr>
        <p:blipFill>
          <a:blip r:embed="rId2" cstate="print"/>
          <a:stretch>
            <a:fillRect/>
          </a:stretch>
        </p:blipFill>
        <p:spPr>
          <a:xfrm>
            <a:off x="719455" y="3381968"/>
            <a:ext cx="208914" cy="194987"/>
          </a:xfrm>
          <a:prstGeom prst="rect">
            <a:avLst/>
          </a:prstGeom>
        </p:spPr>
      </p:pic>
      <p:sp>
        <p:nvSpPr>
          <p:cNvPr id="13" name="object 13"/>
          <p:cNvSpPr txBox="1"/>
          <p:nvPr/>
        </p:nvSpPr>
        <p:spPr>
          <a:xfrm>
            <a:off x="935227" y="3323971"/>
            <a:ext cx="8489315" cy="873956"/>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dirty="0">
                <a:latin typeface="Arial"/>
                <a:cs typeface="Arial"/>
              </a:rPr>
              <a:t> </a:t>
            </a:r>
            <a:r>
              <a:rPr sz="1900" b="1" spc="-5" dirty="0">
                <a:latin typeface="Arial"/>
                <a:cs typeface="Arial"/>
              </a:rPr>
              <a:t>deben</a:t>
            </a:r>
            <a:r>
              <a:rPr sz="1900" b="1" spc="10" dirty="0">
                <a:latin typeface="Arial"/>
                <a:cs typeface="Arial"/>
              </a:rPr>
              <a:t> </a:t>
            </a:r>
            <a:r>
              <a:rPr sz="1900" b="1" spc="-5" dirty="0">
                <a:latin typeface="Arial"/>
                <a:cs typeface="Arial"/>
              </a:rPr>
              <a:t>registrar los</a:t>
            </a:r>
            <a:r>
              <a:rPr sz="1900" b="1" spc="25" dirty="0">
                <a:latin typeface="Arial"/>
                <a:cs typeface="Arial"/>
              </a:rPr>
              <a:t> </a:t>
            </a:r>
            <a:r>
              <a:rPr sz="1900" b="1" spc="-5" dirty="0">
                <a:latin typeface="Arial"/>
                <a:cs typeface="Arial"/>
              </a:rPr>
              <a:t>valores</a:t>
            </a:r>
            <a:r>
              <a:rPr sz="1900" b="1" spc="5" dirty="0">
                <a:latin typeface="Arial"/>
                <a:cs typeface="Arial"/>
              </a:rPr>
              <a:t> </a:t>
            </a:r>
            <a:r>
              <a:rPr sz="1900" b="1" spc="-5" dirty="0">
                <a:latin typeface="Arial"/>
                <a:cs typeface="Arial"/>
              </a:rPr>
              <a:t>correspondientes</a:t>
            </a:r>
            <a:r>
              <a:rPr sz="1900" b="1" spc="5" dirty="0">
                <a:latin typeface="Arial"/>
                <a:cs typeface="Arial"/>
              </a:rPr>
              <a:t> </a:t>
            </a:r>
            <a:r>
              <a:rPr sz="1900" b="1" dirty="0">
                <a:latin typeface="Arial"/>
                <a:cs typeface="Arial"/>
              </a:rPr>
              <a:t>de</a:t>
            </a:r>
            <a:r>
              <a:rPr sz="1900" b="1" spc="-10" dirty="0">
                <a:latin typeface="Arial"/>
                <a:cs typeface="Arial"/>
              </a:rPr>
              <a:t> </a:t>
            </a:r>
            <a:r>
              <a:rPr sz="1900" b="1" spc="-5" dirty="0">
                <a:latin typeface="Arial"/>
                <a:cs typeface="Arial"/>
              </a:rPr>
              <a:t>factor</a:t>
            </a:r>
            <a:r>
              <a:rPr sz="1900" b="1" spc="5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potencia.</a:t>
            </a:r>
            <a:endParaRPr sz="1900">
              <a:latin typeface="Arial"/>
              <a:cs typeface="Arial"/>
            </a:endParaRPr>
          </a:p>
          <a:p>
            <a:pPr>
              <a:spcBef>
                <a:spcPts val="21"/>
              </a:spcBef>
            </a:pPr>
            <a:endParaRPr>
              <a:latin typeface="Arial"/>
              <a:cs typeface="Arial"/>
            </a:endParaRPr>
          </a:p>
          <a:p>
            <a:pPr marL="12699"/>
            <a:r>
              <a:rPr sz="1900" b="1" spc="-5" dirty="0">
                <a:latin typeface="Arial"/>
                <a:cs typeface="Arial"/>
              </a:rPr>
              <a:t>En</a:t>
            </a:r>
            <a:r>
              <a:rPr sz="1900" b="1" spc="5" dirty="0">
                <a:latin typeface="Arial"/>
                <a:cs typeface="Arial"/>
              </a:rPr>
              <a:t> </a:t>
            </a:r>
            <a:r>
              <a:rPr sz="1900" b="1" spc="-5" dirty="0">
                <a:latin typeface="Arial"/>
                <a:cs typeface="Arial"/>
              </a:rPr>
              <a:t>los</a:t>
            </a:r>
            <a:r>
              <a:rPr sz="1900" b="1" spc="10" dirty="0">
                <a:latin typeface="Arial"/>
                <a:cs typeface="Arial"/>
              </a:rPr>
              <a:t> </a:t>
            </a:r>
            <a:r>
              <a:rPr sz="1900" b="1" spc="-5" dirty="0">
                <a:latin typeface="Arial"/>
                <a:cs typeface="Arial"/>
              </a:rPr>
              <a:t>autotransformadores</a:t>
            </a:r>
            <a:r>
              <a:rPr sz="1900" b="1" spc="5"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secundario</a:t>
            </a:r>
            <a:r>
              <a:rPr sz="1900" b="1" spc="10" dirty="0">
                <a:latin typeface="Arial"/>
                <a:cs typeface="Arial"/>
              </a:rPr>
              <a:t> </a:t>
            </a:r>
            <a:r>
              <a:rPr sz="1900" b="1" spc="-5" dirty="0">
                <a:latin typeface="Arial"/>
                <a:cs typeface="Arial"/>
              </a:rPr>
              <a:t>es</a:t>
            </a:r>
            <a:r>
              <a:rPr sz="1900" b="1" spc="50" dirty="0">
                <a:latin typeface="Arial"/>
                <a:cs typeface="Arial"/>
              </a:rPr>
              <a:t> </a:t>
            </a:r>
            <a:r>
              <a:rPr sz="1900" b="1" spc="-5" dirty="0">
                <a:latin typeface="Arial"/>
                <a:cs typeface="Arial"/>
              </a:rPr>
              <a:t>una</a:t>
            </a:r>
            <a:r>
              <a:rPr sz="1900" b="1" spc="5" dirty="0">
                <a:latin typeface="Arial"/>
                <a:cs typeface="Arial"/>
              </a:rPr>
              <a:t> </a:t>
            </a:r>
            <a:r>
              <a:rPr sz="1900" b="1" spc="-5" dirty="0">
                <a:latin typeface="Arial"/>
                <a:cs typeface="Arial"/>
              </a:rPr>
              <a:t>derivación</a:t>
            </a:r>
            <a:r>
              <a:rPr sz="1900" b="1" spc="15" dirty="0">
                <a:latin typeface="Arial"/>
                <a:cs typeface="Arial"/>
              </a:rPr>
              <a:t> </a:t>
            </a:r>
            <a:r>
              <a:rPr sz="1900" b="1" spc="-5" dirty="0">
                <a:latin typeface="Arial"/>
                <a:cs typeface="Arial"/>
              </a:rPr>
              <a:t>del</a:t>
            </a:r>
            <a:r>
              <a:rPr sz="1900" b="1" spc="35" dirty="0">
                <a:latin typeface="Arial"/>
                <a:cs typeface="Arial"/>
              </a:rPr>
              <a:t> </a:t>
            </a:r>
            <a:r>
              <a:rPr sz="1900" b="1" spc="-5" dirty="0">
                <a:latin typeface="Arial"/>
                <a:cs typeface="Arial"/>
              </a:rPr>
              <a:t>primario.</a:t>
            </a:r>
            <a:endParaRPr sz="1900">
              <a:latin typeface="Arial"/>
              <a:cs typeface="Arial"/>
            </a:endParaRPr>
          </a:p>
        </p:txBody>
      </p:sp>
      <p:pic>
        <p:nvPicPr>
          <p:cNvPr id="14" name="object 14"/>
          <p:cNvPicPr/>
          <p:nvPr/>
        </p:nvPicPr>
        <p:blipFill>
          <a:blip r:embed="rId2" cstate="print"/>
          <a:stretch>
            <a:fillRect/>
          </a:stretch>
        </p:blipFill>
        <p:spPr>
          <a:xfrm>
            <a:off x="719455" y="3936915"/>
            <a:ext cx="208914" cy="194394"/>
          </a:xfrm>
          <a:prstGeom prst="rect">
            <a:avLst/>
          </a:prstGeom>
        </p:spPr>
      </p:pic>
      <p:pic>
        <p:nvPicPr>
          <p:cNvPr id="15" name="object 15"/>
          <p:cNvPicPr/>
          <p:nvPr/>
        </p:nvPicPr>
        <p:blipFill>
          <a:blip r:embed="rId2" cstate="print"/>
          <a:stretch>
            <a:fillRect/>
          </a:stretch>
        </p:blipFill>
        <p:spPr>
          <a:xfrm>
            <a:off x="719455" y="4491313"/>
            <a:ext cx="208914" cy="194987"/>
          </a:xfrm>
          <a:prstGeom prst="rect">
            <a:avLst/>
          </a:prstGeom>
        </p:spPr>
      </p:pic>
      <p:sp>
        <p:nvSpPr>
          <p:cNvPr id="16" name="object 16"/>
          <p:cNvSpPr txBox="1"/>
          <p:nvPr/>
        </p:nvSpPr>
        <p:spPr>
          <a:xfrm>
            <a:off x="3046729" y="4463161"/>
            <a:ext cx="43014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autotransformador</a:t>
            </a:r>
            <a:r>
              <a:rPr sz="1900" b="1" spc="-10" dirty="0">
                <a:latin typeface="Arial"/>
                <a:cs typeface="Arial"/>
              </a:rPr>
              <a:t> </a:t>
            </a:r>
            <a:r>
              <a:rPr sz="1900" b="1" spc="5" dirty="0">
                <a:latin typeface="Arial"/>
                <a:cs typeface="Arial"/>
              </a:rPr>
              <a:t>no </a:t>
            </a:r>
            <a:r>
              <a:rPr sz="1900" b="1" spc="-5" dirty="0">
                <a:latin typeface="Arial"/>
                <a:cs typeface="Arial"/>
              </a:rPr>
              <a:t>posea</a:t>
            </a:r>
            <a:r>
              <a:rPr sz="1900" b="1" dirty="0">
                <a:latin typeface="Arial"/>
                <a:cs typeface="Arial"/>
              </a:rPr>
              <a:t> </a:t>
            </a:r>
            <a:r>
              <a:rPr sz="1900" b="1" spc="-5" dirty="0">
                <a:latin typeface="Arial"/>
                <a:cs typeface="Arial"/>
              </a:rPr>
              <a:t>terciario</a:t>
            </a:r>
            <a:endParaRPr sz="1900">
              <a:latin typeface="Arial"/>
              <a:cs typeface="Arial"/>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112</a:t>
            </a:fld>
            <a:endParaRPr dirty="0"/>
          </a:p>
        </p:txBody>
      </p:sp>
      <p:sp>
        <p:nvSpPr>
          <p:cNvPr id="17" name="object 17"/>
          <p:cNvSpPr txBox="1"/>
          <p:nvPr/>
        </p:nvSpPr>
        <p:spPr>
          <a:xfrm>
            <a:off x="935228" y="4433697"/>
            <a:ext cx="6492875" cy="304570"/>
          </a:xfrm>
          <a:prstGeom prst="rect">
            <a:avLst/>
          </a:prstGeom>
        </p:spPr>
        <p:txBody>
          <a:bodyPr vert="horz" wrap="square" lIns="0" tIns="12064" rIns="0" bIns="0" rtlCol="0">
            <a:spAutoFit/>
          </a:bodyPr>
          <a:lstStyle/>
          <a:p>
            <a:pPr marL="12699">
              <a:spcBef>
                <a:spcPts val="95"/>
              </a:spcBef>
              <a:tabLst>
                <a:tab pos="6411661" algn="l"/>
              </a:tabLst>
            </a:pPr>
            <a:r>
              <a:rPr sz="1900" b="1" spc="-5" dirty="0">
                <a:latin typeface="Arial"/>
                <a:cs typeface="Arial"/>
              </a:rPr>
              <a:t>En</a:t>
            </a:r>
            <a:r>
              <a:rPr sz="1900" b="1" spc="-15" dirty="0">
                <a:latin typeface="Arial"/>
                <a:cs typeface="Arial"/>
              </a:rPr>
              <a:t> </a:t>
            </a:r>
            <a:r>
              <a:rPr sz="1900" b="1" spc="-5" dirty="0">
                <a:latin typeface="Arial"/>
                <a:cs typeface="Arial"/>
              </a:rPr>
              <a:t>caso de</a:t>
            </a:r>
            <a:r>
              <a:rPr sz="1900" b="1" spc="-10"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spc="-15"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a:t>
            </a:r>
            <a:endParaRPr sz="1900">
              <a:latin typeface="Arial"/>
              <a:cs typeface="Arial"/>
            </a:endParaRPr>
          </a:p>
        </p:txBody>
      </p:sp>
      <p:sp>
        <p:nvSpPr>
          <p:cNvPr id="18" name="object 18"/>
          <p:cNvSpPr txBox="1"/>
          <p:nvPr/>
        </p:nvSpPr>
        <p:spPr>
          <a:xfrm>
            <a:off x="7480682" y="4463161"/>
            <a:ext cx="24923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solo</a:t>
            </a:r>
            <a:r>
              <a:rPr sz="1900" b="1" spc="-15" dirty="0">
                <a:latin typeface="Arial"/>
                <a:cs typeface="Arial"/>
              </a:rPr>
              <a:t> </a:t>
            </a:r>
            <a:r>
              <a:rPr sz="1900" b="1" spc="-5" dirty="0">
                <a:latin typeface="Arial"/>
                <a:cs typeface="Arial"/>
              </a:rPr>
              <a:t>podrá medirse</a:t>
            </a:r>
            <a:r>
              <a:rPr sz="1900" b="1" spc="-15" dirty="0">
                <a:latin typeface="Arial"/>
                <a:cs typeface="Arial"/>
              </a:rPr>
              <a:t> </a:t>
            </a:r>
            <a:r>
              <a:rPr sz="1900" b="1" dirty="0">
                <a:latin typeface="Arial"/>
                <a:cs typeface="Arial"/>
              </a:rPr>
              <a:t>la</a:t>
            </a:r>
            <a:endParaRPr sz="1900">
              <a:latin typeface="Arial"/>
              <a:cs typeface="Arial"/>
            </a:endParaRPr>
          </a:p>
        </p:txBody>
      </p:sp>
      <p:sp>
        <p:nvSpPr>
          <p:cNvPr id="19" name="object 19"/>
          <p:cNvSpPr txBox="1"/>
          <p:nvPr/>
        </p:nvSpPr>
        <p:spPr>
          <a:xfrm>
            <a:off x="947927" y="4740530"/>
            <a:ext cx="485203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capacitancia</a:t>
            </a:r>
            <a:r>
              <a:rPr sz="1900" b="1" spc="350" dirty="0">
                <a:latin typeface="Arial"/>
                <a:cs typeface="Arial"/>
              </a:rPr>
              <a:t> </a:t>
            </a:r>
            <a:r>
              <a:rPr sz="1900" b="1" spc="-5" dirty="0">
                <a:latin typeface="Arial"/>
                <a:cs typeface="Arial"/>
              </a:rPr>
              <a:t>CHT</a:t>
            </a:r>
            <a:r>
              <a:rPr sz="1900" b="1" spc="355" dirty="0">
                <a:latin typeface="Arial"/>
                <a:cs typeface="Arial"/>
              </a:rPr>
              <a:t> </a:t>
            </a:r>
            <a:r>
              <a:rPr sz="1900" b="1" spc="-5" dirty="0">
                <a:latin typeface="Arial"/>
                <a:cs typeface="Arial"/>
              </a:rPr>
              <a:t>en</a:t>
            </a:r>
            <a:r>
              <a:rPr sz="1900" b="1" spc="350" dirty="0">
                <a:latin typeface="Arial"/>
                <a:cs typeface="Arial"/>
              </a:rPr>
              <a:t> </a:t>
            </a:r>
            <a:r>
              <a:rPr sz="1900" b="1" spc="-5" dirty="0">
                <a:latin typeface="Arial"/>
                <a:cs typeface="Arial"/>
              </a:rPr>
              <a:t>modo</a:t>
            </a:r>
            <a:r>
              <a:rPr sz="1900" b="1" spc="360" dirty="0">
                <a:latin typeface="Arial"/>
                <a:cs typeface="Arial"/>
              </a:rPr>
              <a:t> </a:t>
            </a:r>
            <a:r>
              <a:rPr sz="1900" b="1" spc="-5" dirty="0">
                <a:latin typeface="Arial"/>
                <a:cs typeface="Arial"/>
              </a:rPr>
              <a:t>GST</a:t>
            </a:r>
            <a:r>
              <a:rPr sz="1900" b="1" spc="380" dirty="0">
                <a:latin typeface="Arial"/>
                <a:cs typeface="Arial"/>
              </a:rPr>
              <a:t> </a:t>
            </a:r>
            <a:r>
              <a:rPr sz="1900" b="1" spc="-5" dirty="0">
                <a:latin typeface="Arial"/>
                <a:cs typeface="Arial"/>
              </a:rPr>
              <a:t>–</a:t>
            </a:r>
            <a:r>
              <a:rPr sz="1900" b="1" spc="350" dirty="0">
                <a:latin typeface="Arial"/>
                <a:cs typeface="Arial"/>
              </a:rPr>
              <a:t> </a:t>
            </a:r>
            <a:r>
              <a:rPr sz="1900" b="1" spc="-5" dirty="0">
                <a:latin typeface="Arial"/>
                <a:cs typeface="Arial"/>
              </a:rPr>
              <a:t>Tierra</a:t>
            </a:r>
            <a:endParaRPr sz="1900">
              <a:latin typeface="Arial"/>
              <a:cs typeface="Arial"/>
            </a:endParaRPr>
          </a:p>
        </p:txBody>
      </p:sp>
      <p:sp>
        <p:nvSpPr>
          <p:cNvPr id="20" name="object 20"/>
          <p:cNvSpPr txBox="1"/>
          <p:nvPr/>
        </p:nvSpPr>
        <p:spPr>
          <a:xfrm>
            <a:off x="5787009" y="4711065"/>
            <a:ext cx="41960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35" dirty="0">
                <a:latin typeface="Arial"/>
                <a:cs typeface="Arial"/>
              </a:rPr>
              <a:t> </a:t>
            </a:r>
            <a:r>
              <a:rPr sz="1900" b="1" dirty="0">
                <a:latin typeface="Arial"/>
                <a:cs typeface="Arial"/>
              </a:rPr>
              <a:t>cortocircuitando</a:t>
            </a:r>
            <a:r>
              <a:rPr sz="1900" b="1" spc="340" dirty="0">
                <a:latin typeface="Arial"/>
                <a:cs typeface="Arial"/>
              </a:rPr>
              <a:t> </a:t>
            </a:r>
            <a:r>
              <a:rPr sz="1900" b="1" spc="-5" dirty="0">
                <a:latin typeface="Arial"/>
                <a:cs typeface="Arial"/>
              </a:rPr>
              <a:t>y</a:t>
            </a:r>
            <a:r>
              <a:rPr sz="1900" b="1" spc="315" dirty="0">
                <a:latin typeface="Arial"/>
                <a:cs typeface="Arial"/>
              </a:rPr>
              <a:t> </a:t>
            </a:r>
            <a:r>
              <a:rPr sz="1900" b="1" spc="-5" dirty="0">
                <a:latin typeface="Arial"/>
                <a:cs typeface="Arial"/>
              </a:rPr>
              <a:t>energizando</a:t>
            </a:r>
            <a:r>
              <a:rPr sz="1900" b="1" spc="345" dirty="0">
                <a:latin typeface="Arial"/>
                <a:cs typeface="Arial"/>
              </a:rPr>
              <a:t> </a:t>
            </a:r>
            <a:r>
              <a:rPr sz="1900" b="1" spc="-10" dirty="0">
                <a:latin typeface="Arial"/>
                <a:cs typeface="Arial"/>
              </a:rPr>
              <a:t>el</a:t>
            </a:r>
            <a:endParaRPr sz="1900">
              <a:latin typeface="Arial"/>
              <a:cs typeface="Arial"/>
            </a:endParaRPr>
          </a:p>
        </p:txBody>
      </p:sp>
      <p:sp>
        <p:nvSpPr>
          <p:cNvPr id="21" name="object 21"/>
          <p:cNvSpPr txBox="1"/>
          <p:nvPr/>
        </p:nvSpPr>
        <p:spPr>
          <a:xfrm>
            <a:off x="935227" y="4988433"/>
            <a:ext cx="80200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devanado</a:t>
            </a:r>
            <a:r>
              <a:rPr sz="1900" b="1" spc="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alta</a:t>
            </a:r>
            <a:r>
              <a:rPr sz="1900" b="1" spc="21"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colocando</a:t>
            </a:r>
            <a:r>
              <a:rPr sz="1900" b="1" spc="10" dirty="0">
                <a:latin typeface="Arial"/>
                <a:cs typeface="Arial"/>
              </a:rPr>
              <a:t> </a:t>
            </a:r>
            <a:r>
              <a:rPr sz="1900" b="1" spc="-5" dirty="0">
                <a:latin typeface="Arial"/>
                <a:cs typeface="Arial"/>
              </a:rPr>
              <a:t>a</a:t>
            </a:r>
            <a:r>
              <a:rPr sz="1900" b="1" spc="5" dirty="0">
                <a:latin typeface="Arial"/>
                <a:cs typeface="Arial"/>
              </a:rPr>
              <a:t> </a:t>
            </a:r>
            <a:r>
              <a:rPr sz="1900" b="1" spc="-5" dirty="0">
                <a:latin typeface="Arial"/>
                <a:cs typeface="Arial"/>
              </a:rPr>
              <a:t>tierra</a:t>
            </a:r>
            <a:r>
              <a:rPr sz="1900" b="1" spc="5"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transformador</a:t>
            </a:r>
            <a:r>
              <a:rPr sz="1900" b="1" spc="5" dirty="0">
                <a:latin typeface="Arial"/>
                <a:cs typeface="Arial"/>
              </a:rPr>
              <a:t> </a:t>
            </a:r>
            <a:r>
              <a:rPr sz="1900" b="1" spc="-5" dirty="0">
                <a:latin typeface="Arial"/>
                <a:cs typeface="Arial"/>
              </a:rPr>
              <a:t>bajo</a:t>
            </a:r>
            <a:r>
              <a:rPr sz="1900" b="1" spc="10" dirty="0">
                <a:latin typeface="Arial"/>
                <a:cs typeface="Arial"/>
              </a:rPr>
              <a:t> </a:t>
            </a:r>
            <a:r>
              <a:rPr sz="1900" b="1" spc="-5" dirty="0">
                <a:latin typeface="Arial"/>
                <a:cs typeface="Arial"/>
              </a:rPr>
              <a:t>a</a:t>
            </a:r>
            <a:r>
              <a:rPr sz="1900" b="1" spc="50" dirty="0">
                <a:latin typeface="Arial"/>
                <a:cs typeface="Arial"/>
              </a:rPr>
              <a:t> </a:t>
            </a:r>
            <a:r>
              <a:rPr sz="1900" b="1" spc="-5" dirty="0">
                <a:latin typeface="Arial"/>
                <a:cs typeface="Arial"/>
              </a:rPr>
              <a:t>prueba.</a:t>
            </a:r>
            <a:endParaRPr sz="1900">
              <a:latin typeface="Arial"/>
              <a:cs typeface="Arial"/>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517901" y="1147827"/>
            <a:ext cx="3809365"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Interpretación</a:t>
            </a:r>
            <a:r>
              <a:rPr sz="1900" b="1" spc="1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las</a:t>
            </a:r>
            <a:r>
              <a:rPr sz="1900" b="1" spc="30" dirty="0">
                <a:latin typeface="Arial"/>
                <a:cs typeface="Arial"/>
              </a:rPr>
              <a:t> </a:t>
            </a:r>
            <a:r>
              <a:rPr sz="1900" b="1" spc="-5" dirty="0">
                <a:latin typeface="Arial"/>
                <a:cs typeface="Arial"/>
              </a:rPr>
              <a:t>Mediciones.</a:t>
            </a:r>
            <a:endParaRPr sz="1900">
              <a:latin typeface="Arial"/>
              <a:cs typeface="Arial"/>
            </a:endParaRPr>
          </a:p>
        </p:txBody>
      </p:sp>
      <p:pic>
        <p:nvPicPr>
          <p:cNvPr id="7" name="object 7"/>
          <p:cNvPicPr/>
          <p:nvPr/>
        </p:nvPicPr>
        <p:blipFill>
          <a:blip r:embed="rId2" cstate="print"/>
          <a:stretch>
            <a:fillRect/>
          </a:stretch>
        </p:blipFill>
        <p:spPr>
          <a:xfrm>
            <a:off x="719455" y="1577297"/>
            <a:ext cx="208914" cy="194987"/>
          </a:xfrm>
          <a:prstGeom prst="rect">
            <a:avLst/>
          </a:prstGeom>
        </p:spPr>
      </p:pic>
      <p:sp>
        <p:nvSpPr>
          <p:cNvPr id="8" name="object 8"/>
          <p:cNvSpPr txBox="1"/>
          <p:nvPr/>
        </p:nvSpPr>
        <p:spPr>
          <a:xfrm>
            <a:off x="947928" y="1548639"/>
            <a:ext cx="2347595" cy="269304"/>
          </a:xfrm>
          <a:prstGeom prst="rect">
            <a:avLst/>
          </a:prstGeom>
          <a:solidFill>
            <a:srgbClr val="FFFF00"/>
          </a:solidFill>
        </p:spPr>
        <p:txBody>
          <a:bodyPr vert="horz" wrap="square" lIns="0" tIns="0" rIns="0" bIns="0" rtlCol="0">
            <a:spAutoFit/>
          </a:bodyPr>
          <a:lstStyle/>
          <a:p>
            <a:pPr>
              <a:lnSpc>
                <a:spcPts val="2145"/>
              </a:lnSpc>
              <a:tabLst>
                <a:tab pos="409538" algn="l"/>
                <a:tab pos="1192425" algn="l"/>
              </a:tabLst>
            </a:pPr>
            <a:r>
              <a:rPr sz="1900" b="1" dirty="0">
                <a:latin typeface="Arial"/>
                <a:cs typeface="Arial"/>
              </a:rPr>
              <a:t>L</a:t>
            </a:r>
            <a:r>
              <a:rPr sz="1900" b="1" spc="-5" dirty="0">
                <a:latin typeface="Arial"/>
                <a:cs typeface="Arial"/>
              </a:rPr>
              <a:t>a</a:t>
            </a:r>
            <a:r>
              <a:rPr sz="1900" b="1" dirty="0">
                <a:latin typeface="Arial"/>
                <a:cs typeface="Arial"/>
              </a:rPr>
              <a:t>	</a:t>
            </a:r>
            <a:r>
              <a:rPr sz="1900" b="1" spc="-5" dirty="0">
                <a:latin typeface="Arial"/>
                <a:cs typeface="Arial"/>
              </a:rPr>
              <a:t>mejor</a:t>
            </a:r>
            <a:r>
              <a:rPr sz="1900" b="1" dirty="0">
                <a:latin typeface="Arial"/>
                <a:cs typeface="Arial"/>
              </a:rPr>
              <a:t>	</a:t>
            </a:r>
            <a:r>
              <a:rPr sz="1900" b="1" spc="-5" dirty="0">
                <a:latin typeface="Arial"/>
                <a:cs typeface="Arial"/>
              </a:rPr>
              <a:t>re</a:t>
            </a:r>
            <a:r>
              <a:rPr sz="1900" b="1" spc="5" dirty="0">
                <a:latin typeface="Arial"/>
                <a:cs typeface="Arial"/>
              </a:rPr>
              <a:t>f</a:t>
            </a:r>
            <a:r>
              <a:rPr sz="1900" b="1" spc="-5" dirty="0">
                <a:latin typeface="Arial"/>
                <a:cs typeface="Arial"/>
              </a:rPr>
              <a:t>erencia</a:t>
            </a:r>
            <a:endParaRPr sz="1900">
              <a:latin typeface="Arial"/>
              <a:cs typeface="Arial"/>
            </a:endParaRPr>
          </a:p>
        </p:txBody>
      </p:sp>
      <p:sp>
        <p:nvSpPr>
          <p:cNvPr id="9" name="object 9"/>
          <p:cNvSpPr txBox="1"/>
          <p:nvPr/>
        </p:nvSpPr>
        <p:spPr>
          <a:xfrm>
            <a:off x="3410840" y="1519174"/>
            <a:ext cx="2923540" cy="304570"/>
          </a:xfrm>
          <a:prstGeom prst="rect">
            <a:avLst/>
          </a:prstGeom>
        </p:spPr>
        <p:txBody>
          <a:bodyPr vert="horz" wrap="square" lIns="0" tIns="12064" rIns="0" bIns="0" rtlCol="0">
            <a:spAutoFit/>
          </a:bodyPr>
          <a:lstStyle/>
          <a:p>
            <a:pPr marL="12699">
              <a:spcBef>
                <a:spcPts val="95"/>
              </a:spcBef>
              <a:tabLst>
                <a:tab pos="569544" algn="l"/>
                <a:tab pos="1408939" algn="l"/>
                <a:tab pos="2313100" algn="l"/>
                <a:tab pos="2709304" algn="l"/>
              </a:tabLst>
            </a:pP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existir,</a:t>
            </a:r>
            <a:r>
              <a:rPr sz="1900" b="1"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el</a:t>
            </a:r>
            <a:endParaRPr sz="1900">
              <a:latin typeface="Arial"/>
              <a:cs typeface="Arial"/>
            </a:endParaRPr>
          </a:p>
        </p:txBody>
      </p:sp>
      <p:sp>
        <p:nvSpPr>
          <p:cNvPr id="10" name="object 10"/>
          <p:cNvSpPr txBox="1"/>
          <p:nvPr/>
        </p:nvSpPr>
        <p:spPr>
          <a:xfrm>
            <a:off x="6451981" y="1548639"/>
            <a:ext cx="2045970" cy="269304"/>
          </a:xfrm>
          <a:prstGeom prst="rect">
            <a:avLst/>
          </a:prstGeom>
          <a:solidFill>
            <a:srgbClr val="FFFF00"/>
          </a:solidFill>
        </p:spPr>
        <p:txBody>
          <a:bodyPr vert="horz" wrap="square" lIns="0" tIns="0" rIns="0" bIns="0" rtlCol="0">
            <a:spAutoFit/>
          </a:bodyPr>
          <a:lstStyle/>
          <a:p>
            <a:pPr>
              <a:lnSpc>
                <a:spcPts val="2145"/>
              </a:lnSpc>
              <a:tabLst>
                <a:tab pos="1024799" algn="l"/>
              </a:tabLst>
            </a:pPr>
            <a:r>
              <a:rPr sz="1900" b="1" spc="-5" dirty="0">
                <a:latin typeface="Arial"/>
                <a:cs typeface="Arial"/>
              </a:rPr>
              <a:t>regis</a:t>
            </a:r>
            <a:r>
              <a:rPr sz="1900" b="1" dirty="0">
                <a:latin typeface="Arial"/>
                <a:cs typeface="Arial"/>
              </a:rPr>
              <a:t>t</a:t>
            </a:r>
            <a:r>
              <a:rPr sz="1900" b="1" spc="-5" dirty="0">
                <a:latin typeface="Arial"/>
                <a:cs typeface="Arial"/>
              </a:rPr>
              <a:t>ro</a:t>
            </a:r>
            <a:r>
              <a:rPr sz="1900" b="1" dirty="0">
                <a:latin typeface="Arial"/>
                <a:cs typeface="Arial"/>
              </a:rPr>
              <a:t>	</a:t>
            </a:r>
            <a:r>
              <a:rPr sz="1900" b="1" spc="-5" dirty="0">
                <a:latin typeface="Arial"/>
                <a:cs typeface="Arial"/>
              </a:rPr>
              <a:t>histórico</a:t>
            </a:r>
            <a:endParaRPr sz="1900">
              <a:latin typeface="Arial"/>
              <a:cs typeface="Arial"/>
            </a:endParaRPr>
          </a:p>
        </p:txBody>
      </p:sp>
      <p:sp>
        <p:nvSpPr>
          <p:cNvPr id="11" name="object 11"/>
          <p:cNvSpPr txBox="1"/>
          <p:nvPr/>
        </p:nvSpPr>
        <p:spPr>
          <a:xfrm>
            <a:off x="8612886" y="1519175"/>
            <a:ext cx="1373505" cy="304570"/>
          </a:xfrm>
          <a:prstGeom prst="rect">
            <a:avLst/>
          </a:prstGeom>
        </p:spPr>
        <p:txBody>
          <a:bodyPr vert="horz" wrap="square" lIns="0" tIns="12064" rIns="0" bIns="0" rtlCol="0">
            <a:spAutoFit/>
          </a:bodyPr>
          <a:lstStyle/>
          <a:p>
            <a:pPr marL="12699">
              <a:spcBef>
                <a:spcPts val="95"/>
              </a:spcBef>
              <a:tabLst>
                <a:tab pos="421602" algn="l"/>
              </a:tabLst>
            </a:pPr>
            <a:r>
              <a:rPr sz="1900" b="1" spc="-5" dirty="0">
                <a:latin typeface="Arial"/>
                <a:cs typeface="Arial"/>
              </a:rPr>
              <a:t>de	pruebas</a:t>
            </a:r>
            <a:endParaRPr sz="1900">
              <a:latin typeface="Arial"/>
              <a:cs typeface="Arial"/>
            </a:endParaRPr>
          </a:p>
        </p:txBody>
      </p:sp>
      <p:sp>
        <p:nvSpPr>
          <p:cNvPr id="12" name="object 12"/>
          <p:cNvSpPr txBox="1"/>
          <p:nvPr/>
        </p:nvSpPr>
        <p:spPr>
          <a:xfrm>
            <a:off x="935227" y="1796542"/>
            <a:ext cx="51447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anteriores</a:t>
            </a:r>
            <a:r>
              <a:rPr sz="1900" b="1" dirty="0">
                <a:latin typeface="Arial"/>
                <a:cs typeface="Arial"/>
              </a:rPr>
              <a:t> </a:t>
            </a:r>
            <a:r>
              <a:rPr sz="1900" b="1" spc="-5" dirty="0">
                <a:latin typeface="Arial"/>
                <a:cs typeface="Arial"/>
              </a:rPr>
              <a:t>efectuadas</a:t>
            </a:r>
            <a:r>
              <a:rPr sz="1900" b="1" dirty="0">
                <a:latin typeface="Arial"/>
                <a:cs typeface="Arial"/>
              </a:rPr>
              <a:t> </a:t>
            </a:r>
            <a:r>
              <a:rPr sz="1900" b="1" spc="-5" dirty="0">
                <a:latin typeface="Arial"/>
                <a:cs typeface="Arial"/>
              </a:rPr>
              <a:t>al</a:t>
            </a:r>
            <a:r>
              <a:rPr sz="1900" b="1" spc="10" dirty="0">
                <a:latin typeface="Arial"/>
                <a:cs typeface="Arial"/>
              </a:rPr>
              <a:t> </a:t>
            </a:r>
            <a:r>
              <a:rPr sz="1900" b="1" spc="-5" dirty="0">
                <a:latin typeface="Arial"/>
                <a:cs typeface="Arial"/>
              </a:rPr>
              <a:t>equipo</a:t>
            </a:r>
            <a:r>
              <a:rPr sz="1900" b="1" spc="10" dirty="0">
                <a:latin typeface="Arial"/>
                <a:cs typeface="Arial"/>
              </a:rPr>
              <a:t> </a:t>
            </a:r>
            <a:r>
              <a:rPr sz="1900" b="1" spc="-5" dirty="0">
                <a:latin typeface="Arial"/>
                <a:cs typeface="Arial"/>
              </a:rPr>
              <a:t>bajo</a:t>
            </a:r>
            <a:r>
              <a:rPr sz="1900" b="1" spc="5" dirty="0">
                <a:latin typeface="Arial"/>
                <a:cs typeface="Arial"/>
              </a:rPr>
              <a:t> </a:t>
            </a:r>
            <a:r>
              <a:rPr sz="1900" b="1" spc="-5" dirty="0">
                <a:latin typeface="Arial"/>
                <a:cs typeface="Arial"/>
              </a:rPr>
              <a:t>prueba.</a:t>
            </a:r>
            <a:endParaRPr sz="1900">
              <a:latin typeface="Arial"/>
              <a:cs typeface="Arial"/>
            </a:endParaRPr>
          </a:p>
        </p:txBody>
      </p:sp>
      <p:pic>
        <p:nvPicPr>
          <p:cNvPr id="13" name="object 13"/>
          <p:cNvPicPr/>
          <p:nvPr/>
        </p:nvPicPr>
        <p:blipFill>
          <a:blip r:embed="rId2" cstate="print"/>
          <a:stretch>
            <a:fillRect/>
          </a:stretch>
        </p:blipFill>
        <p:spPr>
          <a:xfrm>
            <a:off x="719455" y="2409782"/>
            <a:ext cx="208914" cy="194987"/>
          </a:xfrm>
          <a:prstGeom prst="rect">
            <a:avLst/>
          </a:prstGeom>
        </p:spPr>
      </p:pic>
      <p:sp>
        <p:nvSpPr>
          <p:cNvPr id="14" name="object 14"/>
          <p:cNvSpPr txBox="1"/>
          <p:nvPr/>
        </p:nvSpPr>
        <p:spPr>
          <a:xfrm>
            <a:off x="947929" y="2380818"/>
            <a:ext cx="28187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Variaciones</a:t>
            </a:r>
            <a:r>
              <a:rPr sz="1900" b="1" spc="135" dirty="0">
                <a:latin typeface="Arial"/>
                <a:cs typeface="Arial"/>
              </a:rPr>
              <a:t> </a:t>
            </a:r>
            <a:r>
              <a:rPr sz="1900" b="1" spc="-5" dirty="0">
                <a:latin typeface="Arial"/>
                <a:cs typeface="Arial"/>
              </a:rPr>
              <a:t>importantes</a:t>
            </a:r>
            <a:endParaRPr sz="1900">
              <a:latin typeface="Arial"/>
              <a:cs typeface="Arial"/>
            </a:endParaRPr>
          </a:p>
        </p:txBody>
      </p:sp>
      <p:sp>
        <p:nvSpPr>
          <p:cNvPr id="15" name="object 15"/>
          <p:cNvSpPr txBox="1"/>
          <p:nvPr/>
        </p:nvSpPr>
        <p:spPr>
          <a:xfrm>
            <a:off x="3836035" y="2351658"/>
            <a:ext cx="6148705"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en</a:t>
            </a:r>
            <a:r>
              <a:rPr sz="1900" b="1" spc="125" dirty="0">
                <a:latin typeface="Arial"/>
                <a:cs typeface="Arial"/>
              </a:rPr>
              <a:t> </a:t>
            </a:r>
            <a:r>
              <a:rPr sz="1900" b="1" spc="-5" dirty="0">
                <a:latin typeface="Arial"/>
                <a:cs typeface="Arial"/>
              </a:rPr>
              <a:t>el</a:t>
            </a:r>
            <a:r>
              <a:rPr sz="1900" b="1" spc="149" dirty="0">
                <a:latin typeface="Arial"/>
                <a:cs typeface="Arial"/>
              </a:rPr>
              <a:t> </a:t>
            </a:r>
            <a:r>
              <a:rPr sz="1900" b="1" spc="-10" dirty="0">
                <a:latin typeface="Arial"/>
                <a:cs typeface="Arial"/>
              </a:rPr>
              <a:t>valor</a:t>
            </a:r>
            <a:r>
              <a:rPr sz="1900" b="1" spc="114" dirty="0">
                <a:latin typeface="Arial"/>
                <a:cs typeface="Arial"/>
              </a:rPr>
              <a:t> </a:t>
            </a:r>
            <a:r>
              <a:rPr sz="1900" b="1" spc="-5" dirty="0">
                <a:latin typeface="Arial"/>
                <a:cs typeface="Arial"/>
              </a:rPr>
              <a:t>del</a:t>
            </a:r>
            <a:r>
              <a:rPr sz="1900" b="1" spc="140" dirty="0">
                <a:latin typeface="Arial"/>
                <a:cs typeface="Arial"/>
              </a:rPr>
              <a:t> </a:t>
            </a:r>
            <a:r>
              <a:rPr sz="1900" b="1" spc="-5" dirty="0">
                <a:latin typeface="Arial"/>
                <a:cs typeface="Arial"/>
              </a:rPr>
              <a:t>factor</a:t>
            </a:r>
            <a:r>
              <a:rPr sz="1900" b="1" spc="120"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potencia,</a:t>
            </a:r>
            <a:r>
              <a:rPr sz="1900" b="1" spc="125" dirty="0">
                <a:latin typeface="Arial"/>
                <a:cs typeface="Arial"/>
              </a:rPr>
              <a:t> </a:t>
            </a:r>
            <a:r>
              <a:rPr sz="1900" b="1" spc="-5" dirty="0">
                <a:latin typeface="Arial"/>
                <a:cs typeface="Arial"/>
              </a:rPr>
              <a:t>entre</a:t>
            </a:r>
            <a:r>
              <a:rPr sz="1900" b="1" spc="170" dirty="0">
                <a:latin typeface="Arial"/>
                <a:cs typeface="Arial"/>
              </a:rPr>
              <a:t> </a:t>
            </a:r>
            <a:r>
              <a:rPr sz="1900" b="1" spc="-5" dirty="0">
                <a:latin typeface="Arial"/>
                <a:cs typeface="Arial"/>
              </a:rPr>
              <a:t>dos</a:t>
            </a:r>
            <a:r>
              <a:rPr sz="1900" b="1" spc="125" dirty="0">
                <a:latin typeface="Arial"/>
                <a:cs typeface="Arial"/>
              </a:rPr>
              <a:t> </a:t>
            </a:r>
            <a:r>
              <a:rPr sz="1900" b="1" spc="-5" dirty="0">
                <a:latin typeface="Arial"/>
                <a:cs typeface="Arial"/>
              </a:rPr>
              <a:t>pruebas</a:t>
            </a:r>
            <a:endParaRPr sz="1900">
              <a:latin typeface="Arial"/>
              <a:cs typeface="Arial"/>
            </a:endParaRPr>
          </a:p>
        </p:txBody>
      </p:sp>
      <p:sp>
        <p:nvSpPr>
          <p:cNvPr id="16" name="object 16"/>
          <p:cNvSpPr txBox="1"/>
          <p:nvPr/>
        </p:nvSpPr>
        <p:spPr>
          <a:xfrm>
            <a:off x="935228" y="2629025"/>
            <a:ext cx="70097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efectuadas</a:t>
            </a:r>
            <a:r>
              <a:rPr sz="1900" b="1" spc="375" dirty="0">
                <a:latin typeface="Arial"/>
                <a:cs typeface="Arial"/>
              </a:rPr>
              <a:t> </a:t>
            </a:r>
            <a:r>
              <a:rPr sz="1900" b="1" spc="-10" dirty="0">
                <a:latin typeface="Arial"/>
                <a:cs typeface="Arial"/>
              </a:rPr>
              <a:t>en</a:t>
            </a:r>
            <a:r>
              <a:rPr sz="1900" b="1" spc="380" dirty="0">
                <a:latin typeface="Arial"/>
                <a:cs typeface="Arial"/>
              </a:rPr>
              <a:t> </a:t>
            </a:r>
            <a:r>
              <a:rPr sz="1900" b="1" spc="-5" dirty="0">
                <a:latin typeface="Arial"/>
                <a:cs typeface="Arial"/>
              </a:rPr>
              <a:t>tiempos</a:t>
            </a:r>
            <a:r>
              <a:rPr sz="1900" b="1" spc="380" dirty="0">
                <a:latin typeface="Arial"/>
                <a:cs typeface="Arial"/>
              </a:rPr>
              <a:t> </a:t>
            </a:r>
            <a:r>
              <a:rPr sz="1900" b="1" spc="-5" dirty="0">
                <a:latin typeface="Arial"/>
                <a:cs typeface="Arial"/>
              </a:rPr>
              <a:t>diferentes</a:t>
            </a:r>
            <a:r>
              <a:rPr sz="1900" b="1" spc="380" dirty="0">
                <a:latin typeface="Arial"/>
                <a:cs typeface="Arial"/>
              </a:rPr>
              <a:t> </a:t>
            </a:r>
            <a:r>
              <a:rPr sz="1900" b="1" spc="-5" dirty="0">
                <a:latin typeface="Arial"/>
                <a:cs typeface="Arial"/>
              </a:rPr>
              <a:t>referidas</a:t>
            </a:r>
            <a:r>
              <a:rPr sz="1900" b="1" spc="415" dirty="0">
                <a:latin typeface="Arial"/>
                <a:cs typeface="Arial"/>
              </a:rPr>
              <a:t> </a:t>
            </a:r>
            <a:r>
              <a:rPr sz="1900" b="1" spc="-5" dirty="0">
                <a:latin typeface="Arial"/>
                <a:cs typeface="Arial"/>
              </a:rPr>
              <a:t>ambas</a:t>
            </a:r>
            <a:r>
              <a:rPr sz="1900" b="1" spc="390" dirty="0">
                <a:latin typeface="Arial"/>
                <a:cs typeface="Arial"/>
              </a:rPr>
              <a:t> </a:t>
            </a:r>
            <a:r>
              <a:rPr sz="1900" b="1" spc="-5" dirty="0">
                <a:latin typeface="Arial"/>
                <a:cs typeface="Arial"/>
              </a:rPr>
              <a:t>a</a:t>
            </a:r>
            <a:r>
              <a:rPr sz="1900" b="1" spc="375" dirty="0">
                <a:latin typeface="Arial"/>
                <a:cs typeface="Arial"/>
              </a:rPr>
              <a:t> </a:t>
            </a:r>
            <a:r>
              <a:rPr sz="1900" b="1" spc="-5" dirty="0">
                <a:latin typeface="Arial"/>
                <a:cs typeface="Arial"/>
              </a:rPr>
              <a:t>20</a:t>
            </a:r>
            <a:r>
              <a:rPr sz="1900" b="1" spc="380" dirty="0">
                <a:latin typeface="Arial"/>
                <a:cs typeface="Arial"/>
              </a:rPr>
              <a:t> </a:t>
            </a:r>
            <a:r>
              <a:rPr sz="1900" b="1" spc="-5" dirty="0">
                <a:latin typeface="Arial"/>
                <a:cs typeface="Arial"/>
              </a:rPr>
              <a:t>ºC</a:t>
            </a:r>
            <a:endParaRPr sz="1900">
              <a:latin typeface="Arial"/>
              <a:cs typeface="Arial"/>
            </a:endParaRPr>
          </a:p>
        </p:txBody>
      </p:sp>
      <p:sp>
        <p:nvSpPr>
          <p:cNvPr id="17" name="object 17"/>
          <p:cNvSpPr txBox="1"/>
          <p:nvPr/>
        </p:nvSpPr>
        <p:spPr>
          <a:xfrm>
            <a:off x="8047990" y="2658492"/>
            <a:ext cx="19253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pudieran</a:t>
            </a:r>
            <a:r>
              <a:rPr sz="1900" b="1" spc="350" dirty="0">
                <a:latin typeface="Arial"/>
                <a:cs typeface="Arial"/>
              </a:rPr>
              <a:t> </a:t>
            </a:r>
            <a:r>
              <a:rPr sz="1900" b="1" spc="-5" dirty="0">
                <a:latin typeface="Arial"/>
                <a:cs typeface="Arial"/>
              </a:rPr>
              <a:t>indicar</a:t>
            </a:r>
            <a:endParaRPr sz="1900">
              <a:latin typeface="Arial"/>
              <a:cs typeface="Arial"/>
            </a:endParaRPr>
          </a:p>
        </p:txBody>
      </p:sp>
      <p:sp>
        <p:nvSpPr>
          <p:cNvPr id="18" name="object 18"/>
          <p:cNvSpPr txBox="1"/>
          <p:nvPr/>
        </p:nvSpPr>
        <p:spPr>
          <a:xfrm>
            <a:off x="947928" y="2935860"/>
            <a:ext cx="12198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a:t>
            </a:r>
            <a:r>
              <a:rPr sz="1900" b="1" dirty="0">
                <a:latin typeface="Arial"/>
                <a:cs typeface="Arial"/>
              </a:rPr>
              <a:t>b</a:t>
            </a:r>
            <a:r>
              <a:rPr sz="1900" b="1" spc="-5" dirty="0">
                <a:latin typeface="Arial"/>
                <a:cs typeface="Arial"/>
              </a:rPr>
              <a:t>lemas</a:t>
            </a:r>
            <a:endParaRPr sz="1900">
              <a:latin typeface="Arial"/>
              <a:cs typeface="Arial"/>
            </a:endParaRPr>
          </a:p>
        </p:txBody>
      </p:sp>
      <p:sp>
        <p:nvSpPr>
          <p:cNvPr id="19" name="object 19"/>
          <p:cNvSpPr txBox="1"/>
          <p:nvPr/>
        </p:nvSpPr>
        <p:spPr>
          <a:xfrm>
            <a:off x="2221739" y="2906394"/>
            <a:ext cx="1502410"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en</a:t>
            </a:r>
            <a:r>
              <a:rPr sz="1900" b="1" spc="-30" dirty="0">
                <a:latin typeface="Arial"/>
                <a:cs typeface="Arial"/>
              </a:rPr>
              <a:t> </a:t>
            </a:r>
            <a:r>
              <a:rPr sz="1900" b="1" spc="-5" dirty="0">
                <a:latin typeface="Arial"/>
                <a:cs typeface="Arial"/>
              </a:rPr>
              <a:t>el</a:t>
            </a:r>
            <a:r>
              <a:rPr sz="1900" b="1" spc="-30" dirty="0">
                <a:latin typeface="Arial"/>
                <a:cs typeface="Arial"/>
              </a:rPr>
              <a:t> </a:t>
            </a:r>
            <a:r>
              <a:rPr sz="1900" b="1" spc="-5" dirty="0">
                <a:latin typeface="Arial"/>
                <a:cs typeface="Arial"/>
              </a:rPr>
              <a:t>equipo.</a:t>
            </a:r>
            <a:endParaRPr sz="1900">
              <a:latin typeface="Arial"/>
              <a:cs typeface="Arial"/>
            </a:endParaRPr>
          </a:p>
        </p:txBody>
      </p:sp>
      <p:pic>
        <p:nvPicPr>
          <p:cNvPr id="20" name="object 20"/>
          <p:cNvPicPr/>
          <p:nvPr/>
        </p:nvPicPr>
        <p:blipFill>
          <a:blip r:embed="rId2" cstate="print"/>
          <a:stretch>
            <a:fillRect/>
          </a:stretch>
        </p:blipFill>
        <p:spPr>
          <a:xfrm>
            <a:off x="719455" y="3519128"/>
            <a:ext cx="208914" cy="194987"/>
          </a:xfrm>
          <a:prstGeom prst="rect">
            <a:avLst/>
          </a:prstGeom>
        </p:spPr>
      </p:pic>
      <p:sp>
        <p:nvSpPr>
          <p:cNvPr id="21" name="object 21"/>
          <p:cNvSpPr txBox="1"/>
          <p:nvPr/>
        </p:nvSpPr>
        <p:spPr>
          <a:xfrm>
            <a:off x="1452626" y="3490595"/>
            <a:ext cx="9290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ejemplo</a:t>
            </a:r>
            <a:endParaRPr sz="1900">
              <a:latin typeface="Arial"/>
              <a:cs typeface="Arial"/>
            </a:endParaRPr>
          </a:p>
        </p:txBody>
      </p:sp>
      <p:sp>
        <p:nvSpPr>
          <p:cNvPr id="22" name="object 22"/>
          <p:cNvSpPr txBox="1"/>
          <p:nvPr/>
        </p:nvSpPr>
        <p:spPr>
          <a:xfrm>
            <a:off x="935227" y="3461131"/>
            <a:ext cx="2708910" cy="304570"/>
          </a:xfrm>
          <a:prstGeom prst="rect">
            <a:avLst/>
          </a:prstGeom>
        </p:spPr>
        <p:txBody>
          <a:bodyPr vert="horz" wrap="square" lIns="0" tIns="12064" rIns="0" bIns="0" rtlCol="0">
            <a:spAutoFit/>
          </a:bodyPr>
          <a:lstStyle/>
          <a:p>
            <a:pPr marL="12699">
              <a:spcBef>
                <a:spcPts val="95"/>
              </a:spcBef>
              <a:tabLst>
                <a:tab pos="1429894" algn="l"/>
              </a:tabLst>
            </a:pPr>
            <a:r>
              <a:rPr sz="1900" b="1" spc="-5" dirty="0">
                <a:latin typeface="Arial"/>
                <a:cs typeface="Arial"/>
              </a:rPr>
              <a:t>Por	,</a:t>
            </a:r>
            <a:r>
              <a:rPr sz="1900" b="1" spc="250" dirty="0">
                <a:latin typeface="Arial"/>
                <a:cs typeface="Arial"/>
              </a:rPr>
              <a:t> </a:t>
            </a:r>
            <a:r>
              <a:rPr sz="1900" b="1" spc="-5" dirty="0">
                <a:latin typeface="Arial"/>
                <a:cs typeface="Arial"/>
              </a:rPr>
              <a:t>el</a:t>
            </a:r>
            <a:r>
              <a:rPr sz="1900" b="1" spc="250" dirty="0">
                <a:latin typeface="Arial"/>
                <a:cs typeface="Arial"/>
              </a:rPr>
              <a:t> </a:t>
            </a:r>
            <a:r>
              <a:rPr sz="1900" b="1" spc="-5" dirty="0">
                <a:latin typeface="Arial"/>
                <a:cs typeface="Arial"/>
              </a:rPr>
              <a:t>equipo</a:t>
            </a:r>
            <a:endParaRPr sz="1900">
              <a:latin typeface="Arial"/>
              <a:cs typeface="Arial"/>
            </a:endParaRPr>
          </a:p>
        </p:txBody>
      </p:sp>
      <p:sp>
        <p:nvSpPr>
          <p:cNvPr id="23" name="object 23"/>
          <p:cNvSpPr txBox="1"/>
          <p:nvPr/>
        </p:nvSpPr>
        <p:spPr>
          <a:xfrm>
            <a:off x="3737484" y="3490595"/>
            <a:ext cx="1229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Delta</a:t>
            </a:r>
            <a:r>
              <a:rPr sz="1900" b="1" spc="225" dirty="0">
                <a:latin typeface="Arial"/>
                <a:cs typeface="Arial"/>
              </a:rPr>
              <a:t> </a:t>
            </a:r>
            <a:r>
              <a:rPr sz="1900" b="1" spc="-5" dirty="0">
                <a:latin typeface="Arial"/>
                <a:cs typeface="Arial"/>
              </a:rPr>
              <a:t>4000</a:t>
            </a:r>
            <a:endParaRPr sz="1900">
              <a:latin typeface="Arial"/>
              <a:cs typeface="Arial"/>
            </a:endParaRPr>
          </a:p>
        </p:txBody>
      </p:sp>
      <p:sp>
        <p:nvSpPr>
          <p:cNvPr id="24" name="object 24"/>
          <p:cNvSpPr txBox="1"/>
          <p:nvPr/>
        </p:nvSpPr>
        <p:spPr>
          <a:xfrm>
            <a:off x="5058284" y="3461131"/>
            <a:ext cx="12687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220" dirty="0">
                <a:latin typeface="Arial"/>
                <a:cs typeface="Arial"/>
              </a:rPr>
              <a:t> </a:t>
            </a:r>
            <a:r>
              <a:rPr sz="1900" b="1" spc="-5" dirty="0">
                <a:latin typeface="Arial"/>
                <a:cs typeface="Arial"/>
              </a:rPr>
              <a:t>Megger</a:t>
            </a:r>
            <a:endParaRPr sz="1900">
              <a:latin typeface="Arial"/>
              <a:cs typeface="Arial"/>
            </a:endParaRPr>
          </a:p>
        </p:txBody>
      </p:sp>
      <p:sp>
        <p:nvSpPr>
          <p:cNvPr id="25" name="object 25"/>
          <p:cNvSpPr txBox="1"/>
          <p:nvPr/>
        </p:nvSpPr>
        <p:spPr>
          <a:xfrm>
            <a:off x="6418454" y="3490595"/>
            <a:ext cx="23933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calcula</a:t>
            </a:r>
            <a:r>
              <a:rPr sz="1900" b="1" spc="270" dirty="0">
                <a:latin typeface="Arial"/>
                <a:cs typeface="Arial"/>
              </a:rPr>
              <a:t> </a:t>
            </a:r>
            <a:r>
              <a:rPr sz="1900" b="1" spc="-5" dirty="0">
                <a:latin typeface="Arial"/>
                <a:cs typeface="Arial"/>
              </a:rPr>
              <a:t>el</a:t>
            </a:r>
            <a:r>
              <a:rPr sz="1900" b="1" spc="290" dirty="0">
                <a:latin typeface="Arial"/>
                <a:cs typeface="Arial"/>
              </a:rPr>
              <a:t> </a:t>
            </a:r>
            <a:r>
              <a:rPr sz="1900" b="1" spc="-5" dirty="0">
                <a:latin typeface="Arial"/>
                <a:cs typeface="Arial"/>
              </a:rPr>
              <a:t>verdadero</a:t>
            </a:r>
            <a:endParaRPr sz="1900">
              <a:latin typeface="Arial"/>
              <a:cs typeface="Arial"/>
            </a:endParaRPr>
          </a:p>
        </p:txBody>
      </p:sp>
      <p:sp>
        <p:nvSpPr>
          <p:cNvPr id="26" name="object 26"/>
          <p:cNvSpPr txBox="1"/>
          <p:nvPr/>
        </p:nvSpPr>
        <p:spPr>
          <a:xfrm>
            <a:off x="8902446" y="3461131"/>
            <a:ext cx="10801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factor</a:t>
            </a:r>
            <a:r>
              <a:rPr sz="1900" b="1" spc="214" dirty="0">
                <a:latin typeface="Arial"/>
                <a:cs typeface="Arial"/>
              </a:rPr>
              <a:t> </a:t>
            </a:r>
            <a:r>
              <a:rPr sz="1900" b="1" spc="-5" dirty="0">
                <a:latin typeface="Arial"/>
                <a:cs typeface="Arial"/>
              </a:rPr>
              <a:t>de</a:t>
            </a:r>
            <a:endParaRPr sz="1900">
              <a:latin typeface="Arial"/>
              <a:cs typeface="Arial"/>
            </a:endParaRPr>
          </a:p>
        </p:txBody>
      </p:sp>
      <p:sp>
        <p:nvSpPr>
          <p:cNvPr id="27" name="object 27"/>
          <p:cNvSpPr txBox="1"/>
          <p:nvPr/>
        </p:nvSpPr>
        <p:spPr>
          <a:xfrm>
            <a:off x="947927" y="3767963"/>
            <a:ext cx="363727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compensación</a:t>
            </a:r>
            <a:r>
              <a:rPr sz="1900" b="1" spc="130" dirty="0">
                <a:latin typeface="Arial"/>
                <a:cs typeface="Arial"/>
              </a:rPr>
              <a:t> </a:t>
            </a:r>
            <a:r>
              <a:rPr sz="1900" b="1" spc="-5" dirty="0">
                <a:latin typeface="Arial"/>
                <a:cs typeface="Arial"/>
              </a:rPr>
              <a:t>por</a:t>
            </a:r>
            <a:r>
              <a:rPr sz="1900" b="1" spc="114" dirty="0">
                <a:latin typeface="Arial"/>
                <a:cs typeface="Arial"/>
              </a:rPr>
              <a:t> </a:t>
            </a:r>
            <a:r>
              <a:rPr sz="1900" b="1" spc="-5" dirty="0">
                <a:latin typeface="Arial"/>
                <a:cs typeface="Arial"/>
              </a:rPr>
              <a:t>temperatura</a:t>
            </a:r>
            <a:endParaRPr sz="1900">
              <a:latin typeface="Arial"/>
              <a:cs typeface="Arial"/>
            </a:endParaRPr>
          </a:p>
        </p:txBody>
      </p:sp>
      <p:sp>
        <p:nvSpPr>
          <p:cNvPr id="28" name="object 28"/>
          <p:cNvSpPr txBox="1"/>
          <p:nvPr/>
        </p:nvSpPr>
        <p:spPr>
          <a:xfrm>
            <a:off x="4572126" y="3738499"/>
            <a:ext cx="503174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05" dirty="0">
                <a:latin typeface="Arial"/>
                <a:cs typeface="Arial"/>
              </a:rPr>
              <a:t> </a:t>
            </a:r>
            <a:r>
              <a:rPr sz="1900" b="1" spc="-5" dirty="0">
                <a:latin typeface="Arial"/>
                <a:cs typeface="Arial"/>
              </a:rPr>
              <a:t>si</a:t>
            </a:r>
            <a:r>
              <a:rPr sz="1900" b="1" spc="110" dirty="0">
                <a:latin typeface="Arial"/>
                <a:cs typeface="Arial"/>
              </a:rPr>
              <a:t> </a:t>
            </a:r>
            <a:r>
              <a:rPr sz="1900" b="1" spc="-5" dirty="0">
                <a:latin typeface="Arial"/>
                <a:cs typeface="Arial"/>
              </a:rPr>
              <a:t>así</a:t>
            </a:r>
            <a:r>
              <a:rPr sz="1900" b="1" spc="130" dirty="0">
                <a:latin typeface="Arial"/>
                <a:cs typeface="Arial"/>
              </a:rPr>
              <a:t> </a:t>
            </a:r>
            <a:r>
              <a:rPr sz="1900" b="1" spc="-5" dirty="0">
                <a:latin typeface="Arial"/>
                <a:cs typeface="Arial"/>
              </a:rPr>
              <a:t>el</a:t>
            </a:r>
            <a:r>
              <a:rPr sz="1900" b="1" spc="125" dirty="0">
                <a:latin typeface="Arial"/>
                <a:cs typeface="Arial"/>
              </a:rPr>
              <a:t> </a:t>
            </a:r>
            <a:r>
              <a:rPr sz="1900" b="1" spc="-5" dirty="0">
                <a:latin typeface="Arial"/>
                <a:cs typeface="Arial"/>
              </a:rPr>
              <a:t>usuario</a:t>
            </a:r>
            <a:r>
              <a:rPr sz="1900" b="1" spc="105" dirty="0">
                <a:latin typeface="Arial"/>
                <a:cs typeface="Arial"/>
              </a:rPr>
              <a:t> </a:t>
            </a:r>
            <a:r>
              <a:rPr sz="1900" b="1" spc="-5" dirty="0">
                <a:latin typeface="Arial"/>
                <a:cs typeface="Arial"/>
              </a:rPr>
              <a:t>lo</a:t>
            </a:r>
            <a:r>
              <a:rPr sz="1900" b="1" spc="125" dirty="0">
                <a:latin typeface="Arial"/>
                <a:cs typeface="Arial"/>
              </a:rPr>
              <a:t> </a:t>
            </a:r>
            <a:r>
              <a:rPr sz="1900" b="1" spc="-5" dirty="0">
                <a:latin typeface="Arial"/>
                <a:cs typeface="Arial"/>
              </a:rPr>
              <a:t>desea,</a:t>
            </a:r>
            <a:r>
              <a:rPr sz="1900" b="1" spc="105" dirty="0">
                <a:latin typeface="Arial"/>
                <a:cs typeface="Arial"/>
              </a:rPr>
              <a:t> </a:t>
            </a:r>
            <a:r>
              <a:rPr sz="1900" b="1" spc="-5" dirty="0">
                <a:latin typeface="Arial"/>
                <a:cs typeface="Arial"/>
              </a:rPr>
              <a:t>bajo</a:t>
            </a:r>
            <a:r>
              <a:rPr sz="1900" b="1" spc="110" dirty="0">
                <a:latin typeface="Arial"/>
                <a:cs typeface="Arial"/>
              </a:rPr>
              <a:t> </a:t>
            </a:r>
            <a:r>
              <a:rPr sz="1900" b="1" spc="-5" dirty="0">
                <a:latin typeface="Arial"/>
                <a:cs typeface="Arial"/>
              </a:rPr>
              <a:t>este</a:t>
            </a:r>
            <a:r>
              <a:rPr sz="1900" b="1" spc="105" dirty="0">
                <a:latin typeface="Arial"/>
                <a:cs typeface="Arial"/>
              </a:rPr>
              <a:t> </a:t>
            </a:r>
            <a:r>
              <a:rPr sz="1900" b="1" spc="-5" dirty="0">
                <a:latin typeface="Arial"/>
                <a:cs typeface="Arial"/>
              </a:rPr>
              <a:t>modo</a:t>
            </a:r>
            <a:endParaRPr sz="1900">
              <a:latin typeface="Arial"/>
              <a:cs typeface="Arial"/>
            </a:endParaRPr>
          </a:p>
        </p:txBody>
      </p:sp>
      <p:sp>
        <p:nvSpPr>
          <p:cNvPr id="29" name="object 29"/>
          <p:cNvSpPr txBox="1"/>
          <p:nvPr/>
        </p:nvSpPr>
        <p:spPr>
          <a:xfrm>
            <a:off x="9677145" y="3767912"/>
            <a:ext cx="29591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no</a:t>
            </a:r>
            <a:endParaRPr sz="1900">
              <a:latin typeface="Arial"/>
              <a:cs typeface="Arial"/>
            </a:endParaRPr>
          </a:p>
        </p:txBody>
      </p:sp>
      <p:sp>
        <p:nvSpPr>
          <p:cNvPr id="30" name="object 30"/>
          <p:cNvSpPr txBox="1"/>
          <p:nvPr/>
        </p:nvSpPr>
        <p:spPr>
          <a:xfrm>
            <a:off x="947927" y="4045586"/>
            <a:ext cx="14592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utiliza tablas</a:t>
            </a:r>
            <a:endParaRPr sz="1900">
              <a:latin typeface="Arial"/>
              <a:cs typeface="Arial"/>
            </a:endParaRPr>
          </a:p>
        </p:txBody>
      </p:sp>
      <p:sp>
        <p:nvSpPr>
          <p:cNvPr id="31" name="object 31"/>
          <p:cNvSpPr txBox="1"/>
          <p:nvPr/>
        </p:nvSpPr>
        <p:spPr>
          <a:xfrm>
            <a:off x="2450339" y="4016121"/>
            <a:ext cx="5951220"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ni </a:t>
            </a:r>
            <a:r>
              <a:rPr sz="1900" b="1" spc="-5" dirty="0">
                <a:latin typeface="Arial"/>
                <a:cs typeface="Arial"/>
              </a:rPr>
              <a:t>accede</a:t>
            </a:r>
            <a:r>
              <a:rPr sz="1900" b="1" spc="10" dirty="0">
                <a:latin typeface="Arial"/>
                <a:cs typeface="Arial"/>
              </a:rPr>
              <a:t> </a:t>
            </a:r>
            <a:r>
              <a:rPr sz="1900" b="1" spc="-5" dirty="0">
                <a:latin typeface="Arial"/>
                <a:cs typeface="Arial"/>
              </a:rPr>
              <a:t>a</a:t>
            </a:r>
            <a:r>
              <a:rPr sz="1900" b="1" spc="21" dirty="0">
                <a:latin typeface="Arial"/>
                <a:cs typeface="Arial"/>
              </a:rPr>
              <a:t> </a:t>
            </a:r>
            <a:r>
              <a:rPr sz="1900" b="1" spc="-10" dirty="0">
                <a:latin typeface="Arial"/>
                <a:cs typeface="Arial"/>
              </a:rPr>
              <a:t>valores</a:t>
            </a:r>
            <a:r>
              <a:rPr sz="1900" b="1" dirty="0">
                <a:latin typeface="Arial"/>
                <a:cs typeface="Arial"/>
              </a:rPr>
              <a:t> </a:t>
            </a:r>
            <a:r>
              <a:rPr sz="1900" b="1" spc="-5" dirty="0">
                <a:latin typeface="Arial"/>
                <a:cs typeface="Arial"/>
              </a:rPr>
              <a:t>incluidos</a:t>
            </a:r>
            <a:r>
              <a:rPr sz="1900" b="1" spc="10"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una</a:t>
            </a:r>
            <a:r>
              <a:rPr sz="1900" b="1" spc="10" dirty="0">
                <a:latin typeface="Arial"/>
                <a:cs typeface="Arial"/>
              </a:rPr>
              <a:t> </a:t>
            </a:r>
            <a:r>
              <a:rPr sz="1900" b="1" spc="-5" dirty="0">
                <a:latin typeface="Arial"/>
                <a:cs typeface="Arial"/>
              </a:rPr>
              <a:t>base</a:t>
            </a:r>
            <a:r>
              <a:rPr sz="1900" b="1" dirty="0">
                <a:latin typeface="Arial"/>
                <a:cs typeface="Arial"/>
              </a:rPr>
              <a:t> de</a:t>
            </a:r>
            <a:r>
              <a:rPr sz="1900" b="1" spc="-5" dirty="0">
                <a:latin typeface="Arial"/>
                <a:cs typeface="Arial"/>
              </a:rPr>
              <a:t> datos.</a:t>
            </a:r>
            <a:endParaRPr sz="1900">
              <a:latin typeface="Arial"/>
              <a:cs typeface="Arial"/>
            </a:endParaRPr>
          </a:p>
        </p:txBody>
      </p:sp>
      <p:pic>
        <p:nvPicPr>
          <p:cNvPr id="32" name="object 32"/>
          <p:cNvPicPr/>
          <p:nvPr/>
        </p:nvPicPr>
        <p:blipFill>
          <a:blip r:embed="rId2" cstate="print"/>
          <a:stretch>
            <a:fillRect/>
          </a:stretch>
        </p:blipFill>
        <p:spPr>
          <a:xfrm>
            <a:off x="719455" y="4630335"/>
            <a:ext cx="208914" cy="194394"/>
          </a:xfrm>
          <a:prstGeom prst="rect">
            <a:avLst/>
          </a:prstGeom>
        </p:spPr>
      </p:pic>
      <p:sp>
        <p:nvSpPr>
          <p:cNvPr id="33" name="object 33"/>
          <p:cNvSpPr txBox="1"/>
          <p:nvPr/>
        </p:nvSpPr>
        <p:spPr>
          <a:xfrm>
            <a:off x="935227" y="4572380"/>
            <a:ext cx="9048749" cy="596314"/>
          </a:xfrm>
          <a:prstGeom prst="rect">
            <a:avLst/>
          </a:prstGeom>
        </p:spPr>
        <p:txBody>
          <a:bodyPr vert="horz" wrap="square" lIns="0" tIns="31747" rIns="0" bIns="0" rtlCol="0">
            <a:spAutoFit/>
          </a:bodyPr>
          <a:lstStyle/>
          <a:p>
            <a:pPr marL="12699" marR="5080">
              <a:lnSpc>
                <a:spcPts val="2180"/>
              </a:lnSpc>
              <a:spcBef>
                <a:spcPts val="250"/>
              </a:spcBef>
              <a:tabLst>
                <a:tab pos="489540" algn="l"/>
                <a:tab pos="1582915" algn="l"/>
                <a:tab pos="1953086" algn="l"/>
                <a:tab pos="2791847" algn="l"/>
                <a:tab pos="3241387" algn="l"/>
                <a:tab pos="5099232" algn="l"/>
                <a:tab pos="5656077" algn="l"/>
                <a:tab pos="7221214" algn="l"/>
                <a:tab pos="8384431" algn="l"/>
                <a:tab pos="8835240" algn="l"/>
              </a:tabLst>
            </a:pPr>
            <a:r>
              <a:rPr sz="1900" b="1" spc="-10" dirty="0">
                <a:latin typeface="Arial"/>
                <a:cs typeface="Arial"/>
              </a:rPr>
              <a:t>E</a:t>
            </a:r>
            <a:r>
              <a:rPr sz="1900" b="1" spc="-5" dirty="0">
                <a:latin typeface="Arial"/>
                <a:cs typeface="Arial"/>
              </a:rPr>
              <a:t>n</a:t>
            </a:r>
            <a:r>
              <a:rPr sz="1900" b="1" dirty="0">
                <a:latin typeface="Arial"/>
                <a:cs typeface="Arial"/>
              </a:rPr>
              <a:t>	</a:t>
            </a:r>
            <a:r>
              <a:rPr sz="1900" b="1" spc="-5" dirty="0">
                <a:latin typeface="Arial"/>
                <a:cs typeface="Arial"/>
              </a:rPr>
              <a:t>realid</a:t>
            </a:r>
            <a:r>
              <a:rPr sz="1900" b="1" dirty="0">
                <a:latin typeface="Arial"/>
                <a:cs typeface="Arial"/>
              </a:rPr>
              <a:t>a</a:t>
            </a:r>
            <a:r>
              <a:rPr sz="1900" b="1" spc="-5" dirty="0">
                <a:latin typeface="Arial"/>
                <a:cs typeface="Arial"/>
              </a:rPr>
              <a:t>d</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factor</a:t>
            </a:r>
            <a:r>
              <a:rPr sz="1900" b="1" dirty="0">
                <a:latin typeface="Arial"/>
                <a:cs typeface="Arial"/>
              </a:rPr>
              <a:t>	</a:t>
            </a:r>
            <a:r>
              <a:rPr sz="1900" b="1" spc="-15"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mpe</a:t>
            </a:r>
            <a:r>
              <a:rPr sz="1900" b="1" dirty="0">
                <a:latin typeface="Arial"/>
                <a:cs typeface="Arial"/>
              </a:rPr>
              <a:t>n</a:t>
            </a:r>
            <a:r>
              <a:rPr sz="1900" b="1" spc="-5" dirty="0">
                <a:latin typeface="Arial"/>
                <a:cs typeface="Arial"/>
              </a:rPr>
              <a:t>sación</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te</a:t>
            </a:r>
            <a:r>
              <a:rPr sz="1900" b="1" spc="-21" dirty="0">
                <a:latin typeface="Arial"/>
                <a:cs typeface="Arial"/>
              </a:rPr>
              <a:t>m</a:t>
            </a:r>
            <a:r>
              <a:rPr sz="1900" b="1" spc="-5" dirty="0">
                <a:latin typeface="Arial"/>
                <a:cs typeface="Arial"/>
              </a:rPr>
              <a:t>p</a:t>
            </a:r>
            <a:r>
              <a:rPr sz="1900" b="1" dirty="0">
                <a:latin typeface="Arial"/>
                <a:cs typeface="Arial"/>
              </a:rPr>
              <a:t>e</a:t>
            </a:r>
            <a:r>
              <a:rPr sz="1900" b="1" spc="-5" dirty="0">
                <a:latin typeface="Arial"/>
                <a:cs typeface="Arial"/>
              </a:rPr>
              <a:t>ratura</a:t>
            </a:r>
            <a:r>
              <a:rPr sz="1900" b="1" dirty="0">
                <a:latin typeface="Arial"/>
                <a:cs typeface="Arial"/>
              </a:rPr>
              <a:t>	</a:t>
            </a:r>
            <a:r>
              <a:rPr sz="1900" b="1" spc="10" dirty="0">
                <a:latin typeface="Arial"/>
                <a:cs typeface="Arial"/>
              </a:rPr>
              <a:t>d</a:t>
            </a:r>
            <a:r>
              <a:rPr sz="1900" b="1" spc="-5" dirty="0">
                <a:latin typeface="Arial"/>
                <a:cs typeface="Arial"/>
              </a:rPr>
              <a:t>e</a:t>
            </a:r>
            <a:r>
              <a:rPr sz="1900" b="1" dirty="0">
                <a:latin typeface="Arial"/>
                <a:cs typeface="Arial"/>
              </a:rPr>
              <a:t>p</a:t>
            </a:r>
            <a:r>
              <a:rPr sz="1900" b="1" spc="-5" dirty="0">
                <a:latin typeface="Arial"/>
                <a:cs typeface="Arial"/>
              </a:rPr>
              <a:t>e</a:t>
            </a:r>
            <a:r>
              <a:rPr sz="1900" b="1" dirty="0">
                <a:latin typeface="Arial"/>
                <a:cs typeface="Arial"/>
              </a:rPr>
              <a:t>n</a:t>
            </a:r>
            <a:r>
              <a:rPr sz="1900" b="1" spc="-5" dirty="0">
                <a:latin typeface="Arial"/>
                <a:cs typeface="Arial"/>
              </a:rPr>
              <a:t>de</a:t>
            </a:r>
            <a:r>
              <a:rPr sz="1900" b="1" dirty="0">
                <a:latin typeface="Arial"/>
                <a:cs typeface="Arial"/>
              </a:rPr>
              <a:t>	</a:t>
            </a:r>
            <a:r>
              <a:rPr sz="1900" b="1" spc="-5" dirty="0">
                <a:latin typeface="Arial"/>
                <a:cs typeface="Arial"/>
              </a:rPr>
              <a:t>de</a:t>
            </a:r>
            <a:r>
              <a:rPr sz="1900" b="1" dirty="0">
                <a:latin typeface="Arial"/>
                <a:cs typeface="Arial"/>
              </a:rPr>
              <a:t>	</a:t>
            </a:r>
            <a:r>
              <a:rPr sz="1900" b="1" spc="-21" dirty="0">
                <a:latin typeface="Arial"/>
                <a:cs typeface="Arial"/>
              </a:rPr>
              <a:t>l</a:t>
            </a:r>
            <a:r>
              <a:rPr sz="1900" b="1" spc="-5" dirty="0">
                <a:latin typeface="Arial"/>
                <a:cs typeface="Arial"/>
              </a:rPr>
              <a:t>a  antigüedad</a:t>
            </a:r>
            <a:r>
              <a:rPr sz="1900" b="1"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condición</a:t>
            </a:r>
            <a:r>
              <a:rPr sz="1900" b="1" spc="5" dirty="0">
                <a:latin typeface="Arial"/>
                <a:cs typeface="Arial"/>
              </a:rPr>
              <a:t> </a:t>
            </a:r>
            <a:r>
              <a:rPr sz="1900" b="1" spc="-5" dirty="0">
                <a:latin typeface="Arial"/>
                <a:cs typeface="Arial"/>
              </a:rPr>
              <a:t>en la</a:t>
            </a:r>
            <a:r>
              <a:rPr sz="1900" b="1" dirty="0">
                <a:latin typeface="Arial"/>
                <a:cs typeface="Arial"/>
              </a:rPr>
              <a:t> </a:t>
            </a:r>
            <a:r>
              <a:rPr sz="1900" b="1" spc="-5" dirty="0">
                <a:latin typeface="Arial"/>
                <a:cs typeface="Arial"/>
              </a:rPr>
              <a:t>que</a:t>
            </a:r>
            <a:r>
              <a:rPr sz="1900" b="1" spc="10" dirty="0">
                <a:latin typeface="Arial"/>
                <a:cs typeface="Arial"/>
              </a:rPr>
              <a:t> </a:t>
            </a:r>
            <a:r>
              <a:rPr sz="1900" b="1" spc="-5" dirty="0">
                <a:latin typeface="Arial"/>
                <a:cs typeface="Arial"/>
              </a:rPr>
              <a:t>se</a:t>
            </a:r>
            <a:r>
              <a:rPr sz="1900" b="1" spc="35" dirty="0">
                <a:latin typeface="Arial"/>
                <a:cs typeface="Arial"/>
              </a:rPr>
              <a:t> </a:t>
            </a:r>
            <a:r>
              <a:rPr sz="1900" b="1" spc="-5" dirty="0">
                <a:latin typeface="Arial"/>
                <a:cs typeface="Arial"/>
              </a:rPr>
              <a:t>encuentra</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equipo</a:t>
            </a:r>
            <a:r>
              <a:rPr sz="1900" b="1" spc="10" dirty="0">
                <a:latin typeface="Arial"/>
                <a:cs typeface="Arial"/>
              </a:rPr>
              <a:t> </a:t>
            </a:r>
            <a:r>
              <a:rPr sz="1900" b="1" spc="-5" dirty="0">
                <a:latin typeface="Arial"/>
                <a:cs typeface="Arial"/>
              </a:rPr>
              <a:t>bajo</a:t>
            </a:r>
            <a:r>
              <a:rPr sz="1900" b="1" spc="5" dirty="0">
                <a:latin typeface="Arial"/>
                <a:cs typeface="Arial"/>
              </a:rPr>
              <a:t> </a:t>
            </a:r>
            <a:r>
              <a:rPr sz="1900" b="1" spc="-5" dirty="0">
                <a:latin typeface="Arial"/>
                <a:cs typeface="Arial"/>
              </a:rPr>
              <a:t>prueba.</a:t>
            </a:r>
            <a:endParaRPr sz="1900">
              <a:latin typeface="Arial"/>
              <a:cs typeface="Arial"/>
            </a:endParaRPr>
          </a:p>
        </p:txBody>
      </p:sp>
      <p:pic>
        <p:nvPicPr>
          <p:cNvPr id="34" name="object 34"/>
          <p:cNvPicPr/>
          <p:nvPr/>
        </p:nvPicPr>
        <p:blipFill>
          <a:blip r:embed="rId2" cstate="print"/>
          <a:stretch>
            <a:fillRect/>
          </a:stretch>
        </p:blipFill>
        <p:spPr>
          <a:xfrm>
            <a:off x="719455" y="5462228"/>
            <a:ext cx="208914" cy="194987"/>
          </a:xfrm>
          <a:prstGeom prst="rect">
            <a:avLst/>
          </a:prstGeom>
        </p:spPr>
      </p:pic>
      <p:sp>
        <p:nvSpPr>
          <p:cNvPr id="35" name="object 35"/>
          <p:cNvSpPr txBox="1"/>
          <p:nvPr/>
        </p:nvSpPr>
        <p:spPr>
          <a:xfrm>
            <a:off x="1234744" y="5434025"/>
            <a:ext cx="7924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q</a:t>
            </a:r>
            <a:r>
              <a:rPr sz="1900" b="1" spc="-5" dirty="0">
                <a:latin typeface="Arial"/>
                <a:cs typeface="Arial"/>
              </a:rPr>
              <a:t>uipo</a:t>
            </a:r>
            <a:endParaRPr sz="1900">
              <a:latin typeface="Arial"/>
              <a:cs typeface="Arial"/>
            </a:endParaRPr>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113</a:t>
            </a:fld>
            <a:endParaRPr dirty="0"/>
          </a:p>
        </p:txBody>
      </p:sp>
      <p:sp>
        <p:nvSpPr>
          <p:cNvPr id="36" name="object 36"/>
          <p:cNvSpPr txBox="1"/>
          <p:nvPr/>
        </p:nvSpPr>
        <p:spPr>
          <a:xfrm>
            <a:off x="935227" y="5404866"/>
            <a:ext cx="1913889" cy="304570"/>
          </a:xfrm>
          <a:prstGeom prst="rect">
            <a:avLst/>
          </a:prstGeom>
        </p:spPr>
        <p:txBody>
          <a:bodyPr vert="horz" wrap="square" lIns="0" tIns="12064" rIns="0" bIns="0" rtlCol="0">
            <a:spAutoFit/>
          </a:bodyPr>
          <a:lstStyle/>
          <a:p>
            <a:pPr marL="12699">
              <a:spcBef>
                <a:spcPts val="95"/>
              </a:spcBef>
              <a:tabLst>
                <a:tab pos="1151153" algn="l"/>
              </a:tabLst>
            </a:pPr>
            <a:r>
              <a:rPr sz="1900" b="1" spc="-5" dirty="0">
                <a:latin typeface="Arial"/>
                <a:cs typeface="Arial"/>
              </a:rPr>
              <a:t>El	realiza</a:t>
            </a:r>
            <a:endParaRPr sz="1900">
              <a:latin typeface="Arial"/>
              <a:cs typeface="Arial"/>
            </a:endParaRPr>
          </a:p>
        </p:txBody>
      </p:sp>
      <p:sp>
        <p:nvSpPr>
          <p:cNvPr id="37" name="object 37"/>
          <p:cNvSpPr txBox="1"/>
          <p:nvPr/>
        </p:nvSpPr>
        <p:spPr>
          <a:xfrm>
            <a:off x="2895854" y="5434025"/>
            <a:ext cx="464439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un</a:t>
            </a:r>
            <a:r>
              <a:rPr sz="1900" b="1" spc="-55" dirty="0">
                <a:latin typeface="Arial"/>
                <a:cs typeface="Arial"/>
              </a:rPr>
              <a:t> </a:t>
            </a:r>
            <a:r>
              <a:rPr sz="1900" b="1" spc="-5" dirty="0">
                <a:latin typeface="Arial"/>
                <a:cs typeface="Arial"/>
              </a:rPr>
              <a:t>barrido</a:t>
            </a:r>
            <a:r>
              <a:rPr sz="1900" b="1" spc="-50" dirty="0">
                <a:latin typeface="Arial"/>
                <a:cs typeface="Arial"/>
              </a:rPr>
              <a:t> </a:t>
            </a:r>
            <a:r>
              <a:rPr sz="1900" b="1" spc="-5" dirty="0">
                <a:latin typeface="Arial"/>
                <a:cs typeface="Arial"/>
              </a:rPr>
              <a:t>en</a:t>
            </a:r>
            <a:r>
              <a:rPr sz="1900" b="1" spc="-55" dirty="0">
                <a:latin typeface="Arial"/>
                <a:cs typeface="Arial"/>
              </a:rPr>
              <a:t> </a:t>
            </a:r>
            <a:r>
              <a:rPr sz="1900" b="1" spc="-5" dirty="0">
                <a:latin typeface="Arial"/>
                <a:cs typeface="Arial"/>
              </a:rPr>
              <a:t>frecuencia</a:t>
            </a:r>
            <a:r>
              <a:rPr sz="1900" b="1" spc="-55" dirty="0">
                <a:latin typeface="Arial"/>
                <a:cs typeface="Arial"/>
              </a:rPr>
              <a:t> </a:t>
            </a:r>
            <a:r>
              <a:rPr sz="1900" b="1" spc="-5" dirty="0">
                <a:latin typeface="Arial"/>
                <a:cs typeface="Arial"/>
              </a:rPr>
              <a:t>entre</a:t>
            </a:r>
            <a:r>
              <a:rPr sz="1900" b="1" spc="-60" dirty="0">
                <a:latin typeface="Arial"/>
                <a:cs typeface="Arial"/>
              </a:rPr>
              <a:t> </a:t>
            </a:r>
            <a:r>
              <a:rPr sz="1900" b="1" spc="-5" dirty="0">
                <a:latin typeface="Arial"/>
                <a:cs typeface="Arial"/>
              </a:rPr>
              <a:t>1</a:t>
            </a:r>
            <a:r>
              <a:rPr sz="1900" b="1" spc="-44" dirty="0">
                <a:latin typeface="Arial"/>
                <a:cs typeface="Arial"/>
              </a:rPr>
              <a:t> </a:t>
            </a:r>
            <a:r>
              <a:rPr sz="1900" b="1" spc="-5" dirty="0">
                <a:latin typeface="Arial"/>
                <a:cs typeface="Arial"/>
              </a:rPr>
              <a:t>y</a:t>
            </a:r>
            <a:r>
              <a:rPr sz="1900" b="1" spc="-80" dirty="0">
                <a:latin typeface="Arial"/>
                <a:cs typeface="Arial"/>
              </a:rPr>
              <a:t> </a:t>
            </a:r>
            <a:r>
              <a:rPr sz="1900" b="1" dirty="0">
                <a:latin typeface="Arial"/>
                <a:cs typeface="Arial"/>
              </a:rPr>
              <a:t>500</a:t>
            </a:r>
            <a:r>
              <a:rPr sz="1900" b="1" spc="-60" dirty="0">
                <a:latin typeface="Arial"/>
                <a:cs typeface="Arial"/>
              </a:rPr>
              <a:t> </a:t>
            </a:r>
            <a:r>
              <a:rPr sz="1900" b="1" spc="-5" dirty="0">
                <a:latin typeface="Arial"/>
                <a:cs typeface="Arial"/>
              </a:rPr>
              <a:t>Hz</a:t>
            </a:r>
            <a:endParaRPr sz="1900">
              <a:latin typeface="Arial"/>
              <a:cs typeface="Arial"/>
            </a:endParaRPr>
          </a:p>
        </p:txBody>
      </p:sp>
      <p:sp>
        <p:nvSpPr>
          <p:cNvPr id="38" name="object 38"/>
          <p:cNvSpPr txBox="1"/>
          <p:nvPr/>
        </p:nvSpPr>
        <p:spPr>
          <a:xfrm>
            <a:off x="7588377" y="5404866"/>
            <a:ext cx="13436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86" dirty="0">
                <a:latin typeface="Arial"/>
                <a:cs typeface="Arial"/>
              </a:rPr>
              <a:t> </a:t>
            </a:r>
            <a:r>
              <a:rPr sz="1900" b="1" spc="-5" dirty="0">
                <a:latin typeface="Arial"/>
                <a:cs typeface="Arial"/>
              </a:rPr>
              <a:t>u</a:t>
            </a:r>
            <a:r>
              <a:rPr sz="1900" b="1" dirty="0">
                <a:latin typeface="Arial"/>
                <a:cs typeface="Arial"/>
              </a:rPr>
              <a:t>t</a:t>
            </a:r>
            <a:r>
              <a:rPr sz="1900" b="1" spc="-5" dirty="0">
                <a:latin typeface="Arial"/>
                <a:cs typeface="Arial"/>
              </a:rPr>
              <a:t>iliz</a:t>
            </a:r>
            <a:r>
              <a:rPr sz="1900" b="1" spc="10" dirty="0">
                <a:latin typeface="Arial"/>
                <a:cs typeface="Arial"/>
              </a:rPr>
              <a:t>a</a:t>
            </a:r>
            <a:r>
              <a:rPr sz="1900" b="1" spc="-5" dirty="0">
                <a:latin typeface="Arial"/>
                <a:cs typeface="Arial"/>
              </a:rPr>
              <a:t>n</a:t>
            </a:r>
            <a:r>
              <a:rPr sz="1900" b="1" dirty="0">
                <a:latin typeface="Arial"/>
                <a:cs typeface="Arial"/>
              </a:rPr>
              <a:t>d</a:t>
            </a:r>
            <a:r>
              <a:rPr sz="1900" b="1" spc="-5" dirty="0">
                <a:latin typeface="Arial"/>
                <a:cs typeface="Arial"/>
              </a:rPr>
              <a:t>o</a:t>
            </a:r>
            <a:endParaRPr sz="1900">
              <a:latin typeface="Arial"/>
              <a:cs typeface="Arial"/>
            </a:endParaRPr>
          </a:p>
        </p:txBody>
      </p:sp>
      <p:sp>
        <p:nvSpPr>
          <p:cNvPr id="39" name="object 39"/>
          <p:cNvSpPr txBox="1"/>
          <p:nvPr/>
        </p:nvSpPr>
        <p:spPr>
          <a:xfrm>
            <a:off x="8980679" y="5434025"/>
            <a:ext cx="9925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mod</a:t>
            </a:r>
            <a:r>
              <a:rPr sz="1900" b="1" dirty="0">
                <a:latin typeface="Arial"/>
                <a:cs typeface="Arial"/>
              </a:rPr>
              <a:t>e</a:t>
            </a:r>
            <a:r>
              <a:rPr sz="1900" b="1" spc="-5" dirty="0">
                <a:latin typeface="Arial"/>
                <a:cs typeface="Arial"/>
              </a:rPr>
              <a:t>los</a:t>
            </a:r>
            <a:endParaRPr sz="1900">
              <a:latin typeface="Arial"/>
              <a:cs typeface="Arial"/>
            </a:endParaRPr>
          </a:p>
        </p:txBody>
      </p:sp>
      <p:sp>
        <p:nvSpPr>
          <p:cNvPr id="40" name="object 40"/>
          <p:cNvSpPr txBox="1"/>
          <p:nvPr/>
        </p:nvSpPr>
        <p:spPr>
          <a:xfrm>
            <a:off x="947928" y="5711699"/>
            <a:ext cx="14757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mate</a:t>
            </a:r>
            <a:r>
              <a:rPr sz="1900" b="1" dirty="0">
                <a:latin typeface="Arial"/>
                <a:cs typeface="Arial"/>
              </a:rPr>
              <a:t>m</a:t>
            </a:r>
            <a:r>
              <a:rPr sz="1900" b="1" spc="-5" dirty="0">
                <a:latin typeface="Arial"/>
                <a:cs typeface="Arial"/>
              </a:rPr>
              <a:t>átic</a:t>
            </a:r>
            <a:r>
              <a:rPr sz="1900" b="1" dirty="0">
                <a:latin typeface="Arial"/>
                <a:cs typeface="Arial"/>
              </a:rPr>
              <a:t>o</a:t>
            </a:r>
            <a:r>
              <a:rPr sz="1900" b="1" spc="-5" dirty="0">
                <a:latin typeface="Arial"/>
                <a:cs typeface="Arial"/>
              </a:rPr>
              <a:t>s</a:t>
            </a:r>
            <a:endParaRPr sz="1900">
              <a:latin typeface="Arial"/>
              <a:cs typeface="Arial"/>
            </a:endParaRPr>
          </a:p>
        </p:txBody>
      </p:sp>
      <p:sp>
        <p:nvSpPr>
          <p:cNvPr id="41" name="object 41"/>
          <p:cNvSpPr txBox="1"/>
          <p:nvPr/>
        </p:nvSpPr>
        <p:spPr>
          <a:xfrm>
            <a:off x="3029966" y="5711699"/>
            <a:ext cx="3261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duplican</a:t>
            </a:r>
            <a:r>
              <a:rPr sz="1900" b="1" spc="185" dirty="0">
                <a:latin typeface="Arial"/>
                <a:cs typeface="Arial"/>
              </a:rPr>
              <a:t> </a:t>
            </a:r>
            <a:r>
              <a:rPr sz="1900" b="1" spc="-5" dirty="0">
                <a:latin typeface="Arial"/>
                <a:cs typeface="Arial"/>
              </a:rPr>
              <a:t>el</a:t>
            </a:r>
            <a:r>
              <a:rPr sz="1900" b="1" spc="180" dirty="0">
                <a:latin typeface="Arial"/>
                <a:cs typeface="Arial"/>
              </a:rPr>
              <a:t> </a:t>
            </a:r>
            <a:r>
              <a:rPr sz="1900" b="1" spc="-5" dirty="0">
                <a:latin typeface="Arial"/>
                <a:cs typeface="Arial"/>
              </a:rPr>
              <a:t>comportamiento</a:t>
            </a:r>
            <a:endParaRPr sz="1900">
              <a:latin typeface="Arial"/>
              <a:cs typeface="Arial"/>
            </a:endParaRPr>
          </a:p>
        </p:txBody>
      </p:sp>
      <p:sp>
        <p:nvSpPr>
          <p:cNvPr id="42" name="object 42"/>
          <p:cNvSpPr txBox="1"/>
          <p:nvPr/>
        </p:nvSpPr>
        <p:spPr>
          <a:xfrm>
            <a:off x="2499106" y="5682234"/>
            <a:ext cx="7482205" cy="304570"/>
          </a:xfrm>
          <a:prstGeom prst="rect">
            <a:avLst/>
          </a:prstGeom>
        </p:spPr>
        <p:txBody>
          <a:bodyPr vert="horz" wrap="square" lIns="0" tIns="12064" rIns="0" bIns="0" rtlCol="0">
            <a:spAutoFit/>
          </a:bodyPr>
          <a:lstStyle/>
          <a:p>
            <a:pPr marL="12699">
              <a:spcBef>
                <a:spcPts val="95"/>
              </a:spcBef>
              <a:tabLst>
                <a:tab pos="3880776" algn="l"/>
              </a:tabLst>
            </a:pPr>
            <a:r>
              <a:rPr sz="1900" b="1" spc="-5" dirty="0">
                <a:latin typeface="Arial"/>
                <a:cs typeface="Arial"/>
              </a:rPr>
              <a:t>que	del</a:t>
            </a:r>
            <a:r>
              <a:rPr sz="1900" b="1" spc="165" dirty="0">
                <a:latin typeface="Arial"/>
                <a:cs typeface="Arial"/>
              </a:rPr>
              <a:t> </a:t>
            </a:r>
            <a:r>
              <a:rPr sz="1900" b="1" spc="-5" dirty="0">
                <a:latin typeface="Arial"/>
                <a:cs typeface="Arial"/>
              </a:rPr>
              <a:t>aislamiento</a:t>
            </a:r>
            <a:r>
              <a:rPr sz="1900" b="1" spc="170" dirty="0">
                <a:latin typeface="Arial"/>
                <a:cs typeface="Arial"/>
              </a:rPr>
              <a:t> </a:t>
            </a:r>
            <a:r>
              <a:rPr sz="1900" b="1" spc="-5" dirty="0">
                <a:latin typeface="Arial"/>
                <a:cs typeface="Arial"/>
              </a:rPr>
              <a:t>bajo</a:t>
            </a:r>
            <a:r>
              <a:rPr sz="1900" b="1" spc="170" dirty="0">
                <a:latin typeface="Arial"/>
                <a:cs typeface="Arial"/>
              </a:rPr>
              <a:t> </a:t>
            </a:r>
            <a:r>
              <a:rPr sz="1900" b="1" spc="-5" dirty="0">
                <a:latin typeface="Arial"/>
                <a:cs typeface="Arial"/>
              </a:rPr>
              <a:t>diferentes</a:t>
            </a:r>
            <a:endParaRPr sz="1900">
              <a:latin typeface="Arial"/>
              <a:cs typeface="Arial"/>
            </a:endParaRPr>
          </a:p>
        </p:txBody>
      </p:sp>
      <p:sp>
        <p:nvSpPr>
          <p:cNvPr id="43" name="object 43"/>
          <p:cNvSpPr txBox="1"/>
          <p:nvPr/>
        </p:nvSpPr>
        <p:spPr>
          <a:xfrm>
            <a:off x="935229" y="5959602"/>
            <a:ext cx="904684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valores</a:t>
            </a:r>
            <a:r>
              <a:rPr sz="1900" b="1" spc="-75"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temperatura,</a:t>
            </a:r>
            <a:r>
              <a:rPr sz="1900" b="1" spc="-44" dirty="0">
                <a:latin typeface="Arial"/>
                <a:cs typeface="Arial"/>
              </a:rPr>
              <a:t> </a:t>
            </a:r>
            <a:r>
              <a:rPr sz="1900" b="1" dirty="0">
                <a:latin typeface="Arial"/>
                <a:cs typeface="Arial"/>
              </a:rPr>
              <a:t>se</a:t>
            </a:r>
            <a:r>
              <a:rPr sz="1900" b="1" spc="-75" dirty="0">
                <a:latin typeface="Arial"/>
                <a:cs typeface="Arial"/>
              </a:rPr>
              <a:t> </a:t>
            </a:r>
            <a:r>
              <a:rPr sz="1900" b="1" spc="-5" dirty="0">
                <a:latin typeface="Arial"/>
                <a:cs typeface="Arial"/>
              </a:rPr>
              <a:t>pueden</a:t>
            </a:r>
            <a:r>
              <a:rPr sz="1900" b="1" spc="-70" dirty="0">
                <a:latin typeface="Arial"/>
                <a:cs typeface="Arial"/>
              </a:rPr>
              <a:t> </a:t>
            </a:r>
            <a:r>
              <a:rPr sz="1900" b="1" spc="-5" dirty="0">
                <a:latin typeface="Arial"/>
                <a:cs typeface="Arial"/>
              </a:rPr>
              <a:t>corregir</a:t>
            </a:r>
            <a:r>
              <a:rPr sz="1900" b="1" spc="-80" dirty="0">
                <a:latin typeface="Arial"/>
                <a:cs typeface="Arial"/>
              </a:rPr>
              <a:t> </a:t>
            </a:r>
            <a:r>
              <a:rPr sz="1900" b="1" spc="-5" dirty="0">
                <a:latin typeface="Arial"/>
                <a:cs typeface="Arial"/>
              </a:rPr>
              <a:t>los</a:t>
            </a:r>
            <a:r>
              <a:rPr sz="1900" b="1" spc="-40" dirty="0">
                <a:latin typeface="Arial"/>
                <a:cs typeface="Arial"/>
              </a:rPr>
              <a:t> </a:t>
            </a:r>
            <a:r>
              <a:rPr sz="1900" b="1" spc="-5" dirty="0">
                <a:latin typeface="Arial"/>
                <a:cs typeface="Arial"/>
              </a:rPr>
              <a:t>valores</a:t>
            </a:r>
            <a:r>
              <a:rPr sz="1900" b="1" spc="-80" dirty="0">
                <a:latin typeface="Arial"/>
                <a:cs typeface="Arial"/>
              </a:rPr>
              <a:t> </a:t>
            </a:r>
            <a:r>
              <a:rPr sz="1900" b="1" spc="-5" dirty="0">
                <a:latin typeface="Arial"/>
                <a:cs typeface="Arial"/>
              </a:rPr>
              <a:t>de</a:t>
            </a:r>
            <a:r>
              <a:rPr sz="1900" b="1" spc="-70" dirty="0">
                <a:latin typeface="Arial"/>
                <a:cs typeface="Arial"/>
              </a:rPr>
              <a:t> </a:t>
            </a:r>
            <a:r>
              <a:rPr sz="1900" b="1" dirty="0">
                <a:latin typeface="Arial"/>
                <a:cs typeface="Arial"/>
              </a:rPr>
              <a:t>la</a:t>
            </a:r>
            <a:r>
              <a:rPr sz="1900" b="1" spc="-60" dirty="0">
                <a:latin typeface="Arial"/>
                <a:cs typeface="Arial"/>
              </a:rPr>
              <a:t> </a:t>
            </a:r>
            <a:r>
              <a:rPr sz="1900" b="1" spc="-5" dirty="0">
                <a:latin typeface="Arial"/>
                <a:cs typeface="Arial"/>
              </a:rPr>
              <a:t>medición</a:t>
            </a:r>
            <a:r>
              <a:rPr sz="1900" b="1" spc="-70" dirty="0">
                <a:latin typeface="Arial"/>
                <a:cs typeface="Arial"/>
              </a:rPr>
              <a:t> </a:t>
            </a:r>
            <a:r>
              <a:rPr sz="1900" b="1" spc="-5" dirty="0">
                <a:latin typeface="Arial"/>
                <a:cs typeface="Arial"/>
              </a:rPr>
              <a:t>realizada</a:t>
            </a:r>
            <a:endParaRPr sz="1900">
              <a:latin typeface="Arial"/>
              <a:cs typeface="Arial"/>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935227" y="1118363"/>
            <a:ext cx="9050019" cy="1429876"/>
          </a:xfrm>
          <a:prstGeom prst="rect">
            <a:avLst/>
          </a:prstGeom>
        </p:spPr>
        <p:txBody>
          <a:bodyPr vert="horz" wrap="square" lIns="0" tIns="31747" rIns="0" bIns="0" rtlCol="0">
            <a:spAutoFit/>
          </a:bodyPr>
          <a:lstStyle/>
          <a:p>
            <a:pPr marL="12699" marR="6350">
              <a:lnSpc>
                <a:spcPts val="2180"/>
              </a:lnSpc>
              <a:spcBef>
                <a:spcPts val="250"/>
              </a:spcBef>
            </a:pPr>
            <a:r>
              <a:rPr sz="1900" b="1" spc="-5" dirty="0">
                <a:latin typeface="Arial"/>
                <a:cs typeface="Arial"/>
              </a:rPr>
              <a:t>entre</a:t>
            </a:r>
            <a:r>
              <a:rPr sz="1900" b="1" spc="70" dirty="0">
                <a:latin typeface="Arial"/>
                <a:cs typeface="Arial"/>
              </a:rPr>
              <a:t> </a:t>
            </a:r>
            <a:r>
              <a:rPr sz="1900" b="1" spc="-5" dirty="0">
                <a:latin typeface="Arial"/>
                <a:cs typeface="Arial"/>
              </a:rPr>
              <a:t>5</a:t>
            </a:r>
            <a:r>
              <a:rPr sz="1900" b="1" spc="75" dirty="0">
                <a:latin typeface="Arial"/>
                <a:cs typeface="Arial"/>
              </a:rPr>
              <a:t> </a:t>
            </a:r>
            <a:r>
              <a:rPr sz="1900" b="1" spc="-5" dirty="0">
                <a:latin typeface="Arial"/>
                <a:cs typeface="Arial"/>
              </a:rPr>
              <a:t>y</a:t>
            </a:r>
            <a:r>
              <a:rPr sz="1900" b="1" spc="40" dirty="0">
                <a:latin typeface="Arial"/>
                <a:cs typeface="Arial"/>
              </a:rPr>
              <a:t> </a:t>
            </a:r>
            <a:r>
              <a:rPr sz="1900" b="1" spc="-5" dirty="0">
                <a:latin typeface="Arial"/>
                <a:cs typeface="Arial"/>
              </a:rPr>
              <a:t>50</a:t>
            </a:r>
            <a:r>
              <a:rPr sz="1900" b="1" spc="65" dirty="0">
                <a:latin typeface="Arial"/>
                <a:cs typeface="Arial"/>
              </a:rPr>
              <a:t> </a:t>
            </a:r>
            <a:r>
              <a:rPr sz="1900" b="1" spc="-5" dirty="0">
                <a:latin typeface="Arial"/>
                <a:cs typeface="Arial"/>
              </a:rPr>
              <a:t>ºC</a:t>
            </a:r>
            <a:r>
              <a:rPr sz="1900" b="1" spc="80" dirty="0">
                <a:latin typeface="Arial"/>
                <a:cs typeface="Arial"/>
              </a:rPr>
              <a:t> </a:t>
            </a:r>
            <a:r>
              <a:rPr sz="1900" b="1" spc="-5" dirty="0">
                <a:latin typeface="Arial"/>
                <a:cs typeface="Arial"/>
              </a:rPr>
              <a:t>y</a:t>
            </a:r>
            <a:r>
              <a:rPr sz="1900" b="1" spc="40" dirty="0">
                <a:latin typeface="Arial"/>
                <a:cs typeface="Arial"/>
              </a:rPr>
              <a:t> </a:t>
            </a:r>
            <a:r>
              <a:rPr sz="1900" b="1" spc="-5" dirty="0">
                <a:latin typeface="Arial"/>
                <a:cs typeface="Arial"/>
              </a:rPr>
              <a:t>corregirlos</a:t>
            </a:r>
            <a:r>
              <a:rPr sz="1900" b="1" spc="65" dirty="0">
                <a:latin typeface="Arial"/>
                <a:cs typeface="Arial"/>
              </a:rPr>
              <a:t> </a:t>
            </a:r>
            <a:r>
              <a:rPr sz="1900" b="1" spc="-5" dirty="0">
                <a:latin typeface="Arial"/>
                <a:cs typeface="Arial"/>
              </a:rPr>
              <a:t>a</a:t>
            </a:r>
            <a:r>
              <a:rPr sz="1900" b="1" spc="60" dirty="0">
                <a:latin typeface="Arial"/>
                <a:cs typeface="Arial"/>
              </a:rPr>
              <a:t> </a:t>
            </a:r>
            <a:r>
              <a:rPr sz="1900" b="1" spc="-5" dirty="0">
                <a:latin typeface="Arial"/>
                <a:cs typeface="Arial"/>
              </a:rPr>
              <a:t>20</a:t>
            </a:r>
            <a:r>
              <a:rPr sz="1900" b="1" spc="70" dirty="0">
                <a:latin typeface="Arial"/>
                <a:cs typeface="Arial"/>
              </a:rPr>
              <a:t> </a:t>
            </a:r>
            <a:r>
              <a:rPr sz="1900" b="1" spc="5" dirty="0">
                <a:latin typeface="Arial"/>
                <a:cs typeface="Arial"/>
              </a:rPr>
              <a:t>ºC.</a:t>
            </a:r>
            <a:r>
              <a:rPr sz="1900" b="1" spc="65" dirty="0">
                <a:latin typeface="Arial"/>
                <a:cs typeface="Arial"/>
              </a:rPr>
              <a:t> </a:t>
            </a:r>
            <a:r>
              <a:rPr sz="1900" b="1" spc="-5" dirty="0">
                <a:latin typeface="Arial"/>
                <a:cs typeface="Arial"/>
              </a:rPr>
              <a:t>Si</a:t>
            </a:r>
            <a:r>
              <a:rPr sz="1900" b="1" spc="55" dirty="0">
                <a:latin typeface="Arial"/>
                <a:cs typeface="Arial"/>
              </a:rPr>
              <a:t> </a:t>
            </a:r>
            <a:r>
              <a:rPr sz="1900" b="1" spc="-5" dirty="0">
                <a:latin typeface="Arial"/>
                <a:cs typeface="Arial"/>
              </a:rPr>
              <a:t>el</a:t>
            </a:r>
            <a:r>
              <a:rPr sz="1900" b="1" spc="65" dirty="0">
                <a:latin typeface="Arial"/>
                <a:cs typeface="Arial"/>
              </a:rPr>
              <a:t> </a:t>
            </a:r>
            <a:r>
              <a:rPr sz="1900" b="1" spc="-5" dirty="0">
                <a:latin typeface="Arial"/>
                <a:cs typeface="Arial"/>
              </a:rPr>
              <a:t>cliente</a:t>
            </a:r>
            <a:r>
              <a:rPr sz="1900" b="1" spc="80" dirty="0">
                <a:latin typeface="Arial"/>
                <a:cs typeface="Arial"/>
              </a:rPr>
              <a:t> </a:t>
            </a:r>
            <a:r>
              <a:rPr sz="1900" b="1" spc="-5" dirty="0">
                <a:latin typeface="Arial"/>
                <a:cs typeface="Arial"/>
              </a:rPr>
              <a:t>lo</a:t>
            </a:r>
            <a:r>
              <a:rPr sz="1900" b="1" spc="50" dirty="0">
                <a:latin typeface="Arial"/>
                <a:cs typeface="Arial"/>
              </a:rPr>
              <a:t> </a:t>
            </a:r>
            <a:r>
              <a:rPr sz="1900" b="1" spc="-5" dirty="0">
                <a:latin typeface="Arial"/>
                <a:cs typeface="Arial"/>
              </a:rPr>
              <a:t>desea,</a:t>
            </a:r>
            <a:r>
              <a:rPr sz="1900" b="1" spc="65" dirty="0">
                <a:latin typeface="Arial"/>
                <a:cs typeface="Arial"/>
              </a:rPr>
              <a:t> </a:t>
            </a:r>
            <a:r>
              <a:rPr sz="1900" b="1" spc="-5" dirty="0">
                <a:latin typeface="Arial"/>
                <a:cs typeface="Arial"/>
              </a:rPr>
              <a:t>el</a:t>
            </a:r>
            <a:r>
              <a:rPr sz="1900" b="1" spc="65" dirty="0">
                <a:latin typeface="Arial"/>
                <a:cs typeface="Arial"/>
              </a:rPr>
              <a:t> </a:t>
            </a:r>
            <a:r>
              <a:rPr sz="1900" b="1" spc="-5" dirty="0">
                <a:latin typeface="Arial"/>
                <a:cs typeface="Arial"/>
              </a:rPr>
              <a:t>delta</a:t>
            </a:r>
            <a:r>
              <a:rPr sz="1900" b="1" spc="60" dirty="0">
                <a:latin typeface="Arial"/>
                <a:cs typeface="Arial"/>
              </a:rPr>
              <a:t> </a:t>
            </a:r>
            <a:r>
              <a:rPr sz="1900" b="1" spc="-5" dirty="0">
                <a:latin typeface="Arial"/>
                <a:cs typeface="Arial"/>
              </a:rPr>
              <a:t>4000</a:t>
            </a:r>
            <a:r>
              <a:rPr sz="1900" b="1" spc="70" dirty="0">
                <a:latin typeface="Arial"/>
                <a:cs typeface="Arial"/>
              </a:rPr>
              <a:t> </a:t>
            </a:r>
            <a:r>
              <a:rPr sz="1900" b="1" spc="-5" dirty="0">
                <a:latin typeface="Arial"/>
                <a:cs typeface="Arial"/>
              </a:rPr>
              <a:t>puede </a:t>
            </a:r>
            <a:r>
              <a:rPr sz="1900" b="1" spc="-515" dirty="0">
                <a:latin typeface="Arial"/>
                <a:cs typeface="Arial"/>
              </a:rPr>
              <a:t> </a:t>
            </a:r>
            <a:r>
              <a:rPr sz="1900" b="1" spc="-5" dirty="0">
                <a:latin typeface="Arial"/>
                <a:cs typeface="Arial"/>
              </a:rPr>
              <a:t>utilizar</a:t>
            </a:r>
            <a:r>
              <a:rPr sz="1900" b="1" dirty="0">
                <a:latin typeface="Arial"/>
                <a:cs typeface="Arial"/>
              </a:rPr>
              <a:t> </a:t>
            </a:r>
            <a:r>
              <a:rPr sz="1900" b="1" spc="-5" dirty="0">
                <a:latin typeface="Arial"/>
                <a:cs typeface="Arial"/>
              </a:rPr>
              <a:t>los</a:t>
            </a:r>
            <a:r>
              <a:rPr sz="1900" b="1" spc="15" dirty="0">
                <a:latin typeface="Arial"/>
                <a:cs typeface="Arial"/>
              </a:rPr>
              <a:t> </a:t>
            </a:r>
            <a:r>
              <a:rPr sz="1900" b="1" spc="-10" dirty="0">
                <a:latin typeface="Arial"/>
                <a:cs typeface="Arial"/>
              </a:rPr>
              <a:t>valores</a:t>
            </a:r>
            <a:r>
              <a:rPr sz="1900" b="1" spc="-5" dirty="0">
                <a:latin typeface="Arial"/>
                <a:cs typeface="Arial"/>
              </a:rPr>
              <a:t> de</a:t>
            </a:r>
            <a:r>
              <a:rPr sz="1900" b="1" spc="21" dirty="0">
                <a:latin typeface="Arial"/>
                <a:cs typeface="Arial"/>
              </a:rPr>
              <a:t> </a:t>
            </a:r>
            <a:r>
              <a:rPr sz="1900" b="1" spc="-5" dirty="0">
                <a:latin typeface="Arial"/>
                <a:cs typeface="Arial"/>
              </a:rPr>
              <a:t>tablas.</a:t>
            </a:r>
            <a:endParaRPr sz="1900">
              <a:latin typeface="Arial"/>
              <a:cs typeface="Arial"/>
            </a:endParaRPr>
          </a:p>
          <a:p>
            <a:pPr marL="55239" marR="5080">
              <a:lnSpc>
                <a:spcPts val="2180"/>
              </a:lnSpc>
              <a:spcBef>
                <a:spcPts val="10"/>
              </a:spcBef>
            </a:pPr>
            <a:r>
              <a:rPr sz="1900" b="1" spc="-5" dirty="0">
                <a:latin typeface="Arial"/>
                <a:cs typeface="Arial"/>
              </a:rPr>
              <a:t>En</a:t>
            </a:r>
            <a:r>
              <a:rPr sz="1900" b="1" spc="-10" dirty="0">
                <a:latin typeface="Arial"/>
                <a:cs typeface="Arial"/>
              </a:rPr>
              <a:t> </a:t>
            </a:r>
            <a:r>
              <a:rPr sz="1900" b="1" spc="-5" dirty="0">
                <a:latin typeface="Arial"/>
                <a:cs typeface="Arial"/>
              </a:rPr>
              <a:t>caso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no</a:t>
            </a:r>
            <a:r>
              <a:rPr sz="1900" b="1" dirty="0">
                <a:latin typeface="Arial"/>
                <a:cs typeface="Arial"/>
              </a:rPr>
              <a:t> contar</a:t>
            </a:r>
            <a:r>
              <a:rPr sz="1900" b="1" spc="-10" dirty="0">
                <a:latin typeface="Arial"/>
                <a:cs typeface="Arial"/>
              </a:rPr>
              <a:t> </a:t>
            </a:r>
            <a:r>
              <a:rPr sz="1900" b="1" spc="-5" dirty="0">
                <a:latin typeface="Arial"/>
                <a:cs typeface="Arial"/>
              </a:rPr>
              <a:t>como</a:t>
            </a:r>
            <a:r>
              <a:rPr sz="1900" b="1" spc="25" dirty="0">
                <a:latin typeface="Arial"/>
                <a:cs typeface="Arial"/>
              </a:rPr>
              <a:t> </a:t>
            </a:r>
            <a:r>
              <a:rPr sz="1900" b="1" spc="-10" dirty="0">
                <a:latin typeface="Arial"/>
                <a:cs typeface="Arial"/>
              </a:rPr>
              <a:t>valores </a:t>
            </a:r>
            <a:r>
              <a:rPr sz="1900" b="1" spc="-5" dirty="0">
                <a:latin typeface="Arial"/>
                <a:cs typeface="Arial"/>
              </a:rPr>
              <a:t>de</a:t>
            </a:r>
            <a:r>
              <a:rPr sz="1900" b="1" spc="15" dirty="0">
                <a:latin typeface="Arial"/>
                <a:cs typeface="Arial"/>
              </a:rPr>
              <a:t> </a:t>
            </a:r>
            <a:r>
              <a:rPr sz="1900" b="1" spc="-5" dirty="0">
                <a:latin typeface="Arial"/>
                <a:cs typeface="Arial"/>
              </a:rPr>
              <a:t>referencia, </a:t>
            </a:r>
            <a:r>
              <a:rPr sz="1900" b="1" spc="5" dirty="0">
                <a:latin typeface="Arial"/>
                <a:cs typeface="Arial"/>
              </a:rPr>
              <a:t>la</a:t>
            </a:r>
            <a:r>
              <a:rPr sz="1900" b="1" spc="10" dirty="0">
                <a:latin typeface="Arial"/>
                <a:cs typeface="Arial"/>
              </a:rPr>
              <a:t> </a:t>
            </a:r>
            <a:r>
              <a:rPr sz="1900" b="1" spc="-5" dirty="0">
                <a:latin typeface="Arial"/>
                <a:cs typeface="Arial"/>
              </a:rPr>
              <a:t>tabla 16</a:t>
            </a:r>
            <a:r>
              <a:rPr sz="1900" b="1" dirty="0">
                <a:latin typeface="Arial"/>
                <a:cs typeface="Arial"/>
              </a:rPr>
              <a:t> </a:t>
            </a:r>
            <a:r>
              <a:rPr sz="1900" b="1" spc="-5" dirty="0">
                <a:latin typeface="Arial"/>
                <a:cs typeface="Arial"/>
              </a:rPr>
              <a:t>muestra</a:t>
            </a:r>
            <a:r>
              <a:rPr sz="1900" b="1" spc="-15" dirty="0">
                <a:latin typeface="Arial"/>
                <a:cs typeface="Arial"/>
              </a:rPr>
              <a:t> </a:t>
            </a:r>
            <a:r>
              <a:rPr sz="1900" b="1" spc="-5" dirty="0">
                <a:latin typeface="Arial"/>
                <a:cs typeface="Arial"/>
              </a:rPr>
              <a:t>una</a:t>
            </a:r>
            <a:r>
              <a:rPr sz="1900" b="1" spc="-10" dirty="0">
                <a:latin typeface="Arial"/>
                <a:cs typeface="Arial"/>
              </a:rPr>
              <a:t> </a:t>
            </a:r>
            <a:r>
              <a:rPr sz="1900" b="1" spc="-5" dirty="0">
                <a:latin typeface="Arial"/>
                <a:cs typeface="Arial"/>
              </a:rPr>
              <a:t>guía </a:t>
            </a:r>
            <a:r>
              <a:rPr sz="1900" b="1" spc="-509" dirty="0">
                <a:latin typeface="Arial"/>
                <a:cs typeface="Arial"/>
              </a:rPr>
              <a:t> </a:t>
            </a:r>
            <a:r>
              <a:rPr sz="1900" b="1" spc="-5" dirty="0">
                <a:latin typeface="Arial"/>
                <a:cs typeface="Arial"/>
              </a:rPr>
              <a:t>sobre</a:t>
            </a:r>
            <a:r>
              <a:rPr sz="1900" b="1" spc="415" dirty="0">
                <a:latin typeface="Arial"/>
                <a:cs typeface="Arial"/>
              </a:rPr>
              <a:t> </a:t>
            </a:r>
            <a:r>
              <a:rPr sz="1900" b="1" spc="-5" dirty="0">
                <a:latin typeface="Arial"/>
                <a:cs typeface="Arial"/>
              </a:rPr>
              <a:t>cuáles</a:t>
            </a:r>
            <a:r>
              <a:rPr sz="1900" b="1" spc="420" dirty="0">
                <a:latin typeface="Arial"/>
                <a:cs typeface="Arial"/>
              </a:rPr>
              <a:t> </a:t>
            </a:r>
            <a:r>
              <a:rPr sz="1900" b="1" spc="-5" dirty="0">
                <a:latin typeface="Arial"/>
                <a:cs typeface="Arial"/>
              </a:rPr>
              <a:t>deben</a:t>
            </a:r>
            <a:r>
              <a:rPr sz="1900" b="1" spc="420" dirty="0">
                <a:latin typeface="Arial"/>
                <a:cs typeface="Arial"/>
              </a:rPr>
              <a:t> </a:t>
            </a:r>
            <a:r>
              <a:rPr sz="1900" b="1" spc="-5" dirty="0">
                <a:latin typeface="Arial"/>
                <a:cs typeface="Arial"/>
              </a:rPr>
              <a:t>ser</a:t>
            </a:r>
            <a:r>
              <a:rPr sz="1900" b="1" spc="415" dirty="0">
                <a:latin typeface="Arial"/>
                <a:cs typeface="Arial"/>
              </a:rPr>
              <a:t> </a:t>
            </a:r>
            <a:r>
              <a:rPr sz="1900" b="1" dirty="0">
                <a:latin typeface="Arial"/>
                <a:cs typeface="Arial"/>
              </a:rPr>
              <a:t>los</a:t>
            </a:r>
            <a:r>
              <a:rPr sz="1900" b="1" spc="459" dirty="0">
                <a:latin typeface="Arial"/>
                <a:cs typeface="Arial"/>
              </a:rPr>
              <a:t> </a:t>
            </a:r>
            <a:r>
              <a:rPr sz="1900" b="1" spc="-10" dirty="0">
                <a:latin typeface="Arial"/>
                <a:cs typeface="Arial"/>
              </a:rPr>
              <a:t>valores</a:t>
            </a:r>
            <a:r>
              <a:rPr sz="1900" b="1" spc="415" dirty="0">
                <a:latin typeface="Arial"/>
                <a:cs typeface="Arial"/>
              </a:rPr>
              <a:t> </a:t>
            </a:r>
            <a:r>
              <a:rPr sz="1900" b="1" spc="-5" dirty="0">
                <a:latin typeface="Arial"/>
                <a:cs typeface="Arial"/>
              </a:rPr>
              <a:t>de</a:t>
            </a:r>
            <a:r>
              <a:rPr sz="1900" b="1" spc="420" dirty="0">
                <a:latin typeface="Arial"/>
                <a:cs typeface="Arial"/>
              </a:rPr>
              <a:t> </a:t>
            </a:r>
            <a:r>
              <a:rPr sz="1900" b="1" spc="-5" dirty="0">
                <a:latin typeface="Arial"/>
                <a:cs typeface="Arial"/>
              </a:rPr>
              <a:t>factor</a:t>
            </a:r>
            <a:r>
              <a:rPr sz="1900" b="1" spc="408" dirty="0">
                <a:latin typeface="Arial"/>
                <a:cs typeface="Arial"/>
              </a:rPr>
              <a:t> </a:t>
            </a:r>
            <a:r>
              <a:rPr sz="1900" b="1" spc="-5" dirty="0">
                <a:latin typeface="Arial"/>
                <a:cs typeface="Arial"/>
              </a:rPr>
              <a:t>de</a:t>
            </a:r>
            <a:r>
              <a:rPr sz="1900" b="1" spc="420" dirty="0">
                <a:latin typeface="Arial"/>
                <a:cs typeface="Arial"/>
              </a:rPr>
              <a:t> </a:t>
            </a:r>
            <a:r>
              <a:rPr sz="1900" b="1" spc="-5" dirty="0">
                <a:latin typeface="Arial"/>
                <a:cs typeface="Arial"/>
              </a:rPr>
              <a:t>potencia</a:t>
            </a:r>
            <a:r>
              <a:rPr sz="1900" b="1" spc="415" dirty="0">
                <a:latin typeface="Arial"/>
                <a:cs typeface="Arial"/>
              </a:rPr>
              <a:t> </a:t>
            </a:r>
            <a:r>
              <a:rPr sz="1900" b="1" spc="-5" dirty="0">
                <a:latin typeface="Arial"/>
                <a:cs typeface="Arial"/>
              </a:rPr>
              <a:t>adecuados</a:t>
            </a:r>
            <a:r>
              <a:rPr sz="1900" b="1" spc="420" dirty="0">
                <a:latin typeface="Arial"/>
                <a:cs typeface="Arial"/>
              </a:rPr>
              <a:t> </a:t>
            </a:r>
            <a:r>
              <a:rPr sz="1900" b="1" spc="-5" dirty="0">
                <a:latin typeface="Arial"/>
                <a:cs typeface="Arial"/>
              </a:rPr>
              <a:t>para</a:t>
            </a:r>
            <a:endParaRPr sz="1900">
              <a:latin typeface="Arial"/>
              <a:cs typeface="Arial"/>
            </a:endParaRPr>
          </a:p>
          <a:p>
            <a:pPr marL="55239">
              <a:lnSpc>
                <a:spcPts val="2134"/>
              </a:lnSpc>
            </a:pPr>
            <a:r>
              <a:rPr sz="1900" b="1" spc="-5" dirty="0">
                <a:latin typeface="Arial"/>
                <a:cs typeface="Arial"/>
              </a:rPr>
              <a:t>diferentes</a:t>
            </a:r>
            <a:r>
              <a:rPr sz="1900" b="1" spc="-10" dirty="0">
                <a:latin typeface="Arial"/>
                <a:cs typeface="Arial"/>
              </a:rPr>
              <a:t> </a:t>
            </a:r>
            <a:r>
              <a:rPr sz="1900" b="1" spc="-5" dirty="0">
                <a:latin typeface="Arial"/>
                <a:cs typeface="Arial"/>
              </a:rPr>
              <a:t>equipos.</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114</a:t>
            </a:fld>
            <a:endParaRPr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5901012"/>
            <a:ext cx="208914" cy="194987"/>
          </a:xfrm>
          <a:prstGeom prst="rect">
            <a:avLst/>
          </a:prstGeom>
        </p:spPr>
      </p:pic>
      <p:sp>
        <p:nvSpPr>
          <p:cNvPr id="7" name="object 7"/>
          <p:cNvSpPr txBox="1"/>
          <p:nvPr/>
        </p:nvSpPr>
        <p:spPr>
          <a:xfrm>
            <a:off x="935228" y="5843778"/>
            <a:ext cx="14585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Nu</a:t>
            </a:r>
            <a:r>
              <a:rPr sz="1900" b="1" spc="21" dirty="0">
                <a:latin typeface="Arial"/>
                <a:cs typeface="Arial"/>
              </a:rPr>
              <a:t>e</a:t>
            </a:r>
            <a:r>
              <a:rPr sz="1900" b="1" spc="-40" dirty="0">
                <a:latin typeface="Arial"/>
                <a:cs typeface="Arial"/>
              </a:rPr>
              <a:t>v</a:t>
            </a:r>
            <a:r>
              <a:rPr sz="1900" b="1" spc="5" dirty="0">
                <a:latin typeface="Arial"/>
                <a:cs typeface="Arial"/>
              </a:rPr>
              <a:t>a</a:t>
            </a:r>
            <a:r>
              <a:rPr sz="1900" b="1" spc="-5" dirty="0">
                <a:latin typeface="Arial"/>
                <a:cs typeface="Arial"/>
              </a:rPr>
              <a:t>mente</a:t>
            </a:r>
            <a:endParaRPr sz="1900">
              <a:latin typeface="Arial"/>
              <a:cs typeface="Arial"/>
            </a:endParaRPr>
          </a:p>
        </p:txBody>
      </p:sp>
      <p:sp>
        <p:nvSpPr>
          <p:cNvPr id="8" name="object 8"/>
          <p:cNvSpPr txBox="1"/>
          <p:nvPr/>
        </p:nvSpPr>
        <p:spPr>
          <a:xfrm>
            <a:off x="2533144" y="5873243"/>
            <a:ext cx="5340985" cy="269304"/>
          </a:xfrm>
          <a:prstGeom prst="rect">
            <a:avLst/>
          </a:prstGeom>
          <a:solidFill>
            <a:srgbClr val="FFFF00"/>
          </a:solidFill>
        </p:spPr>
        <p:txBody>
          <a:bodyPr vert="horz" wrap="square" lIns="0" tIns="0" rIns="0" bIns="0" rtlCol="0">
            <a:spAutoFit/>
          </a:bodyPr>
          <a:lstStyle/>
          <a:p>
            <a:pPr>
              <a:lnSpc>
                <a:spcPts val="2145"/>
              </a:lnSpc>
              <a:tabLst>
                <a:tab pos="417157" algn="l"/>
                <a:tab pos="1330207" algn="l"/>
                <a:tab pos="1908641" algn="l"/>
                <a:tab pos="2691526" algn="l"/>
                <a:tab pos="3680768" algn="l"/>
                <a:tab pos="4264281" algn="l"/>
                <a:tab pos="4842715" algn="l"/>
              </a:tabLst>
            </a:pPr>
            <a:r>
              <a:rPr sz="1900" b="1" spc="-5" dirty="0">
                <a:latin typeface="Arial"/>
                <a:cs typeface="Arial"/>
              </a:rPr>
              <a:t>se	insis</a:t>
            </a:r>
            <a:r>
              <a:rPr sz="1900" b="1" dirty="0">
                <a:latin typeface="Arial"/>
                <a:cs typeface="Arial"/>
              </a:rPr>
              <a:t>t</a:t>
            </a:r>
            <a:r>
              <a:rPr sz="1900" b="1" spc="-5" dirty="0">
                <a:latin typeface="Arial"/>
                <a:cs typeface="Arial"/>
              </a:rPr>
              <a:t>e</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os</a:t>
            </a:r>
            <a:r>
              <a:rPr sz="1900" b="1" dirty="0">
                <a:latin typeface="Arial"/>
                <a:cs typeface="Arial"/>
              </a:rPr>
              <a:t>	</a:t>
            </a:r>
            <a:r>
              <a:rPr sz="1900" b="1" spc="-30" dirty="0">
                <a:latin typeface="Arial"/>
                <a:cs typeface="Arial"/>
              </a:rPr>
              <a:t>v</a:t>
            </a:r>
            <a:r>
              <a:rPr sz="1900" b="1" spc="-5" dirty="0">
                <a:latin typeface="Arial"/>
                <a:cs typeface="Arial"/>
              </a:rPr>
              <a:t>al</a:t>
            </a:r>
            <a:r>
              <a:rPr sz="1900" b="1" dirty="0">
                <a:latin typeface="Arial"/>
                <a:cs typeface="Arial"/>
              </a:rPr>
              <a:t>o</a:t>
            </a:r>
            <a:r>
              <a:rPr sz="1900" b="1" spc="-5" dirty="0">
                <a:latin typeface="Arial"/>
                <a:cs typeface="Arial"/>
              </a:rPr>
              <a:t>res</a:t>
            </a:r>
            <a:r>
              <a:rPr sz="1900" b="1" dirty="0">
                <a:latin typeface="Arial"/>
                <a:cs typeface="Arial"/>
              </a:rPr>
              <a:t>	</a:t>
            </a:r>
            <a:r>
              <a:rPr sz="1900" b="1" spc="-5" dirty="0">
                <a:latin typeface="Arial"/>
                <a:cs typeface="Arial"/>
              </a:rPr>
              <a:t>s</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u</a:t>
            </a:r>
            <a:r>
              <a:rPr sz="1900" b="1" dirty="0">
                <a:latin typeface="Arial"/>
                <a:cs typeface="Arial"/>
              </a:rPr>
              <a:t>n</a:t>
            </a:r>
            <a:r>
              <a:rPr sz="1900" b="1" spc="-5" dirty="0">
                <a:latin typeface="Arial"/>
                <a:cs typeface="Arial"/>
              </a:rPr>
              <a:t>a</a:t>
            </a:r>
            <a:r>
              <a:rPr sz="1900" b="1" dirty="0">
                <a:latin typeface="Arial"/>
                <a:cs typeface="Arial"/>
              </a:rPr>
              <a:t>	</a:t>
            </a:r>
            <a:r>
              <a:rPr sz="1900" b="1" spc="-5" dirty="0">
                <a:latin typeface="Arial"/>
                <a:cs typeface="Arial"/>
              </a:rPr>
              <a:t>g</a:t>
            </a:r>
            <a:r>
              <a:rPr sz="1900" b="1" dirty="0">
                <a:latin typeface="Arial"/>
                <a:cs typeface="Arial"/>
              </a:rPr>
              <a:t>u</a:t>
            </a:r>
            <a:r>
              <a:rPr sz="1900" b="1" spc="-5" dirty="0">
                <a:latin typeface="Arial"/>
                <a:cs typeface="Arial"/>
              </a:rPr>
              <a:t>ía</a:t>
            </a:r>
            <a:endParaRPr sz="1900">
              <a:latin typeface="Arial"/>
              <a:cs typeface="Arial"/>
            </a:endParaRPr>
          </a:p>
        </p:txBody>
      </p:sp>
      <p:sp>
        <p:nvSpPr>
          <p:cNvPr id="9" name="object 9"/>
          <p:cNvSpPr txBox="1"/>
          <p:nvPr/>
        </p:nvSpPr>
        <p:spPr>
          <a:xfrm>
            <a:off x="8010907" y="5843778"/>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10" name="object 10"/>
          <p:cNvSpPr txBox="1"/>
          <p:nvPr/>
        </p:nvSpPr>
        <p:spPr>
          <a:xfrm>
            <a:off x="8307070" y="5873243"/>
            <a:ext cx="29591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no</a:t>
            </a:r>
            <a:endParaRPr sz="1900">
              <a:latin typeface="Arial"/>
              <a:cs typeface="Arial"/>
            </a:endParaRPr>
          </a:p>
        </p:txBody>
      </p:sp>
      <p:sp>
        <p:nvSpPr>
          <p:cNvPr id="11" name="object 11"/>
          <p:cNvSpPr txBox="1"/>
          <p:nvPr/>
        </p:nvSpPr>
        <p:spPr>
          <a:xfrm>
            <a:off x="8739379" y="5843778"/>
            <a:ext cx="1246505" cy="304570"/>
          </a:xfrm>
          <a:prstGeom prst="rect">
            <a:avLst/>
          </a:prstGeom>
        </p:spPr>
        <p:txBody>
          <a:bodyPr vert="horz" wrap="square" lIns="0" tIns="12064" rIns="0" bIns="0" rtlCol="0">
            <a:spAutoFit/>
          </a:bodyPr>
          <a:lstStyle/>
          <a:p>
            <a:pPr marL="12699">
              <a:spcBef>
                <a:spcPts val="95"/>
              </a:spcBef>
              <a:tabLst>
                <a:tab pos="872412" algn="l"/>
              </a:tabLst>
            </a:pPr>
            <a:r>
              <a:rPr sz="1900" b="1" spc="-5" dirty="0">
                <a:latin typeface="Arial"/>
                <a:cs typeface="Arial"/>
              </a:rPr>
              <a:t>d</a:t>
            </a:r>
            <a:r>
              <a:rPr sz="1900" b="1" dirty="0">
                <a:latin typeface="Arial"/>
                <a:cs typeface="Arial"/>
              </a:rPr>
              <a:t>e</a:t>
            </a:r>
            <a:r>
              <a:rPr sz="1900" b="1" spc="-5" dirty="0">
                <a:latin typeface="Arial"/>
                <a:cs typeface="Arial"/>
              </a:rPr>
              <a:t>b</a:t>
            </a:r>
            <a:r>
              <a:rPr sz="1900" b="1" dirty="0">
                <a:latin typeface="Arial"/>
                <a:cs typeface="Arial"/>
              </a:rPr>
              <a:t>e</a:t>
            </a:r>
            <a:r>
              <a:rPr sz="1900" b="1" spc="-5" dirty="0">
                <a:latin typeface="Arial"/>
                <a:cs typeface="Arial"/>
              </a:rPr>
              <a:t>n</a:t>
            </a:r>
            <a:r>
              <a:rPr sz="1900" b="1" dirty="0">
                <a:latin typeface="Arial"/>
                <a:cs typeface="Arial"/>
              </a:rPr>
              <a:t>	</a:t>
            </a:r>
            <a:r>
              <a:rPr sz="1900" b="1" spc="-15" dirty="0">
                <a:latin typeface="Arial"/>
                <a:cs typeface="Arial"/>
              </a:rPr>
              <a:t>s</a:t>
            </a:r>
            <a:r>
              <a:rPr sz="1900" b="1" spc="-5" dirty="0">
                <a:latin typeface="Arial"/>
                <a:cs typeface="Arial"/>
              </a:rPr>
              <a:t>er</a:t>
            </a:r>
            <a:endParaRPr sz="1900">
              <a:latin typeface="Arial"/>
              <a:cs typeface="Arial"/>
            </a:endParaRPr>
          </a:p>
        </p:txBody>
      </p:sp>
      <p:sp>
        <p:nvSpPr>
          <p:cNvPr id="12" name="object 12"/>
          <p:cNvSpPr txBox="1"/>
          <p:nvPr/>
        </p:nvSpPr>
        <p:spPr>
          <a:xfrm>
            <a:off x="935227" y="6121095"/>
            <a:ext cx="35096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considerados</a:t>
            </a:r>
            <a:r>
              <a:rPr sz="1900" b="1" spc="-10" dirty="0">
                <a:latin typeface="Arial"/>
                <a:cs typeface="Arial"/>
              </a:rPr>
              <a:t> </a:t>
            </a:r>
            <a:r>
              <a:rPr sz="1900" b="1" spc="-5" dirty="0">
                <a:latin typeface="Arial"/>
                <a:cs typeface="Arial"/>
              </a:rPr>
              <a:t>como absolutos</a:t>
            </a:r>
            <a:endParaRPr sz="1900">
              <a:latin typeface="Arial"/>
              <a:cs typeface="Arial"/>
            </a:endParaRPr>
          </a:p>
        </p:txBody>
      </p:sp>
      <p:sp>
        <p:nvSpPr>
          <p:cNvPr id="13" name="object 13"/>
          <p:cNvSpPr txBox="1"/>
          <p:nvPr/>
        </p:nvSpPr>
        <p:spPr>
          <a:xfrm>
            <a:off x="4502530" y="6150559"/>
            <a:ext cx="33121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para</a:t>
            </a:r>
            <a:r>
              <a:rPr sz="1900" b="1" dirty="0">
                <a:latin typeface="Arial"/>
                <a:cs typeface="Arial"/>
              </a:rPr>
              <a:t> </a:t>
            </a:r>
            <a:r>
              <a:rPr sz="1900" b="1" spc="-5" dirty="0">
                <a:latin typeface="Arial"/>
                <a:cs typeface="Arial"/>
              </a:rPr>
              <a:t>una</a:t>
            </a:r>
            <a:r>
              <a:rPr sz="1900" b="1" dirty="0">
                <a:latin typeface="Arial"/>
                <a:cs typeface="Arial"/>
              </a:rPr>
              <a:t> </a:t>
            </a:r>
            <a:r>
              <a:rPr sz="1900" b="1" spc="-5" dirty="0">
                <a:latin typeface="Arial"/>
                <a:cs typeface="Arial"/>
              </a:rPr>
              <a:t>toma</a:t>
            </a:r>
            <a:r>
              <a:rPr sz="1900" b="1" spc="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decisiones</a:t>
            </a:r>
            <a:endParaRPr sz="1900">
              <a:latin typeface="Arial"/>
              <a:cs typeface="Arial"/>
            </a:endParaRPr>
          </a:p>
        </p:txBody>
      </p:sp>
      <p:sp>
        <p:nvSpPr>
          <p:cNvPr id="14" name="object 14"/>
          <p:cNvSpPr txBox="1"/>
          <p:nvPr/>
        </p:nvSpPr>
        <p:spPr>
          <a:xfrm>
            <a:off x="7801736" y="612109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5" name="object 15"/>
          <p:cNvPicPr/>
          <p:nvPr/>
        </p:nvPicPr>
        <p:blipFill>
          <a:blip r:embed="rId3" cstate="print"/>
          <a:stretch>
            <a:fillRect/>
          </a:stretch>
        </p:blipFill>
        <p:spPr>
          <a:xfrm>
            <a:off x="2442084" y="1216307"/>
            <a:ext cx="5839626" cy="4651092"/>
          </a:xfrm>
          <a:prstGeom prst="rect">
            <a:avLst/>
          </a:prstGeom>
        </p:spPr>
      </p:pic>
      <p:sp>
        <p:nvSpPr>
          <p:cNvPr id="16" name="object 16"/>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115</a:t>
            </a:fld>
            <a:endParaRPr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5"/>
            <a:ext cx="9253855" cy="1410970"/>
            <a:chOff x="719455" y="1124085"/>
            <a:chExt cx="9253855" cy="141097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6726301" y="1147826"/>
              <a:ext cx="2871470" cy="277495"/>
            </a:xfrm>
            <a:custGeom>
              <a:avLst/>
              <a:gdLst/>
              <a:ahLst/>
              <a:cxnLst/>
              <a:rect l="l" t="t" r="r" b="b"/>
              <a:pathLst>
                <a:path w="2871470" h="277494">
                  <a:moveTo>
                    <a:pt x="2871470" y="0"/>
                  </a:moveTo>
                  <a:lnTo>
                    <a:pt x="0" y="0"/>
                  </a:lnTo>
                  <a:lnTo>
                    <a:pt x="0" y="277367"/>
                  </a:lnTo>
                  <a:lnTo>
                    <a:pt x="2871470" y="277367"/>
                  </a:lnTo>
                  <a:lnTo>
                    <a:pt x="2871470"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719455" y="1176612"/>
              <a:ext cx="208914" cy="194987"/>
            </a:xfrm>
            <a:prstGeom prst="rect">
              <a:avLst/>
            </a:prstGeom>
          </p:spPr>
        </p:pic>
        <p:sp>
          <p:nvSpPr>
            <p:cNvPr id="7" name="object 7"/>
            <p:cNvSpPr/>
            <p:nvPr/>
          </p:nvSpPr>
          <p:spPr>
            <a:xfrm>
              <a:off x="947928" y="1425206"/>
              <a:ext cx="9025255" cy="1109980"/>
            </a:xfrm>
            <a:custGeom>
              <a:avLst/>
              <a:gdLst/>
              <a:ahLst/>
              <a:cxnLst/>
              <a:rect l="l" t="t" r="r" b="b"/>
              <a:pathLst>
                <a:path w="9025255" h="1109980">
                  <a:moveTo>
                    <a:pt x="696760" y="832180"/>
                  </a:moveTo>
                  <a:lnTo>
                    <a:pt x="0" y="832180"/>
                  </a:lnTo>
                  <a:lnTo>
                    <a:pt x="0" y="1109840"/>
                  </a:lnTo>
                  <a:lnTo>
                    <a:pt x="696760" y="1109840"/>
                  </a:lnTo>
                  <a:lnTo>
                    <a:pt x="696760" y="832180"/>
                  </a:lnTo>
                  <a:close/>
                </a:path>
                <a:path w="9025255" h="1109980">
                  <a:moveTo>
                    <a:pt x="907084" y="554736"/>
                  </a:moveTo>
                  <a:lnTo>
                    <a:pt x="0" y="554736"/>
                  </a:lnTo>
                  <a:lnTo>
                    <a:pt x="0" y="832091"/>
                  </a:lnTo>
                  <a:lnTo>
                    <a:pt x="907084" y="832091"/>
                  </a:lnTo>
                  <a:lnTo>
                    <a:pt x="907084" y="554736"/>
                  </a:lnTo>
                  <a:close/>
                </a:path>
                <a:path w="9025255" h="1109980">
                  <a:moveTo>
                    <a:pt x="2670683" y="277355"/>
                  </a:moveTo>
                  <a:lnTo>
                    <a:pt x="0" y="277355"/>
                  </a:lnTo>
                  <a:lnTo>
                    <a:pt x="0" y="554723"/>
                  </a:lnTo>
                  <a:lnTo>
                    <a:pt x="2670683" y="554723"/>
                  </a:lnTo>
                  <a:lnTo>
                    <a:pt x="2670683" y="277355"/>
                  </a:lnTo>
                  <a:close/>
                </a:path>
                <a:path w="9025255" h="1109980">
                  <a:moveTo>
                    <a:pt x="4264787" y="832180"/>
                  </a:moveTo>
                  <a:lnTo>
                    <a:pt x="2722499" y="832180"/>
                  </a:lnTo>
                  <a:lnTo>
                    <a:pt x="2722499" y="1109840"/>
                  </a:lnTo>
                  <a:lnTo>
                    <a:pt x="4264787" y="1109840"/>
                  </a:lnTo>
                  <a:lnTo>
                    <a:pt x="4264787" y="832180"/>
                  </a:lnTo>
                  <a:close/>
                </a:path>
                <a:path w="9025255" h="1109980">
                  <a:moveTo>
                    <a:pt x="6150229" y="277355"/>
                  </a:moveTo>
                  <a:lnTo>
                    <a:pt x="5225161" y="277355"/>
                  </a:lnTo>
                  <a:lnTo>
                    <a:pt x="5225161" y="554723"/>
                  </a:lnTo>
                  <a:lnTo>
                    <a:pt x="6150229" y="554723"/>
                  </a:lnTo>
                  <a:lnTo>
                    <a:pt x="6150229" y="277355"/>
                  </a:lnTo>
                  <a:close/>
                </a:path>
                <a:path w="9025255" h="1109980">
                  <a:moveTo>
                    <a:pt x="6634848" y="554736"/>
                  </a:moveTo>
                  <a:lnTo>
                    <a:pt x="1972310" y="554736"/>
                  </a:lnTo>
                  <a:lnTo>
                    <a:pt x="1972310" y="832091"/>
                  </a:lnTo>
                  <a:lnTo>
                    <a:pt x="6634848" y="832091"/>
                  </a:lnTo>
                  <a:lnTo>
                    <a:pt x="6634848" y="554736"/>
                  </a:lnTo>
                  <a:close/>
                </a:path>
                <a:path w="9025255" h="1109980">
                  <a:moveTo>
                    <a:pt x="9024874" y="554736"/>
                  </a:moveTo>
                  <a:lnTo>
                    <a:pt x="8189722" y="554736"/>
                  </a:lnTo>
                  <a:lnTo>
                    <a:pt x="8189722" y="832091"/>
                  </a:lnTo>
                  <a:lnTo>
                    <a:pt x="9024874" y="832091"/>
                  </a:lnTo>
                  <a:lnTo>
                    <a:pt x="9024874" y="554736"/>
                  </a:lnTo>
                  <a:close/>
                </a:path>
                <a:path w="9025255" h="1109980">
                  <a:moveTo>
                    <a:pt x="9024874" y="277355"/>
                  </a:moveTo>
                  <a:lnTo>
                    <a:pt x="8288655" y="277355"/>
                  </a:lnTo>
                  <a:lnTo>
                    <a:pt x="8288655" y="0"/>
                  </a:lnTo>
                  <a:lnTo>
                    <a:pt x="6362065" y="0"/>
                  </a:lnTo>
                  <a:lnTo>
                    <a:pt x="6362065" y="277355"/>
                  </a:lnTo>
                  <a:lnTo>
                    <a:pt x="8246110" y="277355"/>
                  </a:lnTo>
                  <a:lnTo>
                    <a:pt x="8246110" y="554723"/>
                  </a:lnTo>
                  <a:lnTo>
                    <a:pt x="9024874" y="554723"/>
                  </a:lnTo>
                  <a:lnTo>
                    <a:pt x="9024874" y="277355"/>
                  </a:lnTo>
                  <a:close/>
                </a:path>
              </a:pathLst>
            </a:custGeom>
            <a:solidFill>
              <a:srgbClr val="FFFF00"/>
            </a:solidFill>
          </p:spPr>
          <p:txBody>
            <a:bodyPr wrap="square" lIns="0" tIns="0" rIns="0" bIns="0" rtlCol="0"/>
            <a:lstStyle/>
            <a:p>
              <a:endParaRPr/>
            </a:p>
          </p:txBody>
        </p:sp>
      </p:grpSp>
      <p:sp>
        <p:nvSpPr>
          <p:cNvPr id="8" name="object 8"/>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10" name="object 10"/>
          <p:cNvSpPr txBox="1"/>
          <p:nvPr/>
        </p:nvSpPr>
        <p:spPr>
          <a:xfrm>
            <a:off x="935227" y="1118362"/>
            <a:ext cx="9052560" cy="1997340"/>
          </a:xfrm>
          <a:prstGeom prst="rect">
            <a:avLst/>
          </a:prstGeom>
        </p:spPr>
        <p:txBody>
          <a:bodyPr vert="horz" wrap="square" lIns="0" tIns="24128" rIns="0" bIns="0" rtlCol="0">
            <a:spAutoFit/>
          </a:bodyPr>
          <a:lstStyle/>
          <a:p>
            <a:pPr marL="12699" marR="5080" algn="just">
              <a:lnSpc>
                <a:spcPct val="95800"/>
              </a:lnSpc>
              <a:spcBef>
                <a:spcPts val="191"/>
              </a:spcBef>
            </a:pPr>
            <a:r>
              <a:rPr sz="1900" b="1" spc="-5" dirty="0">
                <a:latin typeface="Arial"/>
                <a:cs typeface="Arial"/>
              </a:rPr>
              <a:t>La IEEE std 62 – 1995 </a:t>
            </a:r>
            <a:r>
              <a:rPr sz="1900" b="1" dirty="0">
                <a:latin typeface="Arial"/>
                <a:cs typeface="Arial"/>
              </a:rPr>
              <a:t>indica </a:t>
            </a:r>
            <a:r>
              <a:rPr sz="1900" b="1" spc="-5" dirty="0">
                <a:latin typeface="Arial"/>
                <a:cs typeface="Arial"/>
              </a:rPr>
              <a:t>lo siguiente: Para transformadores nuevos, </a:t>
            </a:r>
            <a:r>
              <a:rPr sz="1900" b="1" dirty="0">
                <a:latin typeface="Arial"/>
                <a:cs typeface="Arial"/>
              </a:rPr>
              <a:t>el </a:t>
            </a:r>
            <a:r>
              <a:rPr sz="1900" b="1" spc="5" dirty="0">
                <a:latin typeface="Arial"/>
                <a:cs typeface="Arial"/>
              </a:rPr>
              <a:t> </a:t>
            </a:r>
            <a:r>
              <a:rPr sz="1900" b="1" spc="-5" dirty="0">
                <a:latin typeface="Arial"/>
                <a:cs typeface="Arial"/>
              </a:rPr>
              <a:t>factor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potencia</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aislamiento</a:t>
            </a:r>
            <a:r>
              <a:rPr sz="1900" b="1" dirty="0">
                <a:latin typeface="Arial"/>
                <a:cs typeface="Arial"/>
              </a:rPr>
              <a:t> </a:t>
            </a:r>
            <a:r>
              <a:rPr sz="1900" b="1" spc="-5" dirty="0">
                <a:latin typeface="Arial"/>
                <a:cs typeface="Arial"/>
              </a:rPr>
              <a:t>debe</a:t>
            </a:r>
            <a:r>
              <a:rPr sz="1900" b="1" dirty="0">
                <a:latin typeface="Arial"/>
                <a:cs typeface="Arial"/>
              </a:rPr>
              <a:t> </a:t>
            </a:r>
            <a:r>
              <a:rPr sz="1900" b="1" spc="-5" dirty="0">
                <a:latin typeface="Arial"/>
                <a:cs typeface="Arial"/>
              </a:rPr>
              <a:t>estar</a:t>
            </a:r>
            <a:r>
              <a:rPr sz="1900" b="1" dirty="0">
                <a:latin typeface="Arial"/>
                <a:cs typeface="Arial"/>
              </a:rPr>
              <a:t> </a:t>
            </a:r>
            <a:r>
              <a:rPr sz="1900" b="1" spc="-5" dirty="0">
                <a:latin typeface="Arial"/>
                <a:cs typeface="Arial"/>
              </a:rPr>
              <a:t>por</a:t>
            </a:r>
            <a:r>
              <a:rPr sz="1900" b="1" dirty="0">
                <a:latin typeface="Arial"/>
                <a:cs typeface="Arial"/>
              </a:rPr>
              <a:t> </a:t>
            </a:r>
            <a:r>
              <a:rPr sz="1900" b="1" spc="-5" dirty="0">
                <a:latin typeface="Arial"/>
                <a:cs typeface="Arial"/>
              </a:rPr>
              <a:t>debajo</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0,5%,</a:t>
            </a:r>
            <a:r>
              <a:rPr sz="1900" b="1" dirty="0">
                <a:latin typeface="Arial"/>
                <a:cs typeface="Arial"/>
              </a:rPr>
              <a:t> para </a:t>
            </a:r>
            <a:r>
              <a:rPr sz="1900" b="1" spc="5" dirty="0">
                <a:latin typeface="Arial"/>
                <a:cs typeface="Arial"/>
              </a:rPr>
              <a:t> </a:t>
            </a:r>
            <a:r>
              <a:rPr sz="1900" b="1" spc="-5" dirty="0">
                <a:latin typeface="Arial"/>
                <a:cs typeface="Arial"/>
              </a:rPr>
              <a:t>transformadores viejos, el factor de potencia también debería estar por debajo </a:t>
            </a:r>
            <a:r>
              <a:rPr sz="1900" b="1" spc="-515" dirty="0">
                <a:latin typeface="Arial"/>
                <a:cs typeface="Arial"/>
              </a:rPr>
              <a:t> </a:t>
            </a:r>
            <a:r>
              <a:rPr sz="1900" b="1" spc="-5" dirty="0">
                <a:latin typeface="Arial"/>
                <a:cs typeface="Arial"/>
              </a:rPr>
              <a:t>de 0,5%, </a:t>
            </a:r>
            <a:r>
              <a:rPr sz="1900" b="1" spc="-10" dirty="0">
                <a:latin typeface="Arial"/>
                <a:cs typeface="Arial"/>
              </a:rPr>
              <a:t>valores </a:t>
            </a:r>
            <a:r>
              <a:rPr sz="1900" b="1" spc="-5" dirty="0">
                <a:latin typeface="Arial"/>
                <a:cs typeface="Arial"/>
              </a:rPr>
              <a:t>entre </a:t>
            </a:r>
            <a:r>
              <a:rPr sz="1900" b="1" dirty="0">
                <a:latin typeface="Arial"/>
                <a:cs typeface="Arial"/>
              </a:rPr>
              <a:t>0,5% </a:t>
            </a:r>
            <a:r>
              <a:rPr sz="1900" b="1" spc="-5" dirty="0">
                <a:latin typeface="Arial"/>
                <a:cs typeface="Arial"/>
              </a:rPr>
              <a:t>y </a:t>
            </a:r>
            <a:r>
              <a:rPr sz="1900" b="1" spc="5" dirty="0">
                <a:latin typeface="Arial"/>
                <a:cs typeface="Arial"/>
              </a:rPr>
              <a:t>1% </a:t>
            </a:r>
            <a:r>
              <a:rPr sz="1900" b="1" spc="-5" dirty="0">
                <a:latin typeface="Arial"/>
                <a:cs typeface="Arial"/>
              </a:rPr>
              <a:t>pudieran </a:t>
            </a:r>
            <a:r>
              <a:rPr sz="1900" b="1" dirty="0">
                <a:latin typeface="Arial"/>
                <a:cs typeface="Arial"/>
              </a:rPr>
              <a:t>ser aceptados. </a:t>
            </a:r>
            <a:r>
              <a:rPr sz="1900" b="1" spc="-5" dirty="0">
                <a:latin typeface="Arial"/>
                <a:cs typeface="Arial"/>
              </a:rPr>
              <a:t>Valores por </a:t>
            </a:r>
            <a:r>
              <a:rPr sz="1900" b="1" dirty="0">
                <a:latin typeface="Arial"/>
                <a:cs typeface="Arial"/>
              </a:rPr>
              <a:t>encima </a:t>
            </a:r>
            <a:r>
              <a:rPr sz="1900" b="1" spc="5" dirty="0">
                <a:latin typeface="Arial"/>
                <a:cs typeface="Arial"/>
              </a:rPr>
              <a:t> </a:t>
            </a:r>
            <a:r>
              <a:rPr sz="1900" b="1" spc="-5" dirty="0">
                <a:latin typeface="Arial"/>
                <a:cs typeface="Arial"/>
              </a:rPr>
              <a:t>de</a:t>
            </a:r>
            <a:r>
              <a:rPr sz="1900" b="1" spc="5" dirty="0">
                <a:latin typeface="Arial"/>
                <a:cs typeface="Arial"/>
              </a:rPr>
              <a:t> 1%</a:t>
            </a:r>
            <a:r>
              <a:rPr sz="1900" b="1" spc="-25" dirty="0">
                <a:latin typeface="Arial"/>
                <a:cs typeface="Arial"/>
              </a:rPr>
              <a:t> </a:t>
            </a:r>
            <a:r>
              <a:rPr sz="1900" b="1" spc="-5" dirty="0">
                <a:latin typeface="Arial"/>
                <a:cs typeface="Arial"/>
              </a:rPr>
              <a:t>requieren mayor</a:t>
            </a:r>
            <a:r>
              <a:rPr sz="1900" b="1" spc="5" dirty="0">
                <a:latin typeface="Arial"/>
                <a:cs typeface="Arial"/>
              </a:rPr>
              <a:t> </a:t>
            </a:r>
            <a:r>
              <a:rPr sz="1900" b="1" spc="-5" dirty="0">
                <a:latin typeface="Arial"/>
                <a:cs typeface="Arial"/>
              </a:rPr>
              <a:t>investigación.</a:t>
            </a:r>
            <a:endParaRPr sz="1900">
              <a:latin typeface="Arial"/>
              <a:cs typeface="Arial"/>
            </a:endParaRPr>
          </a:p>
          <a:p>
            <a:pPr>
              <a:spcBef>
                <a:spcPts val="15"/>
              </a:spcBef>
            </a:pPr>
            <a:endParaRPr>
              <a:latin typeface="Arial"/>
              <a:cs typeface="Arial"/>
            </a:endParaRPr>
          </a:p>
          <a:p>
            <a:pPr marL="12699" algn="just">
              <a:spcBef>
                <a:spcPts val="5"/>
              </a:spcBef>
            </a:pPr>
            <a:r>
              <a:rPr sz="1900" b="1" spc="-5" dirty="0">
                <a:latin typeface="Arial"/>
                <a:cs typeface="Arial"/>
              </a:rPr>
              <a:t>La</a:t>
            </a:r>
            <a:r>
              <a:rPr sz="1900" b="1" spc="10" dirty="0">
                <a:latin typeface="Arial"/>
                <a:cs typeface="Arial"/>
              </a:rPr>
              <a:t> </a:t>
            </a:r>
            <a:r>
              <a:rPr sz="1900" b="1" spc="-5" dirty="0">
                <a:latin typeface="Arial"/>
                <a:cs typeface="Arial"/>
              </a:rPr>
              <a:t>tabla</a:t>
            </a:r>
            <a:r>
              <a:rPr sz="1900" b="1" spc="5" dirty="0">
                <a:latin typeface="Arial"/>
                <a:cs typeface="Arial"/>
              </a:rPr>
              <a:t> </a:t>
            </a:r>
            <a:r>
              <a:rPr sz="1900" b="1" spc="-5" dirty="0">
                <a:latin typeface="Arial"/>
                <a:cs typeface="Arial"/>
              </a:rPr>
              <a:t>17</a:t>
            </a:r>
            <a:r>
              <a:rPr sz="1900" b="1" spc="21" dirty="0">
                <a:latin typeface="Arial"/>
                <a:cs typeface="Arial"/>
              </a:rPr>
              <a:t> </a:t>
            </a:r>
            <a:r>
              <a:rPr sz="1900" b="1" spc="-5" dirty="0">
                <a:latin typeface="Arial"/>
                <a:cs typeface="Arial"/>
              </a:rPr>
              <a:t>muestra</a:t>
            </a:r>
            <a:r>
              <a:rPr sz="1900" b="1" spc="5" dirty="0">
                <a:latin typeface="Arial"/>
                <a:cs typeface="Arial"/>
              </a:rPr>
              <a:t> </a:t>
            </a:r>
            <a:r>
              <a:rPr sz="1900" b="1" spc="-5" dirty="0">
                <a:latin typeface="Arial"/>
                <a:cs typeface="Arial"/>
              </a:rPr>
              <a:t>otros</a:t>
            </a:r>
            <a:r>
              <a:rPr sz="1900" b="1" spc="5" dirty="0">
                <a:latin typeface="Arial"/>
                <a:cs typeface="Arial"/>
              </a:rPr>
              <a:t> </a:t>
            </a:r>
            <a:r>
              <a:rPr sz="1900" b="1" spc="-5" dirty="0">
                <a:latin typeface="Arial"/>
                <a:cs typeface="Arial"/>
              </a:rPr>
              <a:t>valores</a:t>
            </a:r>
            <a:r>
              <a:rPr sz="1900" b="1" spc="5" dirty="0">
                <a:latin typeface="Arial"/>
                <a:cs typeface="Arial"/>
              </a:rPr>
              <a:t> </a:t>
            </a:r>
            <a:r>
              <a:rPr sz="1900" b="1" spc="-5" dirty="0">
                <a:latin typeface="Arial"/>
                <a:cs typeface="Arial"/>
              </a:rPr>
              <a:t>típicos</a:t>
            </a:r>
            <a:r>
              <a:rPr sz="1900" b="1" spc="5" dirty="0">
                <a:latin typeface="Arial"/>
                <a:cs typeface="Arial"/>
              </a:rPr>
              <a:t> </a:t>
            </a:r>
            <a:r>
              <a:rPr sz="1900" b="1" dirty="0">
                <a:latin typeface="Arial"/>
                <a:cs typeface="Arial"/>
              </a:rPr>
              <a:t>de</a:t>
            </a:r>
            <a:r>
              <a:rPr sz="1900" b="1" spc="5" dirty="0">
                <a:latin typeface="Arial"/>
                <a:cs typeface="Arial"/>
              </a:rPr>
              <a:t> </a:t>
            </a:r>
            <a:r>
              <a:rPr sz="1900" b="1" spc="-5" dirty="0">
                <a:latin typeface="Arial"/>
                <a:cs typeface="Arial"/>
              </a:rPr>
              <a:t>factor</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potencia</a:t>
            </a:r>
            <a:r>
              <a:rPr sz="1900" b="1" dirty="0">
                <a:latin typeface="Arial"/>
                <a:cs typeface="Arial"/>
              </a:rPr>
              <a:t> de</a:t>
            </a:r>
            <a:r>
              <a:rPr sz="1900" b="1" spc="40" dirty="0">
                <a:latin typeface="Arial"/>
                <a:cs typeface="Arial"/>
              </a:rPr>
              <a:t> </a:t>
            </a:r>
            <a:r>
              <a:rPr sz="1900" b="1" spc="-5" dirty="0">
                <a:latin typeface="Arial"/>
                <a:cs typeface="Arial"/>
              </a:rPr>
              <a:t>aislamiento.</a:t>
            </a:r>
            <a:endParaRPr sz="1900">
              <a:latin typeface="Arial"/>
              <a:cs typeface="Arial"/>
            </a:endParaRPr>
          </a:p>
        </p:txBody>
      </p:sp>
      <p:pic>
        <p:nvPicPr>
          <p:cNvPr id="11" name="object 11"/>
          <p:cNvPicPr/>
          <p:nvPr/>
        </p:nvPicPr>
        <p:blipFill>
          <a:blip r:embed="rId2" cstate="print"/>
          <a:stretch>
            <a:fillRect/>
          </a:stretch>
        </p:blipFill>
        <p:spPr>
          <a:xfrm>
            <a:off x="719455" y="2840947"/>
            <a:ext cx="208914" cy="194987"/>
          </a:xfrm>
          <a:prstGeom prst="rect">
            <a:avLst/>
          </a:prstGeom>
        </p:spPr>
      </p:pic>
      <p:pic>
        <p:nvPicPr>
          <p:cNvPr id="12" name="object 12"/>
          <p:cNvPicPr/>
          <p:nvPr/>
        </p:nvPicPr>
        <p:blipFill>
          <a:blip r:embed="rId3" cstate="print"/>
          <a:stretch>
            <a:fillRect/>
          </a:stretch>
        </p:blipFill>
        <p:spPr>
          <a:xfrm>
            <a:off x="2468711" y="3228490"/>
            <a:ext cx="5741682" cy="2678220"/>
          </a:xfrm>
          <a:prstGeom prst="rect">
            <a:avLst/>
          </a:prstGeom>
        </p:spPr>
      </p:pic>
      <p:sp>
        <p:nvSpPr>
          <p:cNvPr id="13" name="object 1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116</a:t>
            </a:fld>
            <a:endParaRPr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353566" y="1147827"/>
            <a:ext cx="10731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t>
            </a:r>
            <a:r>
              <a:rPr sz="1900" b="1" dirty="0">
                <a:latin typeface="Arial"/>
                <a:cs typeface="Arial"/>
              </a:rPr>
              <a:t>u</a:t>
            </a:r>
            <a:r>
              <a:rPr sz="1900" b="1" spc="-5" dirty="0">
                <a:latin typeface="Arial"/>
                <a:cs typeface="Arial"/>
              </a:rPr>
              <a:t>medad</a:t>
            </a:r>
            <a:endParaRPr sz="1900">
              <a:latin typeface="Arial"/>
              <a:cs typeface="Arial"/>
            </a:endParaRPr>
          </a:p>
        </p:txBody>
      </p:sp>
      <p:sp>
        <p:nvSpPr>
          <p:cNvPr id="9" name="object 9"/>
          <p:cNvSpPr txBox="1"/>
          <p:nvPr/>
        </p:nvSpPr>
        <p:spPr>
          <a:xfrm>
            <a:off x="935227" y="1118362"/>
            <a:ext cx="4587876" cy="304570"/>
          </a:xfrm>
          <a:prstGeom prst="rect">
            <a:avLst/>
          </a:prstGeom>
        </p:spPr>
        <p:txBody>
          <a:bodyPr vert="horz" wrap="square" lIns="0" tIns="12064" rIns="0" bIns="0" rtlCol="0">
            <a:spAutoFit/>
          </a:bodyPr>
          <a:lstStyle/>
          <a:p>
            <a:pPr marL="12699">
              <a:spcBef>
                <a:spcPts val="95"/>
              </a:spcBef>
              <a:tabLst>
                <a:tab pos="1614027" algn="l"/>
              </a:tabLst>
            </a:pPr>
            <a:r>
              <a:rPr sz="1900" b="1" spc="-5" dirty="0">
                <a:latin typeface="Arial"/>
                <a:cs typeface="Arial"/>
              </a:rPr>
              <a:t>La	puede</a:t>
            </a:r>
            <a:r>
              <a:rPr sz="1900" b="1" spc="430" dirty="0">
                <a:latin typeface="Arial"/>
                <a:cs typeface="Arial"/>
              </a:rPr>
              <a:t> </a:t>
            </a:r>
            <a:r>
              <a:rPr sz="1900" b="1" spc="-5" dirty="0">
                <a:latin typeface="Arial"/>
                <a:cs typeface="Arial"/>
              </a:rPr>
              <a:t>ser</a:t>
            </a:r>
            <a:r>
              <a:rPr sz="1900" b="1" spc="440" dirty="0">
                <a:latin typeface="Arial"/>
                <a:cs typeface="Arial"/>
              </a:rPr>
              <a:t> </a:t>
            </a:r>
            <a:r>
              <a:rPr sz="1900" b="1" spc="-5" dirty="0">
                <a:latin typeface="Arial"/>
                <a:cs typeface="Arial"/>
              </a:rPr>
              <a:t>un</a:t>
            </a:r>
            <a:r>
              <a:rPr sz="1900" b="1" spc="440" dirty="0">
                <a:latin typeface="Arial"/>
                <a:cs typeface="Arial"/>
              </a:rPr>
              <a:t> </a:t>
            </a:r>
            <a:r>
              <a:rPr sz="1900" b="1" spc="-5" dirty="0">
                <a:latin typeface="Arial"/>
                <a:cs typeface="Arial"/>
              </a:rPr>
              <a:t>factor</a:t>
            </a:r>
            <a:r>
              <a:rPr sz="1900" b="1" spc="430" dirty="0">
                <a:latin typeface="Arial"/>
                <a:cs typeface="Arial"/>
              </a:rPr>
              <a:t> </a:t>
            </a:r>
            <a:r>
              <a:rPr sz="1900" b="1" spc="-5" dirty="0">
                <a:latin typeface="Arial"/>
                <a:cs typeface="Arial"/>
              </a:rPr>
              <a:t>que</a:t>
            </a:r>
            <a:endParaRPr sz="1900">
              <a:latin typeface="Arial"/>
              <a:cs typeface="Arial"/>
            </a:endParaRPr>
          </a:p>
        </p:txBody>
      </p:sp>
      <p:sp>
        <p:nvSpPr>
          <p:cNvPr id="10" name="object 10"/>
          <p:cNvSpPr txBox="1"/>
          <p:nvPr/>
        </p:nvSpPr>
        <p:spPr>
          <a:xfrm>
            <a:off x="5636387" y="1147827"/>
            <a:ext cx="22072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afecta</a:t>
            </a:r>
            <a:r>
              <a:rPr sz="1900" b="1" spc="434" dirty="0">
                <a:latin typeface="Arial"/>
                <a:cs typeface="Arial"/>
              </a:rPr>
              <a:t> </a:t>
            </a:r>
            <a:r>
              <a:rPr sz="1900" b="1" spc="-5" dirty="0">
                <a:latin typeface="Arial"/>
                <a:cs typeface="Arial"/>
              </a:rPr>
              <a:t>la</a:t>
            </a:r>
            <a:r>
              <a:rPr sz="1900" b="1" spc="449" dirty="0">
                <a:latin typeface="Arial"/>
                <a:cs typeface="Arial"/>
              </a:rPr>
              <a:t> </a:t>
            </a:r>
            <a:r>
              <a:rPr sz="1900" b="1" spc="-5" dirty="0">
                <a:latin typeface="Arial"/>
                <a:cs typeface="Arial"/>
              </a:rPr>
              <a:t>medición</a:t>
            </a:r>
            <a:endParaRPr sz="1900">
              <a:latin typeface="Arial"/>
              <a:cs typeface="Arial"/>
            </a:endParaRPr>
          </a:p>
        </p:txBody>
      </p:sp>
      <p:sp>
        <p:nvSpPr>
          <p:cNvPr id="11" name="object 11"/>
          <p:cNvSpPr txBox="1"/>
          <p:nvPr/>
        </p:nvSpPr>
        <p:spPr>
          <a:xfrm>
            <a:off x="7954519" y="1118362"/>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a:t>
            </a:r>
            <a:endParaRPr sz="1900">
              <a:latin typeface="Arial"/>
              <a:cs typeface="Arial"/>
            </a:endParaRPr>
          </a:p>
        </p:txBody>
      </p:sp>
      <p:sp>
        <p:nvSpPr>
          <p:cNvPr id="12" name="object 12"/>
          <p:cNvSpPr txBox="1"/>
          <p:nvPr/>
        </p:nvSpPr>
        <p:spPr>
          <a:xfrm>
            <a:off x="8224774" y="1147827"/>
            <a:ext cx="17481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incrementa</a:t>
            </a:r>
            <a:r>
              <a:rPr sz="1900" b="1" spc="405" dirty="0">
                <a:latin typeface="Arial"/>
                <a:cs typeface="Arial"/>
              </a:rPr>
              <a:t> </a:t>
            </a:r>
            <a:r>
              <a:rPr sz="1900" b="1" dirty="0">
                <a:latin typeface="Arial"/>
                <a:cs typeface="Arial"/>
              </a:rPr>
              <a:t>las</a:t>
            </a:r>
            <a:endParaRPr sz="1900">
              <a:latin typeface="Arial"/>
              <a:cs typeface="Arial"/>
            </a:endParaRPr>
          </a:p>
        </p:txBody>
      </p:sp>
      <p:sp>
        <p:nvSpPr>
          <p:cNvPr id="13" name="object 13"/>
          <p:cNvSpPr txBox="1"/>
          <p:nvPr/>
        </p:nvSpPr>
        <p:spPr>
          <a:xfrm>
            <a:off x="947928" y="1425195"/>
            <a:ext cx="26009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pérdidas</a:t>
            </a:r>
            <a:r>
              <a:rPr sz="1900" b="1" spc="420" dirty="0">
                <a:latin typeface="Arial"/>
                <a:cs typeface="Arial"/>
              </a:rPr>
              <a:t> </a:t>
            </a:r>
            <a:r>
              <a:rPr sz="1900" b="1" spc="-5" dirty="0">
                <a:latin typeface="Arial"/>
                <a:cs typeface="Arial"/>
              </a:rPr>
              <a:t>superficiales</a:t>
            </a:r>
            <a:endParaRPr sz="1900">
              <a:latin typeface="Arial"/>
              <a:cs typeface="Arial"/>
            </a:endParaRPr>
          </a:p>
        </p:txBody>
      </p:sp>
      <p:sp>
        <p:nvSpPr>
          <p:cNvPr id="14" name="object 14"/>
          <p:cNvSpPr txBox="1"/>
          <p:nvPr/>
        </p:nvSpPr>
        <p:spPr>
          <a:xfrm>
            <a:off x="3535807" y="1395730"/>
            <a:ext cx="14566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84" dirty="0">
                <a:latin typeface="Arial"/>
                <a:cs typeface="Arial"/>
              </a:rPr>
              <a:t> </a:t>
            </a:r>
            <a:r>
              <a:rPr sz="1900" b="1" spc="-5" dirty="0">
                <a:latin typeface="Arial"/>
                <a:cs typeface="Arial"/>
              </a:rPr>
              <a:t>valores</a:t>
            </a:r>
            <a:r>
              <a:rPr sz="1900" b="1" spc="360" dirty="0">
                <a:latin typeface="Arial"/>
                <a:cs typeface="Arial"/>
              </a:rPr>
              <a:t> </a:t>
            </a:r>
            <a:r>
              <a:rPr sz="1900" b="1" spc="-5" dirty="0">
                <a:latin typeface="Arial"/>
                <a:cs typeface="Arial"/>
              </a:rPr>
              <a:t>de</a:t>
            </a:r>
            <a:endParaRPr sz="1900">
              <a:latin typeface="Arial"/>
              <a:cs typeface="Arial"/>
            </a:endParaRPr>
          </a:p>
        </p:txBody>
      </p:sp>
      <p:sp>
        <p:nvSpPr>
          <p:cNvPr id="15" name="object 15"/>
          <p:cNvSpPr txBox="1"/>
          <p:nvPr/>
        </p:nvSpPr>
        <p:spPr>
          <a:xfrm>
            <a:off x="5099939" y="1425195"/>
            <a:ext cx="37490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humedad</a:t>
            </a:r>
            <a:r>
              <a:rPr sz="1900" b="1" spc="405" dirty="0">
                <a:latin typeface="Arial"/>
                <a:cs typeface="Arial"/>
              </a:rPr>
              <a:t> </a:t>
            </a:r>
            <a:r>
              <a:rPr sz="1900" b="1" spc="-5" dirty="0">
                <a:latin typeface="Arial"/>
                <a:cs typeface="Arial"/>
              </a:rPr>
              <a:t>relativa</a:t>
            </a:r>
            <a:r>
              <a:rPr sz="1900" b="1" spc="408" dirty="0">
                <a:latin typeface="Arial"/>
                <a:cs typeface="Arial"/>
              </a:rPr>
              <a:t> </a:t>
            </a:r>
            <a:r>
              <a:rPr sz="1900" b="1" spc="-5" dirty="0">
                <a:latin typeface="Arial"/>
                <a:cs typeface="Arial"/>
              </a:rPr>
              <a:t>sobre</a:t>
            </a:r>
            <a:r>
              <a:rPr sz="1900" b="1" spc="408" dirty="0">
                <a:latin typeface="Arial"/>
                <a:cs typeface="Arial"/>
              </a:rPr>
              <a:t> </a:t>
            </a:r>
            <a:r>
              <a:rPr sz="1900" b="1" spc="-5" dirty="0">
                <a:latin typeface="Arial"/>
                <a:cs typeface="Arial"/>
              </a:rPr>
              <a:t>el</a:t>
            </a:r>
            <a:r>
              <a:rPr sz="1900" b="1" spc="408" dirty="0">
                <a:latin typeface="Arial"/>
                <a:cs typeface="Arial"/>
              </a:rPr>
              <a:t> </a:t>
            </a:r>
            <a:r>
              <a:rPr sz="1900" b="1" spc="5" dirty="0">
                <a:latin typeface="Arial"/>
                <a:cs typeface="Arial"/>
              </a:rPr>
              <a:t>80%</a:t>
            </a:r>
            <a:endParaRPr sz="1900">
              <a:latin typeface="Arial"/>
              <a:cs typeface="Arial"/>
            </a:endParaRPr>
          </a:p>
        </p:txBody>
      </p:sp>
      <p:sp>
        <p:nvSpPr>
          <p:cNvPr id="16" name="object 16"/>
          <p:cNvSpPr txBox="1"/>
          <p:nvPr/>
        </p:nvSpPr>
        <p:spPr>
          <a:xfrm>
            <a:off x="8942069" y="1395730"/>
            <a:ext cx="10439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pudieran</a:t>
            </a:r>
            <a:endParaRPr sz="1900">
              <a:latin typeface="Arial"/>
              <a:cs typeface="Arial"/>
            </a:endParaRPr>
          </a:p>
        </p:txBody>
      </p:sp>
      <p:sp>
        <p:nvSpPr>
          <p:cNvPr id="17" name="object 17"/>
          <p:cNvSpPr txBox="1"/>
          <p:nvPr/>
        </p:nvSpPr>
        <p:spPr>
          <a:xfrm>
            <a:off x="947927" y="1702563"/>
            <a:ext cx="23063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influir notablemente</a:t>
            </a:r>
            <a:endParaRPr sz="1900">
              <a:latin typeface="Arial"/>
              <a:cs typeface="Arial"/>
            </a:endParaRPr>
          </a:p>
        </p:txBody>
      </p:sp>
      <p:sp>
        <p:nvSpPr>
          <p:cNvPr id="18" name="object 18"/>
          <p:cNvSpPr txBox="1"/>
          <p:nvPr/>
        </p:nvSpPr>
        <p:spPr>
          <a:xfrm>
            <a:off x="3308352" y="1673098"/>
            <a:ext cx="3535678"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 el resultado</a:t>
            </a:r>
            <a:r>
              <a:rPr sz="1900" b="1"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medición.</a:t>
            </a:r>
            <a:endParaRPr sz="1900">
              <a:latin typeface="Arial"/>
              <a:cs typeface="Arial"/>
            </a:endParaRPr>
          </a:p>
        </p:txBody>
      </p:sp>
      <p:pic>
        <p:nvPicPr>
          <p:cNvPr id="19" name="object 19"/>
          <p:cNvPicPr/>
          <p:nvPr/>
        </p:nvPicPr>
        <p:blipFill>
          <a:blip r:embed="rId2" cstate="print"/>
          <a:stretch>
            <a:fillRect/>
          </a:stretch>
        </p:blipFill>
        <p:spPr>
          <a:xfrm>
            <a:off x="719455" y="2285958"/>
            <a:ext cx="208914" cy="194987"/>
          </a:xfrm>
          <a:prstGeom prst="rect">
            <a:avLst/>
          </a:prstGeom>
        </p:spPr>
      </p:pic>
      <p:sp>
        <p:nvSpPr>
          <p:cNvPr id="20" name="object 20"/>
          <p:cNvSpPr txBox="1"/>
          <p:nvPr/>
        </p:nvSpPr>
        <p:spPr>
          <a:xfrm>
            <a:off x="935227" y="2228214"/>
            <a:ext cx="1817370"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De</a:t>
            </a:r>
            <a:r>
              <a:rPr sz="1900" b="1" spc="170" dirty="0">
                <a:latin typeface="Arial"/>
                <a:cs typeface="Arial"/>
              </a:rPr>
              <a:t> </a:t>
            </a:r>
            <a:r>
              <a:rPr sz="1900" b="1" spc="-5" dirty="0">
                <a:latin typeface="Arial"/>
                <a:cs typeface="Arial"/>
              </a:rPr>
              <a:t>igual</a:t>
            </a:r>
            <a:r>
              <a:rPr sz="1900" b="1" spc="170" dirty="0">
                <a:latin typeface="Arial"/>
                <a:cs typeface="Arial"/>
              </a:rPr>
              <a:t> </a:t>
            </a:r>
            <a:r>
              <a:rPr sz="1900" b="1" spc="-5" dirty="0">
                <a:latin typeface="Arial"/>
                <a:cs typeface="Arial"/>
              </a:rPr>
              <a:t>forma,</a:t>
            </a:r>
            <a:endParaRPr sz="1900">
              <a:latin typeface="Arial"/>
              <a:cs typeface="Arial"/>
            </a:endParaRPr>
          </a:p>
        </p:txBody>
      </p:sp>
      <p:sp>
        <p:nvSpPr>
          <p:cNvPr id="21" name="object 21"/>
          <p:cNvSpPr txBox="1"/>
          <p:nvPr/>
        </p:nvSpPr>
        <p:spPr>
          <a:xfrm>
            <a:off x="2833371" y="2257375"/>
            <a:ext cx="6147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a:t>
            </a:r>
            <a:r>
              <a:rPr sz="1900" b="1" spc="214" dirty="0">
                <a:latin typeface="Arial"/>
                <a:cs typeface="Arial"/>
              </a:rPr>
              <a:t> </a:t>
            </a:r>
            <a:r>
              <a:rPr sz="1900" b="1" spc="-5" dirty="0">
                <a:latin typeface="Arial"/>
                <a:cs typeface="Arial"/>
              </a:rPr>
              <a:t>sucio</a:t>
            </a:r>
            <a:r>
              <a:rPr sz="1900" b="1" spc="220" dirty="0">
                <a:latin typeface="Arial"/>
                <a:cs typeface="Arial"/>
              </a:rPr>
              <a:t> </a:t>
            </a:r>
            <a:r>
              <a:rPr sz="1900" b="1" spc="-5" dirty="0">
                <a:latin typeface="Arial"/>
                <a:cs typeface="Arial"/>
              </a:rPr>
              <a:t>sobre</a:t>
            </a:r>
            <a:r>
              <a:rPr sz="1900" b="1" spc="214" dirty="0">
                <a:latin typeface="Arial"/>
                <a:cs typeface="Arial"/>
              </a:rPr>
              <a:t> </a:t>
            </a:r>
            <a:r>
              <a:rPr sz="1900" b="1" spc="-5" dirty="0">
                <a:latin typeface="Arial"/>
                <a:cs typeface="Arial"/>
              </a:rPr>
              <a:t>aisladores</a:t>
            </a:r>
            <a:r>
              <a:rPr sz="1900" b="1" spc="214" dirty="0">
                <a:latin typeface="Arial"/>
                <a:cs typeface="Arial"/>
              </a:rPr>
              <a:t> </a:t>
            </a:r>
            <a:r>
              <a:rPr sz="1900" b="1" spc="-5" dirty="0">
                <a:latin typeface="Arial"/>
                <a:cs typeface="Arial"/>
              </a:rPr>
              <a:t>o</a:t>
            </a:r>
            <a:r>
              <a:rPr sz="1900" b="1" spc="220" dirty="0">
                <a:latin typeface="Arial"/>
                <a:cs typeface="Arial"/>
              </a:rPr>
              <a:t> </a:t>
            </a:r>
            <a:r>
              <a:rPr sz="1900" b="1" spc="-5" dirty="0">
                <a:latin typeface="Arial"/>
                <a:cs typeface="Arial"/>
              </a:rPr>
              <a:t>cualquier</a:t>
            </a:r>
            <a:r>
              <a:rPr sz="1900" b="1" spc="245" dirty="0">
                <a:latin typeface="Arial"/>
                <a:cs typeface="Arial"/>
              </a:rPr>
              <a:t> </a:t>
            </a:r>
            <a:r>
              <a:rPr sz="1900" b="1" spc="-5" dirty="0">
                <a:latin typeface="Arial"/>
                <a:cs typeface="Arial"/>
              </a:rPr>
              <a:t>otra</a:t>
            </a:r>
            <a:r>
              <a:rPr sz="1900" b="1" spc="214" dirty="0">
                <a:latin typeface="Arial"/>
                <a:cs typeface="Arial"/>
              </a:rPr>
              <a:t> </a:t>
            </a:r>
            <a:r>
              <a:rPr sz="1900" b="1" spc="-5" dirty="0">
                <a:latin typeface="Arial"/>
                <a:cs typeface="Arial"/>
              </a:rPr>
              <a:t>superficie</a:t>
            </a:r>
            <a:endParaRPr sz="1900">
              <a:latin typeface="Arial"/>
              <a:cs typeface="Arial"/>
            </a:endParaRPr>
          </a:p>
        </p:txBody>
      </p:sp>
      <p:sp>
        <p:nvSpPr>
          <p:cNvPr id="22" name="object 22"/>
          <p:cNvSpPr txBox="1"/>
          <p:nvPr/>
        </p:nvSpPr>
        <p:spPr>
          <a:xfrm>
            <a:off x="9060943" y="2228214"/>
            <a:ext cx="9239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aislante</a:t>
            </a:r>
            <a:endParaRPr sz="1900">
              <a:latin typeface="Arial"/>
              <a:cs typeface="Arial"/>
            </a:endParaRPr>
          </a:p>
        </p:txBody>
      </p:sp>
      <p:sp>
        <p:nvSpPr>
          <p:cNvPr id="23" name="object 23"/>
          <p:cNvSpPr txBox="1"/>
          <p:nvPr/>
        </p:nvSpPr>
        <p:spPr>
          <a:xfrm>
            <a:off x="935227" y="2505582"/>
            <a:ext cx="15684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influye</a:t>
            </a:r>
            <a:r>
              <a:rPr sz="1900" b="1" spc="180" dirty="0">
                <a:latin typeface="Arial"/>
                <a:cs typeface="Arial"/>
              </a:rPr>
              <a:t> </a:t>
            </a:r>
            <a:r>
              <a:rPr sz="1900" b="1" spc="-5" dirty="0">
                <a:latin typeface="Arial"/>
                <a:cs typeface="Arial"/>
              </a:rPr>
              <a:t>en</a:t>
            </a:r>
            <a:r>
              <a:rPr sz="1900" b="1" spc="191" dirty="0">
                <a:latin typeface="Arial"/>
                <a:cs typeface="Arial"/>
              </a:rPr>
              <a:t> </a:t>
            </a:r>
            <a:r>
              <a:rPr sz="1900" b="1" spc="-5" dirty="0">
                <a:latin typeface="Arial"/>
                <a:cs typeface="Arial"/>
              </a:rPr>
              <a:t>un</a:t>
            </a:r>
            <a:endParaRPr sz="1900">
              <a:latin typeface="Arial"/>
              <a:cs typeface="Arial"/>
            </a:endParaRPr>
          </a:p>
        </p:txBody>
      </p:sp>
      <p:sp>
        <p:nvSpPr>
          <p:cNvPr id="24" name="object 24"/>
          <p:cNvSpPr txBox="1"/>
          <p:nvPr/>
        </p:nvSpPr>
        <p:spPr>
          <a:xfrm>
            <a:off x="2591054" y="2535048"/>
            <a:ext cx="2917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aumento</a:t>
            </a:r>
            <a:r>
              <a:rPr sz="1900" b="1" spc="229" dirty="0">
                <a:latin typeface="Arial"/>
                <a:cs typeface="Arial"/>
              </a:rPr>
              <a:t> </a:t>
            </a:r>
            <a:r>
              <a:rPr sz="1900" b="1" spc="-5" dirty="0">
                <a:latin typeface="Arial"/>
                <a:cs typeface="Arial"/>
              </a:rPr>
              <a:t>en</a:t>
            </a:r>
            <a:r>
              <a:rPr sz="1900" b="1" spc="229" dirty="0">
                <a:latin typeface="Arial"/>
                <a:cs typeface="Arial"/>
              </a:rPr>
              <a:t> </a:t>
            </a:r>
            <a:r>
              <a:rPr sz="1900" b="1" spc="-5" dirty="0">
                <a:latin typeface="Arial"/>
                <a:cs typeface="Arial"/>
              </a:rPr>
              <a:t>las</a:t>
            </a:r>
            <a:r>
              <a:rPr sz="1900" b="1" spc="229" dirty="0">
                <a:latin typeface="Arial"/>
                <a:cs typeface="Arial"/>
              </a:rPr>
              <a:t> </a:t>
            </a:r>
            <a:r>
              <a:rPr sz="1900" b="1" spc="-5" dirty="0">
                <a:latin typeface="Arial"/>
                <a:cs typeface="Arial"/>
              </a:rPr>
              <a:t>pérdidas</a:t>
            </a:r>
            <a:endParaRPr sz="1900">
              <a:latin typeface="Arial"/>
              <a:cs typeface="Arial"/>
            </a:endParaRPr>
          </a:p>
        </p:txBody>
      </p:sp>
      <p:sp>
        <p:nvSpPr>
          <p:cNvPr id="25" name="object 25"/>
          <p:cNvSpPr txBox="1"/>
          <p:nvPr/>
        </p:nvSpPr>
        <p:spPr>
          <a:xfrm>
            <a:off x="5591684" y="2505582"/>
            <a:ext cx="23221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con</a:t>
            </a:r>
            <a:r>
              <a:rPr sz="1900" b="1" spc="210" dirty="0">
                <a:latin typeface="Arial"/>
                <a:cs typeface="Arial"/>
              </a:rPr>
              <a:t> </a:t>
            </a:r>
            <a:r>
              <a:rPr sz="1900" b="1" spc="-5" dirty="0">
                <a:latin typeface="Arial"/>
                <a:cs typeface="Arial"/>
              </a:rPr>
              <a:t>el</a:t>
            </a:r>
            <a:r>
              <a:rPr sz="1900" b="1" spc="204" dirty="0">
                <a:latin typeface="Arial"/>
                <a:cs typeface="Arial"/>
              </a:rPr>
              <a:t> </a:t>
            </a:r>
            <a:r>
              <a:rPr sz="1900" b="1" spc="-5" dirty="0">
                <a:latin typeface="Arial"/>
                <a:cs typeface="Arial"/>
              </a:rPr>
              <a:t>consecuente</a:t>
            </a:r>
            <a:endParaRPr sz="1900">
              <a:latin typeface="Arial"/>
              <a:cs typeface="Arial"/>
            </a:endParaRPr>
          </a:p>
        </p:txBody>
      </p:sp>
      <p:sp>
        <p:nvSpPr>
          <p:cNvPr id="26" name="object 26"/>
          <p:cNvSpPr txBox="1"/>
          <p:nvPr/>
        </p:nvSpPr>
        <p:spPr>
          <a:xfrm>
            <a:off x="7999221" y="2535048"/>
            <a:ext cx="13004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incre</a:t>
            </a:r>
            <a:r>
              <a:rPr sz="1900" b="1" spc="-15" dirty="0">
                <a:latin typeface="Arial"/>
                <a:cs typeface="Arial"/>
              </a:rPr>
              <a:t>m</a:t>
            </a:r>
            <a:r>
              <a:rPr sz="1900" b="1" spc="-5" dirty="0">
                <a:latin typeface="Arial"/>
                <a:cs typeface="Arial"/>
              </a:rPr>
              <a:t>e</a:t>
            </a:r>
            <a:r>
              <a:rPr sz="1900" b="1" dirty="0">
                <a:latin typeface="Arial"/>
                <a:cs typeface="Arial"/>
              </a:rPr>
              <a:t>n</a:t>
            </a:r>
            <a:r>
              <a:rPr sz="1900" b="1" spc="-5" dirty="0">
                <a:latin typeface="Arial"/>
                <a:cs typeface="Arial"/>
              </a:rPr>
              <a:t>to</a:t>
            </a:r>
            <a:endParaRPr sz="1900">
              <a:latin typeface="Arial"/>
              <a:cs typeface="Arial"/>
            </a:endParaRPr>
          </a:p>
        </p:txBody>
      </p:sp>
      <p:sp>
        <p:nvSpPr>
          <p:cNvPr id="27" name="object 27"/>
          <p:cNvSpPr txBox="1"/>
          <p:nvPr/>
        </p:nvSpPr>
        <p:spPr>
          <a:xfrm>
            <a:off x="9382506" y="2505582"/>
            <a:ext cx="6038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49" dirty="0">
                <a:latin typeface="Arial"/>
                <a:cs typeface="Arial"/>
              </a:rPr>
              <a:t> </a:t>
            </a:r>
            <a:r>
              <a:rPr sz="1900" b="1" spc="-5" dirty="0">
                <a:latin typeface="Arial"/>
                <a:cs typeface="Arial"/>
              </a:rPr>
              <a:t>el</a:t>
            </a:r>
            <a:endParaRPr sz="1900">
              <a:latin typeface="Arial"/>
              <a:cs typeface="Arial"/>
            </a:endParaRPr>
          </a:p>
        </p:txBody>
      </p:sp>
      <p:sp>
        <p:nvSpPr>
          <p:cNvPr id="28" name="object 28"/>
          <p:cNvSpPr txBox="1"/>
          <p:nvPr/>
        </p:nvSpPr>
        <p:spPr>
          <a:xfrm>
            <a:off x="935227" y="2782950"/>
            <a:ext cx="1015365"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valor</a:t>
            </a:r>
            <a:r>
              <a:rPr sz="1900" b="1" spc="-60" dirty="0">
                <a:latin typeface="Arial"/>
                <a:cs typeface="Arial"/>
              </a:rPr>
              <a:t> </a:t>
            </a:r>
            <a:r>
              <a:rPr sz="1900" b="1" spc="-5" dirty="0">
                <a:latin typeface="Arial"/>
                <a:cs typeface="Arial"/>
              </a:rPr>
              <a:t>del</a:t>
            </a:r>
            <a:endParaRPr sz="1900">
              <a:latin typeface="Arial"/>
              <a:cs typeface="Arial"/>
            </a:endParaRPr>
          </a:p>
        </p:txBody>
      </p:sp>
      <p:sp>
        <p:nvSpPr>
          <p:cNvPr id="29" name="object 29"/>
          <p:cNvSpPr txBox="1"/>
          <p:nvPr/>
        </p:nvSpPr>
        <p:spPr>
          <a:xfrm>
            <a:off x="2005838" y="2812416"/>
            <a:ext cx="208089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factor</a:t>
            </a:r>
            <a:r>
              <a:rPr sz="1900" b="1" spc="-2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potencia</a:t>
            </a:r>
            <a:endParaRPr sz="1900">
              <a:latin typeface="Arial"/>
              <a:cs typeface="Arial"/>
            </a:endParaRPr>
          </a:p>
        </p:txBody>
      </p:sp>
      <p:sp>
        <p:nvSpPr>
          <p:cNvPr id="30" name="object 30"/>
          <p:cNvSpPr txBox="1"/>
          <p:nvPr/>
        </p:nvSpPr>
        <p:spPr>
          <a:xfrm>
            <a:off x="4073779" y="2782950"/>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31" name="object 31"/>
          <p:cNvPicPr/>
          <p:nvPr/>
        </p:nvPicPr>
        <p:blipFill>
          <a:blip r:embed="rId2" cstate="print"/>
          <a:stretch>
            <a:fillRect/>
          </a:stretch>
        </p:blipFill>
        <p:spPr>
          <a:xfrm>
            <a:off x="719455" y="3395896"/>
            <a:ext cx="208914" cy="194394"/>
          </a:xfrm>
          <a:prstGeom prst="rect">
            <a:avLst/>
          </a:prstGeom>
        </p:spPr>
      </p:pic>
      <p:sp>
        <p:nvSpPr>
          <p:cNvPr id="32" name="object 32"/>
          <p:cNvSpPr txBox="1"/>
          <p:nvPr/>
        </p:nvSpPr>
        <p:spPr>
          <a:xfrm>
            <a:off x="935227" y="3337687"/>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33" name="object 33"/>
          <p:cNvSpPr txBox="1"/>
          <p:nvPr/>
        </p:nvSpPr>
        <p:spPr>
          <a:xfrm>
            <a:off x="1304798" y="3367152"/>
            <a:ext cx="503935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interferencia</a:t>
            </a:r>
            <a:r>
              <a:rPr sz="1900" b="1" spc="80" dirty="0">
                <a:latin typeface="Arial"/>
                <a:cs typeface="Arial"/>
              </a:rPr>
              <a:t> </a:t>
            </a:r>
            <a:r>
              <a:rPr sz="1900" b="1" spc="-5" dirty="0">
                <a:latin typeface="Arial"/>
                <a:cs typeface="Arial"/>
              </a:rPr>
              <a:t>electromagnética</a:t>
            </a:r>
            <a:r>
              <a:rPr sz="1900" b="1" spc="86" dirty="0">
                <a:latin typeface="Arial"/>
                <a:cs typeface="Arial"/>
              </a:rPr>
              <a:t> </a:t>
            </a:r>
            <a:r>
              <a:rPr sz="1900" b="1" spc="-5" dirty="0">
                <a:latin typeface="Arial"/>
                <a:cs typeface="Arial"/>
              </a:rPr>
              <a:t>puede</a:t>
            </a:r>
            <a:r>
              <a:rPr sz="1900" b="1" spc="75" dirty="0">
                <a:latin typeface="Arial"/>
                <a:cs typeface="Arial"/>
              </a:rPr>
              <a:t> </a:t>
            </a:r>
            <a:r>
              <a:rPr sz="1900" b="1" spc="-5" dirty="0">
                <a:latin typeface="Arial"/>
                <a:cs typeface="Arial"/>
              </a:rPr>
              <a:t>influir</a:t>
            </a:r>
            <a:endParaRPr sz="1900">
              <a:latin typeface="Arial"/>
              <a:cs typeface="Arial"/>
            </a:endParaRPr>
          </a:p>
        </p:txBody>
      </p:sp>
      <p:sp>
        <p:nvSpPr>
          <p:cNvPr id="34" name="object 34"/>
          <p:cNvSpPr txBox="1"/>
          <p:nvPr/>
        </p:nvSpPr>
        <p:spPr>
          <a:xfrm>
            <a:off x="6405754" y="3337687"/>
            <a:ext cx="35756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55" dirty="0">
                <a:latin typeface="Arial"/>
                <a:cs typeface="Arial"/>
              </a:rPr>
              <a:t> </a:t>
            </a:r>
            <a:r>
              <a:rPr sz="1900" b="1" spc="-5" dirty="0">
                <a:latin typeface="Arial"/>
                <a:cs typeface="Arial"/>
              </a:rPr>
              <a:t>el</a:t>
            </a:r>
            <a:r>
              <a:rPr sz="1900" b="1" spc="65" dirty="0">
                <a:latin typeface="Arial"/>
                <a:cs typeface="Arial"/>
              </a:rPr>
              <a:t> </a:t>
            </a:r>
            <a:r>
              <a:rPr sz="1900" b="1" spc="-5" dirty="0">
                <a:latin typeface="Arial"/>
                <a:cs typeface="Arial"/>
              </a:rPr>
              <a:t>resultado</a:t>
            </a:r>
            <a:r>
              <a:rPr sz="1900" b="1" spc="55"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la</a:t>
            </a:r>
            <a:r>
              <a:rPr sz="1900" b="1" spc="55" dirty="0">
                <a:latin typeface="Arial"/>
                <a:cs typeface="Arial"/>
              </a:rPr>
              <a:t> </a:t>
            </a:r>
            <a:r>
              <a:rPr sz="1900" b="1" spc="-5" dirty="0">
                <a:latin typeface="Arial"/>
                <a:cs typeface="Arial"/>
              </a:rPr>
              <a:t>medición,</a:t>
            </a:r>
            <a:endParaRPr sz="1900">
              <a:latin typeface="Arial"/>
              <a:cs typeface="Arial"/>
            </a:endParaRPr>
          </a:p>
        </p:txBody>
      </p:sp>
      <p:sp>
        <p:nvSpPr>
          <p:cNvPr id="35" name="object 35"/>
          <p:cNvSpPr txBox="1"/>
          <p:nvPr/>
        </p:nvSpPr>
        <p:spPr>
          <a:xfrm>
            <a:off x="935229" y="3615055"/>
            <a:ext cx="156273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por</a:t>
            </a:r>
            <a:r>
              <a:rPr sz="1900" b="1" spc="65" dirty="0">
                <a:latin typeface="Arial"/>
                <a:cs typeface="Arial"/>
              </a:rPr>
              <a:t> </a:t>
            </a:r>
            <a:r>
              <a:rPr sz="1900" b="1" spc="-5" dirty="0">
                <a:latin typeface="Arial"/>
                <a:cs typeface="Arial"/>
              </a:rPr>
              <a:t>lo</a:t>
            </a:r>
            <a:r>
              <a:rPr sz="1900" b="1" spc="75" dirty="0">
                <a:latin typeface="Arial"/>
                <a:cs typeface="Arial"/>
              </a:rPr>
              <a:t> </a:t>
            </a:r>
            <a:r>
              <a:rPr sz="1900" b="1" spc="-5" dirty="0">
                <a:latin typeface="Arial"/>
                <a:cs typeface="Arial"/>
              </a:rPr>
              <a:t>que</a:t>
            </a:r>
            <a:r>
              <a:rPr sz="1900" b="1" spc="75" dirty="0">
                <a:latin typeface="Arial"/>
                <a:cs typeface="Arial"/>
              </a:rPr>
              <a:t> </a:t>
            </a:r>
            <a:r>
              <a:rPr sz="1900" b="1" spc="-5" dirty="0">
                <a:latin typeface="Arial"/>
                <a:cs typeface="Arial"/>
              </a:rPr>
              <a:t>se</a:t>
            </a:r>
            <a:endParaRPr sz="1900">
              <a:latin typeface="Arial"/>
              <a:cs typeface="Arial"/>
            </a:endParaRPr>
          </a:p>
        </p:txBody>
      </p:sp>
      <p:sp>
        <p:nvSpPr>
          <p:cNvPr id="36" name="object 36"/>
          <p:cNvSpPr txBox="1"/>
          <p:nvPr/>
        </p:nvSpPr>
        <p:spPr>
          <a:xfrm>
            <a:off x="2565146" y="3644520"/>
            <a:ext cx="12198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recomiend</a:t>
            </a:r>
            <a:endParaRPr sz="1900">
              <a:latin typeface="Arial"/>
              <a:cs typeface="Arial"/>
            </a:endParaRPr>
          </a:p>
        </p:txBody>
      </p:sp>
      <p:sp>
        <p:nvSpPr>
          <p:cNvPr id="37" name="object 37"/>
          <p:cNvSpPr txBox="1"/>
          <p:nvPr/>
        </p:nvSpPr>
        <p:spPr>
          <a:xfrm>
            <a:off x="3772029" y="3615055"/>
            <a:ext cx="14585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75" dirty="0">
                <a:latin typeface="Arial"/>
                <a:cs typeface="Arial"/>
              </a:rPr>
              <a:t> </a:t>
            </a:r>
            <a:r>
              <a:rPr sz="1900" b="1" spc="-5" dirty="0">
                <a:latin typeface="Arial"/>
                <a:cs typeface="Arial"/>
              </a:rPr>
              <a:t>efectuar</a:t>
            </a:r>
            <a:r>
              <a:rPr sz="1900" b="1" spc="60" dirty="0">
                <a:latin typeface="Arial"/>
                <a:cs typeface="Arial"/>
              </a:rPr>
              <a:t> </a:t>
            </a:r>
            <a:r>
              <a:rPr sz="1900" b="1" spc="-5" dirty="0">
                <a:latin typeface="Arial"/>
                <a:cs typeface="Arial"/>
              </a:rPr>
              <a:t>la</a:t>
            </a:r>
            <a:endParaRPr sz="1900">
              <a:latin typeface="Arial"/>
              <a:cs typeface="Arial"/>
            </a:endParaRPr>
          </a:p>
        </p:txBody>
      </p:sp>
      <p:sp>
        <p:nvSpPr>
          <p:cNvPr id="38" name="object 38"/>
          <p:cNvSpPr txBox="1"/>
          <p:nvPr/>
        </p:nvSpPr>
        <p:spPr>
          <a:xfrm>
            <a:off x="5298060" y="3644520"/>
            <a:ext cx="42449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medida</a:t>
            </a:r>
            <a:r>
              <a:rPr sz="1900" b="1" spc="100" dirty="0">
                <a:latin typeface="Arial"/>
                <a:cs typeface="Arial"/>
              </a:rPr>
              <a:t> </a:t>
            </a:r>
            <a:r>
              <a:rPr sz="1900" b="1" spc="-5" dirty="0">
                <a:latin typeface="Arial"/>
                <a:cs typeface="Arial"/>
              </a:rPr>
              <a:t>bajo</a:t>
            </a:r>
            <a:r>
              <a:rPr sz="1900" b="1" spc="90" dirty="0">
                <a:latin typeface="Arial"/>
                <a:cs typeface="Arial"/>
              </a:rPr>
              <a:t> </a:t>
            </a:r>
            <a:r>
              <a:rPr sz="1900" b="1" spc="-5" dirty="0">
                <a:latin typeface="Arial"/>
                <a:cs typeface="Arial"/>
              </a:rPr>
              <a:t>polaridad</a:t>
            </a:r>
            <a:r>
              <a:rPr sz="1900" b="1" spc="95" dirty="0">
                <a:latin typeface="Arial"/>
                <a:cs typeface="Arial"/>
              </a:rPr>
              <a:t> </a:t>
            </a:r>
            <a:r>
              <a:rPr sz="1900" b="1" spc="-5" dirty="0">
                <a:latin typeface="Arial"/>
                <a:cs typeface="Arial"/>
              </a:rPr>
              <a:t>normal</a:t>
            </a:r>
            <a:r>
              <a:rPr sz="1900" b="1" spc="90" dirty="0">
                <a:latin typeface="Arial"/>
                <a:cs typeface="Arial"/>
              </a:rPr>
              <a:t> </a:t>
            </a:r>
            <a:r>
              <a:rPr sz="1900" b="1" spc="-5" dirty="0">
                <a:latin typeface="Arial"/>
                <a:cs typeface="Arial"/>
              </a:rPr>
              <a:t>e</a:t>
            </a:r>
            <a:r>
              <a:rPr sz="1900" b="1" spc="95" dirty="0">
                <a:latin typeface="Arial"/>
                <a:cs typeface="Arial"/>
              </a:rPr>
              <a:t> </a:t>
            </a:r>
            <a:r>
              <a:rPr sz="1900" b="1" spc="-5" dirty="0">
                <a:latin typeface="Arial"/>
                <a:cs typeface="Arial"/>
              </a:rPr>
              <a:t>inve</a:t>
            </a:r>
            <a:endParaRPr sz="1900">
              <a:latin typeface="Arial"/>
              <a:cs typeface="Arial"/>
            </a:endParaRPr>
          </a:p>
        </p:txBody>
      </p:sp>
      <p:sp>
        <p:nvSpPr>
          <p:cNvPr id="39" name="object 39"/>
          <p:cNvSpPr txBox="1"/>
          <p:nvPr/>
        </p:nvSpPr>
        <p:spPr>
          <a:xfrm>
            <a:off x="9530334" y="3615055"/>
            <a:ext cx="4552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rs</a:t>
            </a:r>
            <a:r>
              <a:rPr sz="1900" b="1" dirty="0">
                <a:latin typeface="Arial"/>
                <a:cs typeface="Arial"/>
              </a:rPr>
              <a:t>a</a:t>
            </a:r>
            <a:r>
              <a:rPr sz="1900" b="1" spc="-5" dirty="0">
                <a:latin typeface="Arial"/>
                <a:cs typeface="Arial"/>
              </a:rPr>
              <a:t>,</a:t>
            </a:r>
            <a:endParaRPr sz="1900">
              <a:latin typeface="Arial"/>
              <a:cs typeface="Arial"/>
            </a:endParaRPr>
          </a:p>
        </p:txBody>
      </p:sp>
      <p:sp>
        <p:nvSpPr>
          <p:cNvPr id="40" name="object 40"/>
          <p:cNvSpPr txBox="1"/>
          <p:nvPr/>
        </p:nvSpPr>
        <p:spPr>
          <a:xfrm>
            <a:off x="947928" y="3921837"/>
            <a:ext cx="15290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prome</a:t>
            </a:r>
            <a:r>
              <a:rPr sz="1900" b="1" dirty="0">
                <a:latin typeface="Arial"/>
                <a:cs typeface="Arial"/>
              </a:rPr>
              <a:t>d</a:t>
            </a:r>
            <a:r>
              <a:rPr sz="1900" b="1" spc="-5" dirty="0">
                <a:latin typeface="Arial"/>
                <a:cs typeface="Arial"/>
              </a:rPr>
              <a:t>ia</a:t>
            </a:r>
            <a:r>
              <a:rPr sz="1900" b="1" dirty="0">
                <a:latin typeface="Arial"/>
                <a:cs typeface="Arial"/>
              </a:rPr>
              <a:t>n</a:t>
            </a:r>
            <a:r>
              <a:rPr sz="1900" b="1" spc="-5" dirty="0">
                <a:latin typeface="Arial"/>
                <a:cs typeface="Arial"/>
              </a:rPr>
              <a:t>do</a:t>
            </a:r>
            <a:endParaRPr sz="1900">
              <a:latin typeface="Arial"/>
              <a:cs typeface="Arial"/>
            </a:endParaRPr>
          </a:p>
        </p:txBody>
      </p:sp>
      <p:sp>
        <p:nvSpPr>
          <p:cNvPr id="41" name="object 41"/>
          <p:cNvSpPr txBox="1"/>
          <p:nvPr/>
        </p:nvSpPr>
        <p:spPr>
          <a:xfrm>
            <a:off x="2531111" y="3892676"/>
            <a:ext cx="25730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los</a:t>
            </a:r>
            <a:r>
              <a:rPr sz="1900" b="1" spc="-10" dirty="0">
                <a:latin typeface="Arial"/>
                <a:cs typeface="Arial"/>
              </a:rPr>
              <a:t> valores</a:t>
            </a:r>
            <a:r>
              <a:rPr sz="1900" b="1" spc="-30" dirty="0">
                <a:latin typeface="Arial"/>
                <a:cs typeface="Arial"/>
              </a:rPr>
              <a:t> </a:t>
            </a:r>
            <a:r>
              <a:rPr sz="1900" b="1" dirty="0">
                <a:latin typeface="Arial"/>
                <a:cs typeface="Arial"/>
              </a:rPr>
              <a:t>obtenidos.</a:t>
            </a:r>
            <a:endParaRPr sz="1900">
              <a:latin typeface="Arial"/>
              <a:cs typeface="Arial"/>
            </a:endParaRPr>
          </a:p>
        </p:txBody>
      </p:sp>
      <p:pic>
        <p:nvPicPr>
          <p:cNvPr id="42" name="object 42"/>
          <p:cNvPicPr/>
          <p:nvPr/>
        </p:nvPicPr>
        <p:blipFill>
          <a:blip r:embed="rId2" cstate="print"/>
          <a:stretch>
            <a:fillRect/>
          </a:stretch>
        </p:blipFill>
        <p:spPr>
          <a:xfrm>
            <a:off x="719455" y="4506553"/>
            <a:ext cx="208914" cy="194987"/>
          </a:xfrm>
          <a:prstGeom prst="rect">
            <a:avLst/>
          </a:prstGeom>
        </p:spPr>
      </p:pic>
      <p:sp>
        <p:nvSpPr>
          <p:cNvPr id="43" name="object 43"/>
          <p:cNvSpPr txBox="1"/>
          <p:nvPr/>
        </p:nvSpPr>
        <p:spPr>
          <a:xfrm>
            <a:off x="935228" y="4448936"/>
            <a:ext cx="9721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spc="105" dirty="0">
                <a:latin typeface="Arial"/>
                <a:cs typeface="Arial"/>
              </a:rPr>
              <a:t> </a:t>
            </a:r>
            <a:r>
              <a:rPr sz="1900" b="1" spc="-5" dirty="0">
                <a:latin typeface="Arial"/>
                <a:cs typeface="Arial"/>
              </a:rPr>
              <a:t>debe</a:t>
            </a:r>
            <a:endParaRPr sz="1900">
              <a:latin typeface="Arial"/>
              <a:cs typeface="Arial"/>
            </a:endParaRPr>
          </a:p>
        </p:txBody>
      </p:sp>
      <p:sp>
        <p:nvSpPr>
          <p:cNvPr id="44" name="object 44"/>
          <p:cNvSpPr txBox="1"/>
          <p:nvPr/>
        </p:nvSpPr>
        <p:spPr>
          <a:xfrm>
            <a:off x="1986026" y="4478402"/>
            <a:ext cx="50679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utilizar</a:t>
            </a:r>
            <a:r>
              <a:rPr sz="1900" b="1" spc="185" dirty="0">
                <a:latin typeface="Arial"/>
                <a:cs typeface="Arial"/>
              </a:rPr>
              <a:t> </a:t>
            </a:r>
            <a:r>
              <a:rPr sz="1900" b="1" spc="-5" dirty="0">
                <a:latin typeface="Arial"/>
                <a:cs typeface="Arial"/>
              </a:rPr>
              <a:t>el</a:t>
            </a:r>
            <a:r>
              <a:rPr sz="1900" b="1" spc="210" dirty="0">
                <a:latin typeface="Arial"/>
                <a:cs typeface="Arial"/>
              </a:rPr>
              <a:t> </a:t>
            </a:r>
            <a:r>
              <a:rPr sz="1900" b="1" dirty="0">
                <a:latin typeface="Arial"/>
                <a:cs typeface="Arial"/>
              </a:rPr>
              <a:t>circuito</a:t>
            </a:r>
            <a:r>
              <a:rPr sz="1900" b="1" spc="191" dirty="0">
                <a:latin typeface="Arial"/>
                <a:cs typeface="Arial"/>
              </a:rPr>
              <a:t> </a:t>
            </a:r>
            <a:r>
              <a:rPr sz="1900" b="1" spc="-5" dirty="0">
                <a:latin typeface="Arial"/>
                <a:cs typeface="Arial"/>
              </a:rPr>
              <a:t>supresor</a:t>
            </a:r>
            <a:r>
              <a:rPr sz="1900" b="1" spc="185" dirty="0">
                <a:latin typeface="Arial"/>
                <a:cs typeface="Arial"/>
              </a:rPr>
              <a:t> </a:t>
            </a:r>
            <a:r>
              <a:rPr sz="1900" b="1" spc="5" dirty="0">
                <a:latin typeface="Arial"/>
                <a:cs typeface="Arial"/>
              </a:rPr>
              <a:t>de</a:t>
            </a:r>
            <a:r>
              <a:rPr sz="1900" b="1" spc="185" dirty="0">
                <a:latin typeface="Arial"/>
                <a:cs typeface="Arial"/>
              </a:rPr>
              <a:t> </a:t>
            </a:r>
            <a:r>
              <a:rPr sz="1900" b="1" spc="-5" dirty="0">
                <a:latin typeface="Arial"/>
                <a:cs typeface="Arial"/>
              </a:rPr>
              <a:t>interferencia</a:t>
            </a:r>
            <a:endParaRPr sz="1900">
              <a:latin typeface="Arial"/>
              <a:cs typeface="Arial"/>
            </a:endParaRPr>
          </a:p>
        </p:txBody>
      </p:sp>
      <p:sp>
        <p:nvSpPr>
          <p:cNvPr id="45" name="object 45"/>
          <p:cNvSpPr txBox="1"/>
          <p:nvPr/>
        </p:nvSpPr>
        <p:spPr>
          <a:xfrm>
            <a:off x="7131178" y="4448936"/>
            <a:ext cx="28549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165" dirty="0">
                <a:latin typeface="Arial"/>
                <a:cs typeface="Arial"/>
              </a:rPr>
              <a:t> </a:t>
            </a:r>
            <a:r>
              <a:rPr sz="1900" b="1" spc="-5" dirty="0">
                <a:latin typeface="Arial"/>
                <a:cs typeface="Arial"/>
              </a:rPr>
              <a:t>posee</a:t>
            </a:r>
            <a:r>
              <a:rPr sz="1900" b="1" spc="175" dirty="0">
                <a:latin typeface="Arial"/>
                <a:cs typeface="Arial"/>
              </a:rPr>
              <a:t> </a:t>
            </a:r>
            <a:r>
              <a:rPr sz="1900" b="1" spc="-5" dirty="0">
                <a:latin typeface="Arial"/>
                <a:cs typeface="Arial"/>
              </a:rPr>
              <a:t>el</a:t>
            </a:r>
            <a:r>
              <a:rPr sz="1900" b="1" spc="175" dirty="0">
                <a:latin typeface="Arial"/>
                <a:cs typeface="Arial"/>
              </a:rPr>
              <a:t> </a:t>
            </a:r>
            <a:r>
              <a:rPr sz="1900" b="1" spc="-5" dirty="0">
                <a:latin typeface="Arial"/>
                <a:cs typeface="Arial"/>
              </a:rPr>
              <a:t>equipo,</a:t>
            </a:r>
            <a:r>
              <a:rPr sz="1900" b="1" spc="191" dirty="0">
                <a:latin typeface="Arial"/>
                <a:cs typeface="Arial"/>
              </a:rPr>
              <a:t> </a:t>
            </a:r>
            <a:r>
              <a:rPr sz="1900" b="1" spc="-5" dirty="0">
                <a:latin typeface="Arial"/>
                <a:cs typeface="Arial"/>
              </a:rPr>
              <a:t>en</a:t>
            </a:r>
            <a:endParaRPr sz="1900">
              <a:latin typeface="Arial"/>
              <a:cs typeface="Arial"/>
            </a:endParaRPr>
          </a:p>
        </p:txBody>
      </p:sp>
      <p:sp>
        <p:nvSpPr>
          <p:cNvPr id="46" name="object 46"/>
          <p:cNvSpPr txBox="1"/>
          <p:nvPr/>
        </p:nvSpPr>
        <p:spPr>
          <a:xfrm>
            <a:off x="935228" y="4726304"/>
            <a:ext cx="45681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caso</a:t>
            </a:r>
            <a:r>
              <a:rPr sz="1900" b="1" dirty="0">
                <a:latin typeface="Arial"/>
                <a:cs typeface="Arial"/>
              </a:rPr>
              <a:t> </a:t>
            </a:r>
            <a:r>
              <a:rPr sz="1900" b="1" spc="-5" dirty="0">
                <a:latin typeface="Arial"/>
                <a:cs typeface="Arial"/>
              </a:rPr>
              <a:t>de que</a:t>
            </a:r>
            <a:r>
              <a:rPr sz="1900" b="1" spc="-10" dirty="0">
                <a:latin typeface="Arial"/>
                <a:cs typeface="Arial"/>
              </a:rPr>
              <a:t> </a:t>
            </a:r>
            <a:r>
              <a:rPr sz="1900" b="1" spc="-5" dirty="0">
                <a:latin typeface="Arial"/>
                <a:cs typeface="Arial"/>
              </a:rPr>
              <a:t>se cuente con esta opción.</a:t>
            </a:r>
            <a:endParaRPr sz="1900">
              <a:latin typeface="Arial"/>
              <a:cs typeface="Arial"/>
            </a:endParaRPr>
          </a:p>
        </p:txBody>
      </p:sp>
      <p:pic>
        <p:nvPicPr>
          <p:cNvPr id="47" name="object 47"/>
          <p:cNvPicPr/>
          <p:nvPr/>
        </p:nvPicPr>
        <p:blipFill>
          <a:blip r:embed="rId3" cstate="print"/>
          <a:stretch>
            <a:fillRect/>
          </a:stretch>
        </p:blipFill>
        <p:spPr>
          <a:xfrm>
            <a:off x="719328" y="5310504"/>
            <a:ext cx="228599" cy="277368"/>
          </a:xfrm>
          <a:prstGeom prst="rect">
            <a:avLst/>
          </a:prstGeom>
        </p:spPr>
      </p:pic>
      <p:sp>
        <p:nvSpPr>
          <p:cNvPr id="48" name="object 48"/>
          <p:cNvSpPr txBox="1"/>
          <p:nvPr/>
        </p:nvSpPr>
        <p:spPr>
          <a:xfrm>
            <a:off x="1498346" y="5310505"/>
            <a:ext cx="1327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medici</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endParaRPr sz="1900">
              <a:latin typeface="Arial"/>
              <a:cs typeface="Arial"/>
            </a:endParaRPr>
          </a:p>
        </p:txBody>
      </p:sp>
      <p:sp>
        <p:nvSpPr>
          <p:cNvPr id="56" name="object 56"/>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117</a:t>
            </a:fld>
            <a:endParaRPr dirty="0"/>
          </a:p>
        </p:txBody>
      </p:sp>
      <p:sp>
        <p:nvSpPr>
          <p:cNvPr id="49" name="object 49"/>
          <p:cNvSpPr txBox="1"/>
          <p:nvPr/>
        </p:nvSpPr>
        <p:spPr>
          <a:xfrm>
            <a:off x="935227" y="5281041"/>
            <a:ext cx="3656965" cy="304570"/>
          </a:xfrm>
          <a:prstGeom prst="rect">
            <a:avLst/>
          </a:prstGeom>
        </p:spPr>
        <p:txBody>
          <a:bodyPr vert="horz" wrap="square" lIns="0" tIns="12064" rIns="0" bIns="0" rtlCol="0">
            <a:spAutoFit/>
          </a:bodyPr>
          <a:lstStyle/>
          <a:p>
            <a:pPr marL="12699">
              <a:spcBef>
                <a:spcPts val="95"/>
              </a:spcBef>
              <a:tabLst>
                <a:tab pos="2024200" algn="l"/>
                <a:tab pos="3015348" algn="l"/>
              </a:tabLst>
            </a:pPr>
            <a:r>
              <a:rPr sz="1900" b="1" spc="-5" dirty="0">
                <a:latin typeface="Arial"/>
                <a:cs typeface="Arial"/>
              </a:rPr>
              <a:t>L</a:t>
            </a:r>
            <a:r>
              <a:rPr sz="1900" b="1" dirty="0">
                <a:latin typeface="Arial"/>
                <a:cs typeface="Arial"/>
              </a:rPr>
              <a:t>a</a:t>
            </a:r>
            <a:r>
              <a:rPr sz="1900" b="1" spc="-5" dirty="0">
                <a:latin typeface="Arial"/>
                <a:cs typeface="Arial"/>
              </a:rPr>
              <a:t>s</a:t>
            </a:r>
            <a:r>
              <a:rPr sz="1900" b="1" dirty="0">
                <a:latin typeface="Arial"/>
                <a:cs typeface="Arial"/>
              </a:rPr>
              <a:t>	</a:t>
            </a:r>
            <a:r>
              <a:rPr sz="1900" b="1" spc="-5" dirty="0">
                <a:latin typeface="Arial"/>
                <a:cs typeface="Arial"/>
              </a:rPr>
              <a:t>p</a:t>
            </a:r>
            <a:r>
              <a:rPr sz="1900" b="1" dirty="0">
                <a:latin typeface="Arial"/>
                <a:cs typeface="Arial"/>
              </a:rPr>
              <a:t>u</a:t>
            </a:r>
            <a:r>
              <a:rPr sz="1900" b="1" spc="-5" dirty="0">
                <a:latin typeface="Arial"/>
                <a:cs typeface="Arial"/>
              </a:rPr>
              <a:t>e</a:t>
            </a:r>
            <a:r>
              <a:rPr sz="1900" b="1" dirty="0">
                <a:latin typeface="Arial"/>
                <a:cs typeface="Arial"/>
              </a:rPr>
              <a:t>d</a:t>
            </a:r>
            <a:r>
              <a:rPr sz="1900" b="1" spc="-5" dirty="0">
                <a:latin typeface="Arial"/>
                <a:cs typeface="Arial"/>
              </a:rPr>
              <a:t>en</a:t>
            </a:r>
            <a:r>
              <a:rPr sz="1900" b="1" dirty="0">
                <a:latin typeface="Arial"/>
                <a:cs typeface="Arial"/>
              </a:rPr>
              <a:t>	</a:t>
            </a:r>
            <a:r>
              <a:rPr sz="1900" b="1" spc="-30" dirty="0">
                <a:latin typeface="Arial"/>
                <a:cs typeface="Arial"/>
              </a:rPr>
              <a:t>v</a:t>
            </a:r>
            <a:r>
              <a:rPr sz="1900" b="1" spc="5" dirty="0">
                <a:latin typeface="Arial"/>
                <a:cs typeface="Arial"/>
              </a:rPr>
              <a:t>e</a:t>
            </a:r>
            <a:r>
              <a:rPr sz="1900" b="1" spc="-5" dirty="0">
                <a:latin typeface="Arial"/>
                <a:cs typeface="Arial"/>
              </a:rPr>
              <a:t>rse</a:t>
            </a:r>
            <a:endParaRPr sz="1900">
              <a:latin typeface="Arial"/>
              <a:cs typeface="Arial"/>
            </a:endParaRPr>
          </a:p>
        </p:txBody>
      </p:sp>
      <p:sp>
        <p:nvSpPr>
          <p:cNvPr id="50" name="object 50"/>
          <p:cNvSpPr txBox="1"/>
          <p:nvPr/>
        </p:nvSpPr>
        <p:spPr>
          <a:xfrm>
            <a:off x="4715891" y="5310505"/>
            <a:ext cx="9944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infl</a:t>
            </a:r>
            <a:r>
              <a:rPr sz="1900" b="1" dirty="0">
                <a:latin typeface="Arial"/>
                <a:cs typeface="Arial"/>
              </a:rPr>
              <a:t>u</a:t>
            </a:r>
            <a:r>
              <a:rPr sz="1900" b="1" spc="-5" dirty="0">
                <a:latin typeface="Arial"/>
                <a:cs typeface="Arial"/>
              </a:rPr>
              <a:t>idas</a:t>
            </a:r>
            <a:endParaRPr sz="1900">
              <a:latin typeface="Arial"/>
              <a:cs typeface="Arial"/>
            </a:endParaRPr>
          </a:p>
        </p:txBody>
      </p:sp>
      <p:sp>
        <p:nvSpPr>
          <p:cNvPr id="51" name="object 51"/>
          <p:cNvSpPr txBox="1"/>
          <p:nvPr/>
        </p:nvSpPr>
        <p:spPr>
          <a:xfrm>
            <a:off x="5831205" y="5281041"/>
            <a:ext cx="748665" cy="304570"/>
          </a:xfrm>
          <a:prstGeom prst="rect">
            <a:avLst/>
          </a:prstGeom>
        </p:spPr>
        <p:txBody>
          <a:bodyPr vert="horz" wrap="square" lIns="0" tIns="12064" rIns="0" bIns="0" rtlCol="0">
            <a:spAutoFit/>
          </a:bodyPr>
          <a:lstStyle/>
          <a:p>
            <a:pPr marL="12699">
              <a:spcBef>
                <a:spcPts val="95"/>
              </a:spcBef>
              <a:tabLst>
                <a:tab pos="534622" algn="l"/>
              </a:tabLst>
            </a:pPr>
            <a:r>
              <a:rPr sz="1900" b="1" spc="-5" dirty="0">
                <a:latin typeface="Arial"/>
                <a:cs typeface="Arial"/>
              </a:rPr>
              <a:t>p</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la</a:t>
            </a:r>
            <a:endParaRPr sz="1900">
              <a:latin typeface="Arial"/>
              <a:cs typeface="Arial"/>
            </a:endParaRPr>
          </a:p>
        </p:txBody>
      </p:sp>
      <p:sp>
        <p:nvSpPr>
          <p:cNvPr id="52" name="object 52"/>
          <p:cNvSpPr txBox="1"/>
          <p:nvPr/>
        </p:nvSpPr>
        <p:spPr>
          <a:xfrm>
            <a:off x="6701918" y="5310505"/>
            <a:ext cx="3283585" cy="269304"/>
          </a:xfrm>
          <a:prstGeom prst="rect">
            <a:avLst/>
          </a:prstGeom>
          <a:solidFill>
            <a:srgbClr val="FFFF00"/>
          </a:solidFill>
        </p:spPr>
        <p:txBody>
          <a:bodyPr vert="horz" wrap="square" lIns="0" tIns="0" rIns="0" bIns="0" rtlCol="0">
            <a:spAutoFit/>
          </a:bodyPr>
          <a:lstStyle/>
          <a:p>
            <a:pPr>
              <a:lnSpc>
                <a:spcPts val="2145"/>
              </a:lnSpc>
              <a:tabLst>
                <a:tab pos="1579104" algn="l"/>
              </a:tabLst>
            </a:pPr>
            <a:r>
              <a:rPr sz="1900" b="1" spc="-5" dirty="0">
                <a:latin typeface="Arial"/>
                <a:cs typeface="Arial"/>
              </a:rPr>
              <a:t>in</a:t>
            </a:r>
            <a:r>
              <a:rPr sz="1900" b="1" spc="-15" dirty="0">
                <a:latin typeface="Arial"/>
                <a:cs typeface="Arial"/>
              </a:rPr>
              <a:t>t</a:t>
            </a:r>
            <a:r>
              <a:rPr sz="1900" b="1" spc="-5" dirty="0">
                <a:latin typeface="Arial"/>
                <a:cs typeface="Arial"/>
              </a:rPr>
              <a:t>erferencia</a:t>
            </a:r>
            <a:r>
              <a:rPr sz="1900" b="1" dirty="0">
                <a:latin typeface="Arial"/>
                <a:cs typeface="Arial"/>
              </a:rPr>
              <a:t>	</a:t>
            </a:r>
            <a:r>
              <a:rPr sz="1900" b="1" spc="-5" dirty="0">
                <a:latin typeface="Arial"/>
                <a:cs typeface="Arial"/>
              </a:rPr>
              <a:t>e</a:t>
            </a:r>
            <a:r>
              <a:rPr sz="1900" b="1" spc="5" dirty="0">
                <a:latin typeface="Arial"/>
                <a:cs typeface="Arial"/>
              </a:rPr>
              <a:t>l</a:t>
            </a:r>
            <a:r>
              <a:rPr sz="1900" b="1" spc="-5" dirty="0">
                <a:latin typeface="Arial"/>
                <a:cs typeface="Arial"/>
              </a:rPr>
              <a:t>ec</a:t>
            </a:r>
            <a:r>
              <a:rPr sz="1900" b="1" dirty="0">
                <a:latin typeface="Arial"/>
                <a:cs typeface="Arial"/>
              </a:rPr>
              <a:t>t</a:t>
            </a:r>
            <a:r>
              <a:rPr sz="1900" b="1" spc="-5" dirty="0">
                <a:latin typeface="Arial"/>
                <a:cs typeface="Arial"/>
              </a:rPr>
              <a:t>ro</a:t>
            </a:r>
            <a:r>
              <a:rPr sz="1900" b="1" spc="10" dirty="0">
                <a:latin typeface="Arial"/>
                <a:cs typeface="Arial"/>
              </a:rPr>
              <a:t>e</a:t>
            </a:r>
            <a:r>
              <a:rPr sz="1900" b="1" spc="-5" dirty="0">
                <a:latin typeface="Arial"/>
                <a:cs typeface="Arial"/>
              </a:rPr>
              <a:t>stática</a:t>
            </a:r>
            <a:endParaRPr sz="1900">
              <a:latin typeface="Arial"/>
              <a:cs typeface="Arial"/>
            </a:endParaRPr>
          </a:p>
        </p:txBody>
      </p:sp>
      <p:sp>
        <p:nvSpPr>
          <p:cNvPr id="53" name="object 53"/>
          <p:cNvSpPr txBox="1"/>
          <p:nvPr/>
        </p:nvSpPr>
        <p:spPr>
          <a:xfrm>
            <a:off x="935227" y="5558790"/>
            <a:ext cx="28308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a:t>
            </a:r>
            <a:r>
              <a:rPr sz="1900" b="1" dirty="0">
                <a:latin typeface="Arial"/>
                <a:cs typeface="Arial"/>
              </a:rPr>
              <a:t>o</a:t>
            </a:r>
            <a:r>
              <a:rPr sz="1900" b="1" spc="-5" dirty="0">
                <a:latin typeface="Arial"/>
                <a:cs typeface="Arial"/>
              </a:rPr>
              <a:t>mo</a:t>
            </a:r>
            <a:r>
              <a:rPr sz="1900" b="1" spc="-135" dirty="0">
                <a:latin typeface="Arial"/>
                <a:cs typeface="Arial"/>
              </a:rPr>
              <a:t> </a:t>
            </a:r>
            <a:r>
              <a:rPr sz="1900" b="1" spc="-5" dirty="0">
                <a:latin typeface="Arial"/>
                <a:cs typeface="Arial"/>
              </a:rPr>
              <a:t>la</a:t>
            </a:r>
            <a:r>
              <a:rPr sz="1900" b="1" spc="-130" dirty="0">
                <a:latin typeface="Arial"/>
                <a:cs typeface="Arial"/>
              </a:rPr>
              <a:t> </a:t>
            </a:r>
            <a:r>
              <a:rPr sz="1900" b="1" spc="-5" dirty="0">
                <a:latin typeface="Arial"/>
                <a:cs typeface="Arial"/>
              </a:rPr>
              <a:t>pro</a:t>
            </a:r>
            <a:r>
              <a:rPr sz="1900" b="1" spc="15" dirty="0">
                <a:latin typeface="Arial"/>
                <a:cs typeface="Arial"/>
              </a:rPr>
              <a:t>d</a:t>
            </a:r>
            <a:r>
              <a:rPr sz="1900" b="1" spc="-5" dirty="0">
                <a:latin typeface="Arial"/>
                <a:cs typeface="Arial"/>
              </a:rPr>
              <a:t>u</a:t>
            </a:r>
            <a:r>
              <a:rPr sz="1900" b="1" dirty="0">
                <a:latin typeface="Arial"/>
                <a:cs typeface="Arial"/>
              </a:rPr>
              <a:t>c</a:t>
            </a:r>
            <a:r>
              <a:rPr sz="1900" b="1" spc="-5" dirty="0">
                <a:latin typeface="Arial"/>
                <a:cs typeface="Arial"/>
              </a:rPr>
              <a:t>ida</a:t>
            </a:r>
            <a:r>
              <a:rPr sz="1900" b="1" spc="-130"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r</a:t>
            </a:r>
            <a:r>
              <a:rPr sz="1900" b="1" spc="-125" dirty="0">
                <a:latin typeface="Arial"/>
                <a:cs typeface="Arial"/>
              </a:rPr>
              <a:t> </a:t>
            </a:r>
            <a:r>
              <a:rPr sz="1900" b="1" spc="-5" dirty="0">
                <a:latin typeface="Arial"/>
                <a:cs typeface="Arial"/>
              </a:rPr>
              <a:t>el</a:t>
            </a:r>
            <a:endParaRPr sz="1900">
              <a:latin typeface="Arial"/>
              <a:cs typeface="Arial"/>
            </a:endParaRPr>
          </a:p>
        </p:txBody>
      </p:sp>
      <p:sp>
        <p:nvSpPr>
          <p:cNvPr id="54" name="object 54"/>
          <p:cNvSpPr txBox="1"/>
          <p:nvPr/>
        </p:nvSpPr>
        <p:spPr>
          <a:xfrm>
            <a:off x="3803016" y="5587874"/>
            <a:ext cx="6182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efecto</a:t>
            </a:r>
            <a:r>
              <a:rPr sz="1900" b="1" spc="-130" dirty="0">
                <a:latin typeface="Arial"/>
                <a:cs typeface="Arial"/>
              </a:rPr>
              <a:t> </a:t>
            </a:r>
            <a:r>
              <a:rPr sz="1900" b="1" spc="-5" dirty="0">
                <a:latin typeface="Arial"/>
                <a:cs typeface="Arial"/>
              </a:rPr>
              <a:t>corona</a:t>
            </a:r>
            <a:r>
              <a:rPr sz="1900" b="1" spc="-125" dirty="0">
                <a:latin typeface="Arial"/>
                <a:cs typeface="Arial"/>
              </a:rPr>
              <a:t> </a:t>
            </a:r>
            <a:r>
              <a:rPr sz="1900" b="1" spc="-5" dirty="0">
                <a:latin typeface="Arial"/>
                <a:cs typeface="Arial"/>
              </a:rPr>
              <a:t>o</a:t>
            </a:r>
            <a:r>
              <a:rPr sz="1900" b="1" spc="-125" dirty="0">
                <a:latin typeface="Arial"/>
                <a:cs typeface="Arial"/>
              </a:rPr>
              <a:t> </a:t>
            </a:r>
            <a:r>
              <a:rPr sz="1900" b="1" spc="-5" dirty="0">
                <a:latin typeface="Arial"/>
                <a:cs typeface="Arial"/>
              </a:rPr>
              <a:t>por</a:t>
            </a:r>
            <a:r>
              <a:rPr sz="1900" b="1" spc="-135" dirty="0">
                <a:latin typeface="Arial"/>
                <a:cs typeface="Arial"/>
              </a:rPr>
              <a:t> </a:t>
            </a:r>
            <a:r>
              <a:rPr sz="1900" b="1" spc="-5" dirty="0">
                <a:latin typeface="Arial"/>
                <a:cs typeface="Arial"/>
              </a:rPr>
              <a:t>problemas</a:t>
            </a:r>
            <a:r>
              <a:rPr sz="1900" b="1" spc="-130" dirty="0">
                <a:latin typeface="Arial"/>
                <a:cs typeface="Arial"/>
              </a:rPr>
              <a:t> </a:t>
            </a:r>
            <a:r>
              <a:rPr sz="1900" b="1" spc="-5" dirty="0">
                <a:latin typeface="Arial"/>
                <a:cs typeface="Arial"/>
              </a:rPr>
              <a:t>en</a:t>
            </a:r>
            <a:r>
              <a:rPr sz="1900" b="1" spc="-130" dirty="0">
                <a:latin typeface="Arial"/>
                <a:cs typeface="Arial"/>
              </a:rPr>
              <a:t> </a:t>
            </a:r>
            <a:r>
              <a:rPr sz="1900" b="1" spc="-5" dirty="0">
                <a:latin typeface="Arial"/>
                <a:cs typeface="Arial"/>
              </a:rPr>
              <a:t>el</a:t>
            </a:r>
            <a:r>
              <a:rPr sz="1900" b="1" spc="-114" dirty="0">
                <a:latin typeface="Arial"/>
                <a:cs typeface="Arial"/>
              </a:rPr>
              <a:t> </a:t>
            </a:r>
            <a:r>
              <a:rPr sz="1900" b="1" spc="-5" dirty="0">
                <a:latin typeface="Arial"/>
                <a:cs typeface="Arial"/>
              </a:rPr>
              <a:t>sistema</a:t>
            </a:r>
            <a:r>
              <a:rPr sz="1900" b="1" spc="-130" dirty="0">
                <a:latin typeface="Arial"/>
                <a:cs typeface="Arial"/>
              </a:rPr>
              <a:t> </a:t>
            </a:r>
            <a:r>
              <a:rPr sz="1900" b="1" spc="-5" dirty="0">
                <a:latin typeface="Arial"/>
                <a:cs typeface="Arial"/>
              </a:rPr>
              <a:t>de</a:t>
            </a:r>
            <a:r>
              <a:rPr sz="1900" b="1" spc="-100" dirty="0">
                <a:latin typeface="Arial"/>
                <a:cs typeface="Arial"/>
              </a:rPr>
              <a:t> </a:t>
            </a:r>
            <a:r>
              <a:rPr sz="1900" b="1" dirty="0">
                <a:latin typeface="Arial"/>
                <a:cs typeface="Arial"/>
              </a:rPr>
              <a:t>puesta</a:t>
            </a:r>
            <a:endParaRPr sz="1900">
              <a:latin typeface="Arial"/>
              <a:cs typeface="Arial"/>
            </a:endParaRPr>
          </a:p>
        </p:txBody>
      </p:sp>
      <p:sp>
        <p:nvSpPr>
          <p:cNvPr id="55" name="object 55"/>
          <p:cNvSpPr txBox="1"/>
          <p:nvPr/>
        </p:nvSpPr>
        <p:spPr>
          <a:xfrm>
            <a:off x="947928" y="5865623"/>
            <a:ext cx="8705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a:t>
            </a:r>
            <a:r>
              <a:rPr sz="1900" b="1" spc="-75" dirty="0">
                <a:latin typeface="Arial"/>
                <a:cs typeface="Arial"/>
              </a:rPr>
              <a:t> </a:t>
            </a:r>
            <a:r>
              <a:rPr sz="1900" b="1" spc="-5" dirty="0">
                <a:latin typeface="Arial"/>
                <a:cs typeface="Arial"/>
              </a:rPr>
              <a:t>tierra.</a:t>
            </a:r>
            <a:endParaRPr sz="1900">
              <a:latin typeface="Arial"/>
              <a:cs typeface="Aria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327" y="1124086"/>
            <a:ext cx="9184640" cy="301625"/>
            <a:chOff x="719327" y="1124085"/>
            <a:chExt cx="9184640"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327" y="1147826"/>
              <a:ext cx="228600" cy="27736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7" y="1118362"/>
            <a:ext cx="7125970" cy="304570"/>
          </a:xfrm>
          <a:prstGeom prst="rect">
            <a:avLst/>
          </a:prstGeom>
        </p:spPr>
        <p:txBody>
          <a:bodyPr vert="horz" wrap="square" lIns="0" tIns="12064" rIns="0" bIns="0" rtlCol="0">
            <a:spAutoFit/>
          </a:bodyPr>
          <a:lstStyle/>
          <a:p>
            <a:pPr marL="12699">
              <a:spcBef>
                <a:spcPts val="95"/>
              </a:spcBef>
              <a:tabLst>
                <a:tab pos="1577835" algn="l"/>
                <a:tab pos="1999437" algn="l"/>
                <a:tab pos="4477623" algn="l"/>
              </a:tabLst>
            </a:pPr>
            <a:r>
              <a:rPr sz="1900" b="1" spc="-5" dirty="0">
                <a:latin typeface="Arial"/>
                <a:cs typeface="Arial"/>
              </a:rPr>
              <a:t>El</a:t>
            </a:r>
            <a:r>
              <a:rPr sz="1900" b="1" spc="470" dirty="0">
                <a:latin typeface="Arial"/>
                <a:cs typeface="Arial"/>
              </a:rPr>
              <a:t> </a:t>
            </a:r>
            <a:r>
              <a:rPr sz="1900" b="1" spc="-5" dirty="0">
                <a:latin typeface="Arial"/>
                <a:cs typeface="Arial"/>
              </a:rPr>
              <a:t>problema	no	solo</a:t>
            </a:r>
            <a:r>
              <a:rPr sz="1900" b="1" spc="480" dirty="0">
                <a:latin typeface="Arial"/>
                <a:cs typeface="Arial"/>
              </a:rPr>
              <a:t> </a:t>
            </a:r>
            <a:r>
              <a:rPr sz="1900" b="1" spc="-5" dirty="0">
                <a:latin typeface="Arial"/>
                <a:cs typeface="Arial"/>
              </a:rPr>
              <a:t>depende</a:t>
            </a:r>
            <a:r>
              <a:rPr sz="1900" b="1" spc="480" dirty="0">
                <a:latin typeface="Arial"/>
                <a:cs typeface="Arial"/>
              </a:rPr>
              <a:t> </a:t>
            </a:r>
            <a:r>
              <a:rPr sz="1900" b="1" spc="-5" dirty="0">
                <a:latin typeface="Arial"/>
                <a:cs typeface="Arial"/>
              </a:rPr>
              <a:t>de</a:t>
            </a:r>
            <a:r>
              <a:rPr sz="1900" b="1" spc="484" dirty="0">
                <a:latin typeface="Arial"/>
                <a:cs typeface="Arial"/>
              </a:rPr>
              <a:t> </a:t>
            </a:r>
            <a:r>
              <a:rPr sz="1900" b="1" spc="-5" dirty="0">
                <a:latin typeface="Arial"/>
                <a:cs typeface="Arial"/>
              </a:rPr>
              <a:t>la	interferencia,</a:t>
            </a:r>
            <a:r>
              <a:rPr sz="1900" b="1" spc="455" dirty="0">
                <a:latin typeface="Arial"/>
                <a:cs typeface="Arial"/>
              </a:rPr>
              <a:t> </a:t>
            </a:r>
            <a:r>
              <a:rPr sz="1900" b="1" spc="-5" dirty="0">
                <a:latin typeface="Arial"/>
                <a:cs typeface="Arial"/>
              </a:rPr>
              <a:t>depende</a:t>
            </a:r>
            <a:endParaRPr sz="1900">
              <a:latin typeface="Arial"/>
              <a:cs typeface="Arial"/>
            </a:endParaRPr>
          </a:p>
        </p:txBody>
      </p:sp>
      <p:sp>
        <p:nvSpPr>
          <p:cNvPr id="9" name="object 9"/>
          <p:cNvSpPr txBox="1"/>
          <p:nvPr/>
        </p:nvSpPr>
        <p:spPr>
          <a:xfrm>
            <a:off x="8177530" y="1147827"/>
            <a:ext cx="1795780" cy="269304"/>
          </a:xfrm>
          <a:prstGeom prst="rect">
            <a:avLst/>
          </a:prstGeom>
          <a:solidFill>
            <a:srgbClr val="FFFF00"/>
          </a:solidFill>
        </p:spPr>
        <p:txBody>
          <a:bodyPr vert="horz" wrap="square" lIns="0" tIns="0" rIns="0" bIns="0" rtlCol="0">
            <a:spAutoFit/>
          </a:bodyPr>
          <a:lstStyle/>
          <a:p>
            <a:pPr>
              <a:lnSpc>
                <a:spcPts val="2145"/>
              </a:lnSpc>
              <a:tabLst>
                <a:tab pos="1048927" algn="l"/>
              </a:tabLst>
            </a:pPr>
            <a:r>
              <a:rPr sz="1900" b="1" spc="-5" dirty="0">
                <a:latin typeface="Arial"/>
                <a:cs typeface="Arial"/>
              </a:rPr>
              <a:t>también	de</a:t>
            </a:r>
            <a:r>
              <a:rPr sz="1900" b="1" spc="415" dirty="0">
                <a:latin typeface="Arial"/>
                <a:cs typeface="Arial"/>
              </a:rPr>
              <a:t> </a:t>
            </a:r>
            <a:r>
              <a:rPr sz="1900" b="1" spc="-5" dirty="0">
                <a:latin typeface="Arial"/>
                <a:cs typeface="Arial"/>
              </a:rPr>
              <a:t>las</a:t>
            </a:r>
            <a:endParaRPr sz="1900">
              <a:latin typeface="Arial"/>
              <a:cs typeface="Arial"/>
            </a:endParaRPr>
          </a:p>
        </p:txBody>
      </p:sp>
      <p:sp>
        <p:nvSpPr>
          <p:cNvPr id="10" name="object 10"/>
          <p:cNvSpPr txBox="1"/>
          <p:nvPr/>
        </p:nvSpPr>
        <p:spPr>
          <a:xfrm>
            <a:off x="947927" y="1425195"/>
            <a:ext cx="90252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condiciones</a:t>
            </a:r>
            <a:r>
              <a:rPr sz="1900" b="1" spc="370" dirty="0">
                <a:latin typeface="Arial"/>
                <a:cs typeface="Arial"/>
              </a:rPr>
              <a:t> </a:t>
            </a:r>
            <a:r>
              <a:rPr sz="1900" b="1" spc="-5" dirty="0">
                <a:latin typeface="Arial"/>
                <a:cs typeface="Arial"/>
              </a:rPr>
              <a:t>atmosféricas</a:t>
            </a:r>
            <a:r>
              <a:rPr sz="1900" b="1" spc="384" dirty="0">
                <a:latin typeface="Arial"/>
                <a:cs typeface="Arial"/>
              </a:rPr>
              <a:t> </a:t>
            </a:r>
            <a:r>
              <a:rPr sz="1900" b="1" spc="-5" dirty="0">
                <a:latin typeface="Arial"/>
                <a:cs typeface="Arial"/>
              </a:rPr>
              <a:t>como</a:t>
            </a:r>
            <a:r>
              <a:rPr sz="1900" b="1" spc="365" dirty="0">
                <a:latin typeface="Arial"/>
                <a:cs typeface="Arial"/>
              </a:rPr>
              <a:t> </a:t>
            </a:r>
            <a:r>
              <a:rPr sz="1900" b="1" spc="-5" dirty="0">
                <a:latin typeface="Arial"/>
                <a:cs typeface="Arial"/>
              </a:rPr>
              <a:t>niebla,</a:t>
            </a:r>
            <a:r>
              <a:rPr sz="1900" b="1" spc="375" dirty="0">
                <a:latin typeface="Arial"/>
                <a:cs typeface="Arial"/>
              </a:rPr>
              <a:t> </a:t>
            </a:r>
            <a:r>
              <a:rPr sz="1900" b="1" spc="-5" dirty="0">
                <a:latin typeface="Arial"/>
                <a:cs typeface="Arial"/>
              </a:rPr>
              <a:t>cielo</a:t>
            </a:r>
            <a:r>
              <a:rPr sz="1900" b="1" spc="375" dirty="0">
                <a:latin typeface="Arial"/>
                <a:cs typeface="Arial"/>
              </a:rPr>
              <a:t> </a:t>
            </a:r>
            <a:r>
              <a:rPr sz="1900" b="1" spc="-5" dirty="0">
                <a:latin typeface="Arial"/>
                <a:cs typeface="Arial"/>
              </a:rPr>
              <a:t>encapotado</a:t>
            </a:r>
            <a:r>
              <a:rPr sz="1900" b="1" spc="380" dirty="0">
                <a:latin typeface="Arial"/>
                <a:cs typeface="Arial"/>
              </a:rPr>
              <a:t> </a:t>
            </a:r>
            <a:r>
              <a:rPr sz="1900" b="1" spc="-5" dirty="0">
                <a:latin typeface="Arial"/>
                <a:cs typeface="Arial"/>
              </a:rPr>
              <a:t>y</a:t>
            </a:r>
            <a:r>
              <a:rPr sz="1900" b="1" spc="345" dirty="0">
                <a:latin typeface="Arial"/>
                <a:cs typeface="Arial"/>
              </a:rPr>
              <a:t> </a:t>
            </a:r>
            <a:r>
              <a:rPr sz="1900" b="1" spc="-5" dirty="0">
                <a:latin typeface="Arial"/>
                <a:cs typeface="Arial"/>
              </a:rPr>
              <a:t>la</a:t>
            </a:r>
            <a:r>
              <a:rPr sz="1900" b="1" spc="440" dirty="0">
                <a:latin typeface="Arial"/>
                <a:cs typeface="Arial"/>
              </a:rPr>
              <a:t> </a:t>
            </a:r>
            <a:r>
              <a:rPr sz="1900" b="1" spc="-5" dirty="0">
                <a:latin typeface="Arial"/>
                <a:cs typeface="Arial"/>
              </a:rPr>
              <a:t>velocidad</a:t>
            </a:r>
            <a:r>
              <a:rPr sz="1900" b="1" spc="375" dirty="0">
                <a:latin typeface="Arial"/>
                <a:cs typeface="Arial"/>
              </a:rPr>
              <a:t> </a:t>
            </a:r>
            <a:r>
              <a:rPr sz="1900" b="1" spc="-5" dirty="0">
                <a:latin typeface="Arial"/>
                <a:cs typeface="Arial"/>
              </a:rPr>
              <a:t>del</a:t>
            </a:r>
            <a:endParaRPr sz="1900">
              <a:latin typeface="Arial"/>
              <a:cs typeface="Arial"/>
            </a:endParaRPr>
          </a:p>
        </p:txBody>
      </p:sp>
      <p:sp>
        <p:nvSpPr>
          <p:cNvPr id="11" name="object 11"/>
          <p:cNvSpPr txBox="1"/>
          <p:nvPr/>
        </p:nvSpPr>
        <p:spPr>
          <a:xfrm>
            <a:off x="947927" y="1702563"/>
            <a:ext cx="777875" cy="269304"/>
          </a:xfrm>
          <a:prstGeom prst="rect">
            <a:avLst/>
          </a:prstGeom>
          <a:solidFill>
            <a:srgbClr val="FFFF00"/>
          </a:solidFill>
        </p:spPr>
        <p:txBody>
          <a:bodyPr vert="horz" wrap="square" lIns="0" tIns="0" rIns="0" bIns="0" rtlCol="0">
            <a:spAutoFit/>
          </a:bodyPr>
          <a:lstStyle/>
          <a:p>
            <a:pPr>
              <a:lnSpc>
                <a:spcPts val="2145"/>
              </a:lnSpc>
            </a:pPr>
            <a:r>
              <a:rPr sz="1900" b="1" spc="-30" dirty="0">
                <a:latin typeface="Arial"/>
                <a:cs typeface="Arial"/>
              </a:rPr>
              <a:t>v</a:t>
            </a:r>
            <a:r>
              <a:rPr sz="1900" b="1" spc="5" dirty="0">
                <a:latin typeface="Arial"/>
                <a:cs typeface="Arial"/>
              </a:rPr>
              <a:t>i</a:t>
            </a:r>
            <a:r>
              <a:rPr sz="1900" b="1" spc="-5" dirty="0">
                <a:latin typeface="Arial"/>
                <a:cs typeface="Arial"/>
              </a:rPr>
              <a:t>e</a:t>
            </a:r>
            <a:r>
              <a:rPr sz="1900" b="1" dirty="0">
                <a:latin typeface="Arial"/>
                <a:cs typeface="Arial"/>
              </a:rPr>
              <a:t>n</a:t>
            </a:r>
            <a:r>
              <a:rPr sz="1900" b="1" spc="-5" dirty="0">
                <a:latin typeface="Arial"/>
                <a:cs typeface="Arial"/>
              </a:rPr>
              <a:t>t</a:t>
            </a:r>
            <a:r>
              <a:rPr sz="1900" b="1" dirty="0">
                <a:latin typeface="Arial"/>
                <a:cs typeface="Arial"/>
              </a:rPr>
              <a:t>o</a:t>
            </a:r>
            <a:r>
              <a:rPr sz="1900" b="1" spc="-5" dirty="0">
                <a:latin typeface="Arial"/>
                <a:cs typeface="Arial"/>
              </a:rPr>
              <a:t>.</a:t>
            </a:r>
            <a:endParaRPr sz="1900">
              <a:latin typeface="Arial"/>
              <a:cs typeface="Arial"/>
            </a:endParaRPr>
          </a:p>
        </p:txBody>
      </p:sp>
      <p:pic>
        <p:nvPicPr>
          <p:cNvPr id="12" name="object 12"/>
          <p:cNvPicPr/>
          <p:nvPr/>
        </p:nvPicPr>
        <p:blipFill>
          <a:blip r:embed="rId3" cstate="print"/>
          <a:stretch>
            <a:fillRect/>
          </a:stretch>
        </p:blipFill>
        <p:spPr>
          <a:xfrm>
            <a:off x="719455" y="2285958"/>
            <a:ext cx="208914" cy="194987"/>
          </a:xfrm>
          <a:prstGeom prst="rect">
            <a:avLst/>
          </a:prstGeom>
        </p:spPr>
      </p:pic>
      <p:sp>
        <p:nvSpPr>
          <p:cNvPr id="13" name="object 13"/>
          <p:cNvSpPr txBox="1"/>
          <p:nvPr/>
        </p:nvSpPr>
        <p:spPr>
          <a:xfrm>
            <a:off x="3299715" y="2257375"/>
            <a:ext cx="5960745" cy="269304"/>
          </a:xfrm>
          <a:prstGeom prst="rect">
            <a:avLst/>
          </a:prstGeom>
          <a:solidFill>
            <a:srgbClr val="FFFF00"/>
          </a:solidFill>
        </p:spPr>
        <p:txBody>
          <a:bodyPr vert="horz" wrap="square" lIns="0" tIns="0" rIns="0" bIns="0" rtlCol="0">
            <a:spAutoFit/>
          </a:bodyPr>
          <a:lstStyle/>
          <a:p>
            <a:pPr>
              <a:lnSpc>
                <a:spcPts val="2145"/>
              </a:lnSpc>
              <a:tabLst>
                <a:tab pos="1622916" algn="l"/>
                <a:tab pos="2146745" algn="l"/>
                <a:tab pos="3113128" algn="l"/>
                <a:tab pos="3782993" algn="l"/>
                <a:tab pos="4767157" algn="l"/>
                <a:tab pos="5210347" algn="l"/>
              </a:tabLst>
            </a:pPr>
            <a:r>
              <a:rPr sz="1900" b="1" spc="-5" dirty="0">
                <a:latin typeface="Arial"/>
                <a:cs typeface="Arial"/>
              </a:rPr>
              <a:t>ca</a:t>
            </a:r>
            <a:r>
              <a:rPr sz="1900" b="1" dirty="0">
                <a:latin typeface="Arial"/>
                <a:cs typeface="Arial"/>
              </a:rPr>
              <a:t>p</a:t>
            </a:r>
            <a:r>
              <a:rPr sz="1900" b="1" spc="-5" dirty="0">
                <a:latin typeface="Arial"/>
                <a:cs typeface="Arial"/>
              </a:rPr>
              <a:t>aci</a:t>
            </a:r>
            <a:r>
              <a:rPr sz="1900" b="1" dirty="0">
                <a:latin typeface="Arial"/>
                <a:cs typeface="Arial"/>
              </a:rPr>
              <a:t>t</a:t>
            </a:r>
            <a:r>
              <a:rPr sz="1900" b="1" spc="-5" dirty="0">
                <a:latin typeface="Arial"/>
                <a:cs typeface="Arial"/>
              </a:rPr>
              <a:t>a</a:t>
            </a:r>
            <a:r>
              <a:rPr sz="1900" b="1" dirty="0">
                <a:latin typeface="Arial"/>
                <a:cs typeface="Arial"/>
              </a:rPr>
              <a:t>n</a:t>
            </a:r>
            <a:r>
              <a:rPr sz="1900" b="1" spc="-5" dirty="0">
                <a:latin typeface="Arial"/>
                <a:cs typeface="Arial"/>
              </a:rPr>
              <a:t>cia</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uipo</a:t>
            </a:r>
            <a:r>
              <a:rPr sz="1900" b="1" dirty="0">
                <a:latin typeface="Arial"/>
                <a:cs typeface="Arial"/>
              </a:rPr>
              <a:t>	</a:t>
            </a:r>
            <a:r>
              <a:rPr sz="1900" b="1" spc="-5" dirty="0">
                <a:latin typeface="Arial"/>
                <a:cs typeface="Arial"/>
              </a:rPr>
              <a:t>b</a:t>
            </a:r>
            <a:r>
              <a:rPr sz="1900" b="1" dirty="0">
                <a:latin typeface="Arial"/>
                <a:cs typeface="Arial"/>
              </a:rPr>
              <a:t>a</a:t>
            </a:r>
            <a:r>
              <a:rPr sz="1900" b="1" spc="-5" dirty="0">
                <a:latin typeface="Arial"/>
                <a:cs typeface="Arial"/>
              </a:rPr>
              <a:t>jo</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a:t>
            </a:r>
            <a:r>
              <a:rPr sz="1900" b="1"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men</a:t>
            </a:r>
            <a:r>
              <a:rPr sz="1900" b="1" dirty="0">
                <a:latin typeface="Arial"/>
                <a:cs typeface="Arial"/>
              </a:rPr>
              <a:t>o</a:t>
            </a:r>
            <a:r>
              <a:rPr sz="1900" b="1" spc="-5" dirty="0">
                <a:latin typeface="Arial"/>
                <a:cs typeface="Arial"/>
              </a:rPr>
              <a:t>r</a:t>
            </a:r>
            <a:endParaRPr sz="1900">
              <a:latin typeface="Arial"/>
              <a:cs typeface="Arial"/>
            </a:endParaRPr>
          </a:p>
        </p:txBody>
      </p:sp>
      <p:sp>
        <p:nvSpPr>
          <p:cNvPr id="14" name="object 14"/>
          <p:cNvSpPr txBox="1"/>
          <p:nvPr/>
        </p:nvSpPr>
        <p:spPr>
          <a:xfrm>
            <a:off x="9234679" y="2228214"/>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5" name="object 15"/>
          <p:cNvSpPr txBox="1"/>
          <p:nvPr/>
        </p:nvSpPr>
        <p:spPr>
          <a:xfrm>
            <a:off x="9491220" y="2257375"/>
            <a:ext cx="49466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t>
            </a:r>
            <a:r>
              <a:rPr sz="1900" b="1" dirty="0">
                <a:latin typeface="Arial"/>
                <a:cs typeface="Arial"/>
              </a:rPr>
              <a:t>á</a:t>
            </a:r>
            <a:r>
              <a:rPr sz="1900" b="1" spc="-5" dirty="0">
                <a:latin typeface="Arial"/>
                <a:cs typeface="Arial"/>
              </a:rPr>
              <a:t>s</a:t>
            </a:r>
            <a:endParaRPr sz="1900">
              <a:latin typeface="Arial"/>
              <a:cs typeface="Arial"/>
            </a:endParaRPr>
          </a:p>
        </p:txBody>
      </p:sp>
      <p:sp>
        <p:nvSpPr>
          <p:cNvPr id="16" name="object 16"/>
          <p:cNvSpPr txBox="1"/>
          <p:nvPr/>
        </p:nvSpPr>
        <p:spPr>
          <a:xfrm>
            <a:off x="947927" y="2535048"/>
            <a:ext cx="13417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mplica</a:t>
            </a:r>
            <a:r>
              <a:rPr sz="1900" b="1" dirty="0">
                <a:latin typeface="Arial"/>
                <a:cs typeface="Arial"/>
              </a:rPr>
              <a:t>d</a:t>
            </a:r>
            <a:r>
              <a:rPr sz="1900" b="1" spc="-5" dirty="0">
                <a:latin typeface="Arial"/>
                <a:cs typeface="Arial"/>
              </a:rPr>
              <a:t>o</a:t>
            </a:r>
            <a:endParaRPr sz="1900">
              <a:latin typeface="Arial"/>
              <a:cs typeface="Arial"/>
            </a:endParaRPr>
          </a:p>
        </p:txBody>
      </p:sp>
      <p:sp>
        <p:nvSpPr>
          <p:cNvPr id="17" name="object 17"/>
          <p:cNvSpPr txBox="1"/>
          <p:nvPr/>
        </p:nvSpPr>
        <p:spPr>
          <a:xfrm>
            <a:off x="935227" y="2228214"/>
            <a:ext cx="2332990" cy="576439"/>
          </a:xfrm>
          <a:prstGeom prst="rect">
            <a:avLst/>
          </a:prstGeom>
        </p:spPr>
        <p:txBody>
          <a:bodyPr vert="horz" wrap="square" lIns="0" tIns="12064" rIns="0" bIns="0" rtlCol="0">
            <a:spAutoFit/>
          </a:bodyPr>
          <a:lstStyle/>
          <a:p>
            <a:pPr marL="12699">
              <a:lnSpc>
                <a:spcPts val="2230"/>
              </a:lnSpc>
              <a:spcBef>
                <a:spcPts val="95"/>
              </a:spcBef>
              <a:tabLst>
                <a:tab pos="360648" algn="l"/>
                <a:tab pos="1379733" algn="l"/>
                <a:tab pos="1985469" algn="l"/>
              </a:tabLst>
            </a:pPr>
            <a:r>
              <a:rPr sz="1900" b="1" spc="-5" dirty="0">
                <a:latin typeface="Arial"/>
                <a:cs typeface="Arial"/>
              </a:rPr>
              <a:t>A	medida	</a:t>
            </a:r>
            <a:r>
              <a:rPr sz="1900" b="1" dirty="0">
                <a:latin typeface="Arial"/>
                <a:cs typeface="Arial"/>
              </a:rPr>
              <a:t>que	</a:t>
            </a:r>
            <a:r>
              <a:rPr sz="1900" b="1" spc="-5" dirty="0">
                <a:latin typeface="Arial"/>
                <a:cs typeface="Arial"/>
              </a:rPr>
              <a:t>la</a:t>
            </a:r>
            <a:endParaRPr sz="1900">
              <a:latin typeface="Arial"/>
              <a:cs typeface="Arial"/>
            </a:endParaRPr>
          </a:p>
          <a:p>
            <a:pPr marL="1528945">
              <a:lnSpc>
                <a:spcPts val="2230"/>
              </a:lnSpc>
            </a:pPr>
            <a:r>
              <a:rPr sz="1900" b="1" spc="-5" dirty="0">
                <a:latin typeface="Arial"/>
                <a:cs typeface="Arial"/>
              </a:rPr>
              <a:t>resul</a:t>
            </a:r>
            <a:r>
              <a:rPr sz="1900" b="1" dirty="0">
                <a:latin typeface="Arial"/>
                <a:cs typeface="Arial"/>
              </a:rPr>
              <a:t>t</a:t>
            </a:r>
            <a:r>
              <a:rPr sz="1900" b="1" spc="-5" dirty="0">
                <a:latin typeface="Arial"/>
                <a:cs typeface="Arial"/>
              </a:rPr>
              <a:t>a</a:t>
            </a:r>
            <a:endParaRPr sz="1900">
              <a:latin typeface="Arial"/>
              <a:cs typeface="Arial"/>
            </a:endParaRPr>
          </a:p>
        </p:txBody>
      </p:sp>
      <p:sp>
        <p:nvSpPr>
          <p:cNvPr id="18" name="object 18"/>
          <p:cNvSpPr txBox="1"/>
          <p:nvPr/>
        </p:nvSpPr>
        <p:spPr>
          <a:xfrm>
            <a:off x="3417600" y="2505582"/>
            <a:ext cx="1473834" cy="304570"/>
          </a:xfrm>
          <a:prstGeom prst="rect">
            <a:avLst/>
          </a:prstGeom>
        </p:spPr>
        <p:txBody>
          <a:bodyPr vert="horz" wrap="square" lIns="0" tIns="12064" rIns="0" bIns="0" rtlCol="0">
            <a:spAutoFit/>
          </a:bodyPr>
          <a:lstStyle/>
          <a:p>
            <a:pPr marL="12699">
              <a:spcBef>
                <a:spcPts val="95"/>
              </a:spcBef>
              <a:tabLst>
                <a:tab pos="1031149" algn="l"/>
              </a:tabLst>
            </a:pPr>
            <a:r>
              <a:rPr sz="1900" b="1" spc="-5" dirty="0">
                <a:latin typeface="Arial"/>
                <a:cs typeface="Arial"/>
              </a:rPr>
              <a:t>real</a:t>
            </a:r>
            <a:r>
              <a:rPr sz="1900" b="1" dirty="0">
                <a:latin typeface="Arial"/>
                <a:cs typeface="Arial"/>
              </a:rPr>
              <a:t>i</a:t>
            </a:r>
            <a:r>
              <a:rPr sz="1900" b="1" spc="-5" dirty="0">
                <a:latin typeface="Arial"/>
                <a:cs typeface="Arial"/>
              </a:rPr>
              <a:t>zar</a:t>
            </a:r>
            <a:r>
              <a:rPr sz="1900" b="1" dirty="0">
                <a:latin typeface="Arial"/>
                <a:cs typeface="Arial"/>
              </a:rPr>
              <a:t>	</a:t>
            </a:r>
            <a:r>
              <a:rPr sz="1900" b="1" spc="-5" dirty="0">
                <a:latin typeface="Arial"/>
                <a:cs typeface="Arial"/>
              </a:rPr>
              <a:t>u</a:t>
            </a:r>
            <a:r>
              <a:rPr sz="1900" b="1" dirty="0">
                <a:latin typeface="Arial"/>
                <a:cs typeface="Arial"/>
              </a:rPr>
              <a:t>n</a:t>
            </a:r>
            <a:r>
              <a:rPr sz="1900" b="1" spc="-5" dirty="0">
                <a:latin typeface="Arial"/>
                <a:cs typeface="Arial"/>
              </a:rPr>
              <a:t>a</a:t>
            </a:r>
            <a:endParaRPr sz="1900">
              <a:latin typeface="Arial"/>
              <a:cs typeface="Arial"/>
            </a:endParaRPr>
          </a:p>
        </p:txBody>
      </p:sp>
      <p:sp>
        <p:nvSpPr>
          <p:cNvPr id="19" name="object 19"/>
          <p:cNvSpPr txBox="1"/>
          <p:nvPr/>
        </p:nvSpPr>
        <p:spPr>
          <a:xfrm>
            <a:off x="5057267" y="2535049"/>
            <a:ext cx="1865630" cy="269304"/>
          </a:xfrm>
          <a:prstGeom prst="rect">
            <a:avLst/>
          </a:prstGeom>
          <a:solidFill>
            <a:srgbClr val="FFFF00"/>
          </a:solidFill>
        </p:spPr>
        <p:txBody>
          <a:bodyPr vert="horz" wrap="square" lIns="0" tIns="0" rIns="0" bIns="0" rtlCol="0">
            <a:spAutoFit/>
          </a:bodyPr>
          <a:lstStyle/>
          <a:p>
            <a:pPr>
              <a:lnSpc>
                <a:spcPts val="2145"/>
              </a:lnSpc>
              <a:tabLst>
                <a:tab pos="1020990" algn="l"/>
              </a:tabLst>
            </a:pPr>
            <a:r>
              <a:rPr sz="1900" b="1" spc="-5" dirty="0">
                <a:latin typeface="Arial"/>
                <a:cs typeface="Arial"/>
              </a:rPr>
              <a:t>m</a:t>
            </a:r>
            <a:r>
              <a:rPr sz="1900" b="1" dirty="0">
                <a:latin typeface="Arial"/>
                <a:cs typeface="Arial"/>
              </a:rPr>
              <a:t>e</a:t>
            </a:r>
            <a:r>
              <a:rPr sz="1900" b="1" spc="-5" dirty="0">
                <a:latin typeface="Arial"/>
                <a:cs typeface="Arial"/>
              </a:rPr>
              <a:t>dida</a:t>
            </a:r>
            <a:r>
              <a:rPr sz="1900" b="1" dirty="0">
                <a:latin typeface="Arial"/>
                <a:cs typeface="Arial"/>
              </a:rPr>
              <a:t>	</a:t>
            </a:r>
            <a:r>
              <a:rPr sz="1900" b="1" spc="-5" dirty="0">
                <a:latin typeface="Arial"/>
                <a:cs typeface="Arial"/>
              </a:rPr>
              <a:t>precisa</a:t>
            </a:r>
            <a:endParaRPr sz="1900">
              <a:latin typeface="Arial"/>
              <a:cs typeface="Arial"/>
            </a:endParaRPr>
          </a:p>
        </p:txBody>
      </p:sp>
      <p:sp>
        <p:nvSpPr>
          <p:cNvPr id="20" name="object 20"/>
          <p:cNvSpPr txBox="1"/>
          <p:nvPr/>
        </p:nvSpPr>
        <p:spPr>
          <a:xfrm>
            <a:off x="7085457" y="2505582"/>
            <a:ext cx="2896869" cy="304570"/>
          </a:xfrm>
          <a:prstGeom prst="rect">
            <a:avLst/>
          </a:prstGeom>
        </p:spPr>
        <p:txBody>
          <a:bodyPr vert="horz" wrap="square" lIns="0" tIns="12064" rIns="0" bIns="0" rtlCol="0">
            <a:spAutoFit/>
          </a:bodyPr>
          <a:lstStyle/>
          <a:p>
            <a:pPr marL="12699">
              <a:spcBef>
                <a:spcPts val="95"/>
              </a:spcBef>
              <a:tabLst>
                <a:tab pos="683834" algn="l"/>
                <a:tab pos="1475609" algn="l"/>
              </a:tabLst>
            </a:pPr>
            <a:r>
              <a:rPr sz="1900" b="1" spc="-5" dirty="0">
                <a:latin typeface="Arial"/>
                <a:cs typeface="Arial"/>
              </a:rPr>
              <a:t>bajo	estas	condiciones</a:t>
            </a:r>
            <a:endParaRPr sz="1900">
              <a:latin typeface="Arial"/>
              <a:cs typeface="Arial"/>
            </a:endParaRPr>
          </a:p>
        </p:txBody>
      </p:sp>
      <p:sp>
        <p:nvSpPr>
          <p:cNvPr id="21" name="object 21"/>
          <p:cNvSpPr txBox="1"/>
          <p:nvPr/>
        </p:nvSpPr>
        <p:spPr>
          <a:xfrm>
            <a:off x="935229" y="2782951"/>
            <a:ext cx="9048114" cy="1161214"/>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extremas.</a:t>
            </a:r>
            <a:endParaRPr sz="1900">
              <a:latin typeface="Arial"/>
              <a:cs typeface="Arial"/>
            </a:endParaRPr>
          </a:p>
          <a:p>
            <a:pPr>
              <a:lnSpc>
                <a:spcPct val="100000"/>
              </a:lnSpc>
            </a:pPr>
            <a:endParaRPr sz="1900">
              <a:latin typeface="Arial"/>
              <a:cs typeface="Arial"/>
            </a:endParaRPr>
          </a:p>
          <a:p>
            <a:pPr marL="12699" marR="5080">
              <a:lnSpc>
                <a:spcPts val="2180"/>
              </a:lnSpc>
            </a:pPr>
            <a:r>
              <a:rPr sz="1900" b="1" spc="-5" dirty="0">
                <a:latin typeface="Arial"/>
                <a:cs typeface="Arial"/>
              </a:rPr>
              <a:t>En</a:t>
            </a:r>
            <a:r>
              <a:rPr sz="1900" b="1" spc="375" dirty="0">
                <a:latin typeface="Arial"/>
                <a:cs typeface="Arial"/>
              </a:rPr>
              <a:t> </a:t>
            </a:r>
            <a:r>
              <a:rPr sz="1900" b="1" spc="-5" dirty="0">
                <a:latin typeface="Arial"/>
                <a:cs typeface="Arial"/>
              </a:rPr>
              <a:t>caso</a:t>
            </a:r>
            <a:r>
              <a:rPr sz="1900" b="1" spc="384" dirty="0">
                <a:latin typeface="Arial"/>
                <a:cs typeface="Arial"/>
              </a:rPr>
              <a:t> </a:t>
            </a:r>
            <a:r>
              <a:rPr sz="1900" b="1" spc="-5" dirty="0">
                <a:latin typeface="Arial"/>
                <a:cs typeface="Arial"/>
              </a:rPr>
              <a:t>de</a:t>
            </a:r>
            <a:r>
              <a:rPr sz="1900" b="1" spc="395" dirty="0">
                <a:latin typeface="Arial"/>
                <a:cs typeface="Arial"/>
              </a:rPr>
              <a:t> </a:t>
            </a:r>
            <a:r>
              <a:rPr sz="1900" b="1" spc="-10" dirty="0">
                <a:latin typeface="Arial"/>
                <a:cs typeface="Arial"/>
              </a:rPr>
              <a:t>verse</a:t>
            </a:r>
            <a:r>
              <a:rPr sz="1900" b="1" spc="380" dirty="0">
                <a:latin typeface="Arial"/>
                <a:cs typeface="Arial"/>
              </a:rPr>
              <a:t> </a:t>
            </a:r>
            <a:r>
              <a:rPr sz="1900" b="1" dirty="0">
                <a:latin typeface="Arial"/>
                <a:cs typeface="Arial"/>
              </a:rPr>
              <a:t>envuelto</a:t>
            </a:r>
            <a:r>
              <a:rPr sz="1900" b="1" spc="390" dirty="0">
                <a:latin typeface="Arial"/>
                <a:cs typeface="Arial"/>
              </a:rPr>
              <a:t> </a:t>
            </a:r>
            <a:r>
              <a:rPr sz="1900" b="1" spc="-5" dirty="0">
                <a:latin typeface="Arial"/>
                <a:cs typeface="Arial"/>
              </a:rPr>
              <a:t>en</a:t>
            </a:r>
            <a:r>
              <a:rPr sz="1900" b="1" spc="380" dirty="0">
                <a:latin typeface="Arial"/>
                <a:cs typeface="Arial"/>
              </a:rPr>
              <a:t> </a:t>
            </a:r>
            <a:r>
              <a:rPr sz="1900" b="1" spc="-5" dirty="0">
                <a:latin typeface="Arial"/>
                <a:cs typeface="Arial"/>
              </a:rPr>
              <a:t>una</a:t>
            </a:r>
            <a:r>
              <a:rPr sz="1900" b="1" spc="375" dirty="0">
                <a:latin typeface="Arial"/>
                <a:cs typeface="Arial"/>
              </a:rPr>
              <a:t> </a:t>
            </a:r>
            <a:r>
              <a:rPr sz="1900" b="1" spc="-5" dirty="0">
                <a:latin typeface="Arial"/>
                <a:cs typeface="Arial"/>
              </a:rPr>
              <a:t>medición</a:t>
            </a:r>
            <a:r>
              <a:rPr sz="1900" b="1" spc="380" dirty="0">
                <a:latin typeface="Arial"/>
                <a:cs typeface="Arial"/>
              </a:rPr>
              <a:t> </a:t>
            </a:r>
            <a:r>
              <a:rPr sz="1900" b="1" spc="-5" dirty="0">
                <a:latin typeface="Arial"/>
                <a:cs typeface="Arial"/>
              </a:rPr>
              <a:t>bajo</a:t>
            </a:r>
            <a:r>
              <a:rPr sz="1900" b="1" spc="375" dirty="0">
                <a:latin typeface="Arial"/>
                <a:cs typeface="Arial"/>
              </a:rPr>
              <a:t> </a:t>
            </a:r>
            <a:r>
              <a:rPr sz="1900" b="1" spc="-5" dirty="0">
                <a:latin typeface="Arial"/>
                <a:cs typeface="Arial"/>
              </a:rPr>
              <a:t>este</a:t>
            </a:r>
            <a:r>
              <a:rPr sz="1900" b="1" spc="430" dirty="0">
                <a:latin typeface="Arial"/>
                <a:cs typeface="Arial"/>
              </a:rPr>
              <a:t> </a:t>
            </a:r>
            <a:r>
              <a:rPr sz="1900" b="1" spc="-5" dirty="0">
                <a:latin typeface="Arial"/>
                <a:cs typeface="Arial"/>
              </a:rPr>
              <a:t>tipo</a:t>
            </a:r>
            <a:r>
              <a:rPr sz="1900" b="1" spc="380" dirty="0">
                <a:latin typeface="Arial"/>
                <a:cs typeface="Arial"/>
              </a:rPr>
              <a:t> </a:t>
            </a:r>
            <a:r>
              <a:rPr sz="1900" b="1" spc="-5" dirty="0">
                <a:latin typeface="Arial"/>
                <a:cs typeface="Arial"/>
              </a:rPr>
              <a:t>de</a:t>
            </a:r>
            <a:r>
              <a:rPr sz="1900" b="1" spc="380" dirty="0">
                <a:latin typeface="Arial"/>
                <a:cs typeface="Arial"/>
              </a:rPr>
              <a:t> </a:t>
            </a:r>
            <a:r>
              <a:rPr sz="1900" b="1" spc="-5" dirty="0">
                <a:latin typeface="Arial"/>
                <a:cs typeface="Arial"/>
              </a:rPr>
              <a:t>condiciones </a:t>
            </a:r>
            <a:r>
              <a:rPr sz="1900" b="1" spc="-509" dirty="0">
                <a:latin typeface="Arial"/>
                <a:cs typeface="Arial"/>
              </a:rPr>
              <a:t> </a:t>
            </a:r>
            <a:r>
              <a:rPr sz="1900" b="1" spc="-5" dirty="0">
                <a:latin typeface="Arial"/>
                <a:cs typeface="Arial"/>
              </a:rPr>
              <a:t>climáticas</a:t>
            </a:r>
            <a:r>
              <a:rPr sz="1900" b="1" spc="10"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alta</a:t>
            </a:r>
            <a:r>
              <a:rPr sz="1900" b="1" dirty="0">
                <a:latin typeface="Arial"/>
                <a:cs typeface="Arial"/>
              </a:rPr>
              <a:t> </a:t>
            </a:r>
            <a:r>
              <a:rPr sz="1900" b="1" spc="-5" dirty="0">
                <a:latin typeface="Arial"/>
                <a:cs typeface="Arial"/>
              </a:rPr>
              <a:t>interferencia se</a:t>
            </a:r>
            <a:r>
              <a:rPr sz="1900" b="1" spc="25" dirty="0">
                <a:latin typeface="Arial"/>
                <a:cs typeface="Arial"/>
              </a:rPr>
              <a:t> </a:t>
            </a:r>
            <a:r>
              <a:rPr sz="1900" b="1" spc="-5" dirty="0">
                <a:latin typeface="Arial"/>
                <a:cs typeface="Arial"/>
              </a:rPr>
              <a:t>sugiere</a:t>
            </a:r>
            <a:r>
              <a:rPr sz="1900" b="1" dirty="0">
                <a:latin typeface="Arial"/>
                <a:cs typeface="Arial"/>
              </a:rPr>
              <a:t> </a:t>
            </a:r>
            <a:r>
              <a:rPr sz="1900" b="1" spc="-5" dirty="0">
                <a:latin typeface="Arial"/>
                <a:cs typeface="Arial"/>
              </a:rPr>
              <a:t>lo</a:t>
            </a:r>
            <a:r>
              <a:rPr sz="1900" b="1" dirty="0">
                <a:latin typeface="Arial"/>
                <a:cs typeface="Arial"/>
              </a:rPr>
              <a:t> </a:t>
            </a:r>
            <a:r>
              <a:rPr sz="1900" b="1" spc="-5" dirty="0">
                <a:latin typeface="Arial"/>
                <a:cs typeface="Arial"/>
              </a:rPr>
              <a:t>siguiente:</a:t>
            </a:r>
            <a:endParaRPr sz="1900">
              <a:latin typeface="Arial"/>
              <a:cs typeface="Arial"/>
            </a:endParaRPr>
          </a:p>
        </p:txBody>
      </p:sp>
      <p:pic>
        <p:nvPicPr>
          <p:cNvPr id="22" name="object 22"/>
          <p:cNvPicPr/>
          <p:nvPr/>
        </p:nvPicPr>
        <p:blipFill>
          <a:blip r:embed="rId3" cstate="print"/>
          <a:stretch>
            <a:fillRect/>
          </a:stretch>
        </p:blipFill>
        <p:spPr>
          <a:xfrm>
            <a:off x="719455" y="3395896"/>
            <a:ext cx="208914" cy="194394"/>
          </a:xfrm>
          <a:prstGeom prst="rect">
            <a:avLst/>
          </a:prstGeom>
        </p:spPr>
      </p:pic>
      <p:sp>
        <p:nvSpPr>
          <p:cNvPr id="23" name="object 23"/>
          <p:cNvSpPr txBox="1"/>
          <p:nvPr/>
        </p:nvSpPr>
        <p:spPr>
          <a:xfrm>
            <a:off x="1618742" y="4199510"/>
            <a:ext cx="5136515"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Utilice</a:t>
            </a:r>
            <a:r>
              <a:rPr sz="1900" b="1"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mayor</a:t>
            </a:r>
            <a:r>
              <a:rPr sz="1900" b="1" dirty="0">
                <a:latin typeface="Arial"/>
                <a:cs typeface="Arial"/>
              </a:rPr>
              <a:t> </a:t>
            </a:r>
            <a:r>
              <a:rPr sz="1900" b="1" spc="-5" dirty="0">
                <a:latin typeface="Arial"/>
                <a:cs typeface="Arial"/>
              </a:rPr>
              <a:t>tensión</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prueba</a:t>
            </a:r>
            <a:r>
              <a:rPr sz="1900" b="1" dirty="0">
                <a:latin typeface="Arial"/>
                <a:cs typeface="Arial"/>
              </a:rPr>
              <a:t> </a:t>
            </a:r>
            <a:r>
              <a:rPr sz="1900" b="1" spc="-5" dirty="0">
                <a:latin typeface="Arial"/>
                <a:cs typeface="Arial"/>
              </a:rPr>
              <a:t>posible.</a:t>
            </a:r>
            <a:endParaRPr sz="1900">
              <a:latin typeface="Arial"/>
              <a:cs typeface="Arial"/>
            </a:endParaRPr>
          </a:p>
        </p:txBody>
      </p:sp>
      <p:sp>
        <p:nvSpPr>
          <p:cNvPr id="24" name="object 24"/>
          <p:cNvSpPr txBox="1"/>
          <p:nvPr/>
        </p:nvSpPr>
        <p:spPr>
          <a:xfrm>
            <a:off x="1618740" y="4484446"/>
            <a:ext cx="5193030"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Garantice que</a:t>
            </a:r>
            <a:r>
              <a:rPr sz="1900" b="1" spc="1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puesta</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tierra</a:t>
            </a:r>
            <a:r>
              <a:rPr sz="1900" b="1" dirty="0">
                <a:latin typeface="Arial"/>
                <a:cs typeface="Arial"/>
              </a:rPr>
              <a:t> </a:t>
            </a:r>
            <a:r>
              <a:rPr sz="1900" b="1" spc="-5" dirty="0">
                <a:latin typeface="Arial"/>
                <a:cs typeface="Arial"/>
              </a:rPr>
              <a:t>es</a:t>
            </a:r>
            <a:r>
              <a:rPr sz="1900" b="1" spc="5" dirty="0">
                <a:latin typeface="Arial"/>
                <a:cs typeface="Arial"/>
              </a:rPr>
              <a:t> </a:t>
            </a:r>
            <a:r>
              <a:rPr sz="1900" b="1" spc="-5" dirty="0">
                <a:latin typeface="Arial"/>
                <a:cs typeface="Arial"/>
              </a:rPr>
              <a:t>efectiva.</a:t>
            </a:r>
            <a:endParaRPr sz="1900">
              <a:latin typeface="Arial"/>
              <a:cs typeface="Arial"/>
            </a:endParaRPr>
          </a:p>
        </p:txBody>
      </p:sp>
      <p:pic>
        <p:nvPicPr>
          <p:cNvPr id="25" name="object 25"/>
          <p:cNvPicPr/>
          <p:nvPr/>
        </p:nvPicPr>
        <p:blipFill>
          <a:blip r:embed="rId4" cstate="print"/>
          <a:stretch>
            <a:fillRect/>
          </a:stretch>
        </p:blipFill>
        <p:spPr>
          <a:xfrm>
            <a:off x="719328" y="5033136"/>
            <a:ext cx="228599" cy="277368"/>
          </a:xfrm>
          <a:prstGeom prst="rect">
            <a:avLst/>
          </a:prstGeom>
        </p:spPr>
      </p:pic>
      <p:sp>
        <p:nvSpPr>
          <p:cNvPr id="26" name="object 26"/>
          <p:cNvSpPr txBox="1"/>
          <p:nvPr/>
        </p:nvSpPr>
        <p:spPr>
          <a:xfrm>
            <a:off x="2249677" y="5033137"/>
            <a:ext cx="24904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165" dirty="0">
                <a:latin typeface="Arial"/>
                <a:cs typeface="Arial"/>
              </a:rPr>
              <a:t> </a:t>
            </a:r>
            <a:r>
              <a:rPr sz="1900" b="1" spc="-5" dirty="0">
                <a:latin typeface="Arial"/>
                <a:cs typeface="Arial"/>
              </a:rPr>
              <a:t>en</a:t>
            </a:r>
            <a:r>
              <a:rPr sz="1900" b="1" spc="165" dirty="0">
                <a:latin typeface="Arial"/>
                <a:cs typeface="Arial"/>
              </a:rPr>
              <a:t> </a:t>
            </a:r>
            <a:r>
              <a:rPr sz="1900" b="1" spc="-10" dirty="0">
                <a:latin typeface="Arial"/>
                <a:cs typeface="Arial"/>
              </a:rPr>
              <a:t>modo</a:t>
            </a:r>
            <a:r>
              <a:rPr sz="1900" b="1" spc="165" dirty="0">
                <a:latin typeface="Arial"/>
                <a:cs typeface="Arial"/>
              </a:rPr>
              <a:t> </a:t>
            </a:r>
            <a:r>
              <a:rPr sz="1900" b="1" spc="-5" dirty="0">
                <a:latin typeface="Arial"/>
                <a:cs typeface="Arial"/>
              </a:rPr>
              <a:t>UST</a:t>
            </a:r>
            <a:endParaRPr sz="1900">
              <a:latin typeface="Arial"/>
              <a:cs typeface="Arial"/>
            </a:endParaRPr>
          </a:p>
        </p:txBody>
      </p:sp>
      <p:sp>
        <p:nvSpPr>
          <p:cNvPr id="27" name="object 27"/>
          <p:cNvSpPr txBox="1"/>
          <p:nvPr/>
        </p:nvSpPr>
        <p:spPr>
          <a:xfrm>
            <a:off x="935227" y="5003673"/>
            <a:ext cx="4174490" cy="304570"/>
          </a:xfrm>
          <a:prstGeom prst="rect">
            <a:avLst/>
          </a:prstGeom>
        </p:spPr>
        <p:txBody>
          <a:bodyPr vert="horz" wrap="square" lIns="0" tIns="12064" rIns="0" bIns="0" rtlCol="0">
            <a:spAutoFit/>
          </a:bodyPr>
          <a:lstStyle/>
          <a:p>
            <a:pPr marL="12699">
              <a:spcBef>
                <a:spcPts val="95"/>
              </a:spcBef>
              <a:tabLst>
                <a:tab pos="3892840" algn="l"/>
              </a:tabLst>
            </a:pPr>
            <a:r>
              <a:rPr sz="1900" b="1" spc="-5" dirty="0">
                <a:latin typeface="Arial"/>
                <a:cs typeface="Arial"/>
              </a:rPr>
              <a:t>Realizar</a:t>
            </a:r>
            <a:r>
              <a:rPr sz="1900" b="1" spc="16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es</a:t>
            </a:r>
            <a:endParaRPr sz="1900">
              <a:latin typeface="Arial"/>
              <a:cs typeface="Arial"/>
            </a:endParaRPr>
          </a:p>
        </p:txBody>
      </p:sp>
      <p:sp>
        <p:nvSpPr>
          <p:cNvPr id="28" name="object 28"/>
          <p:cNvSpPr txBox="1"/>
          <p:nvPr/>
        </p:nvSpPr>
        <p:spPr>
          <a:xfrm>
            <a:off x="5185284" y="5033137"/>
            <a:ext cx="44329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más</a:t>
            </a:r>
            <a:r>
              <a:rPr sz="1900" b="1" spc="180" dirty="0">
                <a:latin typeface="Arial"/>
                <a:cs typeface="Arial"/>
              </a:rPr>
              <a:t> </a:t>
            </a:r>
            <a:r>
              <a:rPr sz="1900" b="1" spc="-5" dirty="0">
                <a:latin typeface="Arial"/>
                <a:cs typeface="Arial"/>
              </a:rPr>
              <a:t>confiable</a:t>
            </a:r>
            <a:r>
              <a:rPr sz="1900" b="1" spc="185" dirty="0">
                <a:latin typeface="Arial"/>
                <a:cs typeface="Arial"/>
              </a:rPr>
              <a:t> </a:t>
            </a:r>
            <a:r>
              <a:rPr sz="1900" b="1" spc="-5" dirty="0">
                <a:latin typeface="Arial"/>
                <a:cs typeface="Arial"/>
              </a:rPr>
              <a:t>bajo</a:t>
            </a:r>
            <a:r>
              <a:rPr sz="1900" b="1" spc="210" dirty="0">
                <a:latin typeface="Arial"/>
                <a:cs typeface="Arial"/>
              </a:rPr>
              <a:t> </a:t>
            </a:r>
            <a:r>
              <a:rPr sz="1900" b="1" spc="-5" dirty="0">
                <a:latin typeface="Arial"/>
                <a:cs typeface="Arial"/>
              </a:rPr>
              <a:t>esta</a:t>
            </a:r>
            <a:r>
              <a:rPr sz="1900" b="1" spc="180" dirty="0">
                <a:latin typeface="Arial"/>
                <a:cs typeface="Arial"/>
              </a:rPr>
              <a:t> </a:t>
            </a:r>
            <a:r>
              <a:rPr sz="1900" b="1" spc="-5" dirty="0">
                <a:latin typeface="Arial"/>
                <a:cs typeface="Arial"/>
              </a:rPr>
              <a:t>circunstancia</a:t>
            </a:r>
            <a:endParaRPr sz="1900">
              <a:latin typeface="Arial"/>
              <a:cs typeface="Arial"/>
            </a:endParaRPr>
          </a:p>
        </p:txBody>
      </p:sp>
      <p:sp>
        <p:nvSpPr>
          <p:cNvPr id="29" name="object 29"/>
          <p:cNvSpPr txBox="1"/>
          <p:nvPr/>
        </p:nvSpPr>
        <p:spPr>
          <a:xfrm>
            <a:off x="9693403" y="5003673"/>
            <a:ext cx="290830" cy="304570"/>
          </a:xfrm>
          <a:prstGeom prst="rect">
            <a:avLst/>
          </a:prstGeom>
        </p:spPr>
        <p:txBody>
          <a:bodyPr vert="horz" wrap="square" lIns="0" tIns="12064" rIns="0" bIns="0" rtlCol="0">
            <a:spAutoFit/>
          </a:bodyPr>
          <a:lstStyle/>
          <a:p>
            <a:pPr marL="12699">
              <a:spcBef>
                <a:spcPts val="95"/>
              </a:spcBef>
            </a:pPr>
            <a:r>
              <a:rPr sz="1900" b="1" spc="-30" dirty="0">
                <a:latin typeface="Arial"/>
                <a:cs typeface="Arial"/>
              </a:rPr>
              <a:t>y</a:t>
            </a:r>
            <a:r>
              <a:rPr sz="1900" b="1" spc="-5" dirty="0">
                <a:latin typeface="Arial"/>
                <a:cs typeface="Arial"/>
              </a:rPr>
              <a:t>a</a:t>
            </a:r>
            <a:endParaRPr sz="1900">
              <a:latin typeface="Arial"/>
              <a:cs typeface="Arial"/>
            </a:endParaRPr>
          </a:p>
        </p:txBody>
      </p:sp>
      <p:sp>
        <p:nvSpPr>
          <p:cNvPr id="30" name="object 30"/>
          <p:cNvSpPr txBox="1"/>
          <p:nvPr/>
        </p:nvSpPr>
        <p:spPr>
          <a:xfrm>
            <a:off x="935228" y="5281041"/>
            <a:ext cx="34702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10"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este</a:t>
            </a:r>
            <a:r>
              <a:rPr sz="1900" b="1" spc="-15" dirty="0">
                <a:latin typeface="Arial"/>
                <a:cs typeface="Arial"/>
              </a:rPr>
              <a:t> </a:t>
            </a:r>
            <a:r>
              <a:rPr sz="1900" b="1" spc="-5" dirty="0">
                <a:latin typeface="Arial"/>
                <a:cs typeface="Arial"/>
              </a:rPr>
              <a:t>modo</a:t>
            </a:r>
            <a:r>
              <a:rPr sz="1900" b="1" dirty="0">
                <a:latin typeface="Arial"/>
                <a:cs typeface="Arial"/>
              </a:rPr>
              <a:t> </a:t>
            </a:r>
            <a:r>
              <a:rPr sz="1900" b="1" spc="-5" dirty="0">
                <a:latin typeface="Arial"/>
                <a:cs typeface="Arial"/>
              </a:rPr>
              <a:t>la medición</a:t>
            </a:r>
            <a:endParaRPr sz="1900">
              <a:latin typeface="Arial"/>
              <a:cs typeface="Arial"/>
            </a:endParaRPr>
          </a:p>
        </p:txBody>
      </p:sp>
      <p:sp>
        <p:nvSpPr>
          <p:cNvPr id="31" name="object 31"/>
          <p:cNvSpPr txBox="1"/>
          <p:nvPr/>
        </p:nvSpPr>
        <p:spPr>
          <a:xfrm>
            <a:off x="4462907" y="5310505"/>
            <a:ext cx="45605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a:t>
            </a:r>
            <a:r>
              <a:rPr sz="1900" b="1" spc="10" dirty="0">
                <a:latin typeface="Arial"/>
                <a:cs typeface="Arial"/>
              </a:rPr>
              <a:t> </a:t>
            </a:r>
            <a:r>
              <a:rPr sz="1900" b="1" spc="-5" dirty="0">
                <a:latin typeface="Arial"/>
                <a:cs typeface="Arial"/>
              </a:rPr>
              <a:t>menos</a:t>
            </a:r>
            <a:r>
              <a:rPr sz="1900" b="1" spc="10" dirty="0">
                <a:latin typeface="Arial"/>
                <a:cs typeface="Arial"/>
              </a:rPr>
              <a:t> </a:t>
            </a:r>
            <a:r>
              <a:rPr sz="1900" b="1" spc="-5" dirty="0">
                <a:latin typeface="Arial"/>
                <a:cs typeface="Arial"/>
              </a:rPr>
              <a:t>susceptible</a:t>
            </a:r>
            <a:r>
              <a:rPr sz="1900" b="1" dirty="0">
                <a:latin typeface="Arial"/>
                <a:cs typeface="Arial"/>
              </a:rPr>
              <a:t> </a:t>
            </a:r>
            <a:r>
              <a:rPr sz="1900" b="1" spc="-5" dirty="0">
                <a:latin typeface="Arial"/>
                <a:cs typeface="Arial"/>
              </a:rPr>
              <a:t>a</a:t>
            </a:r>
            <a:r>
              <a:rPr sz="1900" b="1" spc="5"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interferencia.</a:t>
            </a:r>
            <a:endParaRPr sz="1900">
              <a:latin typeface="Arial"/>
              <a:cs typeface="Arial"/>
            </a:endParaRPr>
          </a:p>
        </p:txBody>
      </p:sp>
      <p:pic>
        <p:nvPicPr>
          <p:cNvPr id="32" name="object 32"/>
          <p:cNvPicPr/>
          <p:nvPr/>
        </p:nvPicPr>
        <p:blipFill>
          <a:blip r:embed="rId5" cstate="print"/>
          <a:stretch>
            <a:fillRect/>
          </a:stretch>
        </p:blipFill>
        <p:spPr>
          <a:xfrm>
            <a:off x="719328" y="5865622"/>
            <a:ext cx="228599" cy="277368"/>
          </a:xfrm>
          <a:prstGeom prst="rect">
            <a:avLst/>
          </a:prstGeom>
        </p:spPr>
      </p:pic>
      <p:sp>
        <p:nvSpPr>
          <p:cNvPr id="33" name="object 33"/>
          <p:cNvSpPr txBox="1"/>
          <p:nvPr/>
        </p:nvSpPr>
        <p:spPr>
          <a:xfrm>
            <a:off x="935227" y="5836158"/>
            <a:ext cx="30340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Otro</a:t>
            </a:r>
            <a:r>
              <a:rPr sz="1900" b="1" spc="-15" dirty="0">
                <a:latin typeface="Arial"/>
                <a:cs typeface="Arial"/>
              </a:rPr>
              <a:t> </a:t>
            </a:r>
            <a:r>
              <a:rPr sz="1900" b="1" spc="-5" dirty="0">
                <a:latin typeface="Arial"/>
                <a:cs typeface="Arial"/>
              </a:rPr>
              <a:t>tipo</a:t>
            </a:r>
            <a:r>
              <a:rPr sz="1900" b="1" spc="-21"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resultado</a:t>
            </a:r>
            <a:r>
              <a:rPr sz="1900" b="1" spc="-25" dirty="0">
                <a:latin typeface="Arial"/>
                <a:cs typeface="Arial"/>
              </a:rPr>
              <a:t> </a:t>
            </a:r>
            <a:r>
              <a:rPr sz="1900" b="1" spc="-5" dirty="0">
                <a:latin typeface="Arial"/>
                <a:cs typeface="Arial"/>
              </a:rPr>
              <a:t>que</a:t>
            </a:r>
            <a:endParaRPr sz="1900">
              <a:latin typeface="Arial"/>
              <a:cs typeface="Arial"/>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118</a:t>
            </a:fld>
            <a:endParaRPr dirty="0"/>
          </a:p>
        </p:txBody>
      </p:sp>
      <p:sp>
        <p:nvSpPr>
          <p:cNvPr id="34" name="object 34"/>
          <p:cNvSpPr txBox="1"/>
          <p:nvPr/>
        </p:nvSpPr>
        <p:spPr>
          <a:xfrm>
            <a:off x="4022471" y="5865623"/>
            <a:ext cx="17284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muy</a:t>
            </a:r>
            <a:r>
              <a:rPr sz="1900" b="1" spc="-55" dirty="0">
                <a:latin typeface="Arial"/>
                <a:cs typeface="Arial"/>
              </a:rPr>
              <a:t> </a:t>
            </a:r>
            <a:r>
              <a:rPr sz="1900" b="1" spc="-5" dirty="0">
                <a:latin typeface="Arial"/>
                <a:cs typeface="Arial"/>
              </a:rPr>
              <a:t>raramente</a:t>
            </a:r>
            <a:endParaRPr sz="1900">
              <a:latin typeface="Arial"/>
              <a:cs typeface="Arial"/>
            </a:endParaRPr>
          </a:p>
        </p:txBody>
      </p:sp>
      <p:sp>
        <p:nvSpPr>
          <p:cNvPr id="35" name="object 35"/>
          <p:cNvSpPr txBox="1"/>
          <p:nvPr/>
        </p:nvSpPr>
        <p:spPr>
          <a:xfrm>
            <a:off x="5803773" y="5836158"/>
            <a:ext cx="30994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aparece</a:t>
            </a:r>
            <a:r>
              <a:rPr sz="1900" b="1" spc="-25" dirty="0">
                <a:latin typeface="Arial"/>
                <a:cs typeface="Arial"/>
              </a:rPr>
              <a:t> </a:t>
            </a:r>
            <a:r>
              <a:rPr sz="1900" b="1" spc="-5" dirty="0">
                <a:latin typeface="Arial"/>
                <a:cs typeface="Arial"/>
              </a:rPr>
              <a:t>son</a:t>
            </a:r>
            <a:r>
              <a:rPr sz="1900" b="1" spc="-15" dirty="0">
                <a:latin typeface="Arial"/>
                <a:cs typeface="Arial"/>
              </a:rPr>
              <a:t> </a:t>
            </a:r>
            <a:r>
              <a:rPr sz="1900" b="1" spc="-5" dirty="0">
                <a:latin typeface="Arial"/>
                <a:cs typeface="Arial"/>
              </a:rPr>
              <a:t>los</a:t>
            </a:r>
            <a:r>
              <a:rPr sz="1900" b="1" spc="-15" dirty="0">
                <a:latin typeface="Arial"/>
                <a:cs typeface="Arial"/>
              </a:rPr>
              <a:t> </a:t>
            </a:r>
            <a:r>
              <a:rPr sz="1900" b="1" spc="-10" dirty="0">
                <a:latin typeface="Arial"/>
                <a:cs typeface="Arial"/>
              </a:rPr>
              <a:t>valores </a:t>
            </a:r>
            <a:r>
              <a:rPr sz="1900" b="1" spc="-5" dirty="0">
                <a:latin typeface="Arial"/>
                <a:cs typeface="Arial"/>
              </a:rPr>
              <a:t>de</a:t>
            </a:r>
            <a:endParaRPr sz="1900">
              <a:latin typeface="Arial"/>
              <a:cs typeface="Arial"/>
            </a:endParaRPr>
          </a:p>
        </p:txBody>
      </p:sp>
      <p:sp>
        <p:nvSpPr>
          <p:cNvPr id="36" name="object 36"/>
          <p:cNvSpPr txBox="1"/>
          <p:nvPr/>
        </p:nvSpPr>
        <p:spPr>
          <a:xfrm>
            <a:off x="8957820" y="5865623"/>
            <a:ext cx="102806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factor</a:t>
            </a:r>
            <a:r>
              <a:rPr sz="1900" b="1" spc="-86" dirty="0">
                <a:latin typeface="Arial"/>
                <a:cs typeface="Arial"/>
              </a:rPr>
              <a:t> </a:t>
            </a:r>
            <a:r>
              <a:rPr sz="1900" b="1" spc="-10" dirty="0">
                <a:latin typeface="Arial"/>
                <a:cs typeface="Arial"/>
              </a:rPr>
              <a:t>de</a:t>
            </a:r>
            <a:endParaRPr sz="1900">
              <a:latin typeface="Arial"/>
              <a:cs typeface="Arial"/>
            </a:endParaRPr>
          </a:p>
        </p:txBody>
      </p:sp>
      <p:sp>
        <p:nvSpPr>
          <p:cNvPr id="37" name="object 37"/>
          <p:cNvSpPr txBox="1"/>
          <p:nvPr/>
        </p:nvSpPr>
        <p:spPr>
          <a:xfrm>
            <a:off x="947928" y="6142940"/>
            <a:ext cx="22529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potencia</a:t>
            </a:r>
            <a:r>
              <a:rPr sz="1900" b="1" spc="-10" dirty="0">
                <a:latin typeface="Arial"/>
                <a:cs typeface="Arial"/>
              </a:rPr>
              <a:t> </a:t>
            </a:r>
            <a:r>
              <a:rPr sz="1900" b="1" spc="-5" dirty="0">
                <a:latin typeface="Arial"/>
                <a:cs typeface="Arial"/>
              </a:rPr>
              <a:t>negativos.</a:t>
            </a:r>
            <a:endParaRPr sz="1900">
              <a:latin typeface="Arial"/>
              <a:cs typeface="Arial"/>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301625"/>
            <a:chOff x="719455" y="1124085"/>
            <a:chExt cx="9184640" cy="301625"/>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947928" y="1147826"/>
              <a:ext cx="6104890" cy="277495"/>
            </a:xfrm>
            <a:custGeom>
              <a:avLst/>
              <a:gdLst/>
              <a:ahLst/>
              <a:cxnLst/>
              <a:rect l="l" t="t" r="r" b="b"/>
              <a:pathLst>
                <a:path w="6104890" h="277494">
                  <a:moveTo>
                    <a:pt x="6104509" y="0"/>
                  </a:moveTo>
                  <a:lnTo>
                    <a:pt x="0" y="0"/>
                  </a:lnTo>
                  <a:lnTo>
                    <a:pt x="0" y="277367"/>
                  </a:lnTo>
                  <a:lnTo>
                    <a:pt x="6104509" y="277367"/>
                  </a:lnTo>
                  <a:lnTo>
                    <a:pt x="6104509"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719455" y="1176612"/>
              <a:ext cx="208914"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935229" y="1118362"/>
            <a:ext cx="72993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Cuando</a:t>
            </a:r>
            <a:r>
              <a:rPr sz="1900" b="1" spc="245" dirty="0">
                <a:latin typeface="Arial"/>
                <a:cs typeface="Arial"/>
              </a:rPr>
              <a:t> </a:t>
            </a:r>
            <a:r>
              <a:rPr sz="1900" b="1" spc="-5" dirty="0">
                <a:latin typeface="Arial"/>
                <a:cs typeface="Arial"/>
              </a:rPr>
              <a:t>las</a:t>
            </a:r>
            <a:r>
              <a:rPr sz="1900" b="1" spc="220" dirty="0">
                <a:latin typeface="Arial"/>
                <a:cs typeface="Arial"/>
              </a:rPr>
              <a:t> </a:t>
            </a:r>
            <a:r>
              <a:rPr sz="1900" b="1" spc="-5" dirty="0">
                <a:latin typeface="Arial"/>
                <a:cs typeface="Arial"/>
              </a:rPr>
              <a:t>pérdidas</a:t>
            </a:r>
            <a:r>
              <a:rPr sz="1900" b="1" spc="235" dirty="0">
                <a:latin typeface="Arial"/>
                <a:cs typeface="Arial"/>
              </a:rPr>
              <a:t> </a:t>
            </a:r>
            <a:r>
              <a:rPr sz="1900" b="1" spc="-5" dirty="0">
                <a:latin typeface="Arial"/>
                <a:cs typeface="Arial"/>
              </a:rPr>
              <a:t>en</a:t>
            </a:r>
            <a:r>
              <a:rPr sz="1900" b="1" spc="235" dirty="0">
                <a:latin typeface="Arial"/>
                <a:cs typeface="Arial"/>
              </a:rPr>
              <a:t> </a:t>
            </a:r>
            <a:r>
              <a:rPr sz="1900" b="1" spc="-10" dirty="0">
                <a:latin typeface="Arial"/>
                <a:cs typeface="Arial"/>
              </a:rPr>
              <a:t>la</a:t>
            </a:r>
            <a:r>
              <a:rPr sz="1900" b="1" spc="229" dirty="0">
                <a:latin typeface="Arial"/>
                <a:cs typeface="Arial"/>
              </a:rPr>
              <a:t> </a:t>
            </a:r>
            <a:r>
              <a:rPr sz="1900" b="1" spc="-5" dirty="0">
                <a:latin typeface="Arial"/>
                <a:cs typeface="Arial"/>
              </a:rPr>
              <a:t>superficie</a:t>
            </a:r>
            <a:r>
              <a:rPr sz="1900" b="1" spc="235" dirty="0">
                <a:latin typeface="Arial"/>
                <a:cs typeface="Arial"/>
              </a:rPr>
              <a:t> </a:t>
            </a:r>
            <a:r>
              <a:rPr sz="1900" b="1" spc="-5" dirty="0">
                <a:latin typeface="Arial"/>
                <a:cs typeface="Arial"/>
              </a:rPr>
              <a:t>son</a:t>
            </a:r>
            <a:r>
              <a:rPr sz="1900" b="1" spc="235" dirty="0">
                <a:latin typeface="Arial"/>
                <a:cs typeface="Arial"/>
              </a:rPr>
              <a:t> </a:t>
            </a:r>
            <a:r>
              <a:rPr sz="1900" b="1" spc="-5" dirty="0">
                <a:latin typeface="Arial"/>
                <a:cs typeface="Arial"/>
              </a:rPr>
              <a:t>muy</a:t>
            </a:r>
            <a:r>
              <a:rPr sz="1900" b="1" spc="204" dirty="0">
                <a:latin typeface="Arial"/>
                <a:cs typeface="Arial"/>
              </a:rPr>
              <a:t> </a:t>
            </a:r>
            <a:r>
              <a:rPr sz="1900" b="1" spc="5" dirty="0">
                <a:latin typeface="Arial"/>
                <a:cs typeface="Arial"/>
              </a:rPr>
              <a:t>altas,</a:t>
            </a:r>
            <a:r>
              <a:rPr sz="1900" b="1" spc="229" dirty="0">
                <a:latin typeface="Arial"/>
                <a:cs typeface="Arial"/>
              </a:rPr>
              <a:t> </a:t>
            </a:r>
            <a:r>
              <a:rPr sz="1900" b="1" spc="-5" dirty="0">
                <a:latin typeface="Arial"/>
                <a:cs typeface="Arial"/>
              </a:rPr>
              <a:t>se</a:t>
            </a:r>
            <a:r>
              <a:rPr sz="1900" b="1" spc="235" dirty="0">
                <a:latin typeface="Arial"/>
                <a:cs typeface="Arial"/>
              </a:rPr>
              <a:t> </a:t>
            </a:r>
            <a:r>
              <a:rPr sz="1900" b="1" spc="-5" dirty="0">
                <a:latin typeface="Arial"/>
                <a:cs typeface="Arial"/>
              </a:rPr>
              <a:t>crean</a:t>
            </a:r>
            <a:endParaRPr sz="1900">
              <a:latin typeface="Arial"/>
              <a:cs typeface="Arial"/>
            </a:endParaRPr>
          </a:p>
        </p:txBody>
      </p:sp>
      <p:sp>
        <p:nvSpPr>
          <p:cNvPr id="10" name="object 10"/>
          <p:cNvSpPr txBox="1"/>
          <p:nvPr/>
        </p:nvSpPr>
        <p:spPr>
          <a:xfrm>
            <a:off x="8319263" y="1147827"/>
            <a:ext cx="16535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cambios</a:t>
            </a:r>
            <a:r>
              <a:rPr sz="1900" b="1" spc="200" dirty="0">
                <a:latin typeface="Arial"/>
                <a:cs typeface="Arial"/>
              </a:rPr>
              <a:t> </a:t>
            </a:r>
            <a:r>
              <a:rPr sz="1900" b="1" spc="-5" dirty="0">
                <a:latin typeface="Arial"/>
                <a:cs typeface="Arial"/>
              </a:rPr>
              <a:t>en</a:t>
            </a:r>
            <a:r>
              <a:rPr sz="1900" b="1" spc="204" dirty="0">
                <a:latin typeface="Arial"/>
                <a:cs typeface="Arial"/>
              </a:rPr>
              <a:t> </a:t>
            </a:r>
            <a:r>
              <a:rPr sz="1900" b="1" spc="-5" dirty="0">
                <a:latin typeface="Arial"/>
                <a:cs typeface="Arial"/>
              </a:rPr>
              <a:t>la</a:t>
            </a:r>
            <a:endParaRPr sz="1900">
              <a:latin typeface="Arial"/>
              <a:cs typeface="Arial"/>
            </a:endParaRPr>
          </a:p>
        </p:txBody>
      </p:sp>
      <p:sp>
        <p:nvSpPr>
          <p:cNvPr id="11" name="object 11"/>
          <p:cNvSpPr txBox="1"/>
          <p:nvPr/>
        </p:nvSpPr>
        <p:spPr>
          <a:xfrm>
            <a:off x="947928" y="1425195"/>
            <a:ext cx="3015615" cy="269304"/>
          </a:xfrm>
          <a:prstGeom prst="rect">
            <a:avLst/>
          </a:prstGeom>
          <a:solidFill>
            <a:srgbClr val="FFFF00"/>
          </a:solidFill>
        </p:spPr>
        <p:txBody>
          <a:bodyPr vert="horz" wrap="square" lIns="0" tIns="0" rIns="0" bIns="0" rtlCol="0">
            <a:spAutoFit/>
          </a:bodyPr>
          <a:lstStyle/>
          <a:p>
            <a:pPr>
              <a:lnSpc>
                <a:spcPts val="2145"/>
              </a:lnSpc>
              <a:tabLst>
                <a:tab pos="1524500" algn="l"/>
                <a:tab pos="1952452" algn="l"/>
              </a:tabLst>
            </a:pPr>
            <a:r>
              <a:rPr sz="1900" b="1" spc="-5" dirty="0">
                <a:latin typeface="Arial"/>
                <a:cs typeface="Arial"/>
              </a:rPr>
              <a:t>distribuci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ten</a:t>
            </a:r>
            <a:r>
              <a:rPr sz="1900" b="1" dirty="0">
                <a:latin typeface="Arial"/>
                <a:cs typeface="Arial"/>
              </a:rPr>
              <a:t>c</a:t>
            </a:r>
            <a:r>
              <a:rPr sz="1900" b="1" spc="-5" dirty="0">
                <a:latin typeface="Arial"/>
                <a:cs typeface="Arial"/>
              </a:rPr>
              <a:t>ial</a:t>
            </a:r>
            <a:endParaRPr sz="1900">
              <a:latin typeface="Arial"/>
              <a:cs typeface="Arial"/>
            </a:endParaRPr>
          </a:p>
        </p:txBody>
      </p:sp>
      <p:sp>
        <p:nvSpPr>
          <p:cNvPr id="12" name="object 12"/>
          <p:cNvSpPr txBox="1"/>
          <p:nvPr/>
        </p:nvSpPr>
        <p:spPr>
          <a:xfrm>
            <a:off x="4685410" y="1425195"/>
            <a:ext cx="2397760" cy="269304"/>
          </a:xfrm>
          <a:prstGeom prst="rect">
            <a:avLst/>
          </a:prstGeom>
          <a:solidFill>
            <a:srgbClr val="FFFF00"/>
          </a:solidFill>
        </p:spPr>
        <p:txBody>
          <a:bodyPr vert="horz" wrap="square" lIns="0" tIns="0" rIns="0" bIns="0" rtlCol="0">
            <a:spAutoFit/>
          </a:bodyPr>
          <a:lstStyle/>
          <a:p>
            <a:pPr>
              <a:lnSpc>
                <a:spcPts val="2145"/>
              </a:lnSpc>
              <a:tabLst>
                <a:tab pos="990512" algn="l"/>
                <a:tab pos="1337826" algn="l"/>
              </a:tabLst>
            </a:pPr>
            <a:r>
              <a:rPr sz="1900" b="1" spc="-5" dirty="0">
                <a:latin typeface="Arial"/>
                <a:cs typeface="Arial"/>
              </a:rPr>
              <a:t>afec</a:t>
            </a:r>
            <a:r>
              <a:rPr sz="1900" b="1" dirty="0">
                <a:latin typeface="Arial"/>
                <a:cs typeface="Arial"/>
              </a:rPr>
              <a:t>t</a:t>
            </a:r>
            <a:r>
              <a:rPr sz="1900" b="1" spc="-15" dirty="0">
                <a:latin typeface="Arial"/>
                <a:cs typeface="Arial"/>
              </a:rPr>
              <a:t>a</a:t>
            </a:r>
            <a:r>
              <a:rPr sz="1900" b="1" spc="-5" dirty="0">
                <a:latin typeface="Arial"/>
                <a:cs typeface="Arial"/>
              </a:rPr>
              <a:t>n</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medici</a:t>
            </a:r>
            <a:r>
              <a:rPr sz="1900" b="1" dirty="0">
                <a:latin typeface="Arial"/>
                <a:cs typeface="Arial"/>
              </a:rPr>
              <a:t>ó</a:t>
            </a:r>
            <a:r>
              <a:rPr sz="1900" b="1" spc="-5" dirty="0">
                <a:latin typeface="Arial"/>
                <a:cs typeface="Arial"/>
              </a:rPr>
              <a:t>n</a:t>
            </a:r>
            <a:endParaRPr sz="1900">
              <a:latin typeface="Arial"/>
              <a:cs typeface="Arial"/>
            </a:endParaRPr>
          </a:p>
        </p:txBody>
      </p:sp>
      <p:sp>
        <p:nvSpPr>
          <p:cNvPr id="13" name="object 13"/>
          <p:cNvSpPr txBox="1"/>
          <p:nvPr/>
        </p:nvSpPr>
        <p:spPr>
          <a:xfrm>
            <a:off x="4096641" y="1395730"/>
            <a:ext cx="5887085" cy="304570"/>
          </a:xfrm>
          <a:prstGeom prst="rect">
            <a:avLst/>
          </a:prstGeom>
        </p:spPr>
        <p:txBody>
          <a:bodyPr vert="horz" wrap="square" lIns="0" tIns="12064" rIns="0" bIns="0" rtlCol="0">
            <a:spAutoFit/>
          </a:bodyPr>
          <a:lstStyle/>
          <a:p>
            <a:pPr marL="12699">
              <a:spcBef>
                <a:spcPts val="95"/>
              </a:spcBef>
              <a:tabLst>
                <a:tab pos="3132177" algn="l"/>
                <a:tab pos="3628068" algn="l"/>
                <a:tab pos="4348094" algn="l"/>
                <a:tab pos="4776046" algn="l"/>
                <a:tab pos="5591948" algn="l"/>
              </a:tabLst>
            </a:pP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dirty="0">
                <a:latin typeface="Arial"/>
                <a:cs typeface="Arial"/>
              </a:rPr>
              <a:t>	</a:t>
            </a:r>
            <a:r>
              <a:rPr sz="1900" b="1" spc="-40" dirty="0">
                <a:latin typeface="Arial"/>
                <a:cs typeface="Arial"/>
              </a:rPr>
              <a:t>v</a:t>
            </a:r>
            <a:r>
              <a:rPr sz="1900" b="1" spc="5" dirty="0">
                <a:latin typeface="Arial"/>
                <a:cs typeface="Arial"/>
              </a:rPr>
              <a:t>a</a:t>
            </a:r>
            <a:r>
              <a:rPr sz="1900" b="1" spc="-5" dirty="0">
                <a:latin typeface="Arial"/>
                <a:cs typeface="Arial"/>
              </a:rPr>
              <a:t>lor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factor</a:t>
            </a:r>
            <a:r>
              <a:rPr sz="1900" b="1" dirty="0">
                <a:latin typeface="Arial"/>
                <a:cs typeface="Arial"/>
              </a:rPr>
              <a:t>	</a:t>
            </a:r>
            <a:r>
              <a:rPr sz="1900" b="1" spc="-5" dirty="0">
                <a:latin typeface="Arial"/>
                <a:cs typeface="Arial"/>
              </a:rPr>
              <a:t>de</a:t>
            </a:r>
            <a:endParaRPr sz="1900">
              <a:latin typeface="Arial"/>
              <a:cs typeface="Arial"/>
            </a:endParaRPr>
          </a:p>
        </p:txBody>
      </p:sp>
      <p:sp>
        <p:nvSpPr>
          <p:cNvPr id="14" name="object 14"/>
          <p:cNvSpPr txBox="1"/>
          <p:nvPr/>
        </p:nvSpPr>
        <p:spPr>
          <a:xfrm>
            <a:off x="935228" y="1673098"/>
            <a:ext cx="10852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potencia.</a:t>
            </a:r>
            <a:endParaRPr sz="1900">
              <a:latin typeface="Arial"/>
              <a:cs typeface="Arial"/>
            </a:endParaRPr>
          </a:p>
        </p:txBody>
      </p:sp>
      <p:pic>
        <p:nvPicPr>
          <p:cNvPr id="15" name="object 15"/>
          <p:cNvPicPr/>
          <p:nvPr/>
        </p:nvPicPr>
        <p:blipFill>
          <a:blip r:embed="rId2" cstate="print"/>
          <a:stretch>
            <a:fillRect/>
          </a:stretch>
        </p:blipFill>
        <p:spPr>
          <a:xfrm>
            <a:off x="719455" y="2285958"/>
            <a:ext cx="208914" cy="194987"/>
          </a:xfrm>
          <a:prstGeom prst="rect">
            <a:avLst/>
          </a:prstGeom>
        </p:spPr>
      </p:pic>
      <p:sp>
        <p:nvSpPr>
          <p:cNvPr id="16" name="object 16"/>
          <p:cNvSpPr txBox="1"/>
          <p:nvPr/>
        </p:nvSpPr>
        <p:spPr>
          <a:xfrm>
            <a:off x="935227" y="2228214"/>
            <a:ext cx="13995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Este tipo</a:t>
            </a:r>
            <a:r>
              <a:rPr sz="1900" b="1" dirty="0">
                <a:latin typeface="Arial"/>
                <a:cs typeface="Arial"/>
              </a:rPr>
              <a:t> </a:t>
            </a:r>
            <a:r>
              <a:rPr sz="1900" b="1" spc="-5" dirty="0">
                <a:latin typeface="Arial"/>
                <a:cs typeface="Arial"/>
              </a:rPr>
              <a:t>de</a:t>
            </a:r>
            <a:endParaRPr sz="1900">
              <a:latin typeface="Arial"/>
              <a:cs typeface="Arial"/>
            </a:endParaRPr>
          </a:p>
        </p:txBody>
      </p:sp>
      <p:sp>
        <p:nvSpPr>
          <p:cNvPr id="17" name="object 17"/>
          <p:cNvSpPr txBox="1"/>
          <p:nvPr/>
        </p:nvSpPr>
        <p:spPr>
          <a:xfrm>
            <a:off x="2392934" y="2257375"/>
            <a:ext cx="34982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resultados</a:t>
            </a:r>
            <a:r>
              <a:rPr sz="1900" b="1" spc="21" dirty="0">
                <a:latin typeface="Arial"/>
                <a:cs typeface="Arial"/>
              </a:rPr>
              <a:t> </a:t>
            </a:r>
            <a:r>
              <a:rPr sz="1900" b="1" spc="-5" dirty="0">
                <a:latin typeface="Arial"/>
                <a:cs typeface="Arial"/>
              </a:rPr>
              <a:t>son</a:t>
            </a:r>
            <a:r>
              <a:rPr sz="1900" b="1" spc="21" dirty="0">
                <a:latin typeface="Arial"/>
                <a:cs typeface="Arial"/>
              </a:rPr>
              <a:t> </a:t>
            </a:r>
            <a:r>
              <a:rPr sz="1900" b="1" spc="-5" dirty="0">
                <a:latin typeface="Arial"/>
                <a:cs typeface="Arial"/>
              </a:rPr>
              <a:t>más</a:t>
            </a:r>
            <a:r>
              <a:rPr sz="1900" b="1" spc="21" dirty="0">
                <a:latin typeface="Arial"/>
                <a:cs typeface="Arial"/>
              </a:rPr>
              <a:t> </a:t>
            </a:r>
            <a:r>
              <a:rPr sz="1900" b="1" dirty="0">
                <a:latin typeface="Arial"/>
                <a:cs typeface="Arial"/>
              </a:rPr>
              <a:t>probables</a:t>
            </a:r>
            <a:endParaRPr sz="1900">
              <a:latin typeface="Arial"/>
              <a:cs typeface="Arial"/>
            </a:endParaRPr>
          </a:p>
        </p:txBody>
      </p:sp>
      <p:sp>
        <p:nvSpPr>
          <p:cNvPr id="18" name="object 18"/>
          <p:cNvSpPr txBox="1"/>
          <p:nvPr/>
        </p:nvSpPr>
        <p:spPr>
          <a:xfrm>
            <a:off x="5948553" y="2228214"/>
            <a:ext cx="36842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cuando</a:t>
            </a:r>
            <a:r>
              <a:rPr sz="1900" b="1" spc="25" dirty="0">
                <a:latin typeface="Arial"/>
                <a:cs typeface="Arial"/>
              </a:rPr>
              <a:t> </a:t>
            </a:r>
            <a:r>
              <a:rPr sz="1900" b="1" spc="-5" dirty="0">
                <a:latin typeface="Arial"/>
                <a:cs typeface="Arial"/>
              </a:rPr>
              <a:t>se</a:t>
            </a:r>
            <a:r>
              <a:rPr sz="1900" b="1" spc="25" dirty="0">
                <a:latin typeface="Arial"/>
                <a:cs typeface="Arial"/>
              </a:rPr>
              <a:t> </a:t>
            </a:r>
            <a:r>
              <a:rPr sz="1900" b="1" spc="-5" dirty="0">
                <a:latin typeface="Arial"/>
                <a:cs typeface="Arial"/>
              </a:rPr>
              <a:t>efectúan</a:t>
            </a:r>
            <a:r>
              <a:rPr sz="1900" b="1" spc="50" dirty="0">
                <a:latin typeface="Arial"/>
                <a:cs typeface="Arial"/>
              </a:rPr>
              <a:t> </a:t>
            </a:r>
            <a:r>
              <a:rPr sz="1900" b="1" spc="-5" dirty="0">
                <a:latin typeface="Arial"/>
                <a:cs typeface="Arial"/>
              </a:rPr>
              <a:t>mediciones</a:t>
            </a:r>
            <a:endParaRPr sz="1900">
              <a:latin typeface="Arial"/>
              <a:cs typeface="Arial"/>
            </a:endParaRPr>
          </a:p>
        </p:txBody>
      </p:sp>
      <p:sp>
        <p:nvSpPr>
          <p:cNvPr id="19" name="object 19"/>
          <p:cNvSpPr txBox="1"/>
          <p:nvPr/>
        </p:nvSpPr>
        <p:spPr>
          <a:xfrm>
            <a:off x="9690862" y="2257375"/>
            <a:ext cx="2946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spc="-5" dirty="0">
                <a:latin typeface="Arial"/>
                <a:cs typeface="Arial"/>
              </a:rPr>
              <a:t>n</a:t>
            </a:r>
            <a:endParaRPr sz="1900">
              <a:latin typeface="Arial"/>
              <a:cs typeface="Arial"/>
            </a:endParaRPr>
          </a:p>
        </p:txBody>
      </p:sp>
      <p:sp>
        <p:nvSpPr>
          <p:cNvPr id="20" name="object 20"/>
          <p:cNvSpPr txBox="1"/>
          <p:nvPr/>
        </p:nvSpPr>
        <p:spPr>
          <a:xfrm>
            <a:off x="947928" y="2535048"/>
            <a:ext cx="41141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condiciones</a:t>
            </a:r>
            <a:r>
              <a:rPr sz="1900" b="1" spc="100" dirty="0">
                <a:latin typeface="Arial"/>
                <a:cs typeface="Arial"/>
              </a:rPr>
              <a:t> </a:t>
            </a:r>
            <a:r>
              <a:rPr sz="1900" b="1" spc="-5" dirty="0">
                <a:latin typeface="Arial"/>
                <a:cs typeface="Arial"/>
              </a:rPr>
              <a:t>atmosféricas</a:t>
            </a:r>
            <a:r>
              <a:rPr sz="1900" b="1" spc="125" dirty="0">
                <a:latin typeface="Arial"/>
                <a:cs typeface="Arial"/>
              </a:rPr>
              <a:t> </a:t>
            </a:r>
            <a:r>
              <a:rPr sz="1900" b="1" spc="-5" dirty="0">
                <a:latin typeface="Arial"/>
                <a:cs typeface="Arial"/>
              </a:rPr>
              <a:t>extremas</a:t>
            </a:r>
            <a:endParaRPr sz="1900">
              <a:latin typeface="Arial"/>
              <a:cs typeface="Arial"/>
            </a:endParaRPr>
          </a:p>
        </p:txBody>
      </p:sp>
      <p:sp>
        <p:nvSpPr>
          <p:cNvPr id="21" name="object 21"/>
          <p:cNvSpPr txBox="1"/>
          <p:nvPr/>
        </p:nvSpPr>
        <p:spPr>
          <a:xfrm>
            <a:off x="5142611" y="2535049"/>
            <a:ext cx="1454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endParaRPr sz="1900">
              <a:latin typeface="Arial"/>
              <a:cs typeface="Arial"/>
            </a:endParaRPr>
          </a:p>
        </p:txBody>
      </p:sp>
      <p:sp>
        <p:nvSpPr>
          <p:cNvPr id="22" name="object 22"/>
          <p:cNvSpPr txBox="1"/>
          <p:nvPr/>
        </p:nvSpPr>
        <p:spPr>
          <a:xfrm>
            <a:off x="5343271" y="2505582"/>
            <a:ext cx="46393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cuando</a:t>
            </a:r>
            <a:r>
              <a:rPr sz="1900" b="1" spc="100" dirty="0">
                <a:latin typeface="Arial"/>
                <a:cs typeface="Arial"/>
              </a:rPr>
              <a:t> </a:t>
            </a:r>
            <a:r>
              <a:rPr sz="1900" b="1" spc="-5" dirty="0">
                <a:latin typeface="Arial"/>
                <a:cs typeface="Arial"/>
              </a:rPr>
              <a:t>el</a:t>
            </a:r>
            <a:r>
              <a:rPr sz="1900" b="1" spc="95" dirty="0">
                <a:latin typeface="Arial"/>
                <a:cs typeface="Arial"/>
              </a:rPr>
              <a:t> </a:t>
            </a:r>
            <a:r>
              <a:rPr sz="1900" b="1" spc="-5" dirty="0">
                <a:latin typeface="Arial"/>
                <a:cs typeface="Arial"/>
              </a:rPr>
              <a:t>equipo</a:t>
            </a:r>
            <a:r>
              <a:rPr sz="1900" b="1" spc="100" dirty="0">
                <a:latin typeface="Arial"/>
                <a:cs typeface="Arial"/>
              </a:rPr>
              <a:t> </a:t>
            </a:r>
            <a:r>
              <a:rPr sz="1900" b="1" spc="-5" dirty="0">
                <a:latin typeface="Arial"/>
                <a:cs typeface="Arial"/>
              </a:rPr>
              <a:t>bajo</a:t>
            </a:r>
            <a:r>
              <a:rPr sz="1900" b="1" spc="86" dirty="0">
                <a:latin typeface="Arial"/>
                <a:cs typeface="Arial"/>
              </a:rPr>
              <a:t> </a:t>
            </a:r>
            <a:r>
              <a:rPr sz="1900" b="1" spc="-5" dirty="0">
                <a:latin typeface="Arial"/>
                <a:cs typeface="Arial"/>
              </a:rPr>
              <a:t>prueba</a:t>
            </a:r>
            <a:r>
              <a:rPr sz="1900" b="1" spc="95" dirty="0">
                <a:latin typeface="Arial"/>
                <a:cs typeface="Arial"/>
              </a:rPr>
              <a:t> </a:t>
            </a:r>
            <a:r>
              <a:rPr sz="1900" b="1" spc="-5" dirty="0">
                <a:latin typeface="Arial"/>
                <a:cs typeface="Arial"/>
              </a:rPr>
              <a:t>posee</a:t>
            </a:r>
            <a:r>
              <a:rPr sz="1900" b="1" spc="95" dirty="0">
                <a:latin typeface="Arial"/>
                <a:cs typeface="Arial"/>
              </a:rPr>
              <a:t> </a:t>
            </a:r>
            <a:r>
              <a:rPr sz="1900" b="1" spc="-10" dirty="0">
                <a:latin typeface="Arial"/>
                <a:cs typeface="Arial"/>
              </a:rPr>
              <a:t>un</a:t>
            </a:r>
            <a:endParaRPr sz="1900">
              <a:latin typeface="Arial"/>
              <a:cs typeface="Arial"/>
            </a:endParaRPr>
          </a:p>
        </p:txBody>
      </p:sp>
      <p:sp>
        <p:nvSpPr>
          <p:cNvPr id="23" name="object 23"/>
          <p:cNvSpPr txBox="1"/>
          <p:nvPr/>
        </p:nvSpPr>
        <p:spPr>
          <a:xfrm>
            <a:off x="947927" y="2812416"/>
            <a:ext cx="356870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a:t>
            </a:r>
            <a:r>
              <a:rPr sz="1900" b="1" spc="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capacitancia</a:t>
            </a:r>
            <a:r>
              <a:rPr sz="1900" b="1" spc="10" dirty="0">
                <a:latin typeface="Arial"/>
                <a:cs typeface="Arial"/>
              </a:rPr>
              <a:t> </a:t>
            </a:r>
            <a:r>
              <a:rPr sz="1900" b="1" dirty="0">
                <a:latin typeface="Arial"/>
                <a:cs typeface="Arial"/>
              </a:rPr>
              <a:t>muy </a:t>
            </a:r>
            <a:r>
              <a:rPr sz="1900" b="1" spc="-5" dirty="0">
                <a:latin typeface="Arial"/>
                <a:cs typeface="Arial"/>
              </a:rPr>
              <a:t>bajo</a:t>
            </a:r>
            <a:endParaRPr sz="1900">
              <a:latin typeface="Arial"/>
              <a:cs typeface="Arial"/>
            </a:endParaRPr>
          </a:p>
        </p:txBody>
      </p:sp>
      <p:sp>
        <p:nvSpPr>
          <p:cNvPr id="24" name="object 24"/>
          <p:cNvSpPr txBox="1"/>
          <p:nvPr/>
        </p:nvSpPr>
        <p:spPr>
          <a:xfrm>
            <a:off x="4503546" y="2782950"/>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grpSp>
        <p:nvGrpSpPr>
          <p:cNvPr id="25" name="object 25"/>
          <p:cNvGrpSpPr/>
          <p:nvPr/>
        </p:nvGrpSpPr>
        <p:grpSpPr>
          <a:xfrm>
            <a:off x="719455" y="3367152"/>
            <a:ext cx="388620" cy="277495"/>
            <a:chOff x="719455" y="3367151"/>
            <a:chExt cx="388620" cy="277495"/>
          </a:xfrm>
        </p:grpSpPr>
        <p:sp>
          <p:nvSpPr>
            <p:cNvPr id="26" name="object 26"/>
            <p:cNvSpPr/>
            <p:nvPr/>
          </p:nvSpPr>
          <p:spPr>
            <a:xfrm>
              <a:off x="947928" y="3367151"/>
              <a:ext cx="160020" cy="277495"/>
            </a:xfrm>
            <a:custGeom>
              <a:avLst/>
              <a:gdLst/>
              <a:ahLst/>
              <a:cxnLst/>
              <a:rect l="l" t="t" r="r" b="b"/>
              <a:pathLst>
                <a:path w="160019" h="277495">
                  <a:moveTo>
                    <a:pt x="160019" y="0"/>
                  </a:moveTo>
                  <a:lnTo>
                    <a:pt x="0" y="0"/>
                  </a:lnTo>
                  <a:lnTo>
                    <a:pt x="0" y="277367"/>
                  </a:lnTo>
                  <a:lnTo>
                    <a:pt x="160019" y="277367"/>
                  </a:lnTo>
                  <a:lnTo>
                    <a:pt x="160019" y="0"/>
                  </a:lnTo>
                  <a:close/>
                </a:path>
              </a:pathLst>
            </a:custGeom>
            <a:solidFill>
              <a:srgbClr val="FFFF00"/>
            </a:solidFill>
          </p:spPr>
          <p:txBody>
            <a:bodyPr wrap="square" lIns="0" tIns="0" rIns="0" bIns="0" rtlCol="0"/>
            <a:lstStyle/>
            <a:p>
              <a:endParaRPr/>
            </a:p>
          </p:txBody>
        </p:sp>
        <p:pic>
          <p:nvPicPr>
            <p:cNvPr id="27" name="object 27"/>
            <p:cNvPicPr/>
            <p:nvPr/>
          </p:nvPicPr>
          <p:blipFill>
            <a:blip r:embed="rId2" cstate="print"/>
            <a:stretch>
              <a:fillRect/>
            </a:stretch>
          </p:blipFill>
          <p:spPr>
            <a:xfrm>
              <a:off x="719455" y="3395895"/>
              <a:ext cx="208914" cy="194394"/>
            </a:xfrm>
            <a:prstGeom prst="rect">
              <a:avLst/>
            </a:prstGeom>
          </p:spPr>
        </p:pic>
      </p:grpSp>
      <p:sp>
        <p:nvSpPr>
          <p:cNvPr id="28" name="object 28"/>
          <p:cNvSpPr txBox="1"/>
          <p:nvPr/>
        </p:nvSpPr>
        <p:spPr>
          <a:xfrm>
            <a:off x="2938526" y="3367152"/>
            <a:ext cx="2686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endParaRPr sz="1900">
              <a:latin typeface="Arial"/>
              <a:cs typeface="Arial"/>
            </a:endParaRPr>
          </a:p>
        </p:txBody>
      </p:sp>
      <p:sp>
        <p:nvSpPr>
          <p:cNvPr id="43" name="object 4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119</a:t>
            </a:fld>
            <a:endParaRPr dirty="0"/>
          </a:p>
        </p:txBody>
      </p:sp>
      <p:sp>
        <p:nvSpPr>
          <p:cNvPr id="29" name="object 29"/>
          <p:cNvSpPr txBox="1"/>
          <p:nvPr/>
        </p:nvSpPr>
        <p:spPr>
          <a:xfrm>
            <a:off x="935227" y="3337687"/>
            <a:ext cx="2551430" cy="304570"/>
          </a:xfrm>
          <a:prstGeom prst="rect">
            <a:avLst/>
          </a:prstGeom>
        </p:spPr>
        <p:txBody>
          <a:bodyPr vert="horz" wrap="square" lIns="0" tIns="12064" rIns="0" bIns="0" rtlCol="0">
            <a:spAutoFit/>
          </a:bodyPr>
          <a:lstStyle/>
          <a:p>
            <a:pPr marL="12699">
              <a:spcBef>
                <a:spcPts val="95"/>
              </a:spcBef>
              <a:tabLst>
                <a:tab pos="2336592" algn="l"/>
              </a:tabLst>
            </a:pPr>
            <a:r>
              <a:rPr sz="1900" b="1" spc="-10" dirty="0">
                <a:latin typeface="Arial"/>
                <a:cs typeface="Arial"/>
              </a:rPr>
              <a:t>S</a:t>
            </a:r>
            <a:r>
              <a:rPr sz="1900" b="1" spc="-5" dirty="0">
                <a:latin typeface="Arial"/>
                <a:cs typeface="Arial"/>
              </a:rPr>
              <a:t>i</a:t>
            </a:r>
            <a:r>
              <a:rPr sz="1900" b="1" spc="-10"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e</a:t>
            </a:r>
            <a:r>
              <a:rPr sz="1900" b="1" spc="-15" dirty="0">
                <a:latin typeface="Arial"/>
                <a:cs typeface="Arial"/>
              </a:rPr>
              <a:t> </a:t>
            </a:r>
            <a:r>
              <a:rPr sz="1900" b="1" spc="-5" dirty="0">
                <a:latin typeface="Arial"/>
                <a:cs typeface="Arial"/>
              </a:rPr>
              <a:t>pro</a:t>
            </a:r>
            <a:r>
              <a:rPr sz="1900" b="1" dirty="0">
                <a:latin typeface="Arial"/>
                <a:cs typeface="Arial"/>
              </a:rPr>
              <a:t>b</a:t>
            </a:r>
            <a:r>
              <a:rPr sz="1900" b="1" spc="-21" dirty="0">
                <a:latin typeface="Arial"/>
                <a:cs typeface="Arial"/>
              </a:rPr>
              <a:t>l</a:t>
            </a:r>
            <a:r>
              <a:rPr sz="1900" b="1" spc="-5" dirty="0">
                <a:latin typeface="Arial"/>
                <a:cs typeface="Arial"/>
              </a:rPr>
              <a:t>ema</a:t>
            </a:r>
            <a:r>
              <a:rPr sz="1900" b="1" dirty="0">
                <a:latin typeface="Arial"/>
                <a:cs typeface="Arial"/>
              </a:rPr>
              <a:t>	</a:t>
            </a:r>
            <a:r>
              <a:rPr sz="1900" b="1" spc="-5" dirty="0">
                <a:latin typeface="Arial"/>
                <a:cs typeface="Arial"/>
              </a:rPr>
              <a:t>le</a:t>
            </a:r>
            <a:endParaRPr sz="1900">
              <a:latin typeface="Arial"/>
              <a:cs typeface="Arial"/>
            </a:endParaRPr>
          </a:p>
        </p:txBody>
      </p:sp>
      <p:sp>
        <p:nvSpPr>
          <p:cNvPr id="30" name="object 30"/>
          <p:cNvSpPr txBox="1"/>
          <p:nvPr/>
        </p:nvSpPr>
        <p:spPr>
          <a:xfrm>
            <a:off x="3539364" y="3367152"/>
            <a:ext cx="10058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prese</a:t>
            </a:r>
            <a:r>
              <a:rPr sz="1900" b="1" dirty="0">
                <a:latin typeface="Arial"/>
                <a:cs typeface="Arial"/>
              </a:rPr>
              <a:t>n</a:t>
            </a:r>
            <a:r>
              <a:rPr sz="1900" b="1" spc="-5" dirty="0">
                <a:latin typeface="Arial"/>
                <a:cs typeface="Arial"/>
              </a:rPr>
              <a:t>ta</a:t>
            </a:r>
            <a:endParaRPr sz="1900">
              <a:latin typeface="Arial"/>
              <a:cs typeface="Arial"/>
            </a:endParaRPr>
          </a:p>
        </p:txBody>
      </p:sp>
      <p:sp>
        <p:nvSpPr>
          <p:cNvPr id="31" name="object 31"/>
          <p:cNvSpPr txBox="1"/>
          <p:nvPr/>
        </p:nvSpPr>
        <p:spPr>
          <a:xfrm>
            <a:off x="4532504" y="333768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32" name="object 32"/>
          <p:cNvSpPr txBox="1"/>
          <p:nvPr/>
        </p:nvSpPr>
        <p:spPr>
          <a:xfrm>
            <a:off x="4677791" y="3367152"/>
            <a:ext cx="102996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ase</a:t>
            </a:r>
            <a:r>
              <a:rPr sz="1900" b="1" dirty="0">
                <a:latin typeface="Arial"/>
                <a:cs typeface="Arial"/>
              </a:rPr>
              <a:t>g</a:t>
            </a:r>
            <a:r>
              <a:rPr sz="1900" b="1" spc="-5" dirty="0">
                <a:latin typeface="Arial"/>
                <a:cs typeface="Arial"/>
              </a:rPr>
              <a:t>u</a:t>
            </a:r>
            <a:r>
              <a:rPr sz="1900" b="1" spc="-21" dirty="0">
                <a:latin typeface="Arial"/>
                <a:cs typeface="Arial"/>
              </a:rPr>
              <a:t>r</a:t>
            </a:r>
            <a:r>
              <a:rPr sz="1900" b="1" spc="-5" dirty="0">
                <a:latin typeface="Arial"/>
                <a:cs typeface="Arial"/>
              </a:rPr>
              <a:t>ar</a:t>
            </a:r>
            <a:endParaRPr sz="1900">
              <a:latin typeface="Arial"/>
              <a:cs typeface="Arial"/>
            </a:endParaRPr>
          </a:p>
        </p:txBody>
      </p:sp>
      <p:sp>
        <p:nvSpPr>
          <p:cNvPr id="33" name="object 33"/>
          <p:cNvSpPr txBox="1"/>
          <p:nvPr/>
        </p:nvSpPr>
        <p:spPr>
          <a:xfrm>
            <a:off x="5747384" y="3337687"/>
            <a:ext cx="7213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86" dirty="0">
                <a:latin typeface="Arial"/>
                <a:cs typeface="Arial"/>
              </a:rPr>
              <a:t> </a:t>
            </a:r>
            <a:r>
              <a:rPr sz="1900" b="1" spc="-5" dirty="0">
                <a:latin typeface="Arial"/>
                <a:cs typeface="Arial"/>
              </a:rPr>
              <a:t>la</a:t>
            </a:r>
            <a:endParaRPr sz="1900">
              <a:latin typeface="Arial"/>
              <a:cs typeface="Arial"/>
            </a:endParaRPr>
          </a:p>
        </p:txBody>
      </p:sp>
      <p:sp>
        <p:nvSpPr>
          <p:cNvPr id="34" name="object 34"/>
          <p:cNvSpPr txBox="1"/>
          <p:nvPr/>
        </p:nvSpPr>
        <p:spPr>
          <a:xfrm>
            <a:off x="6522085" y="3367152"/>
            <a:ext cx="11372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su</a:t>
            </a:r>
            <a:r>
              <a:rPr sz="1900" b="1" spc="-21" dirty="0">
                <a:latin typeface="Arial"/>
                <a:cs typeface="Arial"/>
              </a:rPr>
              <a:t>p</a:t>
            </a:r>
            <a:r>
              <a:rPr sz="1900" b="1" spc="-5" dirty="0">
                <a:latin typeface="Arial"/>
                <a:cs typeface="Arial"/>
              </a:rPr>
              <a:t>erficie</a:t>
            </a:r>
            <a:endParaRPr sz="1900">
              <a:latin typeface="Arial"/>
              <a:cs typeface="Arial"/>
            </a:endParaRPr>
          </a:p>
        </p:txBody>
      </p:sp>
      <p:sp>
        <p:nvSpPr>
          <p:cNvPr id="35" name="object 35"/>
          <p:cNvSpPr txBox="1"/>
          <p:nvPr/>
        </p:nvSpPr>
        <p:spPr>
          <a:xfrm>
            <a:off x="7711820" y="3337687"/>
            <a:ext cx="227139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35" dirty="0">
                <a:latin typeface="Arial"/>
                <a:cs typeface="Arial"/>
              </a:rPr>
              <a:t> </a:t>
            </a:r>
            <a:r>
              <a:rPr sz="1900" b="1" spc="-5" dirty="0">
                <a:latin typeface="Arial"/>
                <a:cs typeface="Arial"/>
              </a:rPr>
              <a:t>porcelana</a:t>
            </a:r>
            <a:r>
              <a:rPr sz="1900" b="1" spc="-30"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los</a:t>
            </a:r>
            <a:endParaRPr sz="1900">
              <a:latin typeface="Arial"/>
              <a:cs typeface="Arial"/>
            </a:endParaRPr>
          </a:p>
        </p:txBody>
      </p:sp>
      <p:sp>
        <p:nvSpPr>
          <p:cNvPr id="36" name="object 36"/>
          <p:cNvSpPr txBox="1"/>
          <p:nvPr/>
        </p:nvSpPr>
        <p:spPr>
          <a:xfrm>
            <a:off x="935227" y="3615055"/>
            <a:ext cx="27266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bushings</a:t>
            </a:r>
            <a:r>
              <a:rPr sz="1900" b="1" spc="279" dirty="0">
                <a:latin typeface="Arial"/>
                <a:cs typeface="Arial"/>
              </a:rPr>
              <a:t> </a:t>
            </a:r>
            <a:r>
              <a:rPr sz="1900" b="1" spc="-5" dirty="0">
                <a:latin typeface="Arial"/>
                <a:cs typeface="Arial"/>
              </a:rPr>
              <a:t>se</a:t>
            </a:r>
            <a:r>
              <a:rPr sz="1900" b="1" spc="275" dirty="0">
                <a:latin typeface="Arial"/>
                <a:cs typeface="Arial"/>
              </a:rPr>
              <a:t> </a:t>
            </a:r>
            <a:r>
              <a:rPr sz="1900" b="1" spc="-5" dirty="0">
                <a:latin typeface="Arial"/>
                <a:cs typeface="Arial"/>
              </a:rPr>
              <a:t>encuentra</a:t>
            </a:r>
            <a:endParaRPr sz="1900">
              <a:latin typeface="Arial"/>
              <a:cs typeface="Arial"/>
            </a:endParaRPr>
          </a:p>
        </p:txBody>
      </p:sp>
      <p:sp>
        <p:nvSpPr>
          <p:cNvPr id="37" name="object 37"/>
          <p:cNvSpPr txBox="1"/>
          <p:nvPr/>
        </p:nvSpPr>
        <p:spPr>
          <a:xfrm>
            <a:off x="3757295" y="3644520"/>
            <a:ext cx="15748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limpia</a:t>
            </a:r>
            <a:r>
              <a:rPr sz="1900" b="1" spc="275" dirty="0">
                <a:latin typeface="Arial"/>
                <a:cs typeface="Arial"/>
              </a:rPr>
              <a:t> </a:t>
            </a:r>
            <a:r>
              <a:rPr sz="1900" b="1" spc="-5" dirty="0">
                <a:latin typeface="Arial"/>
                <a:cs typeface="Arial"/>
              </a:rPr>
              <a:t>y</a:t>
            </a:r>
            <a:r>
              <a:rPr sz="1900" b="1" spc="250" dirty="0">
                <a:latin typeface="Arial"/>
                <a:cs typeface="Arial"/>
              </a:rPr>
              <a:t> </a:t>
            </a:r>
            <a:r>
              <a:rPr sz="1900" b="1" spc="-5" dirty="0">
                <a:latin typeface="Arial"/>
                <a:cs typeface="Arial"/>
              </a:rPr>
              <a:t>seca</a:t>
            </a:r>
            <a:endParaRPr sz="1900">
              <a:latin typeface="Arial"/>
              <a:cs typeface="Arial"/>
            </a:endParaRPr>
          </a:p>
        </p:txBody>
      </p:sp>
      <p:sp>
        <p:nvSpPr>
          <p:cNvPr id="38" name="object 38"/>
          <p:cNvSpPr txBox="1"/>
          <p:nvPr/>
        </p:nvSpPr>
        <p:spPr>
          <a:xfrm>
            <a:off x="5318886" y="3615055"/>
            <a:ext cx="21920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90" dirty="0">
                <a:latin typeface="Arial"/>
                <a:cs typeface="Arial"/>
              </a:rPr>
              <a:t> </a:t>
            </a:r>
            <a:r>
              <a:rPr sz="1900" b="1" spc="-5" dirty="0">
                <a:latin typeface="Arial"/>
                <a:cs typeface="Arial"/>
              </a:rPr>
              <a:t>asegurar</a:t>
            </a:r>
            <a:r>
              <a:rPr sz="1900" b="1" spc="290" dirty="0">
                <a:latin typeface="Arial"/>
                <a:cs typeface="Arial"/>
              </a:rPr>
              <a:t> </a:t>
            </a:r>
            <a:r>
              <a:rPr sz="1900" b="1" spc="-5" dirty="0">
                <a:latin typeface="Arial"/>
                <a:cs typeface="Arial"/>
              </a:rPr>
              <a:t>que</a:t>
            </a:r>
            <a:r>
              <a:rPr sz="1900" b="1" spc="279" dirty="0">
                <a:latin typeface="Arial"/>
                <a:cs typeface="Arial"/>
              </a:rPr>
              <a:t> </a:t>
            </a:r>
            <a:r>
              <a:rPr sz="1900" b="1" spc="-5" dirty="0">
                <a:latin typeface="Arial"/>
                <a:cs typeface="Arial"/>
              </a:rPr>
              <a:t>las</a:t>
            </a:r>
            <a:endParaRPr sz="1900">
              <a:latin typeface="Arial"/>
              <a:cs typeface="Arial"/>
            </a:endParaRPr>
          </a:p>
        </p:txBody>
      </p:sp>
      <p:sp>
        <p:nvSpPr>
          <p:cNvPr id="39" name="object 39"/>
          <p:cNvSpPr txBox="1"/>
          <p:nvPr/>
        </p:nvSpPr>
        <p:spPr>
          <a:xfrm>
            <a:off x="7604126" y="3644520"/>
            <a:ext cx="23685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escaleras</a:t>
            </a:r>
            <a:r>
              <a:rPr sz="1900" b="1" spc="300" dirty="0">
                <a:latin typeface="Arial"/>
                <a:cs typeface="Arial"/>
              </a:rPr>
              <a:t> </a:t>
            </a:r>
            <a:r>
              <a:rPr sz="1900" b="1" spc="-5" dirty="0">
                <a:latin typeface="Arial"/>
                <a:cs typeface="Arial"/>
              </a:rPr>
              <a:t>y</a:t>
            </a:r>
            <a:r>
              <a:rPr sz="1900" b="1" spc="270" dirty="0">
                <a:latin typeface="Arial"/>
                <a:cs typeface="Arial"/>
              </a:rPr>
              <a:t> </a:t>
            </a:r>
            <a:r>
              <a:rPr sz="1900" b="1" spc="-5" dirty="0">
                <a:latin typeface="Arial"/>
                <a:cs typeface="Arial"/>
              </a:rPr>
              <a:t>cuerdas</a:t>
            </a:r>
            <a:endParaRPr sz="1900">
              <a:latin typeface="Arial"/>
              <a:cs typeface="Arial"/>
            </a:endParaRPr>
          </a:p>
        </p:txBody>
      </p:sp>
      <p:sp>
        <p:nvSpPr>
          <p:cNvPr id="40" name="object 40"/>
          <p:cNvSpPr txBox="1"/>
          <p:nvPr/>
        </p:nvSpPr>
        <p:spPr>
          <a:xfrm>
            <a:off x="935228" y="3892676"/>
            <a:ext cx="6553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dirty="0">
                <a:latin typeface="Arial"/>
                <a:cs typeface="Arial"/>
              </a:rPr>
              <a:t>t</a:t>
            </a:r>
            <a:r>
              <a:rPr sz="1900" b="1" spc="-5" dirty="0">
                <a:latin typeface="Arial"/>
                <a:cs typeface="Arial"/>
              </a:rPr>
              <a:t>én</a:t>
            </a:r>
            <a:endParaRPr sz="1900">
              <a:latin typeface="Arial"/>
              <a:cs typeface="Arial"/>
            </a:endParaRPr>
          </a:p>
        </p:txBody>
      </p:sp>
      <p:sp>
        <p:nvSpPr>
          <p:cNvPr id="41" name="object 41"/>
          <p:cNvSpPr txBox="1"/>
          <p:nvPr/>
        </p:nvSpPr>
        <p:spPr>
          <a:xfrm>
            <a:off x="1646173" y="3921886"/>
            <a:ext cx="30956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alejados</a:t>
            </a:r>
            <a:r>
              <a:rPr sz="1900" b="1"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transformador</a:t>
            </a:r>
            <a:endParaRPr sz="1900">
              <a:latin typeface="Arial"/>
              <a:cs typeface="Arial"/>
            </a:endParaRPr>
          </a:p>
        </p:txBody>
      </p:sp>
      <p:sp>
        <p:nvSpPr>
          <p:cNvPr id="42" name="object 42"/>
          <p:cNvSpPr txBox="1"/>
          <p:nvPr/>
        </p:nvSpPr>
        <p:spPr>
          <a:xfrm>
            <a:off x="4729098" y="389267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967482" y="1147827"/>
            <a:ext cx="3996690"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Corriente</a:t>
            </a:r>
            <a:r>
              <a:rPr sz="1900" b="1" spc="10"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Excitación.</a:t>
            </a:r>
            <a:endParaRPr sz="1900">
              <a:latin typeface="Arial"/>
              <a:cs typeface="Arial"/>
            </a:endParaRPr>
          </a:p>
        </p:txBody>
      </p:sp>
      <p:pic>
        <p:nvPicPr>
          <p:cNvPr id="7" name="object 7"/>
          <p:cNvPicPr/>
          <p:nvPr/>
        </p:nvPicPr>
        <p:blipFill>
          <a:blip r:embed="rId2" cstate="print"/>
          <a:stretch>
            <a:fillRect/>
          </a:stretch>
        </p:blipFill>
        <p:spPr>
          <a:xfrm>
            <a:off x="719328" y="1702563"/>
            <a:ext cx="228599" cy="277367"/>
          </a:xfrm>
          <a:prstGeom prst="rect">
            <a:avLst/>
          </a:prstGeom>
        </p:spPr>
      </p:pic>
      <p:sp>
        <p:nvSpPr>
          <p:cNvPr id="8" name="object 8"/>
          <p:cNvSpPr txBox="1"/>
          <p:nvPr/>
        </p:nvSpPr>
        <p:spPr>
          <a:xfrm>
            <a:off x="3588131" y="1702563"/>
            <a:ext cx="44799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IEEE</a:t>
            </a:r>
            <a:r>
              <a:rPr sz="1900" b="1" spc="315" dirty="0">
                <a:latin typeface="Arial"/>
                <a:cs typeface="Arial"/>
              </a:rPr>
              <a:t> </a:t>
            </a:r>
            <a:r>
              <a:rPr sz="1900" b="1" spc="-5" dirty="0">
                <a:latin typeface="Arial"/>
                <a:cs typeface="Arial"/>
              </a:rPr>
              <a:t>Std</a:t>
            </a:r>
            <a:r>
              <a:rPr sz="1900" b="1" spc="319" dirty="0">
                <a:latin typeface="Arial"/>
                <a:cs typeface="Arial"/>
              </a:rPr>
              <a:t> </a:t>
            </a:r>
            <a:r>
              <a:rPr sz="1900" b="1" spc="-5" dirty="0">
                <a:latin typeface="Arial"/>
                <a:cs typeface="Arial"/>
              </a:rPr>
              <a:t>C57.12.90,</a:t>
            </a:r>
            <a:r>
              <a:rPr sz="1900" b="1" spc="315" dirty="0">
                <a:latin typeface="Arial"/>
                <a:cs typeface="Arial"/>
              </a:rPr>
              <a:t> </a:t>
            </a:r>
            <a:r>
              <a:rPr sz="1900" b="1" spc="-5" dirty="0">
                <a:latin typeface="Arial"/>
                <a:cs typeface="Arial"/>
              </a:rPr>
              <a:t>IEEE</a:t>
            </a:r>
            <a:r>
              <a:rPr sz="1900" b="1" spc="330" dirty="0">
                <a:latin typeface="Arial"/>
                <a:cs typeface="Arial"/>
              </a:rPr>
              <a:t> </a:t>
            </a:r>
            <a:r>
              <a:rPr sz="1900" b="1" spc="-5" dirty="0">
                <a:latin typeface="Arial"/>
                <a:cs typeface="Arial"/>
              </a:rPr>
              <a:t>Std</a:t>
            </a:r>
            <a:r>
              <a:rPr sz="1900" b="1" spc="325" dirty="0">
                <a:latin typeface="Arial"/>
                <a:cs typeface="Arial"/>
              </a:rPr>
              <a:t> </a:t>
            </a:r>
            <a:r>
              <a:rPr sz="1900" b="1" dirty="0">
                <a:latin typeface="Arial"/>
                <a:cs typeface="Arial"/>
              </a:rPr>
              <a:t>62-1995</a:t>
            </a:r>
            <a:endParaRPr sz="1900">
              <a:latin typeface="Arial"/>
              <a:cs typeface="Arial"/>
            </a:endParaRPr>
          </a:p>
        </p:txBody>
      </p:sp>
      <p:sp>
        <p:nvSpPr>
          <p:cNvPr id="9" name="object 9"/>
          <p:cNvSpPr txBox="1"/>
          <p:nvPr/>
        </p:nvSpPr>
        <p:spPr>
          <a:xfrm>
            <a:off x="935228" y="1673098"/>
            <a:ext cx="7521575" cy="304570"/>
          </a:xfrm>
          <a:prstGeom prst="rect">
            <a:avLst/>
          </a:prstGeom>
        </p:spPr>
        <p:txBody>
          <a:bodyPr vert="horz" wrap="square" lIns="0" tIns="12064" rIns="0" bIns="0" rtlCol="0">
            <a:spAutoFit/>
          </a:bodyPr>
          <a:lstStyle/>
          <a:p>
            <a:pPr marL="12699">
              <a:spcBef>
                <a:spcPts val="95"/>
              </a:spcBef>
              <a:tabLst>
                <a:tab pos="7131686" algn="l"/>
              </a:tabLst>
            </a:pPr>
            <a:r>
              <a:rPr sz="1900" b="1" spc="-5" dirty="0">
                <a:latin typeface="Arial"/>
                <a:cs typeface="Arial"/>
              </a:rPr>
              <a:t>Esta</a:t>
            </a:r>
            <a:r>
              <a:rPr sz="1900" b="1" spc="330" dirty="0">
                <a:latin typeface="Arial"/>
                <a:cs typeface="Arial"/>
              </a:rPr>
              <a:t> </a:t>
            </a:r>
            <a:r>
              <a:rPr sz="1900" b="1" spc="-5" dirty="0">
                <a:latin typeface="Arial"/>
                <a:cs typeface="Arial"/>
              </a:rPr>
              <a:t>solicitada</a:t>
            </a:r>
            <a:r>
              <a:rPr sz="1900" b="1" spc="325" dirty="0">
                <a:latin typeface="Arial"/>
                <a:cs typeface="Arial"/>
              </a:rPr>
              <a:t> </a:t>
            </a:r>
            <a:r>
              <a:rPr sz="1900" b="1" spc="-5" dirty="0">
                <a:latin typeface="Arial"/>
                <a:cs typeface="Arial"/>
              </a:rPr>
              <a:t>por</a:t>
            </a:r>
            <a:r>
              <a:rPr sz="1900" b="1" spc="319" dirty="0">
                <a:latin typeface="Arial"/>
                <a:cs typeface="Arial"/>
              </a:rPr>
              <a:t> </a:t>
            </a:r>
            <a:r>
              <a:rPr sz="1900" b="1" spc="-5" dirty="0">
                <a:latin typeface="Arial"/>
                <a:cs typeface="Arial"/>
              </a:rPr>
              <a:t>la	,</a:t>
            </a:r>
            <a:r>
              <a:rPr sz="1900" b="1" spc="240" dirty="0">
                <a:latin typeface="Arial"/>
                <a:cs typeface="Arial"/>
              </a:rPr>
              <a:t> </a:t>
            </a:r>
            <a:r>
              <a:rPr sz="1900" b="1" spc="-5" dirty="0">
                <a:latin typeface="Arial"/>
                <a:cs typeface="Arial"/>
              </a:rPr>
              <a:t>la</a:t>
            </a:r>
            <a:endParaRPr sz="1900">
              <a:latin typeface="Arial"/>
              <a:cs typeface="Arial"/>
            </a:endParaRPr>
          </a:p>
        </p:txBody>
      </p:sp>
      <p:sp>
        <p:nvSpPr>
          <p:cNvPr id="10" name="object 10"/>
          <p:cNvSpPr txBox="1"/>
          <p:nvPr/>
        </p:nvSpPr>
        <p:spPr>
          <a:xfrm>
            <a:off x="8550909" y="1702563"/>
            <a:ext cx="14224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corriente</a:t>
            </a:r>
            <a:r>
              <a:rPr sz="1900" b="1" spc="275" dirty="0">
                <a:latin typeface="Arial"/>
                <a:cs typeface="Arial"/>
              </a:rPr>
              <a:t> </a:t>
            </a:r>
            <a:r>
              <a:rPr sz="1900" b="1" spc="-5" dirty="0">
                <a:latin typeface="Arial"/>
                <a:cs typeface="Arial"/>
              </a:rPr>
              <a:t>de</a:t>
            </a:r>
            <a:endParaRPr sz="1900">
              <a:latin typeface="Arial"/>
              <a:cs typeface="Arial"/>
            </a:endParaRPr>
          </a:p>
        </p:txBody>
      </p:sp>
      <p:sp>
        <p:nvSpPr>
          <p:cNvPr id="11" name="object 11"/>
          <p:cNvSpPr/>
          <p:nvPr/>
        </p:nvSpPr>
        <p:spPr>
          <a:xfrm>
            <a:off x="3559176" y="1979931"/>
            <a:ext cx="1099185" cy="277495"/>
          </a:xfrm>
          <a:custGeom>
            <a:avLst/>
            <a:gdLst/>
            <a:ahLst/>
            <a:cxnLst/>
            <a:rect l="l" t="t" r="r" b="b"/>
            <a:pathLst>
              <a:path w="1099185" h="277494">
                <a:moveTo>
                  <a:pt x="1098803" y="0"/>
                </a:moveTo>
                <a:lnTo>
                  <a:pt x="0" y="0"/>
                </a:lnTo>
                <a:lnTo>
                  <a:pt x="0" y="277367"/>
                </a:lnTo>
                <a:lnTo>
                  <a:pt x="1098803" y="277367"/>
                </a:lnTo>
                <a:lnTo>
                  <a:pt x="1098803" y="0"/>
                </a:lnTo>
                <a:close/>
              </a:path>
            </a:pathLst>
          </a:custGeom>
          <a:solidFill>
            <a:srgbClr val="FFFF00"/>
          </a:solidFill>
        </p:spPr>
        <p:txBody>
          <a:bodyPr wrap="square" lIns="0" tIns="0" rIns="0" bIns="0" rtlCol="0"/>
          <a:lstStyle/>
          <a:p>
            <a:endParaRPr/>
          </a:p>
        </p:txBody>
      </p:sp>
      <p:sp>
        <p:nvSpPr>
          <p:cNvPr id="12" name="object 12"/>
          <p:cNvSpPr txBox="1"/>
          <p:nvPr/>
        </p:nvSpPr>
        <p:spPr>
          <a:xfrm>
            <a:off x="947927" y="1979931"/>
            <a:ext cx="11817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excitaci</a:t>
            </a:r>
            <a:r>
              <a:rPr sz="1900" b="1" dirty="0">
                <a:latin typeface="Arial"/>
                <a:cs typeface="Arial"/>
              </a:rPr>
              <a:t>ó</a:t>
            </a:r>
            <a:r>
              <a:rPr sz="1900" b="1" spc="-5" dirty="0">
                <a:latin typeface="Arial"/>
                <a:cs typeface="Arial"/>
              </a:rPr>
              <a:t>n</a:t>
            </a:r>
            <a:endParaRPr sz="1900">
              <a:latin typeface="Arial"/>
              <a:cs typeface="Arial"/>
            </a:endParaRPr>
          </a:p>
        </p:txBody>
      </p:sp>
      <p:sp>
        <p:nvSpPr>
          <p:cNvPr id="13" name="object 13"/>
          <p:cNvSpPr txBox="1"/>
          <p:nvPr/>
        </p:nvSpPr>
        <p:spPr>
          <a:xfrm>
            <a:off x="2226311" y="1950466"/>
            <a:ext cx="713485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spc="345" dirty="0">
                <a:latin typeface="Arial"/>
                <a:cs typeface="Arial"/>
              </a:rPr>
              <a:t> </a:t>
            </a:r>
            <a:r>
              <a:rPr sz="1900" b="1" spc="-5" dirty="0">
                <a:latin typeface="Arial"/>
                <a:cs typeface="Arial"/>
              </a:rPr>
              <a:t>aquella</a:t>
            </a:r>
            <a:r>
              <a:rPr sz="1900" b="1" spc="355" dirty="0">
                <a:latin typeface="Arial"/>
                <a:cs typeface="Arial"/>
              </a:rPr>
              <a:t> </a:t>
            </a:r>
            <a:r>
              <a:rPr sz="1900" b="1" spc="-5" dirty="0">
                <a:latin typeface="Arial"/>
                <a:cs typeface="Arial"/>
              </a:rPr>
              <a:t>requerida</a:t>
            </a:r>
            <a:r>
              <a:rPr sz="1900" b="1" spc="350" dirty="0">
                <a:latin typeface="Arial"/>
                <a:cs typeface="Arial"/>
              </a:rPr>
              <a:t> </a:t>
            </a:r>
            <a:r>
              <a:rPr sz="1900" b="1" spc="-5" dirty="0">
                <a:latin typeface="Arial"/>
                <a:cs typeface="Arial"/>
              </a:rPr>
              <a:t>por</a:t>
            </a:r>
            <a:r>
              <a:rPr sz="1900" b="1" spc="335" dirty="0">
                <a:latin typeface="Arial"/>
                <a:cs typeface="Arial"/>
              </a:rPr>
              <a:t> </a:t>
            </a:r>
            <a:r>
              <a:rPr sz="1900" b="1" spc="-5" dirty="0">
                <a:latin typeface="Arial"/>
                <a:cs typeface="Arial"/>
              </a:rPr>
              <a:t>el</a:t>
            </a:r>
            <a:r>
              <a:rPr sz="1900" b="1" spc="345" dirty="0">
                <a:latin typeface="Arial"/>
                <a:cs typeface="Arial"/>
              </a:rPr>
              <a:t> </a:t>
            </a:r>
            <a:r>
              <a:rPr sz="1900" b="1" spc="-5" dirty="0">
                <a:latin typeface="Arial"/>
                <a:cs typeface="Arial"/>
              </a:rPr>
              <a:t>transformador</a:t>
            </a:r>
            <a:r>
              <a:rPr sz="1900" b="1" spc="340" dirty="0">
                <a:latin typeface="Arial"/>
                <a:cs typeface="Arial"/>
              </a:rPr>
              <a:t> </a:t>
            </a:r>
            <a:r>
              <a:rPr sz="1900" b="1" spc="-5" dirty="0">
                <a:latin typeface="Arial"/>
                <a:cs typeface="Arial"/>
              </a:rPr>
              <a:t>para</a:t>
            </a:r>
            <a:r>
              <a:rPr sz="1900" b="1" spc="350" dirty="0">
                <a:latin typeface="Arial"/>
                <a:cs typeface="Arial"/>
              </a:rPr>
              <a:t> </a:t>
            </a:r>
            <a:r>
              <a:rPr sz="1900" b="1" spc="-5" dirty="0">
                <a:latin typeface="Arial"/>
                <a:cs typeface="Arial"/>
              </a:rPr>
              <a:t>mantener</a:t>
            </a:r>
            <a:r>
              <a:rPr sz="1900" b="1" spc="335" dirty="0">
                <a:latin typeface="Arial"/>
                <a:cs typeface="Arial"/>
              </a:rPr>
              <a:t> </a:t>
            </a:r>
            <a:r>
              <a:rPr sz="1900" b="1" spc="-5" dirty="0">
                <a:latin typeface="Arial"/>
                <a:cs typeface="Arial"/>
              </a:rPr>
              <a:t>el</a:t>
            </a:r>
            <a:endParaRPr sz="1900">
              <a:latin typeface="Arial"/>
              <a:cs typeface="Arial"/>
            </a:endParaRPr>
          </a:p>
        </p:txBody>
      </p:sp>
      <p:sp>
        <p:nvSpPr>
          <p:cNvPr id="14" name="object 14"/>
          <p:cNvSpPr txBox="1"/>
          <p:nvPr/>
        </p:nvSpPr>
        <p:spPr>
          <a:xfrm>
            <a:off x="9462261" y="1979931"/>
            <a:ext cx="5105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fl</a:t>
            </a:r>
            <a:r>
              <a:rPr sz="1900" b="1" dirty="0">
                <a:latin typeface="Arial"/>
                <a:cs typeface="Arial"/>
              </a:rPr>
              <a:t>u</a:t>
            </a:r>
            <a:r>
              <a:rPr sz="1900" b="1" spc="-5" dirty="0">
                <a:latin typeface="Arial"/>
                <a:cs typeface="Arial"/>
              </a:rPr>
              <a:t>jo</a:t>
            </a:r>
            <a:endParaRPr sz="1900">
              <a:latin typeface="Arial"/>
              <a:cs typeface="Arial"/>
            </a:endParaRPr>
          </a:p>
        </p:txBody>
      </p:sp>
      <p:sp>
        <p:nvSpPr>
          <p:cNvPr id="15" name="object 15"/>
          <p:cNvSpPr txBox="1"/>
          <p:nvPr/>
        </p:nvSpPr>
        <p:spPr>
          <a:xfrm>
            <a:off x="947928" y="2257298"/>
            <a:ext cx="27381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magnético</a:t>
            </a:r>
            <a:r>
              <a:rPr sz="1900" b="1" spc="5"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el</a:t>
            </a:r>
            <a:r>
              <a:rPr sz="1900" b="1" spc="-10" dirty="0">
                <a:latin typeface="Arial"/>
                <a:cs typeface="Arial"/>
              </a:rPr>
              <a:t> </a:t>
            </a:r>
            <a:r>
              <a:rPr sz="1900" b="1" dirty="0">
                <a:latin typeface="Arial"/>
                <a:cs typeface="Arial"/>
              </a:rPr>
              <a:t>núcleo.</a:t>
            </a:r>
            <a:endParaRPr sz="1900">
              <a:latin typeface="Arial"/>
              <a:cs typeface="Arial"/>
            </a:endParaRPr>
          </a:p>
        </p:txBody>
      </p:sp>
      <p:pic>
        <p:nvPicPr>
          <p:cNvPr id="16" name="object 16"/>
          <p:cNvPicPr/>
          <p:nvPr/>
        </p:nvPicPr>
        <p:blipFill>
          <a:blip r:embed="rId3" cstate="print"/>
          <a:stretch>
            <a:fillRect/>
          </a:stretch>
        </p:blipFill>
        <p:spPr>
          <a:xfrm>
            <a:off x="719455" y="2840947"/>
            <a:ext cx="208914" cy="194987"/>
          </a:xfrm>
          <a:prstGeom prst="rect">
            <a:avLst/>
          </a:prstGeom>
        </p:spPr>
      </p:pic>
      <p:sp>
        <p:nvSpPr>
          <p:cNvPr id="17" name="object 17"/>
          <p:cNvSpPr txBox="1"/>
          <p:nvPr/>
        </p:nvSpPr>
        <p:spPr>
          <a:xfrm>
            <a:off x="935228" y="2782950"/>
            <a:ext cx="62350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Circula por el</a:t>
            </a:r>
            <a:r>
              <a:rPr sz="1900" b="1" spc="10" dirty="0">
                <a:latin typeface="Arial"/>
                <a:cs typeface="Arial"/>
              </a:rPr>
              <a:t> </a:t>
            </a:r>
            <a:r>
              <a:rPr sz="1900" b="1" spc="-5" dirty="0">
                <a:latin typeface="Arial"/>
                <a:cs typeface="Arial"/>
              </a:rPr>
              <a:t>devanado</a:t>
            </a:r>
            <a:r>
              <a:rPr sz="1900" b="1" dirty="0">
                <a:latin typeface="Arial"/>
                <a:cs typeface="Arial"/>
              </a:rPr>
              <a:t> </a:t>
            </a:r>
            <a:r>
              <a:rPr sz="1900" b="1" spc="-5" dirty="0">
                <a:latin typeface="Arial"/>
                <a:cs typeface="Arial"/>
              </a:rPr>
              <a:t>para excitar</a:t>
            </a:r>
            <a:r>
              <a:rPr sz="1900" b="1" spc="25" dirty="0">
                <a:latin typeface="Arial"/>
                <a:cs typeface="Arial"/>
              </a:rPr>
              <a:t> </a:t>
            </a:r>
            <a:r>
              <a:rPr sz="1900" b="1" spc="-5" dirty="0">
                <a:latin typeface="Arial"/>
                <a:cs typeface="Arial"/>
              </a:rPr>
              <a:t>al </a:t>
            </a:r>
            <a:r>
              <a:rPr sz="1900" b="1" dirty="0">
                <a:latin typeface="Arial"/>
                <a:cs typeface="Arial"/>
              </a:rPr>
              <a:t>transformador.</a:t>
            </a:r>
            <a:endParaRPr sz="1900">
              <a:latin typeface="Arial"/>
              <a:cs typeface="Arial"/>
            </a:endParaRPr>
          </a:p>
        </p:txBody>
      </p:sp>
      <p:pic>
        <p:nvPicPr>
          <p:cNvPr id="18" name="object 18"/>
          <p:cNvPicPr/>
          <p:nvPr/>
        </p:nvPicPr>
        <p:blipFill>
          <a:blip r:embed="rId4" cstate="print"/>
          <a:stretch>
            <a:fillRect/>
          </a:stretch>
        </p:blipFill>
        <p:spPr>
          <a:xfrm>
            <a:off x="719328" y="3367152"/>
            <a:ext cx="228599" cy="277367"/>
          </a:xfrm>
          <a:prstGeom prst="rect">
            <a:avLst/>
          </a:prstGeom>
        </p:spPr>
      </p:pic>
      <p:sp>
        <p:nvSpPr>
          <p:cNvPr id="19" name="object 19"/>
          <p:cNvSpPr txBox="1"/>
          <p:nvPr/>
        </p:nvSpPr>
        <p:spPr>
          <a:xfrm>
            <a:off x="1341375" y="3367152"/>
            <a:ext cx="44710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obtiene</a:t>
            </a:r>
            <a:r>
              <a:rPr sz="1900" b="1" spc="265" dirty="0">
                <a:latin typeface="Arial"/>
                <a:cs typeface="Arial"/>
              </a:rPr>
              <a:t> </a:t>
            </a:r>
            <a:r>
              <a:rPr sz="1900" b="1" spc="-5" dirty="0">
                <a:latin typeface="Arial"/>
                <a:cs typeface="Arial"/>
              </a:rPr>
              <a:t>aplicando</a:t>
            </a:r>
            <a:r>
              <a:rPr sz="1900" b="1" spc="254" dirty="0">
                <a:latin typeface="Arial"/>
                <a:cs typeface="Arial"/>
              </a:rPr>
              <a:t> </a:t>
            </a:r>
            <a:r>
              <a:rPr sz="1900" b="1" spc="-5" dirty="0">
                <a:latin typeface="Arial"/>
                <a:cs typeface="Arial"/>
              </a:rPr>
              <a:t>tensión,</a:t>
            </a:r>
            <a:r>
              <a:rPr sz="1900" b="1" spc="260" dirty="0">
                <a:latin typeface="Arial"/>
                <a:cs typeface="Arial"/>
              </a:rPr>
              <a:t> </a:t>
            </a:r>
            <a:r>
              <a:rPr sz="1900" b="1" spc="-5" dirty="0">
                <a:latin typeface="Arial"/>
                <a:cs typeface="Arial"/>
              </a:rPr>
              <a:t>al</a:t>
            </a:r>
            <a:r>
              <a:rPr sz="1900" b="1" spc="285" dirty="0">
                <a:latin typeface="Arial"/>
                <a:cs typeface="Arial"/>
              </a:rPr>
              <a:t> </a:t>
            </a:r>
            <a:r>
              <a:rPr sz="1900" b="1" spc="-5" dirty="0">
                <a:latin typeface="Arial"/>
                <a:cs typeface="Arial"/>
              </a:rPr>
              <a:t>primario</a:t>
            </a:r>
            <a:endParaRPr sz="1900">
              <a:latin typeface="Arial"/>
              <a:cs typeface="Arial"/>
            </a:endParaRPr>
          </a:p>
        </p:txBody>
      </p:sp>
      <p:sp>
        <p:nvSpPr>
          <p:cNvPr id="20" name="object 20"/>
          <p:cNvSpPr txBox="1"/>
          <p:nvPr/>
        </p:nvSpPr>
        <p:spPr>
          <a:xfrm>
            <a:off x="935227" y="3337687"/>
            <a:ext cx="7148830" cy="304570"/>
          </a:xfrm>
          <a:prstGeom prst="rect">
            <a:avLst/>
          </a:prstGeom>
        </p:spPr>
        <p:txBody>
          <a:bodyPr vert="horz" wrap="square" lIns="0" tIns="12064" rIns="0" bIns="0" rtlCol="0">
            <a:spAutoFit/>
          </a:bodyPr>
          <a:lstStyle/>
          <a:p>
            <a:pPr marL="12699">
              <a:spcBef>
                <a:spcPts val="95"/>
              </a:spcBef>
              <a:tabLst>
                <a:tab pos="4974784" algn="l"/>
              </a:tabLst>
            </a:pPr>
            <a:r>
              <a:rPr sz="1900" b="1" spc="-5" dirty="0">
                <a:latin typeface="Arial"/>
                <a:cs typeface="Arial"/>
              </a:rPr>
              <a:t>Se	del</a:t>
            </a:r>
            <a:r>
              <a:rPr sz="1900" b="1" spc="200" dirty="0">
                <a:latin typeface="Arial"/>
                <a:cs typeface="Arial"/>
              </a:rPr>
              <a:t> </a:t>
            </a:r>
            <a:r>
              <a:rPr sz="1900" b="1" spc="-5" dirty="0">
                <a:latin typeface="Arial"/>
                <a:cs typeface="Arial"/>
              </a:rPr>
              <a:t>transformador,</a:t>
            </a:r>
            <a:endParaRPr sz="1900">
              <a:latin typeface="Arial"/>
              <a:cs typeface="Arial"/>
            </a:endParaRPr>
          </a:p>
        </p:txBody>
      </p:sp>
      <p:sp>
        <p:nvSpPr>
          <p:cNvPr id="21" name="object 21"/>
          <p:cNvSpPr txBox="1"/>
          <p:nvPr/>
        </p:nvSpPr>
        <p:spPr>
          <a:xfrm>
            <a:off x="8172958" y="3367152"/>
            <a:ext cx="18002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manteniendo</a:t>
            </a:r>
            <a:r>
              <a:rPr sz="1900" b="1" spc="200" dirty="0">
                <a:latin typeface="Arial"/>
                <a:cs typeface="Arial"/>
              </a:rPr>
              <a:t> </a:t>
            </a:r>
            <a:r>
              <a:rPr sz="1900" b="1" spc="-5" dirty="0">
                <a:latin typeface="Arial"/>
                <a:cs typeface="Arial"/>
              </a:rPr>
              <a:t>el</a:t>
            </a:r>
            <a:endParaRPr sz="1900">
              <a:latin typeface="Arial"/>
              <a:cs typeface="Arial"/>
            </a:endParaRPr>
          </a:p>
        </p:txBody>
      </p:sp>
      <p:sp>
        <p:nvSpPr>
          <p:cNvPr id="22" name="object 22"/>
          <p:cNvSpPr txBox="1"/>
          <p:nvPr/>
        </p:nvSpPr>
        <p:spPr>
          <a:xfrm>
            <a:off x="947927" y="3644520"/>
            <a:ext cx="22269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secundario abierto.</a:t>
            </a:r>
            <a:endParaRPr sz="1900">
              <a:latin typeface="Arial"/>
              <a:cs typeface="Arial"/>
            </a:endParaRPr>
          </a:p>
        </p:txBody>
      </p:sp>
      <p:pic>
        <p:nvPicPr>
          <p:cNvPr id="23" name="object 23"/>
          <p:cNvPicPr/>
          <p:nvPr/>
        </p:nvPicPr>
        <p:blipFill>
          <a:blip r:embed="rId3" cstate="print"/>
          <a:stretch>
            <a:fillRect/>
          </a:stretch>
        </p:blipFill>
        <p:spPr>
          <a:xfrm>
            <a:off x="719455" y="4227787"/>
            <a:ext cx="208914" cy="194987"/>
          </a:xfrm>
          <a:prstGeom prst="rect">
            <a:avLst/>
          </a:prstGeom>
        </p:spPr>
      </p:pic>
      <p:sp>
        <p:nvSpPr>
          <p:cNvPr id="24" name="object 24"/>
          <p:cNvSpPr txBox="1"/>
          <p:nvPr/>
        </p:nvSpPr>
        <p:spPr>
          <a:xfrm>
            <a:off x="935227" y="4170045"/>
            <a:ext cx="42005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25" dirty="0">
                <a:latin typeface="Arial"/>
                <a:cs typeface="Arial"/>
              </a:rPr>
              <a:t> </a:t>
            </a:r>
            <a:r>
              <a:rPr sz="1900" b="1" spc="-5" dirty="0">
                <a:latin typeface="Arial"/>
                <a:cs typeface="Arial"/>
              </a:rPr>
              <a:t>prueba</a:t>
            </a:r>
            <a:r>
              <a:rPr sz="1900" b="1" spc="-3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corriente</a:t>
            </a:r>
            <a:r>
              <a:rPr sz="1900" b="1" spc="-2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excitación</a:t>
            </a:r>
            <a:endParaRPr sz="1900">
              <a:latin typeface="Arial"/>
              <a:cs typeface="Arial"/>
            </a:endParaRPr>
          </a:p>
        </p:txBody>
      </p:sp>
      <p:sp>
        <p:nvSpPr>
          <p:cNvPr id="25" name="object 25"/>
          <p:cNvSpPr txBox="1"/>
          <p:nvPr/>
        </p:nvSpPr>
        <p:spPr>
          <a:xfrm>
            <a:off x="5191378" y="4199510"/>
            <a:ext cx="478155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provee </a:t>
            </a:r>
            <a:r>
              <a:rPr sz="1900" b="1" spc="-5" dirty="0">
                <a:latin typeface="Arial"/>
                <a:cs typeface="Arial"/>
              </a:rPr>
              <a:t>un medio</a:t>
            </a:r>
            <a:r>
              <a:rPr sz="1900" b="1" spc="-10" dirty="0">
                <a:latin typeface="Arial"/>
                <a:cs typeface="Arial"/>
              </a:rPr>
              <a:t> </a:t>
            </a:r>
            <a:r>
              <a:rPr sz="1900" b="1" spc="-5" dirty="0">
                <a:latin typeface="Arial"/>
                <a:cs typeface="Arial"/>
              </a:rPr>
              <a:t>para</a:t>
            </a:r>
            <a:r>
              <a:rPr sz="1900" b="1" spc="-21" dirty="0">
                <a:latin typeface="Arial"/>
                <a:cs typeface="Arial"/>
              </a:rPr>
              <a:t> </a:t>
            </a:r>
            <a:r>
              <a:rPr sz="1900" b="1" spc="-5" dirty="0">
                <a:latin typeface="Arial"/>
                <a:cs typeface="Arial"/>
              </a:rPr>
              <a:t>detectar</a:t>
            </a:r>
            <a:r>
              <a:rPr sz="1900" b="1" spc="-25" dirty="0">
                <a:latin typeface="Arial"/>
                <a:cs typeface="Arial"/>
              </a:rPr>
              <a:t> </a:t>
            </a:r>
            <a:r>
              <a:rPr sz="1900" b="1" spc="-5" dirty="0">
                <a:latin typeface="Arial"/>
                <a:cs typeface="Arial"/>
              </a:rPr>
              <a:t>problemas</a:t>
            </a:r>
            <a:endParaRPr sz="1900">
              <a:latin typeface="Arial"/>
              <a:cs typeface="Arial"/>
            </a:endParaRPr>
          </a:p>
        </p:txBody>
      </p:sp>
      <p:sp>
        <p:nvSpPr>
          <p:cNvPr id="26" name="object 26"/>
          <p:cNvSpPr txBox="1"/>
          <p:nvPr/>
        </p:nvSpPr>
        <p:spPr>
          <a:xfrm>
            <a:off x="947927" y="4478402"/>
            <a:ext cx="14541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a:t>
            </a:r>
            <a:r>
              <a:rPr sz="1900" b="1" spc="210" dirty="0">
                <a:latin typeface="Arial"/>
                <a:cs typeface="Arial"/>
              </a:rPr>
              <a:t> </a:t>
            </a:r>
            <a:r>
              <a:rPr sz="1900" b="1" spc="-5" dirty="0">
                <a:latin typeface="Arial"/>
                <a:cs typeface="Arial"/>
              </a:rPr>
              <a:t>el</a:t>
            </a:r>
            <a:r>
              <a:rPr sz="1900" b="1" spc="204" dirty="0">
                <a:latin typeface="Arial"/>
                <a:cs typeface="Arial"/>
              </a:rPr>
              <a:t> </a:t>
            </a:r>
            <a:r>
              <a:rPr sz="1900" b="1" spc="-5" dirty="0">
                <a:latin typeface="Arial"/>
                <a:cs typeface="Arial"/>
              </a:rPr>
              <a:t>núcleo</a:t>
            </a:r>
            <a:endParaRPr sz="1900">
              <a:latin typeface="Arial"/>
              <a:cs typeface="Arial"/>
            </a:endParaRPr>
          </a:p>
        </p:txBody>
      </p:sp>
      <p:sp>
        <p:nvSpPr>
          <p:cNvPr id="27" name="object 27"/>
          <p:cNvSpPr txBox="1"/>
          <p:nvPr/>
        </p:nvSpPr>
        <p:spPr>
          <a:xfrm>
            <a:off x="2389378" y="4448936"/>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8" name="object 28"/>
          <p:cNvSpPr txBox="1"/>
          <p:nvPr/>
        </p:nvSpPr>
        <p:spPr>
          <a:xfrm>
            <a:off x="2568195" y="4478402"/>
            <a:ext cx="2804796"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vueltas</a:t>
            </a:r>
            <a:r>
              <a:rPr sz="1900" b="1" spc="275" dirty="0">
                <a:latin typeface="Arial"/>
                <a:cs typeface="Arial"/>
              </a:rPr>
              <a:t> </a:t>
            </a:r>
            <a:r>
              <a:rPr sz="1900" b="1" spc="-5" dirty="0">
                <a:latin typeface="Arial"/>
                <a:cs typeface="Arial"/>
              </a:rPr>
              <a:t>cortocircuitadas</a:t>
            </a:r>
            <a:endParaRPr sz="1900">
              <a:latin typeface="Arial"/>
              <a:cs typeface="Arial"/>
            </a:endParaRPr>
          </a:p>
        </p:txBody>
      </p:sp>
      <p:sp>
        <p:nvSpPr>
          <p:cNvPr id="29" name="object 29"/>
          <p:cNvSpPr txBox="1"/>
          <p:nvPr/>
        </p:nvSpPr>
        <p:spPr>
          <a:xfrm>
            <a:off x="5372609" y="4478402"/>
            <a:ext cx="2062480" cy="269304"/>
          </a:xfrm>
          <a:prstGeom prst="rect">
            <a:avLst/>
          </a:prstGeom>
        </p:spPr>
        <p:txBody>
          <a:bodyPr vert="horz" wrap="square" lIns="0" tIns="0" rIns="0" bIns="0" rtlCol="0">
            <a:spAutoFit/>
          </a:bodyPr>
          <a:lstStyle/>
          <a:p>
            <a:pPr marL="95876">
              <a:lnSpc>
                <a:spcPts val="2145"/>
              </a:lnSpc>
            </a:pPr>
            <a:r>
              <a:rPr sz="1900" b="1" spc="-5" dirty="0">
                <a:latin typeface="Arial"/>
                <a:cs typeface="Arial"/>
              </a:rPr>
              <a:t>en</a:t>
            </a:r>
            <a:r>
              <a:rPr sz="1900" b="1" spc="210" dirty="0">
                <a:latin typeface="Arial"/>
                <a:cs typeface="Arial"/>
              </a:rPr>
              <a:t> </a:t>
            </a:r>
            <a:r>
              <a:rPr sz="1900" b="1" spc="-5" dirty="0">
                <a:latin typeface="Arial"/>
                <a:cs typeface="Arial"/>
              </a:rPr>
              <a:t>el</a:t>
            </a:r>
            <a:r>
              <a:rPr sz="1900" b="1" spc="210" dirty="0">
                <a:latin typeface="Arial"/>
                <a:cs typeface="Arial"/>
              </a:rPr>
              <a:t> </a:t>
            </a:r>
            <a:r>
              <a:rPr sz="1900" b="1" spc="-5" dirty="0">
                <a:latin typeface="Arial"/>
                <a:cs typeface="Arial"/>
              </a:rPr>
              <a:t>devanado,</a:t>
            </a:r>
            <a:endParaRPr sz="1900">
              <a:latin typeface="Arial"/>
              <a:cs typeface="Arial"/>
            </a:endParaRPr>
          </a:p>
        </p:txBody>
      </p:sp>
      <p:sp>
        <p:nvSpPr>
          <p:cNvPr id="30" name="object 30"/>
          <p:cNvSpPr txBox="1"/>
          <p:nvPr/>
        </p:nvSpPr>
        <p:spPr>
          <a:xfrm>
            <a:off x="7434961" y="4478402"/>
            <a:ext cx="1327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xi</a:t>
            </a:r>
            <a:r>
              <a:rPr sz="1900" b="1" dirty="0">
                <a:latin typeface="Arial"/>
                <a:cs typeface="Arial"/>
              </a:rPr>
              <a:t>o</a:t>
            </a:r>
            <a:r>
              <a:rPr sz="1900" b="1" spc="-15" dirty="0">
                <a:latin typeface="Arial"/>
                <a:cs typeface="Arial"/>
              </a:rPr>
              <a:t>n</a:t>
            </a:r>
            <a:r>
              <a:rPr sz="1900" b="1" spc="-5" dirty="0">
                <a:latin typeface="Arial"/>
                <a:cs typeface="Arial"/>
              </a:rPr>
              <a:t>es</a:t>
            </a:r>
            <a:endParaRPr sz="1900">
              <a:latin typeface="Arial"/>
              <a:cs typeface="Arial"/>
            </a:endParaRPr>
          </a:p>
        </p:txBody>
      </p:sp>
      <p:sp>
        <p:nvSpPr>
          <p:cNvPr id="31" name="object 31"/>
          <p:cNvSpPr txBox="1"/>
          <p:nvPr/>
        </p:nvSpPr>
        <p:spPr>
          <a:xfrm>
            <a:off x="8846058" y="4448936"/>
            <a:ext cx="11372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eléctricas</a:t>
            </a:r>
            <a:endParaRPr sz="1900">
              <a:latin typeface="Arial"/>
              <a:cs typeface="Arial"/>
            </a:endParaRPr>
          </a:p>
        </p:txBody>
      </p:sp>
      <p:sp>
        <p:nvSpPr>
          <p:cNvPr id="32" name="object 32"/>
          <p:cNvSpPr txBox="1"/>
          <p:nvPr/>
        </p:nvSpPr>
        <p:spPr>
          <a:xfrm>
            <a:off x="947927" y="4755769"/>
            <a:ext cx="8324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é</a:t>
            </a:r>
            <a:r>
              <a:rPr sz="1900" b="1" spc="-5" dirty="0">
                <a:latin typeface="Arial"/>
                <a:cs typeface="Arial"/>
              </a:rPr>
              <a:t>biles</a:t>
            </a:r>
            <a:endParaRPr sz="1900">
              <a:latin typeface="Arial"/>
              <a:cs typeface="Arial"/>
            </a:endParaRPr>
          </a:p>
        </p:txBody>
      </p:sp>
      <p:sp>
        <p:nvSpPr>
          <p:cNvPr id="33" name="object 33"/>
          <p:cNvSpPr txBox="1"/>
          <p:nvPr/>
        </p:nvSpPr>
        <p:spPr>
          <a:xfrm>
            <a:off x="1914398" y="4755769"/>
            <a:ext cx="14878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t>
            </a:r>
            <a:r>
              <a:rPr sz="1900" b="1" spc="15" dirty="0">
                <a:latin typeface="Arial"/>
                <a:cs typeface="Arial"/>
              </a:rPr>
              <a:t>o</a:t>
            </a:r>
            <a:r>
              <a:rPr sz="1900" b="1" spc="-40" dirty="0">
                <a:latin typeface="Arial"/>
                <a:cs typeface="Arial"/>
              </a:rPr>
              <a:t>v</a:t>
            </a:r>
            <a:r>
              <a:rPr sz="1900" b="1" spc="5" dirty="0">
                <a:latin typeface="Arial"/>
                <a:cs typeface="Arial"/>
              </a:rPr>
              <a:t>i</a:t>
            </a:r>
            <a:r>
              <a:rPr sz="1900" b="1" spc="-5" dirty="0">
                <a:latin typeface="Arial"/>
                <a:cs typeface="Arial"/>
              </a:rPr>
              <a:t>mien</a:t>
            </a:r>
            <a:r>
              <a:rPr sz="1900" b="1" dirty="0">
                <a:latin typeface="Arial"/>
                <a:cs typeface="Arial"/>
              </a:rPr>
              <a:t>t</a:t>
            </a:r>
            <a:r>
              <a:rPr sz="1900" b="1" spc="-5" dirty="0">
                <a:latin typeface="Arial"/>
                <a:cs typeface="Arial"/>
              </a:rPr>
              <a:t>os</a:t>
            </a:r>
            <a:endParaRPr sz="1900">
              <a:latin typeface="Arial"/>
              <a:cs typeface="Arial"/>
            </a:endParaRPr>
          </a:p>
        </p:txBody>
      </p:sp>
      <p:sp>
        <p:nvSpPr>
          <p:cNvPr id="34" name="object 34"/>
          <p:cNvSpPr txBox="1"/>
          <p:nvPr/>
        </p:nvSpPr>
        <p:spPr>
          <a:xfrm>
            <a:off x="1767586" y="4726304"/>
            <a:ext cx="3109595" cy="304570"/>
          </a:xfrm>
          <a:prstGeom prst="rect">
            <a:avLst/>
          </a:prstGeom>
        </p:spPr>
        <p:txBody>
          <a:bodyPr vert="horz" wrap="square" lIns="0" tIns="12064" rIns="0" bIns="0" rtlCol="0">
            <a:spAutoFit/>
          </a:bodyPr>
          <a:lstStyle/>
          <a:p>
            <a:pPr marL="12699">
              <a:spcBef>
                <a:spcPts val="95"/>
              </a:spcBef>
              <a:tabLst>
                <a:tab pos="1701013" algn="l"/>
              </a:tabLst>
            </a:pPr>
            <a:r>
              <a:rPr sz="1900" b="1" spc="-5" dirty="0">
                <a:latin typeface="Arial"/>
                <a:cs typeface="Arial"/>
              </a:rPr>
              <a:t>,	graves</a:t>
            </a:r>
            <a:r>
              <a:rPr sz="1900" b="1" spc="-35" dirty="0">
                <a:latin typeface="Arial"/>
                <a:cs typeface="Arial"/>
              </a:rPr>
              <a:t> </a:t>
            </a:r>
            <a:r>
              <a:rPr sz="1900" b="1" spc="-5" dirty="0">
                <a:latin typeface="Arial"/>
                <a:cs typeface="Arial"/>
              </a:rPr>
              <a:t>en</a:t>
            </a:r>
            <a:r>
              <a:rPr sz="1900" b="1" spc="-30" dirty="0">
                <a:latin typeface="Arial"/>
                <a:cs typeface="Arial"/>
              </a:rPr>
              <a:t> </a:t>
            </a:r>
            <a:r>
              <a:rPr sz="1900" b="1" spc="-5" dirty="0">
                <a:latin typeface="Arial"/>
                <a:cs typeface="Arial"/>
              </a:rPr>
              <a:t>el</a:t>
            </a:r>
            <a:endParaRPr sz="1900">
              <a:latin typeface="Arial"/>
              <a:cs typeface="Arial"/>
            </a:endParaRPr>
          </a:p>
        </p:txBody>
      </p:sp>
      <p:sp>
        <p:nvSpPr>
          <p:cNvPr id="35" name="object 35"/>
          <p:cNvSpPr txBox="1"/>
          <p:nvPr/>
        </p:nvSpPr>
        <p:spPr>
          <a:xfrm>
            <a:off x="4932299" y="4755769"/>
            <a:ext cx="7778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a:t>
            </a:r>
            <a:r>
              <a:rPr sz="1900" b="1" dirty="0">
                <a:latin typeface="Arial"/>
                <a:cs typeface="Arial"/>
              </a:rPr>
              <a:t>ú</a:t>
            </a:r>
            <a:r>
              <a:rPr sz="1900" b="1" spc="-5" dirty="0">
                <a:latin typeface="Arial"/>
                <a:cs typeface="Arial"/>
              </a:rPr>
              <a:t>c</a:t>
            </a:r>
            <a:r>
              <a:rPr sz="1900" b="1" spc="-15" dirty="0">
                <a:latin typeface="Arial"/>
                <a:cs typeface="Arial"/>
              </a:rPr>
              <a:t>l</a:t>
            </a:r>
            <a:r>
              <a:rPr sz="1900" b="1" spc="-5" dirty="0">
                <a:latin typeface="Arial"/>
                <a:cs typeface="Arial"/>
              </a:rPr>
              <a:t>eo</a:t>
            </a:r>
            <a:endParaRPr sz="1900">
              <a:latin typeface="Arial"/>
              <a:cs typeface="Arial"/>
            </a:endParaRPr>
          </a:p>
        </p:txBody>
      </p:sp>
      <p:sp>
        <p:nvSpPr>
          <p:cNvPr id="36" name="object 36"/>
          <p:cNvSpPr txBox="1"/>
          <p:nvPr/>
        </p:nvSpPr>
        <p:spPr>
          <a:xfrm>
            <a:off x="5697091" y="4726304"/>
            <a:ext cx="57531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70" dirty="0">
                <a:latin typeface="Arial"/>
                <a:cs typeface="Arial"/>
              </a:rPr>
              <a:t> </a:t>
            </a:r>
            <a:r>
              <a:rPr sz="1900" b="1" spc="-5" dirty="0">
                <a:latin typeface="Arial"/>
                <a:cs typeface="Arial"/>
              </a:rPr>
              <a:t>etc.</a:t>
            </a:r>
            <a:endParaRPr sz="1900">
              <a:latin typeface="Arial"/>
              <a:cs typeface="Arial"/>
            </a:endParaRPr>
          </a:p>
        </p:txBody>
      </p:sp>
      <p:pic>
        <p:nvPicPr>
          <p:cNvPr id="37" name="object 37"/>
          <p:cNvPicPr/>
          <p:nvPr/>
        </p:nvPicPr>
        <p:blipFill>
          <a:blip r:embed="rId3" cstate="print"/>
          <a:stretch>
            <a:fillRect/>
          </a:stretch>
        </p:blipFill>
        <p:spPr>
          <a:xfrm>
            <a:off x="719455" y="5338996"/>
            <a:ext cx="208914" cy="194394"/>
          </a:xfrm>
          <a:prstGeom prst="rect">
            <a:avLst/>
          </a:prstGeom>
        </p:spPr>
      </p:pic>
      <p:sp>
        <p:nvSpPr>
          <p:cNvPr id="38" name="object 38"/>
          <p:cNvSpPr txBox="1"/>
          <p:nvPr/>
        </p:nvSpPr>
        <p:spPr>
          <a:xfrm>
            <a:off x="935229" y="5281041"/>
            <a:ext cx="74796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Al</a:t>
            </a:r>
            <a:r>
              <a:rPr sz="1900" b="1" spc="408" dirty="0">
                <a:latin typeface="Arial"/>
                <a:cs typeface="Arial"/>
              </a:rPr>
              <a:t> </a:t>
            </a:r>
            <a:r>
              <a:rPr sz="1900" b="1" spc="-5" dirty="0">
                <a:latin typeface="Arial"/>
                <a:cs typeface="Arial"/>
              </a:rPr>
              <a:t>igual</a:t>
            </a:r>
            <a:r>
              <a:rPr sz="1900" b="1" spc="420" dirty="0">
                <a:latin typeface="Arial"/>
                <a:cs typeface="Arial"/>
              </a:rPr>
              <a:t> </a:t>
            </a:r>
            <a:r>
              <a:rPr sz="1900" b="1" spc="-5" dirty="0">
                <a:latin typeface="Arial"/>
                <a:cs typeface="Arial"/>
              </a:rPr>
              <a:t>que</a:t>
            </a:r>
            <a:r>
              <a:rPr sz="1900" b="1" spc="415" dirty="0">
                <a:latin typeface="Arial"/>
                <a:cs typeface="Arial"/>
              </a:rPr>
              <a:t> </a:t>
            </a:r>
            <a:r>
              <a:rPr sz="1900" b="1" spc="-5" dirty="0">
                <a:latin typeface="Arial"/>
                <a:cs typeface="Arial"/>
              </a:rPr>
              <a:t>lo</a:t>
            </a:r>
            <a:r>
              <a:rPr sz="1900" b="1" spc="415" dirty="0">
                <a:latin typeface="Arial"/>
                <a:cs typeface="Arial"/>
              </a:rPr>
              <a:t> </a:t>
            </a:r>
            <a:r>
              <a:rPr sz="1900" b="1" spc="-5" dirty="0">
                <a:latin typeface="Arial"/>
                <a:cs typeface="Arial"/>
              </a:rPr>
              <a:t>expuesto</a:t>
            </a:r>
            <a:r>
              <a:rPr sz="1900" b="1" spc="420" dirty="0">
                <a:latin typeface="Arial"/>
                <a:cs typeface="Arial"/>
              </a:rPr>
              <a:t> </a:t>
            </a:r>
            <a:r>
              <a:rPr sz="1900" b="1" spc="-5" dirty="0">
                <a:latin typeface="Arial"/>
                <a:cs typeface="Arial"/>
              </a:rPr>
              <a:t>a</a:t>
            </a:r>
            <a:r>
              <a:rPr sz="1900" b="1" spc="415" dirty="0">
                <a:latin typeface="Arial"/>
                <a:cs typeface="Arial"/>
              </a:rPr>
              <a:t> </a:t>
            </a:r>
            <a:r>
              <a:rPr sz="1900" b="1" spc="-5" dirty="0">
                <a:latin typeface="Arial"/>
                <a:cs typeface="Arial"/>
              </a:rPr>
              <a:t>lo</a:t>
            </a:r>
            <a:r>
              <a:rPr sz="1900" b="1" spc="440" dirty="0">
                <a:latin typeface="Arial"/>
                <a:cs typeface="Arial"/>
              </a:rPr>
              <a:t> </a:t>
            </a:r>
            <a:r>
              <a:rPr sz="1900" b="1" spc="-5" dirty="0">
                <a:latin typeface="Arial"/>
                <a:cs typeface="Arial"/>
              </a:rPr>
              <a:t>largo</a:t>
            </a:r>
            <a:r>
              <a:rPr sz="1900" b="1" spc="430"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este</a:t>
            </a:r>
            <a:r>
              <a:rPr sz="1900" b="1" spc="415" dirty="0">
                <a:latin typeface="Arial"/>
                <a:cs typeface="Arial"/>
              </a:rPr>
              <a:t> </a:t>
            </a:r>
            <a:r>
              <a:rPr sz="1900" b="1" spc="-5" dirty="0">
                <a:latin typeface="Arial"/>
                <a:cs typeface="Arial"/>
              </a:rPr>
              <a:t>documento,</a:t>
            </a:r>
            <a:r>
              <a:rPr sz="1900" b="1" spc="415" dirty="0">
                <a:latin typeface="Arial"/>
                <a:cs typeface="Arial"/>
              </a:rPr>
              <a:t> </a:t>
            </a:r>
            <a:r>
              <a:rPr sz="1900" b="1" spc="-5" dirty="0">
                <a:latin typeface="Arial"/>
                <a:cs typeface="Arial"/>
              </a:rPr>
              <a:t>debe</a:t>
            </a:r>
            <a:endParaRPr sz="1900">
              <a:latin typeface="Arial"/>
              <a:cs typeface="Arial"/>
            </a:endParaRPr>
          </a:p>
        </p:txBody>
      </p:sp>
      <p:sp>
        <p:nvSpPr>
          <p:cNvPr id="39" name="object 39"/>
          <p:cNvSpPr txBox="1"/>
          <p:nvPr/>
        </p:nvSpPr>
        <p:spPr>
          <a:xfrm>
            <a:off x="8525003" y="5310505"/>
            <a:ext cx="9804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regis</a:t>
            </a:r>
            <a:r>
              <a:rPr sz="1900" b="1" dirty="0">
                <a:latin typeface="Arial"/>
                <a:cs typeface="Arial"/>
              </a:rPr>
              <a:t>t</a:t>
            </a:r>
            <a:r>
              <a:rPr sz="1900" b="1" spc="-5" dirty="0">
                <a:latin typeface="Arial"/>
                <a:cs typeface="Arial"/>
              </a:rPr>
              <a:t>r</a:t>
            </a:r>
            <a:r>
              <a:rPr sz="1900" b="1" dirty="0">
                <a:latin typeface="Arial"/>
                <a:cs typeface="Arial"/>
              </a:rPr>
              <a:t>a</a:t>
            </a:r>
            <a:r>
              <a:rPr sz="1900" b="1" spc="-5" dirty="0">
                <a:latin typeface="Arial"/>
                <a:cs typeface="Arial"/>
              </a:rPr>
              <a:t>r</a:t>
            </a:r>
            <a:endParaRPr sz="1900">
              <a:latin typeface="Arial"/>
              <a:cs typeface="Arial"/>
            </a:endParaRPr>
          </a:p>
        </p:txBody>
      </p:sp>
      <p:sp>
        <p:nvSpPr>
          <p:cNvPr id="40" name="object 40"/>
          <p:cNvSpPr txBox="1"/>
          <p:nvPr/>
        </p:nvSpPr>
        <p:spPr>
          <a:xfrm>
            <a:off x="9611107" y="5281041"/>
            <a:ext cx="3752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t>
            </a:r>
            <a:r>
              <a:rPr sz="1900" b="1" spc="-5" dirty="0">
                <a:latin typeface="Arial"/>
                <a:cs typeface="Arial"/>
              </a:rPr>
              <a:t>os</a:t>
            </a:r>
            <a:endParaRPr sz="1900">
              <a:latin typeface="Arial"/>
              <a:cs typeface="Arial"/>
            </a:endParaRPr>
          </a:p>
        </p:txBody>
      </p:sp>
      <p:sp>
        <p:nvSpPr>
          <p:cNvPr id="41" name="object 41"/>
          <p:cNvSpPr/>
          <p:nvPr/>
        </p:nvSpPr>
        <p:spPr>
          <a:xfrm>
            <a:off x="3991991" y="5587950"/>
            <a:ext cx="3232785" cy="278130"/>
          </a:xfrm>
          <a:custGeom>
            <a:avLst/>
            <a:gdLst/>
            <a:ahLst/>
            <a:cxnLst/>
            <a:rect l="l" t="t" r="r" b="b"/>
            <a:pathLst>
              <a:path w="3232784" h="278129">
                <a:moveTo>
                  <a:pt x="3232658" y="0"/>
                </a:moveTo>
                <a:lnTo>
                  <a:pt x="0" y="0"/>
                </a:lnTo>
                <a:lnTo>
                  <a:pt x="0" y="277672"/>
                </a:lnTo>
                <a:lnTo>
                  <a:pt x="3232658" y="277672"/>
                </a:lnTo>
                <a:lnTo>
                  <a:pt x="3232658" y="0"/>
                </a:lnTo>
                <a:close/>
              </a:path>
            </a:pathLst>
          </a:custGeom>
          <a:solidFill>
            <a:srgbClr val="FFFF00"/>
          </a:solidFill>
        </p:spPr>
        <p:txBody>
          <a:bodyPr wrap="square" lIns="0" tIns="0" rIns="0" bIns="0" rtlCol="0"/>
          <a:lstStyle/>
          <a:p>
            <a:endParaRPr/>
          </a:p>
        </p:txBody>
      </p:sp>
      <p:sp>
        <p:nvSpPr>
          <p:cNvPr id="42" name="object 42"/>
          <p:cNvSpPr txBox="1"/>
          <p:nvPr/>
        </p:nvSpPr>
        <p:spPr>
          <a:xfrm>
            <a:off x="935227" y="5558791"/>
            <a:ext cx="9046209" cy="1161214"/>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resultados</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las</a:t>
            </a:r>
            <a:r>
              <a:rPr sz="1900" b="1" spc="5" dirty="0">
                <a:latin typeface="Arial"/>
                <a:cs typeface="Arial"/>
              </a:rPr>
              <a:t> </a:t>
            </a:r>
            <a:r>
              <a:rPr sz="1900" b="1" spc="-5" dirty="0">
                <a:latin typeface="Arial"/>
                <a:cs typeface="Arial"/>
              </a:rPr>
              <a:t>pruebas</a:t>
            </a:r>
            <a:r>
              <a:rPr sz="1900" b="1" spc="30" dirty="0">
                <a:latin typeface="Arial"/>
                <a:cs typeface="Arial"/>
              </a:rPr>
              <a:t> </a:t>
            </a:r>
            <a:r>
              <a:rPr sz="1900" b="1" spc="-5" dirty="0">
                <a:latin typeface="Arial"/>
                <a:cs typeface="Arial"/>
              </a:rPr>
              <a:t>para</a:t>
            </a:r>
            <a:r>
              <a:rPr sz="1900" b="1" spc="10" dirty="0">
                <a:latin typeface="Arial"/>
                <a:cs typeface="Arial"/>
              </a:rPr>
              <a:t> </a:t>
            </a:r>
            <a:r>
              <a:rPr sz="1900" b="1" spc="-5" dirty="0">
                <a:latin typeface="Arial"/>
                <a:cs typeface="Arial"/>
              </a:rPr>
              <a:t>futuras</a:t>
            </a:r>
            <a:r>
              <a:rPr sz="1900" b="1" spc="10" dirty="0">
                <a:latin typeface="Arial"/>
                <a:cs typeface="Arial"/>
              </a:rPr>
              <a:t> </a:t>
            </a:r>
            <a:r>
              <a:rPr sz="1900" b="1" spc="-5" dirty="0">
                <a:latin typeface="Arial"/>
                <a:cs typeface="Arial"/>
              </a:rPr>
              <a:t>comparaciones.</a:t>
            </a:r>
            <a:endParaRPr sz="1900">
              <a:latin typeface="Arial"/>
              <a:cs typeface="Arial"/>
            </a:endParaRPr>
          </a:p>
          <a:p>
            <a:pPr>
              <a:lnSpc>
                <a:spcPct val="100000"/>
              </a:lnSpc>
            </a:pPr>
            <a:endParaRPr sz="1900">
              <a:latin typeface="Arial"/>
              <a:cs typeface="Arial"/>
            </a:endParaRPr>
          </a:p>
          <a:p>
            <a:pPr marL="12699" marR="5080">
              <a:lnSpc>
                <a:spcPts val="2180"/>
              </a:lnSpc>
            </a:pPr>
            <a:r>
              <a:rPr sz="1900" b="1" spc="-5" dirty="0">
                <a:latin typeface="Arial"/>
                <a:cs typeface="Arial"/>
              </a:rPr>
              <a:t>Se</a:t>
            </a:r>
            <a:r>
              <a:rPr sz="1900" b="1" spc="-135" dirty="0">
                <a:latin typeface="Arial"/>
                <a:cs typeface="Arial"/>
              </a:rPr>
              <a:t> </a:t>
            </a:r>
            <a:r>
              <a:rPr sz="1900" b="1" spc="-5" dirty="0">
                <a:latin typeface="Arial"/>
                <a:cs typeface="Arial"/>
              </a:rPr>
              <a:t>realiza</a:t>
            </a:r>
            <a:r>
              <a:rPr sz="1900" b="1" spc="-120" dirty="0">
                <a:latin typeface="Arial"/>
                <a:cs typeface="Arial"/>
              </a:rPr>
              <a:t> </a:t>
            </a:r>
            <a:r>
              <a:rPr sz="1900" b="1" dirty="0">
                <a:latin typeface="Arial"/>
                <a:cs typeface="Arial"/>
              </a:rPr>
              <a:t>con</a:t>
            </a:r>
            <a:r>
              <a:rPr sz="1900" b="1" spc="-120" dirty="0">
                <a:latin typeface="Arial"/>
                <a:cs typeface="Arial"/>
              </a:rPr>
              <a:t> </a:t>
            </a:r>
            <a:r>
              <a:rPr sz="1900" b="1" spc="-5" dirty="0">
                <a:latin typeface="Arial"/>
                <a:cs typeface="Arial"/>
              </a:rPr>
              <a:t>el</a:t>
            </a:r>
            <a:r>
              <a:rPr sz="1900" b="1" spc="-120" dirty="0">
                <a:latin typeface="Arial"/>
                <a:cs typeface="Arial"/>
              </a:rPr>
              <a:t> </a:t>
            </a:r>
            <a:r>
              <a:rPr sz="1900" b="1" spc="-5" dirty="0">
                <a:latin typeface="Arial"/>
                <a:cs typeface="Arial"/>
              </a:rPr>
              <a:t>mismo</a:t>
            </a:r>
            <a:r>
              <a:rPr sz="1900" b="1" spc="-125" dirty="0">
                <a:latin typeface="Arial"/>
                <a:cs typeface="Arial"/>
              </a:rPr>
              <a:t> </a:t>
            </a:r>
            <a:r>
              <a:rPr sz="1900" b="1" spc="-5" dirty="0">
                <a:latin typeface="Arial"/>
                <a:cs typeface="Arial"/>
              </a:rPr>
              <a:t>equipo</a:t>
            </a:r>
            <a:r>
              <a:rPr sz="1900" b="1" spc="-114" dirty="0">
                <a:latin typeface="Arial"/>
                <a:cs typeface="Arial"/>
              </a:rPr>
              <a:t> </a:t>
            </a:r>
            <a:r>
              <a:rPr sz="1900" b="1" spc="-5" dirty="0">
                <a:latin typeface="Arial"/>
                <a:cs typeface="Arial"/>
              </a:rPr>
              <a:t>utilizado</a:t>
            </a:r>
            <a:r>
              <a:rPr sz="1900" b="1" spc="-110" dirty="0">
                <a:latin typeface="Arial"/>
                <a:cs typeface="Arial"/>
              </a:rPr>
              <a:t> </a:t>
            </a:r>
            <a:r>
              <a:rPr sz="1900" b="1" spc="-5" dirty="0">
                <a:latin typeface="Arial"/>
                <a:cs typeface="Arial"/>
              </a:rPr>
              <a:t>para</a:t>
            </a:r>
            <a:r>
              <a:rPr sz="1900" b="1" spc="-130" dirty="0">
                <a:latin typeface="Arial"/>
                <a:cs typeface="Arial"/>
              </a:rPr>
              <a:t> </a:t>
            </a:r>
            <a:r>
              <a:rPr sz="1900" b="1" spc="-5" dirty="0">
                <a:latin typeface="Arial"/>
                <a:cs typeface="Arial"/>
              </a:rPr>
              <a:t>la</a:t>
            </a:r>
            <a:r>
              <a:rPr sz="1900" b="1" spc="-110" dirty="0">
                <a:latin typeface="Arial"/>
                <a:cs typeface="Arial"/>
              </a:rPr>
              <a:t> </a:t>
            </a:r>
            <a:r>
              <a:rPr sz="1900" b="1" spc="-5" dirty="0">
                <a:latin typeface="Arial"/>
                <a:cs typeface="Arial"/>
              </a:rPr>
              <a:t>medición</a:t>
            </a:r>
            <a:r>
              <a:rPr sz="1900" b="1" spc="-120" dirty="0">
                <a:latin typeface="Arial"/>
                <a:cs typeface="Arial"/>
              </a:rPr>
              <a:t> </a:t>
            </a:r>
            <a:r>
              <a:rPr sz="1900" b="1" spc="-5" dirty="0">
                <a:latin typeface="Arial"/>
                <a:cs typeface="Arial"/>
              </a:rPr>
              <a:t>del</a:t>
            </a:r>
            <a:r>
              <a:rPr sz="1900" b="1" spc="-125" dirty="0">
                <a:latin typeface="Arial"/>
                <a:cs typeface="Arial"/>
              </a:rPr>
              <a:t> </a:t>
            </a:r>
            <a:r>
              <a:rPr sz="1900" b="1" spc="-5" dirty="0">
                <a:latin typeface="Arial"/>
                <a:cs typeface="Arial"/>
              </a:rPr>
              <a:t>factor</a:t>
            </a:r>
            <a:r>
              <a:rPr sz="1900" b="1" spc="-130" dirty="0">
                <a:latin typeface="Arial"/>
                <a:cs typeface="Arial"/>
              </a:rPr>
              <a:t> </a:t>
            </a:r>
            <a:r>
              <a:rPr sz="1900" b="1" spc="-5" dirty="0">
                <a:latin typeface="Arial"/>
                <a:cs typeface="Arial"/>
              </a:rPr>
              <a:t>de</a:t>
            </a:r>
            <a:r>
              <a:rPr sz="1900" b="1" spc="-120" dirty="0">
                <a:latin typeface="Arial"/>
                <a:cs typeface="Arial"/>
              </a:rPr>
              <a:t> </a:t>
            </a:r>
            <a:r>
              <a:rPr sz="1900" b="1" spc="-5" dirty="0">
                <a:latin typeface="Arial"/>
                <a:cs typeface="Arial"/>
              </a:rPr>
              <a:t>Potencia, </a:t>
            </a:r>
            <a:r>
              <a:rPr sz="1900" b="1" spc="-515" dirty="0">
                <a:latin typeface="Arial"/>
                <a:cs typeface="Arial"/>
              </a:rPr>
              <a:t> </a:t>
            </a:r>
            <a:r>
              <a:rPr sz="1900" b="1" spc="-10" dirty="0">
                <a:latin typeface="Arial"/>
                <a:cs typeface="Arial"/>
              </a:rPr>
              <a:t>ver</a:t>
            </a:r>
            <a:r>
              <a:rPr sz="1900" b="1" spc="-5" dirty="0">
                <a:latin typeface="Arial"/>
                <a:cs typeface="Arial"/>
              </a:rPr>
              <a:t> figura</a:t>
            </a:r>
            <a:r>
              <a:rPr sz="1900" b="1" spc="5" dirty="0">
                <a:latin typeface="Arial"/>
                <a:cs typeface="Arial"/>
              </a:rPr>
              <a:t> </a:t>
            </a:r>
            <a:r>
              <a:rPr sz="1900" b="1" spc="-5" dirty="0">
                <a:latin typeface="Arial"/>
                <a:cs typeface="Arial"/>
              </a:rPr>
              <a:t>27.</a:t>
            </a:r>
            <a:endParaRPr sz="1900">
              <a:latin typeface="Arial"/>
              <a:cs typeface="Arial"/>
            </a:endParaRPr>
          </a:p>
        </p:txBody>
      </p:sp>
      <p:pic>
        <p:nvPicPr>
          <p:cNvPr id="43" name="object 43"/>
          <p:cNvPicPr/>
          <p:nvPr/>
        </p:nvPicPr>
        <p:blipFill>
          <a:blip r:embed="rId3" cstate="print"/>
          <a:stretch>
            <a:fillRect/>
          </a:stretch>
        </p:blipFill>
        <p:spPr>
          <a:xfrm>
            <a:off x="719455" y="6170887"/>
            <a:ext cx="208914" cy="194987"/>
          </a:xfrm>
          <a:prstGeom prst="rect">
            <a:avLst/>
          </a:prstGeom>
        </p:spPr>
      </p:pic>
      <p:sp>
        <p:nvSpPr>
          <p:cNvPr id="44" name="object 4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120</a:t>
            </a:fld>
            <a:endParaRPr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328" y="4796917"/>
            <a:ext cx="228599" cy="277368"/>
          </a:xfrm>
          <a:prstGeom prst="rect">
            <a:avLst/>
          </a:prstGeom>
        </p:spPr>
      </p:pic>
      <p:sp>
        <p:nvSpPr>
          <p:cNvPr id="7" name="object 7"/>
          <p:cNvSpPr txBox="1"/>
          <p:nvPr/>
        </p:nvSpPr>
        <p:spPr>
          <a:xfrm>
            <a:off x="935228" y="4767453"/>
            <a:ext cx="49263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80" dirty="0">
                <a:latin typeface="Arial"/>
                <a:cs typeface="Arial"/>
              </a:rPr>
              <a:t> </a:t>
            </a:r>
            <a:r>
              <a:rPr sz="1900" b="1" spc="-5" dirty="0">
                <a:latin typeface="Arial"/>
                <a:cs typeface="Arial"/>
              </a:rPr>
              <a:t>la</a:t>
            </a:r>
            <a:r>
              <a:rPr sz="1900" b="1" spc="80" dirty="0">
                <a:latin typeface="Arial"/>
                <a:cs typeface="Arial"/>
              </a:rPr>
              <a:t> </a:t>
            </a:r>
            <a:r>
              <a:rPr sz="1900" b="1" spc="-5" dirty="0">
                <a:latin typeface="Arial"/>
                <a:cs typeface="Arial"/>
              </a:rPr>
              <a:t>prueba</a:t>
            </a:r>
            <a:r>
              <a:rPr sz="1900" b="1" spc="95"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corriente</a:t>
            </a:r>
            <a:r>
              <a:rPr sz="1900" b="1" spc="100"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excitación,</a:t>
            </a:r>
            <a:r>
              <a:rPr sz="1900" b="1" spc="86" dirty="0">
                <a:latin typeface="Arial"/>
                <a:cs typeface="Arial"/>
              </a:rPr>
              <a:t> </a:t>
            </a:r>
            <a:r>
              <a:rPr sz="1900" b="1" spc="-5" dirty="0">
                <a:latin typeface="Arial"/>
                <a:cs typeface="Arial"/>
              </a:rPr>
              <a:t>la</a:t>
            </a:r>
            <a:endParaRPr sz="1900">
              <a:latin typeface="Arial"/>
              <a:cs typeface="Arial"/>
            </a:endParaRPr>
          </a:p>
        </p:txBody>
      </p:sp>
      <p:sp>
        <p:nvSpPr>
          <p:cNvPr id="8" name="object 8"/>
          <p:cNvSpPr txBox="1"/>
          <p:nvPr/>
        </p:nvSpPr>
        <p:spPr>
          <a:xfrm>
            <a:off x="5932296" y="4796917"/>
            <a:ext cx="404050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inyección</a:t>
            </a:r>
            <a:r>
              <a:rPr sz="1900" b="1" spc="100" dirty="0">
                <a:latin typeface="Arial"/>
                <a:cs typeface="Arial"/>
              </a:rPr>
              <a:t> </a:t>
            </a:r>
            <a:r>
              <a:rPr sz="1900" b="1" dirty="0">
                <a:latin typeface="Arial"/>
                <a:cs typeface="Arial"/>
              </a:rPr>
              <a:t>de</a:t>
            </a:r>
            <a:r>
              <a:rPr sz="1900" b="1" spc="90" dirty="0">
                <a:latin typeface="Arial"/>
                <a:cs typeface="Arial"/>
              </a:rPr>
              <a:t> </a:t>
            </a:r>
            <a:r>
              <a:rPr sz="1900" b="1" spc="-5" dirty="0">
                <a:latin typeface="Arial"/>
                <a:cs typeface="Arial"/>
              </a:rPr>
              <a:t>tensión</a:t>
            </a:r>
            <a:r>
              <a:rPr sz="1900" b="1" spc="90" dirty="0">
                <a:latin typeface="Arial"/>
                <a:cs typeface="Arial"/>
              </a:rPr>
              <a:t> </a:t>
            </a:r>
            <a:r>
              <a:rPr sz="1900" b="1" spc="-5" dirty="0">
                <a:latin typeface="Arial"/>
                <a:cs typeface="Arial"/>
              </a:rPr>
              <a:t>se</a:t>
            </a:r>
            <a:r>
              <a:rPr sz="1900" b="1" spc="90" dirty="0">
                <a:latin typeface="Arial"/>
                <a:cs typeface="Arial"/>
              </a:rPr>
              <a:t> </a:t>
            </a:r>
            <a:r>
              <a:rPr sz="1900" b="1" spc="-5" dirty="0">
                <a:latin typeface="Arial"/>
                <a:cs typeface="Arial"/>
              </a:rPr>
              <a:t>efectúa</a:t>
            </a:r>
            <a:r>
              <a:rPr sz="1900" b="1" spc="90" dirty="0">
                <a:latin typeface="Arial"/>
                <a:cs typeface="Arial"/>
              </a:rPr>
              <a:t> </a:t>
            </a:r>
            <a:r>
              <a:rPr sz="1900" b="1" spc="-5" dirty="0">
                <a:latin typeface="Arial"/>
                <a:cs typeface="Arial"/>
              </a:rPr>
              <a:t>en</a:t>
            </a:r>
            <a:endParaRPr sz="1900">
              <a:latin typeface="Arial"/>
              <a:cs typeface="Arial"/>
            </a:endParaRPr>
          </a:p>
        </p:txBody>
      </p:sp>
      <p:sp>
        <p:nvSpPr>
          <p:cNvPr id="9" name="object 9"/>
          <p:cNvSpPr txBox="1"/>
          <p:nvPr/>
        </p:nvSpPr>
        <p:spPr>
          <a:xfrm>
            <a:off x="947927" y="5074286"/>
            <a:ext cx="4396105" cy="269304"/>
          </a:xfrm>
          <a:prstGeom prst="rect">
            <a:avLst/>
          </a:prstGeom>
          <a:solidFill>
            <a:srgbClr val="FFFF00"/>
          </a:solidFill>
        </p:spPr>
        <p:txBody>
          <a:bodyPr vert="horz" wrap="square" lIns="0" tIns="0" rIns="0" bIns="0" rtlCol="0">
            <a:spAutoFit/>
          </a:bodyPr>
          <a:lstStyle/>
          <a:p>
            <a:pPr>
              <a:lnSpc>
                <a:spcPts val="2145"/>
              </a:lnSpc>
              <a:tabLst>
                <a:tab pos="859714" algn="l"/>
                <a:tab pos="1546723" algn="l"/>
                <a:tab pos="1883243" algn="l"/>
                <a:tab pos="2476915" algn="l"/>
                <a:tab pos="2882644" algn="l"/>
                <a:tab pos="3587432" algn="l"/>
                <a:tab pos="4073798" algn="l"/>
              </a:tabLst>
            </a:pPr>
            <a:r>
              <a:rPr sz="1900" b="1" spc="-5" dirty="0">
                <a:latin typeface="Arial"/>
                <a:cs typeface="Arial"/>
              </a:rPr>
              <a:t>modo	UST	y	p</a:t>
            </a:r>
            <a:r>
              <a:rPr sz="1900" b="1" spc="15"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l</a:t>
            </a:r>
            <a:r>
              <a:rPr sz="1900" b="1" spc="5" dirty="0">
                <a:latin typeface="Arial"/>
                <a:cs typeface="Arial"/>
              </a:rPr>
              <a:t>a</a:t>
            </a:r>
            <a:r>
              <a:rPr sz="1900" b="1" spc="-5" dirty="0">
                <a:latin typeface="Arial"/>
                <a:cs typeface="Arial"/>
              </a:rPr>
              <a:t>do</a:t>
            </a:r>
            <a:r>
              <a:rPr sz="1900" b="1" dirty="0">
                <a:latin typeface="Arial"/>
                <a:cs typeface="Arial"/>
              </a:rPr>
              <a:t>	</a:t>
            </a:r>
            <a:r>
              <a:rPr sz="1900" b="1" spc="-5" dirty="0">
                <a:latin typeface="Arial"/>
                <a:cs typeface="Arial"/>
              </a:rPr>
              <a:t>de</a:t>
            </a:r>
            <a:r>
              <a:rPr sz="1900" b="1" dirty="0">
                <a:latin typeface="Arial"/>
                <a:cs typeface="Arial"/>
              </a:rPr>
              <a:t>	</a:t>
            </a:r>
            <a:r>
              <a:rPr sz="1900" b="1" spc="-10" dirty="0">
                <a:latin typeface="Arial"/>
                <a:cs typeface="Arial"/>
              </a:rPr>
              <a:t>AT</a:t>
            </a:r>
            <a:endParaRPr sz="1900">
              <a:latin typeface="Arial"/>
              <a:cs typeface="Arial"/>
            </a:endParaRPr>
          </a:p>
        </p:txBody>
      </p:sp>
      <p:sp>
        <p:nvSpPr>
          <p:cNvPr id="10" name="object 10"/>
          <p:cNvSpPr txBox="1"/>
          <p:nvPr/>
        </p:nvSpPr>
        <p:spPr>
          <a:xfrm>
            <a:off x="5535296" y="5044821"/>
            <a:ext cx="4444365" cy="304570"/>
          </a:xfrm>
          <a:prstGeom prst="rect">
            <a:avLst/>
          </a:prstGeom>
        </p:spPr>
        <p:txBody>
          <a:bodyPr vert="horz" wrap="square" lIns="0" tIns="12064" rIns="0" bIns="0" rtlCol="0">
            <a:spAutoFit/>
          </a:bodyPr>
          <a:lstStyle/>
          <a:p>
            <a:pPr marL="12699">
              <a:spcBef>
                <a:spcPts val="95"/>
              </a:spcBef>
              <a:tabLst>
                <a:tab pos="954320" algn="l"/>
                <a:tab pos="1666727" algn="l"/>
                <a:tab pos="3788073" algn="l"/>
              </a:tabLst>
            </a:pPr>
            <a:r>
              <a:rPr sz="1900" b="1" spc="-5" dirty="0">
                <a:latin typeface="Arial"/>
                <a:cs typeface="Arial"/>
              </a:rPr>
              <a:t>(</a:t>
            </a:r>
            <a:r>
              <a:rPr sz="1900" b="1" dirty="0">
                <a:latin typeface="Arial"/>
                <a:cs typeface="Arial"/>
              </a:rPr>
              <a:t>T</a:t>
            </a:r>
            <a:r>
              <a:rPr sz="1900" b="1" spc="-5" dirty="0">
                <a:latin typeface="Arial"/>
                <a:cs typeface="Arial"/>
              </a:rPr>
              <a:t>a</a:t>
            </a:r>
            <a:r>
              <a:rPr sz="1900" b="1" dirty="0">
                <a:latin typeface="Arial"/>
                <a:cs typeface="Arial"/>
              </a:rPr>
              <a:t>n</a:t>
            </a:r>
            <a:r>
              <a:rPr sz="1900" b="1" spc="-5" dirty="0">
                <a:latin typeface="Arial"/>
                <a:cs typeface="Arial"/>
              </a:rPr>
              <a:t>to</a:t>
            </a:r>
            <a:r>
              <a:rPr sz="1900" b="1"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ra</a:t>
            </a:r>
            <a:r>
              <a:rPr sz="1900" b="1" dirty="0">
                <a:latin typeface="Arial"/>
                <a:cs typeface="Arial"/>
              </a:rPr>
              <a:t>	</a:t>
            </a:r>
            <a:r>
              <a:rPr sz="1900" b="1" spc="-5" dirty="0">
                <a:latin typeface="Arial"/>
                <a:cs typeface="Arial"/>
              </a:rPr>
              <a:t>transform</a:t>
            </a:r>
            <a:r>
              <a:rPr sz="1900" b="1" spc="5" dirty="0">
                <a:latin typeface="Arial"/>
                <a:cs typeface="Arial"/>
              </a:rPr>
              <a:t>a</a:t>
            </a:r>
            <a:r>
              <a:rPr sz="1900" b="1" spc="-5" dirty="0">
                <a:latin typeface="Arial"/>
                <a:cs typeface="Arial"/>
              </a:rPr>
              <a:t>d</a:t>
            </a:r>
            <a:r>
              <a:rPr sz="1900" b="1" dirty="0">
                <a:latin typeface="Arial"/>
                <a:cs typeface="Arial"/>
              </a:rPr>
              <a:t>o</a:t>
            </a:r>
            <a:r>
              <a:rPr sz="1900" b="1" spc="-5" dirty="0">
                <a:latin typeface="Arial"/>
                <a:cs typeface="Arial"/>
              </a:rPr>
              <a:t>res</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mo</a:t>
            </a:r>
            <a:endParaRPr sz="1900">
              <a:latin typeface="Arial"/>
              <a:cs typeface="Arial"/>
            </a:endParaRPr>
          </a:p>
        </p:txBody>
      </p:sp>
      <p:sp>
        <p:nvSpPr>
          <p:cNvPr id="11" name="object 11"/>
          <p:cNvSpPr txBox="1"/>
          <p:nvPr/>
        </p:nvSpPr>
        <p:spPr>
          <a:xfrm>
            <a:off x="935229" y="5322189"/>
            <a:ext cx="67494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autotransformadores),</a:t>
            </a:r>
            <a:r>
              <a:rPr sz="1900" b="1" spc="145" dirty="0">
                <a:latin typeface="Arial"/>
                <a:cs typeface="Arial"/>
              </a:rPr>
              <a:t> </a:t>
            </a:r>
            <a:r>
              <a:rPr sz="1900" b="1" spc="-10" dirty="0">
                <a:latin typeface="Arial"/>
                <a:cs typeface="Arial"/>
              </a:rPr>
              <a:t>ya</a:t>
            </a:r>
            <a:r>
              <a:rPr sz="1900" b="1" spc="145" dirty="0">
                <a:latin typeface="Arial"/>
                <a:cs typeface="Arial"/>
              </a:rPr>
              <a:t> </a:t>
            </a:r>
            <a:r>
              <a:rPr sz="1900" b="1" spc="-5" dirty="0">
                <a:latin typeface="Arial"/>
                <a:cs typeface="Arial"/>
              </a:rPr>
              <a:t>que</a:t>
            </a:r>
            <a:r>
              <a:rPr sz="1900" b="1" spc="135" dirty="0">
                <a:latin typeface="Arial"/>
                <a:cs typeface="Arial"/>
              </a:rPr>
              <a:t> </a:t>
            </a:r>
            <a:r>
              <a:rPr sz="1900" b="1" spc="-5" dirty="0">
                <a:latin typeface="Arial"/>
                <a:cs typeface="Arial"/>
              </a:rPr>
              <a:t>de</a:t>
            </a:r>
            <a:r>
              <a:rPr sz="1900" b="1" spc="140" dirty="0">
                <a:latin typeface="Arial"/>
                <a:cs typeface="Arial"/>
              </a:rPr>
              <a:t> </a:t>
            </a:r>
            <a:r>
              <a:rPr sz="1900" b="1" spc="-5" dirty="0">
                <a:latin typeface="Arial"/>
                <a:cs typeface="Arial"/>
              </a:rPr>
              <a:t>esta</a:t>
            </a:r>
            <a:r>
              <a:rPr sz="1900" b="1" spc="135" dirty="0">
                <a:latin typeface="Arial"/>
                <a:cs typeface="Arial"/>
              </a:rPr>
              <a:t> </a:t>
            </a:r>
            <a:r>
              <a:rPr sz="1900" b="1" spc="-5" dirty="0">
                <a:latin typeface="Arial"/>
                <a:cs typeface="Arial"/>
              </a:rPr>
              <a:t>forma</a:t>
            </a:r>
            <a:r>
              <a:rPr sz="1900" b="1" spc="130" dirty="0">
                <a:latin typeface="Arial"/>
                <a:cs typeface="Arial"/>
              </a:rPr>
              <a:t> </a:t>
            </a:r>
            <a:r>
              <a:rPr sz="1900" b="1" spc="-5" dirty="0">
                <a:latin typeface="Arial"/>
                <a:cs typeface="Arial"/>
              </a:rPr>
              <a:t>el</a:t>
            </a:r>
            <a:r>
              <a:rPr sz="1900" b="1" spc="160" dirty="0">
                <a:latin typeface="Arial"/>
                <a:cs typeface="Arial"/>
              </a:rPr>
              <a:t> </a:t>
            </a:r>
            <a:r>
              <a:rPr sz="1900" b="1" spc="-5" dirty="0">
                <a:latin typeface="Arial"/>
                <a:cs typeface="Arial"/>
              </a:rPr>
              <a:t>valor</a:t>
            </a:r>
            <a:r>
              <a:rPr sz="1900" b="1" spc="180" dirty="0">
                <a:latin typeface="Arial"/>
                <a:cs typeface="Arial"/>
              </a:rPr>
              <a:t> </a:t>
            </a:r>
            <a:r>
              <a:rPr sz="1900" b="1" spc="-5" dirty="0">
                <a:latin typeface="Arial"/>
                <a:cs typeface="Arial"/>
              </a:rPr>
              <a:t>de</a:t>
            </a:r>
            <a:r>
              <a:rPr sz="1900" b="1" spc="140" dirty="0">
                <a:latin typeface="Arial"/>
                <a:cs typeface="Arial"/>
              </a:rPr>
              <a:t> </a:t>
            </a:r>
            <a:r>
              <a:rPr sz="1900" b="1" spc="-5" dirty="0">
                <a:latin typeface="Arial"/>
                <a:cs typeface="Arial"/>
              </a:rPr>
              <a:t>la</a:t>
            </a:r>
            <a:endParaRPr sz="1900">
              <a:latin typeface="Arial"/>
              <a:cs typeface="Arial"/>
            </a:endParaRPr>
          </a:p>
        </p:txBody>
      </p:sp>
      <p:sp>
        <p:nvSpPr>
          <p:cNvPr id="12" name="object 12"/>
          <p:cNvSpPr txBox="1"/>
          <p:nvPr/>
        </p:nvSpPr>
        <p:spPr>
          <a:xfrm>
            <a:off x="7756526" y="5351729"/>
            <a:ext cx="22161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corriente</a:t>
            </a:r>
            <a:r>
              <a:rPr sz="1900" b="1" spc="120" dirty="0">
                <a:latin typeface="Arial"/>
                <a:cs typeface="Arial"/>
              </a:rPr>
              <a:t> </a:t>
            </a:r>
            <a:r>
              <a:rPr sz="1900" b="1" spc="-5" dirty="0">
                <a:latin typeface="Arial"/>
                <a:cs typeface="Arial"/>
              </a:rPr>
              <a:t>requerida</a:t>
            </a:r>
            <a:endParaRPr sz="1900">
              <a:latin typeface="Arial"/>
              <a:cs typeface="Arial"/>
            </a:endParaRPr>
          </a:p>
        </p:txBody>
      </p:sp>
      <p:sp>
        <p:nvSpPr>
          <p:cNvPr id="13" name="object 13"/>
          <p:cNvSpPr txBox="1"/>
          <p:nvPr/>
        </p:nvSpPr>
        <p:spPr>
          <a:xfrm>
            <a:off x="947928" y="5629403"/>
            <a:ext cx="1139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a:t>
            </a:r>
            <a:r>
              <a:rPr sz="1900" b="1" spc="-70" dirty="0">
                <a:latin typeface="Arial"/>
                <a:cs typeface="Arial"/>
              </a:rPr>
              <a:t> </a:t>
            </a:r>
            <a:r>
              <a:rPr sz="1900" b="1" spc="-5" dirty="0">
                <a:latin typeface="Arial"/>
                <a:cs typeface="Arial"/>
              </a:rPr>
              <a:t>menor.</a:t>
            </a:r>
            <a:endParaRPr sz="1900">
              <a:latin typeface="Arial"/>
              <a:cs typeface="Arial"/>
            </a:endParaRPr>
          </a:p>
        </p:txBody>
      </p:sp>
      <p:pic>
        <p:nvPicPr>
          <p:cNvPr id="14" name="object 14"/>
          <p:cNvPicPr/>
          <p:nvPr/>
        </p:nvPicPr>
        <p:blipFill>
          <a:blip r:embed="rId3" cstate="print"/>
          <a:stretch>
            <a:fillRect/>
          </a:stretch>
        </p:blipFill>
        <p:spPr>
          <a:xfrm>
            <a:off x="719455" y="6213432"/>
            <a:ext cx="208914" cy="194987"/>
          </a:xfrm>
          <a:prstGeom prst="rect">
            <a:avLst/>
          </a:prstGeom>
        </p:spPr>
      </p:pic>
      <p:sp>
        <p:nvSpPr>
          <p:cNvPr id="15" name="object 15"/>
          <p:cNvSpPr txBox="1"/>
          <p:nvPr/>
        </p:nvSpPr>
        <p:spPr>
          <a:xfrm>
            <a:off x="947927" y="6185612"/>
            <a:ext cx="378206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Si</a:t>
            </a:r>
            <a:r>
              <a:rPr sz="1900" b="1" spc="50" dirty="0">
                <a:latin typeface="Arial"/>
                <a:cs typeface="Arial"/>
              </a:rPr>
              <a:t> </a:t>
            </a:r>
            <a:r>
              <a:rPr sz="1900" b="1" spc="-5" dirty="0">
                <a:latin typeface="Arial"/>
                <a:cs typeface="Arial"/>
              </a:rPr>
              <a:t>la</a:t>
            </a:r>
            <a:r>
              <a:rPr sz="1900" b="1" spc="65" dirty="0">
                <a:latin typeface="Arial"/>
                <a:cs typeface="Arial"/>
              </a:rPr>
              <a:t> </a:t>
            </a:r>
            <a:r>
              <a:rPr sz="1900" b="1" spc="-5" dirty="0">
                <a:latin typeface="Arial"/>
                <a:cs typeface="Arial"/>
              </a:rPr>
              <a:t>conexión</a:t>
            </a:r>
            <a:r>
              <a:rPr sz="1900" b="1" spc="75" dirty="0">
                <a:latin typeface="Arial"/>
                <a:cs typeface="Arial"/>
              </a:rPr>
              <a:t> </a:t>
            </a:r>
            <a:r>
              <a:rPr sz="1900" b="1" spc="-5" dirty="0">
                <a:latin typeface="Arial"/>
                <a:cs typeface="Arial"/>
              </a:rPr>
              <a:t>del</a:t>
            </a:r>
            <a:r>
              <a:rPr sz="1900" b="1" spc="65" dirty="0">
                <a:latin typeface="Arial"/>
                <a:cs typeface="Arial"/>
              </a:rPr>
              <a:t> </a:t>
            </a:r>
            <a:r>
              <a:rPr sz="1900" b="1" spc="-5" dirty="0">
                <a:latin typeface="Arial"/>
                <a:cs typeface="Arial"/>
              </a:rPr>
              <a:t>transformador</a:t>
            </a:r>
            <a:endParaRPr sz="1900">
              <a:latin typeface="Arial"/>
              <a:cs typeface="Arial"/>
            </a:endParaRPr>
          </a:p>
        </p:txBody>
      </p:sp>
      <p:sp>
        <p:nvSpPr>
          <p:cNvPr id="16" name="object 16"/>
          <p:cNvSpPr txBox="1"/>
          <p:nvPr/>
        </p:nvSpPr>
        <p:spPr>
          <a:xfrm>
            <a:off x="4791583" y="6156147"/>
            <a:ext cx="191071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spc="40" dirty="0">
                <a:latin typeface="Arial"/>
                <a:cs typeface="Arial"/>
              </a:rPr>
              <a:t> </a:t>
            </a:r>
            <a:r>
              <a:rPr sz="1900" b="1" spc="-5" dirty="0">
                <a:latin typeface="Arial"/>
                <a:cs typeface="Arial"/>
              </a:rPr>
              <a:t>en</a:t>
            </a:r>
            <a:r>
              <a:rPr sz="1900" b="1" spc="44" dirty="0">
                <a:latin typeface="Arial"/>
                <a:cs typeface="Arial"/>
              </a:rPr>
              <a:t> </a:t>
            </a:r>
            <a:r>
              <a:rPr sz="1900" b="1" spc="-5" dirty="0">
                <a:latin typeface="Arial"/>
                <a:cs typeface="Arial"/>
              </a:rPr>
              <a:t>estrella,</a:t>
            </a:r>
            <a:r>
              <a:rPr sz="1900" b="1" spc="40" dirty="0">
                <a:latin typeface="Arial"/>
                <a:cs typeface="Arial"/>
              </a:rPr>
              <a:t> </a:t>
            </a:r>
            <a:r>
              <a:rPr sz="1900" b="1" spc="-5" dirty="0">
                <a:latin typeface="Arial"/>
                <a:cs typeface="Arial"/>
              </a:rPr>
              <a:t>la</a:t>
            </a:r>
            <a:endParaRPr sz="1900">
              <a:latin typeface="Arial"/>
              <a:cs typeface="Arial"/>
            </a:endParaRPr>
          </a:p>
        </p:txBody>
      </p:sp>
      <p:sp>
        <p:nvSpPr>
          <p:cNvPr id="17" name="object 17"/>
          <p:cNvSpPr txBox="1"/>
          <p:nvPr/>
        </p:nvSpPr>
        <p:spPr>
          <a:xfrm>
            <a:off x="6765927" y="6185612"/>
            <a:ext cx="10610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xi</a:t>
            </a:r>
            <a:r>
              <a:rPr sz="1900" b="1" dirty="0">
                <a:latin typeface="Arial"/>
                <a:cs typeface="Arial"/>
              </a:rPr>
              <a:t>ó</a:t>
            </a:r>
            <a:r>
              <a:rPr sz="1900" b="1" spc="-5" dirty="0">
                <a:latin typeface="Arial"/>
                <a:cs typeface="Arial"/>
              </a:rPr>
              <a:t>n</a:t>
            </a:r>
            <a:endParaRPr sz="1900">
              <a:latin typeface="Arial"/>
              <a:cs typeface="Arial"/>
            </a:endParaRPr>
          </a:p>
        </p:txBody>
      </p:sp>
      <p:sp>
        <p:nvSpPr>
          <p:cNvPr id="18" name="object 18"/>
          <p:cNvSpPr txBox="1"/>
          <p:nvPr/>
        </p:nvSpPr>
        <p:spPr>
          <a:xfrm>
            <a:off x="7888606" y="6156147"/>
            <a:ext cx="209676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deberá</a:t>
            </a:r>
            <a:r>
              <a:rPr sz="1900" b="1" spc="21" dirty="0">
                <a:latin typeface="Arial"/>
                <a:cs typeface="Arial"/>
              </a:rPr>
              <a:t> </a:t>
            </a:r>
            <a:r>
              <a:rPr sz="1900" b="1" spc="-5" dirty="0">
                <a:latin typeface="Arial"/>
                <a:cs typeface="Arial"/>
              </a:rPr>
              <a:t>efectuarse</a:t>
            </a:r>
            <a:endParaRPr sz="1900">
              <a:latin typeface="Arial"/>
              <a:cs typeface="Arial"/>
            </a:endParaRPr>
          </a:p>
        </p:txBody>
      </p:sp>
      <p:sp>
        <p:nvSpPr>
          <p:cNvPr id="19" name="object 19"/>
          <p:cNvSpPr txBox="1"/>
          <p:nvPr/>
        </p:nvSpPr>
        <p:spPr>
          <a:xfrm>
            <a:off x="1605025" y="6462980"/>
            <a:ext cx="15030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fase</a:t>
            </a:r>
            <a:r>
              <a:rPr sz="1900" b="1" spc="-21" dirty="0">
                <a:latin typeface="Arial"/>
                <a:cs typeface="Arial"/>
              </a:rPr>
              <a:t> </a:t>
            </a:r>
            <a:r>
              <a:rPr sz="1900" b="1" spc="-5" dirty="0">
                <a:latin typeface="Arial"/>
                <a:cs typeface="Arial"/>
              </a:rPr>
              <a:t>y</a:t>
            </a:r>
            <a:r>
              <a:rPr sz="1900" b="1" spc="-50" dirty="0">
                <a:latin typeface="Arial"/>
                <a:cs typeface="Arial"/>
              </a:rPr>
              <a:t> </a:t>
            </a:r>
            <a:r>
              <a:rPr sz="1900" b="1" dirty="0">
                <a:latin typeface="Arial"/>
                <a:cs typeface="Arial"/>
              </a:rPr>
              <a:t>neutro</a:t>
            </a:r>
            <a:endParaRPr sz="1900">
              <a:latin typeface="Arial"/>
              <a:cs typeface="Arial"/>
            </a:endParaRPr>
          </a:p>
        </p:txBody>
      </p:sp>
      <p:sp>
        <p:nvSpPr>
          <p:cNvPr id="20" name="object 20"/>
          <p:cNvSpPr txBox="1"/>
          <p:nvPr/>
        </p:nvSpPr>
        <p:spPr>
          <a:xfrm>
            <a:off x="935229" y="6433515"/>
            <a:ext cx="3016885" cy="304570"/>
          </a:xfrm>
          <a:prstGeom prst="rect">
            <a:avLst/>
          </a:prstGeom>
        </p:spPr>
        <p:txBody>
          <a:bodyPr vert="horz" wrap="square" lIns="0" tIns="12064" rIns="0" bIns="0" rtlCol="0">
            <a:spAutoFit/>
          </a:bodyPr>
          <a:lstStyle/>
          <a:p>
            <a:pPr marL="12699">
              <a:spcBef>
                <a:spcPts val="95"/>
              </a:spcBef>
              <a:tabLst>
                <a:tab pos="2172143" algn="l"/>
              </a:tabLst>
            </a:pPr>
            <a:r>
              <a:rPr sz="1900" b="1" spc="-5" dirty="0">
                <a:latin typeface="Arial"/>
                <a:cs typeface="Arial"/>
              </a:rPr>
              <a:t>entre	,</a:t>
            </a:r>
            <a:r>
              <a:rPr sz="1900" b="1" spc="-40" dirty="0">
                <a:latin typeface="Arial"/>
                <a:cs typeface="Arial"/>
              </a:rPr>
              <a:t> </a:t>
            </a:r>
            <a:r>
              <a:rPr sz="1900" b="1" spc="-5" dirty="0">
                <a:latin typeface="Arial"/>
                <a:cs typeface="Arial"/>
              </a:rPr>
              <a:t>con</a:t>
            </a:r>
            <a:r>
              <a:rPr sz="1900" b="1" spc="-35" dirty="0">
                <a:latin typeface="Arial"/>
                <a:cs typeface="Arial"/>
              </a:rPr>
              <a:t> </a:t>
            </a:r>
            <a:r>
              <a:rPr sz="1900" b="1" spc="-5" dirty="0">
                <a:latin typeface="Arial"/>
                <a:cs typeface="Arial"/>
              </a:rPr>
              <a:t>el</a:t>
            </a:r>
            <a:endParaRPr sz="1900">
              <a:latin typeface="Arial"/>
              <a:cs typeface="Arial"/>
            </a:endParaRPr>
          </a:p>
        </p:txBody>
      </p:sp>
      <p:sp>
        <p:nvSpPr>
          <p:cNvPr id="21" name="object 21"/>
          <p:cNvSpPr txBox="1"/>
          <p:nvPr/>
        </p:nvSpPr>
        <p:spPr>
          <a:xfrm>
            <a:off x="4005707" y="6462980"/>
            <a:ext cx="24422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neutro</a:t>
            </a:r>
            <a:r>
              <a:rPr sz="1900" b="1" spc="5" dirty="0">
                <a:latin typeface="Arial"/>
                <a:cs typeface="Arial"/>
              </a:rPr>
              <a:t> </a:t>
            </a:r>
            <a:r>
              <a:rPr sz="1900" b="1" spc="-5" dirty="0">
                <a:latin typeface="Arial"/>
                <a:cs typeface="Arial"/>
              </a:rPr>
              <a:t>desconectado</a:t>
            </a:r>
            <a:endParaRPr sz="1900">
              <a:latin typeface="Arial"/>
              <a:cs typeface="Arial"/>
            </a:endParaRPr>
          </a:p>
        </p:txBody>
      </p:sp>
      <p:sp>
        <p:nvSpPr>
          <p:cNvPr id="22" name="object 22"/>
          <p:cNvSpPr txBox="1"/>
          <p:nvPr/>
        </p:nvSpPr>
        <p:spPr>
          <a:xfrm>
            <a:off x="6434710" y="643351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23" name="object 23"/>
          <p:cNvPicPr/>
          <p:nvPr/>
        </p:nvPicPr>
        <p:blipFill>
          <a:blip r:embed="rId4" cstate="print"/>
          <a:stretch>
            <a:fillRect/>
          </a:stretch>
        </p:blipFill>
        <p:spPr>
          <a:xfrm>
            <a:off x="2564832" y="1223529"/>
            <a:ext cx="5615378" cy="3265000"/>
          </a:xfrm>
          <a:prstGeom prst="rect">
            <a:avLst/>
          </a:prstGeom>
        </p:spPr>
      </p:pic>
      <p:sp>
        <p:nvSpPr>
          <p:cNvPr id="24" name="object 2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121</a:t>
            </a:fld>
            <a:endParaRPr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p:nvPr/>
        </p:nvSpPr>
        <p:spPr>
          <a:xfrm>
            <a:off x="3054351" y="1425195"/>
            <a:ext cx="2507615" cy="277495"/>
          </a:xfrm>
          <a:custGeom>
            <a:avLst/>
            <a:gdLst/>
            <a:ahLst/>
            <a:cxnLst/>
            <a:rect l="l" t="t" r="r" b="b"/>
            <a:pathLst>
              <a:path w="2507615" h="277494">
                <a:moveTo>
                  <a:pt x="2507233" y="0"/>
                </a:moveTo>
                <a:lnTo>
                  <a:pt x="0" y="0"/>
                </a:lnTo>
                <a:lnTo>
                  <a:pt x="0" y="277367"/>
                </a:lnTo>
                <a:lnTo>
                  <a:pt x="2507233" y="277367"/>
                </a:lnTo>
                <a:lnTo>
                  <a:pt x="2507233" y="0"/>
                </a:lnTo>
                <a:close/>
              </a:path>
            </a:pathLst>
          </a:custGeom>
          <a:solidFill>
            <a:srgbClr val="FFFF00"/>
          </a:solidFill>
        </p:spPr>
        <p:txBody>
          <a:bodyPr wrap="square" lIns="0" tIns="0" rIns="0" bIns="0" rtlCol="0"/>
          <a:lstStyle/>
          <a:p>
            <a:endParaRPr/>
          </a:p>
        </p:txBody>
      </p:sp>
      <p:sp>
        <p:nvSpPr>
          <p:cNvPr id="7" name="object 7"/>
          <p:cNvSpPr/>
          <p:nvPr/>
        </p:nvSpPr>
        <p:spPr>
          <a:xfrm>
            <a:off x="7788529" y="1425195"/>
            <a:ext cx="1890395" cy="277495"/>
          </a:xfrm>
          <a:custGeom>
            <a:avLst/>
            <a:gdLst/>
            <a:ahLst/>
            <a:cxnLst/>
            <a:rect l="l" t="t" r="r" b="b"/>
            <a:pathLst>
              <a:path w="1890395" h="277494">
                <a:moveTo>
                  <a:pt x="1890013" y="0"/>
                </a:moveTo>
                <a:lnTo>
                  <a:pt x="0" y="0"/>
                </a:lnTo>
                <a:lnTo>
                  <a:pt x="0" y="277367"/>
                </a:lnTo>
                <a:lnTo>
                  <a:pt x="1890013" y="277367"/>
                </a:lnTo>
                <a:lnTo>
                  <a:pt x="1890013" y="0"/>
                </a:lnTo>
                <a:close/>
              </a:path>
            </a:pathLst>
          </a:custGeom>
          <a:solidFill>
            <a:srgbClr val="FFFF00"/>
          </a:solidFill>
        </p:spPr>
        <p:txBody>
          <a:bodyPr wrap="square" lIns="0" tIns="0" rIns="0" bIns="0" rtlCol="0"/>
          <a:lstStyle/>
          <a:p>
            <a:endParaRPr/>
          </a:p>
        </p:txBody>
      </p:sp>
      <p:pic>
        <p:nvPicPr>
          <p:cNvPr id="8" name="object 8"/>
          <p:cNvPicPr/>
          <p:nvPr/>
        </p:nvPicPr>
        <p:blipFill>
          <a:blip r:embed="rId2" cstate="print"/>
          <a:stretch>
            <a:fillRect/>
          </a:stretch>
        </p:blipFill>
        <p:spPr>
          <a:xfrm>
            <a:off x="719455" y="1454107"/>
            <a:ext cx="208914" cy="194987"/>
          </a:xfrm>
          <a:prstGeom prst="rect">
            <a:avLst/>
          </a:prstGeom>
        </p:spPr>
      </p:pic>
      <p:sp>
        <p:nvSpPr>
          <p:cNvPr id="9" name="object 9"/>
          <p:cNvSpPr txBox="1"/>
          <p:nvPr/>
        </p:nvSpPr>
        <p:spPr>
          <a:xfrm>
            <a:off x="935227" y="1395730"/>
            <a:ext cx="88233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dirty="0">
                <a:latin typeface="Arial"/>
                <a:cs typeface="Arial"/>
              </a:rPr>
              <a:t> </a:t>
            </a:r>
            <a:r>
              <a:rPr sz="1900" b="1" spc="-5" dirty="0">
                <a:latin typeface="Arial"/>
                <a:cs typeface="Arial"/>
              </a:rPr>
              <a:t>caso</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que</a:t>
            </a:r>
            <a:r>
              <a:rPr sz="1900" b="1" spc="10"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conexión</a:t>
            </a:r>
            <a:r>
              <a:rPr sz="1900" b="1" spc="5" dirty="0">
                <a:latin typeface="Arial"/>
                <a:cs typeface="Arial"/>
              </a:rPr>
              <a:t> </a:t>
            </a:r>
            <a:r>
              <a:rPr sz="1900" b="1" spc="-5" dirty="0">
                <a:latin typeface="Arial"/>
                <a:cs typeface="Arial"/>
              </a:rPr>
              <a:t>sea</a:t>
            </a:r>
            <a:r>
              <a:rPr sz="1900" b="1"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delta,</a:t>
            </a:r>
            <a:r>
              <a:rPr sz="1900" b="1" spc="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prueba</a:t>
            </a:r>
            <a:r>
              <a:rPr sz="1900" b="1" spc="5" dirty="0">
                <a:latin typeface="Arial"/>
                <a:cs typeface="Arial"/>
              </a:rPr>
              <a:t> </a:t>
            </a:r>
            <a:r>
              <a:rPr sz="1900" b="1" spc="-5" dirty="0">
                <a:latin typeface="Arial"/>
                <a:cs typeface="Arial"/>
              </a:rPr>
              <a:t>se</a:t>
            </a:r>
            <a:r>
              <a:rPr sz="1900" b="1" spc="5" dirty="0">
                <a:latin typeface="Arial"/>
                <a:cs typeface="Arial"/>
              </a:rPr>
              <a:t> </a:t>
            </a:r>
            <a:r>
              <a:rPr sz="1900" b="1" spc="-5" dirty="0">
                <a:latin typeface="Arial"/>
                <a:cs typeface="Arial"/>
              </a:rPr>
              <a:t>hace</a:t>
            </a:r>
            <a:r>
              <a:rPr sz="1900" b="1" spc="15" dirty="0">
                <a:latin typeface="Arial"/>
                <a:cs typeface="Arial"/>
              </a:rPr>
              <a:t> </a:t>
            </a:r>
            <a:r>
              <a:rPr sz="1900" b="1" spc="-5" dirty="0">
                <a:latin typeface="Arial"/>
                <a:cs typeface="Arial"/>
              </a:rPr>
              <a:t>entre</a:t>
            </a:r>
            <a:r>
              <a:rPr sz="1900" b="1" dirty="0">
                <a:latin typeface="Arial"/>
                <a:cs typeface="Arial"/>
              </a:rPr>
              <a:t> </a:t>
            </a:r>
            <a:r>
              <a:rPr sz="1900" b="1" spc="-5" dirty="0">
                <a:latin typeface="Arial"/>
                <a:cs typeface="Arial"/>
              </a:rPr>
              <a:t>fase</a:t>
            </a:r>
            <a:r>
              <a:rPr sz="1900" b="1" spc="21" dirty="0">
                <a:latin typeface="Arial"/>
                <a:cs typeface="Arial"/>
              </a:rPr>
              <a:t> </a:t>
            </a:r>
            <a:r>
              <a:rPr sz="1900" b="1" spc="-5" dirty="0">
                <a:latin typeface="Arial"/>
                <a:cs typeface="Arial"/>
              </a:rPr>
              <a:t>y</a:t>
            </a:r>
            <a:r>
              <a:rPr sz="1900" b="1" spc="-21" dirty="0">
                <a:latin typeface="Arial"/>
                <a:cs typeface="Arial"/>
              </a:rPr>
              <a:t> </a:t>
            </a:r>
            <a:r>
              <a:rPr sz="1900" b="1" dirty="0">
                <a:latin typeface="Arial"/>
                <a:cs typeface="Arial"/>
              </a:rPr>
              <a:t>fase.</a:t>
            </a:r>
            <a:endParaRPr sz="1900">
              <a:latin typeface="Arial"/>
              <a:cs typeface="Arial"/>
            </a:endParaRPr>
          </a:p>
        </p:txBody>
      </p:sp>
      <p:pic>
        <p:nvPicPr>
          <p:cNvPr id="10" name="object 10"/>
          <p:cNvPicPr/>
          <p:nvPr/>
        </p:nvPicPr>
        <p:blipFill>
          <a:blip r:embed="rId3" cstate="print"/>
          <a:stretch>
            <a:fillRect/>
          </a:stretch>
        </p:blipFill>
        <p:spPr>
          <a:xfrm>
            <a:off x="719328" y="1979931"/>
            <a:ext cx="228599" cy="277367"/>
          </a:xfrm>
          <a:prstGeom prst="rect">
            <a:avLst/>
          </a:prstGeom>
        </p:spPr>
      </p:pic>
      <p:sp>
        <p:nvSpPr>
          <p:cNvPr id="11" name="object 11"/>
          <p:cNvSpPr txBox="1"/>
          <p:nvPr/>
        </p:nvSpPr>
        <p:spPr>
          <a:xfrm>
            <a:off x="1242365" y="1979931"/>
            <a:ext cx="93916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terminal</a:t>
            </a:r>
            <a:endParaRPr sz="1900">
              <a:latin typeface="Arial"/>
              <a:cs typeface="Arial"/>
            </a:endParaRPr>
          </a:p>
        </p:txBody>
      </p:sp>
      <p:sp>
        <p:nvSpPr>
          <p:cNvPr id="12" name="object 12"/>
          <p:cNvSpPr txBox="1"/>
          <p:nvPr/>
        </p:nvSpPr>
        <p:spPr>
          <a:xfrm>
            <a:off x="935227" y="1950466"/>
            <a:ext cx="2533651" cy="304570"/>
          </a:xfrm>
          <a:prstGeom prst="rect">
            <a:avLst/>
          </a:prstGeom>
        </p:spPr>
        <p:txBody>
          <a:bodyPr vert="horz" wrap="square" lIns="0" tIns="12064" rIns="0" bIns="0" rtlCol="0">
            <a:spAutoFit/>
          </a:bodyPr>
          <a:lstStyle/>
          <a:p>
            <a:pPr marL="12699">
              <a:spcBef>
                <a:spcPts val="95"/>
              </a:spcBef>
              <a:tabLst>
                <a:tab pos="1312429" algn="l"/>
              </a:tabLst>
            </a:pPr>
            <a:r>
              <a:rPr sz="1900" b="1" spc="-5" dirty="0">
                <a:latin typeface="Arial"/>
                <a:cs typeface="Arial"/>
              </a:rPr>
              <a:t>El	</a:t>
            </a:r>
            <a:r>
              <a:rPr sz="1900" b="1" dirty="0">
                <a:latin typeface="Arial"/>
                <a:cs typeface="Arial"/>
              </a:rPr>
              <a:t>que</a:t>
            </a:r>
            <a:r>
              <a:rPr sz="1900" b="1" spc="-65" dirty="0">
                <a:latin typeface="Arial"/>
                <a:cs typeface="Arial"/>
              </a:rPr>
              <a:t> </a:t>
            </a:r>
            <a:r>
              <a:rPr sz="1900" b="1" spc="-5" dirty="0">
                <a:latin typeface="Arial"/>
                <a:cs typeface="Arial"/>
              </a:rPr>
              <a:t>queda</a:t>
            </a:r>
            <a:endParaRPr sz="1900">
              <a:latin typeface="Arial"/>
              <a:cs typeface="Arial"/>
            </a:endParaRPr>
          </a:p>
        </p:txBody>
      </p:sp>
      <p:sp>
        <p:nvSpPr>
          <p:cNvPr id="13" name="object 13"/>
          <p:cNvSpPr txBox="1"/>
          <p:nvPr/>
        </p:nvSpPr>
        <p:spPr>
          <a:xfrm>
            <a:off x="3524122" y="1979931"/>
            <a:ext cx="5080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li</a:t>
            </a:r>
            <a:r>
              <a:rPr sz="1900" b="1" dirty="0">
                <a:latin typeface="Arial"/>
                <a:cs typeface="Arial"/>
              </a:rPr>
              <a:t>b</a:t>
            </a:r>
            <a:r>
              <a:rPr sz="1900" b="1" spc="-25" dirty="0">
                <a:latin typeface="Arial"/>
                <a:cs typeface="Arial"/>
              </a:rPr>
              <a:t>r</a:t>
            </a:r>
            <a:r>
              <a:rPr sz="1900" b="1" spc="-5" dirty="0">
                <a:latin typeface="Arial"/>
                <a:cs typeface="Arial"/>
              </a:rPr>
              <a:t>e</a:t>
            </a:r>
            <a:endParaRPr sz="1900">
              <a:latin typeface="Arial"/>
              <a:cs typeface="Arial"/>
            </a:endParaRPr>
          </a:p>
        </p:txBody>
      </p:sp>
      <p:sp>
        <p:nvSpPr>
          <p:cNvPr id="14" name="object 14"/>
          <p:cNvSpPr txBox="1"/>
          <p:nvPr/>
        </p:nvSpPr>
        <p:spPr>
          <a:xfrm>
            <a:off x="4085971" y="1950466"/>
            <a:ext cx="101726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debe</a:t>
            </a:r>
            <a:r>
              <a:rPr sz="1900" b="1" spc="-60" dirty="0">
                <a:latin typeface="Arial"/>
                <a:cs typeface="Arial"/>
              </a:rPr>
              <a:t> </a:t>
            </a:r>
            <a:r>
              <a:rPr sz="1900" b="1" spc="-5" dirty="0">
                <a:latin typeface="Arial"/>
                <a:cs typeface="Arial"/>
              </a:rPr>
              <a:t>ser</a:t>
            </a:r>
            <a:endParaRPr sz="1900">
              <a:latin typeface="Arial"/>
              <a:cs typeface="Arial"/>
            </a:endParaRPr>
          </a:p>
        </p:txBody>
      </p:sp>
      <p:sp>
        <p:nvSpPr>
          <p:cNvPr id="15" name="object 15"/>
          <p:cNvSpPr txBox="1"/>
          <p:nvPr/>
        </p:nvSpPr>
        <p:spPr>
          <a:xfrm>
            <a:off x="5157851" y="1979931"/>
            <a:ext cx="21450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conectado</a:t>
            </a:r>
            <a:r>
              <a:rPr sz="1900" b="1" spc="-10" dirty="0">
                <a:latin typeface="Arial"/>
                <a:cs typeface="Arial"/>
              </a:rPr>
              <a:t> </a:t>
            </a:r>
            <a:r>
              <a:rPr sz="1900" b="1" spc="-5" dirty="0">
                <a:latin typeface="Arial"/>
                <a:cs typeface="Arial"/>
              </a:rPr>
              <a:t>a</a:t>
            </a:r>
            <a:r>
              <a:rPr sz="1900" b="1" spc="-10" dirty="0">
                <a:latin typeface="Arial"/>
                <a:cs typeface="Arial"/>
              </a:rPr>
              <a:t> </a:t>
            </a:r>
            <a:r>
              <a:rPr sz="1900" b="1" spc="-5" dirty="0">
                <a:latin typeface="Arial"/>
                <a:cs typeface="Arial"/>
              </a:rPr>
              <a:t>tierra.</a:t>
            </a:r>
            <a:endParaRPr sz="1900">
              <a:latin typeface="Arial"/>
              <a:cs typeface="Arial"/>
            </a:endParaRPr>
          </a:p>
        </p:txBody>
      </p:sp>
      <p:pic>
        <p:nvPicPr>
          <p:cNvPr id="16" name="object 16"/>
          <p:cNvPicPr/>
          <p:nvPr/>
        </p:nvPicPr>
        <p:blipFill>
          <a:blip r:embed="rId4" cstate="print"/>
          <a:stretch>
            <a:fillRect/>
          </a:stretch>
        </p:blipFill>
        <p:spPr>
          <a:xfrm>
            <a:off x="719328" y="2535048"/>
            <a:ext cx="228599" cy="277367"/>
          </a:xfrm>
          <a:prstGeom prst="rect">
            <a:avLst/>
          </a:prstGeom>
        </p:spPr>
      </p:pic>
      <p:sp>
        <p:nvSpPr>
          <p:cNvPr id="17" name="object 17"/>
          <p:cNvSpPr/>
          <p:nvPr/>
        </p:nvSpPr>
        <p:spPr>
          <a:xfrm>
            <a:off x="5810378" y="2535049"/>
            <a:ext cx="2691765" cy="277495"/>
          </a:xfrm>
          <a:custGeom>
            <a:avLst/>
            <a:gdLst/>
            <a:ahLst/>
            <a:cxnLst/>
            <a:rect l="l" t="t" r="r" b="b"/>
            <a:pathLst>
              <a:path w="2691765" h="277494">
                <a:moveTo>
                  <a:pt x="2691638" y="0"/>
                </a:moveTo>
                <a:lnTo>
                  <a:pt x="0" y="0"/>
                </a:lnTo>
                <a:lnTo>
                  <a:pt x="0" y="277367"/>
                </a:lnTo>
                <a:lnTo>
                  <a:pt x="2691638" y="277367"/>
                </a:lnTo>
                <a:lnTo>
                  <a:pt x="2691638" y="0"/>
                </a:lnTo>
                <a:close/>
              </a:path>
            </a:pathLst>
          </a:custGeom>
          <a:solidFill>
            <a:srgbClr val="FFFF00"/>
          </a:solidFill>
        </p:spPr>
        <p:txBody>
          <a:bodyPr wrap="square" lIns="0" tIns="0" rIns="0" bIns="0" rtlCol="0"/>
          <a:lstStyle/>
          <a:p>
            <a:endParaRPr/>
          </a:p>
        </p:txBody>
      </p:sp>
      <p:sp>
        <p:nvSpPr>
          <p:cNvPr id="18" name="object 18"/>
          <p:cNvSpPr txBox="1"/>
          <p:nvPr/>
        </p:nvSpPr>
        <p:spPr>
          <a:xfrm>
            <a:off x="935227" y="2505582"/>
            <a:ext cx="14287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r>
              <a:rPr sz="1900" b="1" spc="-44" dirty="0">
                <a:latin typeface="Arial"/>
                <a:cs typeface="Arial"/>
              </a:rPr>
              <a:t> </a:t>
            </a:r>
            <a:r>
              <a:rPr sz="1900" b="1" spc="-5" dirty="0">
                <a:latin typeface="Arial"/>
                <a:cs typeface="Arial"/>
              </a:rPr>
              <a:t>el</a:t>
            </a:r>
            <a:r>
              <a:rPr sz="1900" b="1" spc="-30" dirty="0">
                <a:latin typeface="Arial"/>
                <a:cs typeface="Arial"/>
              </a:rPr>
              <a:t> </a:t>
            </a:r>
            <a:r>
              <a:rPr sz="1900" b="1" spc="-5" dirty="0">
                <a:latin typeface="Arial"/>
                <a:cs typeface="Arial"/>
              </a:rPr>
              <a:t>lado</a:t>
            </a:r>
            <a:r>
              <a:rPr sz="1900" b="1" spc="-25" dirty="0">
                <a:latin typeface="Arial"/>
                <a:cs typeface="Arial"/>
              </a:rPr>
              <a:t> </a:t>
            </a:r>
            <a:r>
              <a:rPr sz="1900" b="1" spc="-5" dirty="0">
                <a:latin typeface="Arial"/>
                <a:cs typeface="Arial"/>
              </a:rPr>
              <a:t>de</a:t>
            </a:r>
            <a:endParaRPr sz="1900">
              <a:latin typeface="Arial"/>
              <a:cs typeface="Arial"/>
            </a:endParaRPr>
          </a:p>
        </p:txBody>
      </p:sp>
      <p:sp>
        <p:nvSpPr>
          <p:cNvPr id="19" name="object 19"/>
          <p:cNvSpPr txBox="1"/>
          <p:nvPr/>
        </p:nvSpPr>
        <p:spPr>
          <a:xfrm>
            <a:off x="2415795" y="2535048"/>
            <a:ext cx="3130550"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BT </a:t>
            </a:r>
            <a:r>
              <a:rPr sz="1900" b="1" spc="-5" dirty="0">
                <a:latin typeface="Arial"/>
                <a:cs typeface="Arial"/>
              </a:rPr>
              <a:t>se encuentra</a:t>
            </a:r>
            <a:r>
              <a:rPr sz="1900" b="1" spc="-15"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estrella</a:t>
            </a:r>
            <a:endParaRPr sz="1900">
              <a:latin typeface="Arial"/>
              <a:cs typeface="Arial"/>
            </a:endParaRPr>
          </a:p>
        </p:txBody>
      </p:sp>
      <p:sp>
        <p:nvSpPr>
          <p:cNvPr id="20" name="object 20"/>
          <p:cNvSpPr txBox="1"/>
          <p:nvPr/>
        </p:nvSpPr>
        <p:spPr>
          <a:xfrm>
            <a:off x="5600827" y="2505582"/>
            <a:ext cx="35293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40" dirty="0">
                <a:latin typeface="Arial"/>
                <a:cs typeface="Arial"/>
              </a:rPr>
              <a:t> </a:t>
            </a:r>
            <a:r>
              <a:rPr sz="1900" b="1" spc="-5" dirty="0">
                <a:latin typeface="Arial"/>
                <a:cs typeface="Arial"/>
              </a:rPr>
              <a:t>posee conexión a</a:t>
            </a:r>
            <a:r>
              <a:rPr sz="1900" b="1" spc="-15" dirty="0">
                <a:latin typeface="Arial"/>
                <a:cs typeface="Arial"/>
              </a:rPr>
              <a:t> </a:t>
            </a:r>
            <a:r>
              <a:rPr sz="1900" b="1" spc="-5" dirty="0">
                <a:latin typeface="Arial"/>
                <a:cs typeface="Arial"/>
              </a:rPr>
              <a:t>tierra,</a:t>
            </a:r>
            <a:r>
              <a:rPr sz="1900" b="1" spc="-15" dirty="0">
                <a:latin typeface="Arial"/>
                <a:cs typeface="Arial"/>
              </a:rPr>
              <a:t> </a:t>
            </a:r>
            <a:r>
              <a:rPr sz="1900" b="1" spc="-5" dirty="0">
                <a:latin typeface="Arial"/>
                <a:cs typeface="Arial"/>
              </a:rPr>
              <a:t>esta</a:t>
            </a:r>
            <a:endParaRPr sz="1900">
              <a:latin typeface="Arial"/>
              <a:cs typeface="Arial"/>
            </a:endParaRPr>
          </a:p>
        </p:txBody>
      </p:sp>
      <p:sp>
        <p:nvSpPr>
          <p:cNvPr id="21" name="object 21"/>
          <p:cNvSpPr txBox="1"/>
          <p:nvPr/>
        </p:nvSpPr>
        <p:spPr>
          <a:xfrm>
            <a:off x="9183369" y="2535048"/>
            <a:ext cx="8026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e</a:t>
            </a:r>
            <a:r>
              <a:rPr sz="1900" b="1" spc="-5" dirty="0">
                <a:latin typeface="Arial"/>
                <a:cs typeface="Arial"/>
              </a:rPr>
              <a:t>b</a:t>
            </a:r>
            <a:r>
              <a:rPr sz="1900" b="1" dirty="0">
                <a:latin typeface="Arial"/>
                <a:cs typeface="Arial"/>
              </a:rPr>
              <a:t>e</a:t>
            </a:r>
            <a:r>
              <a:rPr sz="1900" b="1" spc="-5" dirty="0">
                <a:latin typeface="Arial"/>
                <a:cs typeface="Arial"/>
              </a:rPr>
              <a:t>rá</a:t>
            </a:r>
            <a:endParaRPr sz="1900">
              <a:latin typeface="Arial"/>
              <a:cs typeface="Arial"/>
            </a:endParaRPr>
          </a:p>
        </p:txBody>
      </p:sp>
      <p:sp>
        <p:nvSpPr>
          <p:cNvPr id="22" name="object 22"/>
          <p:cNvSpPr txBox="1"/>
          <p:nvPr/>
        </p:nvSpPr>
        <p:spPr>
          <a:xfrm>
            <a:off x="947927" y="2812416"/>
            <a:ext cx="19056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estar</a:t>
            </a:r>
            <a:r>
              <a:rPr sz="1900" b="1" spc="-21" dirty="0">
                <a:latin typeface="Arial"/>
                <a:cs typeface="Arial"/>
              </a:rPr>
              <a:t> </a:t>
            </a:r>
            <a:r>
              <a:rPr sz="1900" b="1" spc="-5" dirty="0">
                <a:latin typeface="Arial"/>
                <a:cs typeface="Arial"/>
              </a:rPr>
              <a:t>conectada.</a:t>
            </a:r>
            <a:endParaRPr sz="1900">
              <a:latin typeface="Arial"/>
              <a:cs typeface="Arial"/>
            </a:endParaRPr>
          </a:p>
        </p:txBody>
      </p:sp>
      <p:pic>
        <p:nvPicPr>
          <p:cNvPr id="23" name="object 23"/>
          <p:cNvPicPr/>
          <p:nvPr/>
        </p:nvPicPr>
        <p:blipFill>
          <a:blip r:embed="rId2" cstate="print"/>
          <a:stretch>
            <a:fillRect/>
          </a:stretch>
        </p:blipFill>
        <p:spPr>
          <a:xfrm>
            <a:off x="719455" y="3395896"/>
            <a:ext cx="208914" cy="194394"/>
          </a:xfrm>
          <a:prstGeom prst="rect">
            <a:avLst/>
          </a:prstGeom>
        </p:spPr>
      </p:pic>
      <p:sp>
        <p:nvSpPr>
          <p:cNvPr id="24" name="object 24"/>
          <p:cNvSpPr txBox="1"/>
          <p:nvPr/>
        </p:nvSpPr>
        <p:spPr>
          <a:xfrm>
            <a:off x="935229" y="3337687"/>
            <a:ext cx="49701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60" dirty="0">
                <a:latin typeface="Arial"/>
                <a:cs typeface="Arial"/>
              </a:rPr>
              <a:t> </a:t>
            </a:r>
            <a:r>
              <a:rPr sz="1900" b="1" spc="-5" dirty="0">
                <a:latin typeface="Arial"/>
                <a:cs typeface="Arial"/>
              </a:rPr>
              <a:t>prueba</a:t>
            </a:r>
            <a:r>
              <a:rPr sz="1900" b="1" spc="165" dirty="0">
                <a:latin typeface="Arial"/>
                <a:cs typeface="Arial"/>
              </a:rPr>
              <a:t> </a:t>
            </a:r>
            <a:r>
              <a:rPr sz="1900" b="1" spc="-5" dirty="0">
                <a:latin typeface="Arial"/>
                <a:cs typeface="Arial"/>
              </a:rPr>
              <a:t>de</a:t>
            </a:r>
            <a:r>
              <a:rPr sz="1900" b="1" spc="165" dirty="0">
                <a:latin typeface="Arial"/>
                <a:cs typeface="Arial"/>
              </a:rPr>
              <a:t> </a:t>
            </a:r>
            <a:r>
              <a:rPr sz="1900" b="1" spc="-5" dirty="0">
                <a:latin typeface="Arial"/>
                <a:cs typeface="Arial"/>
              </a:rPr>
              <a:t>corriente</a:t>
            </a:r>
            <a:r>
              <a:rPr sz="1900" b="1" spc="155" dirty="0">
                <a:latin typeface="Arial"/>
                <a:cs typeface="Arial"/>
              </a:rPr>
              <a:t> </a:t>
            </a:r>
            <a:r>
              <a:rPr sz="1900" b="1" spc="-5" dirty="0">
                <a:latin typeface="Arial"/>
                <a:cs typeface="Arial"/>
              </a:rPr>
              <a:t>de</a:t>
            </a:r>
            <a:r>
              <a:rPr sz="1900" b="1" spc="165" dirty="0">
                <a:latin typeface="Arial"/>
                <a:cs typeface="Arial"/>
              </a:rPr>
              <a:t> </a:t>
            </a:r>
            <a:r>
              <a:rPr sz="1900" b="1" spc="-5" dirty="0">
                <a:latin typeface="Arial"/>
                <a:cs typeface="Arial"/>
              </a:rPr>
              <a:t>excitación</a:t>
            </a:r>
            <a:r>
              <a:rPr sz="1900" b="1" spc="165" dirty="0">
                <a:latin typeface="Arial"/>
                <a:cs typeface="Arial"/>
              </a:rPr>
              <a:t> </a:t>
            </a:r>
            <a:r>
              <a:rPr sz="1900" b="1" spc="-5" dirty="0">
                <a:latin typeface="Arial"/>
                <a:cs typeface="Arial"/>
              </a:rPr>
              <a:t>debe</a:t>
            </a:r>
            <a:endParaRPr sz="1900">
              <a:latin typeface="Arial"/>
              <a:cs typeface="Arial"/>
            </a:endParaRPr>
          </a:p>
        </p:txBody>
      </p:sp>
      <p:sp>
        <p:nvSpPr>
          <p:cNvPr id="25" name="object 25"/>
          <p:cNvSpPr txBox="1"/>
          <p:nvPr/>
        </p:nvSpPr>
        <p:spPr>
          <a:xfrm>
            <a:off x="5985636" y="3367152"/>
            <a:ext cx="39871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realizarse</a:t>
            </a:r>
            <a:r>
              <a:rPr sz="1900" b="1" spc="175" dirty="0">
                <a:latin typeface="Arial"/>
                <a:cs typeface="Arial"/>
              </a:rPr>
              <a:t> </a:t>
            </a:r>
            <a:r>
              <a:rPr sz="1900" b="1" spc="-5" dirty="0">
                <a:latin typeface="Arial"/>
                <a:cs typeface="Arial"/>
              </a:rPr>
              <a:t>en</a:t>
            </a:r>
            <a:r>
              <a:rPr sz="1900" b="1" spc="175" dirty="0">
                <a:latin typeface="Arial"/>
                <a:cs typeface="Arial"/>
              </a:rPr>
              <a:t> </a:t>
            </a:r>
            <a:r>
              <a:rPr sz="1900" b="1" spc="-5" dirty="0">
                <a:latin typeface="Arial"/>
                <a:cs typeface="Arial"/>
              </a:rPr>
              <a:t>todas</a:t>
            </a:r>
            <a:r>
              <a:rPr sz="1900" b="1" spc="175" dirty="0">
                <a:latin typeface="Arial"/>
                <a:cs typeface="Arial"/>
              </a:rPr>
              <a:t> </a:t>
            </a:r>
            <a:r>
              <a:rPr sz="1900" b="1" dirty="0">
                <a:latin typeface="Arial"/>
                <a:cs typeface="Arial"/>
              </a:rPr>
              <a:t>las</a:t>
            </a:r>
            <a:r>
              <a:rPr sz="1900" b="1" spc="170" dirty="0">
                <a:latin typeface="Arial"/>
                <a:cs typeface="Arial"/>
              </a:rPr>
              <a:t> </a:t>
            </a:r>
            <a:r>
              <a:rPr sz="1900" b="1" spc="-5" dirty="0">
                <a:latin typeface="Arial"/>
                <a:cs typeface="Arial"/>
              </a:rPr>
              <a:t>posiciones</a:t>
            </a:r>
            <a:endParaRPr sz="1900">
              <a:latin typeface="Arial"/>
              <a:cs typeface="Arial"/>
            </a:endParaRPr>
          </a:p>
        </p:txBody>
      </p:sp>
      <p:sp>
        <p:nvSpPr>
          <p:cNvPr id="26" name="object 26"/>
          <p:cNvSpPr txBox="1"/>
          <p:nvPr/>
        </p:nvSpPr>
        <p:spPr>
          <a:xfrm>
            <a:off x="947928" y="3644520"/>
            <a:ext cx="27622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del cambiador</a:t>
            </a:r>
            <a:r>
              <a:rPr sz="1900" b="1" dirty="0">
                <a:latin typeface="Arial"/>
                <a:cs typeface="Arial"/>
              </a:rPr>
              <a:t> </a:t>
            </a:r>
            <a:r>
              <a:rPr sz="1900" b="1" spc="-5" dirty="0">
                <a:latin typeface="Arial"/>
                <a:cs typeface="Arial"/>
              </a:rPr>
              <a:t>de tomas</a:t>
            </a:r>
            <a:endParaRPr sz="1900">
              <a:latin typeface="Arial"/>
              <a:cs typeface="Arial"/>
            </a:endParaRPr>
          </a:p>
        </p:txBody>
      </p:sp>
      <p:sp>
        <p:nvSpPr>
          <p:cNvPr id="27" name="object 27"/>
          <p:cNvSpPr txBox="1"/>
          <p:nvPr/>
        </p:nvSpPr>
        <p:spPr>
          <a:xfrm>
            <a:off x="3764409" y="3615055"/>
            <a:ext cx="601662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5" dirty="0">
                <a:latin typeface="Arial"/>
                <a:cs typeface="Arial"/>
              </a:rPr>
              <a:t> </a:t>
            </a:r>
            <a:r>
              <a:rPr sz="1900" b="1" spc="-5" dirty="0">
                <a:latin typeface="Arial"/>
                <a:cs typeface="Arial"/>
              </a:rPr>
              <a:t>transformador,</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especial</a:t>
            </a:r>
            <a:r>
              <a:rPr sz="1900" b="1" spc="5" dirty="0">
                <a:latin typeface="Arial"/>
                <a:cs typeface="Arial"/>
              </a:rPr>
              <a:t> </a:t>
            </a:r>
            <a:r>
              <a:rPr sz="1900" b="1" spc="-5" dirty="0">
                <a:latin typeface="Arial"/>
                <a:cs typeface="Arial"/>
              </a:rPr>
              <a:t>si</a:t>
            </a:r>
            <a:r>
              <a:rPr sz="1900" b="1" dirty="0">
                <a:latin typeface="Arial"/>
                <a:cs typeface="Arial"/>
              </a:rPr>
              <a:t> </a:t>
            </a:r>
            <a:r>
              <a:rPr sz="1900" b="1" spc="-5" dirty="0">
                <a:latin typeface="Arial"/>
                <a:cs typeface="Arial"/>
              </a:rPr>
              <a:t>este</a:t>
            </a:r>
            <a:r>
              <a:rPr sz="1900" b="1" dirty="0">
                <a:latin typeface="Arial"/>
                <a:cs typeface="Arial"/>
              </a:rPr>
              <a:t> </a:t>
            </a:r>
            <a:r>
              <a:rPr sz="1900" b="1" spc="-5" dirty="0">
                <a:latin typeface="Arial"/>
                <a:cs typeface="Arial"/>
              </a:rPr>
              <a:t>es</a:t>
            </a:r>
            <a:r>
              <a:rPr sz="1900" b="1" spc="5" dirty="0">
                <a:latin typeface="Arial"/>
                <a:cs typeface="Arial"/>
              </a:rPr>
              <a:t> </a:t>
            </a:r>
            <a:r>
              <a:rPr sz="1900" b="1" spc="-5" dirty="0">
                <a:latin typeface="Arial"/>
                <a:cs typeface="Arial"/>
              </a:rPr>
              <a:t>bajo</a:t>
            </a:r>
            <a:r>
              <a:rPr sz="1900" b="1" spc="10" dirty="0">
                <a:latin typeface="Arial"/>
                <a:cs typeface="Arial"/>
              </a:rPr>
              <a:t> </a:t>
            </a:r>
            <a:r>
              <a:rPr sz="1900" b="1" spc="-5" dirty="0">
                <a:latin typeface="Arial"/>
                <a:cs typeface="Arial"/>
              </a:rPr>
              <a:t>carga.</a:t>
            </a:r>
            <a:endParaRPr sz="1900">
              <a:latin typeface="Arial"/>
              <a:cs typeface="Arial"/>
            </a:endParaRPr>
          </a:p>
        </p:txBody>
      </p:sp>
      <p:grpSp>
        <p:nvGrpSpPr>
          <p:cNvPr id="28" name="object 28"/>
          <p:cNvGrpSpPr/>
          <p:nvPr/>
        </p:nvGrpSpPr>
        <p:grpSpPr>
          <a:xfrm>
            <a:off x="719328" y="4199509"/>
            <a:ext cx="9253855" cy="279400"/>
            <a:chOff x="719327" y="4199509"/>
            <a:chExt cx="9253855" cy="279400"/>
          </a:xfrm>
        </p:grpSpPr>
        <p:sp>
          <p:nvSpPr>
            <p:cNvPr id="29" name="object 29"/>
            <p:cNvSpPr/>
            <p:nvPr/>
          </p:nvSpPr>
          <p:spPr>
            <a:xfrm>
              <a:off x="719327" y="4199509"/>
              <a:ext cx="9253855" cy="279400"/>
            </a:xfrm>
            <a:custGeom>
              <a:avLst/>
              <a:gdLst/>
              <a:ahLst/>
              <a:cxnLst/>
              <a:rect l="l" t="t" r="r" b="b"/>
              <a:pathLst>
                <a:path w="9253855" h="279400">
                  <a:moveTo>
                    <a:pt x="9253474" y="0"/>
                  </a:moveTo>
                  <a:lnTo>
                    <a:pt x="0" y="0"/>
                  </a:lnTo>
                  <a:lnTo>
                    <a:pt x="0" y="278891"/>
                  </a:lnTo>
                  <a:lnTo>
                    <a:pt x="9253474" y="278891"/>
                  </a:lnTo>
                  <a:lnTo>
                    <a:pt x="9253474" y="0"/>
                  </a:lnTo>
                  <a:close/>
                </a:path>
              </a:pathLst>
            </a:custGeom>
            <a:solidFill>
              <a:srgbClr val="FFFF00"/>
            </a:solidFill>
          </p:spPr>
          <p:txBody>
            <a:bodyPr wrap="square" lIns="0" tIns="0" rIns="0" bIns="0" rtlCol="0"/>
            <a:lstStyle/>
            <a:p>
              <a:endParaRPr/>
            </a:p>
          </p:txBody>
        </p:sp>
        <p:pic>
          <p:nvPicPr>
            <p:cNvPr id="30" name="object 30"/>
            <p:cNvPicPr/>
            <p:nvPr/>
          </p:nvPicPr>
          <p:blipFill>
            <a:blip r:embed="rId5" cstate="print"/>
            <a:stretch>
              <a:fillRect/>
            </a:stretch>
          </p:blipFill>
          <p:spPr>
            <a:xfrm>
              <a:off x="719454" y="4213860"/>
              <a:ext cx="208914" cy="208914"/>
            </a:xfrm>
            <a:prstGeom prst="rect">
              <a:avLst/>
            </a:prstGeom>
          </p:spPr>
        </p:pic>
      </p:grpSp>
      <p:sp>
        <p:nvSpPr>
          <p:cNvPr id="31" name="object 31"/>
          <p:cNvSpPr txBox="1"/>
          <p:nvPr/>
        </p:nvSpPr>
        <p:spPr>
          <a:xfrm>
            <a:off x="719328" y="4199510"/>
            <a:ext cx="9253855" cy="269304"/>
          </a:xfrm>
          <a:prstGeom prst="rect">
            <a:avLst/>
          </a:prstGeom>
        </p:spPr>
        <p:txBody>
          <a:bodyPr vert="horz" wrap="square" lIns="0" tIns="0" rIns="0" bIns="0" rtlCol="0">
            <a:spAutoFit/>
          </a:bodyPr>
          <a:lstStyle/>
          <a:p>
            <a:pPr marL="228580">
              <a:lnSpc>
                <a:spcPts val="2145"/>
              </a:lnSpc>
            </a:pPr>
            <a:r>
              <a:rPr sz="1900" b="1" spc="-5" dirty="0">
                <a:latin typeface="Arial"/>
                <a:cs typeface="Arial"/>
              </a:rPr>
              <a:t>Muchos</a:t>
            </a:r>
            <a:r>
              <a:rPr sz="1900" b="1" spc="86" dirty="0">
                <a:latin typeface="Arial"/>
                <a:cs typeface="Arial"/>
              </a:rPr>
              <a:t> </a:t>
            </a:r>
            <a:r>
              <a:rPr sz="1900" b="1" spc="-5" dirty="0">
                <a:latin typeface="Arial"/>
                <a:cs typeface="Arial"/>
              </a:rPr>
              <a:t>usuarios</a:t>
            </a:r>
            <a:r>
              <a:rPr sz="1900" b="1" spc="86" dirty="0">
                <a:latin typeface="Arial"/>
                <a:cs typeface="Arial"/>
              </a:rPr>
              <a:t> </a:t>
            </a:r>
            <a:r>
              <a:rPr sz="1900" b="1" spc="-5" dirty="0">
                <a:latin typeface="Arial"/>
                <a:cs typeface="Arial"/>
              </a:rPr>
              <a:t>no</a:t>
            </a:r>
            <a:r>
              <a:rPr sz="1900" b="1" spc="90" dirty="0">
                <a:latin typeface="Arial"/>
                <a:cs typeface="Arial"/>
              </a:rPr>
              <a:t> </a:t>
            </a:r>
            <a:r>
              <a:rPr sz="1900" b="1" spc="-5" dirty="0">
                <a:latin typeface="Arial"/>
                <a:cs typeface="Arial"/>
              </a:rPr>
              <a:t>efectúan</a:t>
            </a:r>
            <a:r>
              <a:rPr sz="1900" b="1" spc="90" dirty="0">
                <a:latin typeface="Arial"/>
                <a:cs typeface="Arial"/>
              </a:rPr>
              <a:t> </a:t>
            </a:r>
            <a:r>
              <a:rPr sz="1900" b="1" spc="-5" dirty="0">
                <a:latin typeface="Arial"/>
                <a:cs typeface="Arial"/>
              </a:rPr>
              <a:t>pruebas</a:t>
            </a:r>
            <a:r>
              <a:rPr sz="1900" b="1" spc="65" dirty="0">
                <a:latin typeface="Arial"/>
                <a:cs typeface="Arial"/>
              </a:rPr>
              <a:t> </a:t>
            </a:r>
            <a:r>
              <a:rPr sz="1900" b="1" spc="-5" dirty="0">
                <a:latin typeface="Arial"/>
                <a:cs typeface="Arial"/>
              </a:rPr>
              <a:t>modificando</a:t>
            </a:r>
            <a:r>
              <a:rPr sz="1900" b="1" spc="80" dirty="0">
                <a:latin typeface="Arial"/>
                <a:cs typeface="Arial"/>
              </a:rPr>
              <a:t> </a:t>
            </a:r>
            <a:r>
              <a:rPr sz="1900" b="1" spc="-5" dirty="0">
                <a:latin typeface="Arial"/>
                <a:cs typeface="Arial"/>
              </a:rPr>
              <a:t>la</a:t>
            </a:r>
            <a:r>
              <a:rPr sz="1900" b="1" spc="140" dirty="0">
                <a:latin typeface="Arial"/>
                <a:cs typeface="Arial"/>
              </a:rPr>
              <a:t> </a:t>
            </a:r>
            <a:r>
              <a:rPr sz="1900" b="1" spc="-5" dirty="0">
                <a:latin typeface="Arial"/>
                <a:cs typeface="Arial"/>
              </a:rPr>
              <a:t>posición</a:t>
            </a:r>
            <a:r>
              <a:rPr sz="1900" b="1" spc="75" dirty="0">
                <a:latin typeface="Arial"/>
                <a:cs typeface="Arial"/>
              </a:rPr>
              <a:t> </a:t>
            </a:r>
            <a:r>
              <a:rPr sz="1900" b="1" spc="-10" dirty="0">
                <a:latin typeface="Arial"/>
                <a:cs typeface="Arial"/>
              </a:rPr>
              <a:t>del</a:t>
            </a:r>
            <a:r>
              <a:rPr sz="1900" b="1" spc="86" dirty="0">
                <a:latin typeface="Arial"/>
                <a:cs typeface="Arial"/>
              </a:rPr>
              <a:t> </a:t>
            </a:r>
            <a:r>
              <a:rPr sz="1900" b="1" spc="-5" dirty="0">
                <a:latin typeface="Arial"/>
                <a:cs typeface="Arial"/>
              </a:rPr>
              <a:t>cambiador</a:t>
            </a:r>
            <a:endParaRPr sz="1900">
              <a:latin typeface="Arial"/>
              <a:cs typeface="Arial"/>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122</a:t>
            </a:fld>
            <a:endParaRPr dirty="0"/>
          </a:p>
        </p:txBody>
      </p:sp>
      <p:sp>
        <p:nvSpPr>
          <p:cNvPr id="32" name="object 32"/>
          <p:cNvSpPr txBox="1"/>
          <p:nvPr/>
        </p:nvSpPr>
        <p:spPr>
          <a:xfrm>
            <a:off x="947928" y="4478402"/>
            <a:ext cx="2414270" cy="269304"/>
          </a:xfrm>
          <a:prstGeom prst="rect">
            <a:avLst/>
          </a:prstGeom>
          <a:solidFill>
            <a:srgbClr val="FFFF00"/>
          </a:solidFill>
        </p:spPr>
        <p:txBody>
          <a:bodyPr vert="horz" wrap="square" lIns="0" tIns="0" rIns="0" bIns="0" rtlCol="0">
            <a:spAutoFit/>
          </a:bodyPr>
          <a:lstStyle/>
          <a:p>
            <a:pPr>
              <a:lnSpc>
                <a:spcPts val="2145"/>
              </a:lnSpc>
              <a:tabLst>
                <a:tab pos="424143" algn="l"/>
                <a:tab pos="1276871" algn="l"/>
                <a:tab pos="1768953" algn="l"/>
              </a:tabLst>
            </a:pPr>
            <a:r>
              <a:rPr sz="1900" b="1" spc="-5" dirty="0">
                <a:latin typeface="Arial"/>
                <a:cs typeface="Arial"/>
              </a:rPr>
              <a:t>de	t</a:t>
            </a:r>
            <a:r>
              <a:rPr sz="1900" b="1" dirty="0">
                <a:latin typeface="Arial"/>
                <a:cs typeface="Arial"/>
              </a:rPr>
              <a:t>o</a:t>
            </a:r>
            <a:r>
              <a:rPr sz="1900" b="1" spc="-5" dirty="0">
                <a:latin typeface="Arial"/>
                <a:cs typeface="Arial"/>
              </a:rPr>
              <a:t>mas</a:t>
            </a:r>
            <a:r>
              <a:rPr sz="1900" b="1" dirty="0">
                <a:latin typeface="Arial"/>
                <a:cs typeface="Arial"/>
              </a:rPr>
              <a:t>	</a:t>
            </a:r>
            <a:r>
              <a:rPr sz="1900" b="1" spc="-5" dirty="0">
                <a:latin typeface="Arial"/>
                <a:cs typeface="Arial"/>
              </a:rPr>
              <a:t>sin</a:t>
            </a:r>
            <a:r>
              <a:rPr sz="1900" b="1" dirty="0">
                <a:latin typeface="Arial"/>
                <a:cs typeface="Arial"/>
              </a:rPr>
              <a:t>	</a:t>
            </a:r>
            <a:r>
              <a:rPr sz="1900" b="1" spc="-5" dirty="0">
                <a:latin typeface="Arial"/>
                <a:cs typeface="Arial"/>
              </a:rPr>
              <a:t>carga</a:t>
            </a:r>
            <a:endParaRPr sz="1900">
              <a:latin typeface="Arial"/>
              <a:cs typeface="Arial"/>
            </a:endParaRPr>
          </a:p>
        </p:txBody>
      </p:sp>
      <p:sp>
        <p:nvSpPr>
          <p:cNvPr id="33" name="object 33"/>
          <p:cNvSpPr txBox="1"/>
          <p:nvPr/>
        </p:nvSpPr>
        <p:spPr>
          <a:xfrm>
            <a:off x="5395595" y="4478402"/>
            <a:ext cx="3958590" cy="269304"/>
          </a:xfrm>
          <a:prstGeom prst="rect">
            <a:avLst/>
          </a:prstGeom>
          <a:solidFill>
            <a:srgbClr val="FFFF00"/>
          </a:solidFill>
        </p:spPr>
        <p:txBody>
          <a:bodyPr vert="horz" wrap="square" lIns="0" tIns="0" rIns="0" bIns="0" rtlCol="0">
            <a:spAutoFit/>
          </a:bodyPr>
          <a:lstStyle/>
          <a:p>
            <a:pPr>
              <a:lnSpc>
                <a:spcPts val="2145"/>
              </a:lnSpc>
              <a:tabLst>
                <a:tab pos="1361319" algn="l"/>
                <a:tab pos="2375324" algn="l"/>
                <a:tab pos="3094715" algn="l"/>
              </a:tabLst>
            </a:pPr>
            <a:r>
              <a:rPr sz="1900" b="1" spc="-5" dirty="0">
                <a:latin typeface="Arial"/>
                <a:cs typeface="Arial"/>
              </a:rPr>
              <a:t>cambiad</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p</a:t>
            </a:r>
            <a:r>
              <a:rPr sz="1900" b="1" dirty="0">
                <a:latin typeface="Arial"/>
                <a:cs typeface="Arial"/>
              </a:rPr>
              <a:t>u</a:t>
            </a:r>
            <a:r>
              <a:rPr sz="1900" b="1" spc="-5" dirty="0">
                <a:latin typeface="Arial"/>
                <a:cs typeface="Arial"/>
              </a:rPr>
              <a:t>diera</a:t>
            </a:r>
            <a:r>
              <a:rPr sz="1900" b="1"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ar</a:t>
            </a:r>
            <a:r>
              <a:rPr sz="1900" b="1" dirty="0">
                <a:latin typeface="Arial"/>
                <a:cs typeface="Arial"/>
              </a:rPr>
              <a:t>	</a:t>
            </a:r>
            <a:r>
              <a:rPr sz="1900" b="1" spc="-5" dirty="0">
                <a:latin typeface="Arial"/>
                <a:cs typeface="Arial"/>
              </a:rPr>
              <a:t>d</a:t>
            </a:r>
            <a:r>
              <a:rPr sz="1900" b="1" dirty="0">
                <a:latin typeface="Arial"/>
                <a:cs typeface="Arial"/>
              </a:rPr>
              <a:t>a</a:t>
            </a:r>
            <a:r>
              <a:rPr sz="1900" b="1" spc="-5" dirty="0">
                <a:latin typeface="Arial"/>
                <a:cs typeface="Arial"/>
              </a:rPr>
              <a:t>ñ</a:t>
            </a:r>
            <a:r>
              <a:rPr sz="1900" b="1" dirty="0">
                <a:latin typeface="Arial"/>
                <a:cs typeface="Arial"/>
              </a:rPr>
              <a:t>a</a:t>
            </a:r>
            <a:r>
              <a:rPr sz="1900" b="1" spc="-5" dirty="0">
                <a:latin typeface="Arial"/>
                <a:cs typeface="Arial"/>
              </a:rPr>
              <a:t>do</a:t>
            </a:r>
            <a:endParaRPr sz="1900">
              <a:latin typeface="Arial"/>
              <a:cs typeface="Arial"/>
            </a:endParaRPr>
          </a:p>
        </p:txBody>
      </p:sp>
      <p:sp>
        <p:nvSpPr>
          <p:cNvPr id="34" name="object 34"/>
          <p:cNvSpPr txBox="1"/>
          <p:nvPr/>
        </p:nvSpPr>
        <p:spPr>
          <a:xfrm>
            <a:off x="3349497" y="4448936"/>
            <a:ext cx="6635751" cy="304570"/>
          </a:xfrm>
          <a:prstGeom prst="rect">
            <a:avLst/>
          </a:prstGeom>
        </p:spPr>
        <p:txBody>
          <a:bodyPr vert="horz" wrap="square" lIns="0" tIns="12064" rIns="0" bIns="0" rtlCol="0">
            <a:spAutoFit/>
          </a:bodyPr>
          <a:lstStyle/>
          <a:p>
            <a:pPr marL="12699">
              <a:spcBef>
                <a:spcPts val="95"/>
              </a:spcBef>
              <a:tabLst>
                <a:tab pos="222230" algn="l"/>
                <a:tab pos="1129564" algn="l"/>
                <a:tab pos="1704188" algn="l"/>
                <a:tab pos="6146889" algn="l"/>
                <a:tab pos="6421184" algn="l"/>
              </a:tabLst>
            </a:pPr>
            <a:r>
              <a:rPr sz="1900" b="1" spc="-5" dirty="0">
                <a:latin typeface="Arial"/>
                <a:cs typeface="Arial"/>
              </a:rPr>
              <a:t>,	ale</a:t>
            </a:r>
            <a:r>
              <a:rPr sz="1900" b="1" dirty="0">
                <a:latin typeface="Arial"/>
                <a:cs typeface="Arial"/>
              </a:rPr>
              <a:t>g</a:t>
            </a:r>
            <a:r>
              <a:rPr sz="1900" b="1" spc="-5" dirty="0">
                <a:latin typeface="Arial"/>
                <a:cs typeface="Arial"/>
              </a:rPr>
              <a:t>an</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el</a:t>
            </a:r>
            <a:endParaRPr sz="1900">
              <a:latin typeface="Arial"/>
              <a:cs typeface="Arial"/>
            </a:endParaRPr>
          </a:p>
        </p:txBody>
      </p:sp>
      <p:sp>
        <p:nvSpPr>
          <p:cNvPr id="35" name="object 35"/>
          <p:cNvSpPr txBox="1"/>
          <p:nvPr/>
        </p:nvSpPr>
        <p:spPr>
          <a:xfrm>
            <a:off x="935228" y="4726304"/>
            <a:ext cx="811275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movimiento</a:t>
            </a:r>
            <a:r>
              <a:rPr sz="1900" b="1" spc="30" dirty="0">
                <a:latin typeface="Arial"/>
                <a:cs typeface="Arial"/>
              </a:rPr>
              <a:t> </a:t>
            </a:r>
            <a:r>
              <a:rPr sz="1900" b="1" spc="-5" dirty="0">
                <a:latin typeface="Arial"/>
                <a:cs typeface="Arial"/>
              </a:rPr>
              <a:t>pudiera</a:t>
            </a:r>
            <a:r>
              <a:rPr sz="1900" b="1" spc="15" dirty="0">
                <a:latin typeface="Arial"/>
                <a:cs typeface="Arial"/>
              </a:rPr>
              <a:t> </a:t>
            </a:r>
            <a:r>
              <a:rPr sz="1900" b="1" spc="-5" dirty="0">
                <a:latin typeface="Arial"/>
                <a:cs typeface="Arial"/>
              </a:rPr>
              <a:t>ocasionar</a:t>
            </a:r>
            <a:r>
              <a:rPr sz="1900" b="1" spc="5" dirty="0">
                <a:latin typeface="Arial"/>
                <a:cs typeface="Arial"/>
              </a:rPr>
              <a:t> </a:t>
            </a:r>
            <a:r>
              <a:rPr sz="1900" b="1" spc="-5" dirty="0">
                <a:latin typeface="Arial"/>
                <a:cs typeface="Arial"/>
              </a:rPr>
              <a:t>una</a:t>
            </a:r>
            <a:r>
              <a:rPr sz="1900" b="1" spc="21" dirty="0">
                <a:latin typeface="Arial"/>
                <a:cs typeface="Arial"/>
              </a:rPr>
              <a:t> </a:t>
            </a:r>
            <a:r>
              <a:rPr sz="1900" b="1" spc="-5" dirty="0">
                <a:latin typeface="Arial"/>
                <a:cs typeface="Arial"/>
              </a:rPr>
              <a:t>falla</a:t>
            </a:r>
            <a:r>
              <a:rPr sz="1900" b="1" spc="21" dirty="0">
                <a:latin typeface="Arial"/>
                <a:cs typeface="Arial"/>
              </a:rPr>
              <a:t> </a:t>
            </a:r>
            <a:r>
              <a:rPr sz="1900" b="1" spc="-5" dirty="0">
                <a:latin typeface="Arial"/>
                <a:cs typeface="Arial"/>
              </a:rPr>
              <a:t>en</a:t>
            </a:r>
            <a:r>
              <a:rPr sz="1900" b="1" spc="21"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cambiador</a:t>
            </a:r>
            <a:r>
              <a:rPr sz="1900" b="1" spc="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tomas</a:t>
            </a:r>
            <a:r>
              <a:rPr sz="1900" b="1" spc="65" dirty="0">
                <a:latin typeface="Arial"/>
                <a:cs typeface="Arial"/>
              </a:rPr>
              <a:t> </a:t>
            </a:r>
            <a:r>
              <a:rPr sz="1900" b="1" spc="-5" dirty="0">
                <a:latin typeface="Arial"/>
                <a:cs typeface="Arial"/>
              </a:rPr>
              <a:t>que</a:t>
            </a:r>
            <a:endParaRPr sz="1900">
              <a:latin typeface="Arial"/>
              <a:cs typeface="Arial"/>
            </a:endParaRPr>
          </a:p>
        </p:txBody>
      </p:sp>
      <p:sp>
        <p:nvSpPr>
          <p:cNvPr id="36" name="object 36"/>
          <p:cNvSpPr txBox="1"/>
          <p:nvPr/>
        </p:nvSpPr>
        <p:spPr>
          <a:xfrm>
            <a:off x="9104121" y="4755769"/>
            <a:ext cx="8813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pudi</a:t>
            </a:r>
            <a:r>
              <a:rPr sz="1900" b="1" dirty="0">
                <a:latin typeface="Arial"/>
                <a:cs typeface="Arial"/>
              </a:rPr>
              <a:t>e</a:t>
            </a:r>
            <a:r>
              <a:rPr sz="1900" b="1" spc="-5" dirty="0">
                <a:latin typeface="Arial"/>
                <a:cs typeface="Arial"/>
              </a:rPr>
              <a:t>ra</a:t>
            </a:r>
            <a:endParaRPr sz="1900">
              <a:latin typeface="Arial"/>
              <a:cs typeface="Arial"/>
            </a:endParaRPr>
          </a:p>
        </p:txBody>
      </p:sp>
      <p:sp>
        <p:nvSpPr>
          <p:cNvPr id="37" name="object 37"/>
          <p:cNvSpPr txBox="1"/>
          <p:nvPr/>
        </p:nvSpPr>
        <p:spPr>
          <a:xfrm>
            <a:off x="947928" y="5033137"/>
            <a:ext cx="32073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inhabilitar</a:t>
            </a:r>
            <a:r>
              <a:rPr sz="1900" b="1" spc="15" dirty="0">
                <a:latin typeface="Arial"/>
                <a:cs typeface="Arial"/>
              </a:rPr>
              <a:t> </a:t>
            </a:r>
            <a:r>
              <a:rPr sz="1900" b="1" spc="-5" dirty="0">
                <a:latin typeface="Arial"/>
                <a:cs typeface="Arial"/>
              </a:rPr>
              <a:t>al</a:t>
            </a:r>
            <a:r>
              <a:rPr sz="1900" b="1" spc="15" dirty="0">
                <a:latin typeface="Arial"/>
                <a:cs typeface="Arial"/>
              </a:rPr>
              <a:t> </a:t>
            </a:r>
            <a:r>
              <a:rPr sz="1900" b="1" spc="-5" dirty="0">
                <a:latin typeface="Arial"/>
                <a:cs typeface="Arial"/>
              </a:rPr>
              <a:t>transformador.</a:t>
            </a:r>
            <a:endParaRPr sz="1900">
              <a:latin typeface="Arial"/>
              <a:cs typeface="Arial"/>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3" y="1147827"/>
            <a:ext cx="3326129"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Interpretación</a:t>
            </a:r>
            <a:r>
              <a:rPr sz="1900" b="1" spc="15"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Resultados</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p:nvPr/>
        </p:nvSpPr>
        <p:spPr>
          <a:xfrm>
            <a:off x="935229" y="1673098"/>
            <a:ext cx="9048114"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En</a:t>
            </a:r>
            <a:r>
              <a:rPr sz="1900" b="1" spc="-50" dirty="0">
                <a:latin typeface="Arial"/>
                <a:cs typeface="Arial"/>
              </a:rPr>
              <a:t> </a:t>
            </a:r>
            <a:r>
              <a:rPr sz="1900" b="1" spc="-5" dirty="0">
                <a:latin typeface="Arial"/>
                <a:cs typeface="Arial"/>
              </a:rPr>
              <a:t>el</a:t>
            </a:r>
            <a:r>
              <a:rPr sz="1900" b="1" spc="-50" dirty="0">
                <a:latin typeface="Arial"/>
                <a:cs typeface="Arial"/>
              </a:rPr>
              <a:t> </a:t>
            </a:r>
            <a:r>
              <a:rPr sz="1900" b="1" spc="-5" dirty="0">
                <a:latin typeface="Arial"/>
                <a:cs typeface="Arial"/>
              </a:rPr>
              <a:t>caso</a:t>
            </a:r>
            <a:r>
              <a:rPr sz="1900" b="1" spc="-44"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transformadores</a:t>
            </a:r>
            <a:r>
              <a:rPr sz="1900" b="1" spc="-50" dirty="0">
                <a:latin typeface="Arial"/>
                <a:cs typeface="Arial"/>
              </a:rPr>
              <a:t> </a:t>
            </a:r>
            <a:r>
              <a:rPr sz="1900" b="1" spc="-5" dirty="0">
                <a:latin typeface="Arial"/>
                <a:cs typeface="Arial"/>
              </a:rPr>
              <a:t>trifásicos,</a:t>
            </a:r>
            <a:r>
              <a:rPr sz="1900" b="1" spc="-50" dirty="0">
                <a:latin typeface="Arial"/>
                <a:cs typeface="Arial"/>
              </a:rPr>
              <a:t> </a:t>
            </a:r>
            <a:r>
              <a:rPr sz="1900" b="1" spc="-5" dirty="0">
                <a:latin typeface="Arial"/>
                <a:cs typeface="Arial"/>
              </a:rPr>
              <a:t>tipo</a:t>
            </a:r>
            <a:r>
              <a:rPr sz="1900" b="1" spc="-60" dirty="0">
                <a:latin typeface="Arial"/>
                <a:cs typeface="Arial"/>
              </a:rPr>
              <a:t> </a:t>
            </a:r>
            <a:r>
              <a:rPr sz="1900" b="1" spc="-5" dirty="0">
                <a:latin typeface="Arial"/>
                <a:cs typeface="Arial"/>
              </a:rPr>
              <a:t>núcleo,</a:t>
            </a:r>
            <a:r>
              <a:rPr sz="1900" b="1" spc="-25" dirty="0">
                <a:latin typeface="Arial"/>
                <a:cs typeface="Arial"/>
              </a:rPr>
              <a:t> </a:t>
            </a:r>
            <a:r>
              <a:rPr sz="1900" b="1" spc="-5" dirty="0">
                <a:latin typeface="Arial"/>
                <a:cs typeface="Arial"/>
              </a:rPr>
              <a:t>los</a:t>
            </a:r>
            <a:r>
              <a:rPr sz="1900" b="1" spc="-50" dirty="0">
                <a:latin typeface="Arial"/>
                <a:cs typeface="Arial"/>
              </a:rPr>
              <a:t> </a:t>
            </a:r>
            <a:r>
              <a:rPr sz="1900" b="1" spc="-5" dirty="0">
                <a:latin typeface="Arial"/>
                <a:cs typeface="Arial"/>
              </a:rPr>
              <a:t>resultados</a:t>
            </a:r>
            <a:r>
              <a:rPr sz="1900" b="1" spc="-50" dirty="0">
                <a:latin typeface="Arial"/>
                <a:cs typeface="Arial"/>
              </a:rPr>
              <a:t> </a:t>
            </a:r>
            <a:r>
              <a:rPr sz="1900" b="1" spc="-5" dirty="0">
                <a:latin typeface="Arial"/>
                <a:cs typeface="Arial"/>
              </a:rPr>
              <a:t>mostrarán </a:t>
            </a:r>
            <a:r>
              <a:rPr sz="1900" b="1" spc="-509" dirty="0">
                <a:latin typeface="Arial"/>
                <a:cs typeface="Arial"/>
              </a:rPr>
              <a:t> </a:t>
            </a:r>
            <a:r>
              <a:rPr sz="1900" b="1" spc="-5" dirty="0">
                <a:latin typeface="Arial"/>
                <a:cs typeface="Arial"/>
              </a:rPr>
              <a:t>dos corrientes iguales</a:t>
            </a:r>
            <a:r>
              <a:rPr sz="1900" b="1" spc="10" dirty="0">
                <a:latin typeface="Arial"/>
                <a:cs typeface="Arial"/>
              </a:rPr>
              <a:t> </a:t>
            </a:r>
            <a:r>
              <a:rPr sz="1900" b="1" spc="-5" dirty="0">
                <a:latin typeface="Arial"/>
                <a:cs typeface="Arial"/>
              </a:rPr>
              <a:t>y</a:t>
            </a:r>
            <a:r>
              <a:rPr sz="1900" b="1" spc="-25" dirty="0">
                <a:latin typeface="Arial"/>
                <a:cs typeface="Arial"/>
              </a:rPr>
              <a:t> </a:t>
            </a:r>
            <a:r>
              <a:rPr sz="1900" b="1" spc="-5" dirty="0">
                <a:latin typeface="Arial"/>
                <a:cs typeface="Arial"/>
              </a:rPr>
              <a:t>una</a:t>
            </a:r>
            <a:r>
              <a:rPr sz="1900" b="1" spc="30" dirty="0">
                <a:latin typeface="Arial"/>
                <a:cs typeface="Arial"/>
              </a:rPr>
              <a:t> </a:t>
            </a:r>
            <a:r>
              <a:rPr sz="1900" b="1" spc="-5" dirty="0">
                <a:latin typeface="Arial"/>
                <a:cs typeface="Arial"/>
              </a:rPr>
              <a:t>diferente.</a:t>
            </a:r>
            <a:endParaRPr sz="1900">
              <a:latin typeface="Arial"/>
              <a:cs typeface="Arial"/>
            </a:endParaRPr>
          </a:p>
        </p:txBody>
      </p:sp>
      <p:pic>
        <p:nvPicPr>
          <p:cNvPr id="9" name="object 9"/>
          <p:cNvPicPr/>
          <p:nvPr/>
        </p:nvPicPr>
        <p:blipFill>
          <a:blip r:embed="rId2" cstate="print"/>
          <a:stretch>
            <a:fillRect/>
          </a:stretch>
        </p:blipFill>
        <p:spPr>
          <a:xfrm>
            <a:off x="719455" y="2563453"/>
            <a:ext cx="208914" cy="194987"/>
          </a:xfrm>
          <a:prstGeom prst="rect">
            <a:avLst/>
          </a:prstGeom>
        </p:spPr>
      </p:pic>
      <p:sp>
        <p:nvSpPr>
          <p:cNvPr id="10" name="object 10"/>
          <p:cNvSpPr txBox="1"/>
          <p:nvPr/>
        </p:nvSpPr>
        <p:spPr>
          <a:xfrm>
            <a:off x="947927" y="2535048"/>
            <a:ext cx="90252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Las</a:t>
            </a:r>
            <a:r>
              <a:rPr sz="1900" b="1" spc="21" dirty="0">
                <a:latin typeface="Arial"/>
                <a:cs typeface="Arial"/>
              </a:rPr>
              <a:t> </a:t>
            </a:r>
            <a:r>
              <a:rPr sz="1900" b="1" spc="-5" dirty="0">
                <a:latin typeface="Arial"/>
                <a:cs typeface="Arial"/>
              </a:rPr>
              <a:t>pruebas</a:t>
            </a:r>
            <a:r>
              <a:rPr sz="1900" b="1" spc="35" dirty="0">
                <a:latin typeface="Arial"/>
                <a:cs typeface="Arial"/>
              </a:rPr>
              <a:t> </a:t>
            </a:r>
            <a:r>
              <a:rPr sz="1900" b="1" spc="-5" dirty="0">
                <a:latin typeface="Arial"/>
                <a:cs typeface="Arial"/>
              </a:rPr>
              <a:t>deben</a:t>
            </a:r>
            <a:r>
              <a:rPr sz="1900" b="1" spc="30" dirty="0">
                <a:latin typeface="Arial"/>
                <a:cs typeface="Arial"/>
              </a:rPr>
              <a:t> </a:t>
            </a:r>
            <a:r>
              <a:rPr sz="1900" b="1" spc="-5" dirty="0">
                <a:latin typeface="Arial"/>
                <a:cs typeface="Arial"/>
              </a:rPr>
              <a:t>realizarse</a:t>
            </a:r>
            <a:r>
              <a:rPr sz="1900" b="1" spc="15" dirty="0">
                <a:latin typeface="Arial"/>
                <a:cs typeface="Arial"/>
              </a:rPr>
              <a:t> </a:t>
            </a:r>
            <a:r>
              <a:rPr sz="1900" b="1" spc="-5" dirty="0">
                <a:latin typeface="Arial"/>
                <a:cs typeface="Arial"/>
              </a:rPr>
              <a:t>a</a:t>
            </a:r>
            <a:r>
              <a:rPr sz="1900" b="1" spc="35" dirty="0">
                <a:latin typeface="Arial"/>
                <a:cs typeface="Arial"/>
              </a:rPr>
              <a:t> </a:t>
            </a:r>
            <a:r>
              <a:rPr sz="1900" b="1" spc="-5" dirty="0">
                <a:latin typeface="Arial"/>
                <a:cs typeface="Arial"/>
              </a:rPr>
              <a:t>la</a:t>
            </a:r>
            <a:r>
              <a:rPr sz="1900" b="1" spc="40" dirty="0">
                <a:latin typeface="Arial"/>
                <a:cs typeface="Arial"/>
              </a:rPr>
              <a:t> </a:t>
            </a:r>
            <a:r>
              <a:rPr sz="1900" b="1" spc="-5" dirty="0">
                <a:latin typeface="Arial"/>
                <a:cs typeface="Arial"/>
              </a:rPr>
              <a:t>misma</a:t>
            </a:r>
            <a:r>
              <a:rPr sz="1900" b="1" spc="55" dirty="0">
                <a:latin typeface="Arial"/>
                <a:cs typeface="Arial"/>
              </a:rPr>
              <a:t> </a:t>
            </a:r>
            <a:r>
              <a:rPr sz="1900" b="1" spc="-5" dirty="0">
                <a:latin typeface="Arial"/>
                <a:cs typeface="Arial"/>
              </a:rPr>
              <a:t>tensión,</a:t>
            </a:r>
            <a:r>
              <a:rPr sz="1900" b="1" spc="25" dirty="0">
                <a:latin typeface="Arial"/>
                <a:cs typeface="Arial"/>
              </a:rPr>
              <a:t> </a:t>
            </a:r>
            <a:r>
              <a:rPr sz="1900" b="1" spc="-5" dirty="0">
                <a:latin typeface="Arial"/>
                <a:cs typeface="Arial"/>
              </a:rPr>
              <a:t>diferencias</a:t>
            </a:r>
            <a:r>
              <a:rPr sz="1900" b="1" spc="25" dirty="0">
                <a:latin typeface="Arial"/>
                <a:cs typeface="Arial"/>
              </a:rPr>
              <a:t> </a:t>
            </a:r>
            <a:r>
              <a:rPr sz="1900" b="1" spc="-5" dirty="0">
                <a:latin typeface="Arial"/>
                <a:cs typeface="Arial"/>
              </a:rPr>
              <a:t>superiores</a:t>
            </a:r>
            <a:r>
              <a:rPr sz="1900" b="1" spc="30" dirty="0">
                <a:latin typeface="Arial"/>
                <a:cs typeface="Arial"/>
              </a:rPr>
              <a:t> </a:t>
            </a:r>
            <a:r>
              <a:rPr sz="1900" b="1" spc="-5" dirty="0">
                <a:latin typeface="Arial"/>
                <a:cs typeface="Arial"/>
              </a:rPr>
              <a:t>al</a:t>
            </a:r>
            <a:r>
              <a:rPr sz="1900" b="1" spc="25" dirty="0">
                <a:latin typeface="Arial"/>
                <a:cs typeface="Arial"/>
              </a:rPr>
              <a:t> </a:t>
            </a:r>
            <a:r>
              <a:rPr sz="1900" b="1" spc="5" dirty="0">
                <a:latin typeface="Arial"/>
                <a:cs typeface="Arial"/>
              </a:rPr>
              <a:t>5%</a:t>
            </a:r>
            <a:endParaRPr sz="1900">
              <a:latin typeface="Arial"/>
              <a:cs typeface="Arial"/>
            </a:endParaRPr>
          </a:p>
        </p:txBody>
      </p:sp>
      <p:sp>
        <p:nvSpPr>
          <p:cNvPr id="11" name="object 11"/>
          <p:cNvSpPr txBox="1"/>
          <p:nvPr/>
        </p:nvSpPr>
        <p:spPr>
          <a:xfrm>
            <a:off x="947927" y="2812416"/>
            <a:ext cx="60756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respecto</a:t>
            </a:r>
            <a:r>
              <a:rPr sz="1900" b="1" spc="15" dirty="0">
                <a:latin typeface="Arial"/>
                <a:cs typeface="Arial"/>
              </a:rPr>
              <a:t> </a:t>
            </a:r>
            <a:r>
              <a:rPr sz="1900" b="1" spc="-5" dirty="0">
                <a:latin typeface="Arial"/>
                <a:cs typeface="Arial"/>
              </a:rPr>
              <a:t>a</a:t>
            </a:r>
            <a:r>
              <a:rPr sz="1900" b="1" spc="40" dirty="0">
                <a:latin typeface="Arial"/>
                <a:cs typeface="Arial"/>
              </a:rPr>
              <a:t> </a:t>
            </a:r>
            <a:r>
              <a:rPr sz="1900" b="1" spc="-10" dirty="0">
                <a:latin typeface="Arial"/>
                <a:cs typeface="Arial"/>
              </a:rPr>
              <a:t>valores</a:t>
            </a:r>
            <a:r>
              <a:rPr sz="1900" b="1" spc="21" dirty="0">
                <a:latin typeface="Arial"/>
                <a:cs typeface="Arial"/>
              </a:rPr>
              <a:t> </a:t>
            </a:r>
            <a:r>
              <a:rPr sz="1900" b="1" spc="-5" dirty="0">
                <a:latin typeface="Arial"/>
                <a:cs typeface="Arial"/>
              </a:rPr>
              <a:t>históricos</a:t>
            </a:r>
            <a:r>
              <a:rPr sz="1900" b="1" spc="10" dirty="0">
                <a:latin typeface="Arial"/>
                <a:cs typeface="Arial"/>
              </a:rPr>
              <a:t> </a:t>
            </a:r>
            <a:r>
              <a:rPr sz="1900" b="1" spc="-5" dirty="0">
                <a:latin typeface="Arial"/>
                <a:cs typeface="Arial"/>
              </a:rPr>
              <a:t>deben</a:t>
            </a:r>
            <a:r>
              <a:rPr sz="1900" b="1" spc="15" dirty="0">
                <a:latin typeface="Arial"/>
                <a:cs typeface="Arial"/>
              </a:rPr>
              <a:t> </a:t>
            </a:r>
            <a:r>
              <a:rPr sz="1900" b="1" spc="-5" dirty="0">
                <a:latin typeface="Arial"/>
                <a:cs typeface="Arial"/>
              </a:rPr>
              <a:t>ser</a:t>
            </a:r>
            <a:r>
              <a:rPr sz="1900" b="1" spc="5" dirty="0">
                <a:latin typeface="Arial"/>
                <a:cs typeface="Arial"/>
              </a:rPr>
              <a:t> </a:t>
            </a:r>
            <a:r>
              <a:rPr sz="1900" b="1" spc="-5" dirty="0">
                <a:latin typeface="Arial"/>
                <a:cs typeface="Arial"/>
              </a:rPr>
              <a:t>investigadas</a:t>
            </a:r>
            <a:endParaRPr sz="1900">
              <a:latin typeface="Arial"/>
              <a:cs typeface="Arial"/>
            </a:endParaRPr>
          </a:p>
        </p:txBody>
      </p:sp>
      <p:sp>
        <p:nvSpPr>
          <p:cNvPr id="12" name="object 12"/>
          <p:cNvSpPr txBox="1"/>
          <p:nvPr/>
        </p:nvSpPr>
        <p:spPr>
          <a:xfrm>
            <a:off x="7010781" y="2782950"/>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3" name="object 13"/>
          <p:cNvPicPr/>
          <p:nvPr/>
        </p:nvPicPr>
        <p:blipFill>
          <a:blip r:embed="rId2" cstate="print"/>
          <a:stretch>
            <a:fillRect/>
          </a:stretch>
        </p:blipFill>
        <p:spPr>
          <a:xfrm>
            <a:off x="719455" y="3395896"/>
            <a:ext cx="208914" cy="194394"/>
          </a:xfrm>
          <a:prstGeom prst="rect">
            <a:avLst/>
          </a:prstGeom>
        </p:spPr>
      </p:pic>
      <p:sp>
        <p:nvSpPr>
          <p:cNvPr id="14" name="object 14"/>
          <p:cNvSpPr txBox="1"/>
          <p:nvPr/>
        </p:nvSpPr>
        <p:spPr>
          <a:xfrm>
            <a:off x="2341117" y="3367152"/>
            <a:ext cx="21196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superiores</a:t>
            </a:r>
            <a:r>
              <a:rPr sz="1900" b="1" spc="200" dirty="0">
                <a:latin typeface="Arial"/>
                <a:cs typeface="Arial"/>
              </a:rPr>
              <a:t> </a:t>
            </a:r>
            <a:r>
              <a:rPr sz="1900" b="1" spc="-5" dirty="0">
                <a:latin typeface="Arial"/>
                <a:cs typeface="Arial"/>
              </a:rPr>
              <a:t>al</a:t>
            </a:r>
            <a:r>
              <a:rPr sz="1900" b="1" spc="214" dirty="0">
                <a:latin typeface="Arial"/>
                <a:cs typeface="Arial"/>
              </a:rPr>
              <a:t> </a:t>
            </a:r>
            <a:r>
              <a:rPr sz="1900" b="1" spc="5" dirty="0">
                <a:latin typeface="Arial"/>
                <a:cs typeface="Arial"/>
              </a:rPr>
              <a:t>10%</a:t>
            </a:r>
            <a:endParaRPr sz="1900">
              <a:latin typeface="Arial"/>
              <a:cs typeface="Arial"/>
            </a:endParaRPr>
          </a:p>
        </p:txBody>
      </p:sp>
      <p:sp>
        <p:nvSpPr>
          <p:cNvPr id="15" name="object 15"/>
          <p:cNvSpPr txBox="1"/>
          <p:nvPr/>
        </p:nvSpPr>
        <p:spPr>
          <a:xfrm>
            <a:off x="935229" y="3337687"/>
            <a:ext cx="7839709" cy="304570"/>
          </a:xfrm>
          <a:prstGeom prst="rect">
            <a:avLst/>
          </a:prstGeom>
        </p:spPr>
        <p:txBody>
          <a:bodyPr vert="horz" wrap="square" lIns="0" tIns="12064" rIns="0" bIns="0" rtlCol="0">
            <a:spAutoFit/>
          </a:bodyPr>
          <a:lstStyle/>
          <a:p>
            <a:pPr marL="12699">
              <a:spcBef>
                <a:spcPts val="95"/>
              </a:spcBef>
              <a:tabLst>
                <a:tab pos="3606479" algn="l"/>
              </a:tabLst>
            </a:pPr>
            <a:r>
              <a:rPr sz="1900" b="1" spc="-5" dirty="0">
                <a:latin typeface="Arial"/>
                <a:cs typeface="Arial"/>
              </a:rPr>
              <a:t>Diferencias	</a:t>
            </a:r>
            <a:r>
              <a:rPr sz="1900" b="1" dirty="0">
                <a:latin typeface="Arial"/>
                <a:cs typeface="Arial"/>
              </a:rPr>
              <a:t>respecto</a:t>
            </a:r>
            <a:r>
              <a:rPr sz="1900" b="1" spc="200" dirty="0">
                <a:latin typeface="Arial"/>
                <a:cs typeface="Arial"/>
              </a:rPr>
              <a:t> </a:t>
            </a:r>
            <a:r>
              <a:rPr sz="1900" b="1" spc="-5" dirty="0">
                <a:latin typeface="Arial"/>
                <a:cs typeface="Arial"/>
              </a:rPr>
              <a:t>a</a:t>
            </a:r>
            <a:r>
              <a:rPr sz="1900" b="1" spc="225" dirty="0">
                <a:latin typeface="Arial"/>
                <a:cs typeface="Arial"/>
              </a:rPr>
              <a:t> </a:t>
            </a:r>
            <a:r>
              <a:rPr sz="1900" b="1" spc="-10" dirty="0">
                <a:latin typeface="Arial"/>
                <a:cs typeface="Arial"/>
              </a:rPr>
              <a:t>valores</a:t>
            </a:r>
            <a:r>
              <a:rPr sz="1900" b="1" spc="200" dirty="0">
                <a:latin typeface="Arial"/>
                <a:cs typeface="Arial"/>
              </a:rPr>
              <a:t> </a:t>
            </a:r>
            <a:r>
              <a:rPr sz="1900" b="1" spc="-5" dirty="0">
                <a:latin typeface="Arial"/>
                <a:cs typeface="Arial"/>
              </a:rPr>
              <a:t>históricos</a:t>
            </a:r>
            <a:r>
              <a:rPr sz="1900" b="1" spc="200" dirty="0">
                <a:latin typeface="Arial"/>
                <a:cs typeface="Arial"/>
              </a:rPr>
              <a:t> </a:t>
            </a:r>
            <a:r>
              <a:rPr sz="1900" b="1" spc="-5" dirty="0">
                <a:latin typeface="Arial"/>
                <a:cs typeface="Arial"/>
              </a:rPr>
              <a:t>deben</a:t>
            </a:r>
            <a:endParaRPr sz="1900">
              <a:latin typeface="Arial"/>
              <a:cs typeface="Arial"/>
            </a:endParaRPr>
          </a:p>
        </p:txBody>
      </p:sp>
      <p:sp>
        <p:nvSpPr>
          <p:cNvPr id="16" name="object 16"/>
          <p:cNvSpPr txBox="1"/>
          <p:nvPr/>
        </p:nvSpPr>
        <p:spPr>
          <a:xfrm>
            <a:off x="8860280" y="3367152"/>
            <a:ext cx="11125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sugerir</a:t>
            </a:r>
            <a:r>
              <a:rPr sz="1900" b="1" spc="140" dirty="0">
                <a:latin typeface="Arial"/>
                <a:cs typeface="Arial"/>
              </a:rPr>
              <a:t> </a:t>
            </a:r>
            <a:r>
              <a:rPr sz="1900" b="1" dirty="0">
                <a:latin typeface="Arial"/>
                <a:cs typeface="Arial"/>
              </a:rPr>
              <a:t>la</a:t>
            </a:r>
            <a:endParaRPr sz="1900">
              <a:latin typeface="Arial"/>
              <a:cs typeface="Arial"/>
            </a:endParaRPr>
          </a:p>
        </p:txBody>
      </p:sp>
      <p:sp>
        <p:nvSpPr>
          <p:cNvPr id="17" name="object 17"/>
          <p:cNvSpPr txBox="1"/>
          <p:nvPr/>
        </p:nvSpPr>
        <p:spPr>
          <a:xfrm>
            <a:off x="947928" y="3644520"/>
            <a:ext cx="201040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salida</a:t>
            </a:r>
            <a:r>
              <a:rPr sz="1900" b="1" spc="-25" dirty="0">
                <a:latin typeface="Arial"/>
                <a:cs typeface="Arial"/>
              </a:rPr>
              <a:t> </a:t>
            </a:r>
            <a:r>
              <a:rPr sz="1900" b="1" dirty="0">
                <a:latin typeface="Arial"/>
                <a:cs typeface="Arial"/>
              </a:rPr>
              <a:t>de</a:t>
            </a:r>
            <a:r>
              <a:rPr sz="1900" b="1" spc="-21" dirty="0">
                <a:latin typeface="Arial"/>
                <a:cs typeface="Arial"/>
              </a:rPr>
              <a:t> </a:t>
            </a:r>
            <a:r>
              <a:rPr sz="1900" b="1" spc="-5" dirty="0">
                <a:latin typeface="Arial"/>
                <a:cs typeface="Arial"/>
              </a:rPr>
              <a:t>servicio</a:t>
            </a:r>
            <a:endParaRPr sz="1900">
              <a:latin typeface="Arial"/>
              <a:cs typeface="Arial"/>
            </a:endParaRPr>
          </a:p>
        </p:txBody>
      </p:sp>
      <p:sp>
        <p:nvSpPr>
          <p:cNvPr id="18" name="object 18"/>
          <p:cNvSpPr txBox="1"/>
          <p:nvPr/>
        </p:nvSpPr>
        <p:spPr>
          <a:xfrm>
            <a:off x="3012695" y="3615055"/>
            <a:ext cx="21570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35" dirty="0">
                <a:latin typeface="Arial"/>
                <a:cs typeface="Arial"/>
              </a:rPr>
              <a:t> </a:t>
            </a:r>
            <a:r>
              <a:rPr sz="1900" b="1" spc="-5" dirty="0">
                <a:latin typeface="Arial"/>
                <a:cs typeface="Arial"/>
              </a:rPr>
              <a:t>transformador.</a:t>
            </a:r>
            <a:endParaRPr sz="1900">
              <a:latin typeface="Arial"/>
              <a:cs typeface="Arial"/>
            </a:endParaRPr>
          </a:p>
        </p:txBody>
      </p:sp>
      <p:pic>
        <p:nvPicPr>
          <p:cNvPr id="19" name="object 19"/>
          <p:cNvPicPr/>
          <p:nvPr/>
        </p:nvPicPr>
        <p:blipFill>
          <a:blip r:embed="rId2" cstate="print"/>
          <a:stretch>
            <a:fillRect/>
          </a:stretch>
        </p:blipFill>
        <p:spPr>
          <a:xfrm>
            <a:off x="719455" y="4227787"/>
            <a:ext cx="208914" cy="194987"/>
          </a:xfrm>
          <a:prstGeom prst="rect">
            <a:avLst/>
          </a:prstGeom>
        </p:spPr>
      </p:pic>
      <p:sp>
        <p:nvSpPr>
          <p:cNvPr id="20" name="object 20"/>
          <p:cNvSpPr txBox="1"/>
          <p:nvPr/>
        </p:nvSpPr>
        <p:spPr>
          <a:xfrm>
            <a:off x="935227" y="4170045"/>
            <a:ext cx="20320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75" dirty="0">
                <a:latin typeface="Arial"/>
                <a:cs typeface="Arial"/>
              </a:rPr>
              <a:t> </a:t>
            </a:r>
            <a:r>
              <a:rPr sz="1900" b="1" spc="-5" dirty="0">
                <a:latin typeface="Arial"/>
                <a:cs typeface="Arial"/>
              </a:rPr>
              <a:t>el</a:t>
            </a:r>
            <a:r>
              <a:rPr sz="1900" b="1" spc="-75" dirty="0">
                <a:latin typeface="Arial"/>
                <a:cs typeface="Arial"/>
              </a:rPr>
              <a:t> </a:t>
            </a:r>
            <a:r>
              <a:rPr sz="1900" b="1" spc="-5" dirty="0">
                <a:latin typeface="Arial"/>
                <a:cs typeface="Arial"/>
              </a:rPr>
              <a:t>caso</a:t>
            </a:r>
            <a:r>
              <a:rPr sz="1900" b="1" spc="-70" dirty="0">
                <a:latin typeface="Arial"/>
                <a:cs typeface="Arial"/>
              </a:rPr>
              <a:t> </a:t>
            </a:r>
            <a:r>
              <a:rPr sz="1900" b="1" spc="-5" dirty="0">
                <a:latin typeface="Arial"/>
                <a:cs typeface="Arial"/>
              </a:rPr>
              <a:t>de</a:t>
            </a:r>
            <a:r>
              <a:rPr sz="1900" b="1" spc="-80" dirty="0">
                <a:latin typeface="Arial"/>
                <a:cs typeface="Arial"/>
              </a:rPr>
              <a:t> </a:t>
            </a:r>
            <a:r>
              <a:rPr sz="1900" b="1" spc="-5" dirty="0">
                <a:latin typeface="Arial"/>
                <a:cs typeface="Arial"/>
              </a:rPr>
              <a:t>que</a:t>
            </a:r>
            <a:endParaRPr sz="1900">
              <a:latin typeface="Arial"/>
              <a:cs typeface="Arial"/>
            </a:endParaRPr>
          </a:p>
        </p:txBody>
      </p:sp>
      <p:sp>
        <p:nvSpPr>
          <p:cNvPr id="34" name="object 3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123</a:t>
            </a:fld>
            <a:endParaRPr dirty="0"/>
          </a:p>
        </p:txBody>
      </p:sp>
      <p:sp>
        <p:nvSpPr>
          <p:cNvPr id="21" name="object 21"/>
          <p:cNvSpPr txBox="1"/>
          <p:nvPr/>
        </p:nvSpPr>
        <p:spPr>
          <a:xfrm>
            <a:off x="3014726" y="4199510"/>
            <a:ext cx="54038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60" dirty="0">
                <a:latin typeface="Arial"/>
                <a:cs typeface="Arial"/>
              </a:rPr>
              <a:t> </a:t>
            </a:r>
            <a:r>
              <a:rPr sz="1900" b="1" spc="-5" dirty="0">
                <a:latin typeface="Arial"/>
                <a:cs typeface="Arial"/>
              </a:rPr>
              <a:t>efectuaran</a:t>
            </a:r>
            <a:r>
              <a:rPr sz="1900" b="1" spc="-60" dirty="0">
                <a:latin typeface="Arial"/>
                <a:cs typeface="Arial"/>
              </a:rPr>
              <a:t> </a:t>
            </a:r>
            <a:r>
              <a:rPr sz="1900" b="1" spc="-5" dirty="0">
                <a:latin typeface="Arial"/>
                <a:cs typeface="Arial"/>
              </a:rPr>
              <a:t>pruebas</a:t>
            </a:r>
            <a:r>
              <a:rPr sz="1900" b="1" spc="-60" dirty="0">
                <a:latin typeface="Arial"/>
                <a:cs typeface="Arial"/>
              </a:rPr>
              <a:t> </a:t>
            </a:r>
            <a:r>
              <a:rPr sz="1900" b="1" spc="-5" dirty="0">
                <a:latin typeface="Arial"/>
                <a:cs typeface="Arial"/>
              </a:rPr>
              <a:t>DC</a:t>
            </a:r>
            <a:r>
              <a:rPr sz="1900" b="1" spc="-60" dirty="0">
                <a:latin typeface="Arial"/>
                <a:cs typeface="Arial"/>
              </a:rPr>
              <a:t> </a:t>
            </a:r>
            <a:r>
              <a:rPr sz="1900" b="1" spc="-5" dirty="0">
                <a:latin typeface="Arial"/>
                <a:cs typeface="Arial"/>
              </a:rPr>
              <a:t>antes</a:t>
            </a:r>
            <a:r>
              <a:rPr sz="1900" b="1" spc="-44" dirty="0">
                <a:latin typeface="Arial"/>
                <a:cs typeface="Arial"/>
              </a:rPr>
              <a:t> </a:t>
            </a:r>
            <a:r>
              <a:rPr sz="1900" b="1" spc="-10" dirty="0">
                <a:latin typeface="Arial"/>
                <a:cs typeface="Arial"/>
              </a:rPr>
              <a:t>de</a:t>
            </a:r>
            <a:r>
              <a:rPr sz="1900" b="1" spc="-60" dirty="0">
                <a:latin typeface="Arial"/>
                <a:cs typeface="Arial"/>
              </a:rPr>
              <a:t> </a:t>
            </a:r>
            <a:r>
              <a:rPr sz="1900" b="1" spc="-5" dirty="0">
                <a:latin typeface="Arial"/>
                <a:cs typeface="Arial"/>
              </a:rPr>
              <a:t>pruebas</a:t>
            </a:r>
            <a:r>
              <a:rPr sz="1900" b="1" spc="-60" dirty="0">
                <a:latin typeface="Arial"/>
                <a:cs typeface="Arial"/>
              </a:rPr>
              <a:t> </a:t>
            </a:r>
            <a:r>
              <a:rPr sz="1900" b="1" spc="-5" dirty="0">
                <a:latin typeface="Arial"/>
                <a:cs typeface="Arial"/>
              </a:rPr>
              <a:t>AC</a:t>
            </a:r>
            <a:endParaRPr sz="1900">
              <a:latin typeface="Arial"/>
              <a:cs typeface="Arial"/>
            </a:endParaRPr>
          </a:p>
        </p:txBody>
      </p:sp>
      <p:sp>
        <p:nvSpPr>
          <p:cNvPr id="22" name="object 22"/>
          <p:cNvSpPr txBox="1"/>
          <p:nvPr/>
        </p:nvSpPr>
        <p:spPr>
          <a:xfrm>
            <a:off x="8388857" y="417004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3" name="object 23"/>
          <p:cNvSpPr txBox="1"/>
          <p:nvPr/>
        </p:nvSpPr>
        <p:spPr>
          <a:xfrm>
            <a:off x="8528052" y="4199510"/>
            <a:ext cx="14573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a:t>
            </a:r>
            <a:r>
              <a:rPr sz="1900" b="1" spc="-86" dirty="0">
                <a:latin typeface="Arial"/>
                <a:cs typeface="Arial"/>
              </a:rPr>
              <a:t> </a:t>
            </a:r>
            <a:r>
              <a:rPr sz="1900" b="1" spc="-5" dirty="0">
                <a:latin typeface="Arial"/>
                <a:cs typeface="Arial"/>
              </a:rPr>
              <a:t>núcleo</a:t>
            </a:r>
            <a:r>
              <a:rPr sz="1900" b="1" spc="-90" dirty="0">
                <a:latin typeface="Arial"/>
                <a:cs typeface="Arial"/>
              </a:rPr>
              <a:t> </a:t>
            </a:r>
            <a:r>
              <a:rPr sz="1900" b="1" spc="-5" dirty="0">
                <a:latin typeface="Arial"/>
                <a:cs typeface="Arial"/>
              </a:rPr>
              <a:t>del</a:t>
            </a:r>
            <a:endParaRPr sz="1900">
              <a:latin typeface="Arial"/>
              <a:cs typeface="Arial"/>
            </a:endParaRPr>
          </a:p>
        </p:txBody>
      </p:sp>
      <p:sp>
        <p:nvSpPr>
          <p:cNvPr id="24" name="object 24"/>
          <p:cNvSpPr txBox="1"/>
          <p:nvPr/>
        </p:nvSpPr>
        <p:spPr>
          <a:xfrm>
            <a:off x="947927" y="4478402"/>
            <a:ext cx="5475606" cy="269304"/>
          </a:xfrm>
          <a:prstGeom prst="rect">
            <a:avLst/>
          </a:prstGeom>
          <a:solidFill>
            <a:srgbClr val="FFFF00"/>
          </a:solidFill>
        </p:spPr>
        <p:txBody>
          <a:bodyPr vert="horz" wrap="square" lIns="0" tIns="0" rIns="0" bIns="0" rtlCol="0">
            <a:spAutoFit/>
          </a:bodyPr>
          <a:lstStyle/>
          <a:p>
            <a:pPr>
              <a:lnSpc>
                <a:spcPts val="2145"/>
              </a:lnSpc>
              <a:tabLst>
                <a:tab pos="1812128" algn="l"/>
                <a:tab pos="2689621" algn="l"/>
                <a:tab pos="3431235" algn="l"/>
                <a:tab pos="5071929" algn="l"/>
              </a:tabLst>
            </a:pPr>
            <a:r>
              <a:rPr sz="1900" b="1" spc="-5" dirty="0">
                <a:latin typeface="Arial"/>
                <a:cs typeface="Arial"/>
              </a:rPr>
              <a:t>transformador	puede	estar	magnetizado	</a:t>
            </a:r>
            <a:r>
              <a:rPr sz="1900" b="1" spc="-5" dirty="0">
                <a:latin typeface="Wingdings"/>
                <a:cs typeface="Wingdings"/>
              </a:rPr>
              <a:t></a:t>
            </a:r>
            <a:endParaRPr sz="1900">
              <a:latin typeface="Wingdings"/>
              <a:cs typeface="Wingdings"/>
            </a:endParaRPr>
          </a:p>
        </p:txBody>
      </p:sp>
      <p:sp>
        <p:nvSpPr>
          <p:cNvPr id="25" name="object 25"/>
          <p:cNvSpPr txBox="1"/>
          <p:nvPr/>
        </p:nvSpPr>
        <p:spPr>
          <a:xfrm>
            <a:off x="6410325" y="4448936"/>
            <a:ext cx="734060" cy="304570"/>
          </a:xfrm>
          <a:prstGeom prst="rect">
            <a:avLst/>
          </a:prstGeom>
        </p:spPr>
        <p:txBody>
          <a:bodyPr vert="horz" wrap="square" lIns="0" tIns="12064" rIns="0" bIns="0" rtlCol="0">
            <a:spAutoFit/>
          </a:bodyPr>
          <a:lstStyle/>
          <a:p>
            <a:pPr marL="12699">
              <a:spcBef>
                <a:spcPts val="95"/>
              </a:spcBef>
            </a:pPr>
            <a:r>
              <a:rPr sz="1900" b="1" spc="-15" dirty="0">
                <a:latin typeface="Arial"/>
                <a:cs typeface="Arial"/>
              </a:rPr>
              <a:t>p</a:t>
            </a:r>
            <a:r>
              <a:rPr sz="1900" b="1" spc="-5" dirty="0">
                <a:latin typeface="Arial"/>
                <a:cs typeface="Arial"/>
              </a:rPr>
              <a:t>uede</a:t>
            </a:r>
            <a:endParaRPr sz="1900">
              <a:latin typeface="Arial"/>
              <a:cs typeface="Arial"/>
            </a:endParaRPr>
          </a:p>
        </p:txBody>
      </p:sp>
      <p:sp>
        <p:nvSpPr>
          <p:cNvPr id="26" name="object 26"/>
          <p:cNvSpPr txBox="1"/>
          <p:nvPr/>
        </p:nvSpPr>
        <p:spPr>
          <a:xfrm>
            <a:off x="7296278" y="4478402"/>
            <a:ext cx="2689225" cy="269304"/>
          </a:xfrm>
          <a:prstGeom prst="rect">
            <a:avLst/>
          </a:prstGeom>
          <a:solidFill>
            <a:srgbClr val="FFFF00"/>
          </a:solidFill>
        </p:spPr>
        <p:txBody>
          <a:bodyPr vert="horz" wrap="square" lIns="0" tIns="0" rIns="0" bIns="0" rtlCol="0">
            <a:spAutoFit/>
          </a:bodyPr>
          <a:lstStyle/>
          <a:p>
            <a:pPr>
              <a:lnSpc>
                <a:spcPts val="2145"/>
              </a:lnSpc>
              <a:tabLst>
                <a:tab pos="1063530" algn="l"/>
                <a:tab pos="2393103" algn="l"/>
              </a:tabLst>
            </a:pPr>
            <a:r>
              <a:rPr sz="1900" b="1" spc="-5" dirty="0">
                <a:latin typeface="Arial"/>
                <a:cs typeface="Arial"/>
              </a:rPr>
              <a:t>originar	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tes</a:t>
            </a:r>
            <a:r>
              <a:rPr sz="1900" b="1" dirty="0">
                <a:latin typeface="Arial"/>
                <a:cs typeface="Arial"/>
              </a:rPr>
              <a:t>	</a:t>
            </a:r>
            <a:r>
              <a:rPr sz="1900" b="1" spc="10" dirty="0">
                <a:latin typeface="Arial"/>
                <a:cs typeface="Arial"/>
              </a:rPr>
              <a:t>d</a:t>
            </a:r>
            <a:r>
              <a:rPr sz="1900" b="1" spc="-5" dirty="0">
                <a:latin typeface="Arial"/>
                <a:cs typeface="Arial"/>
              </a:rPr>
              <a:t>e</a:t>
            </a:r>
            <a:endParaRPr sz="1900">
              <a:latin typeface="Arial"/>
              <a:cs typeface="Arial"/>
            </a:endParaRPr>
          </a:p>
        </p:txBody>
      </p:sp>
      <p:sp>
        <p:nvSpPr>
          <p:cNvPr id="27" name="object 27"/>
          <p:cNvSpPr txBox="1"/>
          <p:nvPr/>
        </p:nvSpPr>
        <p:spPr>
          <a:xfrm>
            <a:off x="947929" y="4755769"/>
            <a:ext cx="459422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magnetización</a:t>
            </a:r>
            <a:r>
              <a:rPr sz="1900" b="1" spc="-86" dirty="0">
                <a:latin typeface="Arial"/>
                <a:cs typeface="Arial"/>
              </a:rPr>
              <a:t> </a:t>
            </a:r>
            <a:r>
              <a:rPr sz="1900" b="1" spc="-5" dirty="0">
                <a:latin typeface="Arial"/>
                <a:cs typeface="Arial"/>
              </a:rPr>
              <a:t>diferentes</a:t>
            </a:r>
            <a:r>
              <a:rPr sz="1900" b="1" spc="-86" dirty="0">
                <a:latin typeface="Arial"/>
                <a:cs typeface="Arial"/>
              </a:rPr>
              <a:t> </a:t>
            </a:r>
            <a:r>
              <a:rPr sz="1900" b="1" spc="-5" dirty="0">
                <a:latin typeface="Arial"/>
                <a:cs typeface="Arial"/>
              </a:rPr>
              <a:t>a</a:t>
            </a:r>
            <a:r>
              <a:rPr sz="1900" b="1" spc="-86" dirty="0">
                <a:latin typeface="Arial"/>
                <a:cs typeface="Arial"/>
              </a:rPr>
              <a:t> </a:t>
            </a:r>
            <a:r>
              <a:rPr sz="1900" b="1" spc="-5" dirty="0">
                <a:latin typeface="Arial"/>
                <a:cs typeface="Arial"/>
              </a:rPr>
              <a:t>las</a:t>
            </a:r>
            <a:r>
              <a:rPr sz="1900" b="1" spc="-86" dirty="0">
                <a:latin typeface="Arial"/>
                <a:cs typeface="Arial"/>
              </a:rPr>
              <a:t> </a:t>
            </a:r>
            <a:r>
              <a:rPr sz="1900" b="1" spc="-5" dirty="0">
                <a:latin typeface="Arial"/>
                <a:cs typeface="Arial"/>
              </a:rPr>
              <a:t>normales</a:t>
            </a:r>
            <a:endParaRPr sz="1900">
              <a:latin typeface="Arial"/>
              <a:cs typeface="Arial"/>
            </a:endParaRPr>
          </a:p>
        </p:txBody>
      </p:sp>
      <p:sp>
        <p:nvSpPr>
          <p:cNvPr id="28" name="object 28"/>
          <p:cNvSpPr txBox="1"/>
          <p:nvPr/>
        </p:nvSpPr>
        <p:spPr>
          <a:xfrm>
            <a:off x="5541898" y="4755769"/>
            <a:ext cx="2092961" cy="269304"/>
          </a:xfrm>
          <a:prstGeom prst="rect">
            <a:avLst/>
          </a:prstGeom>
        </p:spPr>
        <p:txBody>
          <a:bodyPr vert="horz" wrap="square" lIns="0" tIns="0" rIns="0" bIns="0" rtlCol="0">
            <a:spAutoFit/>
          </a:bodyPr>
          <a:lstStyle/>
          <a:p>
            <a:pPr>
              <a:lnSpc>
                <a:spcPts val="2145"/>
              </a:lnSpc>
            </a:pPr>
            <a:r>
              <a:rPr sz="1900" b="1" spc="-5" dirty="0">
                <a:latin typeface="Arial"/>
                <a:cs typeface="Arial"/>
              </a:rPr>
              <a:t>,</a:t>
            </a:r>
            <a:r>
              <a:rPr sz="1900" b="1" spc="-5" dirty="0">
                <a:latin typeface="Wingdings"/>
                <a:cs typeface="Wingdings"/>
              </a:rPr>
              <a:t></a:t>
            </a:r>
            <a:r>
              <a:rPr sz="1900" b="1" spc="-50" dirty="0">
                <a:latin typeface="Times New Roman"/>
                <a:cs typeface="Times New Roman"/>
              </a:rPr>
              <a:t> </a:t>
            </a:r>
            <a:r>
              <a:rPr sz="1900" b="1" spc="-5" dirty="0">
                <a:latin typeface="Arial"/>
                <a:cs typeface="Arial"/>
              </a:rPr>
              <a:t>se</a:t>
            </a:r>
            <a:r>
              <a:rPr sz="1900" b="1" spc="-114" dirty="0">
                <a:latin typeface="Arial"/>
                <a:cs typeface="Arial"/>
              </a:rPr>
              <a:t> </a:t>
            </a:r>
            <a:r>
              <a:rPr sz="1900" b="1" spc="-5" dirty="0">
                <a:latin typeface="Arial"/>
                <a:cs typeface="Arial"/>
              </a:rPr>
              <a:t>recomienda</a:t>
            </a:r>
            <a:endParaRPr sz="1900">
              <a:latin typeface="Arial"/>
              <a:cs typeface="Arial"/>
            </a:endParaRPr>
          </a:p>
        </p:txBody>
      </p:sp>
      <p:sp>
        <p:nvSpPr>
          <p:cNvPr id="29" name="object 29"/>
          <p:cNvSpPr txBox="1"/>
          <p:nvPr/>
        </p:nvSpPr>
        <p:spPr>
          <a:xfrm>
            <a:off x="7634605" y="4755769"/>
            <a:ext cx="23380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efectuar</a:t>
            </a:r>
            <a:r>
              <a:rPr sz="1900" b="1" spc="-100" dirty="0">
                <a:latin typeface="Arial"/>
                <a:cs typeface="Arial"/>
              </a:rPr>
              <a:t> </a:t>
            </a:r>
            <a:r>
              <a:rPr sz="1900" b="1" spc="-5" dirty="0">
                <a:latin typeface="Arial"/>
                <a:cs typeface="Arial"/>
              </a:rPr>
              <a:t>pruebas</a:t>
            </a:r>
            <a:r>
              <a:rPr sz="1900" b="1" spc="-90" dirty="0">
                <a:latin typeface="Arial"/>
                <a:cs typeface="Arial"/>
              </a:rPr>
              <a:t> </a:t>
            </a:r>
            <a:r>
              <a:rPr sz="1900" b="1" spc="-5" dirty="0">
                <a:latin typeface="Arial"/>
                <a:cs typeface="Arial"/>
              </a:rPr>
              <a:t>AC</a:t>
            </a:r>
            <a:endParaRPr sz="1900">
              <a:latin typeface="Arial"/>
              <a:cs typeface="Arial"/>
            </a:endParaRPr>
          </a:p>
        </p:txBody>
      </p:sp>
      <p:sp>
        <p:nvSpPr>
          <p:cNvPr id="30" name="object 30"/>
          <p:cNvSpPr txBox="1"/>
          <p:nvPr/>
        </p:nvSpPr>
        <p:spPr>
          <a:xfrm>
            <a:off x="947927" y="5033137"/>
            <a:ext cx="47942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antes</a:t>
            </a:r>
            <a:r>
              <a:rPr sz="1900" b="1" spc="2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las</a:t>
            </a:r>
            <a:r>
              <a:rPr sz="1900" b="1" spc="50" dirty="0">
                <a:latin typeface="Arial"/>
                <a:cs typeface="Arial"/>
              </a:rPr>
              <a:t> </a:t>
            </a:r>
            <a:r>
              <a:rPr sz="1900" b="1" spc="-5" dirty="0">
                <a:latin typeface="Arial"/>
                <a:cs typeface="Arial"/>
              </a:rPr>
              <a:t>pruebas</a:t>
            </a:r>
            <a:r>
              <a:rPr sz="1900" b="1" spc="30" dirty="0">
                <a:latin typeface="Arial"/>
                <a:cs typeface="Arial"/>
              </a:rPr>
              <a:t> </a:t>
            </a:r>
            <a:r>
              <a:rPr sz="1900" b="1" spc="-5" dirty="0">
                <a:latin typeface="Arial"/>
                <a:cs typeface="Arial"/>
              </a:rPr>
              <a:t>DC</a:t>
            </a:r>
            <a:r>
              <a:rPr sz="1900" b="1" spc="40" dirty="0">
                <a:latin typeface="Arial"/>
                <a:cs typeface="Arial"/>
              </a:rPr>
              <a:t> </a:t>
            </a:r>
            <a:r>
              <a:rPr sz="1900" b="1" spc="-5" dirty="0">
                <a:latin typeface="Arial"/>
                <a:cs typeface="Arial"/>
              </a:rPr>
              <a:t>o</a:t>
            </a:r>
            <a:r>
              <a:rPr sz="1900" b="1" spc="35" dirty="0">
                <a:latin typeface="Arial"/>
                <a:cs typeface="Arial"/>
              </a:rPr>
              <a:t> </a:t>
            </a:r>
            <a:r>
              <a:rPr sz="1900" b="1" spc="-5" dirty="0">
                <a:latin typeface="Arial"/>
                <a:cs typeface="Arial"/>
              </a:rPr>
              <a:t>desmagnetizar</a:t>
            </a:r>
            <a:endParaRPr sz="1900">
              <a:latin typeface="Arial"/>
              <a:cs typeface="Arial"/>
            </a:endParaRPr>
          </a:p>
        </p:txBody>
      </p:sp>
      <p:sp>
        <p:nvSpPr>
          <p:cNvPr id="31" name="object 31"/>
          <p:cNvSpPr txBox="1"/>
          <p:nvPr/>
        </p:nvSpPr>
        <p:spPr>
          <a:xfrm>
            <a:off x="7803769" y="5033137"/>
            <a:ext cx="6400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a:t>
            </a:r>
            <a:r>
              <a:rPr sz="1900" b="1" dirty="0">
                <a:latin typeface="Arial"/>
                <a:cs typeface="Arial"/>
              </a:rPr>
              <a:t>n</a:t>
            </a:r>
            <a:r>
              <a:rPr sz="1900" b="1" spc="-5" dirty="0">
                <a:latin typeface="Arial"/>
                <a:cs typeface="Arial"/>
              </a:rPr>
              <a:t>tes</a:t>
            </a:r>
            <a:endParaRPr sz="1900">
              <a:latin typeface="Arial"/>
              <a:cs typeface="Arial"/>
            </a:endParaRPr>
          </a:p>
        </p:txBody>
      </p:sp>
      <p:sp>
        <p:nvSpPr>
          <p:cNvPr id="32" name="object 32"/>
          <p:cNvSpPr txBox="1"/>
          <p:nvPr/>
        </p:nvSpPr>
        <p:spPr>
          <a:xfrm>
            <a:off x="5799201" y="5003673"/>
            <a:ext cx="4185285" cy="304570"/>
          </a:xfrm>
          <a:prstGeom prst="rect">
            <a:avLst/>
          </a:prstGeom>
        </p:spPr>
        <p:txBody>
          <a:bodyPr vert="horz" wrap="square" lIns="0" tIns="12064" rIns="0" bIns="0" rtlCol="0">
            <a:spAutoFit/>
          </a:bodyPr>
          <a:lstStyle/>
          <a:p>
            <a:pPr marL="12699">
              <a:spcBef>
                <a:spcPts val="95"/>
              </a:spcBef>
              <a:tabLst>
                <a:tab pos="2705495" algn="l"/>
              </a:tabLst>
            </a:pPr>
            <a:r>
              <a:rPr sz="1900" b="1" spc="-5" dirty="0">
                <a:latin typeface="Arial"/>
                <a:cs typeface="Arial"/>
              </a:rPr>
              <a:t>el</a:t>
            </a:r>
            <a:r>
              <a:rPr sz="1900" b="1" spc="44" dirty="0">
                <a:latin typeface="Arial"/>
                <a:cs typeface="Arial"/>
              </a:rPr>
              <a:t> </a:t>
            </a:r>
            <a:r>
              <a:rPr sz="1900" b="1" spc="-5" dirty="0">
                <a:latin typeface="Arial"/>
                <a:cs typeface="Arial"/>
              </a:rPr>
              <a:t>transformador	de</a:t>
            </a:r>
            <a:r>
              <a:rPr sz="1900" b="1" dirty="0">
                <a:latin typeface="Arial"/>
                <a:cs typeface="Arial"/>
              </a:rPr>
              <a:t> </a:t>
            </a:r>
            <a:r>
              <a:rPr sz="1900" b="1" spc="-5" dirty="0">
                <a:latin typeface="Arial"/>
                <a:cs typeface="Arial"/>
              </a:rPr>
              <a:t>realizar</a:t>
            </a:r>
            <a:r>
              <a:rPr sz="1900" b="1" spc="-10" dirty="0">
                <a:latin typeface="Arial"/>
                <a:cs typeface="Arial"/>
              </a:rPr>
              <a:t> </a:t>
            </a:r>
            <a:r>
              <a:rPr sz="1900" b="1" spc="-5" dirty="0">
                <a:latin typeface="Arial"/>
                <a:cs typeface="Arial"/>
              </a:rPr>
              <a:t>la</a:t>
            </a:r>
            <a:endParaRPr sz="1900">
              <a:latin typeface="Arial"/>
              <a:cs typeface="Arial"/>
            </a:endParaRPr>
          </a:p>
        </p:txBody>
      </p:sp>
      <p:sp>
        <p:nvSpPr>
          <p:cNvPr id="33" name="object 33"/>
          <p:cNvSpPr txBox="1"/>
          <p:nvPr/>
        </p:nvSpPr>
        <p:spPr>
          <a:xfrm>
            <a:off x="935229" y="5281042"/>
            <a:ext cx="9046844" cy="595033"/>
          </a:xfrm>
          <a:prstGeom prst="rect">
            <a:avLst/>
          </a:prstGeom>
        </p:spPr>
        <p:txBody>
          <a:bodyPr vert="horz" wrap="square" lIns="0" tIns="30478" rIns="0" bIns="0" rtlCol="0">
            <a:spAutoFit/>
          </a:bodyPr>
          <a:lstStyle/>
          <a:p>
            <a:pPr marL="12699" marR="5080">
              <a:lnSpc>
                <a:spcPts val="2190"/>
              </a:lnSpc>
              <a:spcBef>
                <a:spcPts val="240"/>
              </a:spcBef>
              <a:tabLst>
                <a:tab pos="953685" algn="l"/>
                <a:tab pos="1598788" algn="l"/>
                <a:tab pos="2577871" algn="l"/>
                <a:tab pos="3640766" algn="l"/>
                <a:tab pos="4059193" algn="l"/>
                <a:tab pos="5258603" algn="l"/>
                <a:tab pos="5677030" algn="l"/>
                <a:tab pos="7072002" algn="l"/>
                <a:tab pos="7490430" algn="l"/>
                <a:tab pos="8751428" algn="l"/>
              </a:tabLst>
            </a:pPr>
            <a:r>
              <a:rPr sz="1900" b="1" spc="-5" dirty="0">
                <a:latin typeface="Arial"/>
                <a:cs typeface="Arial"/>
              </a:rPr>
              <a:t>pru</a:t>
            </a:r>
            <a:r>
              <a:rPr sz="1900" b="1" dirty="0">
                <a:latin typeface="Arial"/>
                <a:cs typeface="Arial"/>
              </a:rPr>
              <a:t>e</a:t>
            </a:r>
            <a:r>
              <a:rPr sz="1900" b="1" spc="-5" dirty="0">
                <a:latin typeface="Arial"/>
                <a:cs typeface="Arial"/>
              </a:rPr>
              <a:t>ba</a:t>
            </a:r>
            <a:r>
              <a:rPr sz="1900" b="1" dirty="0">
                <a:latin typeface="Arial"/>
                <a:cs typeface="Arial"/>
              </a:rPr>
              <a:t>	</a:t>
            </a:r>
            <a:r>
              <a:rPr sz="1900" b="1" spc="-5" dirty="0">
                <a:latin typeface="Arial"/>
                <a:cs typeface="Arial"/>
              </a:rPr>
              <a:t>(</a:t>
            </a:r>
            <a:r>
              <a:rPr sz="1900" b="1" dirty="0">
                <a:latin typeface="Arial"/>
                <a:cs typeface="Arial"/>
              </a:rPr>
              <a:t>L</a:t>
            </a:r>
            <a:r>
              <a:rPr sz="1900" b="1" spc="-5" dirty="0">
                <a:latin typeface="Arial"/>
                <a:cs typeface="Arial"/>
              </a:rPr>
              <a:t>os</a:t>
            </a:r>
            <a:r>
              <a:rPr sz="1900" b="1" dirty="0">
                <a:latin typeface="Arial"/>
                <a:cs typeface="Arial"/>
              </a:rPr>
              <a:t>	</a:t>
            </a:r>
            <a:r>
              <a:rPr sz="1900" b="1" spc="-5" dirty="0">
                <a:latin typeface="Arial"/>
                <a:cs typeface="Arial"/>
              </a:rPr>
              <a:t>n</a:t>
            </a:r>
            <a:r>
              <a:rPr sz="1900" b="1" dirty="0">
                <a:latin typeface="Arial"/>
                <a:cs typeface="Arial"/>
              </a:rPr>
              <a:t>u</a:t>
            </a:r>
            <a:r>
              <a:rPr sz="1900" b="1" spc="5" dirty="0">
                <a:latin typeface="Arial"/>
                <a:cs typeface="Arial"/>
              </a:rPr>
              <a:t>e</a:t>
            </a:r>
            <a:r>
              <a:rPr sz="1900" b="1" spc="-40" dirty="0">
                <a:latin typeface="Arial"/>
                <a:cs typeface="Arial"/>
              </a:rPr>
              <a:t>v</a:t>
            </a:r>
            <a:r>
              <a:rPr sz="1900" b="1" spc="-5" dirty="0">
                <a:latin typeface="Arial"/>
                <a:cs typeface="Arial"/>
              </a:rPr>
              <a:t>os</a:t>
            </a:r>
            <a:r>
              <a:rPr sz="1900" b="1" dirty="0">
                <a:latin typeface="Arial"/>
                <a:cs typeface="Arial"/>
              </a:rPr>
              <a:t>	</a:t>
            </a:r>
            <a:r>
              <a:rPr sz="1900" b="1" spc="-5" dirty="0">
                <a:latin typeface="Arial"/>
                <a:cs typeface="Arial"/>
              </a:rPr>
              <a:t>e</a:t>
            </a:r>
            <a:r>
              <a:rPr sz="1900" b="1" dirty="0">
                <a:latin typeface="Arial"/>
                <a:cs typeface="Arial"/>
              </a:rPr>
              <a:t>q</a:t>
            </a:r>
            <a:r>
              <a:rPr sz="1900" b="1" spc="-5" dirty="0">
                <a:latin typeface="Arial"/>
                <a:cs typeface="Arial"/>
              </a:rPr>
              <a:t>uip</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me</a:t>
            </a:r>
            <a:r>
              <a:rPr sz="1900" b="1" spc="-15" dirty="0">
                <a:latin typeface="Arial"/>
                <a:cs typeface="Arial"/>
              </a:rPr>
              <a:t>d</a:t>
            </a:r>
            <a:r>
              <a:rPr sz="1900" b="1" spc="-5" dirty="0">
                <a:latin typeface="Arial"/>
                <a:cs typeface="Arial"/>
              </a:rPr>
              <a:t>ici</a:t>
            </a:r>
            <a:r>
              <a:rPr sz="1900" b="1" dirty="0">
                <a:latin typeface="Arial"/>
                <a:cs typeface="Arial"/>
              </a:rPr>
              <a:t>ó</a:t>
            </a:r>
            <a:r>
              <a:rPr sz="1900" b="1" spc="-5" dirty="0">
                <a:latin typeface="Arial"/>
                <a:cs typeface="Arial"/>
              </a:rPr>
              <a:t>n</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res</a:t>
            </a:r>
            <a:r>
              <a:rPr sz="1900" b="1" spc="-21" dirty="0">
                <a:latin typeface="Arial"/>
                <a:cs typeface="Arial"/>
              </a:rPr>
              <a:t>i</a:t>
            </a:r>
            <a:r>
              <a:rPr sz="1900" b="1" spc="-5" dirty="0">
                <a:latin typeface="Arial"/>
                <a:cs typeface="Arial"/>
              </a:rPr>
              <a:t>ste</a:t>
            </a:r>
            <a:r>
              <a:rPr sz="1900" b="1" dirty="0">
                <a:latin typeface="Arial"/>
                <a:cs typeface="Arial"/>
              </a:rPr>
              <a:t>n</a:t>
            </a:r>
            <a:r>
              <a:rPr sz="1900" b="1" spc="-5" dirty="0">
                <a:latin typeface="Arial"/>
                <a:cs typeface="Arial"/>
              </a:rPr>
              <a:t>cia</a:t>
            </a:r>
            <a:r>
              <a:rPr sz="1900" b="1" dirty="0">
                <a:latin typeface="Arial"/>
                <a:cs typeface="Arial"/>
              </a:rPr>
              <a:t>	</a:t>
            </a:r>
            <a:r>
              <a:rPr sz="1900" b="1" spc="-5" dirty="0">
                <a:latin typeface="Arial"/>
                <a:cs typeface="Arial"/>
              </a:rPr>
              <a:t>de</a:t>
            </a:r>
            <a:r>
              <a:rPr sz="1900" b="1" dirty="0">
                <a:latin typeface="Arial"/>
                <a:cs typeface="Arial"/>
              </a:rPr>
              <a:t>	</a:t>
            </a:r>
            <a:r>
              <a:rPr sz="1900" b="1" spc="-15" dirty="0">
                <a:latin typeface="Arial"/>
                <a:cs typeface="Arial"/>
              </a:rPr>
              <a:t>d</a:t>
            </a:r>
            <a:r>
              <a:rPr sz="1900" b="1" spc="15" dirty="0">
                <a:latin typeface="Arial"/>
                <a:cs typeface="Arial"/>
              </a:rPr>
              <a:t>e</a:t>
            </a:r>
            <a:r>
              <a:rPr sz="1900" b="1" spc="-40" dirty="0">
                <a:latin typeface="Arial"/>
                <a:cs typeface="Arial"/>
              </a:rPr>
              <a:t>v</a:t>
            </a:r>
            <a:r>
              <a:rPr sz="1900" b="1" spc="-5" dirty="0">
                <a:latin typeface="Arial"/>
                <a:cs typeface="Arial"/>
              </a:rPr>
              <a:t>a</a:t>
            </a:r>
            <a:r>
              <a:rPr sz="1900" b="1" dirty="0">
                <a:latin typeface="Arial"/>
                <a:cs typeface="Arial"/>
              </a:rPr>
              <a:t>n</a:t>
            </a:r>
            <a:r>
              <a:rPr sz="1900" b="1" spc="-5" dirty="0">
                <a:latin typeface="Arial"/>
                <a:cs typeface="Arial"/>
              </a:rPr>
              <a:t>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de  Megger</a:t>
            </a:r>
            <a:r>
              <a:rPr sz="1900" b="1" spc="-10" dirty="0">
                <a:latin typeface="Arial"/>
                <a:cs typeface="Arial"/>
              </a:rPr>
              <a:t> </a:t>
            </a:r>
            <a:r>
              <a:rPr sz="1900" b="1" spc="-5" dirty="0">
                <a:latin typeface="Arial"/>
                <a:cs typeface="Arial"/>
              </a:rPr>
              <a:t>efectúan</a:t>
            </a:r>
            <a:r>
              <a:rPr sz="1900" b="1" dirty="0">
                <a:latin typeface="Arial"/>
                <a:cs typeface="Arial"/>
              </a:rPr>
              <a:t> </a:t>
            </a:r>
            <a:r>
              <a:rPr sz="1900" b="1" spc="-5" dirty="0">
                <a:latin typeface="Arial"/>
                <a:cs typeface="Arial"/>
              </a:rPr>
              <a:t>la</a:t>
            </a:r>
            <a:r>
              <a:rPr sz="1900" b="1" spc="15" dirty="0">
                <a:latin typeface="Arial"/>
                <a:cs typeface="Arial"/>
              </a:rPr>
              <a:t> </a:t>
            </a:r>
            <a:r>
              <a:rPr sz="1900" b="1" dirty="0">
                <a:latin typeface="Arial"/>
                <a:cs typeface="Arial"/>
              </a:rPr>
              <a:t>desmagnetización).</a:t>
            </a:r>
            <a:endParaRPr sz="1900">
              <a:latin typeface="Arial"/>
              <a:cs typeface="Arial"/>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2" y="1147827"/>
            <a:ext cx="6544946"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a:t>
            </a:r>
            <a:r>
              <a:rPr sz="1900" b="1" spc="1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Medición</a:t>
            </a:r>
            <a:r>
              <a:rPr sz="1900" b="1" spc="1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Relación</a:t>
            </a:r>
            <a:r>
              <a:rPr sz="1900" b="1" spc="10"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Transformación,</a:t>
            </a:r>
            <a:r>
              <a:rPr sz="1900" b="1" spc="10" dirty="0">
                <a:latin typeface="Arial"/>
                <a:cs typeface="Arial"/>
              </a:rPr>
              <a:t> </a:t>
            </a:r>
            <a:r>
              <a:rPr sz="1900" b="1" spc="-5" dirty="0">
                <a:latin typeface="Arial"/>
                <a:cs typeface="Arial"/>
              </a:rPr>
              <a:t>TTR</a:t>
            </a:r>
            <a:endParaRPr sz="1900">
              <a:latin typeface="Arial"/>
              <a:cs typeface="Arial"/>
            </a:endParaRPr>
          </a:p>
        </p:txBody>
      </p:sp>
      <p:pic>
        <p:nvPicPr>
          <p:cNvPr id="7" name="object 7"/>
          <p:cNvPicPr/>
          <p:nvPr/>
        </p:nvPicPr>
        <p:blipFill>
          <a:blip r:embed="rId2" cstate="print"/>
          <a:stretch>
            <a:fillRect/>
          </a:stretch>
        </p:blipFill>
        <p:spPr>
          <a:xfrm>
            <a:off x="719455" y="1454107"/>
            <a:ext cx="208914" cy="194987"/>
          </a:xfrm>
          <a:prstGeom prst="rect">
            <a:avLst/>
          </a:prstGeom>
        </p:spPr>
      </p:pic>
      <p:sp>
        <p:nvSpPr>
          <p:cNvPr id="8" name="object 8"/>
          <p:cNvSpPr txBox="1"/>
          <p:nvPr/>
        </p:nvSpPr>
        <p:spPr>
          <a:xfrm>
            <a:off x="2877567" y="1425195"/>
            <a:ext cx="2361564"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IEEE</a:t>
            </a:r>
            <a:r>
              <a:rPr sz="1900" b="1" spc="-44" dirty="0">
                <a:latin typeface="Arial"/>
                <a:cs typeface="Arial"/>
              </a:rPr>
              <a:t> </a:t>
            </a:r>
            <a:r>
              <a:rPr sz="1900" b="1" spc="-5" dirty="0">
                <a:latin typeface="Arial"/>
                <a:cs typeface="Arial"/>
              </a:rPr>
              <a:t>C57.12.90-2006</a:t>
            </a:r>
            <a:endParaRPr sz="1900">
              <a:latin typeface="Arial"/>
              <a:cs typeface="Arial"/>
            </a:endParaRPr>
          </a:p>
        </p:txBody>
      </p:sp>
      <p:sp>
        <p:nvSpPr>
          <p:cNvPr id="9" name="object 9"/>
          <p:cNvSpPr txBox="1"/>
          <p:nvPr/>
        </p:nvSpPr>
        <p:spPr>
          <a:xfrm>
            <a:off x="935228" y="1395730"/>
            <a:ext cx="4371340" cy="304570"/>
          </a:xfrm>
          <a:prstGeom prst="rect">
            <a:avLst/>
          </a:prstGeom>
        </p:spPr>
        <p:txBody>
          <a:bodyPr vert="horz" wrap="square" lIns="0" tIns="12064" rIns="0" bIns="0" rtlCol="0">
            <a:spAutoFit/>
          </a:bodyPr>
          <a:lstStyle/>
          <a:p>
            <a:pPr marL="12699">
              <a:spcBef>
                <a:spcPts val="95"/>
              </a:spcBef>
              <a:tabLst>
                <a:tab pos="4290314" algn="l"/>
              </a:tabLst>
            </a:pPr>
            <a:r>
              <a:rPr sz="1900" b="1" spc="-5" dirty="0">
                <a:latin typeface="Arial"/>
                <a:cs typeface="Arial"/>
              </a:rPr>
              <a:t>Solici</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a </a:t>
            </a:r>
            <a:r>
              <a:rPr sz="1900" b="1" dirty="0">
                <a:latin typeface="Arial"/>
                <a:cs typeface="Arial"/>
              </a:rPr>
              <a:t>p</a:t>
            </a:r>
            <a:r>
              <a:rPr sz="1900" b="1" spc="-15" dirty="0">
                <a:latin typeface="Arial"/>
                <a:cs typeface="Arial"/>
              </a:rPr>
              <a:t>o</a:t>
            </a:r>
            <a:r>
              <a:rPr sz="1900" b="1" spc="-5" dirty="0">
                <a:latin typeface="Arial"/>
                <a:cs typeface="Arial"/>
              </a:rPr>
              <a:t>r la</a:t>
            </a:r>
            <a:r>
              <a:rPr sz="1900" b="1" dirty="0">
                <a:latin typeface="Arial"/>
                <a:cs typeface="Arial"/>
              </a:rPr>
              <a:t>	</a:t>
            </a:r>
            <a:r>
              <a:rPr sz="1900" b="1" spc="-5" dirty="0">
                <a:latin typeface="Arial"/>
                <a:cs typeface="Arial"/>
              </a:rPr>
              <a:t>,</a:t>
            </a:r>
            <a:endParaRPr sz="1900">
              <a:latin typeface="Arial"/>
              <a:cs typeface="Arial"/>
            </a:endParaRPr>
          </a:p>
        </p:txBody>
      </p:sp>
      <p:pic>
        <p:nvPicPr>
          <p:cNvPr id="10" name="object 10"/>
          <p:cNvPicPr/>
          <p:nvPr/>
        </p:nvPicPr>
        <p:blipFill>
          <a:blip r:embed="rId3" cstate="print"/>
          <a:stretch>
            <a:fillRect/>
          </a:stretch>
        </p:blipFill>
        <p:spPr>
          <a:xfrm>
            <a:off x="719328" y="1979931"/>
            <a:ext cx="228599" cy="277367"/>
          </a:xfrm>
          <a:prstGeom prst="rect">
            <a:avLst/>
          </a:prstGeom>
        </p:spPr>
      </p:pic>
      <p:sp>
        <p:nvSpPr>
          <p:cNvPr id="11" name="object 11"/>
          <p:cNvSpPr txBox="1"/>
          <p:nvPr/>
        </p:nvSpPr>
        <p:spPr>
          <a:xfrm>
            <a:off x="935227" y="1950466"/>
            <a:ext cx="90512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Las</a:t>
            </a:r>
            <a:r>
              <a:rPr sz="1900" b="1" spc="-114" dirty="0">
                <a:latin typeface="Arial"/>
                <a:cs typeface="Arial"/>
              </a:rPr>
              <a:t> </a:t>
            </a:r>
            <a:r>
              <a:rPr sz="1900" b="1" spc="-5" dirty="0">
                <a:latin typeface="Arial"/>
                <a:cs typeface="Arial"/>
              </a:rPr>
              <a:t>conexiones</a:t>
            </a:r>
            <a:r>
              <a:rPr sz="1900" b="1" spc="-100" dirty="0">
                <a:latin typeface="Arial"/>
                <a:cs typeface="Arial"/>
              </a:rPr>
              <a:t> </a:t>
            </a:r>
            <a:r>
              <a:rPr sz="1900" b="1" spc="-5" dirty="0">
                <a:latin typeface="Arial"/>
                <a:cs typeface="Arial"/>
              </a:rPr>
              <a:t>se</a:t>
            </a:r>
            <a:r>
              <a:rPr sz="1900" b="1" spc="-114" dirty="0">
                <a:latin typeface="Arial"/>
                <a:cs typeface="Arial"/>
              </a:rPr>
              <a:t> </a:t>
            </a:r>
            <a:r>
              <a:rPr sz="1900" b="1" spc="-5" dirty="0">
                <a:latin typeface="Arial"/>
                <a:cs typeface="Arial"/>
              </a:rPr>
              <a:t>pueden</a:t>
            </a:r>
            <a:r>
              <a:rPr sz="1900" b="1" spc="-120" dirty="0">
                <a:latin typeface="Arial"/>
                <a:cs typeface="Arial"/>
              </a:rPr>
              <a:t> </a:t>
            </a:r>
            <a:r>
              <a:rPr sz="1900" b="1" spc="-5" dirty="0">
                <a:latin typeface="Arial"/>
                <a:cs typeface="Arial"/>
              </a:rPr>
              <a:t>efectuar</a:t>
            </a:r>
            <a:r>
              <a:rPr sz="1900" b="1" spc="-125" dirty="0">
                <a:latin typeface="Arial"/>
                <a:cs typeface="Arial"/>
              </a:rPr>
              <a:t> </a:t>
            </a:r>
            <a:r>
              <a:rPr sz="1900" b="1" spc="-5" dirty="0">
                <a:latin typeface="Arial"/>
                <a:cs typeface="Arial"/>
              </a:rPr>
              <a:t>de</a:t>
            </a:r>
            <a:r>
              <a:rPr sz="1900" b="1" spc="-105" dirty="0">
                <a:latin typeface="Arial"/>
                <a:cs typeface="Arial"/>
              </a:rPr>
              <a:t> </a:t>
            </a:r>
            <a:r>
              <a:rPr sz="1900" b="1" spc="-5" dirty="0">
                <a:latin typeface="Arial"/>
                <a:cs typeface="Arial"/>
              </a:rPr>
              <a:t>acuerdo</a:t>
            </a:r>
            <a:r>
              <a:rPr sz="1900" b="1" spc="-105" dirty="0">
                <a:latin typeface="Arial"/>
                <a:cs typeface="Arial"/>
              </a:rPr>
              <a:t> </a:t>
            </a:r>
            <a:r>
              <a:rPr sz="1900" b="1" spc="-5" dirty="0">
                <a:latin typeface="Arial"/>
                <a:cs typeface="Arial"/>
              </a:rPr>
              <a:t>a</a:t>
            </a:r>
            <a:r>
              <a:rPr sz="1900" b="1" spc="-114" dirty="0">
                <a:latin typeface="Arial"/>
                <a:cs typeface="Arial"/>
              </a:rPr>
              <a:t> </a:t>
            </a:r>
            <a:r>
              <a:rPr sz="1900" b="1" spc="-5" dirty="0">
                <a:latin typeface="Arial"/>
                <a:cs typeface="Arial"/>
              </a:rPr>
              <a:t>lo</a:t>
            </a:r>
            <a:r>
              <a:rPr sz="1900" b="1" spc="-110" dirty="0">
                <a:latin typeface="Arial"/>
                <a:cs typeface="Arial"/>
              </a:rPr>
              <a:t> </a:t>
            </a:r>
            <a:r>
              <a:rPr sz="1900" b="1" spc="-5" dirty="0">
                <a:latin typeface="Arial"/>
                <a:cs typeface="Arial"/>
              </a:rPr>
              <a:t>indicado</a:t>
            </a:r>
            <a:r>
              <a:rPr sz="1900" b="1" spc="-110" dirty="0">
                <a:latin typeface="Arial"/>
                <a:cs typeface="Arial"/>
              </a:rPr>
              <a:t> </a:t>
            </a:r>
            <a:r>
              <a:rPr sz="1900" b="1" spc="-5" dirty="0">
                <a:latin typeface="Arial"/>
                <a:cs typeface="Arial"/>
              </a:rPr>
              <a:t>en</a:t>
            </a:r>
            <a:r>
              <a:rPr sz="1900" b="1" spc="-105" dirty="0">
                <a:latin typeface="Arial"/>
                <a:cs typeface="Arial"/>
              </a:rPr>
              <a:t> </a:t>
            </a:r>
            <a:r>
              <a:rPr sz="1900" b="1" spc="-5" dirty="0">
                <a:latin typeface="Arial"/>
                <a:cs typeface="Arial"/>
              </a:rPr>
              <a:t>la</a:t>
            </a:r>
            <a:r>
              <a:rPr sz="1900" b="1" spc="-86" dirty="0">
                <a:latin typeface="Arial"/>
                <a:cs typeface="Arial"/>
              </a:rPr>
              <a:t> </a:t>
            </a:r>
            <a:r>
              <a:rPr sz="1900" b="1" spc="-5" dirty="0">
                <a:latin typeface="Arial"/>
                <a:cs typeface="Arial"/>
              </a:rPr>
              <a:t>sección</a:t>
            </a:r>
            <a:r>
              <a:rPr sz="1900" b="1" spc="-110" dirty="0">
                <a:latin typeface="Arial"/>
                <a:cs typeface="Arial"/>
              </a:rPr>
              <a:t> </a:t>
            </a:r>
            <a:r>
              <a:rPr sz="1900" b="1" spc="-5" dirty="0">
                <a:latin typeface="Arial"/>
                <a:cs typeface="Arial"/>
              </a:rPr>
              <a:t>6.2.3,</a:t>
            </a:r>
            <a:endParaRPr sz="1900">
              <a:latin typeface="Arial"/>
              <a:cs typeface="Arial"/>
            </a:endParaRPr>
          </a:p>
        </p:txBody>
      </p:sp>
      <p:sp>
        <p:nvSpPr>
          <p:cNvPr id="12" name="object 12"/>
          <p:cNvSpPr txBox="1"/>
          <p:nvPr/>
        </p:nvSpPr>
        <p:spPr>
          <a:xfrm>
            <a:off x="1239317" y="2257375"/>
            <a:ext cx="41243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error</a:t>
            </a:r>
            <a:r>
              <a:rPr sz="1900" b="1" spc="185" dirty="0">
                <a:latin typeface="Arial"/>
                <a:cs typeface="Arial"/>
              </a:rPr>
              <a:t> </a:t>
            </a:r>
            <a:r>
              <a:rPr sz="1900" b="1" spc="-5" dirty="0">
                <a:latin typeface="Arial"/>
                <a:cs typeface="Arial"/>
              </a:rPr>
              <a:t>máximo</a:t>
            </a:r>
            <a:r>
              <a:rPr sz="1900" b="1" spc="180" dirty="0">
                <a:latin typeface="Arial"/>
                <a:cs typeface="Arial"/>
              </a:rPr>
              <a:t> </a:t>
            </a:r>
            <a:r>
              <a:rPr sz="1900" b="1" spc="-5" dirty="0">
                <a:latin typeface="Arial"/>
                <a:cs typeface="Arial"/>
              </a:rPr>
              <a:t>permitido</a:t>
            </a:r>
            <a:r>
              <a:rPr sz="1900" b="1" spc="185" dirty="0">
                <a:latin typeface="Arial"/>
                <a:cs typeface="Arial"/>
              </a:rPr>
              <a:t> </a:t>
            </a:r>
            <a:r>
              <a:rPr sz="1900" b="1" spc="-5" dirty="0">
                <a:latin typeface="Arial"/>
                <a:cs typeface="Arial"/>
              </a:rPr>
              <a:t>es</a:t>
            </a:r>
            <a:r>
              <a:rPr sz="1900" b="1" spc="185" dirty="0">
                <a:latin typeface="Arial"/>
                <a:cs typeface="Arial"/>
              </a:rPr>
              <a:t> </a:t>
            </a:r>
            <a:r>
              <a:rPr sz="1900" b="1" spc="-5" dirty="0">
                <a:latin typeface="Arial"/>
                <a:cs typeface="Arial"/>
              </a:rPr>
              <a:t>de</a:t>
            </a:r>
            <a:r>
              <a:rPr sz="1900" b="1" spc="185" dirty="0">
                <a:latin typeface="Arial"/>
                <a:cs typeface="Arial"/>
              </a:rPr>
              <a:t> </a:t>
            </a:r>
            <a:r>
              <a:rPr sz="1900" b="1" dirty="0">
                <a:latin typeface="Arial"/>
                <a:cs typeface="Arial"/>
              </a:rPr>
              <a:t>0,5%</a:t>
            </a:r>
            <a:endParaRPr sz="1900">
              <a:latin typeface="Arial"/>
              <a:cs typeface="Arial"/>
            </a:endParaRPr>
          </a:p>
        </p:txBody>
      </p:sp>
      <p:sp>
        <p:nvSpPr>
          <p:cNvPr id="13" name="object 13"/>
          <p:cNvSpPr txBox="1"/>
          <p:nvPr/>
        </p:nvSpPr>
        <p:spPr>
          <a:xfrm>
            <a:off x="935227" y="2228214"/>
            <a:ext cx="4508500" cy="304570"/>
          </a:xfrm>
          <a:prstGeom prst="rect">
            <a:avLst/>
          </a:prstGeom>
        </p:spPr>
        <p:txBody>
          <a:bodyPr vert="horz" wrap="square" lIns="0" tIns="12064" rIns="0" bIns="0" rtlCol="0">
            <a:spAutoFit/>
          </a:bodyPr>
          <a:lstStyle/>
          <a:p>
            <a:pPr marL="12699">
              <a:spcBef>
                <a:spcPts val="95"/>
              </a:spcBef>
              <a:tabLst>
                <a:tab pos="4427462" algn="l"/>
              </a:tabLst>
            </a:pPr>
            <a:r>
              <a:rPr sz="1900" b="1" spc="-5" dirty="0">
                <a:latin typeface="Arial"/>
                <a:cs typeface="Arial"/>
              </a:rPr>
              <a:t>el	,</a:t>
            </a:r>
            <a:endParaRPr sz="1900">
              <a:latin typeface="Arial"/>
              <a:cs typeface="Arial"/>
            </a:endParaRPr>
          </a:p>
        </p:txBody>
      </p:sp>
      <p:sp>
        <p:nvSpPr>
          <p:cNvPr id="14" name="object 14"/>
          <p:cNvSpPr txBox="1"/>
          <p:nvPr/>
        </p:nvSpPr>
        <p:spPr>
          <a:xfrm>
            <a:off x="5613527" y="2257375"/>
            <a:ext cx="43592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puede</a:t>
            </a:r>
            <a:r>
              <a:rPr sz="1900" b="1" spc="185" dirty="0">
                <a:latin typeface="Arial"/>
                <a:cs typeface="Arial"/>
              </a:rPr>
              <a:t> </a:t>
            </a:r>
            <a:r>
              <a:rPr sz="1900" b="1" spc="-5" dirty="0">
                <a:latin typeface="Arial"/>
                <a:cs typeface="Arial"/>
              </a:rPr>
              <a:t>detectar</a:t>
            </a:r>
            <a:r>
              <a:rPr sz="1900" b="1" spc="185" dirty="0">
                <a:latin typeface="Arial"/>
                <a:cs typeface="Arial"/>
              </a:rPr>
              <a:t> </a:t>
            </a:r>
            <a:r>
              <a:rPr sz="1900" b="1" spc="-5" dirty="0">
                <a:latin typeface="Arial"/>
                <a:cs typeface="Arial"/>
              </a:rPr>
              <a:t>problemas</a:t>
            </a:r>
            <a:r>
              <a:rPr sz="1900" b="1" spc="191" dirty="0">
                <a:latin typeface="Arial"/>
                <a:cs typeface="Arial"/>
              </a:rPr>
              <a:t> </a:t>
            </a:r>
            <a:r>
              <a:rPr sz="1900" b="1" spc="-5" dirty="0">
                <a:latin typeface="Arial"/>
                <a:cs typeface="Arial"/>
              </a:rPr>
              <a:t>de</a:t>
            </a:r>
            <a:r>
              <a:rPr sz="1900" b="1" spc="225" dirty="0">
                <a:latin typeface="Arial"/>
                <a:cs typeface="Arial"/>
              </a:rPr>
              <a:t> </a:t>
            </a:r>
            <a:r>
              <a:rPr sz="1900" b="1" spc="-5" dirty="0">
                <a:latin typeface="Arial"/>
                <a:cs typeface="Arial"/>
              </a:rPr>
              <a:t>espiras</a:t>
            </a:r>
            <a:endParaRPr sz="1900">
              <a:latin typeface="Arial"/>
              <a:cs typeface="Arial"/>
            </a:endParaRPr>
          </a:p>
        </p:txBody>
      </p:sp>
      <p:sp>
        <p:nvSpPr>
          <p:cNvPr id="15" name="object 15"/>
          <p:cNvSpPr txBox="1"/>
          <p:nvPr/>
        </p:nvSpPr>
        <p:spPr>
          <a:xfrm>
            <a:off x="947927" y="2535048"/>
            <a:ext cx="90379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cortocircuitadas,</a:t>
            </a:r>
            <a:r>
              <a:rPr sz="1900" b="1" spc="80" dirty="0">
                <a:latin typeface="Arial"/>
                <a:cs typeface="Arial"/>
              </a:rPr>
              <a:t> </a:t>
            </a:r>
            <a:r>
              <a:rPr sz="1900" b="1" spc="-5" dirty="0">
                <a:latin typeface="Arial"/>
                <a:cs typeface="Arial"/>
              </a:rPr>
              <a:t>malas</a:t>
            </a:r>
            <a:r>
              <a:rPr sz="1900" b="1" spc="70" dirty="0">
                <a:latin typeface="Arial"/>
                <a:cs typeface="Arial"/>
              </a:rPr>
              <a:t> </a:t>
            </a:r>
            <a:r>
              <a:rPr sz="1900" b="1" dirty="0">
                <a:latin typeface="Arial"/>
                <a:cs typeface="Arial"/>
              </a:rPr>
              <a:t>conexiones,</a:t>
            </a:r>
            <a:r>
              <a:rPr sz="1900" b="1" spc="65" dirty="0">
                <a:latin typeface="Arial"/>
                <a:cs typeface="Arial"/>
              </a:rPr>
              <a:t> </a:t>
            </a:r>
            <a:r>
              <a:rPr sz="1900" b="1" spc="-5" dirty="0">
                <a:latin typeface="Arial"/>
                <a:cs typeface="Arial"/>
              </a:rPr>
              <a:t>problemas</a:t>
            </a:r>
            <a:r>
              <a:rPr sz="1900" b="1" spc="60" dirty="0">
                <a:latin typeface="Arial"/>
                <a:cs typeface="Arial"/>
              </a:rPr>
              <a:t> </a:t>
            </a:r>
            <a:r>
              <a:rPr sz="1900" b="1" spc="-5" dirty="0">
                <a:latin typeface="Arial"/>
                <a:cs typeface="Arial"/>
              </a:rPr>
              <a:t>en</a:t>
            </a:r>
            <a:r>
              <a:rPr sz="1900" b="1" spc="90" dirty="0">
                <a:latin typeface="Arial"/>
                <a:cs typeface="Arial"/>
              </a:rPr>
              <a:t> </a:t>
            </a:r>
            <a:r>
              <a:rPr sz="1900" b="1" spc="-5" dirty="0">
                <a:latin typeface="Arial"/>
                <a:cs typeface="Arial"/>
              </a:rPr>
              <a:t>los</a:t>
            </a:r>
            <a:r>
              <a:rPr sz="1900" b="1" spc="60" dirty="0">
                <a:latin typeface="Arial"/>
                <a:cs typeface="Arial"/>
              </a:rPr>
              <a:t> </a:t>
            </a:r>
            <a:r>
              <a:rPr sz="1900" b="1" spc="-5" dirty="0">
                <a:latin typeface="Arial"/>
                <a:cs typeface="Arial"/>
              </a:rPr>
              <a:t>cambiadores</a:t>
            </a:r>
            <a:r>
              <a:rPr sz="1900" b="1" spc="60" dirty="0">
                <a:latin typeface="Arial"/>
                <a:cs typeface="Arial"/>
              </a:rPr>
              <a:t> </a:t>
            </a:r>
            <a:r>
              <a:rPr sz="1900" b="1" spc="-5" dirty="0">
                <a:latin typeface="Arial"/>
                <a:cs typeface="Arial"/>
              </a:rPr>
              <a:t>de</a:t>
            </a:r>
            <a:r>
              <a:rPr sz="1900" b="1" spc="114" dirty="0">
                <a:latin typeface="Arial"/>
                <a:cs typeface="Arial"/>
              </a:rPr>
              <a:t> </a:t>
            </a:r>
            <a:r>
              <a:rPr sz="1900" b="1" dirty="0">
                <a:latin typeface="Arial"/>
                <a:cs typeface="Arial"/>
              </a:rPr>
              <a:t>tomas,</a:t>
            </a:r>
            <a:endParaRPr sz="1900">
              <a:latin typeface="Arial"/>
              <a:cs typeface="Arial"/>
            </a:endParaRPr>
          </a:p>
        </p:txBody>
      </p:sp>
      <p:sp>
        <p:nvSpPr>
          <p:cNvPr id="16" name="object 16"/>
          <p:cNvSpPr txBox="1"/>
          <p:nvPr/>
        </p:nvSpPr>
        <p:spPr>
          <a:xfrm>
            <a:off x="947929" y="2812416"/>
            <a:ext cx="416558"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etc.</a:t>
            </a:r>
            <a:endParaRPr sz="1900">
              <a:latin typeface="Arial"/>
              <a:cs typeface="Arial"/>
            </a:endParaRPr>
          </a:p>
        </p:txBody>
      </p:sp>
      <p:sp>
        <p:nvSpPr>
          <p:cNvPr id="17" name="object 17"/>
          <p:cNvSpPr txBox="1"/>
          <p:nvPr/>
        </p:nvSpPr>
        <p:spPr>
          <a:xfrm>
            <a:off x="2068323" y="3367152"/>
            <a:ext cx="2333625"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 de</a:t>
            </a:r>
            <a:r>
              <a:rPr sz="1900" b="1" spc="-10" dirty="0">
                <a:latin typeface="Arial"/>
                <a:cs typeface="Arial"/>
              </a:rPr>
              <a:t> </a:t>
            </a:r>
            <a:r>
              <a:rPr sz="1900" b="1" spc="-5" dirty="0">
                <a:latin typeface="Arial"/>
                <a:cs typeface="Arial"/>
              </a:rPr>
              <a:t>Polaridad</a:t>
            </a:r>
            <a:endParaRPr sz="1900">
              <a:latin typeface="Arial"/>
              <a:cs typeface="Arial"/>
            </a:endParaRPr>
          </a:p>
        </p:txBody>
      </p:sp>
      <p:pic>
        <p:nvPicPr>
          <p:cNvPr id="18" name="object 18"/>
          <p:cNvPicPr/>
          <p:nvPr/>
        </p:nvPicPr>
        <p:blipFill>
          <a:blip r:embed="rId2" cstate="print"/>
          <a:stretch>
            <a:fillRect/>
          </a:stretch>
        </p:blipFill>
        <p:spPr>
          <a:xfrm>
            <a:off x="719455" y="3672798"/>
            <a:ext cx="208914" cy="194987"/>
          </a:xfrm>
          <a:prstGeom prst="rect">
            <a:avLst/>
          </a:prstGeom>
        </p:spPr>
      </p:pic>
      <p:sp>
        <p:nvSpPr>
          <p:cNvPr id="19" name="object 19"/>
          <p:cNvSpPr txBox="1"/>
          <p:nvPr/>
        </p:nvSpPr>
        <p:spPr>
          <a:xfrm>
            <a:off x="935227" y="3615055"/>
            <a:ext cx="194246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Solicitada</a:t>
            </a:r>
            <a:r>
              <a:rPr sz="1900" b="1" spc="195" dirty="0">
                <a:latin typeface="Arial"/>
                <a:cs typeface="Arial"/>
              </a:rPr>
              <a:t> </a:t>
            </a:r>
            <a:r>
              <a:rPr sz="1900" b="1" spc="-5" dirty="0">
                <a:latin typeface="Arial"/>
                <a:cs typeface="Arial"/>
              </a:rPr>
              <a:t>por</a:t>
            </a:r>
            <a:r>
              <a:rPr sz="1900" b="1" spc="185" dirty="0">
                <a:latin typeface="Arial"/>
                <a:cs typeface="Arial"/>
              </a:rPr>
              <a:t> </a:t>
            </a:r>
            <a:r>
              <a:rPr sz="1900" b="1" spc="-5" dirty="0">
                <a:latin typeface="Arial"/>
                <a:cs typeface="Arial"/>
              </a:rPr>
              <a:t>la</a:t>
            </a:r>
            <a:endParaRPr sz="1900">
              <a:latin typeface="Arial"/>
              <a:cs typeface="Arial"/>
            </a:endParaRPr>
          </a:p>
        </p:txBody>
      </p:sp>
      <p:sp>
        <p:nvSpPr>
          <p:cNvPr id="20" name="object 20"/>
          <p:cNvSpPr txBox="1"/>
          <p:nvPr/>
        </p:nvSpPr>
        <p:spPr>
          <a:xfrm>
            <a:off x="2961385" y="3644520"/>
            <a:ext cx="255460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IEEE</a:t>
            </a:r>
            <a:r>
              <a:rPr sz="1900" b="1" spc="214" dirty="0">
                <a:latin typeface="Arial"/>
                <a:cs typeface="Arial"/>
              </a:rPr>
              <a:t> </a:t>
            </a:r>
            <a:r>
              <a:rPr sz="1900" b="1" spc="-5" dirty="0">
                <a:latin typeface="Arial"/>
                <a:cs typeface="Arial"/>
              </a:rPr>
              <a:t>Std</a:t>
            </a:r>
            <a:r>
              <a:rPr sz="1900" b="1" spc="229" dirty="0">
                <a:latin typeface="Arial"/>
                <a:cs typeface="Arial"/>
              </a:rPr>
              <a:t> </a:t>
            </a:r>
            <a:r>
              <a:rPr sz="1900" b="1" spc="-5" dirty="0">
                <a:latin typeface="Arial"/>
                <a:cs typeface="Arial"/>
              </a:rPr>
              <a:t>57.13.1-2006</a:t>
            </a:r>
            <a:endParaRPr sz="1900">
              <a:latin typeface="Arial"/>
              <a:cs typeface="Arial"/>
            </a:endParaRPr>
          </a:p>
        </p:txBody>
      </p:sp>
      <p:sp>
        <p:nvSpPr>
          <p:cNvPr id="21" name="object 21"/>
          <p:cNvSpPr txBox="1"/>
          <p:nvPr/>
        </p:nvSpPr>
        <p:spPr>
          <a:xfrm>
            <a:off x="5597779" y="3615055"/>
            <a:ext cx="43859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220" dirty="0">
                <a:latin typeface="Arial"/>
                <a:cs typeface="Arial"/>
              </a:rPr>
              <a:t> </a:t>
            </a:r>
            <a:r>
              <a:rPr sz="1900" b="1" spc="-5" dirty="0">
                <a:latin typeface="Arial"/>
                <a:cs typeface="Arial"/>
              </a:rPr>
              <a:t>Transformadores</a:t>
            </a:r>
            <a:r>
              <a:rPr sz="1900" b="1" spc="225" dirty="0">
                <a:latin typeface="Arial"/>
                <a:cs typeface="Arial"/>
              </a:rPr>
              <a:t> </a:t>
            </a:r>
            <a:r>
              <a:rPr sz="1900" b="1" spc="-5" dirty="0">
                <a:latin typeface="Arial"/>
                <a:cs typeface="Arial"/>
              </a:rPr>
              <a:t>de</a:t>
            </a:r>
            <a:r>
              <a:rPr sz="1900" b="1" spc="220" dirty="0">
                <a:latin typeface="Arial"/>
                <a:cs typeface="Arial"/>
              </a:rPr>
              <a:t> </a:t>
            </a:r>
            <a:r>
              <a:rPr sz="1900" b="1" spc="-5" dirty="0">
                <a:latin typeface="Arial"/>
                <a:cs typeface="Arial"/>
              </a:rPr>
              <a:t>Corriente</a:t>
            </a:r>
            <a:r>
              <a:rPr sz="1900" b="1" spc="229" dirty="0">
                <a:latin typeface="Arial"/>
                <a:cs typeface="Arial"/>
              </a:rPr>
              <a:t> </a:t>
            </a:r>
            <a:r>
              <a:rPr sz="1900" b="1" spc="-5" dirty="0">
                <a:latin typeface="Arial"/>
                <a:cs typeface="Arial"/>
              </a:rPr>
              <a:t>y</a:t>
            </a:r>
            <a:endParaRPr sz="1900">
              <a:latin typeface="Arial"/>
              <a:cs typeface="Arial"/>
            </a:endParaRPr>
          </a:p>
        </p:txBody>
      </p:sp>
      <p:sp>
        <p:nvSpPr>
          <p:cNvPr id="22" name="object 22"/>
          <p:cNvSpPr txBox="1"/>
          <p:nvPr/>
        </p:nvSpPr>
        <p:spPr>
          <a:xfrm>
            <a:off x="935227" y="3892676"/>
            <a:ext cx="10179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Tensión.</a:t>
            </a:r>
            <a:endParaRPr sz="1900">
              <a:latin typeface="Arial"/>
              <a:cs typeface="Arial"/>
            </a:endParaRPr>
          </a:p>
        </p:txBody>
      </p:sp>
      <p:pic>
        <p:nvPicPr>
          <p:cNvPr id="23" name="object 23"/>
          <p:cNvPicPr/>
          <p:nvPr/>
        </p:nvPicPr>
        <p:blipFill>
          <a:blip r:embed="rId2" cstate="print"/>
          <a:stretch>
            <a:fillRect/>
          </a:stretch>
        </p:blipFill>
        <p:spPr>
          <a:xfrm>
            <a:off x="719455" y="4506553"/>
            <a:ext cx="208914" cy="194987"/>
          </a:xfrm>
          <a:prstGeom prst="rect">
            <a:avLst/>
          </a:prstGeom>
        </p:spPr>
      </p:pic>
      <p:sp>
        <p:nvSpPr>
          <p:cNvPr id="24" name="object 24"/>
          <p:cNvSpPr txBox="1"/>
          <p:nvPr/>
        </p:nvSpPr>
        <p:spPr>
          <a:xfrm>
            <a:off x="935227" y="4448936"/>
            <a:ext cx="137922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Tiene</a:t>
            </a:r>
            <a:r>
              <a:rPr sz="1900" b="1" spc="40" dirty="0">
                <a:latin typeface="Arial"/>
                <a:cs typeface="Arial"/>
              </a:rPr>
              <a:t> </a:t>
            </a:r>
            <a:r>
              <a:rPr sz="1900" b="1" spc="-5" dirty="0">
                <a:latin typeface="Arial"/>
                <a:cs typeface="Arial"/>
              </a:rPr>
              <a:t>como</a:t>
            </a:r>
            <a:endParaRPr sz="1900">
              <a:latin typeface="Arial"/>
              <a:cs typeface="Arial"/>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124</a:t>
            </a:fld>
            <a:endParaRPr dirty="0"/>
          </a:p>
        </p:txBody>
      </p:sp>
      <p:sp>
        <p:nvSpPr>
          <p:cNvPr id="25" name="object 25"/>
          <p:cNvSpPr txBox="1"/>
          <p:nvPr/>
        </p:nvSpPr>
        <p:spPr>
          <a:xfrm>
            <a:off x="2380743" y="4478402"/>
            <a:ext cx="44875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finalidad</a:t>
            </a:r>
            <a:r>
              <a:rPr sz="1900" b="1" spc="100" dirty="0">
                <a:latin typeface="Arial"/>
                <a:cs typeface="Arial"/>
              </a:rPr>
              <a:t> </a:t>
            </a:r>
            <a:r>
              <a:rPr sz="1900" b="1" spc="-5" dirty="0">
                <a:latin typeface="Arial"/>
                <a:cs typeface="Arial"/>
              </a:rPr>
              <a:t>detectar</a:t>
            </a:r>
            <a:r>
              <a:rPr sz="1900" b="1" spc="100" dirty="0">
                <a:latin typeface="Arial"/>
                <a:cs typeface="Arial"/>
              </a:rPr>
              <a:t> </a:t>
            </a:r>
            <a:r>
              <a:rPr sz="1900" b="1" spc="-5" dirty="0">
                <a:latin typeface="Arial"/>
                <a:cs typeface="Arial"/>
              </a:rPr>
              <a:t>la</a:t>
            </a:r>
            <a:r>
              <a:rPr sz="1900" b="1" spc="100" dirty="0">
                <a:latin typeface="Arial"/>
                <a:cs typeface="Arial"/>
              </a:rPr>
              <a:t> </a:t>
            </a:r>
            <a:r>
              <a:rPr sz="1900" b="1" spc="-5" dirty="0">
                <a:latin typeface="Arial"/>
                <a:cs typeface="Arial"/>
              </a:rPr>
              <a:t>correcta</a:t>
            </a:r>
            <a:r>
              <a:rPr sz="1900" b="1" spc="105" dirty="0">
                <a:latin typeface="Arial"/>
                <a:cs typeface="Arial"/>
              </a:rPr>
              <a:t> </a:t>
            </a:r>
            <a:r>
              <a:rPr sz="1900" b="1" spc="-5" dirty="0">
                <a:latin typeface="Arial"/>
                <a:cs typeface="Arial"/>
              </a:rPr>
              <a:t>polaridad</a:t>
            </a:r>
            <a:endParaRPr sz="1900">
              <a:latin typeface="Arial"/>
              <a:cs typeface="Arial"/>
            </a:endParaRPr>
          </a:p>
        </p:txBody>
      </p:sp>
      <p:sp>
        <p:nvSpPr>
          <p:cNvPr id="26" name="object 26"/>
          <p:cNvSpPr txBox="1"/>
          <p:nvPr/>
        </p:nvSpPr>
        <p:spPr>
          <a:xfrm>
            <a:off x="6933056" y="4448936"/>
            <a:ext cx="21018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55" dirty="0">
                <a:latin typeface="Arial"/>
                <a:cs typeface="Arial"/>
              </a:rPr>
              <a:t> </a:t>
            </a:r>
            <a:r>
              <a:rPr sz="1900" b="1" spc="-5" dirty="0">
                <a:latin typeface="Arial"/>
                <a:cs typeface="Arial"/>
              </a:rPr>
              <a:t>transformador</a:t>
            </a:r>
            <a:endParaRPr sz="1900">
              <a:latin typeface="Arial"/>
              <a:cs typeface="Arial"/>
            </a:endParaRPr>
          </a:p>
        </p:txBody>
      </p:sp>
      <p:sp>
        <p:nvSpPr>
          <p:cNvPr id="27" name="object 27"/>
          <p:cNvSpPr txBox="1"/>
          <p:nvPr/>
        </p:nvSpPr>
        <p:spPr>
          <a:xfrm>
            <a:off x="9102598" y="4478402"/>
            <a:ext cx="8705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entre</a:t>
            </a:r>
            <a:r>
              <a:rPr sz="1900" b="1" spc="30" dirty="0">
                <a:latin typeface="Arial"/>
                <a:cs typeface="Arial"/>
              </a:rPr>
              <a:t> </a:t>
            </a:r>
            <a:r>
              <a:rPr sz="1900" b="1" spc="-5" dirty="0">
                <a:latin typeface="Arial"/>
                <a:cs typeface="Arial"/>
              </a:rPr>
              <a:t>el</a:t>
            </a:r>
            <a:endParaRPr sz="1900">
              <a:latin typeface="Arial"/>
              <a:cs typeface="Arial"/>
            </a:endParaRPr>
          </a:p>
        </p:txBody>
      </p:sp>
      <p:sp>
        <p:nvSpPr>
          <p:cNvPr id="28" name="object 28"/>
          <p:cNvSpPr txBox="1"/>
          <p:nvPr/>
        </p:nvSpPr>
        <p:spPr>
          <a:xfrm>
            <a:off x="947928" y="4755769"/>
            <a:ext cx="30854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lado</a:t>
            </a:r>
            <a:r>
              <a:rPr sz="1900" b="1" dirty="0">
                <a:latin typeface="Arial"/>
                <a:cs typeface="Arial"/>
              </a:rPr>
              <a:t> </a:t>
            </a:r>
            <a:r>
              <a:rPr sz="1900" b="1" spc="-5" dirty="0">
                <a:latin typeface="Arial"/>
                <a:cs typeface="Arial"/>
              </a:rPr>
              <a:t>primario</a:t>
            </a:r>
            <a:r>
              <a:rPr sz="1900" b="1" spc="30"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secundario</a:t>
            </a:r>
            <a:endParaRPr sz="1900">
              <a:latin typeface="Arial"/>
              <a:cs typeface="Arial"/>
            </a:endParaRPr>
          </a:p>
        </p:txBody>
      </p:sp>
      <p:sp>
        <p:nvSpPr>
          <p:cNvPr id="29" name="object 29"/>
          <p:cNvSpPr txBox="1"/>
          <p:nvPr/>
        </p:nvSpPr>
        <p:spPr>
          <a:xfrm>
            <a:off x="4020440" y="4726304"/>
            <a:ext cx="29063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1" dirty="0">
                <a:latin typeface="Arial"/>
                <a:cs typeface="Arial"/>
              </a:rPr>
              <a:t> </a:t>
            </a:r>
            <a:r>
              <a:rPr sz="1900" b="1" spc="-5" dirty="0">
                <a:latin typeface="Arial"/>
                <a:cs typeface="Arial"/>
              </a:rPr>
              <a:t>Para</a:t>
            </a:r>
            <a:r>
              <a:rPr sz="1900" b="1" spc="-15" dirty="0">
                <a:latin typeface="Arial"/>
                <a:cs typeface="Arial"/>
              </a:rPr>
              <a:t> </a:t>
            </a:r>
            <a:r>
              <a:rPr sz="1900" b="1" dirty="0">
                <a:latin typeface="Arial"/>
                <a:cs typeface="Arial"/>
              </a:rPr>
              <a:t>efectuar</a:t>
            </a:r>
            <a:r>
              <a:rPr sz="1900" b="1" spc="-21"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prueba:</a:t>
            </a:r>
            <a:endParaRPr sz="1900">
              <a:latin typeface="Arial"/>
              <a:cs typeface="Arial"/>
            </a:endParaRPr>
          </a:p>
        </p:txBody>
      </p:sp>
      <p:sp>
        <p:nvSpPr>
          <p:cNvPr id="30" name="object 30"/>
          <p:cNvSpPr txBox="1"/>
          <p:nvPr/>
        </p:nvSpPr>
        <p:spPr>
          <a:xfrm>
            <a:off x="1397762" y="5310505"/>
            <a:ext cx="759079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Se</a:t>
            </a:r>
            <a:r>
              <a:rPr sz="1900" b="1" dirty="0">
                <a:latin typeface="Arial"/>
                <a:cs typeface="Arial"/>
              </a:rPr>
              <a:t> </a:t>
            </a:r>
            <a:r>
              <a:rPr sz="1900" b="1" spc="-5" dirty="0">
                <a:latin typeface="Arial"/>
                <a:cs typeface="Arial"/>
              </a:rPr>
              <a:t>fija</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forma</a:t>
            </a:r>
            <a:r>
              <a:rPr sz="1900" b="1" dirty="0">
                <a:latin typeface="Arial"/>
                <a:cs typeface="Arial"/>
              </a:rPr>
              <a:t> </a:t>
            </a:r>
            <a:r>
              <a:rPr sz="1900" b="1" spc="-5" dirty="0">
                <a:latin typeface="Arial"/>
                <a:cs typeface="Arial"/>
              </a:rPr>
              <a:t>arbitraria</a:t>
            </a:r>
            <a:r>
              <a:rPr sz="1900" b="1" spc="1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polaridad</a:t>
            </a:r>
            <a:r>
              <a:rPr sz="1900" b="1" spc="10"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lado</a:t>
            </a:r>
            <a:r>
              <a:rPr sz="1900" b="1" spc="10" dirty="0">
                <a:latin typeface="Arial"/>
                <a:cs typeface="Arial"/>
              </a:rPr>
              <a:t> </a:t>
            </a:r>
            <a:r>
              <a:rPr sz="1900" b="1" spc="-5" dirty="0">
                <a:latin typeface="Arial"/>
                <a:cs typeface="Arial"/>
              </a:rPr>
              <a:t>de</a:t>
            </a:r>
            <a:r>
              <a:rPr sz="1900" b="1" spc="40" dirty="0">
                <a:latin typeface="Arial"/>
                <a:cs typeface="Arial"/>
              </a:rPr>
              <a:t> </a:t>
            </a:r>
            <a:r>
              <a:rPr sz="1900" b="1" spc="-15" dirty="0">
                <a:latin typeface="Arial"/>
                <a:cs typeface="Arial"/>
              </a:rPr>
              <a:t>AT</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H1</a:t>
            </a:r>
            <a:r>
              <a:rPr sz="1900" b="1" dirty="0">
                <a:latin typeface="Arial"/>
                <a:cs typeface="Arial"/>
              </a:rPr>
              <a:t> </a:t>
            </a:r>
            <a:r>
              <a:rPr sz="1900" b="1" spc="-5" dirty="0">
                <a:latin typeface="Arial"/>
                <a:cs typeface="Arial"/>
              </a:rPr>
              <a:t>o</a:t>
            </a:r>
            <a:r>
              <a:rPr sz="1900" b="1" spc="10" dirty="0">
                <a:latin typeface="Arial"/>
                <a:cs typeface="Arial"/>
              </a:rPr>
              <a:t> </a:t>
            </a:r>
            <a:r>
              <a:rPr sz="1900" b="1" spc="-5" dirty="0">
                <a:latin typeface="Arial"/>
                <a:cs typeface="Arial"/>
              </a:rPr>
              <a:t>H2</a:t>
            </a:r>
            <a:endParaRPr sz="1900">
              <a:latin typeface="Arial"/>
              <a:cs typeface="Arial"/>
            </a:endParaRPr>
          </a:p>
        </p:txBody>
      </p:sp>
      <p:sp>
        <p:nvSpPr>
          <p:cNvPr id="31" name="object 31"/>
          <p:cNvSpPr txBox="1"/>
          <p:nvPr/>
        </p:nvSpPr>
        <p:spPr>
          <a:xfrm>
            <a:off x="1397761" y="5587950"/>
            <a:ext cx="857504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Se</a:t>
            </a:r>
            <a:r>
              <a:rPr sz="1900" b="1" spc="270" dirty="0">
                <a:latin typeface="Arial"/>
                <a:cs typeface="Arial"/>
              </a:rPr>
              <a:t> </a:t>
            </a:r>
            <a:r>
              <a:rPr sz="1900" b="1" spc="-5" dirty="0">
                <a:latin typeface="Arial"/>
                <a:cs typeface="Arial"/>
              </a:rPr>
              <a:t>conecta</a:t>
            </a:r>
            <a:r>
              <a:rPr sz="1900" b="1" spc="279" dirty="0">
                <a:latin typeface="Arial"/>
                <a:cs typeface="Arial"/>
              </a:rPr>
              <a:t> </a:t>
            </a:r>
            <a:r>
              <a:rPr sz="1900" b="1" spc="-10" dirty="0">
                <a:latin typeface="Arial"/>
                <a:cs typeface="Arial"/>
              </a:rPr>
              <a:t>el</a:t>
            </a:r>
            <a:r>
              <a:rPr sz="1900" b="1" spc="275" dirty="0">
                <a:latin typeface="Arial"/>
                <a:cs typeface="Arial"/>
              </a:rPr>
              <a:t> </a:t>
            </a:r>
            <a:r>
              <a:rPr sz="1900" b="1" spc="-5" dirty="0">
                <a:latin typeface="Arial"/>
                <a:cs typeface="Arial"/>
              </a:rPr>
              <a:t>otro</a:t>
            </a:r>
            <a:r>
              <a:rPr sz="1900" b="1" spc="279" dirty="0">
                <a:latin typeface="Arial"/>
                <a:cs typeface="Arial"/>
              </a:rPr>
              <a:t> </a:t>
            </a:r>
            <a:r>
              <a:rPr sz="1900" b="1" spc="-5" dirty="0">
                <a:latin typeface="Arial"/>
                <a:cs typeface="Arial"/>
              </a:rPr>
              <a:t>terminal</a:t>
            </a:r>
            <a:r>
              <a:rPr sz="1900" b="1" spc="279" dirty="0">
                <a:latin typeface="Arial"/>
                <a:cs typeface="Arial"/>
              </a:rPr>
              <a:t> </a:t>
            </a:r>
            <a:r>
              <a:rPr sz="1900" b="1" spc="-5" dirty="0">
                <a:latin typeface="Arial"/>
                <a:cs typeface="Arial"/>
              </a:rPr>
              <a:t>de</a:t>
            </a:r>
            <a:r>
              <a:rPr sz="1900" b="1" spc="310" dirty="0">
                <a:latin typeface="Arial"/>
                <a:cs typeface="Arial"/>
              </a:rPr>
              <a:t> </a:t>
            </a:r>
            <a:r>
              <a:rPr sz="1900" b="1" spc="-10" dirty="0">
                <a:latin typeface="Arial"/>
                <a:cs typeface="Arial"/>
              </a:rPr>
              <a:t>AT</a:t>
            </a:r>
            <a:r>
              <a:rPr sz="1900" b="1" spc="290" dirty="0">
                <a:latin typeface="Arial"/>
                <a:cs typeface="Arial"/>
              </a:rPr>
              <a:t> </a:t>
            </a:r>
            <a:r>
              <a:rPr sz="1900" b="1" spc="-10" dirty="0">
                <a:latin typeface="Arial"/>
                <a:cs typeface="Arial"/>
              </a:rPr>
              <a:t>con</a:t>
            </a:r>
            <a:r>
              <a:rPr sz="1900" b="1" spc="279" dirty="0">
                <a:latin typeface="Arial"/>
                <a:cs typeface="Arial"/>
              </a:rPr>
              <a:t> </a:t>
            </a:r>
            <a:r>
              <a:rPr sz="1900" b="1" spc="-5" dirty="0">
                <a:latin typeface="Arial"/>
                <a:cs typeface="Arial"/>
              </a:rPr>
              <a:t>su</a:t>
            </a:r>
            <a:r>
              <a:rPr sz="1900" b="1" spc="285" dirty="0">
                <a:latin typeface="Arial"/>
                <a:cs typeface="Arial"/>
              </a:rPr>
              <a:t> </a:t>
            </a:r>
            <a:r>
              <a:rPr sz="1900" b="1" spc="-5" dirty="0">
                <a:latin typeface="Arial"/>
                <a:cs typeface="Arial"/>
              </a:rPr>
              <a:t>correspondiente</a:t>
            </a:r>
            <a:r>
              <a:rPr sz="1900" b="1" spc="270" dirty="0">
                <a:latin typeface="Arial"/>
                <a:cs typeface="Arial"/>
              </a:rPr>
              <a:t> </a:t>
            </a:r>
            <a:r>
              <a:rPr sz="1900" b="1" spc="-5" dirty="0">
                <a:latin typeface="Arial"/>
                <a:cs typeface="Arial"/>
              </a:rPr>
              <a:t>de</a:t>
            </a:r>
            <a:r>
              <a:rPr sz="1900" b="1" spc="305" dirty="0">
                <a:latin typeface="Arial"/>
                <a:cs typeface="Arial"/>
              </a:rPr>
              <a:t> </a:t>
            </a:r>
            <a:r>
              <a:rPr sz="1900" b="1" spc="-15" dirty="0">
                <a:latin typeface="Arial"/>
                <a:cs typeface="Arial"/>
              </a:rPr>
              <a:t>BT</a:t>
            </a:r>
            <a:r>
              <a:rPr sz="1900" b="1" spc="279" dirty="0">
                <a:latin typeface="Arial"/>
                <a:cs typeface="Arial"/>
              </a:rPr>
              <a:t> </a:t>
            </a:r>
            <a:r>
              <a:rPr sz="1900" b="1" spc="-5" dirty="0">
                <a:latin typeface="Arial"/>
                <a:cs typeface="Arial"/>
              </a:rPr>
              <a:t>y</a:t>
            </a:r>
            <a:r>
              <a:rPr sz="1900" b="1" spc="254" dirty="0">
                <a:latin typeface="Arial"/>
                <a:cs typeface="Arial"/>
              </a:rPr>
              <a:t> </a:t>
            </a:r>
            <a:r>
              <a:rPr sz="1900" b="1" spc="-5" dirty="0">
                <a:latin typeface="Arial"/>
                <a:cs typeface="Arial"/>
              </a:rPr>
              <a:t>se</a:t>
            </a:r>
            <a:endParaRPr sz="1900">
              <a:latin typeface="Arial"/>
              <a:cs typeface="Arial"/>
            </a:endParaRPr>
          </a:p>
        </p:txBody>
      </p:sp>
      <p:sp>
        <p:nvSpPr>
          <p:cNvPr id="32" name="object 32"/>
          <p:cNvSpPr txBox="1"/>
          <p:nvPr/>
        </p:nvSpPr>
        <p:spPr>
          <a:xfrm>
            <a:off x="1626361" y="5865623"/>
            <a:ext cx="772477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aplica</a:t>
            </a:r>
            <a:r>
              <a:rPr sz="1900" b="1" spc="5" dirty="0">
                <a:latin typeface="Arial"/>
                <a:cs typeface="Arial"/>
              </a:rPr>
              <a:t> </a:t>
            </a:r>
            <a:r>
              <a:rPr sz="1900" b="1" spc="-5" dirty="0">
                <a:latin typeface="Arial"/>
                <a:cs typeface="Arial"/>
              </a:rPr>
              <a:t>una</a:t>
            </a:r>
            <a:r>
              <a:rPr sz="1900" b="1" dirty="0">
                <a:latin typeface="Arial"/>
                <a:cs typeface="Arial"/>
              </a:rPr>
              <a:t> </a:t>
            </a:r>
            <a:r>
              <a:rPr sz="1900" b="1" spc="-5" dirty="0">
                <a:latin typeface="Arial"/>
                <a:cs typeface="Arial"/>
              </a:rPr>
              <a:t>tensión</a:t>
            </a:r>
            <a:r>
              <a:rPr sz="1900" b="1" spc="2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120,</a:t>
            </a:r>
            <a:r>
              <a:rPr sz="1900" b="1" spc="-10" dirty="0">
                <a:latin typeface="Arial"/>
                <a:cs typeface="Arial"/>
              </a:rPr>
              <a:t> </a:t>
            </a:r>
            <a:r>
              <a:rPr sz="1900" b="1" spc="-5" dirty="0">
                <a:latin typeface="Arial"/>
                <a:cs typeface="Arial"/>
              </a:rPr>
              <a:t>240</a:t>
            </a:r>
            <a:r>
              <a:rPr sz="1900" b="1" spc="5" dirty="0">
                <a:latin typeface="Arial"/>
                <a:cs typeface="Arial"/>
              </a:rPr>
              <a:t> </a:t>
            </a:r>
            <a:r>
              <a:rPr sz="1900" b="1" spc="-5" dirty="0">
                <a:latin typeface="Arial"/>
                <a:cs typeface="Arial"/>
              </a:rPr>
              <a:t>o</a:t>
            </a:r>
            <a:r>
              <a:rPr sz="1900" b="1" spc="10" dirty="0">
                <a:latin typeface="Arial"/>
                <a:cs typeface="Arial"/>
              </a:rPr>
              <a:t> </a:t>
            </a:r>
            <a:r>
              <a:rPr sz="1900" b="1" spc="-5" dirty="0">
                <a:latin typeface="Arial"/>
                <a:cs typeface="Arial"/>
              </a:rPr>
              <a:t>480</a:t>
            </a:r>
            <a:r>
              <a:rPr sz="1900" b="1" spc="21" dirty="0">
                <a:latin typeface="Arial"/>
                <a:cs typeface="Arial"/>
              </a:rPr>
              <a:t> </a:t>
            </a:r>
            <a:r>
              <a:rPr sz="1900" b="1" spc="-5" dirty="0">
                <a:latin typeface="Arial"/>
                <a:cs typeface="Arial"/>
              </a:rPr>
              <a:t>Volt</a:t>
            </a:r>
            <a:r>
              <a:rPr sz="1900" b="1" spc="10"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terminales</a:t>
            </a:r>
            <a:r>
              <a:rPr sz="1900" b="1" spc="5" dirty="0">
                <a:latin typeface="Arial"/>
                <a:cs typeface="Arial"/>
              </a:rPr>
              <a:t> </a:t>
            </a:r>
            <a:r>
              <a:rPr sz="1900" b="1" spc="-5" dirty="0">
                <a:latin typeface="Arial"/>
                <a:cs typeface="Arial"/>
              </a:rPr>
              <a:t>H1</a:t>
            </a:r>
            <a:r>
              <a:rPr sz="1900" b="1" spc="25" dirty="0">
                <a:latin typeface="Arial"/>
                <a:cs typeface="Arial"/>
              </a:rPr>
              <a:t> </a:t>
            </a:r>
            <a:r>
              <a:rPr sz="1900" b="1" spc="-5" dirty="0">
                <a:latin typeface="Arial"/>
                <a:cs typeface="Arial"/>
              </a:rPr>
              <a:t>–</a:t>
            </a:r>
            <a:r>
              <a:rPr sz="1900" b="1" spc="5" dirty="0">
                <a:latin typeface="Arial"/>
                <a:cs typeface="Arial"/>
              </a:rPr>
              <a:t> </a:t>
            </a:r>
            <a:r>
              <a:rPr sz="1900" b="1" spc="-5" dirty="0">
                <a:latin typeface="Arial"/>
                <a:cs typeface="Arial"/>
              </a:rPr>
              <a:t>H2.</a:t>
            </a:r>
            <a:endParaRPr sz="1900">
              <a:latin typeface="Arial"/>
              <a:cs typeface="Arial"/>
            </a:endParaRPr>
          </a:p>
        </p:txBody>
      </p:sp>
      <p:sp>
        <p:nvSpPr>
          <p:cNvPr id="33" name="object 33"/>
          <p:cNvSpPr txBox="1"/>
          <p:nvPr/>
        </p:nvSpPr>
        <p:spPr>
          <a:xfrm>
            <a:off x="1397761" y="6142991"/>
            <a:ext cx="857504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Se</a:t>
            </a:r>
            <a:r>
              <a:rPr sz="1900" b="1" spc="-10" dirty="0">
                <a:latin typeface="Arial"/>
                <a:cs typeface="Arial"/>
              </a:rPr>
              <a:t> </a:t>
            </a:r>
            <a:r>
              <a:rPr sz="1900" b="1" spc="-5" dirty="0">
                <a:latin typeface="Arial"/>
                <a:cs typeface="Arial"/>
              </a:rPr>
              <a:t>mide la </a:t>
            </a:r>
            <a:r>
              <a:rPr sz="1900" b="1" dirty="0">
                <a:latin typeface="Arial"/>
                <a:cs typeface="Arial"/>
              </a:rPr>
              <a:t>tensión </a:t>
            </a:r>
            <a:r>
              <a:rPr sz="1900" b="1" spc="-5" dirty="0">
                <a:latin typeface="Arial"/>
                <a:cs typeface="Arial"/>
              </a:rPr>
              <a:t>entre</a:t>
            </a:r>
            <a:r>
              <a:rPr sz="1900" b="1" spc="-15" dirty="0">
                <a:latin typeface="Arial"/>
                <a:cs typeface="Arial"/>
              </a:rPr>
              <a:t> </a:t>
            </a:r>
            <a:r>
              <a:rPr sz="1900" b="1" spc="-10" dirty="0">
                <a:latin typeface="Arial"/>
                <a:cs typeface="Arial"/>
              </a:rPr>
              <a:t>el</a:t>
            </a:r>
            <a:r>
              <a:rPr sz="1900" b="1" spc="-5" dirty="0">
                <a:latin typeface="Arial"/>
                <a:cs typeface="Arial"/>
              </a:rPr>
              <a:t> terminal de</a:t>
            </a:r>
            <a:r>
              <a:rPr sz="1900" b="1" spc="25" dirty="0">
                <a:latin typeface="Arial"/>
                <a:cs typeface="Arial"/>
              </a:rPr>
              <a:t> </a:t>
            </a:r>
            <a:r>
              <a:rPr sz="1900" b="1" spc="-10" dirty="0">
                <a:latin typeface="Arial"/>
                <a:cs typeface="Arial"/>
              </a:rPr>
              <a:t>AT</a:t>
            </a:r>
            <a:r>
              <a:rPr sz="1900" b="1" spc="10" dirty="0">
                <a:latin typeface="Arial"/>
                <a:cs typeface="Arial"/>
              </a:rPr>
              <a:t> </a:t>
            </a:r>
            <a:r>
              <a:rPr sz="1900" b="1" spc="-5" dirty="0">
                <a:latin typeface="Arial"/>
                <a:cs typeface="Arial"/>
              </a:rPr>
              <a:t>y</a:t>
            </a:r>
            <a:r>
              <a:rPr sz="1900" b="1" spc="-30" dirty="0">
                <a:latin typeface="Arial"/>
                <a:cs typeface="Arial"/>
              </a:rPr>
              <a:t> </a:t>
            </a:r>
            <a:r>
              <a:rPr sz="1900" b="1" spc="-5" dirty="0">
                <a:latin typeface="Arial"/>
                <a:cs typeface="Arial"/>
              </a:rPr>
              <a:t>el correspondiente</a:t>
            </a:r>
            <a:r>
              <a:rPr sz="1900" b="1" spc="-10" dirty="0">
                <a:latin typeface="Arial"/>
                <a:cs typeface="Arial"/>
              </a:rPr>
              <a:t> de</a:t>
            </a:r>
            <a:r>
              <a:rPr sz="1900" b="1" spc="15" dirty="0">
                <a:latin typeface="Arial"/>
                <a:cs typeface="Arial"/>
              </a:rPr>
              <a:t> </a:t>
            </a:r>
            <a:r>
              <a:rPr sz="1900" b="1" spc="-5" dirty="0">
                <a:latin typeface="Arial"/>
                <a:cs typeface="Arial"/>
              </a:rPr>
              <a:t>BT, tal</a:t>
            </a:r>
            <a:endParaRPr sz="1900">
              <a:latin typeface="Arial"/>
              <a:cs typeface="Arial"/>
            </a:endParaRPr>
          </a:p>
        </p:txBody>
      </p:sp>
      <p:sp>
        <p:nvSpPr>
          <p:cNvPr id="34" name="object 34"/>
          <p:cNvSpPr txBox="1"/>
          <p:nvPr/>
        </p:nvSpPr>
        <p:spPr>
          <a:xfrm>
            <a:off x="1626362" y="6420308"/>
            <a:ext cx="3929379"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y</a:t>
            </a:r>
            <a:r>
              <a:rPr sz="1900" b="1" spc="-21" dirty="0">
                <a:latin typeface="Arial"/>
                <a:cs typeface="Arial"/>
              </a:rPr>
              <a:t> </a:t>
            </a:r>
            <a:r>
              <a:rPr sz="1900" b="1" dirty="0">
                <a:latin typeface="Arial"/>
                <a:cs typeface="Arial"/>
              </a:rPr>
              <a:t>como</a:t>
            </a:r>
            <a:r>
              <a:rPr sz="1900" b="1" spc="-5" dirty="0">
                <a:latin typeface="Arial"/>
                <a:cs typeface="Arial"/>
              </a:rPr>
              <a:t> se observa</a:t>
            </a:r>
            <a:r>
              <a:rPr sz="1900" b="1" spc="2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la figura 45.</a:t>
            </a:r>
            <a:endParaRPr sz="1900">
              <a:latin typeface="Arial"/>
              <a:cs typeface="Arial"/>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4596723"/>
            <a:ext cx="208914" cy="194987"/>
          </a:xfrm>
          <a:prstGeom prst="rect">
            <a:avLst/>
          </a:prstGeom>
        </p:spPr>
      </p:pic>
      <p:sp>
        <p:nvSpPr>
          <p:cNvPr id="7" name="object 7"/>
          <p:cNvSpPr txBox="1"/>
          <p:nvPr/>
        </p:nvSpPr>
        <p:spPr>
          <a:xfrm>
            <a:off x="935227" y="4538853"/>
            <a:ext cx="9048749" cy="145039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Si</a:t>
            </a:r>
            <a:r>
              <a:rPr sz="1900" b="1" spc="175" dirty="0">
                <a:latin typeface="Arial"/>
                <a:cs typeface="Arial"/>
              </a:rPr>
              <a:t> </a:t>
            </a:r>
            <a:r>
              <a:rPr sz="1900" b="1" spc="-5" dirty="0">
                <a:latin typeface="Arial"/>
                <a:cs typeface="Arial"/>
              </a:rPr>
              <a:t>V1</a:t>
            </a:r>
            <a:r>
              <a:rPr sz="1900" b="1" spc="180" dirty="0">
                <a:latin typeface="Arial"/>
                <a:cs typeface="Arial"/>
              </a:rPr>
              <a:t> </a:t>
            </a:r>
            <a:r>
              <a:rPr sz="1900" b="1" spc="-5" dirty="0">
                <a:latin typeface="Arial"/>
                <a:cs typeface="Arial"/>
              </a:rPr>
              <a:t>es</a:t>
            </a:r>
            <a:r>
              <a:rPr sz="1900" b="1" spc="200" dirty="0">
                <a:latin typeface="Arial"/>
                <a:cs typeface="Arial"/>
              </a:rPr>
              <a:t> </a:t>
            </a:r>
            <a:r>
              <a:rPr sz="1900" b="1" spc="-5" dirty="0">
                <a:latin typeface="Arial"/>
                <a:cs typeface="Arial"/>
              </a:rPr>
              <a:t>mayor</a:t>
            </a:r>
            <a:r>
              <a:rPr sz="1900" b="1" spc="175" dirty="0">
                <a:latin typeface="Arial"/>
                <a:cs typeface="Arial"/>
              </a:rPr>
              <a:t> </a:t>
            </a:r>
            <a:r>
              <a:rPr sz="1900" b="1" spc="-5" dirty="0">
                <a:latin typeface="Arial"/>
                <a:cs typeface="Arial"/>
              </a:rPr>
              <a:t>que</a:t>
            </a:r>
            <a:r>
              <a:rPr sz="1900" b="1" spc="180" dirty="0">
                <a:latin typeface="Arial"/>
                <a:cs typeface="Arial"/>
              </a:rPr>
              <a:t> </a:t>
            </a:r>
            <a:r>
              <a:rPr sz="1900" b="1" spc="-5" dirty="0">
                <a:latin typeface="Arial"/>
                <a:cs typeface="Arial"/>
              </a:rPr>
              <a:t>V2,</a:t>
            </a:r>
            <a:r>
              <a:rPr sz="1900" b="1" spc="185" dirty="0">
                <a:latin typeface="Arial"/>
                <a:cs typeface="Arial"/>
              </a:rPr>
              <a:t> </a:t>
            </a:r>
            <a:r>
              <a:rPr sz="1900" b="1" spc="-5" dirty="0">
                <a:latin typeface="Arial"/>
                <a:cs typeface="Arial"/>
              </a:rPr>
              <a:t>significa</a:t>
            </a:r>
            <a:r>
              <a:rPr sz="1900" b="1" spc="180" dirty="0">
                <a:latin typeface="Arial"/>
                <a:cs typeface="Arial"/>
              </a:rPr>
              <a:t> </a:t>
            </a:r>
            <a:r>
              <a:rPr sz="1900" b="1" spc="-5" dirty="0">
                <a:latin typeface="Arial"/>
                <a:cs typeface="Arial"/>
              </a:rPr>
              <a:t>que</a:t>
            </a:r>
            <a:r>
              <a:rPr sz="1900" b="1" spc="170" dirty="0">
                <a:latin typeface="Arial"/>
                <a:cs typeface="Arial"/>
              </a:rPr>
              <a:t> </a:t>
            </a:r>
            <a:r>
              <a:rPr sz="1900" b="1" spc="-10" dirty="0">
                <a:latin typeface="Arial"/>
                <a:cs typeface="Arial"/>
              </a:rPr>
              <a:t>los</a:t>
            </a:r>
            <a:r>
              <a:rPr sz="1900" b="1" spc="191" dirty="0">
                <a:latin typeface="Arial"/>
                <a:cs typeface="Arial"/>
              </a:rPr>
              <a:t> </a:t>
            </a:r>
            <a:r>
              <a:rPr sz="1900" b="1" spc="-5" dirty="0">
                <a:latin typeface="Arial"/>
                <a:cs typeface="Arial"/>
              </a:rPr>
              <a:t>terminales</a:t>
            </a:r>
            <a:r>
              <a:rPr sz="1900" b="1" spc="240" dirty="0">
                <a:latin typeface="Arial"/>
                <a:cs typeface="Arial"/>
              </a:rPr>
              <a:t> </a:t>
            </a:r>
            <a:r>
              <a:rPr sz="1900" b="1" spc="-5" dirty="0">
                <a:latin typeface="Arial"/>
                <a:cs typeface="Arial"/>
              </a:rPr>
              <a:t>adyacentes</a:t>
            </a:r>
            <a:r>
              <a:rPr sz="1900" b="1" spc="185" dirty="0">
                <a:latin typeface="Arial"/>
                <a:cs typeface="Arial"/>
              </a:rPr>
              <a:t> </a:t>
            </a:r>
            <a:r>
              <a:rPr sz="1900" b="1" spc="-5" dirty="0">
                <a:latin typeface="Arial"/>
                <a:cs typeface="Arial"/>
              </a:rPr>
              <a:t>son</a:t>
            </a:r>
            <a:r>
              <a:rPr sz="1900" b="1" spc="185" dirty="0">
                <a:latin typeface="Arial"/>
                <a:cs typeface="Arial"/>
              </a:rPr>
              <a:t> </a:t>
            </a:r>
            <a:r>
              <a:rPr sz="1900" b="1" spc="-5" dirty="0">
                <a:latin typeface="Arial"/>
                <a:cs typeface="Arial"/>
              </a:rPr>
              <a:t>de</a:t>
            </a:r>
            <a:r>
              <a:rPr sz="1900" b="1" spc="185" dirty="0">
                <a:latin typeface="Arial"/>
                <a:cs typeface="Arial"/>
              </a:rPr>
              <a:t> </a:t>
            </a:r>
            <a:r>
              <a:rPr sz="1900" b="1" spc="-5" dirty="0">
                <a:latin typeface="Arial"/>
                <a:cs typeface="Arial"/>
              </a:rPr>
              <a:t>igual </a:t>
            </a:r>
            <a:r>
              <a:rPr sz="1900" b="1" spc="-509" dirty="0">
                <a:latin typeface="Arial"/>
                <a:cs typeface="Arial"/>
              </a:rPr>
              <a:t> </a:t>
            </a:r>
            <a:r>
              <a:rPr sz="1900" b="1" spc="-5" dirty="0">
                <a:latin typeface="Arial"/>
                <a:cs typeface="Arial"/>
              </a:rPr>
              <a:t>polaridad.</a:t>
            </a:r>
            <a:endParaRPr sz="1900">
              <a:latin typeface="Arial"/>
              <a:cs typeface="Arial"/>
            </a:endParaRPr>
          </a:p>
          <a:p>
            <a:pPr>
              <a:spcBef>
                <a:spcPts val="50"/>
              </a:spcBef>
            </a:pPr>
            <a:endParaRPr>
              <a:latin typeface="Arial"/>
              <a:cs typeface="Arial"/>
            </a:endParaRPr>
          </a:p>
          <a:p>
            <a:pPr marL="12699" marR="6350">
              <a:lnSpc>
                <a:spcPts val="2199"/>
              </a:lnSpc>
            </a:pPr>
            <a:r>
              <a:rPr sz="1900" b="1" spc="-5" dirty="0">
                <a:latin typeface="Arial"/>
                <a:cs typeface="Arial"/>
              </a:rPr>
              <a:t>Si</a:t>
            </a:r>
            <a:r>
              <a:rPr sz="1900" b="1" spc="-110" dirty="0">
                <a:latin typeface="Arial"/>
                <a:cs typeface="Arial"/>
              </a:rPr>
              <a:t> </a:t>
            </a:r>
            <a:r>
              <a:rPr sz="1900" b="1" spc="-5" dirty="0">
                <a:latin typeface="Arial"/>
                <a:cs typeface="Arial"/>
              </a:rPr>
              <a:t>V1</a:t>
            </a:r>
            <a:r>
              <a:rPr sz="1900" b="1" spc="-95" dirty="0">
                <a:latin typeface="Arial"/>
                <a:cs typeface="Arial"/>
              </a:rPr>
              <a:t> </a:t>
            </a:r>
            <a:r>
              <a:rPr sz="1900" b="1" spc="-5" dirty="0">
                <a:latin typeface="Arial"/>
                <a:cs typeface="Arial"/>
              </a:rPr>
              <a:t>es</a:t>
            </a:r>
            <a:r>
              <a:rPr sz="1900" b="1" spc="-90" dirty="0">
                <a:latin typeface="Arial"/>
                <a:cs typeface="Arial"/>
              </a:rPr>
              <a:t> </a:t>
            </a:r>
            <a:r>
              <a:rPr sz="1900" b="1" spc="-5" dirty="0">
                <a:latin typeface="Arial"/>
                <a:cs typeface="Arial"/>
              </a:rPr>
              <a:t>menor</a:t>
            </a:r>
            <a:r>
              <a:rPr sz="1900" b="1" spc="-110" dirty="0">
                <a:latin typeface="Arial"/>
                <a:cs typeface="Arial"/>
              </a:rPr>
              <a:t> </a:t>
            </a:r>
            <a:r>
              <a:rPr sz="1900" b="1" spc="-5" dirty="0">
                <a:latin typeface="Arial"/>
                <a:cs typeface="Arial"/>
              </a:rPr>
              <a:t>que</a:t>
            </a:r>
            <a:r>
              <a:rPr sz="1900" b="1" spc="-105" dirty="0">
                <a:latin typeface="Arial"/>
                <a:cs typeface="Arial"/>
              </a:rPr>
              <a:t> </a:t>
            </a:r>
            <a:r>
              <a:rPr sz="1900" b="1" spc="-5" dirty="0">
                <a:latin typeface="Arial"/>
                <a:cs typeface="Arial"/>
              </a:rPr>
              <a:t>V2,</a:t>
            </a:r>
            <a:r>
              <a:rPr sz="1900" b="1" spc="-100" dirty="0">
                <a:latin typeface="Arial"/>
                <a:cs typeface="Arial"/>
              </a:rPr>
              <a:t> </a:t>
            </a:r>
            <a:r>
              <a:rPr sz="1900" b="1" dirty="0">
                <a:latin typeface="Arial"/>
                <a:cs typeface="Arial"/>
              </a:rPr>
              <a:t>significa</a:t>
            </a:r>
            <a:r>
              <a:rPr sz="1900" b="1" spc="-105" dirty="0">
                <a:latin typeface="Arial"/>
                <a:cs typeface="Arial"/>
              </a:rPr>
              <a:t> </a:t>
            </a:r>
            <a:r>
              <a:rPr sz="1900" b="1" spc="-5" dirty="0">
                <a:latin typeface="Arial"/>
                <a:cs typeface="Arial"/>
              </a:rPr>
              <a:t>que</a:t>
            </a:r>
            <a:r>
              <a:rPr sz="1900" b="1" spc="-105" dirty="0">
                <a:latin typeface="Arial"/>
                <a:cs typeface="Arial"/>
              </a:rPr>
              <a:t> </a:t>
            </a:r>
            <a:r>
              <a:rPr sz="1900" b="1" spc="-5" dirty="0">
                <a:latin typeface="Arial"/>
                <a:cs typeface="Arial"/>
              </a:rPr>
              <a:t>los</a:t>
            </a:r>
            <a:r>
              <a:rPr sz="1900" b="1" spc="-114" dirty="0">
                <a:latin typeface="Arial"/>
                <a:cs typeface="Arial"/>
              </a:rPr>
              <a:t> </a:t>
            </a:r>
            <a:r>
              <a:rPr sz="1900" b="1" spc="-5" dirty="0">
                <a:latin typeface="Arial"/>
                <a:cs typeface="Arial"/>
              </a:rPr>
              <a:t>terminales</a:t>
            </a:r>
            <a:r>
              <a:rPr sz="1900" b="1" spc="-80" dirty="0">
                <a:latin typeface="Arial"/>
                <a:cs typeface="Arial"/>
              </a:rPr>
              <a:t> </a:t>
            </a:r>
            <a:r>
              <a:rPr sz="1900" b="1" spc="-5" dirty="0">
                <a:latin typeface="Arial"/>
                <a:cs typeface="Arial"/>
              </a:rPr>
              <a:t>adyacentes</a:t>
            </a:r>
            <a:r>
              <a:rPr sz="1900" b="1" spc="-105" dirty="0">
                <a:latin typeface="Arial"/>
                <a:cs typeface="Arial"/>
              </a:rPr>
              <a:t> </a:t>
            </a:r>
            <a:r>
              <a:rPr sz="1900" b="1" spc="-5" dirty="0">
                <a:latin typeface="Arial"/>
                <a:cs typeface="Arial"/>
              </a:rPr>
              <a:t>son</a:t>
            </a:r>
            <a:r>
              <a:rPr sz="1900" b="1" spc="-100" dirty="0">
                <a:latin typeface="Arial"/>
                <a:cs typeface="Arial"/>
              </a:rPr>
              <a:t> </a:t>
            </a:r>
            <a:r>
              <a:rPr sz="1900" b="1" spc="-5" dirty="0">
                <a:latin typeface="Arial"/>
                <a:cs typeface="Arial"/>
              </a:rPr>
              <a:t>de</a:t>
            </a:r>
            <a:r>
              <a:rPr sz="1900" b="1" spc="-100" dirty="0">
                <a:latin typeface="Arial"/>
                <a:cs typeface="Arial"/>
              </a:rPr>
              <a:t> </a:t>
            </a:r>
            <a:r>
              <a:rPr sz="1900" b="1" spc="-5" dirty="0">
                <a:latin typeface="Arial"/>
                <a:cs typeface="Arial"/>
              </a:rPr>
              <a:t>diferente </a:t>
            </a:r>
            <a:r>
              <a:rPr sz="1900" b="1" spc="-515" dirty="0">
                <a:latin typeface="Arial"/>
                <a:cs typeface="Arial"/>
              </a:rPr>
              <a:t> </a:t>
            </a:r>
            <a:r>
              <a:rPr sz="1900" b="1" spc="-5" dirty="0">
                <a:latin typeface="Arial"/>
                <a:cs typeface="Arial"/>
              </a:rPr>
              <a:t>polaridad.</a:t>
            </a:r>
            <a:endParaRPr sz="1900">
              <a:latin typeface="Arial"/>
              <a:cs typeface="Arial"/>
            </a:endParaRPr>
          </a:p>
        </p:txBody>
      </p:sp>
      <p:pic>
        <p:nvPicPr>
          <p:cNvPr id="8" name="object 8"/>
          <p:cNvPicPr/>
          <p:nvPr/>
        </p:nvPicPr>
        <p:blipFill>
          <a:blip r:embed="rId2" cstate="print"/>
          <a:stretch>
            <a:fillRect/>
          </a:stretch>
        </p:blipFill>
        <p:spPr>
          <a:xfrm>
            <a:off x="719455" y="5428572"/>
            <a:ext cx="208914" cy="194987"/>
          </a:xfrm>
          <a:prstGeom prst="rect">
            <a:avLst/>
          </a:prstGeom>
        </p:spPr>
      </p:pic>
      <p:pic>
        <p:nvPicPr>
          <p:cNvPr id="9" name="object 9"/>
          <p:cNvPicPr/>
          <p:nvPr/>
        </p:nvPicPr>
        <p:blipFill>
          <a:blip r:embed="rId3" cstate="print"/>
          <a:stretch>
            <a:fillRect/>
          </a:stretch>
        </p:blipFill>
        <p:spPr>
          <a:xfrm>
            <a:off x="2359154" y="1565052"/>
            <a:ext cx="6023903" cy="2899182"/>
          </a:xfrm>
          <a:prstGeom prst="rect">
            <a:avLst/>
          </a:prstGeom>
        </p:spPr>
      </p:pic>
      <p:sp>
        <p:nvSpPr>
          <p:cNvPr id="10" name="object 10"/>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125</a:t>
            </a:fld>
            <a:endParaRPr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8" y="1118363"/>
            <a:ext cx="9051925" cy="4853890"/>
          </a:xfrm>
          <a:prstGeom prst="rect">
            <a:avLst/>
          </a:prstGeom>
        </p:spPr>
        <p:txBody>
          <a:bodyPr vert="horz" wrap="square" lIns="0" tIns="31747" rIns="0" bIns="0" rtlCol="0">
            <a:spAutoFit/>
          </a:bodyPr>
          <a:lstStyle/>
          <a:p>
            <a:pPr marL="12699" marR="7619" algn="just">
              <a:lnSpc>
                <a:spcPts val="2180"/>
              </a:lnSpc>
              <a:spcBef>
                <a:spcPts val="250"/>
              </a:spcBef>
            </a:pPr>
            <a:r>
              <a:rPr sz="1900" b="1" spc="-5" dirty="0">
                <a:latin typeface="Arial"/>
                <a:cs typeface="Arial"/>
              </a:rPr>
              <a:t>Otra alternativa, es una prueba donde se utiliza </a:t>
            </a:r>
            <a:r>
              <a:rPr sz="1900" b="1" spc="-10" dirty="0">
                <a:latin typeface="Arial"/>
                <a:cs typeface="Arial"/>
              </a:rPr>
              <a:t>una </a:t>
            </a:r>
            <a:r>
              <a:rPr sz="1900" b="1" spc="-5" dirty="0">
                <a:latin typeface="Arial"/>
                <a:cs typeface="Arial"/>
              </a:rPr>
              <a:t>batería DC con tensión </a:t>
            </a:r>
            <a:r>
              <a:rPr sz="1900" b="1" dirty="0">
                <a:latin typeface="Arial"/>
                <a:cs typeface="Arial"/>
              </a:rPr>
              <a:t> </a:t>
            </a:r>
            <a:r>
              <a:rPr sz="1900" b="1" spc="-5" dirty="0">
                <a:latin typeface="Arial"/>
                <a:cs typeface="Arial"/>
              </a:rPr>
              <a:t>entre</a:t>
            </a:r>
            <a:r>
              <a:rPr sz="1900" b="1" spc="-10" dirty="0">
                <a:latin typeface="Arial"/>
                <a:cs typeface="Arial"/>
              </a:rPr>
              <a:t> </a:t>
            </a:r>
            <a:r>
              <a:rPr sz="1900" b="1" spc="-5" dirty="0">
                <a:latin typeface="Arial"/>
                <a:cs typeface="Arial"/>
              </a:rPr>
              <a:t>7,5</a:t>
            </a:r>
            <a:r>
              <a:rPr sz="1900" b="1" spc="10" dirty="0">
                <a:latin typeface="Arial"/>
                <a:cs typeface="Arial"/>
              </a:rPr>
              <a:t> </a:t>
            </a:r>
            <a:r>
              <a:rPr sz="1900" b="1" spc="-5" dirty="0">
                <a:latin typeface="Arial"/>
                <a:cs typeface="Arial"/>
              </a:rPr>
              <a:t>y</a:t>
            </a:r>
            <a:r>
              <a:rPr sz="1900" b="1" spc="-25" dirty="0">
                <a:latin typeface="Arial"/>
                <a:cs typeface="Arial"/>
              </a:rPr>
              <a:t> </a:t>
            </a:r>
            <a:r>
              <a:rPr sz="1900" b="1" dirty="0">
                <a:latin typeface="Arial"/>
                <a:cs typeface="Arial"/>
              </a:rPr>
              <a:t>12</a:t>
            </a:r>
            <a:r>
              <a:rPr sz="1900" b="1" spc="21" dirty="0">
                <a:latin typeface="Arial"/>
                <a:cs typeface="Arial"/>
              </a:rPr>
              <a:t> </a:t>
            </a:r>
            <a:r>
              <a:rPr sz="1900" b="1" spc="-5" dirty="0">
                <a:latin typeface="Arial"/>
                <a:cs typeface="Arial"/>
              </a:rPr>
              <a:t>Volt.</a:t>
            </a:r>
            <a:endParaRPr sz="1900">
              <a:latin typeface="Arial"/>
              <a:cs typeface="Arial"/>
            </a:endParaRPr>
          </a:p>
          <a:p>
            <a:pPr>
              <a:lnSpc>
                <a:spcPct val="100000"/>
              </a:lnSpc>
            </a:pPr>
            <a:endParaRPr sz="1900">
              <a:latin typeface="Arial"/>
              <a:cs typeface="Arial"/>
            </a:endParaRPr>
          </a:p>
          <a:p>
            <a:pPr marL="12699" marR="5080" algn="just">
              <a:lnSpc>
                <a:spcPts val="2190"/>
              </a:lnSpc>
            </a:pPr>
            <a:r>
              <a:rPr sz="1900" b="1" spc="-5" dirty="0">
                <a:latin typeface="Arial"/>
                <a:cs typeface="Arial"/>
              </a:rPr>
              <a:t>El terminal negativo de la batería se conecta a uno </a:t>
            </a:r>
            <a:r>
              <a:rPr sz="1900" b="1" spc="-10" dirty="0">
                <a:latin typeface="Arial"/>
                <a:cs typeface="Arial"/>
              </a:rPr>
              <a:t>de </a:t>
            </a:r>
            <a:r>
              <a:rPr sz="1900" b="1" spc="-5" dirty="0">
                <a:latin typeface="Arial"/>
                <a:cs typeface="Arial"/>
              </a:rPr>
              <a:t>los terminales de AT, H1 </a:t>
            </a:r>
            <a:r>
              <a:rPr sz="1900" b="1" spc="-515" dirty="0">
                <a:latin typeface="Arial"/>
                <a:cs typeface="Arial"/>
              </a:rPr>
              <a:t> </a:t>
            </a:r>
            <a:r>
              <a:rPr sz="1900" b="1" spc="-5" dirty="0">
                <a:latin typeface="Arial"/>
                <a:cs typeface="Arial"/>
              </a:rPr>
              <a:t>o</a:t>
            </a:r>
            <a:r>
              <a:rPr sz="1900" b="1" dirty="0">
                <a:latin typeface="Arial"/>
                <a:cs typeface="Arial"/>
              </a:rPr>
              <a:t> </a:t>
            </a:r>
            <a:r>
              <a:rPr sz="1900" b="1" spc="-5" dirty="0">
                <a:latin typeface="Arial"/>
                <a:cs typeface="Arial"/>
              </a:rPr>
              <a:t>H2 del</a:t>
            </a:r>
            <a:r>
              <a:rPr sz="1900" b="1" spc="5" dirty="0">
                <a:latin typeface="Arial"/>
                <a:cs typeface="Arial"/>
              </a:rPr>
              <a:t> </a:t>
            </a:r>
            <a:r>
              <a:rPr sz="1900" b="1" spc="-5" dirty="0">
                <a:latin typeface="Arial"/>
                <a:cs typeface="Arial"/>
              </a:rPr>
              <a:t>transformador,</a:t>
            </a:r>
            <a:r>
              <a:rPr sz="1900" b="1" spc="5" dirty="0">
                <a:latin typeface="Arial"/>
                <a:cs typeface="Arial"/>
              </a:rPr>
              <a:t> </a:t>
            </a:r>
            <a:r>
              <a:rPr sz="1900" b="1" dirty="0">
                <a:latin typeface="Arial"/>
                <a:cs typeface="Arial"/>
              </a:rPr>
              <a:t>dejando</a:t>
            </a:r>
            <a:r>
              <a:rPr sz="1900" b="1" spc="5"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otro</a:t>
            </a:r>
            <a:r>
              <a:rPr sz="1900" b="1" dirty="0">
                <a:latin typeface="Arial"/>
                <a:cs typeface="Arial"/>
              </a:rPr>
              <a:t> </a:t>
            </a:r>
            <a:r>
              <a:rPr sz="1900" b="1" spc="-5" dirty="0">
                <a:latin typeface="Arial"/>
                <a:cs typeface="Arial"/>
              </a:rPr>
              <a:t>terminal </a:t>
            </a:r>
            <a:r>
              <a:rPr sz="1900" b="1" dirty="0">
                <a:latin typeface="Arial"/>
                <a:cs typeface="Arial"/>
              </a:rPr>
              <a:t>de</a:t>
            </a:r>
            <a:r>
              <a:rPr sz="1900" b="1" spc="-5" dirty="0">
                <a:latin typeface="Arial"/>
                <a:cs typeface="Arial"/>
              </a:rPr>
              <a:t> alta suelto.</a:t>
            </a:r>
            <a:endParaRPr sz="1900">
              <a:latin typeface="Arial"/>
              <a:cs typeface="Arial"/>
            </a:endParaRPr>
          </a:p>
          <a:p>
            <a:pPr>
              <a:spcBef>
                <a:spcPts val="55"/>
              </a:spcBef>
            </a:pPr>
            <a:endParaRPr>
              <a:latin typeface="Arial"/>
              <a:cs typeface="Arial"/>
            </a:endParaRPr>
          </a:p>
          <a:p>
            <a:pPr marL="12699" marR="6350" algn="just">
              <a:lnSpc>
                <a:spcPts val="2180"/>
              </a:lnSpc>
            </a:pPr>
            <a:r>
              <a:rPr sz="1900" b="1" spc="-5" dirty="0">
                <a:latin typeface="Arial"/>
                <a:cs typeface="Arial"/>
              </a:rPr>
              <a:t>Se conecta </a:t>
            </a:r>
            <a:r>
              <a:rPr sz="1900" b="1" spc="-10" dirty="0">
                <a:latin typeface="Arial"/>
                <a:cs typeface="Arial"/>
              </a:rPr>
              <a:t>un </a:t>
            </a:r>
            <a:r>
              <a:rPr sz="1900" b="1" spc="-5" dirty="0">
                <a:latin typeface="Arial"/>
                <a:cs typeface="Arial"/>
              </a:rPr>
              <a:t>voltímetro analógico </a:t>
            </a:r>
            <a:r>
              <a:rPr sz="1900" b="1" spc="-10" dirty="0">
                <a:latin typeface="Arial"/>
                <a:cs typeface="Arial"/>
              </a:rPr>
              <a:t>con </a:t>
            </a:r>
            <a:r>
              <a:rPr sz="1900" b="1" spc="-5" dirty="0">
                <a:latin typeface="Arial"/>
                <a:cs typeface="Arial"/>
              </a:rPr>
              <a:t>su terminal negativo en X1 o X2, el </a:t>
            </a:r>
            <a:r>
              <a:rPr sz="1900" b="1" dirty="0">
                <a:latin typeface="Arial"/>
                <a:cs typeface="Arial"/>
              </a:rPr>
              <a:t> </a:t>
            </a:r>
            <a:r>
              <a:rPr sz="1900" b="1" spc="-5" dirty="0">
                <a:latin typeface="Arial"/>
                <a:cs typeface="Arial"/>
              </a:rPr>
              <a:t>correspondiente</a:t>
            </a:r>
            <a:r>
              <a:rPr sz="1900" b="1" spc="-100" dirty="0">
                <a:latin typeface="Arial"/>
                <a:cs typeface="Arial"/>
              </a:rPr>
              <a:t> </a:t>
            </a:r>
            <a:r>
              <a:rPr sz="1900" b="1" spc="-5" dirty="0">
                <a:latin typeface="Arial"/>
                <a:cs typeface="Arial"/>
              </a:rPr>
              <a:t>a</a:t>
            </a:r>
            <a:r>
              <a:rPr sz="1900" b="1" spc="-105" dirty="0">
                <a:latin typeface="Arial"/>
                <a:cs typeface="Arial"/>
              </a:rPr>
              <a:t> </a:t>
            </a:r>
            <a:r>
              <a:rPr sz="1900" b="1" spc="-5" dirty="0">
                <a:latin typeface="Arial"/>
                <a:cs typeface="Arial"/>
              </a:rPr>
              <a:t>donde</a:t>
            </a:r>
            <a:r>
              <a:rPr sz="1900" b="1" spc="-100" dirty="0">
                <a:latin typeface="Arial"/>
                <a:cs typeface="Arial"/>
              </a:rPr>
              <a:t> </a:t>
            </a:r>
            <a:r>
              <a:rPr sz="1900" b="1" spc="-10" dirty="0">
                <a:latin typeface="Arial"/>
                <a:cs typeface="Arial"/>
              </a:rPr>
              <a:t>se</a:t>
            </a:r>
            <a:r>
              <a:rPr sz="1900" b="1" spc="-105" dirty="0">
                <a:latin typeface="Arial"/>
                <a:cs typeface="Arial"/>
              </a:rPr>
              <a:t> </a:t>
            </a:r>
            <a:r>
              <a:rPr sz="1900" b="1" spc="-5" dirty="0">
                <a:latin typeface="Arial"/>
                <a:cs typeface="Arial"/>
              </a:rPr>
              <a:t>conectó</a:t>
            </a:r>
            <a:r>
              <a:rPr sz="1900" b="1" spc="-100" dirty="0">
                <a:latin typeface="Arial"/>
                <a:cs typeface="Arial"/>
              </a:rPr>
              <a:t> </a:t>
            </a:r>
            <a:r>
              <a:rPr sz="1900" b="1" spc="-5" dirty="0">
                <a:latin typeface="Arial"/>
                <a:cs typeface="Arial"/>
              </a:rPr>
              <a:t>el</a:t>
            </a:r>
            <a:r>
              <a:rPr sz="1900" b="1" spc="-100" dirty="0">
                <a:latin typeface="Arial"/>
                <a:cs typeface="Arial"/>
              </a:rPr>
              <a:t> </a:t>
            </a:r>
            <a:r>
              <a:rPr sz="1900" b="1" spc="-5" dirty="0">
                <a:latin typeface="Arial"/>
                <a:cs typeface="Arial"/>
              </a:rPr>
              <a:t>terminal</a:t>
            </a:r>
            <a:r>
              <a:rPr sz="1900" b="1" spc="-65" dirty="0">
                <a:latin typeface="Arial"/>
                <a:cs typeface="Arial"/>
              </a:rPr>
              <a:t> </a:t>
            </a:r>
            <a:r>
              <a:rPr sz="1900" b="1" spc="-5" dirty="0">
                <a:latin typeface="Arial"/>
                <a:cs typeface="Arial"/>
              </a:rPr>
              <a:t>negativo</a:t>
            </a:r>
            <a:r>
              <a:rPr sz="1900" b="1" spc="-95" dirty="0">
                <a:latin typeface="Arial"/>
                <a:cs typeface="Arial"/>
              </a:rPr>
              <a:t> </a:t>
            </a:r>
            <a:r>
              <a:rPr sz="1900" b="1" spc="-5" dirty="0">
                <a:latin typeface="Arial"/>
                <a:cs typeface="Arial"/>
              </a:rPr>
              <a:t>de</a:t>
            </a:r>
            <a:r>
              <a:rPr sz="1900" b="1" spc="-100" dirty="0">
                <a:latin typeface="Arial"/>
                <a:cs typeface="Arial"/>
              </a:rPr>
              <a:t> </a:t>
            </a:r>
            <a:r>
              <a:rPr sz="1900" b="1" spc="-5" dirty="0">
                <a:latin typeface="Arial"/>
                <a:cs typeface="Arial"/>
              </a:rPr>
              <a:t>la</a:t>
            </a:r>
            <a:r>
              <a:rPr sz="1900" b="1" spc="-95" dirty="0">
                <a:latin typeface="Arial"/>
                <a:cs typeface="Arial"/>
              </a:rPr>
              <a:t> </a:t>
            </a:r>
            <a:r>
              <a:rPr sz="1900" b="1" dirty="0">
                <a:latin typeface="Arial"/>
                <a:cs typeface="Arial"/>
              </a:rPr>
              <a:t>batería</a:t>
            </a:r>
            <a:r>
              <a:rPr sz="1900" b="1" spc="-110" dirty="0">
                <a:latin typeface="Arial"/>
                <a:cs typeface="Arial"/>
              </a:rPr>
              <a:t> </a:t>
            </a:r>
            <a:r>
              <a:rPr sz="1900" b="1" spc="-5" dirty="0">
                <a:latin typeface="Arial"/>
                <a:cs typeface="Arial"/>
              </a:rPr>
              <a:t>en</a:t>
            </a:r>
            <a:r>
              <a:rPr sz="1900" b="1" spc="-100" dirty="0">
                <a:latin typeface="Arial"/>
                <a:cs typeface="Arial"/>
              </a:rPr>
              <a:t> </a:t>
            </a:r>
            <a:r>
              <a:rPr sz="1900" b="1" spc="-5" dirty="0">
                <a:latin typeface="Arial"/>
                <a:cs typeface="Arial"/>
              </a:rPr>
              <a:t>el</a:t>
            </a:r>
            <a:r>
              <a:rPr sz="1900" b="1" spc="-100" dirty="0">
                <a:latin typeface="Arial"/>
                <a:cs typeface="Arial"/>
              </a:rPr>
              <a:t> </a:t>
            </a:r>
            <a:r>
              <a:rPr sz="1900" b="1" spc="-5" dirty="0">
                <a:latin typeface="Arial"/>
                <a:cs typeface="Arial"/>
              </a:rPr>
              <a:t>lado </a:t>
            </a:r>
            <a:r>
              <a:rPr sz="1900" b="1" spc="-52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alta.</a:t>
            </a:r>
            <a:endParaRPr sz="1900">
              <a:latin typeface="Arial"/>
              <a:cs typeface="Arial"/>
            </a:endParaRPr>
          </a:p>
          <a:p>
            <a:pPr>
              <a:spcBef>
                <a:spcPts val="30"/>
              </a:spcBef>
            </a:pPr>
            <a:endParaRPr sz="1700">
              <a:latin typeface="Arial"/>
              <a:cs typeface="Arial"/>
            </a:endParaRPr>
          </a:p>
          <a:p>
            <a:pPr marL="12699" algn="just"/>
            <a:r>
              <a:rPr sz="1900" b="1" spc="-5" dirty="0">
                <a:latin typeface="Arial"/>
                <a:cs typeface="Arial"/>
              </a:rPr>
              <a:t>El terminal</a:t>
            </a:r>
            <a:r>
              <a:rPr sz="1900" b="1" spc="10" dirty="0">
                <a:latin typeface="Arial"/>
                <a:cs typeface="Arial"/>
              </a:rPr>
              <a:t> </a:t>
            </a:r>
            <a:r>
              <a:rPr sz="1900" b="1" spc="-5" dirty="0">
                <a:latin typeface="Arial"/>
                <a:cs typeface="Arial"/>
              </a:rPr>
              <a:t>positivo</a:t>
            </a:r>
            <a:r>
              <a:rPr sz="1900" b="1"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el</a:t>
            </a:r>
            <a:r>
              <a:rPr sz="1900" b="1" spc="25" dirty="0">
                <a:latin typeface="Arial"/>
                <a:cs typeface="Arial"/>
              </a:rPr>
              <a:t> </a:t>
            </a:r>
            <a:r>
              <a:rPr sz="1900" b="1" spc="-5" dirty="0">
                <a:latin typeface="Arial"/>
                <a:cs typeface="Arial"/>
              </a:rPr>
              <a:t>otro</a:t>
            </a:r>
            <a:r>
              <a:rPr sz="1900" b="1" dirty="0">
                <a:latin typeface="Arial"/>
                <a:cs typeface="Arial"/>
              </a:rPr>
              <a:t> </a:t>
            </a:r>
            <a:r>
              <a:rPr sz="1900" b="1" spc="-5" dirty="0">
                <a:latin typeface="Arial"/>
                <a:cs typeface="Arial"/>
              </a:rPr>
              <a:t>terminal</a:t>
            </a:r>
            <a:r>
              <a:rPr sz="1900" b="1" spc="10"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lado</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baja.</a:t>
            </a:r>
            <a:endParaRPr sz="1900">
              <a:latin typeface="Arial"/>
              <a:cs typeface="Arial"/>
            </a:endParaRPr>
          </a:p>
          <a:p>
            <a:pPr>
              <a:spcBef>
                <a:spcPts val="15"/>
              </a:spcBef>
            </a:pPr>
            <a:endParaRPr sz="1900">
              <a:latin typeface="Arial"/>
              <a:cs typeface="Arial"/>
            </a:endParaRPr>
          </a:p>
          <a:p>
            <a:pPr marL="12699" marR="6350" algn="just">
              <a:lnSpc>
                <a:spcPts val="2180"/>
              </a:lnSpc>
            </a:pPr>
            <a:r>
              <a:rPr sz="1900" b="1" spc="-5" dirty="0">
                <a:latin typeface="Arial"/>
                <a:cs typeface="Arial"/>
              </a:rPr>
              <a:t>Se</a:t>
            </a:r>
            <a:r>
              <a:rPr sz="1900" b="1" spc="-35" dirty="0">
                <a:latin typeface="Arial"/>
                <a:cs typeface="Arial"/>
              </a:rPr>
              <a:t> </a:t>
            </a:r>
            <a:r>
              <a:rPr sz="1900" b="1" spc="-5" dirty="0">
                <a:latin typeface="Arial"/>
                <a:cs typeface="Arial"/>
              </a:rPr>
              <a:t>conecta</a:t>
            </a:r>
            <a:r>
              <a:rPr sz="1900" b="1" spc="-25" dirty="0">
                <a:latin typeface="Arial"/>
                <a:cs typeface="Arial"/>
              </a:rPr>
              <a:t> </a:t>
            </a:r>
            <a:r>
              <a:rPr sz="1900" b="1" spc="-5" dirty="0">
                <a:latin typeface="Arial"/>
                <a:cs typeface="Arial"/>
              </a:rPr>
              <a:t>el</a:t>
            </a:r>
            <a:r>
              <a:rPr sz="1900" b="1" spc="-25" dirty="0">
                <a:latin typeface="Arial"/>
                <a:cs typeface="Arial"/>
              </a:rPr>
              <a:t> </a:t>
            </a:r>
            <a:r>
              <a:rPr sz="1900" b="1" spc="-5" dirty="0">
                <a:latin typeface="Arial"/>
                <a:cs typeface="Arial"/>
              </a:rPr>
              <a:t>terminal</a:t>
            </a:r>
            <a:r>
              <a:rPr sz="1900" b="1" spc="-30" dirty="0">
                <a:latin typeface="Arial"/>
                <a:cs typeface="Arial"/>
              </a:rPr>
              <a:t> </a:t>
            </a:r>
            <a:r>
              <a:rPr sz="1900" b="1" spc="-5" dirty="0">
                <a:latin typeface="Arial"/>
                <a:cs typeface="Arial"/>
              </a:rPr>
              <a:t>positivo</a:t>
            </a:r>
            <a:r>
              <a:rPr sz="1900" b="1" spc="-2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la</a:t>
            </a:r>
            <a:r>
              <a:rPr sz="1900" b="1" spc="-25" dirty="0">
                <a:latin typeface="Arial"/>
                <a:cs typeface="Arial"/>
              </a:rPr>
              <a:t> </a:t>
            </a:r>
            <a:r>
              <a:rPr sz="1900" b="1" spc="-5" dirty="0">
                <a:latin typeface="Arial"/>
                <a:cs typeface="Arial"/>
              </a:rPr>
              <a:t>batería</a:t>
            </a:r>
            <a:r>
              <a:rPr sz="1900" b="1" spc="-35" dirty="0">
                <a:latin typeface="Arial"/>
                <a:cs typeface="Arial"/>
              </a:rPr>
              <a:t> </a:t>
            </a:r>
            <a:r>
              <a:rPr sz="1900" b="1" spc="-5" dirty="0">
                <a:latin typeface="Arial"/>
                <a:cs typeface="Arial"/>
              </a:rPr>
              <a:t>al</a:t>
            </a:r>
            <a:r>
              <a:rPr sz="1900" b="1" spc="-25" dirty="0">
                <a:latin typeface="Arial"/>
                <a:cs typeface="Arial"/>
              </a:rPr>
              <a:t> </a:t>
            </a:r>
            <a:r>
              <a:rPr sz="1900" b="1" spc="-5" dirty="0">
                <a:latin typeface="Arial"/>
                <a:cs typeface="Arial"/>
              </a:rPr>
              <a:t>terminal</a:t>
            </a:r>
            <a:r>
              <a:rPr sz="1900" b="1" spc="15" dirty="0">
                <a:latin typeface="Arial"/>
                <a:cs typeface="Arial"/>
              </a:rPr>
              <a:t> </a:t>
            </a:r>
            <a:r>
              <a:rPr sz="1900" b="1" spc="-5" dirty="0">
                <a:latin typeface="Arial"/>
                <a:cs typeface="Arial"/>
              </a:rPr>
              <a:t>libre</a:t>
            </a:r>
            <a:r>
              <a:rPr sz="1900" b="1" spc="-30" dirty="0">
                <a:latin typeface="Arial"/>
                <a:cs typeface="Arial"/>
              </a:rPr>
              <a:t> </a:t>
            </a:r>
            <a:r>
              <a:rPr sz="1900" b="1" spc="-5" dirty="0">
                <a:latin typeface="Arial"/>
                <a:cs typeface="Arial"/>
              </a:rPr>
              <a:t>del</a:t>
            </a:r>
            <a:r>
              <a:rPr sz="1900" b="1" spc="-30" dirty="0">
                <a:latin typeface="Arial"/>
                <a:cs typeface="Arial"/>
              </a:rPr>
              <a:t> </a:t>
            </a:r>
            <a:r>
              <a:rPr sz="1900" b="1" spc="-5" dirty="0">
                <a:latin typeface="Arial"/>
                <a:cs typeface="Arial"/>
              </a:rPr>
              <a:t>lado</a:t>
            </a:r>
            <a:r>
              <a:rPr sz="1900" b="1" spc="-2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alta</a:t>
            </a:r>
            <a:r>
              <a:rPr sz="1900" b="1" spc="-25" dirty="0">
                <a:latin typeface="Arial"/>
                <a:cs typeface="Arial"/>
              </a:rPr>
              <a:t> </a:t>
            </a:r>
            <a:r>
              <a:rPr sz="1900" b="1" spc="-5" dirty="0">
                <a:latin typeface="Arial"/>
                <a:cs typeface="Arial"/>
              </a:rPr>
              <a:t>del </a:t>
            </a:r>
            <a:r>
              <a:rPr sz="1900" b="1" spc="-520" dirty="0">
                <a:latin typeface="Arial"/>
                <a:cs typeface="Arial"/>
              </a:rPr>
              <a:t> </a:t>
            </a:r>
            <a:r>
              <a:rPr sz="1900" b="1" spc="-5" dirty="0">
                <a:latin typeface="Arial"/>
                <a:cs typeface="Arial"/>
              </a:rPr>
              <a:t>transformador.</a:t>
            </a:r>
            <a:endParaRPr sz="1900">
              <a:latin typeface="Arial"/>
              <a:cs typeface="Arial"/>
            </a:endParaRPr>
          </a:p>
          <a:p>
            <a:pPr>
              <a:spcBef>
                <a:spcPts val="55"/>
              </a:spcBef>
            </a:pPr>
            <a:endParaRPr>
              <a:latin typeface="Arial"/>
              <a:cs typeface="Arial"/>
            </a:endParaRPr>
          </a:p>
          <a:p>
            <a:pPr marL="12699" marR="5080" algn="just">
              <a:lnSpc>
                <a:spcPts val="2190"/>
              </a:lnSpc>
            </a:pPr>
            <a:r>
              <a:rPr sz="1900" b="1" spc="-5" dirty="0">
                <a:latin typeface="Arial"/>
                <a:cs typeface="Arial"/>
              </a:rPr>
              <a:t>Si la aguja del </a:t>
            </a:r>
            <a:r>
              <a:rPr sz="1900" b="1" spc="-10" dirty="0">
                <a:latin typeface="Arial"/>
                <a:cs typeface="Arial"/>
              </a:rPr>
              <a:t>voltímetro </a:t>
            </a:r>
            <a:r>
              <a:rPr sz="1900" b="1" dirty="0">
                <a:latin typeface="Arial"/>
                <a:cs typeface="Arial"/>
              </a:rPr>
              <a:t>se </a:t>
            </a:r>
            <a:r>
              <a:rPr sz="1900" b="1" spc="-10" dirty="0">
                <a:latin typeface="Arial"/>
                <a:cs typeface="Arial"/>
              </a:rPr>
              <a:t>mueve </a:t>
            </a:r>
            <a:r>
              <a:rPr sz="1900" b="1" dirty="0">
                <a:latin typeface="Arial"/>
                <a:cs typeface="Arial"/>
              </a:rPr>
              <a:t>hacia </a:t>
            </a:r>
            <a:r>
              <a:rPr sz="1900" b="1" spc="-5" dirty="0">
                <a:latin typeface="Arial"/>
                <a:cs typeface="Arial"/>
              </a:rPr>
              <a:t>el lado positivo, la polaridad asumida </a:t>
            </a:r>
            <a:r>
              <a:rPr sz="1900" b="1" spc="-515" dirty="0">
                <a:latin typeface="Arial"/>
                <a:cs typeface="Arial"/>
              </a:rPr>
              <a:t> </a:t>
            </a:r>
            <a:r>
              <a:rPr sz="1900" b="1" spc="-5" dirty="0">
                <a:latin typeface="Arial"/>
                <a:cs typeface="Arial"/>
              </a:rPr>
              <a:t>es</a:t>
            </a:r>
            <a:r>
              <a:rPr sz="1900" b="1" spc="-10" dirty="0">
                <a:latin typeface="Arial"/>
                <a:cs typeface="Arial"/>
              </a:rPr>
              <a:t> </a:t>
            </a:r>
            <a:r>
              <a:rPr sz="1900" b="1" spc="-5" dirty="0">
                <a:latin typeface="Arial"/>
                <a:cs typeface="Arial"/>
              </a:rPr>
              <a:t>correcta,</a:t>
            </a:r>
            <a:r>
              <a:rPr sz="1900" b="1" dirty="0">
                <a:latin typeface="Arial"/>
                <a:cs typeface="Arial"/>
              </a:rPr>
              <a:t> en </a:t>
            </a:r>
            <a:r>
              <a:rPr sz="1900" b="1" spc="-5" dirty="0">
                <a:latin typeface="Arial"/>
                <a:cs typeface="Arial"/>
              </a:rPr>
              <a:t>caso</a:t>
            </a:r>
            <a:r>
              <a:rPr sz="1900" b="1" spc="5" dirty="0">
                <a:latin typeface="Arial"/>
                <a:cs typeface="Arial"/>
              </a:rPr>
              <a:t> </a:t>
            </a:r>
            <a:r>
              <a:rPr sz="1900" b="1" spc="-5" dirty="0">
                <a:latin typeface="Arial"/>
                <a:cs typeface="Arial"/>
              </a:rPr>
              <a:t>contrario es</a:t>
            </a:r>
            <a:r>
              <a:rPr sz="1900" b="1" dirty="0">
                <a:latin typeface="Arial"/>
                <a:cs typeface="Arial"/>
              </a:rPr>
              <a:t> incorrecta.</a:t>
            </a:r>
            <a:endParaRPr sz="1900">
              <a:latin typeface="Arial"/>
              <a:cs typeface="Arial"/>
            </a:endParaRPr>
          </a:p>
        </p:txBody>
      </p:sp>
      <p:pic>
        <p:nvPicPr>
          <p:cNvPr id="9" name="object 9"/>
          <p:cNvPicPr/>
          <p:nvPr/>
        </p:nvPicPr>
        <p:blipFill>
          <a:blip r:embed="rId2" cstate="print"/>
          <a:stretch>
            <a:fillRect/>
          </a:stretch>
        </p:blipFill>
        <p:spPr>
          <a:xfrm>
            <a:off x="719455" y="2009056"/>
            <a:ext cx="208914" cy="194394"/>
          </a:xfrm>
          <a:prstGeom prst="rect">
            <a:avLst/>
          </a:prstGeom>
        </p:spPr>
      </p:pic>
      <p:pic>
        <p:nvPicPr>
          <p:cNvPr id="10" name="object 10"/>
          <p:cNvPicPr/>
          <p:nvPr/>
        </p:nvPicPr>
        <p:blipFill>
          <a:blip r:embed="rId2" cstate="print"/>
          <a:stretch>
            <a:fillRect/>
          </a:stretch>
        </p:blipFill>
        <p:spPr>
          <a:xfrm>
            <a:off x="719455" y="2840947"/>
            <a:ext cx="208914" cy="194987"/>
          </a:xfrm>
          <a:prstGeom prst="rect">
            <a:avLst/>
          </a:prstGeom>
        </p:spPr>
      </p:pic>
      <p:pic>
        <p:nvPicPr>
          <p:cNvPr id="11" name="object 11"/>
          <p:cNvPicPr/>
          <p:nvPr/>
        </p:nvPicPr>
        <p:blipFill>
          <a:blip r:embed="rId2" cstate="print"/>
          <a:stretch>
            <a:fillRect/>
          </a:stretch>
        </p:blipFill>
        <p:spPr>
          <a:xfrm>
            <a:off x="719455" y="3950292"/>
            <a:ext cx="208914" cy="194987"/>
          </a:xfrm>
          <a:prstGeom prst="rect">
            <a:avLst/>
          </a:prstGeom>
        </p:spPr>
      </p:pic>
      <p:pic>
        <p:nvPicPr>
          <p:cNvPr id="12" name="object 12"/>
          <p:cNvPicPr/>
          <p:nvPr/>
        </p:nvPicPr>
        <p:blipFill>
          <a:blip r:embed="rId2" cstate="print"/>
          <a:stretch>
            <a:fillRect/>
          </a:stretch>
        </p:blipFill>
        <p:spPr>
          <a:xfrm>
            <a:off x="719455" y="4506553"/>
            <a:ext cx="208914" cy="194987"/>
          </a:xfrm>
          <a:prstGeom prst="rect">
            <a:avLst/>
          </a:prstGeom>
        </p:spPr>
      </p:pic>
      <p:pic>
        <p:nvPicPr>
          <p:cNvPr id="13" name="object 13"/>
          <p:cNvPicPr/>
          <p:nvPr/>
        </p:nvPicPr>
        <p:blipFill>
          <a:blip r:embed="rId2" cstate="print"/>
          <a:stretch>
            <a:fillRect/>
          </a:stretch>
        </p:blipFill>
        <p:spPr>
          <a:xfrm>
            <a:off x="719455" y="5338996"/>
            <a:ext cx="208914" cy="194394"/>
          </a:xfrm>
          <a:prstGeom prst="rect">
            <a:avLst/>
          </a:prstGeom>
        </p:spPr>
      </p:pic>
      <p:sp>
        <p:nvSpPr>
          <p:cNvPr id="14" name="object 1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126</a:t>
            </a:fld>
            <a:endParaRPr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9" y="1118362"/>
            <a:ext cx="9050654"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Existe</a:t>
            </a:r>
            <a:r>
              <a:rPr sz="1900" b="1"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equipo que facilita</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ejecución</a:t>
            </a:r>
            <a:r>
              <a:rPr sz="1900" b="1" dirty="0">
                <a:latin typeface="Arial"/>
                <a:cs typeface="Arial"/>
              </a:rPr>
              <a:t> </a:t>
            </a:r>
            <a:r>
              <a:rPr sz="1900" b="1" spc="-5" dirty="0">
                <a:latin typeface="Arial"/>
                <a:cs typeface="Arial"/>
              </a:rPr>
              <a:t>de esta prueba,</a:t>
            </a:r>
            <a:r>
              <a:rPr sz="1900" b="1" dirty="0">
                <a:latin typeface="Arial"/>
                <a:cs typeface="Arial"/>
              </a:rPr>
              <a:t> </a:t>
            </a:r>
            <a:r>
              <a:rPr sz="1900" b="1" spc="-5" dirty="0">
                <a:latin typeface="Arial"/>
                <a:cs typeface="Arial"/>
              </a:rPr>
              <a:t>solo</a:t>
            </a:r>
            <a:r>
              <a:rPr sz="1900" b="1" dirty="0">
                <a:latin typeface="Arial"/>
                <a:cs typeface="Arial"/>
              </a:rPr>
              <a:t> </a:t>
            </a:r>
            <a:r>
              <a:rPr sz="1900" b="1" spc="-5" dirty="0">
                <a:latin typeface="Arial"/>
                <a:cs typeface="Arial"/>
              </a:rPr>
              <a:t>basta con </a:t>
            </a:r>
            <a:r>
              <a:rPr sz="1900" b="1" dirty="0">
                <a:latin typeface="Arial"/>
                <a:cs typeface="Arial"/>
              </a:rPr>
              <a:t> </a:t>
            </a:r>
            <a:r>
              <a:rPr sz="1900" b="1" spc="-5" dirty="0">
                <a:latin typeface="Arial"/>
                <a:cs typeface="Arial"/>
              </a:rPr>
              <a:t>conectar apropiadamente terminales de alta y baja adyacentes y un indicador </a:t>
            </a:r>
            <a:r>
              <a:rPr sz="1900" b="1" dirty="0">
                <a:latin typeface="Arial"/>
                <a:cs typeface="Arial"/>
              </a:rPr>
              <a:t> </a:t>
            </a:r>
            <a:r>
              <a:rPr sz="1900" b="1" spc="-5" dirty="0">
                <a:latin typeface="Arial"/>
                <a:cs typeface="Arial"/>
              </a:rPr>
              <a:t>tipo</a:t>
            </a:r>
            <a:r>
              <a:rPr sz="1900" b="1" dirty="0">
                <a:latin typeface="Arial"/>
                <a:cs typeface="Arial"/>
              </a:rPr>
              <a:t> </a:t>
            </a:r>
            <a:r>
              <a:rPr sz="1900" b="1" spc="-5" dirty="0">
                <a:latin typeface="Arial"/>
                <a:cs typeface="Arial"/>
              </a:rPr>
              <a:t>led</a:t>
            </a:r>
            <a:r>
              <a:rPr sz="1900" b="1" spc="5" dirty="0">
                <a:latin typeface="Arial"/>
                <a:cs typeface="Arial"/>
              </a:rPr>
              <a:t> </a:t>
            </a:r>
            <a:r>
              <a:rPr sz="1900" b="1" spc="-5" dirty="0">
                <a:latin typeface="Arial"/>
                <a:cs typeface="Arial"/>
              </a:rPr>
              <a:t>mostrará</a:t>
            </a:r>
            <a:r>
              <a:rPr sz="1900" b="1" spc="5" dirty="0">
                <a:latin typeface="Arial"/>
                <a:cs typeface="Arial"/>
              </a:rPr>
              <a:t> </a:t>
            </a:r>
            <a:r>
              <a:rPr sz="1900" b="1" spc="-5" dirty="0">
                <a:latin typeface="Arial"/>
                <a:cs typeface="Arial"/>
              </a:rPr>
              <a:t>la </a:t>
            </a:r>
            <a:r>
              <a:rPr sz="1900" b="1" dirty="0">
                <a:latin typeface="Arial"/>
                <a:cs typeface="Arial"/>
              </a:rPr>
              <a:t>polaridad </a:t>
            </a:r>
            <a:r>
              <a:rPr sz="1900" b="1" spc="-5" dirty="0">
                <a:latin typeface="Arial"/>
                <a:cs typeface="Arial"/>
              </a:rPr>
              <a:t>correcta. Ver figura 46</a:t>
            </a:r>
            <a:endParaRPr sz="1900">
              <a:latin typeface="Arial"/>
              <a:cs typeface="Arial"/>
            </a:endParaRPr>
          </a:p>
        </p:txBody>
      </p:sp>
      <p:pic>
        <p:nvPicPr>
          <p:cNvPr id="9" name="object 9"/>
          <p:cNvPicPr/>
          <p:nvPr/>
        </p:nvPicPr>
        <p:blipFill>
          <a:blip r:embed="rId3" cstate="print"/>
          <a:stretch>
            <a:fillRect/>
          </a:stretch>
        </p:blipFill>
        <p:spPr>
          <a:xfrm>
            <a:off x="2586635" y="2252021"/>
            <a:ext cx="5577796" cy="4084263"/>
          </a:xfrm>
          <a:prstGeom prst="rect">
            <a:avLst/>
          </a:prstGeom>
        </p:spPr>
      </p:pic>
      <p:sp>
        <p:nvSpPr>
          <p:cNvPr id="10" name="object 10"/>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127</a:t>
            </a:fld>
            <a:endParaRPr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517900" y="1147827"/>
            <a:ext cx="3218180"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Tensión Inducida</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p:nvPr/>
        </p:nvSpPr>
        <p:spPr>
          <a:xfrm>
            <a:off x="935228" y="1673098"/>
            <a:ext cx="18872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Solicitada</a:t>
            </a:r>
            <a:r>
              <a:rPr sz="1900" b="1" spc="-30" dirty="0">
                <a:latin typeface="Arial"/>
                <a:cs typeface="Arial"/>
              </a:rPr>
              <a:t> </a:t>
            </a:r>
            <a:r>
              <a:rPr sz="1900" b="1" spc="-5" dirty="0">
                <a:latin typeface="Arial"/>
                <a:cs typeface="Arial"/>
              </a:rPr>
              <a:t>por</a:t>
            </a:r>
            <a:r>
              <a:rPr sz="1900" b="1" spc="-25" dirty="0">
                <a:latin typeface="Arial"/>
                <a:cs typeface="Arial"/>
              </a:rPr>
              <a:t> </a:t>
            </a:r>
            <a:r>
              <a:rPr sz="1900" b="1" spc="-5" dirty="0">
                <a:latin typeface="Arial"/>
                <a:cs typeface="Arial"/>
              </a:rPr>
              <a:t>la</a:t>
            </a:r>
            <a:endParaRPr sz="1900">
              <a:latin typeface="Arial"/>
              <a:cs typeface="Arial"/>
            </a:endParaRPr>
          </a:p>
        </p:txBody>
      </p:sp>
      <p:sp>
        <p:nvSpPr>
          <p:cNvPr id="9" name="object 9"/>
          <p:cNvSpPr txBox="1"/>
          <p:nvPr/>
        </p:nvSpPr>
        <p:spPr>
          <a:xfrm>
            <a:off x="2877567" y="1702563"/>
            <a:ext cx="568769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IEEE</a:t>
            </a:r>
            <a:r>
              <a:rPr sz="1900" b="1" spc="-5" dirty="0">
                <a:latin typeface="Arial"/>
                <a:cs typeface="Arial"/>
              </a:rPr>
              <a:t> C57.12.80-</a:t>
            </a:r>
            <a:r>
              <a:rPr sz="1900" b="1" spc="5" dirty="0">
                <a:latin typeface="Arial"/>
                <a:cs typeface="Arial"/>
              </a:rPr>
              <a:t> </a:t>
            </a:r>
            <a:r>
              <a:rPr sz="1900" b="1" spc="-5" dirty="0">
                <a:latin typeface="Arial"/>
                <a:cs typeface="Arial"/>
              </a:rPr>
              <a:t>1978</a:t>
            </a:r>
            <a:r>
              <a:rPr sz="1900" b="1" spc="21"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IEEE</a:t>
            </a:r>
            <a:r>
              <a:rPr sz="1900" b="1" dirty="0">
                <a:latin typeface="Arial"/>
                <a:cs typeface="Arial"/>
              </a:rPr>
              <a:t> </a:t>
            </a:r>
            <a:r>
              <a:rPr sz="1900" b="1" spc="-5" dirty="0">
                <a:latin typeface="Arial"/>
                <a:cs typeface="Arial"/>
              </a:rPr>
              <a:t>Std</a:t>
            </a:r>
            <a:r>
              <a:rPr sz="1900" b="1" spc="15" dirty="0">
                <a:latin typeface="Arial"/>
                <a:cs typeface="Arial"/>
              </a:rPr>
              <a:t> </a:t>
            </a:r>
            <a:r>
              <a:rPr sz="1900" b="1" spc="-5" dirty="0">
                <a:latin typeface="Arial"/>
                <a:cs typeface="Arial"/>
              </a:rPr>
              <a:t>C57.12.00</a:t>
            </a:r>
            <a:r>
              <a:rPr sz="1900" b="1" dirty="0">
                <a:latin typeface="Arial"/>
                <a:cs typeface="Arial"/>
              </a:rPr>
              <a:t> </a:t>
            </a:r>
            <a:r>
              <a:rPr sz="1900" b="1" spc="-5" dirty="0">
                <a:latin typeface="Arial"/>
                <a:cs typeface="Arial"/>
              </a:rPr>
              <a:t>–</a:t>
            </a:r>
            <a:r>
              <a:rPr sz="1900" b="1" spc="5" dirty="0">
                <a:latin typeface="Arial"/>
                <a:cs typeface="Arial"/>
              </a:rPr>
              <a:t> </a:t>
            </a:r>
            <a:r>
              <a:rPr sz="1900" b="1" spc="-5" dirty="0">
                <a:latin typeface="Arial"/>
                <a:cs typeface="Arial"/>
              </a:rPr>
              <a:t>2006</a:t>
            </a:r>
            <a:endParaRPr sz="1900">
              <a:latin typeface="Arial"/>
              <a:cs typeface="Arial"/>
            </a:endParaRPr>
          </a:p>
        </p:txBody>
      </p:sp>
      <p:grpSp>
        <p:nvGrpSpPr>
          <p:cNvPr id="10" name="object 10"/>
          <p:cNvGrpSpPr/>
          <p:nvPr/>
        </p:nvGrpSpPr>
        <p:grpSpPr>
          <a:xfrm>
            <a:off x="719455" y="2257375"/>
            <a:ext cx="3088640" cy="278130"/>
            <a:chOff x="719455" y="2257374"/>
            <a:chExt cx="3088640" cy="278130"/>
          </a:xfrm>
        </p:grpSpPr>
        <p:sp>
          <p:nvSpPr>
            <p:cNvPr id="11" name="object 11"/>
            <p:cNvSpPr/>
            <p:nvPr/>
          </p:nvSpPr>
          <p:spPr>
            <a:xfrm>
              <a:off x="947928" y="2257374"/>
              <a:ext cx="2860040" cy="278130"/>
            </a:xfrm>
            <a:custGeom>
              <a:avLst/>
              <a:gdLst/>
              <a:ahLst/>
              <a:cxnLst/>
              <a:rect l="l" t="t" r="r" b="b"/>
              <a:pathLst>
                <a:path w="2860040" h="278130">
                  <a:moveTo>
                    <a:pt x="2859659" y="0"/>
                  </a:moveTo>
                  <a:lnTo>
                    <a:pt x="0" y="0"/>
                  </a:lnTo>
                  <a:lnTo>
                    <a:pt x="0" y="277672"/>
                  </a:lnTo>
                  <a:lnTo>
                    <a:pt x="2859659" y="277672"/>
                  </a:lnTo>
                  <a:lnTo>
                    <a:pt x="2859659" y="0"/>
                  </a:lnTo>
                  <a:close/>
                </a:path>
              </a:pathLst>
            </a:custGeom>
            <a:solidFill>
              <a:srgbClr val="FFFF00"/>
            </a:solidFill>
          </p:spPr>
          <p:txBody>
            <a:bodyPr wrap="square" lIns="0" tIns="0" rIns="0" bIns="0" rtlCol="0"/>
            <a:lstStyle/>
            <a:p>
              <a:endParaRPr/>
            </a:p>
          </p:txBody>
        </p:sp>
        <p:pic>
          <p:nvPicPr>
            <p:cNvPr id="12" name="object 12"/>
            <p:cNvPicPr/>
            <p:nvPr/>
          </p:nvPicPr>
          <p:blipFill>
            <a:blip r:embed="rId2" cstate="print"/>
            <a:stretch>
              <a:fillRect/>
            </a:stretch>
          </p:blipFill>
          <p:spPr>
            <a:xfrm>
              <a:off x="719455" y="2285957"/>
              <a:ext cx="208914" cy="194987"/>
            </a:xfrm>
            <a:prstGeom prst="rect">
              <a:avLst/>
            </a:prstGeom>
          </p:spPr>
        </p:pic>
      </p:grpSp>
      <p:sp>
        <p:nvSpPr>
          <p:cNvPr id="13" name="object 13"/>
          <p:cNvSpPr txBox="1"/>
          <p:nvPr/>
        </p:nvSpPr>
        <p:spPr>
          <a:xfrm>
            <a:off x="7314565" y="2257375"/>
            <a:ext cx="7918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fábrica</a:t>
            </a:r>
            <a:endParaRPr sz="1900">
              <a:latin typeface="Arial"/>
              <a:cs typeface="Arial"/>
            </a:endParaRPr>
          </a:p>
        </p:txBody>
      </p:sp>
      <p:sp>
        <p:nvSpPr>
          <p:cNvPr id="14" name="object 14"/>
          <p:cNvSpPr txBox="1"/>
          <p:nvPr/>
        </p:nvSpPr>
        <p:spPr>
          <a:xfrm>
            <a:off x="935227" y="2228214"/>
            <a:ext cx="8144509" cy="304570"/>
          </a:xfrm>
          <a:prstGeom prst="rect">
            <a:avLst/>
          </a:prstGeom>
        </p:spPr>
        <p:txBody>
          <a:bodyPr vert="horz" wrap="square" lIns="0" tIns="12064" rIns="0" bIns="0" rtlCol="0">
            <a:spAutoFit/>
          </a:bodyPr>
          <a:lstStyle/>
          <a:p>
            <a:pPr marL="12699">
              <a:spcBef>
                <a:spcPts val="95"/>
              </a:spcBef>
              <a:tabLst>
                <a:tab pos="7230738" algn="l"/>
              </a:tabLst>
            </a:pPr>
            <a:r>
              <a:rPr sz="1900" b="1" spc="-5" dirty="0">
                <a:latin typeface="Arial"/>
                <a:cs typeface="Arial"/>
              </a:rPr>
              <a:t>No</a:t>
            </a:r>
            <a:r>
              <a:rPr sz="1900" b="1" spc="-35" dirty="0">
                <a:latin typeface="Arial"/>
                <a:cs typeface="Arial"/>
              </a:rPr>
              <a:t> </a:t>
            </a:r>
            <a:r>
              <a:rPr sz="1900" b="1" spc="-5" dirty="0">
                <a:latin typeface="Arial"/>
                <a:cs typeface="Arial"/>
              </a:rPr>
              <a:t>es</a:t>
            </a:r>
            <a:r>
              <a:rPr sz="1900" b="1" spc="-35" dirty="0">
                <a:latin typeface="Arial"/>
                <a:cs typeface="Arial"/>
              </a:rPr>
              <a:t> </a:t>
            </a:r>
            <a:r>
              <a:rPr sz="1900" b="1" spc="-5" dirty="0">
                <a:latin typeface="Arial"/>
                <a:cs typeface="Arial"/>
              </a:rPr>
              <a:t>una</a:t>
            </a:r>
            <a:r>
              <a:rPr sz="1900" b="1" spc="-35" dirty="0">
                <a:latin typeface="Arial"/>
                <a:cs typeface="Arial"/>
              </a:rPr>
              <a:t> </a:t>
            </a:r>
            <a:r>
              <a:rPr sz="1900" b="1" spc="-5" dirty="0">
                <a:latin typeface="Arial"/>
                <a:cs typeface="Arial"/>
              </a:rPr>
              <a:t>prueba</a:t>
            </a:r>
            <a:r>
              <a:rPr sz="1900" b="1" spc="-35" dirty="0">
                <a:latin typeface="Arial"/>
                <a:cs typeface="Arial"/>
              </a:rPr>
              <a:t> </a:t>
            </a:r>
            <a:r>
              <a:rPr sz="1900" b="1" dirty="0">
                <a:latin typeface="Arial"/>
                <a:cs typeface="Arial"/>
              </a:rPr>
              <a:t>común,</a:t>
            </a:r>
            <a:r>
              <a:rPr sz="1900" b="1" spc="-35" dirty="0">
                <a:latin typeface="Arial"/>
                <a:cs typeface="Arial"/>
              </a:rPr>
              <a:t> </a:t>
            </a:r>
            <a:r>
              <a:rPr sz="1900" b="1" spc="-5" dirty="0">
                <a:latin typeface="Arial"/>
                <a:cs typeface="Arial"/>
              </a:rPr>
              <a:t>generalmente</a:t>
            </a:r>
            <a:r>
              <a:rPr sz="1900" b="1" spc="-40" dirty="0">
                <a:latin typeface="Arial"/>
                <a:cs typeface="Arial"/>
              </a:rPr>
              <a:t> </a:t>
            </a:r>
            <a:r>
              <a:rPr sz="1900" b="1" spc="-5" dirty="0">
                <a:latin typeface="Arial"/>
                <a:cs typeface="Arial"/>
              </a:rPr>
              <a:t>se</a:t>
            </a:r>
            <a:r>
              <a:rPr sz="1900" b="1" spc="-30" dirty="0">
                <a:latin typeface="Arial"/>
                <a:cs typeface="Arial"/>
              </a:rPr>
              <a:t> </a:t>
            </a:r>
            <a:r>
              <a:rPr sz="1900" b="1" spc="-5" dirty="0">
                <a:latin typeface="Arial"/>
                <a:cs typeface="Arial"/>
              </a:rPr>
              <a:t>realiza</a:t>
            </a:r>
            <a:r>
              <a:rPr sz="1900" b="1" spc="-30" dirty="0">
                <a:latin typeface="Arial"/>
                <a:cs typeface="Arial"/>
              </a:rPr>
              <a:t> </a:t>
            </a:r>
            <a:r>
              <a:rPr sz="1900" b="1" dirty="0">
                <a:latin typeface="Arial"/>
                <a:cs typeface="Arial"/>
              </a:rPr>
              <a:t>en</a:t>
            </a:r>
            <a:r>
              <a:rPr sz="1900" b="1" spc="-35" dirty="0">
                <a:latin typeface="Arial"/>
                <a:cs typeface="Arial"/>
              </a:rPr>
              <a:t> </a:t>
            </a:r>
            <a:r>
              <a:rPr sz="1900" b="1" spc="-5" dirty="0">
                <a:latin typeface="Arial"/>
                <a:cs typeface="Arial"/>
              </a:rPr>
              <a:t>la	o</a:t>
            </a:r>
            <a:r>
              <a:rPr sz="1900" b="1" spc="-80" dirty="0">
                <a:latin typeface="Arial"/>
                <a:cs typeface="Arial"/>
              </a:rPr>
              <a:t> </a:t>
            </a:r>
            <a:r>
              <a:rPr sz="1900" b="1" spc="-5" dirty="0">
                <a:latin typeface="Arial"/>
                <a:cs typeface="Arial"/>
              </a:rPr>
              <a:t>en</a:t>
            </a:r>
            <a:r>
              <a:rPr sz="1900" b="1" spc="-80" dirty="0">
                <a:latin typeface="Arial"/>
                <a:cs typeface="Arial"/>
              </a:rPr>
              <a:t> </a:t>
            </a:r>
            <a:r>
              <a:rPr sz="1900" b="1" spc="-5" dirty="0">
                <a:latin typeface="Arial"/>
                <a:cs typeface="Arial"/>
              </a:rPr>
              <a:t>los</a:t>
            </a:r>
            <a:endParaRPr sz="1900">
              <a:latin typeface="Arial"/>
              <a:cs typeface="Arial"/>
            </a:endParaRPr>
          </a:p>
        </p:txBody>
      </p:sp>
      <p:sp>
        <p:nvSpPr>
          <p:cNvPr id="15" name="object 15"/>
          <p:cNvSpPr txBox="1"/>
          <p:nvPr/>
        </p:nvSpPr>
        <p:spPr>
          <a:xfrm>
            <a:off x="9128506" y="2257375"/>
            <a:ext cx="84455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talleres</a:t>
            </a:r>
            <a:endParaRPr sz="1900">
              <a:latin typeface="Arial"/>
              <a:cs typeface="Arial"/>
            </a:endParaRPr>
          </a:p>
        </p:txBody>
      </p:sp>
      <p:sp>
        <p:nvSpPr>
          <p:cNvPr id="16" name="object 16"/>
          <p:cNvSpPr txBox="1"/>
          <p:nvPr/>
        </p:nvSpPr>
        <p:spPr>
          <a:xfrm>
            <a:off x="5670169" y="2535048"/>
            <a:ext cx="31915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como prueba </a:t>
            </a:r>
            <a:r>
              <a:rPr sz="1900" b="1" dirty="0">
                <a:latin typeface="Arial"/>
                <a:cs typeface="Arial"/>
              </a:rPr>
              <a:t>de</a:t>
            </a:r>
            <a:r>
              <a:rPr sz="1900" b="1" spc="10" dirty="0">
                <a:latin typeface="Arial"/>
                <a:cs typeface="Arial"/>
              </a:rPr>
              <a:t> </a:t>
            </a:r>
            <a:r>
              <a:rPr sz="1900" b="1" spc="-5" dirty="0">
                <a:latin typeface="Arial"/>
                <a:cs typeface="Arial"/>
              </a:rPr>
              <a:t>aceptación</a:t>
            </a:r>
            <a:endParaRPr sz="1900">
              <a:latin typeface="Arial"/>
              <a:cs typeface="Arial"/>
            </a:endParaRPr>
          </a:p>
        </p:txBody>
      </p:sp>
      <p:sp>
        <p:nvSpPr>
          <p:cNvPr id="17" name="object 17"/>
          <p:cNvSpPr txBox="1"/>
          <p:nvPr/>
        </p:nvSpPr>
        <p:spPr>
          <a:xfrm>
            <a:off x="935229" y="2505582"/>
            <a:ext cx="8006715" cy="304570"/>
          </a:xfrm>
          <a:prstGeom prst="rect">
            <a:avLst/>
          </a:prstGeom>
        </p:spPr>
        <p:txBody>
          <a:bodyPr vert="horz" wrap="square" lIns="0" tIns="12064" rIns="0" bIns="0" rtlCol="0">
            <a:spAutoFit/>
          </a:bodyPr>
          <a:lstStyle/>
          <a:p>
            <a:pPr marL="12699">
              <a:spcBef>
                <a:spcPts val="95"/>
              </a:spcBef>
              <a:tabLst>
                <a:tab pos="7925366" algn="l"/>
              </a:tabLst>
            </a:pP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reparaci</a:t>
            </a:r>
            <a:r>
              <a:rPr sz="1900" b="1" spc="10" dirty="0">
                <a:latin typeface="Arial"/>
                <a:cs typeface="Arial"/>
              </a:rPr>
              <a:t>ó</a:t>
            </a:r>
            <a:r>
              <a:rPr sz="1900" b="1" spc="-5" dirty="0">
                <a:latin typeface="Arial"/>
                <a:cs typeface="Arial"/>
              </a:rPr>
              <a:t>n</a:t>
            </a:r>
            <a:r>
              <a:rPr sz="1900" b="1" spc="15" dirty="0">
                <a:latin typeface="Arial"/>
                <a:cs typeface="Arial"/>
              </a:rPr>
              <a:t> </a:t>
            </a:r>
            <a:r>
              <a:rPr sz="1900" b="1" spc="-30" dirty="0">
                <a:latin typeface="Arial"/>
                <a:cs typeface="Arial"/>
              </a:rPr>
              <a:t>y</a:t>
            </a:r>
            <a:r>
              <a:rPr sz="1900" b="1" spc="-5" dirty="0">
                <a:latin typeface="Arial"/>
                <a:cs typeface="Arial"/>
              </a:rPr>
              <a:t>/o</a:t>
            </a:r>
            <a:r>
              <a:rPr sz="1900" b="1" dirty="0">
                <a:latin typeface="Arial"/>
                <a:cs typeface="Arial"/>
              </a:rPr>
              <a:t> </a:t>
            </a:r>
            <a:r>
              <a:rPr sz="1900" b="1" spc="-5" dirty="0">
                <a:latin typeface="Arial"/>
                <a:cs typeface="Arial"/>
              </a:rPr>
              <a:t>t</a:t>
            </a:r>
            <a:r>
              <a:rPr sz="1900" b="1" dirty="0">
                <a:latin typeface="Arial"/>
                <a:cs typeface="Arial"/>
              </a:rPr>
              <a:t>a</a:t>
            </a:r>
            <a:r>
              <a:rPr sz="1900" b="1" spc="-5" dirty="0">
                <a:latin typeface="Arial"/>
                <a:cs typeface="Arial"/>
              </a:rPr>
              <a:t>lleres</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la empre</a:t>
            </a:r>
            <a:r>
              <a:rPr sz="1900" b="1" dirty="0">
                <a:latin typeface="Arial"/>
                <a:cs typeface="Arial"/>
              </a:rPr>
              <a:t>s</a:t>
            </a:r>
            <a:r>
              <a:rPr sz="1900" b="1" spc="-5" dirty="0">
                <a:latin typeface="Arial"/>
                <a:cs typeface="Arial"/>
              </a:rPr>
              <a:t>a,</a:t>
            </a:r>
            <a:r>
              <a:rPr sz="1900" b="1" dirty="0">
                <a:latin typeface="Arial"/>
                <a:cs typeface="Arial"/>
              </a:rPr>
              <a:t>	</a:t>
            </a:r>
            <a:r>
              <a:rPr sz="1900" b="1" spc="-5" dirty="0">
                <a:latin typeface="Arial"/>
                <a:cs typeface="Arial"/>
              </a:rPr>
              <a:t>.</a:t>
            </a:r>
            <a:endParaRPr sz="1900">
              <a:latin typeface="Arial"/>
              <a:cs typeface="Arial"/>
            </a:endParaRPr>
          </a:p>
        </p:txBody>
      </p:sp>
      <p:pic>
        <p:nvPicPr>
          <p:cNvPr id="18" name="object 18"/>
          <p:cNvPicPr/>
          <p:nvPr/>
        </p:nvPicPr>
        <p:blipFill>
          <a:blip r:embed="rId2" cstate="print"/>
          <a:stretch>
            <a:fillRect/>
          </a:stretch>
        </p:blipFill>
        <p:spPr>
          <a:xfrm>
            <a:off x="719455" y="3118442"/>
            <a:ext cx="208914" cy="194987"/>
          </a:xfrm>
          <a:prstGeom prst="rect">
            <a:avLst/>
          </a:prstGeom>
        </p:spPr>
      </p:pic>
      <p:sp>
        <p:nvSpPr>
          <p:cNvPr id="19" name="object 19"/>
          <p:cNvSpPr txBox="1"/>
          <p:nvPr/>
        </p:nvSpPr>
        <p:spPr>
          <a:xfrm>
            <a:off x="2292350" y="3089784"/>
            <a:ext cx="43738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energizando</a:t>
            </a:r>
            <a:r>
              <a:rPr sz="1900" b="1" spc="285" dirty="0">
                <a:latin typeface="Arial"/>
                <a:cs typeface="Arial"/>
              </a:rPr>
              <a:t> </a:t>
            </a:r>
            <a:r>
              <a:rPr sz="1900" b="1" spc="-10" dirty="0">
                <a:latin typeface="Arial"/>
                <a:cs typeface="Arial"/>
              </a:rPr>
              <a:t>el</a:t>
            </a:r>
            <a:r>
              <a:rPr sz="1900" b="1" spc="290" dirty="0">
                <a:latin typeface="Arial"/>
                <a:cs typeface="Arial"/>
              </a:rPr>
              <a:t> </a:t>
            </a:r>
            <a:r>
              <a:rPr sz="1900" b="1" spc="-5" dirty="0">
                <a:latin typeface="Arial"/>
                <a:cs typeface="Arial"/>
              </a:rPr>
              <a:t>transformador</a:t>
            </a:r>
            <a:r>
              <a:rPr sz="1900" b="1" spc="279" dirty="0">
                <a:latin typeface="Arial"/>
                <a:cs typeface="Arial"/>
              </a:rPr>
              <a:t> </a:t>
            </a:r>
            <a:r>
              <a:rPr sz="1900" b="1" spc="-5" dirty="0">
                <a:latin typeface="Arial"/>
                <a:cs typeface="Arial"/>
              </a:rPr>
              <a:t>al</a:t>
            </a:r>
            <a:r>
              <a:rPr sz="1900" b="1" spc="279" dirty="0">
                <a:latin typeface="Arial"/>
                <a:cs typeface="Arial"/>
              </a:rPr>
              <a:t> </a:t>
            </a:r>
            <a:r>
              <a:rPr sz="1900" b="1" dirty="0">
                <a:latin typeface="Arial"/>
                <a:cs typeface="Arial"/>
              </a:rPr>
              <a:t>65%</a:t>
            </a:r>
            <a:endParaRPr sz="1900">
              <a:latin typeface="Arial"/>
              <a:cs typeface="Arial"/>
            </a:endParaRPr>
          </a:p>
        </p:txBody>
      </p:sp>
      <p:sp>
        <p:nvSpPr>
          <p:cNvPr id="20" name="object 20"/>
          <p:cNvSpPr txBox="1"/>
          <p:nvPr/>
        </p:nvSpPr>
        <p:spPr>
          <a:xfrm>
            <a:off x="935227" y="3060317"/>
            <a:ext cx="7378700" cy="304570"/>
          </a:xfrm>
          <a:prstGeom prst="rect">
            <a:avLst/>
          </a:prstGeom>
        </p:spPr>
        <p:txBody>
          <a:bodyPr vert="horz" wrap="square" lIns="0" tIns="12064" rIns="0" bIns="0" rtlCol="0">
            <a:spAutoFit/>
          </a:bodyPr>
          <a:lstStyle/>
          <a:p>
            <a:pPr marL="12699">
              <a:spcBef>
                <a:spcPts val="95"/>
              </a:spcBef>
              <a:tabLst>
                <a:tab pos="5819258" algn="l"/>
              </a:tabLst>
            </a:pPr>
            <a:r>
              <a:rPr sz="1900" b="1" spc="-5" dirty="0">
                <a:latin typeface="Arial"/>
                <a:cs typeface="Arial"/>
              </a:rPr>
              <a:t>Se</a:t>
            </a:r>
            <a:r>
              <a:rPr sz="1900" b="1" spc="279" dirty="0">
                <a:latin typeface="Arial"/>
                <a:cs typeface="Arial"/>
              </a:rPr>
              <a:t> </a:t>
            </a:r>
            <a:r>
              <a:rPr sz="1900" b="1" spc="-5" dirty="0">
                <a:latin typeface="Arial"/>
                <a:cs typeface="Arial"/>
              </a:rPr>
              <a:t>efectúa	</a:t>
            </a:r>
            <a:r>
              <a:rPr sz="1900" b="1" spc="5" dirty="0">
                <a:latin typeface="Arial"/>
                <a:cs typeface="Arial"/>
              </a:rPr>
              <a:t>de</a:t>
            </a:r>
            <a:r>
              <a:rPr sz="1900" b="1" spc="240" dirty="0">
                <a:latin typeface="Arial"/>
                <a:cs typeface="Arial"/>
              </a:rPr>
              <a:t> </a:t>
            </a:r>
            <a:r>
              <a:rPr sz="1900" b="1" spc="-5" dirty="0">
                <a:latin typeface="Arial"/>
                <a:cs typeface="Arial"/>
              </a:rPr>
              <a:t>la</a:t>
            </a:r>
            <a:r>
              <a:rPr sz="1900" b="1" spc="240" dirty="0">
                <a:latin typeface="Arial"/>
                <a:cs typeface="Arial"/>
              </a:rPr>
              <a:t> </a:t>
            </a:r>
            <a:r>
              <a:rPr sz="1900" b="1" spc="-5" dirty="0">
                <a:latin typeface="Arial"/>
                <a:cs typeface="Arial"/>
              </a:rPr>
              <a:t>tensión</a:t>
            </a:r>
            <a:endParaRPr sz="1900">
              <a:latin typeface="Arial"/>
              <a:cs typeface="Arial"/>
            </a:endParaRPr>
          </a:p>
        </p:txBody>
      </p:sp>
      <p:sp>
        <p:nvSpPr>
          <p:cNvPr id="21" name="object 21"/>
          <p:cNvSpPr txBox="1"/>
          <p:nvPr/>
        </p:nvSpPr>
        <p:spPr>
          <a:xfrm>
            <a:off x="8403082" y="3089784"/>
            <a:ext cx="15824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250" dirty="0">
                <a:latin typeface="Arial"/>
                <a:cs typeface="Arial"/>
              </a:rPr>
              <a:t> </a:t>
            </a:r>
            <a:r>
              <a:rPr sz="1900" b="1" spc="-5" dirty="0">
                <a:latin typeface="Arial"/>
                <a:cs typeface="Arial"/>
              </a:rPr>
              <a:t>prueba</a:t>
            </a:r>
            <a:r>
              <a:rPr sz="1900" b="1" spc="250" dirty="0">
                <a:latin typeface="Arial"/>
                <a:cs typeface="Arial"/>
              </a:rPr>
              <a:t> </a:t>
            </a:r>
            <a:r>
              <a:rPr sz="1900" b="1" spc="-10" dirty="0">
                <a:latin typeface="Arial"/>
                <a:cs typeface="Arial"/>
              </a:rPr>
              <a:t>de</a:t>
            </a:r>
            <a:endParaRPr sz="1900">
              <a:latin typeface="Arial"/>
              <a:cs typeface="Arial"/>
            </a:endParaRPr>
          </a:p>
        </p:txBody>
      </p:sp>
      <p:sp>
        <p:nvSpPr>
          <p:cNvPr id="22" name="object 22"/>
          <p:cNvSpPr/>
          <p:nvPr/>
        </p:nvSpPr>
        <p:spPr>
          <a:xfrm>
            <a:off x="947927" y="3367152"/>
            <a:ext cx="791845" cy="277495"/>
          </a:xfrm>
          <a:custGeom>
            <a:avLst/>
            <a:gdLst/>
            <a:ahLst/>
            <a:cxnLst/>
            <a:rect l="l" t="t" r="r" b="b"/>
            <a:pathLst>
              <a:path w="791844" h="277495">
                <a:moveTo>
                  <a:pt x="791260" y="0"/>
                </a:moveTo>
                <a:lnTo>
                  <a:pt x="0" y="0"/>
                </a:lnTo>
                <a:lnTo>
                  <a:pt x="0" y="277367"/>
                </a:lnTo>
                <a:lnTo>
                  <a:pt x="791260" y="277367"/>
                </a:lnTo>
                <a:lnTo>
                  <a:pt x="791260" y="0"/>
                </a:lnTo>
                <a:close/>
              </a:path>
            </a:pathLst>
          </a:custGeom>
          <a:solidFill>
            <a:srgbClr val="FFFF00"/>
          </a:solidFill>
        </p:spPr>
        <p:txBody>
          <a:bodyPr wrap="square" lIns="0" tIns="0" rIns="0" bIns="0" rtlCol="0"/>
          <a:lstStyle/>
          <a:p>
            <a:endParaRPr/>
          </a:p>
        </p:txBody>
      </p:sp>
      <p:sp>
        <p:nvSpPr>
          <p:cNvPr id="23" name="object 23"/>
          <p:cNvSpPr txBox="1"/>
          <p:nvPr/>
        </p:nvSpPr>
        <p:spPr>
          <a:xfrm>
            <a:off x="2074418" y="3367152"/>
            <a:ext cx="363537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una</a:t>
            </a:r>
            <a:r>
              <a:rPr sz="1900" b="1" spc="5" dirty="0">
                <a:latin typeface="Arial"/>
                <a:cs typeface="Arial"/>
              </a:rPr>
              <a:t> </a:t>
            </a:r>
            <a:r>
              <a:rPr sz="1900" b="1" spc="-5" dirty="0">
                <a:latin typeface="Arial"/>
                <a:cs typeface="Arial"/>
              </a:rPr>
              <a:t>frecuencia</a:t>
            </a:r>
            <a:r>
              <a:rPr sz="1900" b="1" dirty="0">
                <a:latin typeface="Arial"/>
                <a:cs typeface="Arial"/>
              </a:rPr>
              <a:t> </a:t>
            </a:r>
            <a:r>
              <a:rPr sz="1900" b="1" spc="-5" dirty="0">
                <a:latin typeface="Arial"/>
                <a:cs typeface="Arial"/>
              </a:rPr>
              <a:t>superior</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60</a:t>
            </a:r>
            <a:r>
              <a:rPr sz="1900" b="1" spc="15" dirty="0">
                <a:latin typeface="Arial"/>
                <a:cs typeface="Arial"/>
              </a:rPr>
              <a:t> </a:t>
            </a:r>
            <a:r>
              <a:rPr sz="1900" b="1" spc="-5" dirty="0">
                <a:latin typeface="Arial"/>
                <a:cs typeface="Arial"/>
              </a:rPr>
              <a:t>Hz</a:t>
            </a:r>
            <a:endParaRPr sz="1900">
              <a:latin typeface="Arial"/>
              <a:cs typeface="Arial"/>
            </a:endParaRPr>
          </a:p>
        </p:txBody>
      </p:sp>
      <p:sp>
        <p:nvSpPr>
          <p:cNvPr id="24" name="object 24"/>
          <p:cNvSpPr txBox="1"/>
          <p:nvPr/>
        </p:nvSpPr>
        <p:spPr>
          <a:xfrm>
            <a:off x="935227" y="3337687"/>
            <a:ext cx="7696834" cy="304570"/>
          </a:xfrm>
          <a:prstGeom prst="rect">
            <a:avLst/>
          </a:prstGeom>
        </p:spPr>
        <p:txBody>
          <a:bodyPr vert="horz" wrap="square" lIns="0" tIns="12064" rIns="0" bIns="0" rtlCol="0">
            <a:spAutoFit/>
          </a:bodyPr>
          <a:lstStyle/>
          <a:p>
            <a:pPr marL="12699">
              <a:spcBef>
                <a:spcPts val="95"/>
              </a:spcBef>
              <a:tabLst>
                <a:tab pos="4773506" algn="l"/>
              </a:tabLst>
            </a:pPr>
            <a:r>
              <a:rPr sz="1900" b="1" spc="-5" dirty="0">
                <a:latin typeface="Arial"/>
                <a:cs typeface="Arial"/>
              </a:rPr>
              <a:t>fábrica,</a:t>
            </a:r>
            <a:r>
              <a:rPr sz="1900" b="1" spc="10" dirty="0">
                <a:latin typeface="Arial"/>
                <a:cs typeface="Arial"/>
              </a:rPr>
              <a:t> </a:t>
            </a:r>
            <a:r>
              <a:rPr sz="1900" b="1" spc="-5" dirty="0">
                <a:latin typeface="Arial"/>
                <a:cs typeface="Arial"/>
              </a:rPr>
              <a:t>a	:</a:t>
            </a:r>
            <a:r>
              <a:rPr sz="1900" b="1" spc="-10" dirty="0">
                <a:latin typeface="Arial"/>
                <a:cs typeface="Arial"/>
              </a:rPr>
              <a:t> </a:t>
            </a:r>
            <a:r>
              <a:rPr sz="1900" b="1" spc="-5" dirty="0">
                <a:latin typeface="Arial"/>
                <a:cs typeface="Arial"/>
              </a:rPr>
              <a:t>120</a:t>
            </a:r>
            <a:r>
              <a:rPr sz="1900" b="1" spc="-15" dirty="0">
                <a:latin typeface="Arial"/>
                <a:cs typeface="Arial"/>
              </a:rPr>
              <a:t> </a:t>
            </a:r>
            <a:r>
              <a:rPr sz="1900" b="1" spc="-5" dirty="0">
                <a:latin typeface="Arial"/>
                <a:cs typeface="Arial"/>
              </a:rPr>
              <a:t>Hz,</a:t>
            </a:r>
            <a:r>
              <a:rPr sz="1900" b="1" spc="-10" dirty="0">
                <a:latin typeface="Arial"/>
                <a:cs typeface="Arial"/>
              </a:rPr>
              <a:t> </a:t>
            </a:r>
            <a:r>
              <a:rPr sz="1900" b="1" dirty="0">
                <a:latin typeface="Arial"/>
                <a:cs typeface="Arial"/>
              </a:rPr>
              <a:t>200</a:t>
            </a:r>
            <a:r>
              <a:rPr sz="1900" b="1" spc="-10" dirty="0">
                <a:latin typeface="Arial"/>
                <a:cs typeface="Arial"/>
              </a:rPr>
              <a:t> </a:t>
            </a:r>
            <a:r>
              <a:rPr sz="1900" b="1" spc="-5" dirty="0">
                <a:latin typeface="Arial"/>
                <a:cs typeface="Arial"/>
              </a:rPr>
              <a:t>Hz</a:t>
            </a:r>
            <a:r>
              <a:rPr sz="1900" b="1" spc="5"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300 Hz.</a:t>
            </a:r>
            <a:endParaRPr sz="1900">
              <a:latin typeface="Arial"/>
              <a:cs typeface="Arial"/>
            </a:endParaRPr>
          </a:p>
        </p:txBody>
      </p:sp>
      <p:sp>
        <p:nvSpPr>
          <p:cNvPr id="25" name="object 25"/>
          <p:cNvSpPr/>
          <p:nvPr/>
        </p:nvSpPr>
        <p:spPr>
          <a:xfrm>
            <a:off x="2232914" y="3921837"/>
            <a:ext cx="3083560" cy="278130"/>
          </a:xfrm>
          <a:custGeom>
            <a:avLst/>
            <a:gdLst/>
            <a:ahLst/>
            <a:cxnLst/>
            <a:rect l="l" t="t" r="r" b="b"/>
            <a:pathLst>
              <a:path w="3083560" h="278129">
                <a:moveTo>
                  <a:pt x="3083306" y="0"/>
                </a:moveTo>
                <a:lnTo>
                  <a:pt x="0" y="0"/>
                </a:lnTo>
                <a:lnTo>
                  <a:pt x="0" y="277672"/>
                </a:lnTo>
                <a:lnTo>
                  <a:pt x="3083306" y="277672"/>
                </a:lnTo>
                <a:lnTo>
                  <a:pt x="3083306" y="0"/>
                </a:lnTo>
                <a:close/>
              </a:path>
            </a:pathLst>
          </a:custGeom>
          <a:solidFill>
            <a:srgbClr val="FFFF00"/>
          </a:solidFill>
        </p:spPr>
        <p:txBody>
          <a:bodyPr wrap="square" lIns="0" tIns="0" rIns="0" bIns="0" rtlCol="0"/>
          <a:lstStyle/>
          <a:p>
            <a:endParaRPr/>
          </a:p>
        </p:txBody>
      </p:sp>
      <p:pic>
        <p:nvPicPr>
          <p:cNvPr id="26" name="object 26"/>
          <p:cNvPicPr/>
          <p:nvPr/>
        </p:nvPicPr>
        <p:blipFill>
          <a:blip r:embed="rId2" cstate="print"/>
          <a:stretch>
            <a:fillRect/>
          </a:stretch>
        </p:blipFill>
        <p:spPr>
          <a:xfrm>
            <a:off x="719455" y="3950292"/>
            <a:ext cx="208914" cy="194987"/>
          </a:xfrm>
          <a:prstGeom prst="rect">
            <a:avLst/>
          </a:prstGeom>
        </p:spPr>
      </p:pic>
      <p:sp>
        <p:nvSpPr>
          <p:cNvPr id="27" name="object 27"/>
          <p:cNvSpPr txBox="1"/>
          <p:nvPr/>
        </p:nvSpPr>
        <p:spPr>
          <a:xfrm>
            <a:off x="935227" y="3892676"/>
            <a:ext cx="9048749"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260" dirty="0">
                <a:latin typeface="Arial"/>
                <a:cs typeface="Arial"/>
              </a:rPr>
              <a:t> </a:t>
            </a:r>
            <a:r>
              <a:rPr sz="1900" b="1" spc="-5" dirty="0">
                <a:latin typeface="Arial"/>
                <a:cs typeface="Arial"/>
              </a:rPr>
              <a:t>prueba</a:t>
            </a:r>
            <a:r>
              <a:rPr sz="1900" b="1" spc="275" dirty="0">
                <a:latin typeface="Arial"/>
                <a:cs typeface="Arial"/>
              </a:rPr>
              <a:t> </a:t>
            </a:r>
            <a:r>
              <a:rPr sz="1900" b="1" spc="-5" dirty="0">
                <a:latin typeface="Arial"/>
                <a:cs typeface="Arial"/>
              </a:rPr>
              <a:t>es</a:t>
            </a:r>
            <a:r>
              <a:rPr sz="1900" b="1" spc="250" dirty="0">
                <a:latin typeface="Arial"/>
                <a:cs typeface="Arial"/>
              </a:rPr>
              <a:t> </a:t>
            </a:r>
            <a:r>
              <a:rPr sz="1900" b="1" spc="-5" dirty="0">
                <a:latin typeface="Arial"/>
                <a:cs typeface="Arial"/>
              </a:rPr>
              <a:t>una</a:t>
            </a:r>
            <a:r>
              <a:rPr sz="1900" b="1" spc="260" dirty="0">
                <a:latin typeface="Arial"/>
                <a:cs typeface="Arial"/>
              </a:rPr>
              <a:t> </a:t>
            </a:r>
            <a:r>
              <a:rPr sz="1900" b="1" spc="-5" dirty="0">
                <a:latin typeface="Arial"/>
                <a:cs typeface="Arial"/>
              </a:rPr>
              <a:t>prueba</a:t>
            </a:r>
            <a:r>
              <a:rPr sz="1900" b="1" spc="245" dirty="0">
                <a:latin typeface="Arial"/>
                <a:cs typeface="Arial"/>
              </a:rPr>
              <a:t> </a:t>
            </a:r>
            <a:r>
              <a:rPr sz="1900" b="1" spc="-5" dirty="0">
                <a:latin typeface="Arial"/>
                <a:cs typeface="Arial"/>
              </a:rPr>
              <a:t>destructiva,</a:t>
            </a:r>
            <a:r>
              <a:rPr sz="1900" b="1" spc="270" dirty="0">
                <a:latin typeface="Arial"/>
                <a:cs typeface="Arial"/>
              </a:rPr>
              <a:t> </a:t>
            </a:r>
            <a:r>
              <a:rPr sz="1900" b="1" spc="-5" dirty="0">
                <a:latin typeface="Arial"/>
                <a:cs typeface="Arial"/>
              </a:rPr>
              <a:t>si</a:t>
            </a:r>
            <a:r>
              <a:rPr sz="1900" b="1" spc="260" dirty="0">
                <a:latin typeface="Arial"/>
                <a:cs typeface="Arial"/>
              </a:rPr>
              <a:t> </a:t>
            </a:r>
            <a:r>
              <a:rPr sz="1900" b="1" spc="-5" dirty="0">
                <a:latin typeface="Arial"/>
                <a:cs typeface="Arial"/>
              </a:rPr>
              <a:t>el</a:t>
            </a:r>
            <a:r>
              <a:rPr sz="1900" b="1" spc="260" dirty="0">
                <a:latin typeface="Arial"/>
                <a:cs typeface="Arial"/>
              </a:rPr>
              <a:t> </a:t>
            </a:r>
            <a:r>
              <a:rPr sz="1900" b="1" spc="-5" dirty="0">
                <a:latin typeface="Arial"/>
                <a:cs typeface="Arial"/>
              </a:rPr>
              <a:t>transformador</a:t>
            </a:r>
            <a:r>
              <a:rPr sz="1900" b="1" spc="270" dirty="0">
                <a:latin typeface="Arial"/>
                <a:cs typeface="Arial"/>
              </a:rPr>
              <a:t> </a:t>
            </a:r>
            <a:r>
              <a:rPr sz="1900" b="1" spc="-5" dirty="0">
                <a:latin typeface="Arial"/>
                <a:cs typeface="Arial"/>
              </a:rPr>
              <a:t>soporta</a:t>
            </a:r>
            <a:r>
              <a:rPr sz="1900" b="1" spc="260" dirty="0">
                <a:latin typeface="Arial"/>
                <a:cs typeface="Arial"/>
              </a:rPr>
              <a:t> </a:t>
            </a:r>
            <a:r>
              <a:rPr sz="1900" b="1" spc="-5" dirty="0">
                <a:latin typeface="Arial"/>
                <a:cs typeface="Arial"/>
              </a:rPr>
              <a:t>la</a:t>
            </a:r>
            <a:r>
              <a:rPr sz="1900" b="1" spc="260" dirty="0">
                <a:latin typeface="Arial"/>
                <a:cs typeface="Arial"/>
              </a:rPr>
              <a:t> </a:t>
            </a:r>
            <a:r>
              <a:rPr sz="1900" b="1" spc="-5" dirty="0">
                <a:latin typeface="Arial"/>
                <a:cs typeface="Arial"/>
              </a:rPr>
              <a:t>tensión </a:t>
            </a:r>
            <a:r>
              <a:rPr sz="1900" b="1" spc="-515" dirty="0">
                <a:latin typeface="Arial"/>
                <a:cs typeface="Arial"/>
              </a:rPr>
              <a:t> </a:t>
            </a:r>
            <a:r>
              <a:rPr sz="1900" b="1" spc="-5" dirty="0">
                <a:latin typeface="Arial"/>
                <a:cs typeface="Arial"/>
              </a:rPr>
              <a:t>aplicada por</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tiempo</a:t>
            </a:r>
            <a:r>
              <a:rPr sz="1900" b="1" spc="10" dirty="0">
                <a:latin typeface="Arial"/>
                <a:cs typeface="Arial"/>
              </a:rPr>
              <a:t> </a:t>
            </a:r>
            <a:r>
              <a:rPr sz="1900" b="1" spc="-5" dirty="0">
                <a:latin typeface="Arial"/>
                <a:cs typeface="Arial"/>
              </a:rPr>
              <a:t>especificado</a:t>
            </a:r>
            <a:r>
              <a:rPr sz="1900" b="1"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prueba</a:t>
            </a:r>
            <a:r>
              <a:rPr sz="1900" b="1" dirty="0">
                <a:latin typeface="Arial"/>
                <a:cs typeface="Arial"/>
              </a:rPr>
              <a:t> </a:t>
            </a:r>
            <a:r>
              <a:rPr sz="1900" b="1" spc="-5" dirty="0">
                <a:latin typeface="Arial"/>
                <a:cs typeface="Arial"/>
              </a:rPr>
              <a:t>se</a:t>
            </a:r>
            <a:r>
              <a:rPr sz="1900" b="1" spc="5" dirty="0">
                <a:latin typeface="Arial"/>
                <a:cs typeface="Arial"/>
              </a:rPr>
              <a:t> </a:t>
            </a:r>
            <a:r>
              <a:rPr sz="1900" b="1" spc="-5" dirty="0">
                <a:latin typeface="Arial"/>
                <a:cs typeface="Arial"/>
              </a:rPr>
              <a:t>considera</a:t>
            </a:r>
            <a:r>
              <a:rPr sz="1900" b="1" spc="15" dirty="0">
                <a:latin typeface="Arial"/>
                <a:cs typeface="Arial"/>
              </a:rPr>
              <a:t> </a:t>
            </a:r>
            <a:r>
              <a:rPr sz="1900" b="1" spc="-5" dirty="0">
                <a:latin typeface="Arial"/>
                <a:cs typeface="Arial"/>
              </a:rPr>
              <a:t>exitosa.</a:t>
            </a:r>
            <a:endParaRPr sz="1900">
              <a:latin typeface="Arial"/>
              <a:cs typeface="Arial"/>
            </a:endParaRPr>
          </a:p>
        </p:txBody>
      </p:sp>
      <p:pic>
        <p:nvPicPr>
          <p:cNvPr id="28" name="object 28"/>
          <p:cNvPicPr/>
          <p:nvPr/>
        </p:nvPicPr>
        <p:blipFill>
          <a:blip r:embed="rId2" cstate="print"/>
          <a:stretch>
            <a:fillRect/>
          </a:stretch>
        </p:blipFill>
        <p:spPr>
          <a:xfrm>
            <a:off x="719455" y="4784047"/>
            <a:ext cx="208914" cy="194987"/>
          </a:xfrm>
          <a:prstGeom prst="rect">
            <a:avLst/>
          </a:prstGeom>
        </p:spPr>
      </p:pic>
      <p:sp>
        <p:nvSpPr>
          <p:cNvPr id="29" name="object 29"/>
          <p:cNvSpPr txBox="1"/>
          <p:nvPr/>
        </p:nvSpPr>
        <p:spPr>
          <a:xfrm>
            <a:off x="1253032" y="4755769"/>
            <a:ext cx="9251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a:t>
            </a:r>
            <a:r>
              <a:rPr sz="1900" b="1" dirty="0">
                <a:latin typeface="Arial"/>
                <a:cs typeface="Arial"/>
              </a:rPr>
              <a:t>b</a:t>
            </a:r>
            <a:r>
              <a:rPr sz="1900" b="1" spc="-5" dirty="0">
                <a:latin typeface="Arial"/>
                <a:cs typeface="Arial"/>
              </a:rPr>
              <a:t>je</a:t>
            </a:r>
            <a:r>
              <a:rPr sz="1900" b="1" dirty="0">
                <a:latin typeface="Arial"/>
                <a:cs typeface="Arial"/>
              </a:rPr>
              <a:t>t</a:t>
            </a:r>
            <a:r>
              <a:rPr sz="1900" b="1" spc="15" dirty="0">
                <a:latin typeface="Arial"/>
                <a:cs typeface="Arial"/>
              </a:rPr>
              <a:t>i</a:t>
            </a:r>
            <a:r>
              <a:rPr sz="1900" b="1" spc="-40" dirty="0">
                <a:latin typeface="Arial"/>
                <a:cs typeface="Arial"/>
              </a:rPr>
              <a:t>v</a:t>
            </a:r>
            <a:r>
              <a:rPr sz="1900" b="1" spc="-5" dirty="0">
                <a:latin typeface="Arial"/>
                <a:cs typeface="Arial"/>
              </a:rPr>
              <a:t>o</a:t>
            </a:r>
            <a:endParaRPr sz="1900">
              <a:latin typeface="Arial"/>
              <a:cs typeface="Arial"/>
            </a:endParaRPr>
          </a:p>
        </p:txBody>
      </p:sp>
      <p:sp>
        <p:nvSpPr>
          <p:cNvPr id="30" name="object 30"/>
          <p:cNvSpPr txBox="1"/>
          <p:nvPr/>
        </p:nvSpPr>
        <p:spPr>
          <a:xfrm>
            <a:off x="935227" y="4726304"/>
            <a:ext cx="4287520" cy="304570"/>
          </a:xfrm>
          <a:prstGeom prst="rect">
            <a:avLst/>
          </a:prstGeom>
        </p:spPr>
        <p:txBody>
          <a:bodyPr vert="horz" wrap="square" lIns="0" tIns="12064" rIns="0" bIns="0" rtlCol="0">
            <a:spAutoFit/>
          </a:bodyPr>
          <a:lstStyle/>
          <a:p>
            <a:pPr marL="12699">
              <a:spcBef>
                <a:spcPts val="95"/>
              </a:spcBef>
              <a:tabLst>
                <a:tab pos="1320048" algn="l"/>
              </a:tabLst>
            </a:pPr>
            <a:r>
              <a:rPr sz="1900" b="1" spc="-5" dirty="0">
                <a:latin typeface="Arial"/>
                <a:cs typeface="Arial"/>
              </a:rPr>
              <a:t>El	</a:t>
            </a:r>
            <a:r>
              <a:rPr sz="1900" b="1" dirty="0">
                <a:latin typeface="Arial"/>
                <a:cs typeface="Arial"/>
              </a:rPr>
              <a:t>consiste</a:t>
            </a:r>
            <a:r>
              <a:rPr sz="1900" b="1" spc="60" dirty="0">
                <a:latin typeface="Arial"/>
                <a:cs typeface="Arial"/>
              </a:rPr>
              <a:t> </a:t>
            </a:r>
            <a:r>
              <a:rPr sz="1900" b="1" spc="-5" dirty="0">
                <a:latin typeface="Arial"/>
                <a:cs typeface="Arial"/>
              </a:rPr>
              <a:t>en</a:t>
            </a:r>
            <a:r>
              <a:rPr sz="1900" b="1" spc="70" dirty="0">
                <a:latin typeface="Arial"/>
                <a:cs typeface="Arial"/>
              </a:rPr>
              <a:t> </a:t>
            </a:r>
            <a:r>
              <a:rPr sz="1900" b="1" spc="-5" dirty="0">
                <a:latin typeface="Arial"/>
                <a:cs typeface="Arial"/>
              </a:rPr>
              <a:t>comprobar</a:t>
            </a:r>
            <a:r>
              <a:rPr sz="1900" b="1" spc="60" dirty="0">
                <a:latin typeface="Arial"/>
                <a:cs typeface="Arial"/>
              </a:rPr>
              <a:t> </a:t>
            </a:r>
            <a:r>
              <a:rPr sz="1900" b="1" spc="-5" dirty="0">
                <a:latin typeface="Arial"/>
                <a:cs typeface="Arial"/>
              </a:rPr>
              <a:t>el</a:t>
            </a:r>
            <a:endParaRPr sz="1900">
              <a:latin typeface="Arial"/>
              <a:cs typeface="Arial"/>
            </a:endParaRPr>
          </a:p>
        </p:txBody>
      </p:sp>
      <p:sp>
        <p:nvSpPr>
          <p:cNvPr id="31" name="object 31"/>
          <p:cNvSpPr txBox="1"/>
          <p:nvPr/>
        </p:nvSpPr>
        <p:spPr>
          <a:xfrm>
            <a:off x="5293487" y="4755769"/>
            <a:ext cx="467931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estado</a:t>
            </a:r>
            <a:r>
              <a:rPr sz="1900" b="1" spc="90" dirty="0">
                <a:latin typeface="Arial"/>
                <a:cs typeface="Arial"/>
              </a:rPr>
              <a:t> </a:t>
            </a:r>
            <a:r>
              <a:rPr sz="1900" b="1" spc="-5" dirty="0">
                <a:latin typeface="Arial"/>
                <a:cs typeface="Arial"/>
              </a:rPr>
              <a:t>del</a:t>
            </a:r>
            <a:r>
              <a:rPr sz="1900" b="1" spc="100" dirty="0">
                <a:latin typeface="Arial"/>
                <a:cs typeface="Arial"/>
              </a:rPr>
              <a:t> </a:t>
            </a:r>
            <a:r>
              <a:rPr sz="1900" b="1" spc="-5" dirty="0">
                <a:latin typeface="Arial"/>
                <a:cs typeface="Arial"/>
              </a:rPr>
              <a:t>aislamiento</a:t>
            </a:r>
            <a:r>
              <a:rPr sz="1900" b="1" spc="95" dirty="0">
                <a:latin typeface="Arial"/>
                <a:cs typeface="Arial"/>
              </a:rPr>
              <a:t> </a:t>
            </a:r>
            <a:r>
              <a:rPr sz="1900" b="1" spc="-5" dirty="0">
                <a:latin typeface="Arial"/>
                <a:cs typeface="Arial"/>
              </a:rPr>
              <a:t>entre</a:t>
            </a:r>
            <a:r>
              <a:rPr sz="1900" b="1" spc="114" dirty="0">
                <a:latin typeface="Arial"/>
                <a:cs typeface="Arial"/>
              </a:rPr>
              <a:t> </a:t>
            </a:r>
            <a:r>
              <a:rPr sz="1900" b="1" spc="-5" dirty="0">
                <a:latin typeface="Arial"/>
                <a:cs typeface="Arial"/>
              </a:rPr>
              <a:t>vueltas</a:t>
            </a:r>
            <a:r>
              <a:rPr sz="1900" b="1" spc="105" dirty="0">
                <a:latin typeface="Arial"/>
                <a:cs typeface="Arial"/>
              </a:rPr>
              <a:t> </a:t>
            </a:r>
            <a:r>
              <a:rPr sz="1900" b="1" spc="-5" dirty="0">
                <a:latin typeface="Arial"/>
                <a:cs typeface="Arial"/>
              </a:rPr>
              <a:t>y</a:t>
            </a:r>
            <a:r>
              <a:rPr sz="1900" b="1" spc="86" dirty="0">
                <a:latin typeface="Arial"/>
                <a:cs typeface="Arial"/>
              </a:rPr>
              <a:t> </a:t>
            </a:r>
            <a:r>
              <a:rPr sz="1900" b="1" spc="-5" dirty="0">
                <a:latin typeface="Arial"/>
                <a:cs typeface="Arial"/>
              </a:rPr>
              <a:t>el</a:t>
            </a:r>
            <a:endParaRPr sz="1900">
              <a:latin typeface="Arial"/>
              <a:cs typeface="Arial"/>
            </a:endParaRPr>
          </a:p>
        </p:txBody>
      </p:sp>
      <p:sp>
        <p:nvSpPr>
          <p:cNvPr id="32" name="object 32"/>
          <p:cNvSpPr txBox="1"/>
          <p:nvPr/>
        </p:nvSpPr>
        <p:spPr>
          <a:xfrm>
            <a:off x="947928" y="5033137"/>
            <a:ext cx="386270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estado</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aislamiento</a:t>
            </a:r>
            <a:r>
              <a:rPr sz="1900" b="1" spc="30" dirty="0">
                <a:latin typeface="Arial"/>
                <a:cs typeface="Arial"/>
              </a:rPr>
              <a:t> </a:t>
            </a:r>
            <a:r>
              <a:rPr sz="1900" b="1" spc="-5" dirty="0">
                <a:latin typeface="Arial"/>
                <a:cs typeface="Arial"/>
              </a:rPr>
              <a:t>entre</a:t>
            </a:r>
            <a:r>
              <a:rPr sz="1900" b="1" dirty="0">
                <a:latin typeface="Arial"/>
                <a:cs typeface="Arial"/>
              </a:rPr>
              <a:t> </a:t>
            </a:r>
            <a:r>
              <a:rPr sz="1900" b="1" spc="-5" dirty="0">
                <a:latin typeface="Arial"/>
                <a:cs typeface="Arial"/>
              </a:rPr>
              <a:t>fases</a:t>
            </a:r>
            <a:endParaRPr sz="1900">
              <a:latin typeface="Arial"/>
              <a:cs typeface="Arial"/>
            </a:endParaRPr>
          </a:p>
        </p:txBody>
      </p:sp>
      <p:sp>
        <p:nvSpPr>
          <p:cNvPr id="33" name="object 33"/>
          <p:cNvSpPr txBox="1"/>
          <p:nvPr/>
        </p:nvSpPr>
        <p:spPr>
          <a:xfrm>
            <a:off x="4797678" y="5003673"/>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34" name="object 34"/>
          <p:cNvPicPr/>
          <p:nvPr/>
        </p:nvPicPr>
        <p:blipFill>
          <a:blip r:embed="rId2" cstate="print"/>
          <a:stretch>
            <a:fillRect/>
          </a:stretch>
        </p:blipFill>
        <p:spPr>
          <a:xfrm>
            <a:off x="719455" y="5615898"/>
            <a:ext cx="208914" cy="194987"/>
          </a:xfrm>
          <a:prstGeom prst="rect">
            <a:avLst/>
          </a:prstGeom>
        </p:spPr>
      </p:pic>
      <p:sp>
        <p:nvSpPr>
          <p:cNvPr id="35" name="object 35"/>
          <p:cNvSpPr txBox="1"/>
          <p:nvPr/>
        </p:nvSpPr>
        <p:spPr>
          <a:xfrm>
            <a:off x="935227" y="5558790"/>
            <a:ext cx="9048749"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15" dirty="0">
                <a:latin typeface="Arial"/>
                <a:cs typeface="Arial"/>
              </a:rPr>
              <a:t> </a:t>
            </a:r>
            <a:r>
              <a:rPr sz="1900" b="1" spc="-5" dirty="0">
                <a:latin typeface="Arial"/>
                <a:cs typeface="Arial"/>
              </a:rPr>
              <a:t>tabla</a:t>
            </a:r>
            <a:r>
              <a:rPr sz="1900" b="1" spc="-21" dirty="0">
                <a:latin typeface="Arial"/>
                <a:cs typeface="Arial"/>
              </a:rPr>
              <a:t> </a:t>
            </a:r>
            <a:r>
              <a:rPr sz="1900" b="1" spc="-5" dirty="0">
                <a:latin typeface="Arial"/>
                <a:cs typeface="Arial"/>
              </a:rPr>
              <a:t>18</a:t>
            </a:r>
            <a:r>
              <a:rPr sz="1900" b="1" spc="-25" dirty="0">
                <a:latin typeface="Arial"/>
                <a:cs typeface="Arial"/>
              </a:rPr>
              <a:t> </a:t>
            </a:r>
            <a:r>
              <a:rPr sz="1900" b="1" spc="-5" dirty="0">
                <a:latin typeface="Arial"/>
                <a:cs typeface="Arial"/>
              </a:rPr>
              <a:t>muestra</a:t>
            </a:r>
            <a:r>
              <a:rPr sz="1900" b="1" spc="-25"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frecuencia</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señal</a:t>
            </a:r>
            <a:r>
              <a:rPr sz="1900" b="1" spc="1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prueba</a:t>
            </a:r>
            <a:r>
              <a:rPr sz="1900" b="1" spc="-15" dirty="0">
                <a:latin typeface="Arial"/>
                <a:cs typeface="Arial"/>
              </a:rPr>
              <a:t> </a:t>
            </a:r>
            <a:r>
              <a:rPr sz="1900" b="1" spc="-5" dirty="0">
                <a:latin typeface="Arial"/>
                <a:cs typeface="Arial"/>
              </a:rPr>
              <a:t>y</a:t>
            </a:r>
            <a:r>
              <a:rPr sz="1900" b="1" spc="-44"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tiempo</a:t>
            </a:r>
            <a:r>
              <a:rPr sz="1900" b="1" spc="-15"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duración </a:t>
            </a:r>
            <a:r>
              <a:rPr sz="1900" b="1" spc="-509"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la prueba.</a:t>
            </a:r>
            <a:endParaRPr sz="1900">
              <a:latin typeface="Arial"/>
              <a:cs typeface="Arial"/>
            </a:endParaRPr>
          </a:p>
        </p:txBody>
      </p:sp>
      <p:sp>
        <p:nvSpPr>
          <p:cNvPr id="36" name="object 36"/>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128</a:t>
            </a:fld>
            <a:endParaRPr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301625"/>
            <a:chOff x="719455" y="1124085"/>
            <a:chExt cx="9184640" cy="301625"/>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4458334" y="1147826"/>
              <a:ext cx="3307715" cy="277495"/>
            </a:xfrm>
            <a:custGeom>
              <a:avLst/>
              <a:gdLst/>
              <a:ahLst/>
              <a:cxnLst/>
              <a:rect l="l" t="t" r="r" b="b"/>
              <a:pathLst>
                <a:path w="3307715" h="277494">
                  <a:moveTo>
                    <a:pt x="3307334" y="0"/>
                  </a:moveTo>
                  <a:lnTo>
                    <a:pt x="0" y="0"/>
                  </a:lnTo>
                  <a:lnTo>
                    <a:pt x="0" y="277367"/>
                  </a:lnTo>
                  <a:lnTo>
                    <a:pt x="3307334" y="277367"/>
                  </a:lnTo>
                  <a:lnTo>
                    <a:pt x="3307334"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719455" y="1176612"/>
              <a:ext cx="208914"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7904352" y="1147827"/>
            <a:ext cx="146812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100" dirty="0">
                <a:latin typeface="Arial"/>
                <a:cs typeface="Arial"/>
              </a:rPr>
              <a:t> </a:t>
            </a:r>
            <a:r>
              <a:rPr sz="1900" b="1" spc="-5" dirty="0">
                <a:latin typeface="Arial"/>
                <a:cs typeface="Arial"/>
              </a:rPr>
              <a:t>frecuencia</a:t>
            </a:r>
            <a:endParaRPr sz="1900">
              <a:latin typeface="Arial"/>
              <a:cs typeface="Arial"/>
            </a:endParaRPr>
          </a:p>
        </p:txBody>
      </p:sp>
      <p:sp>
        <p:nvSpPr>
          <p:cNvPr id="10" name="object 10"/>
          <p:cNvSpPr txBox="1"/>
          <p:nvPr/>
        </p:nvSpPr>
        <p:spPr>
          <a:xfrm>
            <a:off x="935227" y="1118362"/>
            <a:ext cx="9048749" cy="304570"/>
          </a:xfrm>
          <a:prstGeom prst="rect">
            <a:avLst/>
          </a:prstGeom>
        </p:spPr>
        <p:txBody>
          <a:bodyPr vert="horz" wrap="square" lIns="0" tIns="12064" rIns="0" bIns="0" rtlCol="0">
            <a:spAutoFit/>
          </a:bodyPr>
          <a:lstStyle/>
          <a:p>
            <a:pPr marL="12699">
              <a:spcBef>
                <a:spcPts val="95"/>
              </a:spcBef>
              <a:tabLst>
                <a:tab pos="8493640" algn="l"/>
              </a:tabLst>
            </a:pPr>
            <a:r>
              <a:rPr sz="1900" b="1" spc="-5" dirty="0">
                <a:latin typeface="Arial"/>
                <a:cs typeface="Arial"/>
              </a:rPr>
              <a:t>La</a:t>
            </a:r>
            <a:r>
              <a:rPr sz="1900" b="1" spc="-70"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a:t>
            </a:r>
            <a:r>
              <a:rPr sz="1900" b="1" spc="-70"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ten</a:t>
            </a:r>
            <a:r>
              <a:rPr sz="1900" b="1" dirty="0">
                <a:latin typeface="Arial"/>
                <a:cs typeface="Arial"/>
              </a:rPr>
              <a:t>s</a:t>
            </a:r>
            <a:r>
              <a:rPr sz="1900" b="1" spc="-5" dirty="0">
                <a:latin typeface="Arial"/>
                <a:cs typeface="Arial"/>
              </a:rPr>
              <a:t>ión</a:t>
            </a:r>
            <a:r>
              <a:rPr sz="1900" b="1" spc="-70" dirty="0">
                <a:latin typeface="Arial"/>
                <a:cs typeface="Arial"/>
              </a:rPr>
              <a:t> </a:t>
            </a:r>
            <a:r>
              <a:rPr sz="1900" b="1" spc="-5" dirty="0">
                <a:latin typeface="Arial"/>
                <a:cs typeface="Arial"/>
              </a:rPr>
              <a:t>induci</a:t>
            </a:r>
            <a:r>
              <a:rPr sz="1900" b="1" dirty="0">
                <a:latin typeface="Arial"/>
                <a:cs typeface="Arial"/>
              </a:rPr>
              <a:t>d</a:t>
            </a:r>
            <a:r>
              <a:rPr sz="1900" b="1" spc="-5" dirty="0">
                <a:latin typeface="Arial"/>
                <a:cs typeface="Arial"/>
              </a:rPr>
              <a:t>a</a:t>
            </a:r>
            <a:r>
              <a:rPr sz="1900" b="1" spc="-50" dirty="0">
                <a:latin typeface="Arial"/>
                <a:cs typeface="Arial"/>
              </a:rPr>
              <a:t> </a:t>
            </a:r>
            <a:r>
              <a:rPr sz="1900" b="1" spc="-5" dirty="0">
                <a:latin typeface="Arial"/>
                <a:cs typeface="Arial"/>
              </a:rPr>
              <a:t>s</a:t>
            </a:r>
            <a:r>
              <a:rPr sz="1900" b="1" dirty="0">
                <a:latin typeface="Arial"/>
                <a:cs typeface="Arial"/>
              </a:rPr>
              <a:t>o</a:t>
            </a:r>
            <a:r>
              <a:rPr sz="1900" b="1" spc="-5" dirty="0">
                <a:latin typeface="Arial"/>
                <a:cs typeface="Arial"/>
              </a:rPr>
              <a:t>breex</a:t>
            </a:r>
            <a:r>
              <a:rPr sz="1900" b="1" dirty="0">
                <a:latin typeface="Arial"/>
                <a:cs typeface="Arial"/>
              </a:rPr>
              <a:t>c</a:t>
            </a:r>
            <a:r>
              <a:rPr sz="1900" b="1" spc="-5" dirty="0">
                <a:latin typeface="Arial"/>
                <a:cs typeface="Arial"/>
              </a:rPr>
              <a:t>ita</a:t>
            </a:r>
            <a:r>
              <a:rPr sz="1900" b="1" spc="-70" dirty="0">
                <a:latin typeface="Arial"/>
                <a:cs typeface="Arial"/>
              </a:rPr>
              <a:t> </a:t>
            </a:r>
            <a:r>
              <a:rPr sz="1900" b="1" spc="-5" dirty="0">
                <a:latin typeface="Arial"/>
                <a:cs typeface="Arial"/>
              </a:rPr>
              <a:t>al</a:t>
            </a:r>
            <a:r>
              <a:rPr sz="1900" b="1" spc="-65" dirty="0">
                <a:latin typeface="Arial"/>
                <a:cs typeface="Arial"/>
              </a:rPr>
              <a:t> </a:t>
            </a:r>
            <a:r>
              <a:rPr sz="1900" b="1" spc="-5" dirty="0">
                <a:latin typeface="Arial"/>
                <a:cs typeface="Arial"/>
              </a:rPr>
              <a:t>transformad</a:t>
            </a:r>
            <a:r>
              <a:rPr sz="1900" b="1" spc="10"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la</a:t>
            </a:r>
            <a:endParaRPr sz="1900">
              <a:latin typeface="Arial"/>
              <a:cs typeface="Arial"/>
            </a:endParaRPr>
          </a:p>
        </p:txBody>
      </p:sp>
      <p:sp>
        <p:nvSpPr>
          <p:cNvPr id="11" name="object 11"/>
          <p:cNvSpPr txBox="1"/>
          <p:nvPr/>
        </p:nvSpPr>
        <p:spPr>
          <a:xfrm>
            <a:off x="4091051" y="1425195"/>
            <a:ext cx="23380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suficientemente</a:t>
            </a:r>
            <a:r>
              <a:rPr sz="1900" b="1" spc="135" dirty="0">
                <a:latin typeface="Arial"/>
                <a:cs typeface="Arial"/>
              </a:rPr>
              <a:t> </a:t>
            </a:r>
            <a:r>
              <a:rPr sz="1900" b="1" spc="-5" dirty="0">
                <a:latin typeface="Arial"/>
                <a:cs typeface="Arial"/>
              </a:rPr>
              <a:t>alta</a:t>
            </a:r>
            <a:endParaRPr sz="1900">
              <a:latin typeface="Arial"/>
              <a:cs typeface="Arial"/>
            </a:endParaRPr>
          </a:p>
        </p:txBody>
      </p:sp>
      <p:sp>
        <p:nvSpPr>
          <p:cNvPr id="12" name="object 12"/>
          <p:cNvSpPr txBox="1"/>
          <p:nvPr/>
        </p:nvSpPr>
        <p:spPr>
          <a:xfrm>
            <a:off x="935227" y="1395730"/>
            <a:ext cx="6099811" cy="304570"/>
          </a:xfrm>
          <a:prstGeom prst="rect">
            <a:avLst/>
          </a:prstGeom>
        </p:spPr>
        <p:txBody>
          <a:bodyPr vert="horz" wrap="square" lIns="0" tIns="12064" rIns="0" bIns="0" rtlCol="0">
            <a:spAutoFit/>
          </a:bodyPr>
          <a:lstStyle/>
          <a:p>
            <a:pPr marL="12699">
              <a:spcBef>
                <a:spcPts val="95"/>
              </a:spcBef>
              <a:tabLst>
                <a:tab pos="5576710" algn="l"/>
              </a:tabLst>
            </a:pPr>
            <a:r>
              <a:rPr sz="1900" b="1" spc="-5" dirty="0">
                <a:latin typeface="Arial"/>
                <a:cs typeface="Arial"/>
              </a:rPr>
              <a:t>se</a:t>
            </a:r>
            <a:r>
              <a:rPr sz="1900" b="1" dirty="0">
                <a:latin typeface="Arial"/>
                <a:cs typeface="Arial"/>
              </a:rPr>
              <a:t>ñ</a:t>
            </a:r>
            <a:r>
              <a:rPr sz="1900" b="1" spc="-5" dirty="0">
                <a:latin typeface="Arial"/>
                <a:cs typeface="Arial"/>
              </a:rPr>
              <a:t>al</a:t>
            </a:r>
            <a:r>
              <a:rPr sz="1900" b="1" spc="130" dirty="0">
                <a:latin typeface="Arial"/>
                <a:cs typeface="Arial"/>
              </a:rPr>
              <a:t> </a:t>
            </a:r>
            <a:r>
              <a:rPr sz="1900" b="1" spc="-5" dirty="0">
                <a:latin typeface="Arial"/>
                <a:cs typeface="Arial"/>
              </a:rPr>
              <a:t>a</a:t>
            </a:r>
            <a:r>
              <a:rPr sz="1900" b="1" dirty="0">
                <a:latin typeface="Arial"/>
                <a:cs typeface="Arial"/>
              </a:rPr>
              <a:t>p</a:t>
            </a:r>
            <a:r>
              <a:rPr sz="1900" b="1" spc="-5" dirty="0">
                <a:latin typeface="Arial"/>
                <a:cs typeface="Arial"/>
              </a:rPr>
              <a:t>lica</a:t>
            </a:r>
            <a:r>
              <a:rPr sz="1900" b="1" dirty="0">
                <a:latin typeface="Arial"/>
                <a:cs typeface="Arial"/>
              </a:rPr>
              <a:t>d</a:t>
            </a:r>
            <a:r>
              <a:rPr sz="1900" b="1" spc="-5" dirty="0">
                <a:latin typeface="Arial"/>
                <a:cs typeface="Arial"/>
              </a:rPr>
              <a:t>a</a:t>
            </a:r>
            <a:r>
              <a:rPr sz="1900" b="1" spc="140"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be</a:t>
            </a:r>
            <a:r>
              <a:rPr sz="1900" b="1" spc="135" dirty="0">
                <a:latin typeface="Arial"/>
                <a:cs typeface="Arial"/>
              </a:rPr>
              <a:t> </a:t>
            </a:r>
            <a:r>
              <a:rPr sz="1900" b="1" spc="-5" dirty="0">
                <a:latin typeface="Arial"/>
                <a:cs typeface="Arial"/>
              </a:rPr>
              <a:t>ser</a:t>
            </a:r>
            <a:r>
              <a:rPr sz="1900" b="1" spc="125" dirty="0">
                <a:latin typeface="Arial"/>
                <a:cs typeface="Arial"/>
              </a:rPr>
              <a:t> </a:t>
            </a:r>
            <a:r>
              <a:rPr sz="1900" b="1" spc="-5" dirty="0">
                <a:latin typeface="Arial"/>
                <a:cs typeface="Arial"/>
              </a:rPr>
              <a:t>lo</a:t>
            </a:r>
            <a:r>
              <a:rPr sz="1900" b="1"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ra</a:t>
            </a:r>
            <a:endParaRPr sz="1900">
              <a:latin typeface="Arial"/>
              <a:cs typeface="Arial"/>
            </a:endParaRPr>
          </a:p>
        </p:txBody>
      </p:sp>
      <p:sp>
        <p:nvSpPr>
          <p:cNvPr id="13" name="object 13"/>
          <p:cNvSpPr txBox="1"/>
          <p:nvPr/>
        </p:nvSpPr>
        <p:spPr>
          <a:xfrm>
            <a:off x="7105777" y="1425195"/>
            <a:ext cx="9518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a:t>
            </a:r>
            <a:r>
              <a:rPr sz="1900" b="1" spc="15" dirty="0">
                <a:latin typeface="Arial"/>
                <a:cs typeface="Arial"/>
              </a:rPr>
              <a:t>e</a:t>
            </a:r>
            <a:r>
              <a:rPr sz="1900" b="1" spc="-40" dirty="0">
                <a:latin typeface="Arial"/>
                <a:cs typeface="Arial"/>
              </a:rPr>
              <a:t>v</a:t>
            </a:r>
            <a:r>
              <a:rPr sz="1900" b="1" spc="-5" dirty="0">
                <a:latin typeface="Arial"/>
                <a:cs typeface="Arial"/>
              </a:rPr>
              <a:t>e</a:t>
            </a:r>
            <a:r>
              <a:rPr sz="1900" b="1" dirty="0">
                <a:latin typeface="Arial"/>
                <a:cs typeface="Arial"/>
              </a:rPr>
              <a:t>n</a:t>
            </a:r>
            <a:r>
              <a:rPr sz="1900" b="1" spc="5" dirty="0">
                <a:latin typeface="Arial"/>
                <a:cs typeface="Arial"/>
              </a:rPr>
              <a:t>i</a:t>
            </a:r>
            <a:r>
              <a:rPr sz="1900" b="1" spc="-5" dirty="0">
                <a:latin typeface="Arial"/>
                <a:cs typeface="Arial"/>
              </a:rPr>
              <a:t>r</a:t>
            </a:r>
            <a:endParaRPr sz="1900">
              <a:latin typeface="Arial"/>
              <a:cs typeface="Arial"/>
            </a:endParaRPr>
          </a:p>
        </p:txBody>
      </p:sp>
      <p:sp>
        <p:nvSpPr>
          <p:cNvPr id="14" name="object 14"/>
          <p:cNvSpPr txBox="1"/>
          <p:nvPr/>
        </p:nvSpPr>
        <p:spPr>
          <a:xfrm>
            <a:off x="8128254" y="1395730"/>
            <a:ext cx="18561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110" dirty="0">
                <a:latin typeface="Arial"/>
                <a:cs typeface="Arial"/>
              </a:rPr>
              <a:t> </a:t>
            </a:r>
            <a:r>
              <a:rPr sz="1900" b="1" spc="-5" dirty="0">
                <a:latin typeface="Arial"/>
                <a:cs typeface="Arial"/>
              </a:rPr>
              <a:t>la</a:t>
            </a:r>
            <a:r>
              <a:rPr sz="1900" b="1" spc="110" dirty="0">
                <a:latin typeface="Arial"/>
                <a:cs typeface="Arial"/>
              </a:rPr>
              <a:t> </a:t>
            </a:r>
            <a:r>
              <a:rPr sz="1900" b="1" spc="-5" dirty="0">
                <a:latin typeface="Arial"/>
                <a:cs typeface="Arial"/>
              </a:rPr>
              <a:t>corriente</a:t>
            </a:r>
            <a:endParaRPr sz="1900">
              <a:latin typeface="Arial"/>
              <a:cs typeface="Arial"/>
            </a:endParaRPr>
          </a:p>
        </p:txBody>
      </p:sp>
      <p:sp>
        <p:nvSpPr>
          <p:cNvPr id="15" name="object 15"/>
          <p:cNvSpPr txBox="1"/>
          <p:nvPr/>
        </p:nvSpPr>
        <p:spPr>
          <a:xfrm>
            <a:off x="1297177" y="1702563"/>
            <a:ext cx="32080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excitación</a:t>
            </a:r>
            <a:r>
              <a:rPr sz="1900" b="1" spc="-10" dirty="0">
                <a:latin typeface="Arial"/>
                <a:cs typeface="Arial"/>
              </a:rPr>
              <a:t> </a:t>
            </a:r>
            <a:r>
              <a:rPr sz="1900" b="1" spc="-5" dirty="0">
                <a:latin typeface="Arial"/>
                <a:cs typeface="Arial"/>
              </a:rPr>
              <a:t>supere el 30%</a:t>
            </a:r>
            <a:r>
              <a:rPr sz="1900" b="1" dirty="0">
                <a:latin typeface="Arial"/>
                <a:cs typeface="Arial"/>
              </a:rPr>
              <a:t> </a:t>
            </a:r>
            <a:r>
              <a:rPr sz="1900" b="1" spc="-5" dirty="0">
                <a:latin typeface="Arial"/>
                <a:cs typeface="Arial"/>
              </a:rPr>
              <a:t>de</a:t>
            </a:r>
            <a:endParaRPr sz="1900">
              <a:latin typeface="Arial"/>
              <a:cs typeface="Arial"/>
            </a:endParaRPr>
          </a:p>
        </p:txBody>
      </p:sp>
      <p:sp>
        <p:nvSpPr>
          <p:cNvPr id="16" name="object 16"/>
          <p:cNvSpPr txBox="1"/>
          <p:nvPr/>
        </p:nvSpPr>
        <p:spPr>
          <a:xfrm>
            <a:off x="935228" y="1673098"/>
            <a:ext cx="6007100" cy="304570"/>
          </a:xfrm>
          <a:prstGeom prst="rect">
            <a:avLst/>
          </a:prstGeom>
        </p:spPr>
        <p:txBody>
          <a:bodyPr vert="horz" wrap="square" lIns="0" tIns="12064" rIns="0" bIns="0" rtlCol="0">
            <a:spAutoFit/>
          </a:bodyPr>
          <a:lstStyle/>
          <a:p>
            <a:pPr marL="12699">
              <a:spcBef>
                <a:spcPts val="95"/>
              </a:spcBef>
              <a:tabLst>
                <a:tab pos="3631877" algn="l"/>
              </a:tabLst>
            </a:pPr>
            <a:r>
              <a:rPr sz="1900" b="1" spc="-5" dirty="0">
                <a:latin typeface="Arial"/>
                <a:cs typeface="Arial"/>
              </a:rPr>
              <a:t>de	la</a:t>
            </a:r>
            <a:r>
              <a:rPr sz="1900" b="1" spc="-21" dirty="0">
                <a:latin typeface="Arial"/>
                <a:cs typeface="Arial"/>
              </a:rPr>
              <a:t> </a:t>
            </a:r>
            <a:r>
              <a:rPr sz="1900" b="1" spc="-5" dirty="0">
                <a:latin typeface="Arial"/>
                <a:cs typeface="Arial"/>
              </a:rPr>
              <a:t>corriente</a:t>
            </a:r>
            <a:r>
              <a:rPr sz="1900" b="1" spc="5" dirty="0">
                <a:latin typeface="Arial"/>
                <a:cs typeface="Arial"/>
              </a:rPr>
              <a:t> </a:t>
            </a:r>
            <a:r>
              <a:rPr sz="1900" b="1" spc="-5" dirty="0">
                <a:latin typeface="Arial"/>
                <a:cs typeface="Arial"/>
              </a:rPr>
              <a:t>nominal.</a:t>
            </a:r>
            <a:endParaRPr sz="1900">
              <a:latin typeface="Arial"/>
              <a:cs typeface="Arial"/>
            </a:endParaRPr>
          </a:p>
        </p:txBody>
      </p:sp>
      <p:pic>
        <p:nvPicPr>
          <p:cNvPr id="17" name="object 17"/>
          <p:cNvPicPr/>
          <p:nvPr/>
        </p:nvPicPr>
        <p:blipFill>
          <a:blip r:embed="rId2" cstate="print"/>
          <a:stretch>
            <a:fillRect/>
          </a:stretch>
        </p:blipFill>
        <p:spPr>
          <a:xfrm>
            <a:off x="719455" y="2285958"/>
            <a:ext cx="208914" cy="194987"/>
          </a:xfrm>
          <a:prstGeom prst="rect">
            <a:avLst/>
          </a:prstGeom>
        </p:spPr>
      </p:pic>
      <p:sp>
        <p:nvSpPr>
          <p:cNvPr id="18" name="object 18"/>
          <p:cNvSpPr txBox="1"/>
          <p:nvPr/>
        </p:nvSpPr>
        <p:spPr>
          <a:xfrm>
            <a:off x="935227" y="2228214"/>
            <a:ext cx="905129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La</a:t>
            </a:r>
            <a:r>
              <a:rPr sz="1900" b="1" spc="-25" dirty="0">
                <a:latin typeface="Arial"/>
                <a:cs typeface="Arial"/>
              </a:rPr>
              <a:t> </a:t>
            </a:r>
            <a:r>
              <a:rPr sz="1900" b="1" spc="-5" dirty="0">
                <a:latin typeface="Arial"/>
                <a:cs typeface="Arial"/>
              </a:rPr>
              <a:t>tensión</a:t>
            </a:r>
            <a:r>
              <a:rPr sz="1900" b="1" spc="-21"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prueba</a:t>
            </a:r>
            <a:r>
              <a:rPr sz="1900" b="1" spc="-21" dirty="0">
                <a:latin typeface="Arial"/>
                <a:cs typeface="Arial"/>
              </a:rPr>
              <a:t> </a:t>
            </a:r>
            <a:r>
              <a:rPr sz="1900" b="1" spc="-5" dirty="0">
                <a:latin typeface="Arial"/>
                <a:cs typeface="Arial"/>
              </a:rPr>
              <a:t>debe</a:t>
            </a:r>
            <a:r>
              <a:rPr sz="1900" b="1" spc="-21" dirty="0">
                <a:latin typeface="Arial"/>
                <a:cs typeface="Arial"/>
              </a:rPr>
              <a:t> </a:t>
            </a:r>
            <a:r>
              <a:rPr sz="1900" b="1" spc="-5" dirty="0">
                <a:latin typeface="Arial"/>
                <a:cs typeface="Arial"/>
              </a:rPr>
              <a:t>incrementarse</a:t>
            </a:r>
            <a:r>
              <a:rPr sz="1900" b="1" spc="-25" dirty="0">
                <a:latin typeface="Arial"/>
                <a:cs typeface="Arial"/>
              </a:rPr>
              <a:t> </a:t>
            </a:r>
            <a:r>
              <a:rPr sz="1900" b="1" spc="-5" dirty="0">
                <a:latin typeface="Arial"/>
                <a:cs typeface="Arial"/>
              </a:rPr>
              <a:t>gradualmente</a:t>
            </a:r>
            <a:r>
              <a:rPr sz="1900" b="1" spc="25" dirty="0">
                <a:latin typeface="Arial"/>
                <a:cs typeface="Arial"/>
              </a:rPr>
              <a:t> </a:t>
            </a:r>
            <a:r>
              <a:rPr sz="1900" b="1" spc="-5" dirty="0">
                <a:latin typeface="Arial"/>
                <a:cs typeface="Arial"/>
              </a:rPr>
              <a:t>hasta</a:t>
            </a:r>
            <a:r>
              <a:rPr sz="1900" b="1" spc="-21" dirty="0">
                <a:latin typeface="Arial"/>
                <a:cs typeface="Arial"/>
              </a:rPr>
              <a:t> </a:t>
            </a:r>
            <a:r>
              <a:rPr sz="1900" b="1" spc="-5" dirty="0">
                <a:latin typeface="Arial"/>
                <a:cs typeface="Arial"/>
              </a:rPr>
              <a:t>alcanzar</a:t>
            </a:r>
            <a:r>
              <a:rPr sz="1900" b="1" spc="-35"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valor </a:t>
            </a:r>
            <a:r>
              <a:rPr sz="1900" b="1" spc="-515" dirty="0">
                <a:latin typeface="Arial"/>
                <a:cs typeface="Arial"/>
              </a:rPr>
              <a:t> </a:t>
            </a:r>
            <a:r>
              <a:rPr sz="1900" b="1" spc="-5" dirty="0">
                <a:latin typeface="Arial"/>
                <a:cs typeface="Arial"/>
              </a:rPr>
              <a:t>final en</a:t>
            </a:r>
            <a:r>
              <a:rPr sz="1900" b="1" spc="5" dirty="0">
                <a:latin typeface="Arial"/>
                <a:cs typeface="Arial"/>
              </a:rPr>
              <a:t> </a:t>
            </a:r>
            <a:r>
              <a:rPr sz="1900" b="1" spc="-5" dirty="0">
                <a:latin typeface="Arial"/>
                <a:cs typeface="Arial"/>
              </a:rPr>
              <a:t>un tiempo</a:t>
            </a:r>
            <a:r>
              <a:rPr sz="1900" b="1" dirty="0">
                <a:latin typeface="Arial"/>
                <a:cs typeface="Arial"/>
              </a:rPr>
              <a:t> </a:t>
            </a:r>
            <a:r>
              <a:rPr sz="1900" b="1" spc="-5" dirty="0">
                <a:latin typeface="Arial"/>
                <a:cs typeface="Arial"/>
              </a:rPr>
              <a:t>no</a:t>
            </a:r>
            <a:r>
              <a:rPr sz="1900" b="1" dirty="0">
                <a:latin typeface="Arial"/>
                <a:cs typeface="Arial"/>
              </a:rPr>
              <a:t> </a:t>
            </a:r>
            <a:r>
              <a:rPr sz="1900" b="1" spc="-5" dirty="0">
                <a:latin typeface="Arial"/>
                <a:cs typeface="Arial"/>
              </a:rPr>
              <a:t>mayor de</a:t>
            </a:r>
            <a:r>
              <a:rPr sz="1900" b="1" spc="25" dirty="0">
                <a:latin typeface="Arial"/>
                <a:cs typeface="Arial"/>
              </a:rPr>
              <a:t> </a:t>
            </a:r>
            <a:r>
              <a:rPr sz="1900" b="1" spc="-5" dirty="0">
                <a:latin typeface="Arial"/>
                <a:cs typeface="Arial"/>
              </a:rPr>
              <a:t>15 segundos.</a:t>
            </a:r>
            <a:endParaRPr sz="1900">
              <a:latin typeface="Arial"/>
              <a:cs typeface="Arial"/>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129</a:t>
            </a:fld>
            <a:endParaRPr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2219046" y="1259302"/>
            <a:ext cx="6201710" cy="3786406"/>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130</a:t>
            </a:fld>
            <a:endParaRPr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517902" y="1147827"/>
            <a:ext cx="2134235"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Rec</a:t>
            </a:r>
            <a:r>
              <a:rPr sz="1900" b="1" dirty="0">
                <a:latin typeface="Arial"/>
                <a:cs typeface="Arial"/>
              </a:rPr>
              <a:t>o</a:t>
            </a:r>
            <a:r>
              <a:rPr sz="1900" b="1" spc="-5" dirty="0">
                <a:latin typeface="Arial"/>
                <a:cs typeface="Arial"/>
              </a:rPr>
              <a:t>men</a:t>
            </a:r>
            <a:r>
              <a:rPr sz="1900" b="1" dirty="0">
                <a:latin typeface="Arial"/>
                <a:cs typeface="Arial"/>
              </a:rPr>
              <a:t>d</a:t>
            </a:r>
            <a:r>
              <a:rPr sz="1900" b="1" spc="-5" dirty="0">
                <a:latin typeface="Arial"/>
                <a:cs typeface="Arial"/>
              </a:rPr>
              <a:t>a</a:t>
            </a:r>
            <a:r>
              <a:rPr sz="1900" b="1" spc="5" dirty="0">
                <a:latin typeface="Arial"/>
                <a:cs typeface="Arial"/>
              </a:rPr>
              <a:t>c</a:t>
            </a:r>
            <a:r>
              <a:rPr sz="1900" b="1" spc="-5" dirty="0">
                <a:latin typeface="Arial"/>
                <a:cs typeface="Arial"/>
              </a:rPr>
              <a:t>ion</a:t>
            </a:r>
            <a:r>
              <a:rPr sz="1900" b="1" dirty="0">
                <a:latin typeface="Arial"/>
                <a:cs typeface="Arial"/>
              </a:rPr>
              <a:t>e</a:t>
            </a:r>
            <a:r>
              <a:rPr sz="1900" b="1" spc="-5" dirty="0">
                <a:latin typeface="Arial"/>
                <a:cs typeface="Arial"/>
              </a:rPr>
              <a:t>s</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p:nvPr/>
        </p:nvSpPr>
        <p:spPr>
          <a:xfrm>
            <a:off x="935228" y="1673098"/>
            <a:ext cx="36366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Cuando</a:t>
            </a:r>
            <a:r>
              <a:rPr sz="1900" b="1" spc="-86" dirty="0">
                <a:latin typeface="Arial"/>
                <a:cs typeface="Arial"/>
              </a:rPr>
              <a:t> </a:t>
            </a:r>
            <a:r>
              <a:rPr sz="1900" b="1" spc="-5" dirty="0">
                <a:latin typeface="Arial"/>
                <a:cs typeface="Arial"/>
              </a:rPr>
              <a:t>el</a:t>
            </a:r>
            <a:r>
              <a:rPr sz="1900" b="1" spc="-100" dirty="0">
                <a:latin typeface="Arial"/>
                <a:cs typeface="Arial"/>
              </a:rPr>
              <a:t> </a:t>
            </a:r>
            <a:r>
              <a:rPr sz="1900" b="1" spc="-5" dirty="0">
                <a:latin typeface="Arial"/>
                <a:cs typeface="Arial"/>
              </a:rPr>
              <a:t>transformador</a:t>
            </a:r>
            <a:r>
              <a:rPr sz="1900" b="1" spc="-95" dirty="0">
                <a:latin typeface="Arial"/>
                <a:cs typeface="Arial"/>
              </a:rPr>
              <a:t> </a:t>
            </a:r>
            <a:r>
              <a:rPr sz="1900" b="1" spc="-5" dirty="0">
                <a:latin typeface="Arial"/>
                <a:cs typeface="Arial"/>
              </a:rPr>
              <a:t>posea</a:t>
            </a:r>
            <a:endParaRPr sz="1900">
              <a:latin typeface="Arial"/>
              <a:cs typeface="Arial"/>
            </a:endParaRPr>
          </a:p>
        </p:txBody>
      </p:sp>
      <p:sp>
        <p:nvSpPr>
          <p:cNvPr id="9" name="object 9"/>
          <p:cNvSpPr txBox="1"/>
          <p:nvPr/>
        </p:nvSpPr>
        <p:spPr>
          <a:xfrm>
            <a:off x="4618355" y="1702563"/>
            <a:ext cx="52876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un</a:t>
            </a:r>
            <a:r>
              <a:rPr sz="1900" b="1" spc="-70" dirty="0">
                <a:latin typeface="Arial"/>
                <a:cs typeface="Arial"/>
              </a:rPr>
              <a:t> </a:t>
            </a:r>
            <a:r>
              <a:rPr sz="1900" b="1" spc="-5" dirty="0">
                <a:latin typeface="Arial"/>
                <a:cs typeface="Arial"/>
              </a:rPr>
              <a:t>lado</a:t>
            </a:r>
            <a:r>
              <a:rPr sz="1900" b="1" spc="-86" dirty="0">
                <a:latin typeface="Arial"/>
                <a:cs typeface="Arial"/>
              </a:rPr>
              <a:t> </a:t>
            </a:r>
            <a:r>
              <a:rPr sz="1900" b="1" spc="-5" dirty="0">
                <a:latin typeface="Arial"/>
                <a:cs typeface="Arial"/>
              </a:rPr>
              <a:t>con</a:t>
            </a:r>
            <a:r>
              <a:rPr sz="1900" b="1" spc="-65" dirty="0">
                <a:latin typeface="Arial"/>
                <a:cs typeface="Arial"/>
              </a:rPr>
              <a:t> </a:t>
            </a:r>
            <a:r>
              <a:rPr sz="1900" b="1" spc="-5" dirty="0">
                <a:latin typeface="Arial"/>
                <a:cs typeface="Arial"/>
              </a:rPr>
              <a:t>conexión</a:t>
            </a:r>
            <a:r>
              <a:rPr sz="1900" b="1" spc="-90" dirty="0">
                <a:latin typeface="Arial"/>
                <a:cs typeface="Arial"/>
              </a:rPr>
              <a:t> </a:t>
            </a:r>
            <a:r>
              <a:rPr sz="1900" b="1" spc="-5" dirty="0">
                <a:latin typeface="Arial"/>
                <a:cs typeface="Arial"/>
              </a:rPr>
              <a:t>de</a:t>
            </a:r>
            <a:r>
              <a:rPr sz="1900" b="1" spc="-75" dirty="0">
                <a:latin typeface="Arial"/>
                <a:cs typeface="Arial"/>
              </a:rPr>
              <a:t> </a:t>
            </a:r>
            <a:r>
              <a:rPr sz="1900" b="1" spc="-5" dirty="0">
                <a:latin typeface="Arial"/>
                <a:cs typeface="Arial"/>
              </a:rPr>
              <a:t>neutro</a:t>
            </a:r>
            <a:r>
              <a:rPr sz="1900" b="1" spc="-75" dirty="0">
                <a:latin typeface="Arial"/>
                <a:cs typeface="Arial"/>
              </a:rPr>
              <a:t> </a:t>
            </a:r>
            <a:r>
              <a:rPr sz="1900" b="1" spc="-5" dirty="0">
                <a:latin typeface="Arial"/>
                <a:cs typeface="Arial"/>
              </a:rPr>
              <a:t>puesto</a:t>
            </a:r>
            <a:r>
              <a:rPr sz="1900" b="1" spc="-70" dirty="0">
                <a:latin typeface="Arial"/>
                <a:cs typeface="Arial"/>
              </a:rPr>
              <a:t> </a:t>
            </a:r>
            <a:r>
              <a:rPr sz="1900" b="1" spc="-5" dirty="0">
                <a:latin typeface="Arial"/>
                <a:cs typeface="Arial"/>
              </a:rPr>
              <a:t>a</a:t>
            </a:r>
            <a:r>
              <a:rPr sz="1900" b="1" spc="-80" dirty="0">
                <a:latin typeface="Arial"/>
                <a:cs typeface="Arial"/>
              </a:rPr>
              <a:t> </a:t>
            </a:r>
            <a:r>
              <a:rPr sz="1900" b="1" spc="-5" dirty="0">
                <a:latin typeface="Arial"/>
                <a:cs typeface="Arial"/>
              </a:rPr>
              <a:t>tierra</a:t>
            </a:r>
            <a:endParaRPr sz="1900">
              <a:latin typeface="Arial"/>
              <a:cs typeface="Arial"/>
            </a:endParaRPr>
          </a:p>
        </p:txBody>
      </p:sp>
      <p:sp>
        <p:nvSpPr>
          <p:cNvPr id="10" name="object 10"/>
          <p:cNvSpPr txBox="1"/>
          <p:nvPr/>
        </p:nvSpPr>
        <p:spPr>
          <a:xfrm>
            <a:off x="9893046" y="167309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1" name="object 11"/>
          <p:cNvSpPr txBox="1"/>
          <p:nvPr/>
        </p:nvSpPr>
        <p:spPr>
          <a:xfrm>
            <a:off x="2382266" y="1979931"/>
            <a:ext cx="3462020" cy="269304"/>
          </a:xfrm>
          <a:prstGeom prst="rect">
            <a:avLst/>
          </a:prstGeom>
          <a:solidFill>
            <a:srgbClr val="FFFF00"/>
          </a:solidFill>
        </p:spPr>
        <p:txBody>
          <a:bodyPr vert="horz" wrap="square" lIns="0" tIns="0" rIns="0" bIns="0" rtlCol="0">
            <a:spAutoFit/>
          </a:bodyPr>
          <a:lstStyle/>
          <a:p>
            <a:pPr>
              <a:lnSpc>
                <a:spcPts val="2145"/>
              </a:lnSpc>
              <a:tabLst>
                <a:tab pos="897175" algn="l"/>
                <a:tab pos="1902291" algn="l"/>
              </a:tabLst>
            </a:pPr>
            <a:r>
              <a:rPr sz="1900" b="1" spc="-5" dirty="0">
                <a:latin typeface="Arial"/>
                <a:cs typeface="Arial"/>
              </a:rPr>
              <a:t>t</a:t>
            </a:r>
            <a:r>
              <a:rPr sz="1900" b="1" dirty="0">
                <a:latin typeface="Arial"/>
                <a:cs typeface="Arial"/>
              </a:rPr>
              <a:t>o</a:t>
            </a:r>
            <a:r>
              <a:rPr sz="1900" b="1" spc="-5" dirty="0">
                <a:latin typeface="Arial"/>
                <a:cs typeface="Arial"/>
              </a:rPr>
              <a:t>mar</a:t>
            </a:r>
            <a:r>
              <a:rPr sz="1900" b="1" dirty="0">
                <a:latin typeface="Arial"/>
                <a:cs typeface="Arial"/>
              </a:rPr>
              <a:t>	</a:t>
            </a:r>
            <a:r>
              <a:rPr sz="1900" b="1" spc="-5" dirty="0">
                <a:latin typeface="Arial"/>
                <a:cs typeface="Arial"/>
              </a:rPr>
              <a:t>ciert</a:t>
            </a:r>
            <a:r>
              <a:rPr sz="1900" b="1" spc="10" dirty="0">
                <a:latin typeface="Arial"/>
                <a:cs typeface="Arial"/>
              </a:rPr>
              <a:t>a</a:t>
            </a:r>
            <a:r>
              <a:rPr sz="1900" b="1" spc="-5" dirty="0">
                <a:latin typeface="Arial"/>
                <a:cs typeface="Arial"/>
              </a:rPr>
              <a:t>s</a:t>
            </a:r>
            <a:r>
              <a:rPr sz="1900" b="1" dirty="0">
                <a:latin typeface="Arial"/>
                <a:cs typeface="Arial"/>
              </a:rPr>
              <a:t>	</a:t>
            </a:r>
            <a:r>
              <a:rPr sz="1900" b="1" spc="-5" dirty="0">
                <a:latin typeface="Arial"/>
                <a:cs typeface="Arial"/>
              </a:rPr>
              <a:t>preca</a:t>
            </a:r>
            <a:r>
              <a:rPr sz="1900" b="1" dirty="0">
                <a:latin typeface="Arial"/>
                <a:cs typeface="Arial"/>
              </a:rPr>
              <a:t>u</a:t>
            </a:r>
            <a:r>
              <a:rPr sz="1900" b="1" spc="-5" dirty="0">
                <a:latin typeface="Arial"/>
                <a:cs typeface="Arial"/>
              </a:rPr>
              <a:t>ci</a:t>
            </a:r>
            <a:r>
              <a:rPr sz="1900" b="1" spc="10"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s</a:t>
            </a:r>
            <a:endParaRPr sz="1900">
              <a:latin typeface="Arial"/>
              <a:cs typeface="Arial"/>
            </a:endParaRPr>
          </a:p>
        </p:txBody>
      </p:sp>
      <p:sp>
        <p:nvSpPr>
          <p:cNvPr id="12" name="object 12"/>
          <p:cNvSpPr txBox="1"/>
          <p:nvPr/>
        </p:nvSpPr>
        <p:spPr>
          <a:xfrm>
            <a:off x="935228" y="1950466"/>
            <a:ext cx="7694295" cy="304570"/>
          </a:xfrm>
          <a:prstGeom prst="rect">
            <a:avLst/>
          </a:prstGeom>
        </p:spPr>
        <p:txBody>
          <a:bodyPr vert="horz" wrap="square" lIns="0" tIns="12064" rIns="0" bIns="0" rtlCol="0">
            <a:spAutoFit/>
          </a:bodyPr>
          <a:lstStyle/>
          <a:p>
            <a:pPr marL="12699">
              <a:spcBef>
                <a:spcPts val="95"/>
              </a:spcBef>
              <a:tabLst>
                <a:tab pos="507319" algn="l"/>
                <a:tab pos="5134789" algn="l"/>
                <a:tab pos="5870689" algn="l"/>
                <a:tab pos="6740561" algn="l"/>
              </a:tabLst>
            </a:pPr>
            <a:r>
              <a:rPr sz="1900" b="1" spc="-5" dirty="0">
                <a:latin typeface="Arial"/>
                <a:cs typeface="Arial"/>
              </a:rPr>
              <a:t>se	d</a:t>
            </a:r>
            <a:r>
              <a:rPr sz="1900" b="1" dirty="0">
                <a:latin typeface="Arial"/>
                <a:cs typeface="Arial"/>
              </a:rPr>
              <a:t>e</a:t>
            </a:r>
            <a:r>
              <a:rPr sz="1900" b="1" spc="-5" dirty="0">
                <a:latin typeface="Arial"/>
                <a:cs typeface="Arial"/>
              </a:rPr>
              <a:t>b</a:t>
            </a:r>
            <a:r>
              <a:rPr sz="1900" b="1" dirty="0">
                <a:latin typeface="Arial"/>
                <a:cs typeface="Arial"/>
              </a:rPr>
              <a:t>e</a:t>
            </a:r>
            <a:r>
              <a:rPr sz="1900" b="1" spc="-5" dirty="0">
                <a:latin typeface="Arial"/>
                <a:cs typeface="Arial"/>
              </a:rPr>
              <a:t>n</a:t>
            </a:r>
            <a:r>
              <a:rPr sz="1900" b="1" dirty="0">
                <a:latin typeface="Arial"/>
                <a:cs typeface="Arial"/>
              </a:rPr>
              <a:t>	</a:t>
            </a:r>
            <a:r>
              <a:rPr sz="1900" b="1" spc="-5" dirty="0">
                <a:latin typeface="Arial"/>
                <a:cs typeface="Arial"/>
              </a:rPr>
              <a:t>p</a:t>
            </a:r>
            <a:r>
              <a:rPr sz="1900" b="1" dirty="0">
                <a:latin typeface="Arial"/>
                <a:cs typeface="Arial"/>
              </a:rPr>
              <a:t>a</a:t>
            </a:r>
            <a:r>
              <a:rPr sz="1900" b="1" spc="-5" dirty="0">
                <a:latin typeface="Arial"/>
                <a:cs typeface="Arial"/>
              </a:rPr>
              <a:t>ra</a:t>
            </a:r>
            <a:r>
              <a:rPr sz="1900" b="1" dirty="0">
                <a:latin typeface="Arial"/>
                <a:cs typeface="Arial"/>
              </a:rPr>
              <a:t>	</a:t>
            </a:r>
            <a:r>
              <a:rPr sz="1900" b="1" spc="5" dirty="0">
                <a:latin typeface="Arial"/>
                <a:cs typeface="Arial"/>
              </a:rPr>
              <a:t>e</a:t>
            </a:r>
            <a:r>
              <a:rPr sz="1900" b="1" spc="-30" dirty="0">
                <a:latin typeface="Arial"/>
                <a:cs typeface="Arial"/>
              </a:rPr>
              <a:t>v</a:t>
            </a:r>
            <a:r>
              <a:rPr sz="1900" b="1" spc="5" dirty="0">
                <a:latin typeface="Arial"/>
                <a:cs typeface="Arial"/>
              </a:rPr>
              <a:t>i</a:t>
            </a:r>
            <a:r>
              <a:rPr sz="1900" b="1" spc="-5" dirty="0">
                <a:latin typeface="Arial"/>
                <a:cs typeface="Arial"/>
              </a:rPr>
              <a:t>tar</a:t>
            </a:r>
            <a:r>
              <a:rPr sz="1900" b="1" dirty="0">
                <a:latin typeface="Arial"/>
                <a:cs typeface="Arial"/>
              </a:rPr>
              <a:t>	</a:t>
            </a:r>
            <a:r>
              <a:rPr sz="1900" b="1" spc="-5" dirty="0">
                <a:latin typeface="Arial"/>
                <a:cs typeface="Arial"/>
              </a:rPr>
              <a:t>gra</a:t>
            </a:r>
            <a:r>
              <a:rPr sz="1900" b="1" dirty="0">
                <a:latin typeface="Arial"/>
                <a:cs typeface="Arial"/>
              </a:rPr>
              <a:t>n</a:t>
            </a:r>
            <a:r>
              <a:rPr sz="1900" b="1" spc="-5" dirty="0">
                <a:latin typeface="Arial"/>
                <a:cs typeface="Arial"/>
              </a:rPr>
              <a:t>d</a:t>
            </a:r>
            <a:r>
              <a:rPr sz="1900" b="1" spc="10" dirty="0">
                <a:latin typeface="Arial"/>
                <a:cs typeface="Arial"/>
              </a:rPr>
              <a:t>e</a:t>
            </a:r>
            <a:r>
              <a:rPr sz="1900" b="1" spc="-5" dirty="0">
                <a:latin typeface="Arial"/>
                <a:cs typeface="Arial"/>
              </a:rPr>
              <a:t>s</a:t>
            </a:r>
            <a:endParaRPr sz="1900">
              <a:latin typeface="Arial"/>
              <a:cs typeface="Arial"/>
            </a:endParaRPr>
          </a:p>
        </p:txBody>
      </p:sp>
      <p:sp>
        <p:nvSpPr>
          <p:cNvPr id="13" name="object 13"/>
          <p:cNvSpPr txBox="1"/>
          <p:nvPr/>
        </p:nvSpPr>
        <p:spPr>
          <a:xfrm>
            <a:off x="8830740" y="1950466"/>
            <a:ext cx="11512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esfuerzos</a:t>
            </a:r>
            <a:endParaRPr sz="1900">
              <a:latin typeface="Arial"/>
              <a:cs typeface="Arial"/>
            </a:endParaRPr>
          </a:p>
        </p:txBody>
      </p:sp>
      <p:sp>
        <p:nvSpPr>
          <p:cNvPr id="14" name="object 14"/>
          <p:cNvSpPr txBox="1"/>
          <p:nvPr/>
        </p:nvSpPr>
        <p:spPr>
          <a:xfrm>
            <a:off x="935228" y="2228214"/>
            <a:ext cx="7722233"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electrostáticos</a:t>
            </a:r>
            <a:r>
              <a:rPr sz="1900" b="1" spc="30"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electromagnéticos</a:t>
            </a:r>
            <a:r>
              <a:rPr sz="1900" b="1" spc="50" dirty="0">
                <a:latin typeface="Arial"/>
                <a:cs typeface="Arial"/>
              </a:rPr>
              <a:t> </a:t>
            </a:r>
            <a:r>
              <a:rPr sz="1900" b="1" spc="-5" dirty="0">
                <a:latin typeface="Arial"/>
                <a:cs typeface="Arial"/>
              </a:rPr>
              <a:t>entre</a:t>
            </a:r>
            <a:r>
              <a:rPr sz="1900" b="1" spc="10"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otro</a:t>
            </a:r>
            <a:r>
              <a:rPr sz="1900" b="1" spc="30" dirty="0">
                <a:latin typeface="Arial"/>
                <a:cs typeface="Arial"/>
              </a:rPr>
              <a:t> </a:t>
            </a:r>
            <a:r>
              <a:rPr sz="1900" b="1" spc="-5" dirty="0">
                <a:latin typeface="Arial"/>
                <a:cs typeface="Arial"/>
              </a:rPr>
              <a:t>devanado</a:t>
            </a:r>
            <a:r>
              <a:rPr sz="1900" b="1" spc="15"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tierra.</a:t>
            </a:r>
            <a:endParaRPr sz="1900">
              <a:latin typeface="Arial"/>
              <a:cs typeface="Arial"/>
            </a:endParaRPr>
          </a:p>
        </p:txBody>
      </p:sp>
      <p:sp>
        <p:nvSpPr>
          <p:cNvPr id="15" name="object 15"/>
          <p:cNvSpPr/>
          <p:nvPr/>
        </p:nvSpPr>
        <p:spPr>
          <a:xfrm>
            <a:off x="6893942" y="2812416"/>
            <a:ext cx="3011805" cy="277495"/>
          </a:xfrm>
          <a:custGeom>
            <a:avLst/>
            <a:gdLst/>
            <a:ahLst/>
            <a:cxnLst/>
            <a:rect l="l" t="t" r="r" b="b"/>
            <a:pathLst>
              <a:path w="3011804" h="277494">
                <a:moveTo>
                  <a:pt x="3011678" y="0"/>
                </a:moveTo>
                <a:lnTo>
                  <a:pt x="0" y="0"/>
                </a:lnTo>
                <a:lnTo>
                  <a:pt x="0" y="277367"/>
                </a:lnTo>
                <a:lnTo>
                  <a:pt x="3011678" y="277367"/>
                </a:lnTo>
                <a:lnTo>
                  <a:pt x="3011678" y="0"/>
                </a:lnTo>
                <a:close/>
              </a:path>
            </a:pathLst>
          </a:custGeom>
          <a:solidFill>
            <a:srgbClr val="FFFF00"/>
          </a:solidFill>
        </p:spPr>
        <p:txBody>
          <a:bodyPr wrap="square" lIns="0" tIns="0" rIns="0" bIns="0" rtlCol="0"/>
          <a:lstStyle/>
          <a:p>
            <a:endParaRPr/>
          </a:p>
        </p:txBody>
      </p:sp>
      <p:pic>
        <p:nvPicPr>
          <p:cNvPr id="16" name="object 16"/>
          <p:cNvPicPr/>
          <p:nvPr/>
        </p:nvPicPr>
        <p:blipFill>
          <a:blip r:embed="rId2" cstate="print"/>
          <a:stretch>
            <a:fillRect/>
          </a:stretch>
        </p:blipFill>
        <p:spPr>
          <a:xfrm>
            <a:off x="719455" y="2840947"/>
            <a:ext cx="208914" cy="194987"/>
          </a:xfrm>
          <a:prstGeom prst="rect">
            <a:avLst/>
          </a:prstGeom>
        </p:spPr>
      </p:pic>
      <p:sp>
        <p:nvSpPr>
          <p:cNvPr id="17" name="object 17"/>
          <p:cNvSpPr txBox="1"/>
          <p:nvPr/>
        </p:nvSpPr>
        <p:spPr>
          <a:xfrm>
            <a:off x="1437387" y="2812416"/>
            <a:ext cx="30486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transfo</a:t>
            </a:r>
            <a:r>
              <a:rPr sz="1900" b="1" spc="-21" dirty="0">
                <a:latin typeface="Arial"/>
                <a:cs typeface="Arial"/>
              </a:rPr>
              <a:t>r</a:t>
            </a:r>
            <a:r>
              <a:rPr sz="1900" b="1" spc="-5" dirty="0">
                <a:latin typeface="Arial"/>
                <a:cs typeface="Arial"/>
              </a:rPr>
              <a:t>mad</a:t>
            </a:r>
            <a:r>
              <a:rPr sz="1900" b="1" dirty="0">
                <a:latin typeface="Arial"/>
                <a:cs typeface="Arial"/>
              </a:rPr>
              <a:t>o</a:t>
            </a:r>
            <a:r>
              <a:rPr sz="1900" b="1" spc="-5" dirty="0">
                <a:latin typeface="Arial"/>
                <a:cs typeface="Arial"/>
              </a:rPr>
              <a:t>res</a:t>
            </a:r>
            <a:r>
              <a:rPr sz="1900" b="1" spc="-65" dirty="0">
                <a:latin typeface="Arial"/>
                <a:cs typeface="Arial"/>
              </a:rPr>
              <a:t> </a:t>
            </a:r>
            <a:r>
              <a:rPr sz="1900" b="1" spc="-5" dirty="0">
                <a:latin typeface="Arial"/>
                <a:cs typeface="Arial"/>
              </a:rPr>
              <a:t>trif</a:t>
            </a:r>
            <a:r>
              <a:rPr sz="1900" b="1" spc="10" dirty="0">
                <a:latin typeface="Arial"/>
                <a:cs typeface="Arial"/>
              </a:rPr>
              <a:t>á</a:t>
            </a:r>
            <a:r>
              <a:rPr sz="1900" b="1" spc="-5" dirty="0">
                <a:latin typeface="Arial"/>
                <a:cs typeface="Arial"/>
              </a:rPr>
              <a:t>sic</a:t>
            </a:r>
            <a:r>
              <a:rPr sz="1900" b="1" dirty="0">
                <a:latin typeface="Arial"/>
                <a:cs typeface="Arial"/>
              </a:rPr>
              <a:t>o</a:t>
            </a:r>
            <a:r>
              <a:rPr sz="1900" b="1" spc="-5" dirty="0">
                <a:latin typeface="Arial"/>
                <a:cs typeface="Arial"/>
              </a:rPr>
              <a:t>s</a:t>
            </a:r>
            <a:endParaRPr sz="1900">
              <a:latin typeface="Arial"/>
              <a:cs typeface="Arial"/>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131</a:t>
            </a:fld>
            <a:endParaRPr dirty="0"/>
          </a:p>
        </p:txBody>
      </p:sp>
      <p:sp>
        <p:nvSpPr>
          <p:cNvPr id="18" name="object 18"/>
          <p:cNvSpPr txBox="1"/>
          <p:nvPr/>
        </p:nvSpPr>
        <p:spPr>
          <a:xfrm>
            <a:off x="935229" y="2782950"/>
            <a:ext cx="9050654" cy="304570"/>
          </a:xfrm>
          <a:prstGeom prst="rect">
            <a:avLst/>
          </a:prstGeom>
        </p:spPr>
        <p:txBody>
          <a:bodyPr vert="horz" wrap="square" lIns="0" tIns="12064" rIns="0" bIns="0" rtlCol="0">
            <a:spAutoFit/>
          </a:bodyPr>
          <a:lstStyle/>
          <a:p>
            <a:pPr marL="12699">
              <a:spcBef>
                <a:spcPts val="95"/>
              </a:spcBef>
              <a:tabLst>
                <a:tab pos="3609020" algn="l"/>
              </a:tabLst>
            </a:pPr>
            <a:r>
              <a:rPr sz="1900" b="1" spc="-5" dirty="0">
                <a:latin typeface="Arial"/>
                <a:cs typeface="Arial"/>
              </a:rPr>
              <a:t>Los	deben</a:t>
            </a:r>
            <a:r>
              <a:rPr sz="1900" b="1" spc="-75" dirty="0">
                <a:latin typeface="Arial"/>
                <a:cs typeface="Arial"/>
              </a:rPr>
              <a:t> </a:t>
            </a:r>
            <a:r>
              <a:rPr sz="1900" b="1" spc="-5" dirty="0">
                <a:latin typeface="Arial"/>
                <a:cs typeface="Arial"/>
              </a:rPr>
              <a:t>ser</a:t>
            </a:r>
            <a:r>
              <a:rPr sz="1900" b="1" spc="-60" dirty="0">
                <a:latin typeface="Arial"/>
                <a:cs typeface="Arial"/>
              </a:rPr>
              <a:t> </a:t>
            </a:r>
            <a:r>
              <a:rPr sz="1900" b="1" spc="-5" dirty="0">
                <a:latin typeface="Arial"/>
                <a:cs typeface="Arial"/>
              </a:rPr>
              <a:t>probados</a:t>
            </a:r>
            <a:r>
              <a:rPr sz="1900" b="1" spc="-40" dirty="0">
                <a:latin typeface="Arial"/>
                <a:cs typeface="Arial"/>
              </a:rPr>
              <a:t> </a:t>
            </a:r>
            <a:r>
              <a:rPr sz="1900" b="1" spc="-5" dirty="0">
                <a:latin typeface="Arial"/>
                <a:cs typeface="Arial"/>
              </a:rPr>
              <a:t>con</a:t>
            </a:r>
            <a:r>
              <a:rPr sz="1900" b="1" spc="-55" dirty="0">
                <a:latin typeface="Arial"/>
                <a:cs typeface="Arial"/>
              </a:rPr>
              <a:t> </a:t>
            </a:r>
            <a:r>
              <a:rPr sz="1900" b="1" spc="-5" dirty="0">
                <a:latin typeface="Arial"/>
                <a:cs typeface="Arial"/>
              </a:rPr>
              <a:t>tensiones</a:t>
            </a:r>
            <a:r>
              <a:rPr sz="1900" b="1" spc="-60" dirty="0">
                <a:latin typeface="Arial"/>
                <a:cs typeface="Arial"/>
              </a:rPr>
              <a:t> </a:t>
            </a:r>
            <a:r>
              <a:rPr sz="1900" b="1" spc="-5" dirty="0">
                <a:latin typeface="Arial"/>
                <a:cs typeface="Arial"/>
              </a:rPr>
              <a:t>fase</a:t>
            </a:r>
            <a:r>
              <a:rPr sz="1900" b="1" spc="-55" dirty="0">
                <a:latin typeface="Arial"/>
                <a:cs typeface="Arial"/>
              </a:rPr>
              <a:t> </a:t>
            </a:r>
            <a:r>
              <a:rPr sz="1900" b="1" spc="-5" dirty="0">
                <a:latin typeface="Arial"/>
                <a:cs typeface="Arial"/>
              </a:rPr>
              <a:t>a</a:t>
            </a:r>
            <a:r>
              <a:rPr sz="1900" b="1" spc="-55" dirty="0">
                <a:latin typeface="Arial"/>
                <a:cs typeface="Arial"/>
              </a:rPr>
              <a:t> </a:t>
            </a:r>
            <a:r>
              <a:rPr sz="1900" b="1" spc="-5" dirty="0">
                <a:latin typeface="Arial"/>
                <a:cs typeface="Arial"/>
              </a:rPr>
              <a:t>tierra,</a:t>
            </a:r>
            <a:endParaRPr sz="1900">
              <a:latin typeface="Arial"/>
              <a:cs typeface="Arial"/>
            </a:endParaRPr>
          </a:p>
        </p:txBody>
      </p:sp>
      <p:sp>
        <p:nvSpPr>
          <p:cNvPr id="19" name="object 19"/>
          <p:cNvSpPr txBox="1"/>
          <p:nvPr/>
        </p:nvSpPr>
        <p:spPr>
          <a:xfrm>
            <a:off x="935227" y="3060317"/>
            <a:ext cx="245109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efectuando</a:t>
            </a:r>
            <a:r>
              <a:rPr sz="1900" b="1" spc="-15"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prueba</a:t>
            </a:r>
            <a:endParaRPr sz="1900">
              <a:latin typeface="Arial"/>
              <a:cs typeface="Arial"/>
            </a:endParaRPr>
          </a:p>
        </p:txBody>
      </p:sp>
      <p:sp>
        <p:nvSpPr>
          <p:cNvPr id="20" name="object 20"/>
          <p:cNvSpPr txBox="1"/>
          <p:nvPr/>
        </p:nvSpPr>
        <p:spPr>
          <a:xfrm>
            <a:off x="3443352" y="3089784"/>
            <a:ext cx="14890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fase</a:t>
            </a:r>
            <a:r>
              <a:rPr sz="1900" b="1" spc="-30" dirty="0">
                <a:latin typeface="Arial"/>
                <a:cs typeface="Arial"/>
              </a:rPr>
              <a:t> </a:t>
            </a:r>
            <a:r>
              <a:rPr sz="1900" b="1" spc="-5" dirty="0">
                <a:latin typeface="Arial"/>
                <a:cs typeface="Arial"/>
              </a:rPr>
              <a:t>por</a:t>
            </a:r>
            <a:r>
              <a:rPr sz="1900" b="1" spc="-15" dirty="0">
                <a:latin typeface="Arial"/>
                <a:cs typeface="Arial"/>
              </a:rPr>
              <a:t> </a:t>
            </a:r>
            <a:r>
              <a:rPr sz="1900" b="1" spc="-5" dirty="0">
                <a:latin typeface="Arial"/>
                <a:cs typeface="Arial"/>
              </a:rPr>
              <a:t>fase</a:t>
            </a:r>
            <a:endParaRPr sz="1900">
              <a:latin typeface="Arial"/>
              <a:cs typeface="Arial"/>
            </a:endParaRPr>
          </a:p>
        </p:txBody>
      </p:sp>
      <p:sp>
        <p:nvSpPr>
          <p:cNvPr id="21" name="object 21"/>
          <p:cNvSpPr txBox="1"/>
          <p:nvPr/>
        </p:nvSpPr>
        <p:spPr>
          <a:xfrm>
            <a:off x="4919598" y="306031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3" y="1147827"/>
            <a:ext cx="6209665"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a:t>
            </a:r>
            <a:r>
              <a:rPr sz="1900" b="1" spc="1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Análisis</a:t>
            </a:r>
            <a:r>
              <a:rPr sz="1900" b="1" spc="5" dirty="0">
                <a:latin typeface="Arial"/>
                <a:cs typeface="Arial"/>
              </a:rPr>
              <a:t> </a:t>
            </a:r>
            <a:r>
              <a:rPr sz="1900" b="1" dirty="0">
                <a:latin typeface="Arial"/>
                <a:cs typeface="Arial"/>
              </a:rPr>
              <a:t>de </a:t>
            </a:r>
            <a:r>
              <a:rPr sz="1900" b="1" spc="-5" dirty="0">
                <a:latin typeface="Arial"/>
                <a:cs typeface="Arial"/>
              </a:rPr>
              <a:t>Respuesta</a:t>
            </a:r>
            <a:r>
              <a:rPr sz="1900" b="1" spc="5" dirty="0">
                <a:latin typeface="Arial"/>
                <a:cs typeface="Arial"/>
              </a:rPr>
              <a:t> </a:t>
            </a:r>
            <a:r>
              <a:rPr sz="1900" b="1" spc="-5" dirty="0">
                <a:latin typeface="Arial"/>
                <a:cs typeface="Arial"/>
              </a:rPr>
              <a:t>en</a:t>
            </a:r>
            <a:r>
              <a:rPr sz="1900" b="1" spc="40" dirty="0">
                <a:latin typeface="Arial"/>
                <a:cs typeface="Arial"/>
              </a:rPr>
              <a:t> </a:t>
            </a:r>
            <a:r>
              <a:rPr sz="1900" b="1" spc="-5" dirty="0">
                <a:latin typeface="Arial"/>
                <a:cs typeface="Arial"/>
              </a:rPr>
              <a:t>Frecuencia</a:t>
            </a:r>
            <a:r>
              <a:rPr sz="1900" b="1" dirty="0">
                <a:latin typeface="Arial"/>
                <a:cs typeface="Arial"/>
              </a:rPr>
              <a:t> </a:t>
            </a:r>
            <a:r>
              <a:rPr sz="1900" b="1" spc="-5" dirty="0">
                <a:latin typeface="Arial"/>
                <a:cs typeface="Arial"/>
              </a:rPr>
              <a:t>SFRA</a:t>
            </a:r>
            <a:endParaRPr sz="1900">
              <a:latin typeface="Arial"/>
              <a:cs typeface="Arial"/>
            </a:endParaRPr>
          </a:p>
        </p:txBody>
      </p:sp>
      <p:sp>
        <p:nvSpPr>
          <p:cNvPr id="7" name="object 7"/>
          <p:cNvSpPr txBox="1"/>
          <p:nvPr/>
        </p:nvSpPr>
        <p:spPr>
          <a:xfrm>
            <a:off x="2517901" y="1702563"/>
            <a:ext cx="3809365"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Conexión</a:t>
            </a:r>
            <a:r>
              <a:rPr sz="1900" b="1" spc="10" dirty="0">
                <a:latin typeface="Arial"/>
                <a:cs typeface="Arial"/>
              </a:rPr>
              <a:t> </a:t>
            </a:r>
            <a:r>
              <a:rPr sz="1900" b="1" spc="-5" dirty="0">
                <a:latin typeface="Arial"/>
                <a:cs typeface="Arial"/>
              </a:rPr>
              <a:t>para</a:t>
            </a:r>
            <a:r>
              <a:rPr sz="1900" b="1" spc="10" dirty="0">
                <a:latin typeface="Arial"/>
                <a:cs typeface="Arial"/>
              </a:rPr>
              <a:t> </a:t>
            </a:r>
            <a:r>
              <a:rPr sz="1900" b="1" spc="-5" dirty="0">
                <a:latin typeface="Arial"/>
                <a:cs typeface="Arial"/>
              </a:rPr>
              <a:t>realizar</a:t>
            </a:r>
            <a:r>
              <a:rPr sz="1900" b="1" spc="5" dirty="0">
                <a:latin typeface="Arial"/>
                <a:cs typeface="Arial"/>
              </a:rPr>
              <a:t> </a:t>
            </a:r>
            <a:r>
              <a:rPr sz="1900" b="1" spc="-5" dirty="0">
                <a:latin typeface="Arial"/>
                <a:cs typeface="Arial"/>
              </a:rPr>
              <a:t>la</a:t>
            </a:r>
            <a:r>
              <a:rPr sz="1900" b="1" spc="25" dirty="0">
                <a:latin typeface="Arial"/>
                <a:cs typeface="Arial"/>
              </a:rPr>
              <a:t> </a:t>
            </a:r>
            <a:r>
              <a:rPr sz="1900" b="1" spc="-5" dirty="0">
                <a:latin typeface="Arial"/>
                <a:cs typeface="Arial"/>
              </a:rPr>
              <a:t>Prueba.</a:t>
            </a:r>
            <a:endParaRPr sz="1900">
              <a:latin typeface="Arial"/>
              <a:cs typeface="Arial"/>
            </a:endParaRPr>
          </a:p>
        </p:txBody>
      </p:sp>
      <p:pic>
        <p:nvPicPr>
          <p:cNvPr id="8" name="object 8"/>
          <p:cNvPicPr/>
          <p:nvPr/>
        </p:nvPicPr>
        <p:blipFill>
          <a:blip r:embed="rId2" cstate="print"/>
          <a:stretch>
            <a:fillRect/>
          </a:stretch>
        </p:blipFill>
        <p:spPr>
          <a:xfrm>
            <a:off x="719328" y="2257374"/>
            <a:ext cx="228599" cy="277672"/>
          </a:xfrm>
          <a:prstGeom prst="rect">
            <a:avLst/>
          </a:prstGeom>
        </p:spPr>
      </p:pic>
      <p:sp>
        <p:nvSpPr>
          <p:cNvPr id="9" name="object 9"/>
          <p:cNvSpPr txBox="1"/>
          <p:nvPr/>
        </p:nvSpPr>
        <p:spPr>
          <a:xfrm>
            <a:off x="935228" y="2228214"/>
            <a:ext cx="11836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5" dirty="0">
                <a:latin typeface="Arial"/>
                <a:cs typeface="Arial"/>
              </a:rPr>
              <a:t> </a:t>
            </a:r>
            <a:r>
              <a:rPr sz="1900" b="1" spc="-5" dirty="0">
                <a:latin typeface="Arial"/>
                <a:cs typeface="Arial"/>
              </a:rPr>
              <a:t>prueba</a:t>
            </a:r>
            <a:endParaRPr sz="1900">
              <a:latin typeface="Arial"/>
              <a:cs typeface="Arial"/>
            </a:endParaRPr>
          </a:p>
        </p:txBody>
      </p:sp>
      <p:sp>
        <p:nvSpPr>
          <p:cNvPr id="10" name="object 10"/>
          <p:cNvSpPr txBox="1"/>
          <p:nvPr/>
        </p:nvSpPr>
        <p:spPr>
          <a:xfrm>
            <a:off x="2181098" y="2257375"/>
            <a:ext cx="423290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debe</a:t>
            </a:r>
            <a:r>
              <a:rPr sz="1900" b="1" spc="65" dirty="0">
                <a:latin typeface="Arial"/>
                <a:cs typeface="Arial"/>
              </a:rPr>
              <a:t> </a:t>
            </a:r>
            <a:r>
              <a:rPr sz="1900" b="1" spc="-5" dirty="0">
                <a:latin typeface="Arial"/>
                <a:cs typeface="Arial"/>
              </a:rPr>
              <a:t>realizarse</a:t>
            </a:r>
            <a:r>
              <a:rPr sz="1900" b="1" spc="70" dirty="0">
                <a:latin typeface="Arial"/>
                <a:cs typeface="Arial"/>
              </a:rPr>
              <a:t> </a:t>
            </a:r>
            <a:r>
              <a:rPr sz="1900" b="1" spc="-5" dirty="0">
                <a:latin typeface="Arial"/>
                <a:cs typeface="Arial"/>
              </a:rPr>
              <a:t>en</a:t>
            </a:r>
            <a:r>
              <a:rPr sz="1900" b="1" spc="60" dirty="0">
                <a:latin typeface="Arial"/>
                <a:cs typeface="Arial"/>
              </a:rPr>
              <a:t> </a:t>
            </a:r>
            <a:r>
              <a:rPr sz="1900" b="1" spc="-5" dirty="0">
                <a:latin typeface="Arial"/>
                <a:cs typeface="Arial"/>
              </a:rPr>
              <a:t>todas</a:t>
            </a:r>
            <a:r>
              <a:rPr sz="1900" b="1" spc="60" dirty="0">
                <a:latin typeface="Arial"/>
                <a:cs typeface="Arial"/>
              </a:rPr>
              <a:t> </a:t>
            </a:r>
            <a:r>
              <a:rPr sz="1900" b="1" spc="-5" dirty="0">
                <a:latin typeface="Arial"/>
                <a:cs typeface="Arial"/>
              </a:rPr>
              <a:t>las</a:t>
            </a:r>
            <a:r>
              <a:rPr sz="1900" b="1" spc="60" dirty="0">
                <a:latin typeface="Arial"/>
                <a:cs typeface="Arial"/>
              </a:rPr>
              <a:t> </a:t>
            </a:r>
            <a:r>
              <a:rPr sz="1900" b="1" spc="-5" dirty="0">
                <a:latin typeface="Arial"/>
                <a:cs typeface="Arial"/>
              </a:rPr>
              <a:t>bobinas</a:t>
            </a:r>
            <a:endParaRPr sz="1900">
              <a:latin typeface="Arial"/>
              <a:cs typeface="Arial"/>
            </a:endParaRPr>
          </a:p>
        </p:txBody>
      </p:sp>
      <p:sp>
        <p:nvSpPr>
          <p:cNvPr id="11" name="object 11"/>
          <p:cNvSpPr txBox="1"/>
          <p:nvPr/>
        </p:nvSpPr>
        <p:spPr>
          <a:xfrm>
            <a:off x="6474333" y="2228214"/>
            <a:ext cx="31121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44" dirty="0">
                <a:latin typeface="Arial"/>
                <a:cs typeface="Arial"/>
              </a:rPr>
              <a:t> </a:t>
            </a:r>
            <a:r>
              <a:rPr sz="1900" b="1" spc="-5" dirty="0">
                <a:latin typeface="Arial"/>
                <a:cs typeface="Arial"/>
              </a:rPr>
              <a:t>transformador</a:t>
            </a:r>
            <a:r>
              <a:rPr sz="1900" b="1" spc="35" dirty="0">
                <a:latin typeface="Arial"/>
                <a:cs typeface="Arial"/>
              </a:rPr>
              <a:t> </a:t>
            </a:r>
            <a:r>
              <a:rPr sz="1900" b="1" spc="-5" dirty="0">
                <a:latin typeface="Arial"/>
                <a:cs typeface="Arial"/>
              </a:rPr>
              <a:t>tanto</a:t>
            </a:r>
            <a:r>
              <a:rPr sz="1900" b="1" spc="44" dirty="0">
                <a:latin typeface="Arial"/>
                <a:cs typeface="Arial"/>
              </a:rPr>
              <a:t> </a:t>
            </a:r>
            <a:r>
              <a:rPr sz="1900" b="1" spc="-5" dirty="0">
                <a:latin typeface="Arial"/>
                <a:cs typeface="Arial"/>
              </a:rPr>
              <a:t>en</a:t>
            </a:r>
            <a:endParaRPr sz="1900">
              <a:latin typeface="Arial"/>
              <a:cs typeface="Arial"/>
            </a:endParaRPr>
          </a:p>
        </p:txBody>
      </p:sp>
      <p:sp>
        <p:nvSpPr>
          <p:cNvPr id="12" name="object 12"/>
          <p:cNvSpPr txBox="1"/>
          <p:nvPr/>
        </p:nvSpPr>
        <p:spPr>
          <a:xfrm>
            <a:off x="9649716" y="2257375"/>
            <a:ext cx="32321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AT</a:t>
            </a:r>
            <a:endParaRPr sz="1900">
              <a:latin typeface="Arial"/>
              <a:cs typeface="Arial"/>
            </a:endParaRPr>
          </a:p>
        </p:txBody>
      </p:sp>
      <p:sp>
        <p:nvSpPr>
          <p:cNvPr id="13" name="object 13"/>
          <p:cNvSpPr txBox="1"/>
          <p:nvPr/>
        </p:nvSpPr>
        <p:spPr>
          <a:xfrm>
            <a:off x="947928" y="2535048"/>
            <a:ext cx="1448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como</a:t>
            </a:r>
            <a:r>
              <a:rPr sz="1900" b="1" spc="-35" dirty="0">
                <a:latin typeface="Arial"/>
                <a:cs typeface="Arial"/>
              </a:rPr>
              <a:t> </a:t>
            </a:r>
            <a:r>
              <a:rPr sz="1900" b="1" spc="-5" dirty="0">
                <a:latin typeface="Arial"/>
                <a:cs typeface="Arial"/>
              </a:rPr>
              <a:t>en</a:t>
            </a:r>
            <a:r>
              <a:rPr sz="1900" b="1" spc="-21" dirty="0">
                <a:latin typeface="Arial"/>
                <a:cs typeface="Arial"/>
              </a:rPr>
              <a:t> </a:t>
            </a:r>
            <a:r>
              <a:rPr sz="1900" b="1" spc="-5" dirty="0">
                <a:latin typeface="Arial"/>
                <a:cs typeface="Arial"/>
              </a:rPr>
              <a:t>BT.</a:t>
            </a:r>
            <a:endParaRPr sz="1900">
              <a:latin typeface="Arial"/>
              <a:cs typeface="Arial"/>
            </a:endParaRPr>
          </a:p>
        </p:txBody>
      </p:sp>
      <p:pic>
        <p:nvPicPr>
          <p:cNvPr id="14" name="object 14"/>
          <p:cNvPicPr/>
          <p:nvPr/>
        </p:nvPicPr>
        <p:blipFill>
          <a:blip r:embed="rId3" cstate="print"/>
          <a:stretch>
            <a:fillRect/>
          </a:stretch>
        </p:blipFill>
        <p:spPr>
          <a:xfrm>
            <a:off x="719455" y="3118442"/>
            <a:ext cx="208914" cy="194987"/>
          </a:xfrm>
          <a:prstGeom prst="rect">
            <a:avLst/>
          </a:prstGeom>
        </p:spPr>
      </p:pic>
      <p:sp>
        <p:nvSpPr>
          <p:cNvPr id="15" name="object 15"/>
          <p:cNvSpPr txBox="1"/>
          <p:nvPr/>
        </p:nvSpPr>
        <p:spPr>
          <a:xfrm>
            <a:off x="935227" y="3060317"/>
            <a:ext cx="173545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35" dirty="0">
                <a:latin typeface="Arial"/>
                <a:cs typeface="Arial"/>
              </a:rPr>
              <a:t> </a:t>
            </a:r>
            <a:r>
              <a:rPr sz="1900" b="1" spc="-5" dirty="0">
                <a:latin typeface="Arial"/>
                <a:cs typeface="Arial"/>
              </a:rPr>
              <a:t>el</a:t>
            </a:r>
            <a:r>
              <a:rPr sz="1900" b="1" spc="240" dirty="0">
                <a:latin typeface="Arial"/>
                <a:cs typeface="Arial"/>
              </a:rPr>
              <a:t> </a:t>
            </a:r>
            <a:r>
              <a:rPr sz="1900" b="1" spc="-5" dirty="0">
                <a:latin typeface="Arial"/>
                <a:cs typeface="Arial"/>
              </a:rPr>
              <a:t>caso</a:t>
            </a:r>
            <a:r>
              <a:rPr sz="1900" b="1" spc="245" dirty="0">
                <a:latin typeface="Arial"/>
                <a:cs typeface="Arial"/>
              </a:rPr>
              <a:t> </a:t>
            </a:r>
            <a:r>
              <a:rPr sz="1900" b="1" dirty="0">
                <a:latin typeface="Arial"/>
                <a:cs typeface="Arial"/>
              </a:rPr>
              <a:t>del</a:t>
            </a:r>
            <a:endParaRPr sz="1900">
              <a:latin typeface="Arial"/>
              <a:cs typeface="Arial"/>
            </a:endParaRPr>
          </a:p>
        </p:txBody>
      </p:sp>
      <p:sp>
        <p:nvSpPr>
          <p:cNvPr id="16" name="object 16"/>
          <p:cNvSpPr txBox="1"/>
          <p:nvPr/>
        </p:nvSpPr>
        <p:spPr>
          <a:xfrm>
            <a:off x="2766314" y="3089784"/>
            <a:ext cx="19265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devanado</a:t>
            </a:r>
            <a:r>
              <a:rPr sz="1900" b="1" spc="254" dirty="0">
                <a:latin typeface="Arial"/>
                <a:cs typeface="Arial"/>
              </a:rPr>
              <a:t> </a:t>
            </a:r>
            <a:r>
              <a:rPr sz="1900" b="1" spc="-5" dirty="0">
                <a:latin typeface="Arial"/>
                <a:cs typeface="Arial"/>
              </a:rPr>
              <a:t>de</a:t>
            </a:r>
            <a:r>
              <a:rPr sz="1900" b="1" spc="260" dirty="0">
                <a:latin typeface="Arial"/>
                <a:cs typeface="Arial"/>
              </a:rPr>
              <a:t> </a:t>
            </a:r>
            <a:r>
              <a:rPr sz="1900" b="1" spc="-10" dirty="0">
                <a:latin typeface="Arial"/>
                <a:cs typeface="Arial"/>
              </a:rPr>
              <a:t>AT</a:t>
            </a:r>
            <a:endParaRPr sz="1900">
              <a:latin typeface="Arial"/>
              <a:cs typeface="Arial"/>
            </a:endParaRPr>
          </a:p>
        </p:txBody>
      </p:sp>
      <p:sp>
        <p:nvSpPr>
          <p:cNvPr id="17" name="object 17"/>
          <p:cNvSpPr txBox="1"/>
          <p:nvPr/>
        </p:nvSpPr>
        <p:spPr>
          <a:xfrm>
            <a:off x="4780916" y="3060317"/>
            <a:ext cx="40227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265" dirty="0">
                <a:latin typeface="Arial"/>
                <a:cs typeface="Arial"/>
              </a:rPr>
              <a:t> </a:t>
            </a:r>
            <a:r>
              <a:rPr sz="1900" b="1" spc="-5" dirty="0">
                <a:latin typeface="Arial"/>
                <a:cs typeface="Arial"/>
              </a:rPr>
              <a:t>un</a:t>
            </a:r>
            <a:r>
              <a:rPr sz="1900" b="1" spc="270" dirty="0">
                <a:latin typeface="Arial"/>
                <a:cs typeface="Arial"/>
              </a:rPr>
              <a:t> </a:t>
            </a:r>
            <a:r>
              <a:rPr sz="1900" b="1" spc="-5" dirty="0">
                <a:latin typeface="Arial"/>
                <a:cs typeface="Arial"/>
              </a:rPr>
              <a:t>transformador,</a:t>
            </a:r>
            <a:r>
              <a:rPr sz="1900" b="1" spc="279" dirty="0">
                <a:latin typeface="Arial"/>
                <a:cs typeface="Arial"/>
              </a:rPr>
              <a:t> </a:t>
            </a:r>
            <a:r>
              <a:rPr sz="1900" b="1" spc="-5" dirty="0">
                <a:latin typeface="Arial"/>
                <a:cs typeface="Arial"/>
              </a:rPr>
              <a:t>en</a:t>
            </a:r>
            <a:r>
              <a:rPr sz="1900" b="1" spc="265" dirty="0">
                <a:latin typeface="Arial"/>
                <a:cs typeface="Arial"/>
              </a:rPr>
              <a:t> </a:t>
            </a:r>
            <a:r>
              <a:rPr sz="1900" b="1" spc="-5" dirty="0">
                <a:latin typeface="Arial"/>
                <a:cs typeface="Arial"/>
              </a:rPr>
              <a:t>principio</a:t>
            </a:r>
            <a:endParaRPr sz="1900">
              <a:latin typeface="Arial"/>
              <a:cs typeface="Arial"/>
            </a:endParaRPr>
          </a:p>
        </p:txBody>
      </p:sp>
      <p:sp>
        <p:nvSpPr>
          <p:cNvPr id="18" name="object 18"/>
          <p:cNvSpPr txBox="1"/>
          <p:nvPr/>
        </p:nvSpPr>
        <p:spPr>
          <a:xfrm>
            <a:off x="8893811" y="3089784"/>
            <a:ext cx="10915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210" dirty="0">
                <a:latin typeface="Arial"/>
                <a:cs typeface="Arial"/>
              </a:rPr>
              <a:t> </a:t>
            </a:r>
            <a:r>
              <a:rPr sz="1900" b="1" spc="-5" dirty="0">
                <a:latin typeface="Arial"/>
                <a:cs typeface="Arial"/>
              </a:rPr>
              <a:t>deben</a:t>
            </a:r>
            <a:endParaRPr sz="1900">
              <a:latin typeface="Arial"/>
              <a:cs typeface="Arial"/>
            </a:endParaRPr>
          </a:p>
        </p:txBody>
      </p:sp>
      <p:sp>
        <p:nvSpPr>
          <p:cNvPr id="19" name="object 19"/>
          <p:cNvSpPr txBox="1"/>
          <p:nvPr/>
        </p:nvSpPr>
        <p:spPr>
          <a:xfrm>
            <a:off x="947928" y="3367152"/>
            <a:ext cx="208851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realizar</a:t>
            </a:r>
            <a:r>
              <a:rPr sz="1900" b="1" spc="110" dirty="0">
                <a:latin typeface="Arial"/>
                <a:cs typeface="Arial"/>
              </a:rPr>
              <a:t> </a:t>
            </a:r>
            <a:r>
              <a:rPr sz="1900" b="1" spc="-5" dirty="0">
                <a:latin typeface="Arial"/>
                <a:cs typeface="Arial"/>
              </a:rPr>
              <a:t>6</a:t>
            </a:r>
            <a:r>
              <a:rPr sz="1900" b="1" spc="120" dirty="0">
                <a:latin typeface="Arial"/>
                <a:cs typeface="Arial"/>
              </a:rPr>
              <a:t> </a:t>
            </a:r>
            <a:r>
              <a:rPr sz="1900" b="1" dirty="0">
                <a:latin typeface="Arial"/>
                <a:cs typeface="Arial"/>
              </a:rPr>
              <a:t>pruebas</a:t>
            </a:r>
            <a:endParaRPr sz="1900">
              <a:latin typeface="Arial"/>
              <a:cs typeface="Arial"/>
            </a:endParaRPr>
          </a:p>
        </p:txBody>
      </p:sp>
      <p:sp>
        <p:nvSpPr>
          <p:cNvPr id="20" name="object 20"/>
          <p:cNvSpPr txBox="1"/>
          <p:nvPr/>
        </p:nvSpPr>
        <p:spPr>
          <a:xfrm>
            <a:off x="3023362" y="333768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1" name="object 21"/>
          <p:cNvSpPr txBox="1"/>
          <p:nvPr/>
        </p:nvSpPr>
        <p:spPr>
          <a:xfrm>
            <a:off x="3186939" y="3367152"/>
            <a:ext cx="35032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tres</a:t>
            </a:r>
            <a:r>
              <a:rPr sz="1900" b="1" spc="135" dirty="0">
                <a:latin typeface="Arial"/>
                <a:cs typeface="Arial"/>
              </a:rPr>
              <a:t> </a:t>
            </a:r>
            <a:r>
              <a:rPr sz="1900" b="1" dirty="0">
                <a:latin typeface="Arial"/>
                <a:cs typeface="Arial"/>
              </a:rPr>
              <a:t>con</a:t>
            </a:r>
            <a:r>
              <a:rPr sz="1900" b="1" spc="149" dirty="0">
                <a:latin typeface="Arial"/>
                <a:cs typeface="Arial"/>
              </a:rPr>
              <a:t> </a:t>
            </a:r>
            <a:r>
              <a:rPr sz="1900" b="1" spc="-5" dirty="0">
                <a:latin typeface="Arial"/>
                <a:cs typeface="Arial"/>
              </a:rPr>
              <a:t>el</a:t>
            </a:r>
            <a:r>
              <a:rPr sz="1900" b="1" spc="140" dirty="0">
                <a:latin typeface="Arial"/>
                <a:cs typeface="Arial"/>
              </a:rPr>
              <a:t> </a:t>
            </a:r>
            <a:r>
              <a:rPr sz="1900" b="1" spc="-5" dirty="0">
                <a:latin typeface="Arial"/>
                <a:cs typeface="Arial"/>
              </a:rPr>
              <a:t>secundario</a:t>
            </a:r>
            <a:r>
              <a:rPr sz="1900" b="1" spc="140" dirty="0">
                <a:latin typeface="Arial"/>
                <a:cs typeface="Arial"/>
              </a:rPr>
              <a:t> </a:t>
            </a:r>
            <a:r>
              <a:rPr sz="1900" b="1" spc="-5" dirty="0">
                <a:latin typeface="Arial"/>
                <a:cs typeface="Arial"/>
              </a:rPr>
              <a:t>abierto</a:t>
            </a:r>
            <a:endParaRPr sz="1900">
              <a:latin typeface="Arial"/>
              <a:cs typeface="Arial"/>
            </a:endParaRPr>
          </a:p>
        </p:txBody>
      </p:sp>
      <p:sp>
        <p:nvSpPr>
          <p:cNvPr id="22" name="object 22"/>
          <p:cNvSpPr txBox="1"/>
          <p:nvPr/>
        </p:nvSpPr>
        <p:spPr>
          <a:xfrm>
            <a:off x="6762369" y="3337687"/>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23" name="object 23"/>
          <p:cNvSpPr txBox="1"/>
          <p:nvPr/>
        </p:nvSpPr>
        <p:spPr>
          <a:xfrm>
            <a:off x="6994526" y="3367152"/>
            <a:ext cx="299084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tres</a:t>
            </a:r>
            <a:r>
              <a:rPr sz="1900" b="1" spc="125" dirty="0">
                <a:latin typeface="Arial"/>
                <a:cs typeface="Arial"/>
              </a:rPr>
              <a:t> </a:t>
            </a:r>
            <a:r>
              <a:rPr sz="1900" b="1" spc="-5" dirty="0">
                <a:latin typeface="Arial"/>
                <a:cs typeface="Arial"/>
              </a:rPr>
              <a:t>con</a:t>
            </a:r>
            <a:r>
              <a:rPr sz="1900" b="1" spc="135" dirty="0">
                <a:latin typeface="Arial"/>
                <a:cs typeface="Arial"/>
              </a:rPr>
              <a:t> </a:t>
            </a:r>
            <a:r>
              <a:rPr sz="1900" b="1" spc="-5" dirty="0">
                <a:latin typeface="Arial"/>
                <a:cs typeface="Arial"/>
              </a:rPr>
              <a:t>el</a:t>
            </a:r>
            <a:r>
              <a:rPr sz="1900" b="1" spc="130" dirty="0">
                <a:latin typeface="Arial"/>
                <a:cs typeface="Arial"/>
              </a:rPr>
              <a:t> </a:t>
            </a:r>
            <a:r>
              <a:rPr sz="1900" b="1" spc="-5" dirty="0">
                <a:latin typeface="Arial"/>
                <a:cs typeface="Arial"/>
              </a:rPr>
              <a:t>secundario</a:t>
            </a:r>
            <a:r>
              <a:rPr sz="1900" b="1" spc="145" dirty="0">
                <a:latin typeface="Arial"/>
                <a:cs typeface="Arial"/>
              </a:rPr>
              <a:t> </a:t>
            </a:r>
            <a:r>
              <a:rPr sz="1900" b="1" spc="-5" dirty="0">
                <a:latin typeface="Arial"/>
                <a:cs typeface="Arial"/>
              </a:rPr>
              <a:t>en</a:t>
            </a:r>
            <a:endParaRPr sz="1900">
              <a:latin typeface="Arial"/>
              <a:cs typeface="Arial"/>
            </a:endParaRPr>
          </a:p>
        </p:txBody>
      </p:sp>
      <p:sp>
        <p:nvSpPr>
          <p:cNvPr id="24" name="object 24"/>
          <p:cNvSpPr txBox="1"/>
          <p:nvPr/>
        </p:nvSpPr>
        <p:spPr>
          <a:xfrm>
            <a:off x="947928" y="3644520"/>
            <a:ext cx="18313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cortocircuito</a:t>
            </a:r>
            <a:r>
              <a:rPr sz="1900" b="1" dirty="0">
                <a:latin typeface="Arial"/>
                <a:cs typeface="Arial"/>
              </a:rPr>
              <a:t> </a:t>
            </a:r>
            <a:r>
              <a:rPr sz="1900" b="1" spc="-5" dirty="0">
                <a:latin typeface="Arial"/>
                <a:cs typeface="Arial"/>
              </a:rPr>
              <a:t>tal</a:t>
            </a:r>
            <a:endParaRPr sz="1900">
              <a:latin typeface="Arial"/>
              <a:cs typeface="Arial"/>
            </a:endParaRPr>
          </a:p>
        </p:txBody>
      </p:sp>
      <p:sp>
        <p:nvSpPr>
          <p:cNvPr id="25" name="object 25"/>
          <p:cNvSpPr txBox="1"/>
          <p:nvPr/>
        </p:nvSpPr>
        <p:spPr>
          <a:xfrm>
            <a:off x="2828289" y="3615055"/>
            <a:ext cx="38176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30" dirty="0">
                <a:latin typeface="Arial"/>
                <a:cs typeface="Arial"/>
              </a:rPr>
              <a:t> </a:t>
            </a:r>
            <a:r>
              <a:rPr sz="1900" b="1" spc="-5" dirty="0">
                <a:latin typeface="Arial"/>
                <a:cs typeface="Arial"/>
              </a:rPr>
              <a:t>como a</a:t>
            </a:r>
            <a:r>
              <a:rPr sz="1900" b="1" spc="10" dirty="0">
                <a:latin typeface="Arial"/>
                <a:cs typeface="Arial"/>
              </a:rPr>
              <a:t> </a:t>
            </a:r>
            <a:r>
              <a:rPr sz="1900" b="1" spc="-5" dirty="0">
                <a:latin typeface="Arial"/>
                <a:cs typeface="Arial"/>
              </a:rPr>
              <a:t>continuación</a:t>
            </a:r>
            <a:r>
              <a:rPr sz="1900" b="1" spc="-15" dirty="0">
                <a:latin typeface="Arial"/>
                <a:cs typeface="Arial"/>
              </a:rPr>
              <a:t> </a:t>
            </a:r>
            <a:r>
              <a:rPr sz="1900" b="1" spc="-5" dirty="0">
                <a:latin typeface="Arial"/>
                <a:cs typeface="Arial"/>
              </a:rPr>
              <a:t>se</a:t>
            </a:r>
            <a:r>
              <a:rPr sz="1900" b="1" spc="21" dirty="0">
                <a:latin typeface="Arial"/>
                <a:cs typeface="Arial"/>
              </a:rPr>
              <a:t> </a:t>
            </a:r>
            <a:r>
              <a:rPr sz="1900" b="1" spc="-5" dirty="0">
                <a:latin typeface="Arial"/>
                <a:cs typeface="Arial"/>
              </a:rPr>
              <a:t>indica:</a:t>
            </a:r>
            <a:endParaRPr sz="1900">
              <a:latin typeface="Arial"/>
              <a:cs typeface="Arial"/>
            </a:endParaRPr>
          </a:p>
        </p:txBody>
      </p:sp>
      <p:sp>
        <p:nvSpPr>
          <p:cNvPr id="26" name="object 26"/>
          <p:cNvSpPr txBox="1"/>
          <p:nvPr/>
        </p:nvSpPr>
        <p:spPr>
          <a:xfrm>
            <a:off x="1397761" y="4199510"/>
            <a:ext cx="5513070" cy="269304"/>
          </a:xfrm>
          <a:prstGeom prst="rect">
            <a:avLst/>
          </a:prstGeom>
          <a:solidFill>
            <a:srgbClr val="00FFFF"/>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Prueba</a:t>
            </a:r>
            <a:r>
              <a:rPr sz="1900" b="1" spc="10"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Devanado</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Alta,</a:t>
            </a:r>
            <a:r>
              <a:rPr sz="1900" b="1" dirty="0">
                <a:latin typeface="Arial"/>
                <a:cs typeface="Arial"/>
              </a:rPr>
              <a:t> </a:t>
            </a:r>
            <a:r>
              <a:rPr sz="1900" b="1" spc="-5" dirty="0">
                <a:latin typeface="Arial"/>
                <a:cs typeface="Arial"/>
              </a:rPr>
              <a:t>Conexión</a:t>
            </a:r>
            <a:r>
              <a:rPr sz="1900" b="1" spc="10" dirty="0">
                <a:latin typeface="Arial"/>
                <a:cs typeface="Arial"/>
              </a:rPr>
              <a:t> </a:t>
            </a:r>
            <a:r>
              <a:rPr sz="1900" b="1" spc="-5" dirty="0">
                <a:latin typeface="Arial"/>
                <a:cs typeface="Arial"/>
              </a:rPr>
              <a:t>Delta.</a:t>
            </a:r>
            <a:endParaRPr sz="1900">
              <a:latin typeface="Arial"/>
              <a:cs typeface="Arial"/>
            </a:endParaRPr>
          </a:p>
        </p:txBody>
      </p:sp>
      <p:sp>
        <p:nvSpPr>
          <p:cNvPr id="27" name="object 27"/>
          <p:cNvSpPr txBox="1"/>
          <p:nvPr/>
        </p:nvSpPr>
        <p:spPr>
          <a:xfrm>
            <a:off x="1397761" y="4755769"/>
            <a:ext cx="8575040" cy="538609"/>
          </a:xfrm>
          <a:prstGeom prst="rect">
            <a:avLst/>
          </a:prstGeom>
          <a:solidFill>
            <a:srgbClr val="00FFFF"/>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Inyectando</a:t>
            </a:r>
            <a:r>
              <a:rPr sz="1900" b="1" spc="80" dirty="0">
                <a:latin typeface="Arial"/>
                <a:cs typeface="Arial"/>
              </a:rPr>
              <a:t> </a:t>
            </a:r>
            <a:r>
              <a:rPr sz="1900" b="1" spc="-5" dirty="0">
                <a:latin typeface="Arial"/>
                <a:cs typeface="Arial"/>
              </a:rPr>
              <a:t>en</a:t>
            </a:r>
            <a:r>
              <a:rPr sz="1900" b="1" spc="86" dirty="0">
                <a:latin typeface="Arial"/>
                <a:cs typeface="Arial"/>
              </a:rPr>
              <a:t> </a:t>
            </a:r>
            <a:r>
              <a:rPr sz="1900" b="1" spc="-5" dirty="0">
                <a:latin typeface="Arial"/>
                <a:cs typeface="Arial"/>
              </a:rPr>
              <a:t>H1</a:t>
            </a:r>
            <a:r>
              <a:rPr sz="1900" b="1" spc="86" dirty="0">
                <a:latin typeface="Arial"/>
                <a:cs typeface="Arial"/>
              </a:rPr>
              <a:t> </a:t>
            </a:r>
            <a:r>
              <a:rPr sz="1900" b="1" spc="-5" dirty="0">
                <a:latin typeface="Arial"/>
                <a:cs typeface="Arial"/>
              </a:rPr>
              <a:t>y</a:t>
            </a:r>
            <a:r>
              <a:rPr sz="1900" b="1" spc="55" dirty="0">
                <a:latin typeface="Arial"/>
                <a:cs typeface="Arial"/>
              </a:rPr>
              <a:t> </a:t>
            </a:r>
            <a:r>
              <a:rPr sz="1900" b="1" spc="-5" dirty="0">
                <a:latin typeface="Arial"/>
                <a:cs typeface="Arial"/>
              </a:rPr>
              <a:t>Midiendo</a:t>
            </a:r>
            <a:r>
              <a:rPr sz="1900" b="1" spc="80" dirty="0">
                <a:latin typeface="Arial"/>
                <a:cs typeface="Arial"/>
              </a:rPr>
              <a:t> </a:t>
            </a:r>
            <a:r>
              <a:rPr sz="1900" b="1" spc="-5" dirty="0">
                <a:latin typeface="Arial"/>
                <a:cs typeface="Arial"/>
              </a:rPr>
              <a:t>en</a:t>
            </a:r>
            <a:r>
              <a:rPr sz="1900" b="1" spc="75" dirty="0">
                <a:latin typeface="Arial"/>
                <a:cs typeface="Arial"/>
              </a:rPr>
              <a:t> </a:t>
            </a:r>
            <a:r>
              <a:rPr sz="1900" b="1" spc="-5" dirty="0">
                <a:latin typeface="Arial"/>
                <a:cs typeface="Arial"/>
              </a:rPr>
              <a:t>H2,</a:t>
            </a:r>
            <a:r>
              <a:rPr sz="1900" b="1" spc="75" dirty="0">
                <a:latin typeface="Arial"/>
                <a:cs typeface="Arial"/>
              </a:rPr>
              <a:t> </a:t>
            </a:r>
            <a:r>
              <a:rPr sz="1900" b="1" spc="-5" dirty="0">
                <a:latin typeface="Arial"/>
                <a:cs typeface="Arial"/>
              </a:rPr>
              <a:t>Inyectando</a:t>
            </a:r>
            <a:r>
              <a:rPr sz="1900" b="1" spc="86" dirty="0">
                <a:latin typeface="Arial"/>
                <a:cs typeface="Arial"/>
              </a:rPr>
              <a:t> </a:t>
            </a:r>
            <a:r>
              <a:rPr sz="1900" b="1" spc="-5" dirty="0">
                <a:latin typeface="Arial"/>
                <a:cs typeface="Arial"/>
              </a:rPr>
              <a:t>en</a:t>
            </a:r>
            <a:r>
              <a:rPr sz="1900" b="1" spc="120" dirty="0">
                <a:latin typeface="Arial"/>
                <a:cs typeface="Arial"/>
              </a:rPr>
              <a:t> </a:t>
            </a:r>
            <a:r>
              <a:rPr sz="1900" b="1" spc="-5" dirty="0">
                <a:latin typeface="Arial"/>
                <a:cs typeface="Arial"/>
              </a:rPr>
              <a:t>H2</a:t>
            </a:r>
            <a:r>
              <a:rPr sz="1900" b="1" spc="90" dirty="0">
                <a:latin typeface="Arial"/>
                <a:cs typeface="Arial"/>
              </a:rPr>
              <a:t> </a:t>
            </a:r>
            <a:r>
              <a:rPr sz="1900" b="1" spc="-5" dirty="0">
                <a:latin typeface="Arial"/>
                <a:cs typeface="Arial"/>
              </a:rPr>
              <a:t>y</a:t>
            </a:r>
            <a:r>
              <a:rPr sz="1900" b="1" spc="50" dirty="0">
                <a:latin typeface="Arial"/>
                <a:cs typeface="Arial"/>
              </a:rPr>
              <a:t> </a:t>
            </a:r>
            <a:r>
              <a:rPr sz="1900" b="1" spc="-5" dirty="0">
                <a:latin typeface="Arial"/>
                <a:cs typeface="Arial"/>
              </a:rPr>
              <a:t>Midiendo</a:t>
            </a:r>
            <a:r>
              <a:rPr sz="1900" b="1" spc="86" dirty="0">
                <a:latin typeface="Arial"/>
                <a:cs typeface="Arial"/>
              </a:rPr>
              <a:t> </a:t>
            </a:r>
            <a:r>
              <a:rPr sz="1900" b="1" spc="-5" dirty="0">
                <a:latin typeface="Arial"/>
                <a:cs typeface="Arial"/>
              </a:rPr>
              <a:t>en</a:t>
            </a:r>
            <a:r>
              <a:rPr sz="1900" b="1" spc="80" dirty="0">
                <a:latin typeface="Arial"/>
                <a:cs typeface="Arial"/>
              </a:rPr>
              <a:t> </a:t>
            </a:r>
            <a:r>
              <a:rPr sz="1900" b="1" spc="-5" dirty="0">
                <a:latin typeface="Arial"/>
                <a:cs typeface="Arial"/>
              </a:rPr>
              <a:t>H3</a:t>
            </a:r>
            <a:endParaRPr sz="1900">
              <a:latin typeface="Arial"/>
              <a:cs typeface="Arial"/>
            </a:endParaRPr>
          </a:p>
        </p:txBody>
      </p:sp>
      <p:sp>
        <p:nvSpPr>
          <p:cNvPr id="28" name="object 28"/>
          <p:cNvSpPr txBox="1"/>
          <p:nvPr/>
        </p:nvSpPr>
        <p:spPr>
          <a:xfrm>
            <a:off x="1626361" y="5033137"/>
            <a:ext cx="5593715" cy="269304"/>
          </a:xfrm>
          <a:prstGeom prst="rect">
            <a:avLst/>
          </a:prstGeom>
          <a:solidFill>
            <a:srgbClr val="00FFFF"/>
          </a:solidFill>
        </p:spPr>
        <p:txBody>
          <a:bodyPr vert="horz" wrap="square" lIns="0" tIns="0" rIns="0" bIns="0" rtlCol="0">
            <a:spAutoFit/>
          </a:bodyPr>
          <a:lstStyle/>
          <a:p>
            <a:pPr>
              <a:lnSpc>
                <a:spcPts val="2145"/>
              </a:lnSpc>
            </a:pPr>
            <a:r>
              <a:rPr sz="1900" b="1" spc="-5" dirty="0">
                <a:latin typeface="Arial"/>
                <a:cs typeface="Arial"/>
              </a:rPr>
              <a:t>y</a:t>
            </a:r>
            <a:r>
              <a:rPr sz="1900" b="1" spc="-10" dirty="0">
                <a:latin typeface="Arial"/>
                <a:cs typeface="Arial"/>
              </a:rPr>
              <a:t> </a:t>
            </a:r>
            <a:r>
              <a:rPr sz="1900" b="1" spc="-5" dirty="0">
                <a:latin typeface="Arial"/>
                <a:cs typeface="Arial"/>
              </a:rPr>
              <a:t>finalmente</a:t>
            </a:r>
            <a:r>
              <a:rPr sz="1900" b="1" dirty="0">
                <a:latin typeface="Arial"/>
                <a:cs typeface="Arial"/>
              </a:rPr>
              <a:t> </a:t>
            </a:r>
            <a:r>
              <a:rPr sz="1900" b="1" spc="-5" dirty="0">
                <a:latin typeface="Arial"/>
                <a:cs typeface="Arial"/>
              </a:rPr>
              <a:t>Inyectando</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H3</a:t>
            </a:r>
            <a:r>
              <a:rPr sz="1900" b="1" spc="15" dirty="0">
                <a:latin typeface="Arial"/>
                <a:cs typeface="Arial"/>
              </a:rPr>
              <a:t> </a:t>
            </a:r>
            <a:r>
              <a:rPr sz="1900" b="1" spc="-5" dirty="0">
                <a:latin typeface="Arial"/>
                <a:cs typeface="Arial"/>
              </a:rPr>
              <a:t>y</a:t>
            </a:r>
            <a:r>
              <a:rPr sz="1900" b="1" spc="5" dirty="0">
                <a:latin typeface="Arial"/>
                <a:cs typeface="Arial"/>
              </a:rPr>
              <a:t> </a:t>
            </a:r>
            <a:r>
              <a:rPr sz="1900" b="1" dirty="0">
                <a:latin typeface="Arial"/>
                <a:cs typeface="Arial"/>
              </a:rPr>
              <a:t>Midiendo</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H1.</a:t>
            </a:r>
            <a:endParaRPr sz="1900">
              <a:latin typeface="Arial"/>
              <a:cs typeface="Arial"/>
            </a:endParaRPr>
          </a:p>
        </p:txBody>
      </p:sp>
      <p:pic>
        <p:nvPicPr>
          <p:cNvPr id="29" name="object 29"/>
          <p:cNvPicPr/>
          <p:nvPr/>
        </p:nvPicPr>
        <p:blipFill>
          <a:blip r:embed="rId3" cstate="print"/>
          <a:stretch>
            <a:fillRect/>
          </a:stretch>
        </p:blipFill>
        <p:spPr>
          <a:xfrm>
            <a:off x="719455" y="5615898"/>
            <a:ext cx="208914" cy="194987"/>
          </a:xfrm>
          <a:prstGeom prst="rect">
            <a:avLst/>
          </a:prstGeom>
        </p:spPr>
      </p:pic>
      <p:sp>
        <p:nvSpPr>
          <p:cNvPr id="30" name="object 30"/>
          <p:cNvSpPr txBox="1"/>
          <p:nvPr/>
        </p:nvSpPr>
        <p:spPr>
          <a:xfrm>
            <a:off x="2155189" y="5587950"/>
            <a:ext cx="6572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repi</a:t>
            </a:r>
            <a:r>
              <a:rPr sz="1900" b="1" dirty="0">
                <a:latin typeface="Arial"/>
                <a:cs typeface="Arial"/>
              </a:rPr>
              <a:t>t</a:t>
            </a:r>
            <a:r>
              <a:rPr sz="1900" b="1" spc="-5" dirty="0">
                <a:latin typeface="Arial"/>
                <a:cs typeface="Arial"/>
              </a:rPr>
              <a:t>e</a:t>
            </a:r>
            <a:endParaRPr sz="1900">
              <a:latin typeface="Arial"/>
              <a:cs typeface="Arial"/>
            </a:endParaRP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132</a:t>
            </a:fld>
            <a:endParaRPr dirty="0"/>
          </a:p>
        </p:txBody>
      </p:sp>
      <p:sp>
        <p:nvSpPr>
          <p:cNvPr id="31" name="object 31"/>
          <p:cNvSpPr txBox="1"/>
          <p:nvPr/>
        </p:nvSpPr>
        <p:spPr>
          <a:xfrm>
            <a:off x="935228" y="5558790"/>
            <a:ext cx="5600065" cy="596314"/>
          </a:xfrm>
          <a:prstGeom prst="rect">
            <a:avLst/>
          </a:prstGeom>
        </p:spPr>
        <p:txBody>
          <a:bodyPr vert="horz" wrap="square" lIns="0" tIns="31747" rIns="0" bIns="0" rtlCol="0">
            <a:spAutoFit/>
          </a:bodyPr>
          <a:lstStyle/>
          <a:p>
            <a:pPr marL="12699" marR="5080">
              <a:lnSpc>
                <a:spcPts val="2180"/>
              </a:lnSpc>
              <a:spcBef>
                <a:spcPts val="250"/>
              </a:spcBef>
              <a:tabLst>
                <a:tab pos="1982929" algn="l"/>
              </a:tabLst>
            </a:pPr>
            <a:r>
              <a:rPr sz="1900" b="1" spc="-5" dirty="0">
                <a:latin typeface="Arial"/>
                <a:cs typeface="Arial"/>
              </a:rPr>
              <a:t>Luego</a:t>
            </a:r>
            <a:r>
              <a:rPr sz="1900" b="1" spc="319" dirty="0">
                <a:latin typeface="Arial"/>
                <a:cs typeface="Arial"/>
              </a:rPr>
              <a:t> </a:t>
            </a:r>
            <a:r>
              <a:rPr sz="1900" b="1" spc="-5" dirty="0">
                <a:latin typeface="Arial"/>
                <a:cs typeface="Arial"/>
              </a:rPr>
              <a:t>se	la</a:t>
            </a:r>
            <a:r>
              <a:rPr sz="1900" b="1" spc="305" dirty="0">
                <a:latin typeface="Arial"/>
                <a:cs typeface="Arial"/>
              </a:rPr>
              <a:t> </a:t>
            </a:r>
            <a:r>
              <a:rPr sz="1900" b="1" spc="-5" dirty="0">
                <a:latin typeface="Arial"/>
                <a:cs typeface="Arial"/>
              </a:rPr>
              <a:t>misma</a:t>
            </a:r>
            <a:r>
              <a:rPr sz="1900" b="1" spc="305" dirty="0">
                <a:latin typeface="Arial"/>
                <a:cs typeface="Arial"/>
              </a:rPr>
              <a:t> </a:t>
            </a:r>
            <a:r>
              <a:rPr sz="1900" b="1" spc="-5" dirty="0">
                <a:latin typeface="Arial"/>
                <a:cs typeface="Arial"/>
              </a:rPr>
              <a:t>prueba</a:t>
            </a:r>
            <a:r>
              <a:rPr sz="1900" b="1" spc="310" dirty="0">
                <a:latin typeface="Arial"/>
                <a:cs typeface="Arial"/>
              </a:rPr>
              <a:t> </a:t>
            </a:r>
            <a:r>
              <a:rPr sz="1900" b="1" spc="-5" dirty="0">
                <a:latin typeface="Arial"/>
                <a:cs typeface="Arial"/>
              </a:rPr>
              <a:t>pero</a:t>
            </a:r>
            <a:r>
              <a:rPr sz="1900" b="1" spc="310" dirty="0">
                <a:latin typeface="Arial"/>
                <a:cs typeface="Arial"/>
              </a:rPr>
              <a:t> </a:t>
            </a:r>
            <a:r>
              <a:rPr sz="1900" b="1" spc="-5" dirty="0">
                <a:latin typeface="Arial"/>
                <a:cs typeface="Arial"/>
              </a:rPr>
              <a:t>con</a:t>
            </a:r>
            <a:r>
              <a:rPr sz="1900" b="1" spc="310" dirty="0">
                <a:latin typeface="Arial"/>
                <a:cs typeface="Arial"/>
              </a:rPr>
              <a:t> </a:t>
            </a:r>
            <a:r>
              <a:rPr sz="1900" b="1" spc="-5" dirty="0">
                <a:latin typeface="Arial"/>
                <a:cs typeface="Arial"/>
              </a:rPr>
              <a:t>los </a:t>
            </a:r>
            <a:r>
              <a:rPr sz="1900" b="1" spc="-515" dirty="0">
                <a:latin typeface="Arial"/>
                <a:cs typeface="Arial"/>
              </a:rPr>
              <a:t> </a:t>
            </a:r>
            <a:r>
              <a:rPr sz="1900" b="1" spc="-5" dirty="0">
                <a:latin typeface="Arial"/>
                <a:cs typeface="Arial"/>
              </a:rPr>
              <a:t>circuito.</a:t>
            </a:r>
            <a:endParaRPr sz="1900">
              <a:latin typeface="Arial"/>
              <a:cs typeface="Arial"/>
            </a:endParaRPr>
          </a:p>
        </p:txBody>
      </p:sp>
      <p:sp>
        <p:nvSpPr>
          <p:cNvPr id="32" name="object 32"/>
          <p:cNvSpPr txBox="1"/>
          <p:nvPr/>
        </p:nvSpPr>
        <p:spPr>
          <a:xfrm>
            <a:off x="6633335" y="5587950"/>
            <a:ext cx="333946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devanados</a:t>
            </a:r>
            <a:r>
              <a:rPr sz="1900" b="1" spc="310" dirty="0">
                <a:latin typeface="Arial"/>
                <a:cs typeface="Arial"/>
              </a:rPr>
              <a:t> </a:t>
            </a:r>
            <a:r>
              <a:rPr sz="1900" b="1" spc="-5" dirty="0">
                <a:latin typeface="Arial"/>
                <a:cs typeface="Arial"/>
              </a:rPr>
              <a:t>de</a:t>
            </a:r>
            <a:r>
              <a:rPr sz="1900" b="1" spc="345" dirty="0">
                <a:latin typeface="Arial"/>
                <a:cs typeface="Arial"/>
              </a:rPr>
              <a:t> </a:t>
            </a:r>
            <a:r>
              <a:rPr sz="1900" b="1" spc="-5" dirty="0">
                <a:latin typeface="Arial"/>
                <a:cs typeface="Arial"/>
              </a:rPr>
              <a:t>baja</a:t>
            </a:r>
            <a:r>
              <a:rPr sz="1900" b="1" spc="310" dirty="0">
                <a:latin typeface="Arial"/>
                <a:cs typeface="Arial"/>
              </a:rPr>
              <a:t> </a:t>
            </a:r>
            <a:r>
              <a:rPr sz="1900" b="1" spc="-5" dirty="0">
                <a:latin typeface="Arial"/>
                <a:cs typeface="Arial"/>
              </a:rPr>
              <a:t>en</a:t>
            </a:r>
            <a:r>
              <a:rPr sz="1900" b="1" spc="315" dirty="0">
                <a:latin typeface="Arial"/>
                <a:cs typeface="Arial"/>
              </a:rPr>
              <a:t> </a:t>
            </a:r>
            <a:r>
              <a:rPr sz="1900" b="1" spc="-5" dirty="0">
                <a:latin typeface="Arial"/>
                <a:cs typeface="Arial"/>
              </a:rPr>
              <a:t>corto</a:t>
            </a:r>
            <a:endParaRPr sz="1900">
              <a:latin typeface="Arial"/>
              <a:cs typeface="Arial"/>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77900" y="1118362"/>
            <a:ext cx="71170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 el</a:t>
            </a:r>
            <a:r>
              <a:rPr sz="1900" b="1" dirty="0">
                <a:latin typeface="Arial"/>
                <a:cs typeface="Arial"/>
              </a:rPr>
              <a:t> </a:t>
            </a:r>
            <a:r>
              <a:rPr sz="1900" b="1" spc="-5" dirty="0">
                <a:latin typeface="Arial"/>
                <a:cs typeface="Arial"/>
              </a:rPr>
              <a:t>caso</a:t>
            </a:r>
            <a:r>
              <a:rPr sz="1900" b="1" spc="1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que</a:t>
            </a:r>
            <a:r>
              <a:rPr sz="1900" b="1" spc="10"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conexión</a:t>
            </a:r>
            <a:r>
              <a:rPr sz="1900" b="1" spc="5" dirty="0">
                <a:latin typeface="Arial"/>
                <a:cs typeface="Arial"/>
              </a:rPr>
              <a:t> </a:t>
            </a:r>
            <a:r>
              <a:rPr sz="1900" b="1" spc="-5" dirty="0">
                <a:latin typeface="Arial"/>
                <a:cs typeface="Arial"/>
              </a:rPr>
              <a:t>en</a:t>
            </a:r>
            <a:r>
              <a:rPr sz="1900" b="1" spc="35" dirty="0">
                <a:latin typeface="Arial"/>
                <a:cs typeface="Arial"/>
              </a:rPr>
              <a:t> </a:t>
            </a:r>
            <a:r>
              <a:rPr sz="1900" b="1" spc="-10" dirty="0">
                <a:latin typeface="Arial"/>
                <a:cs typeface="Arial"/>
              </a:rPr>
              <a:t>AT</a:t>
            </a:r>
            <a:r>
              <a:rPr sz="1900" b="1" spc="10" dirty="0">
                <a:latin typeface="Arial"/>
                <a:cs typeface="Arial"/>
              </a:rPr>
              <a:t> </a:t>
            </a:r>
            <a:r>
              <a:rPr sz="1900" b="1" spc="-5" dirty="0">
                <a:latin typeface="Arial"/>
                <a:cs typeface="Arial"/>
              </a:rPr>
              <a:t>se</a:t>
            </a:r>
            <a:r>
              <a:rPr sz="1900" b="1" spc="-10" dirty="0">
                <a:latin typeface="Arial"/>
                <a:cs typeface="Arial"/>
              </a:rPr>
              <a:t> </a:t>
            </a:r>
            <a:r>
              <a:rPr sz="1900" b="1" spc="-5" dirty="0">
                <a:latin typeface="Arial"/>
                <a:cs typeface="Arial"/>
              </a:rPr>
              <a:t>encuentre</a:t>
            </a:r>
            <a:r>
              <a:rPr sz="1900" b="1"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Estrella:</a:t>
            </a:r>
            <a:endParaRPr sz="1900">
              <a:latin typeface="Arial"/>
              <a:cs typeface="Arial"/>
            </a:endParaRPr>
          </a:p>
        </p:txBody>
      </p:sp>
      <p:sp>
        <p:nvSpPr>
          <p:cNvPr id="9" name="object 9"/>
          <p:cNvSpPr txBox="1"/>
          <p:nvPr/>
        </p:nvSpPr>
        <p:spPr>
          <a:xfrm>
            <a:off x="1397761" y="1702563"/>
            <a:ext cx="8575040" cy="538609"/>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Inyectando</a:t>
            </a:r>
            <a:r>
              <a:rPr sz="1900" b="1" spc="80" dirty="0">
                <a:latin typeface="Arial"/>
                <a:cs typeface="Arial"/>
              </a:rPr>
              <a:t> </a:t>
            </a:r>
            <a:r>
              <a:rPr sz="1900" b="1" spc="-5" dirty="0">
                <a:latin typeface="Arial"/>
                <a:cs typeface="Arial"/>
              </a:rPr>
              <a:t>en</a:t>
            </a:r>
            <a:r>
              <a:rPr sz="1900" b="1" spc="86" dirty="0">
                <a:latin typeface="Arial"/>
                <a:cs typeface="Arial"/>
              </a:rPr>
              <a:t> </a:t>
            </a:r>
            <a:r>
              <a:rPr sz="1900" b="1" spc="-5" dirty="0">
                <a:latin typeface="Arial"/>
                <a:cs typeface="Arial"/>
              </a:rPr>
              <a:t>H1</a:t>
            </a:r>
            <a:r>
              <a:rPr sz="1900" b="1" spc="86" dirty="0">
                <a:latin typeface="Arial"/>
                <a:cs typeface="Arial"/>
              </a:rPr>
              <a:t> </a:t>
            </a:r>
            <a:r>
              <a:rPr sz="1900" b="1" spc="-5" dirty="0">
                <a:latin typeface="Arial"/>
                <a:cs typeface="Arial"/>
              </a:rPr>
              <a:t>y</a:t>
            </a:r>
            <a:r>
              <a:rPr sz="1900" b="1" spc="55" dirty="0">
                <a:latin typeface="Arial"/>
                <a:cs typeface="Arial"/>
              </a:rPr>
              <a:t> </a:t>
            </a:r>
            <a:r>
              <a:rPr sz="1900" b="1" spc="-5" dirty="0">
                <a:latin typeface="Arial"/>
                <a:cs typeface="Arial"/>
              </a:rPr>
              <a:t>Midiendo</a:t>
            </a:r>
            <a:r>
              <a:rPr sz="1900" b="1" spc="80" dirty="0">
                <a:latin typeface="Arial"/>
                <a:cs typeface="Arial"/>
              </a:rPr>
              <a:t> </a:t>
            </a:r>
            <a:r>
              <a:rPr sz="1900" b="1" spc="-5" dirty="0">
                <a:latin typeface="Arial"/>
                <a:cs typeface="Arial"/>
              </a:rPr>
              <a:t>en</a:t>
            </a:r>
            <a:r>
              <a:rPr sz="1900" b="1" spc="75" dirty="0">
                <a:latin typeface="Arial"/>
                <a:cs typeface="Arial"/>
              </a:rPr>
              <a:t> </a:t>
            </a:r>
            <a:r>
              <a:rPr sz="1900" b="1" spc="-5" dirty="0">
                <a:latin typeface="Arial"/>
                <a:cs typeface="Arial"/>
              </a:rPr>
              <a:t>H0,</a:t>
            </a:r>
            <a:r>
              <a:rPr sz="1900" b="1" spc="75" dirty="0">
                <a:latin typeface="Arial"/>
                <a:cs typeface="Arial"/>
              </a:rPr>
              <a:t> </a:t>
            </a:r>
            <a:r>
              <a:rPr sz="1900" b="1" spc="-5" dirty="0">
                <a:latin typeface="Arial"/>
                <a:cs typeface="Arial"/>
              </a:rPr>
              <a:t>Inyectando</a:t>
            </a:r>
            <a:r>
              <a:rPr sz="1900" b="1" spc="86" dirty="0">
                <a:latin typeface="Arial"/>
                <a:cs typeface="Arial"/>
              </a:rPr>
              <a:t> </a:t>
            </a:r>
            <a:r>
              <a:rPr sz="1900" b="1" spc="-5" dirty="0">
                <a:latin typeface="Arial"/>
                <a:cs typeface="Arial"/>
              </a:rPr>
              <a:t>en</a:t>
            </a:r>
            <a:r>
              <a:rPr sz="1900" b="1" spc="120" dirty="0">
                <a:latin typeface="Arial"/>
                <a:cs typeface="Arial"/>
              </a:rPr>
              <a:t> </a:t>
            </a:r>
            <a:r>
              <a:rPr sz="1900" b="1" spc="-5" dirty="0">
                <a:latin typeface="Arial"/>
                <a:cs typeface="Arial"/>
              </a:rPr>
              <a:t>H2</a:t>
            </a:r>
            <a:r>
              <a:rPr sz="1900" b="1" spc="90" dirty="0">
                <a:latin typeface="Arial"/>
                <a:cs typeface="Arial"/>
              </a:rPr>
              <a:t> </a:t>
            </a:r>
            <a:r>
              <a:rPr sz="1900" b="1" spc="-5" dirty="0">
                <a:latin typeface="Arial"/>
                <a:cs typeface="Arial"/>
              </a:rPr>
              <a:t>y</a:t>
            </a:r>
            <a:r>
              <a:rPr sz="1900" b="1" spc="50" dirty="0">
                <a:latin typeface="Arial"/>
                <a:cs typeface="Arial"/>
              </a:rPr>
              <a:t> </a:t>
            </a:r>
            <a:r>
              <a:rPr sz="1900" b="1" spc="-5" dirty="0">
                <a:latin typeface="Arial"/>
                <a:cs typeface="Arial"/>
              </a:rPr>
              <a:t>Midiendo</a:t>
            </a:r>
            <a:r>
              <a:rPr sz="1900" b="1" spc="86" dirty="0">
                <a:latin typeface="Arial"/>
                <a:cs typeface="Arial"/>
              </a:rPr>
              <a:t> </a:t>
            </a:r>
            <a:r>
              <a:rPr sz="1900" b="1" spc="-5" dirty="0">
                <a:latin typeface="Arial"/>
                <a:cs typeface="Arial"/>
              </a:rPr>
              <a:t>en</a:t>
            </a:r>
            <a:r>
              <a:rPr sz="1900" b="1" spc="80" dirty="0">
                <a:latin typeface="Arial"/>
                <a:cs typeface="Arial"/>
              </a:rPr>
              <a:t> </a:t>
            </a:r>
            <a:r>
              <a:rPr sz="1900" b="1" spc="-5" dirty="0">
                <a:latin typeface="Arial"/>
                <a:cs typeface="Arial"/>
              </a:rPr>
              <a:t>H0</a:t>
            </a:r>
            <a:endParaRPr sz="1900">
              <a:latin typeface="Arial"/>
              <a:cs typeface="Arial"/>
            </a:endParaRPr>
          </a:p>
        </p:txBody>
      </p:sp>
      <p:sp>
        <p:nvSpPr>
          <p:cNvPr id="10" name="object 10"/>
          <p:cNvSpPr txBox="1"/>
          <p:nvPr/>
        </p:nvSpPr>
        <p:spPr>
          <a:xfrm>
            <a:off x="1626361" y="1979931"/>
            <a:ext cx="559371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y</a:t>
            </a:r>
            <a:r>
              <a:rPr sz="1900" b="1" spc="-10" dirty="0">
                <a:latin typeface="Arial"/>
                <a:cs typeface="Arial"/>
              </a:rPr>
              <a:t> </a:t>
            </a:r>
            <a:r>
              <a:rPr sz="1900" b="1" spc="-5" dirty="0">
                <a:latin typeface="Arial"/>
                <a:cs typeface="Arial"/>
              </a:rPr>
              <a:t>finalmente</a:t>
            </a:r>
            <a:r>
              <a:rPr sz="1900" b="1" dirty="0">
                <a:latin typeface="Arial"/>
                <a:cs typeface="Arial"/>
              </a:rPr>
              <a:t> </a:t>
            </a:r>
            <a:r>
              <a:rPr sz="1900" b="1" spc="-5" dirty="0">
                <a:latin typeface="Arial"/>
                <a:cs typeface="Arial"/>
              </a:rPr>
              <a:t>Inyectando</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H3</a:t>
            </a:r>
            <a:r>
              <a:rPr sz="1900" b="1" spc="15" dirty="0">
                <a:latin typeface="Arial"/>
                <a:cs typeface="Arial"/>
              </a:rPr>
              <a:t> </a:t>
            </a:r>
            <a:r>
              <a:rPr sz="1900" b="1" spc="-5" dirty="0">
                <a:latin typeface="Arial"/>
                <a:cs typeface="Arial"/>
              </a:rPr>
              <a:t>y</a:t>
            </a:r>
            <a:r>
              <a:rPr sz="1900" b="1" spc="5" dirty="0">
                <a:latin typeface="Arial"/>
                <a:cs typeface="Arial"/>
              </a:rPr>
              <a:t> </a:t>
            </a:r>
            <a:r>
              <a:rPr sz="1900" b="1" dirty="0">
                <a:latin typeface="Arial"/>
                <a:cs typeface="Arial"/>
              </a:rPr>
              <a:t>Midiendo</a:t>
            </a:r>
            <a:r>
              <a:rPr sz="1900" b="1" spc="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H0.</a:t>
            </a:r>
            <a:endParaRPr sz="1900">
              <a:latin typeface="Arial"/>
              <a:cs typeface="Arial"/>
            </a:endParaRPr>
          </a:p>
        </p:txBody>
      </p:sp>
      <p:sp>
        <p:nvSpPr>
          <p:cNvPr id="11" name="object 11"/>
          <p:cNvSpPr txBox="1"/>
          <p:nvPr/>
        </p:nvSpPr>
        <p:spPr>
          <a:xfrm>
            <a:off x="1397761" y="2535048"/>
            <a:ext cx="858774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 pos="6060537" algn="l"/>
              </a:tabLst>
            </a:pPr>
            <a:r>
              <a:rPr sz="1900" b="1" spc="-5" dirty="0">
                <a:latin typeface="Arial"/>
                <a:cs typeface="Arial"/>
              </a:rPr>
              <a:t>Luego</a:t>
            </a:r>
            <a:r>
              <a:rPr sz="1900" b="1" spc="459" dirty="0">
                <a:latin typeface="Arial"/>
                <a:cs typeface="Arial"/>
              </a:rPr>
              <a:t> </a:t>
            </a:r>
            <a:r>
              <a:rPr sz="1900" b="1" spc="-5" dirty="0">
                <a:latin typeface="Arial"/>
                <a:cs typeface="Arial"/>
              </a:rPr>
              <a:t>se</a:t>
            </a:r>
            <a:r>
              <a:rPr sz="1900" b="1" spc="455" dirty="0">
                <a:latin typeface="Arial"/>
                <a:cs typeface="Arial"/>
              </a:rPr>
              <a:t> </a:t>
            </a:r>
            <a:r>
              <a:rPr sz="1900" b="1" spc="-5" dirty="0">
                <a:latin typeface="Arial"/>
                <a:cs typeface="Arial"/>
              </a:rPr>
              <a:t>repite</a:t>
            </a:r>
            <a:r>
              <a:rPr sz="1900" b="1" spc="459" dirty="0">
                <a:latin typeface="Arial"/>
                <a:cs typeface="Arial"/>
              </a:rPr>
              <a:t> </a:t>
            </a:r>
            <a:r>
              <a:rPr sz="1900" b="1" spc="-5" dirty="0">
                <a:latin typeface="Arial"/>
                <a:cs typeface="Arial"/>
              </a:rPr>
              <a:t>la</a:t>
            </a:r>
            <a:r>
              <a:rPr sz="1900" b="1" spc="455" dirty="0">
                <a:latin typeface="Arial"/>
                <a:cs typeface="Arial"/>
              </a:rPr>
              <a:t> </a:t>
            </a:r>
            <a:r>
              <a:rPr sz="1900" b="1" spc="-5" dirty="0">
                <a:latin typeface="Arial"/>
                <a:cs typeface="Arial"/>
              </a:rPr>
              <a:t>misma</a:t>
            </a:r>
            <a:r>
              <a:rPr sz="1900" b="1" spc="459" dirty="0">
                <a:latin typeface="Arial"/>
                <a:cs typeface="Arial"/>
              </a:rPr>
              <a:t> </a:t>
            </a:r>
            <a:r>
              <a:rPr sz="1900" b="1" spc="-5" dirty="0">
                <a:latin typeface="Arial"/>
                <a:cs typeface="Arial"/>
              </a:rPr>
              <a:t>prueba</a:t>
            </a:r>
            <a:r>
              <a:rPr sz="1900" b="1" spc="465" dirty="0">
                <a:latin typeface="Arial"/>
                <a:cs typeface="Arial"/>
              </a:rPr>
              <a:t> </a:t>
            </a:r>
            <a:r>
              <a:rPr sz="1900" b="1" spc="-5" dirty="0">
                <a:latin typeface="Arial"/>
                <a:cs typeface="Arial"/>
              </a:rPr>
              <a:t>pero</a:t>
            </a:r>
            <a:r>
              <a:rPr sz="1900" b="1" spc="455" dirty="0">
                <a:latin typeface="Arial"/>
                <a:cs typeface="Arial"/>
              </a:rPr>
              <a:t> </a:t>
            </a:r>
            <a:r>
              <a:rPr sz="1900" b="1" spc="-5" dirty="0">
                <a:latin typeface="Arial"/>
                <a:cs typeface="Arial"/>
              </a:rPr>
              <a:t>con</a:t>
            </a:r>
            <a:r>
              <a:rPr sz="1900" b="1" spc="459" dirty="0">
                <a:latin typeface="Arial"/>
                <a:cs typeface="Arial"/>
              </a:rPr>
              <a:t> </a:t>
            </a:r>
            <a:r>
              <a:rPr sz="1900" b="1" spc="-5" dirty="0">
                <a:latin typeface="Arial"/>
                <a:cs typeface="Arial"/>
              </a:rPr>
              <a:t>los	devanados</a:t>
            </a:r>
            <a:r>
              <a:rPr sz="1900" b="1" spc="426" dirty="0">
                <a:latin typeface="Arial"/>
                <a:cs typeface="Arial"/>
              </a:rPr>
              <a:t> </a:t>
            </a:r>
            <a:r>
              <a:rPr sz="1900" b="1" spc="-5" dirty="0">
                <a:latin typeface="Arial"/>
                <a:cs typeface="Arial"/>
              </a:rPr>
              <a:t>de</a:t>
            </a:r>
            <a:r>
              <a:rPr sz="1900" b="1" spc="434" dirty="0">
                <a:latin typeface="Arial"/>
                <a:cs typeface="Arial"/>
              </a:rPr>
              <a:t> </a:t>
            </a:r>
            <a:r>
              <a:rPr sz="1900" b="1" spc="-10" dirty="0">
                <a:latin typeface="Arial"/>
                <a:cs typeface="Arial"/>
              </a:rPr>
              <a:t>BT</a:t>
            </a:r>
            <a:r>
              <a:rPr sz="1900" b="1" spc="426" dirty="0">
                <a:latin typeface="Arial"/>
                <a:cs typeface="Arial"/>
              </a:rPr>
              <a:t> </a:t>
            </a:r>
            <a:r>
              <a:rPr sz="1900" b="1" spc="-5" dirty="0">
                <a:latin typeface="Arial"/>
                <a:cs typeface="Arial"/>
              </a:rPr>
              <a:t>en</a:t>
            </a:r>
            <a:endParaRPr sz="1900">
              <a:latin typeface="Arial"/>
              <a:cs typeface="Arial"/>
            </a:endParaRPr>
          </a:p>
        </p:txBody>
      </p:sp>
      <p:sp>
        <p:nvSpPr>
          <p:cNvPr id="12" name="object 12"/>
          <p:cNvSpPr txBox="1"/>
          <p:nvPr/>
        </p:nvSpPr>
        <p:spPr>
          <a:xfrm>
            <a:off x="1626362" y="2812416"/>
            <a:ext cx="154241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rtocircui</a:t>
            </a:r>
            <a:r>
              <a:rPr sz="1900" b="1" dirty="0">
                <a:latin typeface="Arial"/>
                <a:cs typeface="Arial"/>
              </a:rPr>
              <a:t>t</a:t>
            </a:r>
            <a:r>
              <a:rPr sz="1900" b="1" spc="-5" dirty="0">
                <a:latin typeface="Arial"/>
                <a:cs typeface="Arial"/>
              </a:rPr>
              <a:t>o.</a:t>
            </a:r>
            <a:endParaRPr sz="1900">
              <a:latin typeface="Arial"/>
              <a:cs typeface="Arial"/>
            </a:endParaRPr>
          </a:p>
        </p:txBody>
      </p:sp>
      <p:pic>
        <p:nvPicPr>
          <p:cNvPr id="13" name="object 13"/>
          <p:cNvPicPr/>
          <p:nvPr/>
        </p:nvPicPr>
        <p:blipFill>
          <a:blip r:embed="rId2" cstate="print"/>
          <a:stretch>
            <a:fillRect/>
          </a:stretch>
        </p:blipFill>
        <p:spPr>
          <a:xfrm>
            <a:off x="719455" y="3395896"/>
            <a:ext cx="208914" cy="194394"/>
          </a:xfrm>
          <a:prstGeom prst="rect">
            <a:avLst/>
          </a:prstGeom>
        </p:spPr>
      </p:pic>
      <p:sp>
        <p:nvSpPr>
          <p:cNvPr id="14" name="object 14"/>
          <p:cNvSpPr txBox="1"/>
          <p:nvPr/>
        </p:nvSpPr>
        <p:spPr>
          <a:xfrm>
            <a:off x="935228" y="3337687"/>
            <a:ext cx="1336040" cy="304570"/>
          </a:xfrm>
          <a:prstGeom prst="rect">
            <a:avLst/>
          </a:prstGeom>
        </p:spPr>
        <p:txBody>
          <a:bodyPr vert="horz" wrap="square" lIns="0" tIns="12064" rIns="0" bIns="0" rtlCol="0">
            <a:spAutoFit/>
          </a:bodyPr>
          <a:lstStyle/>
          <a:p>
            <a:pPr marL="12699">
              <a:spcBef>
                <a:spcPts val="95"/>
              </a:spcBef>
              <a:tabLst>
                <a:tab pos="383506" algn="l"/>
              </a:tabLst>
            </a:pPr>
            <a:r>
              <a:rPr sz="1900" b="1" spc="-5" dirty="0">
                <a:latin typeface="Arial"/>
                <a:cs typeface="Arial"/>
              </a:rPr>
              <a:t>Al	efectuar</a:t>
            </a:r>
            <a:endParaRPr sz="1900">
              <a:latin typeface="Arial"/>
              <a:cs typeface="Arial"/>
            </a:endParaRPr>
          </a:p>
        </p:txBody>
      </p:sp>
      <p:sp>
        <p:nvSpPr>
          <p:cNvPr id="15" name="object 15"/>
          <p:cNvSpPr txBox="1"/>
          <p:nvPr/>
        </p:nvSpPr>
        <p:spPr>
          <a:xfrm>
            <a:off x="2389885" y="3367152"/>
            <a:ext cx="5461635" cy="269304"/>
          </a:xfrm>
          <a:prstGeom prst="rect">
            <a:avLst/>
          </a:prstGeom>
          <a:solidFill>
            <a:srgbClr val="FFFF00"/>
          </a:solidFill>
        </p:spPr>
        <p:txBody>
          <a:bodyPr vert="horz" wrap="square" lIns="0" tIns="0" rIns="0" bIns="0" rtlCol="0">
            <a:spAutoFit/>
          </a:bodyPr>
          <a:lstStyle/>
          <a:p>
            <a:pPr>
              <a:lnSpc>
                <a:spcPts val="2145"/>
              </a:lnSpc>
              <a:tabLst>
                <a:tab pos="330170" algn="l"/>
                <a:tab pos="1264807" algn="l"/>
                <a:tab pos="1823559" algn="l"/>
                <a:tab pos="2155634" algn="l"/>
                <a:tab pos="3570923" algn="l"/>
                <a:tab pos="3983636" algn="l"/>
              </a:tabLst>
            </a:pPr>
            <a:r>
              <a:rPr sz="1900" b="1" spc="-21" dirty="0">
                <a:latin typeface="Arial"/>
                <a:cs typeface="Arial"/>
              </a:rPr>
              <a:t>l</a:t>
            </a:r>
            <a:r>
              <a:rPr sz="1900" b="1" spc="-5" dirty="0">
                <a:latin typeface="Arial"/>
                <a:cs typeface="Arial"/>
              </a:rPr>
              <a:t>a</a:t>
            </a:r>
            <a:r>
              <a:rPr sz="1900" b="1" dirty="0">
                <a:latin typeface="Arial"/>
                <a:cs typeface="Arial"/>
              </a:rPr>
              <a:t>	</a:t>
            </a:r>
            <a:r>
              <a:rPr sz="1900" b="1" spc="-5" dirty="0">
                <a:latin typeface="Arial"/>
                <a:cs typeface="Arial"/>
              </a:rPr>
              <a:t>pru</a:t>
            </a:r>
            <a:r>
              <a:rPr sz="1900" b="1" dirty="0">
                <a:latin typeface="Arial"/>
                <a:cs typeface="Arial"/>
              </a:rPr>
              <a:t>e</a:t>
            </a:r>
            <a:r>
              <a:rPr sz="1900" b="1" spc="-5" dirty="0">
                <a:latin typeface="Arial"/>
                <a:cs typeface="Arial"/>
              </a:rPr>
              <a:t>ba</a:t>
            </a:r>
            <a:r>
              <a:rPr sz="1900" b="1" dirty="0">
                <a:latin typeface="Arial"/>
                <a:cs typeface="Arial"/>
              </a:rPr>
              <a:t>	</a:t>
            </a:r>
            <a:r>
              <a:rPr sz="1900" b="1" spc="-5" dirty="0">
                <a:latin typeface="Arial"/>
                <a:cs typeface="Arial"/>
              </a:rPr>
              <a:t>con</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secundario</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t</a:t>
            </a:r>
            <a:r>
              <a:rPr sz="1900" b="1" spc="-5" dirty="0">
                <a:latin typeface="Arial"/>
                <a:cs typeface="Arial"/>
              </a:rPr>
              <a:t>o</a:t>
            </a:r>
            <a:r>
              <a:rPr sz="1900" b="1" dirty="0">
                <a:latin typeface="Arial"/>
                <a:cs typeface="Arial"/>
              </a:rPr>
              <a:t>c</a:t>
            </a:r>
            <a:r>
              <a:rPr sz="1900" b="1" spc="-5" dirty="0">
                <a:latin typeface="Arial"/>
                <a:cs typeface="Arial"/>
              </a:rPr>
              <a:t>ircui</a:t>
            </a:r>
            <a:r>
              <a:rPr sz="1900" b="1" dirty="0">
                <a:latin typeface="Arial"/>
                <a:cs typeface="Arial"/>
              </a:rPr>
              <a:t>t</a:t>
            </a:r>
            <a:r>
              <a:rPr sz="1900" b="1" spc="-5" dirty="0">
                <a:latin typeface="Arial"/>
                <a:cs typeface="Arial"/>
              </a:rPr>
              <a:t>o</a:t>
            </a:r>
            <a:endParaRPr sz="1900">
              <a:latin typeface="Arial"/>
              <a:cs typeface="Arial"/>
            </a:endParaRPr>
          </a:p>
        </p:txBody>
      </p:sp>
      <p:sp>
        <p:nvSpPr>
          <p:cNvPr id="16" name="object 16"/>
          <p:cNvSpPr txBox="1"/>
          <p:nvPr/>
        </p:nvSpPr>
        <p:spPr>
          <a:xfrm>
            <a:off x="7838314" y="3337687"/>
            <a:ext cx="491489" cy="304570"/>
          </a:xfrm>
          <a:prstGeom prst="rect">
            <a:avLst/>
          </a:prstGeom>
        </p:spPr>
        <p:txBody>
          <a:bodyPr vert="horz" wrap="square" lIns="0" tIns="12064" rIns="0" bIns="0" rtlCol="0">
            <a:spAutoFit/>
          </a:bodyPr>
          <a:lstStyle/>
          <a:p>
            <a:pPr marL="12699">
              <a:spcBef>
                <a:spcPts val="95"/>
              </a:spcBef>
              <a:tabLst>
                <a:tab pos="210166" algn="l"/>
              </a:tabLst>
            </a:pPr>
            <a:r>
              <a:rPr sz="1900" b="1" spc="-5" dirty="0">
                <a:latin typeface="Arial"/>
                <a:cs typeface="Arial"/>
              </a:rPr>
              <a:t>,	se</a:t>
            </a:r>
            <a:endParaRPr sz="1900">
              <a:latin typeface="Arial"/>
              <a:cs typeface="Arial"/>
            </a:endParaRPr>
          </a:p>
        </p:txBody>
      </p:sp>
      <p:sp>
        <p:nvSpPr>
          <p:cNvPr id="17" name="object 17"/>
          <p:cNvSpPr txBox="1"/>
          <p:nvPr/>
        </p:nvSpPr>
        <p:spPr>
          <a:xfrm>
            <a:off x="8447279" y="3367152"/>
            <a:ext cx="1525905" cy="269304"/>
          </a:xfrm>
          <a:prstGeom prst="rect">
            <a:avLst/>
          </a:prstGeom>
          <a:solidFill>
            <a:srgbClr val="FFFF00"/>
          </a:solidFill>
        </p:spPr>
        <p:txBody>
          <a:bodyPr vert="horz" wrap="square" lIns="0" tIns="0" rIns="0" bIns="0" rtlCol="0">
            <a:spAutoFit/>
          </a:bodyPr>
          <a:lstStyle/>
          <a:p>
            <a:pPr>
              <a:lnSpc>
                <a:spcPts val="2145"/>
              </a:lnSpc>
              <a:tabLst>
                <a:tab pos="1321318" algn="l"/>
              </a:tabLst>
            </a:pPr>
            <a:r>
              <a:rPr sz="1900" b="1" spc="-5" dirty="0">
                <a:latin typeface="Arial"/>
                <a:cs typeface="Arial"/>
              </a:rPr>
              <a:t>dismin</a:t>
            </a:r>
            <a:r>
              <a:rPr sz="1900" b="1" spc="10" dirty="0">
                <a:latin typeface="Arial"/>
                <a:cs typeface="Arial"/>
              </a:rPr>
              <a:t>u</a:t>
            </a:r>
            <a:r>
              <a:rPr sz="1900" b="1" spc="-30" dirty="0">
                <a:latin typeface="Arial"/>
                <a:cs typeface="Arial"/>
              </a:rPr>
              <a:t>y</a:t>
            </a:r>
            <a:r>
              <a:rPr sz="1900" b="1" spc="-5" dirty="0">
                <a:latin typeface="Arial"/>
                <a:cs typeface="Arial"/>
              </a:rPr>
              <a:t>e</a:t>
            </a:r>
            <a:r>
              <a:rPr sz="1900" b="1" dirty="0">
                <a:latin typeface="Arial"/>
                <a:cs typeface="Arial"/>
              </a:rPr>
              <a:t>	</a:t>
            </a:r>
            <a:r>
              <a:rPr sz="1900" b="1" spc="-5" dirty="0">
                <a:latin typeface="Arial"/>
                <a:cs typeface="Arial"/>
              </a:rPr>
              <a:t>la</a:t>
            </a:r>
            <a:endParaRPr sz="1900">
              <a:latin typeface="Arial"/>
              <a:cs typeface="Arial"/>
            </a:endParaRPr>
          </a:p>
        </p:txBody>
      </p:sp>
      <p:sp>
        <p:nvSpPr>
          <p:cNvPr id="18" name="object 18"/>
          <p:cNvSpPr txBox="1"/>
          <p:nvPr/>
        </p:nvSpPr>
        <p:spPr>
          <a:xfrm>
            <a:off x="947927" y="3644520"/>
            <a:ext cx="58470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influencia</a:t>
            </a:r>
            <a:r>
              <a:rPr sz="1900" b="1" spc="25" dirty="0">
                <a:latin typeface="Arial"/>
                <a:cs typeface="Arial"/>
              </a:rPr>
              <a:t> </a:t>
            </a:r>
            <a:r>
              <a:rPr sz="1900" b="1" spc="-5" dirty="0">
                <a:latin typeface="Arial"/>
                <a:cs typeface="Arial"/>
              </a:rPr>
              <a:t>del</a:t>
            </a:r>
            <a:r>
              <a:rPr sz="1900" b="1" spc="10" dirty="0">
                <a:latin typeface="Arial"/>
                <a:cs typeface="Arial"/>
              </a:rPr>
              <a:t> </a:t>
            </a:r>
            <a:r>
              <a:rPr sz="1900" b="1" spc="-5" dirty="0">
                <a:latin typeface="Arial"/>
                <a:cs typeface="Arial"/>
              </a:rPr>
              <a:t>núcleo</a:t>
            </a:r>
            <a:r>
              <a:rPr sz="1900" b="1" spc="30" dirty="0">
                <a:latin typeface="Arial"/>
                <a:cs typeface="Arial"/>
              </a:rPr>
              <a:t> </a:t>
            </a:r>
            <a:r>
              <a:rPr sz="1900" b="1" spc="-5" dirty="0">
                <a:latin typeface="Arial"/>
                <a:cs typeface="Arial"/>
              </a:rPr>
              <a:t>en</a:t>
            </a:r>
            <a:r>
              <a:rPr sz="1900" b="1" spc="30" dirty="0">
                <a:latin typeface="Arial"/>
                <a:cs typeface="Arial"/>
              </a:rPr>
              <a:t> </a:t>
            </a:r>
            <a:r>
              <a:rPr sz="1900" b="1" spc="-5" dirty="0">
                <a:latin typeface="Arial"/>
                <a:cs typeface="Arial"/>
              </a:rPr>
              <a:t>la</a:t>
            </a:r>
            <a:r>
              <a:rPr sz="1900" b="1" spc="25" dirty="0">
                <a:latin typeface="Arial"/>
                <a:cs typeface="Arial"/>
              </a:rPr>
              <a:t> </a:t>
            </a:r>
            <a:r>
              <a:rPr sz="1900" b="1" spc="-5" dirty="0">
                <a:latin typeface="Arial"/>
                <a:cs typeface="Arial"/>
              </a:rPr>
              <a:t>respuesta</a:t>
            </a:r>
            <a:r>
              <a:rPr sz="1900" b="1" spc="30" dirty="0">
                <a:latin typeface="Arial"/>
                <a:cs typeface="Arial"/>
              </a:rPr>
              <a:t> </a:t>
            </a:r>
            <a:r>
              <a:rPr sz="1900" b="1" spc="-5" dirty="0">
                <a:latin typeface="Arial"/>
                <a:cs typeface="Arial"/>
              </a:rPr>
              <a:t>en</a:t>
            </a:r>
            <a:r>
              <a:rPr sz="1900" b="1" spc="70" dirty="0">
                <a:latin typeface="Arial"/>
                <a:cs typeface="Arial"/>
              </a:rPr>
              <a:t> </a:t>
            </a:r>
            <a:r>
              <a:rPr sz="1900" b="1" spc="-5" dirty="0">
                <a:latin typeface="Arial"/>
                <a:cs typeface="Arial"/>
              </a:rPr>
              <a:t>frecuencia</a:t>
            </a:r>
            <a:endParaRPr sz="1900">
              <a:latin typeface="Arial"/>
              <a:cs typeface="Arial"/>
            </a:endParaRPr>
          </a:p>
        </p:txBody>
      </p:sp>
      <p:sp>
        <p:nvSpPr>
          <p:cNvPr id="19" name="object 19"/>
          <p:cNvSpPr txBox="1"/>
          <p:nvPr/>
        </p:nvSpPr>
        <p:spPr>
          <a:xfrm>
            <a:off x="6794881" y="3644520"/>
            <a:ext cx="970915" cy="269304"/>
          </a:xfrm>
          <a:prstGeom prst="rect">
            <a:avLst/>
          </a:prstGeom>
        </p:spPr>
        <p:txBody>
          <a:bodyPr vert="horz" wrap="square" lIns="0" tIns="0" rIns="0" bIns="0" rtlCol="0">
            <a:spAutoFit/>
          </a:bodyPr>
          <a:lstStyle/>
          <a:p>
            <a:pPr>
              <a:lnSpc>
                <a:spcPts val="2145"/>
              </a:lnSpc>
            </a:pPr>
            <a:r>
              <a:rPr sz="1900" b="1" spc="-5" dirty="0">
                <a:latin typeface="Arial"/>
                <a:cs typeface="Arial"/>
              </a:rPr>
              <a:t>,</a:t>
            </a:r>
            <a:r>
              <a:rPr sz="1900" b="1" spc="-10" dirty="0">
                <a:latin typeface="Arial"/>
                <a:cs typeface="Arial"/>
              </a:rPr>
              <a:t> ya</a:t>
            </a:r>
            <a:r>
              <a:rPr sz="1900" b="1" spc="-15" dirty="0">
                <a:latin typeface="Arial"/>
                <a:cs typeface="Arial"/>
              </a:rPr>
              <a:t> </a:t>
            </a:r>
            <a:r>
              <a:rPr sz="1900" b="1" spc="-5" dirty="0">
                <a:latin typeface="Arial"/>
                <a:cs typeface="Arial"/>
              </a:rPr>
              <a:t>que</a:t>
            </a:r>
            <a:endParaRPr sz="1900">
              <a:latin typeface="Arial"/>
              <a:cs typeface="Arial"/>
            </a:endParaRPr>
          </a:p>
        </p:txBody>
      </p:sp>
      <p:sp>
        <p:nvSpPr>
          <p:cNvPr id="20" name="object 20"/>
          <p:cNvSpPr txBox="1"/>
          <p:nvPr/>
        </p:nvSpPr>
        <p:spPr>
          <a:xfrm>
            <a:off x="7765668" y="3644520"/>
            <a:ext cx="22072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a:t>
            </a:r>
            <a:r>
              <a:rPr sz="1900" b="1" spc="10" dirty="0">
                <a:latin typeface="Arial"/>
                <a:cs typeface="Arial"/>
              </a:rPr>
              <a:t> </a:t>
            </a:r>
            <a:r>
              <a:rPr sz="1900" b="1" spc="-5" dirty="0">
                <a:latin typeface="Arial"/>
                <a:cs typeface="Arial"/>
              </a:rPr>
              <a:t>una</a:t>
            </a:r>
            <a:r>
              <a:rPr sz="1900" b="1" spc="10" dirty="0">
                <a:latin typeface="Arial"/>
                <a:cs typeface="Arial"/>
              </a:rPr>
              <a:t> </a:t>
            </a:r>
            <a:r>
              <a:rPr sz="1900" b="1" spc="-5" dirty="0">
                <a:latin typeface="Arial"/>
                <a:cs typeface="Arial"/>
              </a:rPr>
              <a:t>tensión</a:t>
            </a:r>
            <a:r>
              <a:rPr sz="1900" b="1" spc="15" dirty="0">
                <a:latin typeface="Arial"/>
                <a:cs typeface="Arial"/>
              </a:rPr>
              <a:t> </a:t>
            </a:r>
            <a:r>
              <a:rPr sz="1900" b="1" spc="-5" dirty="0">
                <a:latin typeface="Arial"/>
                <a:cs typeface="Arial"/>
              </a:rPr>
              <a:t>de</a:t>
            </a:r>
            <a:endParaRPr sz="1900">
              <a:latin typeface="Arial"/>
              <a:cs typeface="Arial"/>
            </a:endParaRPr>
          </a:p>
        </p:txBody>
      </p:sp>
      <p:sp>
        <p:nvSpPr>
          <p:cNvPr id="21" name="object 21"/>
          <p:cNvSpPr txBox="1"/>
          <p:nvPr/>
        </p:nvSpPr>
        <p:spPr>
          <a:xfrm>
            <a:off x="947928" y="3921837"/>
            <a:ext cx="7001509" cy="269304"/>
          </a:xfrm>
          <a:prstGeom prst="rect">
            <a:avLst/>
          </a:prstGeom>
          <a:solidFill>
            <a:srgbClr val="FFFF00"/>
          </a:solidFill>
        </p:spPr>
        <p:txBody>
          <a:bodyPr vert="horz" wrap="square" lIns="0" tIns="0" rIns="0" bIns="0" rtlCol="0">
            <a:spAutoFit/>
          </a:bodyPr>
          <a:lstStyle/>
          <a:p>
            <a:pPr>
              <a:lnSpc>
                <a:spcPts val="2145"/>
              </a:lnSpc>
              <a:tabLst>
                <a:tab pos="951145" algn="l"/>
                <a:tab pos="2159443" algn="l"/>
                <a:tab pos="2575331" algn="l"/>
                <a:tab pos="3179163" algn="l"/>
                <a:tab pos="3457903" algn="l"/>
                <a:tab pos="3806487" algn="l"/>
                <a:tab pos="5240825" algn="l"/>
              </a:tabLst>
            </a:pPr>
            <a:r>
              <a:rPr sz="1900" b="1" spc="-5" dirty="0">
                <a:latin typeface="Arial"/>
                <a:cs typeface="Arial"/>
              </a:rPr>
              <a:t>pru</a:t>
            </a:r>
            <a:r>
              <a:rPr sz="1900" b="1" dirty="0">
                <a:latin typeface="Arial"/>
                <a:cs typeface="Arial"/>
              </a:rPr>
              <a:t>e</a:t>
            </a:r>
            <a:r>
              <a:rPr sz="1900" b="1" spc="-5" dirty="0">
                <a:latin typeface="Arial"/>
                <a:cs typeface="Arial"/>
              </a:rPr>
              <a:t>ba</a:t>
            </a:r>
            <a:r>
              <a:rPr sz="1900" b="1" dirty="0">
                <a:latin typeface="Arial"/>
                <a:cs typeface="Arial"/>
              </a:rPr>
              <a:t>	</a:t>
            </a:r>
            <a:r>
              <a:rPr sz="1900" b="1" spc="-5" dirty="0">
                <a:latin typeface="Arial"/>
                <a:cs typeface="Arial"/>
              </a:rPr>
              <a:t>p</a:t>
            </a:r>
            <a:r>
              <a:rPr sz="1900" b="1" dirty="0">
                <a:latin typeface="Arial"/>
                <a:cs typeface="Arial"/>
              </a:rPr>
              <a:t>e</a:t>
            </a:r>
            <a:r>
              <a:rPr sz="1900" b="1" spc="-5" dirty="0">
                <a:latin typeface="Arial"/>
                <a:cs typeface="Arial"/>
              </a:rPr>
              <a:t>queña,</a:t>
            </a:r>
            <a:r>
              <a:rPr sz="1900" b="1" dirty="0">
                <a:latin typeface="Arial"/>
                <a:cs typeface="Arial"/>
              </a:rPr>
              <a:t>	</a:t>
            </a:r>
            <a:r>
              <a:rPr sz="1900" b="1" spc="-5" dirty="0">
                <a:latin typeface="Arial"/>
                <a:cs typeface="Arial"/>
              </a:rPr>
              <a:t>10</a:t>
            </a:r>
            <a:r>
              <a:rPr sz="1900" b="1" dirty="0">
                <a:latin typeface="Arial"/>
                <a:cs typeface="Arial"/>
              </a:rPr>
              <a:t>	</a:t>
            </a:r>
            <a:r>
              <a:rPr sz="1900" b="1" spc="-5" dirty="0">
                <a:latin typeface="Arial"/>
                <a:cs typeface="Arial"/>
              </a:rPr>
              <a:t>Volt</a:t>
            </a:r>
            <a:r>
              <a:rPr sz="1900" b="1" dirty="0">
                <a:latin typeface="Arial"/>
                <a:cs typeface="Arial"/>
              </a:rPr>
              <a:t>	</a:t>
            </a:r>
            <a:r>
              <a:rPr sz="1900" b="1" spc="-5" dirty="0">
                <a:latin typeface="Arial"/>
                <a:cs typeface="Arial"/>
              </a:rPr>
              <a:t>y</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sec</a:t>
            </a:r>
            <a:r>
              <a:rPr sz="1900" b="1" dirty="0">
                <a:latin typeface="Arial"/>
                <a:cs typeface="Arial"/>
              </a:rPr>
              <a:t>u</a:t>
            </a:r>
            <a:r>
              <a:rPr sz="1900" b="1" spc="-5" dirty="0">
                <a:latin typeface="Arial"/>
                <a:cs typeface="Arial"/>
              </a:rPr>
              <a:t>n</a:t>
            </a:r>
            <a:r>
              <a:rPr sz="1900" b="1" dirty="0">
                <a:latin typeface="Arial"/>
                <a:cs typeface="Arial"/>
              </a:rPr>
              <a:t>d</a:t>
            </a:r>
            <a:r>
              <a:rPr sz="1900" b="1" spc="-5" dirty="0">
                <a:latin typeface="Arial"/>
                <a:cs typeface="Arial"/>
              </a:rPr>
              <a:t>ario</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rtocircui</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o</a:t>
            </a:r>
            <a:endParaRPr sz="1900">
              <a:latin typeface="Arial"/>
              <a:cs typeface="Arial"/>
            </a:endParaRPr>
          </a:p>
        </p:txBody>
      </p:sp>
      <p:sp>
        <p:nvSpPr>
          <p:cNvPr id="22" name="object 22"/>
          <p:cNvSpPr txBox="1"/>
          <p:nvPr/>
        </p:nvSpPr>
        <p:spPr>
          <a:xfrm>
            <a:off x="7936230" y="3892677"/>
            <a:ext cx="441325" cy="304570"/>
          </a:xfrm>
          <a:prstGeom prst="rect">
            <a:avLst/>
          </a:prstGeom>
        </p:spPr>
        <p:txBody>
          <a:bodyPr vert="horz" wrap="square" lIns="0" tIns="12064" rIns="0" bIns="0" rtlCol="0">
            <a:spAutoFit/>
          </a:bodyPr>
          <a:lstStyle/>
          <a:p>
            <a:pPr marL="12699">
              <a:spcBef>
                <a:spcPts val="95"/>
              </a:spcBef>
              <a:tabLst>
                <a:tab pos="226675" algn="l"/>
              </a:tabLst>
            </a:pPr>
            <a:r>
              <a:rPr sz="1900" b="1" spc="-5" dirty="0">
                <a:latin typeface="Arial"/>
                <a:cs typeface="Arial"/>
              </a:rPr>
              <a:t>,	la</a:t>
            </a:r>
            <a:endParaRPr sz="1900">
              <a:latin typeface="Arial"/>
              <a:cs typeface="Arial"/>
            </a:endParaRPr>
          </a:p>
        </p:txBody>
      </p:sp>
      <p:sp>
        <p:nvSpPr>
          <p:cNvPr id="23" name="object 23"/>
          <p:cNvSpPr txBox="1"/>
          <p:nvPr/>
        </p:nvSpPr>
        <p:spPr>
          <a:xfrm>
            <a:off x="8511285" y="3921837"/>
            <a:ext cx="1461770" cy="269304"/>
          </a:xfrm>
          <a:prstGeom prst="rect">
            <a:avLst/>
          </a:prstGeom>
          <a:solidFill>
            <a:srgbClr val="FFFF00"/>
          </a:solidFill>
        </p:spPr>
        <p:txBody>
          <a:bodyPr vert="horz" wrap="square" lIns="0" tIns="0" rIns="0" bIns="0" rtlCol="0">
            <a:spAutoFit/>
          </a:bodyPr>
          <a:lstStyle/>
          <a:p>
            <a:pPr>
              <a:lnSpc>
                <a:spcPts val="2145"/>
              </a:lnSpc>
              <a:tabLst>
                <a:tab pos="1177820" algn="l"/>
              </a:tabLst>
            </a:pP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a:t>
            </a:r>
            <a:r>
              <a:rPr sz="1900" b="1" dirty="0">
                <a:latin typeface="Arial"/>
                <a:cs typeface="Arial"/>
              </a:rPr>
              <a:t>	</a:t>
            </a:r>
            <a:r>
              <a:rPr sz="1900" b="1" spc="-5" dirty="0">
                <a:latin typeface="Arial"/>
                <a:cs typeface="Arial"/>
              </a:rPr>
              <a:t>de</a:t>
            </a:r>
            <a:endParaRPr sz="1900">
              <a:latin typeface="Arial"/>
              <a:cs typeface="Arial"/>
            </a:endParaRPr>
          </a:p>
        </p:txBody>
      </p:sp>
      <p:sp>
        <p:nvSpPr>
          <p:cNvPr id="24" name="object 24"/>
          <p:cNvSpPr txBox="1"/>
          <p:nvPr/>
        </p:nvSpPr>
        <p:spPr>
          <a:xfrm>
            <a:off x="947927" y="4199510"/>
            <a:ext cx="3465195" cy="269304"/>
          </a:xfrm>
          <a:prstGeom prst="rect">
            <a:avLst/>
          </a:prstGeom>
          <a:solidFill>
            <a:srgbClr val="FFFF00"/>
          </a:solidFill>
        </p:spPr>
        <p:txBody>
          <a:bodyPr vert="horz" wrap="square" lIns="0" tIns="0" rIns="0" bIns="0" rtlCol="0">
            <a:spAutoFit/>
          </a:bodyPr>
          <a:lstStyle/>
          <a:p>
            <a:pPr>
              <a:lnSpc>
                <a:spcPts val="2145"/>
              </a:lnSpc>
              <a:tabLst>
                <a:tab pos="1322588" algn="l"/>
                <a:tab pos="1812764" algn="l"/>
              </a:tabLst>
            </a:pPr>
            <a:r>
              <a:rPr sz="1900" b="1" spc="-5" dirty="0">
                <a:latin typeface="Arial"/>
                <a:cs typeface="Arial"/>
              </a:rPr>
              <a:t>excitaci</a:t>
            </a:r>
            <a:r>
              <a:rPr sz="1900" b="1" dirty="0">
                <a:latin typeface="Arial"/>
                <a:cs typeface="Arial"/>
              </a:rPr>
              <a:t>ó</a:t>
            </a:r>
            <a:r>
              <a:rPr sz="1900" b="1" spc="-5" dirty="0">
                <a:latin typeface="Arial"/>
                <a:cs typeface="Arial"/>
              </a:rPr>
              <a:t>n</a:t>
            </a:r>
            <a:r>
              <a:rPr sz="1900" b="1" dirty="0">
                <a:latin typeface="Arial"/>
                <a:cs typeface="Arial"/>
              </a:rPr>
              <a:t>	</a:t>
            </a:r>
            <a:r>
              <a:rPr sz="1900" b="1" spc="-15" dirty="0">
                <a:latin typeface="Arial"/>
                <a:cs typeface="Arial"/>
              </a:rPr>
              <a:t>d</a:t>
            </a:r>
            <a:r>
              <a:rPr sz="1900" b="1" spc="-5" dirty="0">
                <a:latin typeface="Arial"/>
                <a:cs typeface="Arial"/>
              </a:rPr>
              <a:t>el</a:t>
            </a:r>
            <a:r>
              <a:rPr sz="1900" b="1" dirty="0">
                <a:latin typeface="Arial"/>
                <a:cs typeface="Arial"/>
              </a:rPr>
              <a:t>	</a:t>
            </a:r>
            <a:r>
              <a:rPr sz="1900" b="1" spc="-5" dirty="0">
                <a:latin typeface="Arial"/>
                <a:cs typeface="Arial"/>
              </a:rPr>
              <a:t>transforma</a:t>
            </a:r>
            <a:r>
              <a:rPr sz="1900" b="1" dirty="0">
                <a:latin typeface="Arial"/>
                <a:cs typeface="Arial"/>
              </a:rPr>
              <a:t>d</a:t>
            </a:r>
            <a:r>
              <a:rPr sz="1900" b="1" spc="-5" dirty="0">
                <a:latin typeface="Arial"/>
                <a:cs typeface="Arial"/>
              </a:rPr>
              <a:t>or</a:t>
            </a:r>
            <a:endParaRPr sz="1900">
              <a:latin typeface="Arial"/>
              <a:cs typeface="Arial"/>
            </a:endParaRPr>
          </a:p>
        </p:txBody>
      </p:sp>
      <p:sp>
        <p:nvSpPr>
          <p:cNvPr id="25" name="object 25"/>
          <p:cNvSpPr txBox="1"/>
          <p:nvPr/>
        </p:nvSpPr>
        <p:spPr>
          <a:xfrm>
            <a:off x="4967352" y="4199510"/>
            <a:ext cx="1632585" cy="269304"/>
          </a:xfrm>
          <a:prstGeom prst="rect">
            <a:avLst/>
          </a:prstGeom>
          <a:solidFill>
            <a:srgbClr val="FFFF00"/>
          </a:solidFill>
        </p:spPr>
        <p:txBody>
          <a:bodyPr vert="horz" wrap="square" lIns="0" tIns="0" rIns="0" bIns="0" rtlCol="0">
            <a:spAutoFit/>
          </a:bodyPr>
          <a:lstStyle/>
          <a:p>
            <a:pPr>
              <a:lnSpc>
                <a:spcPts val="2145"/>
              </a:lnSpc>
              <a:tabLst>
                <a:tab pos="637484" algn="l"/>
              </a:tabLst>
            </a:pPr>
            <a:r>
              <a:rPr sz="1900" b="1" spc="-5" dirty="0">
                <a:latin typeface="Arial"/>
                <a:cs typeface="Arial"/>
              </a:rPr>
              <a:t>m</a:t>
            </a:r>
            <a:r>
              <a:rPr sz="1900" b="1" dirty="0">
                <a:latin typeface="Arial"/>
                <a:cs typeface="Arial"/>
              </a:rPr>
              <a:t>u</a:t>
            </a:r>
            <a:r>
              <a:rPr sz="1900" b="1" spc="-5" dirty="0">
                <a:latin typeface="Arial"/>
                <a:cs typeface="Arial"/>
              </a:rPr>
              <a:t>y</a:t>
            </a:r>
            <a:r>
              <a:rPr sz="1900" b="1" dirty="0">
                <a:latin typeface="Arial"/>
                <a:cs typeface="Arial"/>
              </a:rPr>
              <a:t>	</a:t>
            </a:r>
            <a:r>
              <a:rPr sz="1900" b="1" spc="-5" dirty="0">
                <a:latin typeface="Arial"/>
                <a:cs typeface="Arial"/>
              </a:rPr>
              <a:t>p</a:t>
            </a:r>
            <a:r>
              <a:rPr sz="1900" b="1" dirty="0">
                <a:latin typeface="Arial"/>
                <a:cs typeface="Arial"/>
              </a:rPr>
              <a:t>e</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ñ</a:t>
            </a:r>
            <a:r>
              <a:rPr sz="1900" b="1" spc="-5" dirty="0">
                <a:latin typeface="Arial"/>
                <a:cs typeface="Arial"/>
              </a:rPr>
              <a:t>a</a:t>
            </a:r>
            <a:endParaRPr sz="1900">
              <a:latin typeface="Arial"/>
              <a:cs typeface="Arial"/>
            </a:endParaRPr>
          </a:p>
        </p:txBody>
      </p:sp>
      <p:sp>
        <p:nvSpPr>
          <p:cNvPr id="26" name="object 26"/>
          <p:cNvSpPr txBox="1"/>
          <p:nvPr/>
        </p:nvSpPr>
        <p:spPr>
          <a:xfrm>
            <a:off x="4543171" y="4170045"/>
            <a:ext cx="5440045" cy="304570"/>
          </a:xfrm>
          <a:prstGeom prst="rect">
            <a:avLst/>
          </a:prstGeom>
        </p:spPr>
        <p:txBody>
          <a:bodyPr vert="horz" wrap="square" lIns="0" tIns="12064" rIns="0" bIns="0" rtlCol="0">
            <a:spAutoFit/>
          </a:bodyPr>
          <a:lstStyle/>
          <a:p>
            <a:pPr marL="12699">
              <a:spcBef>
                <a:spcPts val="95"/>
              </a:spcBef>
              <a:tabLst>
                <a:tab pos="2199444" algn="l"/>
                <a:tab pos="3348693" algn="l"/>
                <a:tab pos="3627431" algn="l"/>
                <a:tab pos="3971572" algn="l"/>
                <a:tab pos="5145583" algn="l"/>
              </a:tabLst>
            </a:pPr>
            <a:r>
              <a:rPr sz="1900" b="1" spc="-5" dirty="0">
                <a:latin typeface="Arial"/>
                <a:cs typeface="Arial"/>
              </a:rPr>
              <a:t>es	res</a:t>
            </a:r>
            <a:r>
              <a:rPr sz="1900" b="1" dirty="0">
                <a:latin typeface="Arial"/>
                <a:cs typeface="Arial"/>
              </a:rPr>
              <a:t>p</a:t>
            </a:r>
            <a:r>
              <a:rPr sz="1900" b="1" spc="-5" dirty="0">
                <a:latin typeface="Arial"/>
                <a:cs typeface="Arial"/>
              </a:rPr>
              <a:t>ec</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a:t>
            </a:r>
            <a:r>
              <a:rPr sz="1900" b="1" spc="-21" dirty="0">
                <a:latin typeface="Arial"/>
                <a:cs typeface="Arial"/>
              </a:rPr>
              <a:t>r</a:t>
            </a:r>
            <a:r>
              <a:rPr sz="1900" b="1" spc="-5" dirty="0">
                <a:latin typeface="Arial"/>
                <a:cs typeface="Arial"/>
              </a:rPr>
              <a:t>ie</a:t>
            </a:r>
            <a:r>
              <a:rPr sz="1900" b="1" dirty="0">
                <a:latin typeface="Arial"/>
                <a:cs typeface="Arial"/>
              </a:rPr>
              <a:t>n</a:t>
            </a:r>
            <a:r>
              <a:rPr sz="1900" b="1" spc="-5" dirty="0">
                <a:latin typeface="Arial"/>
                <a:cs typeface="Arial"/>
              </a:rPr>
              <a:t>te</a:t>
            </a:r>
            <a:r>
              <a:rPr sz="1900" b="1" dirty="0">
                <a:latin typeface="Arial"/>
                <a:cs typeface="Arial"/>
              </a:rPr>
              <a:t>	</a:t>
            </a:r>
            <a:r>
              <a:rPr sz="1900" b="1" spc="-5" dirty="0">
                <a:latin typeface="Arial"/>
                <a:cs typeface="Arial"/>
              </a:rPr>
              <a:t>de</a:t>
            </a:r>
            <a:endParaRPr sz="1900">
              <a:latin typeface="Arial"/>
              <a:cs typeface="Arial"/>
            </a:endParaRPr>
          </a:p>
        </p:txBody>
      </p:sp>
      <p:sp>
        <p:nvSpPr>
          <p:cNvPr id="27" name="object 27"/>
          <p:cNvSpPr txBox="1"/>
          <p:nvPr/>
        </p:nvSpPr>
        <p:spPr>
          <a:xfrm>
            <a:off x="935229" y="4448937"/>
            <a:ext cx="9046844" cy="1161214"/>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cortocircuito</a:t>
            </a:r>
            <a:r>
              <a:rPr sz="1900" b="1" spc="10" dirty="0">
                <a:latin typeface="Arial"/>
                <a:cs typeface="Arial"/>
              </a:rPr>
              <a:t> </a:t>
            </a:r>
            <a:r>
              <a:rPr sz="1900" b="1" spc="-5" dirty="0">
                <a:latin typeface="Arial"/>
                <a:cs typeface="Arial"/>
              </a:rPr>
              <a:t>lo</a:t>
            </a:r>
            <a:r>
              <a:rPr sz="1900" b="1" spc="15" dirty="0">
                <a:latin typeface="Arial"/>
                <a:cs typeface="Arial"/>
              </a:rPr>
              <a:t> </a:t>
            </a:r>
            <a:r>
              <a:rPr sz="1900" b="1" spc="-5" dirty="0">
                <a:latin typeface="Arial"/>
                <a:cs typeface="Arial"/>
              </a:rPr>
              <a:t>cual</a:t>
            </a:r>
            <a:r>
              <a:rPr sz="1900" b="1" spc="10" dirty="0">
                <a:latin typeface="Arial"/>
                <a:cs typeface="Arial"/>
              </a:rPr>
              <a:t> </a:t>
            </a:r>
            <a:r>
              <a:rPr sz="1900" b="1" spc="-5" dirty="0">
                <a:latin typeface="Arial"/>
                <a:cs typeface="Arial"/>
              </a:rPr>
              <a:t>permite</a:t>
            </a:r>
            <a:r>
              <a:rPr sz="1900" b="1" spc="15" dirty="0">
                <a:latin typeface="Arial"/>
                <a:cs typeface="Arial"/>
              </a:rPr>
              <a:t> </a:t>
            </a:r>
            <a:r>
              <a:rPr sz="1900" b="1" spc="-5" dirty="0">
                <a:latin typeface="Arial"/>
                <a:cs typeface="Arial"/>
              </a:rPr>
              <a:t>discriminar</a:t>
            </a:r>
            <a:r>
              <a:rPr sz="1900" b="1" spc="30"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problema</a:t>
            </a:r>
            <a:r>
              <a:rPr sz="1900" b="1" spc="21" dirty="0">
                <a:latin typeface="Arial"/>
                <a:cs typeface="Arial"/>
              </a:rPr>
              <a:t> </a:t>
            </a:r>
            <a:r>
              <a:rPr sz="1900" b="1" spc="-5" dirty="0">
                <a:latin typeface="Arial"/>
                <a:cs typeface="Arial"/>
              </a:rPr>
              <a:t>en</a:t>
            </a:r>
            <a:r>
              <a:rPr sz="1900" b="1" spc="15" dirty="0">
                <a:latin typeface="Arial"/>
                <a:cs typeface="Arial"/>
              </a:rPr>
              <a:t> </a:t>
            </a:r>
            <a:r>
              <a:rPr sz="1900" b="1" spc="-5" dirty="0">
                <a:latin typeface="Arial"/>
                <a:cs typeface="Arial"/>
              </a:rPr>
              <a:t>bajas</a:t>
            </a:r>
            <a:r>
              <a:rPr sz="1900" b="1" spc="15" dirty="0">
                <a:latin typeface="Arial"/>
                <a:cs typeface="Arial"/>
              </a:rPr>
              <a:t> </a:t>
            </a:r>
            <a:r>
              <a:rPr sz="1900" b="1" spc="-5" dirty="0">
                <a:latin typeface="Arial"/>
                <a:cs typeface="Arial"/>
              </a:rPr>
              <a:t>frecuencias.</a:t>
            </a:r>
            <a:endParaRPr sz="1900">
              <a:latin typeface="Arial"/>
              <a:cs typeface="Arial"/>
            </a:endParaRPr>
          </a:p>
          <a:p>
            <a:pPr>
              <a:lnSpc>
                <a:spcPct val="100000"/>
              </a:lnSpc>
            </a:pPr>
            <a:endParaRPr sz="1900">
              <a:latin typeface="Arial"/>
              <a:cs typeface="Arial"/>
            </a:endParaRPr>
          </a:p>
          <a:p>
            <a:pPr marL="12699" marR="5080">
              <a:lnSpc>
                <a:spcPts val="2180"/>
              </a:lnSpc>
            </a:pPr>
            <a:r>
              <a:rPr sz="1900" b="1" spc="-5" dirty="0">
                <a:latin typeface="Arial"/>
                <a:cs typeface="Arial"/>
              </a:rPr>
              <a:t>La</a:t>
            </a:r>
            <a:r>
              <a:rPr sz="1900" b="1" spc="125" dirty="0">
                <a:latin typeface="Arial"/>
                <a:cs typeface="Arial"/>
              </a:rPr>
              <a:t> </a:t>
            </a:r>
            <a:r>
              <a:rPr sz="1900" b="1" spc="-5" dirty="0">
                <a:latin typeface="Arial"/>
                <a:cs typeface="Arial"/>
              </a:rPr>
              <a:t>figura</a:t>
            </a:r>
            <a:r>
              <a:rPr sz="1900" b="1" spc="130" dirty="0">
                <a:latin typeface="Arial"/>
                <a:cs typeface="Arial"/>
              </a:rPr>
              <a:t> </a:t>
            </a:r>
            <a:r>
              <a:rPr sz="1900" b="1" spc="-5" dirty="0">
                <a:latin typeface="Arial"/>
                <a:cs typeface="Arial"/>
              </a:rPr>
              <a:t>47</a:t>
            </a:r>
            <a:r>
              <a:rPr sz="1900" b="1" spc="125" dirty="0">
                <a:latin typeface="Arial"/>
                <a:cs typeface="Arial"/>
              </a:rPr>
              <a:t> </a:t>
            </a:r>
            <a:r>
              <a:rPr sz="1900" b="1" spc="-5" dirty="0">
                <a:latin typeface="Arial"/>
                <a:cs typeface="Arial"/>
              </a:rPr>
              <a:t>muestra</a:t>
            </a:r>
            <a:r>
              <a:rPr sz="1900" b="1" spc="120" dirty="0">
                <a:latin typeface="Arial"/>
                <a:cs typeface="Arial"/>
              </a:rPr>
              <a:t> </a:t>
            </a:r>
            <a:r>
              <a:rPr sz="1900" b="1" dirty="0">
                <a:latin typeface="Arial"/>
                <a:cs typeface="Arial"/>
              </a:rPr>
              <a:t>cómo</a:t>
            </a:r>
            <a:r>
              <a:rPr sz="1900" b="1" spc="125" dirty="0">
                <a:latin typeface="Arial"/>
                <a:cs typeface="Arial"/>
              </a:rPr>
              <a:t> </a:t>
            </a:r>
            <a:r>
              <a:rPr sz="1900" b="1" spc="-5" dirty="0">
                <a:latin typeface="Arial"/>
                <a:cs typeface="Arial"/>
              </a:rPr>
              <a:t>se</a:t>
            </a:r>
            <a:r>
              <a:rPr sz="1900" b="1" spc="130" dirty="0">
                <a:latin typeface="Arial"/>
                <a:cs typeface="Arial"/>
              </a:rPr>
              <a:t> </a:t>
            </a:r>
            <a:r>
              <a:rPr sz="1900" b="1" spc="-5" dirty="0">
                <a:latin typeface="Arial"/>
                <a:cs typeface="Arial"/>
              </a:rPr>
              <a:t>realiza</a:t>
            </a:r>
            <a:r>
              <a:rPr sz="1900" b="1" spc="125" dirty="0">
                <a:latin typeface="Arial"/>
                <a:cs typeface="Arial"/>
              </a:rPr>
              <a:t> </a:t>
            </a:r>
            <a:r>
              <a:rPr sz="1900" b="1" dirty="0">
                <a:latin typeface="Arial"/>
                <a:cs typeface="Arial"/>
              </a:rPr>
              <a:t>la</a:t>
            </a:r>
            <a:r>
              <a:rPr sz="1900" b="1" spc="130" dirty="0">
                <a:latin typeface="Arial"/>
                <a:cs typeface="Arial"/>
              </a:rPr>
              <a:t> </a:t>
            </a:r>
            <a:r>
              <a:rPr sz="1900" b="1" spc="-5" dirty="0">
                <a:latin typeface="Arial"/>
                <a:cs typeface="Arial"/>
              </a:rPr>
              <a:t>conexión</a:t>
            </a:r>
            <a:r>
              <a:rPr sz="1900" b="1" spc="130" dirty="0">
                <a:latin typeface="Arial"/>
                <a:cs typeface="Arial"/>
              </a:rPr>
              <a:t> </a:t>
            </a:r>
            <a:r>
              <a:rPr sz="1900" b="1" spc="-10" dirty="0">
                <a:latin typeface="Arial"/>
                <a:cs typeface="Arial"/>
              </a:rPr>
              <a:t>de</a:t>
            </a:r>
            <a:r>
              <a:rPr sz="1900" b="1" spc="125" dirty="0">
                <a:latin typeface="Arial"/>
                <a:cs typeface="Arial"/>
              </a:rPr>
              <a:t> </a:t>
            </a:r>
            <a:r>
              <a:rPr sz="1900" b="1" spc="-5" dirty="0">
                <a:latin typeface="Arial"/>
                <a:cs typeface="Arial"/>
              </a:rPr>
              <a:t>la</a:t>
            </a:r>
            <a:r>
              <a:rPr sz="1900" b="1" spc="130" dirty="0">
                <a:latin typeface="Arial"/>
                <a:cs typeface="Arial"/>
              </a:rPr>
              <a:t> </a:t>
            </a:r>
            <a:r>
              <a:rPr sz="1900" b="1" spc="-5" dirty="0">
                <a:latin typeface="Arial"/>
                <a:cs typeface="Arial"/>
              </a:rPr>
              <a:t>prueba</a:t>
            </a:r>
            <a:r>
              <a:rPr sz="1900" b="1" spc="125" dirty="0">
                <a:latin typeface="Arial"/>
                <a:cs typeface="Arial"/>
              </a:rPr>
              <a:t> </a:t>
            </a:r>
            <a:r>
              <a:rPr sz="1900" b="1" spc="-5" dirty="0">
                <a:latin typeface="Arial"/>
                <a:cs typeface="Arial"/>
              </a:rPr>
              <a:t>en</a:t>
            </a:r>
            <a:r>
              <a:rPr sz="1900" b="1" spc="130" dirty="0">
                <a:latin typeface="Arial"/>
                <a:cs typeface="Arial"/>
              </a:rPr>
              <a:t> </a:t>
            </a:r>
            <a:r>
              <a:rPr sz="1900" b="1" spc="-5" dirty="0">
                <a:latin typeface="Arial"/>
                <a:cs typeface="Arial"/>
              </a:rPr>
              <a:t>una</a:t>
            </a:r>
            <a:r>
              <a:rPr sz="1900" b="1" spc="125" dirty="0">
                <a:latin typeface="Arial"/>
                <a:cs typeface="Arial"/>
              </a:rPr>
              <a:t> </a:t>
            </a:r>
            <a:r>
              <a:rPr sz="1900" b="1" spc="-5" dirty="0">
                <a:latin typeface="Arial"/>
                <a:cs typeface="Arial"/>
              </a:rPr>
              <a:t>bobina </a:t>
            </a:r>
            <a:r>
              <a:rPr sz="1900" b="1" spc="-509"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un</a:t>
            </a:r>
            <a:r>
              <a:rPr sz="1900" b="1" spc="5" dirty="0">
                <a:latin typeface="Arial"/>
                <a:cs typeface="Arial"/>
              </a:rPr>
              <a:t> </a:t>
            </a:r>
            <a:r>
              <a:rPr sz="1900" b="1" spc="-5" dirty="0">
                <a:latin typeface="Arial"/>
                <a:cs typeface="Arial"/>
              </a:rPr>
              <a:t>transformador</a:t>
            </a:r>
            <a:r>
              <a:rPr sz="1900" b="1" spc="10" dirty="0">
                <a:latin typeface="Arial"/>
                <a:cs typeface="Arial"/>
              </a:rPr>
              <a:t> </a:t>
            </a:r>
            <a:r>
              <a:rPr sz="1900" b="1" spc="-5" dirty="0">
                <a:latin typeface="Arial"/>
                <a:cs typeface="Arial"/>
              </a:rPr>
              <a:t>con</a:t>
            </a:r>
            <a:r>
              <a:rPr sz="1900" b="1" spc="5" dirty="0">
                <a:latin typeface="Arial"/>
                <a:cs typeface="Arial"/>
              </a:rPr>
              <a:t> </a:t>
            </a:r>
            <a:r>
              <a:rPr sz="1900" b="1" spc="-5" dirty="0">
                <a:latin typeface="Arial"/>
                <a:cs typeface="Arial"/>
              </a:rPr>
              <a:t>conexión</a:t>
            </a:r>
            <a:r>
              <a:rPr sz="1900" b="1" spc="5" dirty="0">
                <a:latin typeface="Arial"/>
                <a:cs typeface="Arial"/>
              </a:rPr>
              <a:t> </a:t>
            </a:r>
            <a:r>
              <a:rPr sz="1900" b="1" spc="-5" dirty="0">
                <a:latin typeface="Arial"/>
                <a:cs typeface="Arial"/>
              </a:rPr>
              <a:t>delta</a:t>
            </a:r>
            <a:r>
              <a:rPr sz="1900" b="1" spc="5"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el secundario</a:t>
            </a:r>
            <a:r>
              <a:rPr sz="1900" b="1" dirty="0">
                <a:latin typeface="Arial"/>
                <a:cs typeface="Arial"/>
              </a:rPr>
              <a:t> </a:t>
            </a:r>
            <a:r>
              <a:rPr sz="1900" b="1" spc="-5" dirty="0">
                <a:latin typeface="Arial"/>
                <a:cs typeface="Arial"/>
              </a:rPr>
              <a:t>abierto.</a:t>
            </a:r>
            <a:endParaRPr sz="1900">
              <a:latin typeface="Arial"/>
              <a:cs typeface="Arial"/>
            </a:endParaRPr>
          </a:p>
        </p:txBody>
      </p:sp>
      <p:pic>
        <p:nvPicPr>
          <p:cNvPr id="28" name="object 28"/>
          <p:cNvPicPr/>
          <p:nvPr/>
        </p:nvPicPr>
        <p:blipFill>
          <a:blip r:embed="rId2" cstate="print"/>
          <a:stretch>
            <a:fillRect/>
          </a:stretch>
        </p:blipFill>
        <p:spPr>
          <a:xfrm>
            <a:off x="719455" y="5061542"/>
            <a:ext cx="208914" cy="194987"/>
          </a:xfrm>
          <a:prstGeom prst="rect">
            <a:avLst/>
          </a:prstGeom>
        </p:spPr>
      </p:pic>
      <p:sp>
        <p:nvSpPr>
          <p:cNvPr id="29" name="object 29"/>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133</a:t>
            </a:fld>
            <a:endParaRPr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687942" y="1277158"/>
            <a:ext cx="7510239" cy="5052202"/>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134</a:t>
            </a:fld>
            <a:endParaRPr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35229" y="1118362"/>
            <a:ext cx="9050654"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Seis</a:t>
            </a:r>
            <a:r>
              <a:rPr sz="1900" b="1" dirty="0">
                <a:latin typeface="Arial"/>
                <a:cs typeface="Arial"/>
              </a:rPr>
              <a:t> pruebas</a:t>
            </a:r>
            <a:r>
              <a:rPr sz="1900" b="1" spc="5" dirty="0">
                <a:latin typeface="Arial"/>
                <a:cs typeface="Arial"/>
              </a:rPr>
              <a:t> </a:t>
            </a:r>
            <a:r>
              <a:rPr sz="1900" b="1" spc="-5" dirty="0">
                <a:latin typeface="Arial"/>
                <a:cs typeface="Arial"/>
              </a:rPr>
              <a:t>adicionales</a:t>
            </a:r>
            <a:r>
              <a:rPr sz="1900" b="1"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pueden</a:t>
            </a:r>
            <a:r>
              <a:rPr sz="1900" b="1" dirty="0">
                <a:latin typeface="Arial"/>
                <a:cs typeface="Arial"/>
              </a:rPr>
              <a:t> </a:t>
            </a:r>
            <a:r>
              <a:rPr sz="1900" b="1" spc="-5" dirty="0">
                <a:latin typeface="Arial"/>
                <a:cs typeface="Arial"/>
              </a:rPr>
              <a:t>efectuar,</a:t>
            </a:r>
            <a:r>
              <a:rPr sz="1900" b="1" dirty="0">
                <a:latin typeface="Arial"/>
                <a:cs typeface="Arial"/>
              </a:rPr>
              <a:t> </a:t>
            </a:r>
            <a:r>
              <a:rPr sz="1900" b="1" spc="-5" dirty="0">
                <a:latin typeface="Arial"/>
                <a:cs typeface="Arial"/>
              </a:rPr>
              <a:t>3</a:t>
            </a:r>
            <a:r>
              <a:rPr sz="1900" b="1" dirty="0">
                <a:latin typeface="Arial"/>
                <a:cs typeface="Arial"/>
              </a:rPr>
              <a:t> </a:t>
            </a:r>
            <a:r>
              <a:rPr sz="1900" b="1" spc="-5" dirty="0">
                <a:latin typeface="Arial"/>
                <a:cs typeface="Arial"/>
              </a:rPr>
              <a:t>pruebas</a:t>
            </a:r>
            <a:r>
              <a:rPr sz="1900" b="1" dirty="0">
                <a:latin typeface="Arial"/>
                <a:cs typeface="Arial"/>
              </a:rPr>
              <a:t> </a:t>
            </a:r>
            <a:r>
              <a:rPr sz="1900" b="1" spc="-5" dirty="0">
                <a:latin typeface="Arial"/>
                <a:cs typeface="Arial"/>
              </a:rPr>
              <a:t>que</a:t>
            </a:r>
            <a:r>
              <a:rPr sz="1900" b="1" dirty="0">
                <a:latin typeface="Arial"/>
                <a:cs typeface="Arial"/>
              </a:rPr>
              <a:t> </a:t>
            </a:r>
            <a:r>
              <a:rPr sz="1900" b="1" spc="-5" dirty="0">
                <a:latin typeface="Arial"/>
                <a:cs typeface="Arial"/>
              </a:rPr>
              <a:t>miden</a:t>
            </a:r>
            <a:r>
              <a:rPr sz="1900" b="1" dirty="0">
                <a:latin typeface="Arial"/>
                <a:cs typeface="Arial"/>
              </a:rPr>
              <a:t> la </a:t>
            </a:r>
            <a:r>
              <a:rPr sz="1900" b="1" spc="5" dirty="0">
                <a:latin typeface="Arial"/>
                <a:cs typeface="Arial"/>
              </a:rPr>
              <a:t> </a:t>
            </a:r>
            <a:r>
              <a:rPr sz="1900" b="1" spc="-5" dirty="0">
                <a:latin typeface="Arial"/>
                <a:cs typeface="Arial"/>
              </a:rPr>
              <a:t>capacitancia interdevanados y otras tres pruebas que miden la admitancia </a:t>
            </a:r>
            <a:r>
              <a:rPr sz="1900" b="1" dirty="0">
                <a:latin typeface="Arial"/>
                <a:cs typeface="Arial"/>
              </a:rPr>
              <a:t> </a:t>
            </a:r>
            <a:r>
              <a:rPr sz="1900" b="1" spc="-5" dirty="0">
                <a:latin typeface="Arial"/>
                <a:cs typeface="Arial"/>
              </a:rPr>
              <a:t>transferida.</a:t>
            </a:r>
            <a:endParaRPr sz="1900">
              <a:latin typeface="Arial"/>
              <a:cs typeface="Arial"/>
            </a:endParaRPr>
          </a:p>
        </p:txBody>
      </p:sp>
      <p:pic>
        <p:nvPicPr>
          <p:cNvPr id="9" name="object 9"/>
          <p:cNvPicPr/>
          <p:nvPr/>
        </p:nvPicPr>
        <p:blipFill>
          <a:blip r:embed="rId2" cstate="print"/>
          <a:stretch>
            <a:fillRect/>
          </a:stretch>
        </p:blipFill>
        <p:spPr>
          <a:xfrm>
            <a:off x="719455" y="2285958"/>
            <a:ext cx="208914" cy="194987"/>
          </a:xfrm>
          <a:prstGeom prst="rect">
            <a:avLst/>
          </a:prstGeom>
        </p:spPr>
      </p:pic>
      <p:sp>
        <p:nvSpPr>
          <p:cNvPr id="10" name="object 10"/>
          <p:cNvSpPr txBox="1"/>
          <p:nvPr/>
        </p:nvSpPr>
        <p:spPr>
          <a:xfrm>
            <a:off x="1582166" y="2257375"/>
            <a:ext cx="45072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25"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capacitancia</a:t>
            </a:r>
            <a:r>
              <a:rPr sz="1900" b="1" spc="-25" dirty="0">
                <a:latin typeface="Arial"/>
                <a:cs typeface="Arial"/>
              </a:rPr>
              <a:t> </a:t>
            </a:r>
            <a:r>
              <a:rPr sz="1900" b="1" spc="-5" dirty="0">
                <a:latin typeface="Arial"/>
                <a:cs typeface="Arial"/>
              </a:rPr>
              <a:t>interdevanados</a:t>
            </a:r>
            <a:endParaRPr sz="1900">
              <a:latin typeface="Arial"/>
              <a:cs typeface="Arial"/>
            </a:endParaRPr>
          </a:p>
        </p:txBody>
      </p:sp>
      <p:sp>
        <p:nvSpPr>
          <p:cNvPr id="11" name="object 11"/>
          <p:cNvSpPr txBox="1"/>
          <p:nvPr/>
        </p:nvSpPr>
        <p:spPr>
          <a:xfrm>
            <a:off x="935227" y="2228214"/>
            <a:ext cx="5564506" cy="304570"/>
          </a:xfrm>
          <a:prstGeom prst="rect">
            <a:avLst/>
          </a:prstGeom>
        </p:spPr>
        <p:txBody>
          <a:bodyPr vert="horz" wrap="square" lIns="0" tIns="12064" rIns="0" bIns="0" rtlCol="0">
            <a:spAutoFit/>
          </a:bodyPr>
          <a:lstStyle/>
          <a:p>
            <a:pPr marL="12699">
              <a:spcBef>
                <a:spcPts val="95"/>
              </a:spcBef>
              <a:tabLst>
                <a:tab pos="5153202" algn="l"/>
              </a:tabLst>
            </a:pPr>
            <a:r>
              <a:rPr sz="1900" b="1" spc="-5" dirty="0">
                <a:latin typeface="Arial"/>
                <a:cs typeface="Arial"/>
              </a:rPr>
              <a:t>En</a:t>
            </a:r>
            <a:r>
              <a:rPr sz="1900" b="1" spc="-35" dirty="0">
                <a:latin typeface="Arial"/>
                <a:cs typeface="Arial"/>
              </a:rPr>
              <a:t> </a:t>
            </a:r>
            <a:r>
              <a:rPr sz="1900" b="1" spc="-5" dirty="0">
                <a:latin typeface="Arial"/>
                <a:cs typeface="Arial"/>
              </a:rPr>
              <a:t>la	,</a:t>
            </a:r>
            <a:r>
              <a:rPr sz="1900" b="1" spc="-110" dirty="0">
                <a:latin typeface="Arial"/>
                <a:cs typeface="Arial"/>
              </a:rPr>
              <a:t> </a:t>
            </a:r>
            <a:r>
              <a:rPr sz="1900" b="1" spc="-5" dirty="0">
                <a:latin typeface="Arial"/>
                <a:cs typeface="Arial"/>
              </a:rPr>
              <a:t>se</a:t>
            </a:r>
            <a:endParaRPr sz="1900">
              <a:latin typeface="Arial"/>
              <a:cs typeface="Arial"/>
            </a:endParaRPr>
          </a:p>
        </p:txBody>
      </p:sp>
      <p:sp>
        <p:nvSpPr>
          <p:cNvPr id="12" name="object 12"/>
          <p:cNvSpPr txBox="1"/>
          <p:nvPr/>
        </p:nvSpPr>
        <p:spPr>
          <a:xfrm>
            <a:off x="6549518" y="2257375"/>
            <a:ext cx="34232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energiza</a:t>
            </a:r>
            <a:r>
              <a:rPr sz="1900" b="1" spc="-40" dirty="0">
                <a:latin typeface="Arial"/>
                <a:cs typeface="Arial"/>
              </a:rPr>
              <a:t> </a:t>
            </a:r>
            <a:r>
              <a:rPr sz="1900" b="1" spc="-5" dirty="0">
                <a:latin typeface="Arial"/>
                <a:cs typeface="Arial"/>
              </a:rPr>
              <a:t>en</a:t>
            </a:r>
            <a:r>
              <a:rPr sz="1900" b="1" spc="-35" dirty="0">
                <a:latin typeface="Arial"/>
                <a:cs typeface="Arial"/>
              </a:rPr>
              <a:t> </a:t>
            </a:r>
            <a:r>
              <a:rPr sz="1900" b="1" spc="-5" dirty="0">
                <a:latin typeface="Arial"/>
                <a:cs typeface="Arial"/>
              </a:rPr>
              <a:t>el</a:t>
            </a:r>
            <a:r>
              <a:rPr sz="1900" b="1" spc="-35" dirty="0">
                <a:latin typeface="Arial"/>
                <a:cs typeface="Arial"/>
              </a:rPr>
              <a:t> </a:t>
            </a:r>
            <a:r>
              <a:rPr sz="1900" b="1" spc="-5" dirty="0">
                <a:latin typeface="Arial"/>
                <a:cs typeface="Arial"/>
              </a:rPr>
              <a:t>extremo</a:t>
            </a:r>
            <a:r>
              <a:rPr sz="1900" b="1" spc="-3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una</a:t>
            </a:r>
            <a:endParaRPr sz="1900">
              <a:latin typeface="Arial"/>
              <a:cs typeface="Arial"/>
            </a:endParaRPr>
          </a:p>
        </p:txBody>
      </p:sp>
      <p:sp>
        <p:nvSpPr>
          <p:cNvPr id="13" name="object 13"/>
          <p:cNvSpPr txBox="1"/>
          <p:nvPr/>
        </p:nvSpPr>
        <p:spPr>
          <a:xfrm>
            <a:off x="947927" y="2535048"/>
            <a:ext cx="244983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65" dirty="0">
                <a:latin typeface="Arial"/>
                <a:cs typeface="Arial"/>
              </a:rPr>
              <a:t> </a:t>
            </a:r>
            <a:r>
              <a:rPr sz="1900" b="1" spc="-5" dirty="0">
                <a:latin typeface="Arial"/>
                <a:cs typeface="Arial"/>
              </a:rPr>
              <a:t>las</a:t>
            </a:r>
            <a:r>
              <a:rPr sz="1900" b="1" spc="65" dirty="0">
                <a:latin typeface="Arial"/>
                <a:cs typeface="Arial"/>
              </a:rPr>
              <a:t> </a:t>
            </a:r>
            <a:r>
              <a:rPr sz="1900" b="1" spc="-5" dirty="0">
                <a:latin typeface="Arial"/>
                <a:cs typeface="Arial"/>
              </a:rPr>
              <a:t>bobinas</a:t>
            </a:r>
            <a:r>
              <a:rPr sz="1900" b="1" spc="65" dirty="0">
                <a:latin typeface="Arial"/>
                <a:cs typeface="Arial"/>
              </a:rPr>
              <a:t> </a:t>
            </a:r>
            <a:r>
              <a:rPr sz="1900" b="1" spc="-5" dirty="0">
                <a:latin typeface="Arial"/>
                <a:cs typeface="Arial"/>
              </a:rPr>
              <a:t>de</a:t>
            </a:r>
            <a:r>
              <a:rPr sz="1900" b="1" spc="80" dirty="0">
                <a:latin typeface="Arial"/>
                <a:cs typeface="Arial"/>
              </a:rPr>
              <a:t> </a:t>
            </a:r>
            <a:r>
              <a:rPr sz="1900" b="1" spc="-10" dirty="0">
                <a:latin typeface="Arial"/>
                <a:cs typeface="Arial"/>
              </a:rPr>
              <a:t>AT</a:t>
            </a:r>
            <a:endParaRPr sz="1900">
              <a:latin typeface="Arial"/>
              <a:cs typeface="Arial"/>
            </a:endParaRPr>
          </a:p>
        </p:txBody>
      </p:sp>
      <p:sp>
        <p:nvSpPr>
          <p:cNvPr id="14" name="object 14"/>
          <p:cNvSpPr txBox="1"/>
          <p:nvPr/>
        </p:nvSpPr>
        <p:spPr>
          <a:xfrm>
            <a:off x="3461130" y="2505582"/>
            <a:ext cx="14160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21" dirty="0">
                <a:latin typeface="Arial"/>
                <a:cs typeface="Arial"/>
              </a:rPr>
              <a:t> </a:t>
            </a:r>
            <a:r>
              <a:rPr sz="1900" b="1" spc="-5" dirty="0">
                <a:latin typeface="Arial"/>
                <a:cs typeface="Arial"/>
              </a:rPr>
              <a:t>se</a:t>
            </a:r>
            <a:r>
              <a:rPr sz="1900" b="1" spc="44" dirty="0">
                <a:latin typeface="Arial"/>
                <a:cs typeface="Arial"/>
              </a:rPr>
              <a:t> </a:t>
            </a:r>
            <a:r>
              <a:rPr sz="1900" b="1" spc="-5" dirty="0">
                <a:latin typeface="Arial"/>
                <a:cs typeface="Arial"/>
              </a:rPr>
              <a:t>mide</a:t>
            </a:r>
            <a:r>
              <a:rPr sz="1900" b="1" spc="44" dirty="0">
                <a:latin typeface="Arial"/>
                <a:cs typeface="Arial"/>
              </a:rPr>
              <a:t> </a:t>
            </a:r>
            <a:r>
              <a:rPr sz="1900" b="1" spc="-5" dirty="0">
                <a:latin typeface="Arial"/>
                <a:cs typeface="Arial"/>
              </a:rPr>
              <a:t>la</a:t>
            </a:r>
            <a:endParaRPr sz="1900">
              <a:latin typeface="Arial"/>
              <a:cs typeface="Arial"/>
            </a:endParaRPr>
          </a:p>
        </p:txBody>
      </p:sp>
      <p:sp>
        <p:nvSpPr>
          <p:cNvPr id="15" name="object 15"/>
          <p:cNvSpPr txBox="1"/>
          <p:nvPr/>
        </p:nvSpPr>
        <p:spPr>
          <a:xfrm>
            <a:off x="4941442" y="2535048"/>
            <a:ext cx="26416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respuesta</a:t>
            </a:r>
            <a:r>
              <a:rPr sz="1900" b="1" spc="70" dirty="0">
                <a:latin typeface="Arial"/>
                <a:cs typeface="Arial"/>
              </a:rPr>
              <a:t> </a:t>
            </a:r>
            <a:r>
              <a:rPr sz="1900" b="1" spc="-5" dirty="0">
                <a:latin typeface="Arial"/>
                <a:cs typeface="Arial"/>
              </a:rPr>
              <a:t>en</a:t>
            </a:r>
            <a:r>
              <a:rPr sz="1900" b="1" spc="75" dirty="0">
                <a:latin typeface="Arial"/>
                <a:cs typeface="Arial"/>
              </a:rPr>
              <a:t> </a:t>
            </a:r>
            <a:r>
              <a:rPr sz="1900" b="1" spc="-5" dirty="0">
                <a:latin typeface="Arial"/>
                <a:cs typeface="Arial"/>
              </a:rPr>
              <a:t>la</a:t>
            </a:r>
            <a:r>
              <a:rPr sz="1900" b="1" spc="60" dirty="0">
                <a:latin typeface="Arial"/>
                <a:cs typeface="Arial"/>
              </a:rPr>
              <a:t> </a:t>
            </a:r>
            <a:r>
              <a:rPr sz="1900" b="1" spc="-5" dirty="0">
                <a:latin typeface="Arial"/>
                <a:cs typeface="Arial"/>
              </a:rPr>
              <a:t>bobina</a:t>
            </a:r>
            <a:endParaRPr sz="1900">
              <a:latin typeface="Arial"/>
              <a:cs typeface="Arial"/>
            </a:endParaRPr>
          </a:p>
        </p:txBody>
      </p:sp>
      <p:sp>
        <p:nvSpPr>
          <p:cNvPr id="16" name="object 16"/>
          <p:cNvSpPr txBox="1"/>
          <p:nvPr/>
        </p:nvSpPr>
        <p:spPr>
          <a:xfrm>
            <a:off x="7646289" y="2505582"/>
            <a:ext cx="23380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correspondiente</a:t>
            </a:r>
            <a:r>
              <a:rPr sz="1900" b="1" spc="25" dirty="0">
                <a:latin typeface="Arial"/>
                <a:cs typeface="Arial"/>
              </a:rPr>
              <a:t> </a:t>
            </a:r>
            <a:r>
              <a:rPr sz="1900" b="1" spc="-5" dirty="0">
                <a:latin typeface="Arial"/>
                <a:cs typeface="Arial"/>
              </a:rPr>
              <a:t>del</a:t>
            </a:r>
            <a:endParaRPr sz="1900">
              <a:latin typeface="Arial"/>
              <a:cs typeface="Arial"/>
            </a:endParaRPr>
          </a:p>
        </p:txBody>
      </p:sp>
      <p:sp>
        <p:nvSpPr>
          <p:cNvPr id="17" name="object 17"/>
          <p:cNvSpPr txBox="1"/>
          <p:nvPr/>
        </p:nvSpPr>
        <p:spPr>
          <a:xfrm>
            <a:off x="1512061" y="2812416"/>
            <a:ext cx="67055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70" dirty="0">
                <a:latin typeface="Arial"/>
                <a:cs typeface="Arial"/>
              </a:rPr>
              <a:t> </a:t>
            </a:r>
            <a:r>
              <a:rPr sz="1900" b="1" spc="-10" dirty="0">
                <a:latin typeface="Arial"/>
                <a:cs typeface="Arial"/>
              </a:rPr>
              <a:t>BT</a:t>
            </a:r>
            <a:endParaRPr sz="1900">
              <a:latin typeface="Arial"/>
              <a:cs typeface="Arial"/>
            </a:endParaRPr>
          </a:p>
        </p:txBody>
      </p:sp>
      <p:sp>
        <p:nvSpPr>
          <p:cNvPr id="18" name="object 18"/>
          <p:cNvSpPr txBox="1"/>
          <p:nvPr/>
        </p:nvSpPr>
        <p:spPr>
          <a:xfrm>
            <a:off x="935227" y="2782951"/>
            <a:ext cx="1327150" cy="304570"/>
          </a:xfrm>
          <a:prstGeom prst="rect">
            <a:avLst/>
          </a:prstGeom>
        </p:spPr>
        <p:txBody>
          <a:bodyPr vert="horz" wrap="square" lIns="0" tIns="12064" rIns="0" bIns="0" rtlCol="0">
            <a:spAutoFit/>
          </a:bodyPr>
          <a:lstStyle/>
          <a:p>
            <a:pPr marL="12699">
              <a:spcBef>
                <a:spcPts val="95"/>
              </a:spcBef>
              <a:tabLst>
                <a:tab pos="1247029" algn="l"/>
              </a:tabLst>
            </a:pPr>
            <a:r>
              <a:rPr sz="1900" b="1" spc="-5" dirty="0">
                <a:latin typeface="Arial"/>
                <a:cs typeface="Arial"/>
              </a:rPr>
              <a:t>la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a:t>
            </a:r>
            <a:endParaRPr sz="1900">
              <a:latin typeface="Arial"/>
              <a:cs typeface="Arial"/>
            </a:endParaRPr>
          </a:p>
        </p:txBody>
      </p:sp>
      <p:pic>
        <p:nvPicPr>
          <p:cNvPr id="19" name="object 19"/>
          <p:cNvPicPr/>
          <p:nvPr/>
        </p:nvPicPr>
        <p:blipFill>
          <a:blip r:embed="rId2" cstate="print"/>
          <a:stretch>
            <a:fillRect/>
          </a:stretch>
        </p:blipFill>
        <p:spPr>
          <a:xfrm>
            <a:off x="719455" y="3395896"/>
            <a:ext cx="208914" cy="194394"/>
          </a:xfrm>
          <a:prstGeom prst="rect">
            <a:avLst/>
          </a:prstGeom>
        </p:spPr>
      </p:pic>
      <p:sp>
        <p:nvSpPr>
          <p:cNvPr id="20" name="object 20"/>
          <p:cNvSpPr txBox="1"/>
          <p:nvPr/>
        </p:nvSpPr>
        <p:spPr>
          <a:xfrm>
            <a:off x="935228" y="3337687"/>
            <a:ext cx="6089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21" dirty="0">
                <a:latin typeface="Arial"/>
                <a:cs typeface="Arial"/>
              </a:rPr>
              <a:t> </a:t>
            </a:r>
            <a:r>
              <a:rPr sz="1900" b="1" spc="-5" dirty="0">
                <a:latin typeface="Arial"/>
                <a:cs typeface="Arial"/>
              </a:rPr>
              <a:t>la</a:t>
            </a:r>
            <a:endParaRPr sz="1900">
              <a:latin typeface="Arial"/>
              <a:cs typeface="Arial"/>
            </a:endParaRPr>
          </a:p>
        </p:txBody>
      </p:sp>
      <p:sp>
        <p:nvSpPr>
          <p:cNvPr id="21" name="object 21"/>
          <p:cNvSpPr txBox="1"/>
          <p:nvPr/>
        </p:nvSpPr>
        <p:spPr>
          <a:xfrm>
            <a:off x="1606550" y="3367152"/>
            <a:ext cx="38195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prueba</a:t>
            </a:r>
            <a:r>
              <a:rPr sz="1900" b="1" spc="90" dirty="0">
                <a:latin typeface="Arial"/>
                <a:cs typeface="Arial"/>
              </a:rPr>
              <a:t> </a:t>
            </a:r>
            <a:r>
              <a:rPr sz="1900" b="1" spc="-5" dirty="0">
                <a:latin typeface="Arial"/>
                <a:cs typeface="Arial"/>
              </a:rPr>
              <a:t>de</a:t>
            </a:r>
            <a:r>
              <a:rPr sz="1900" b="1" spc="75" dirty="0">
                <a:latin typeface="Arial"/>
                <a:cs typeface="Arial"/>
              </a:rPr>
              <a:t> </a:t>
            </a:r>
            <a:r>
              <a:rPr sz="1900" b="1" spc="-5" dirty="0">
                <a:latin typeface="Arial"/>
                <a:cs typeface="Arial"/>
              </a:rPr>
              <a:t>admitancia</a:t>
            </a:r>
            <a:r>
              <a:rPr sz="1900" b="1" spc="70" dirty="0">
                <a:latin typeface="Arial"/>
                <a:cs typeface="Arial"/>
              </a:rPr>
              <a:t> </a:t>
            </a:r>
            <a:r>
              <a:rPr sz="1900" b="1" spc="-5" dirty="0">
                <a:latin typeface="Arial"/>
                <a:cs typeface="Arial"/>
              </a:rPr>
              <a:t>transferida</a:t>
            </a:r>
            <a:endParaRPr sz="1900">
              <a:latin typeface="Arial"/>
              <a:cs typeface="Arial"/>
            </a:endParaRPr>
          </a:p>
        </p:txBody>
      </p:sp>
      <p:sp>
        <p:nvSpPr>
          <p:cNvPr id="22" name="object 22"/>
          <p:cNvSpPr txBox="1"/>
          <p:nvPr/>
        </p:nvSpPr>
        <p:spPr>
          <a:xfrm>
            <a:off x="5413376" y="3337687"/>
            <a:ext cx="4362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5" dirty="0">
                <a:latin typeface="Arial"/>
                <a:cs typeface="Arial"/>
              </a:rPr>
              <a:t> </a:t>
            </a:r>
            <a:r>
              <a:rPr sz="1900" b="1" spc="-5" dirty="0">
                <a:latin typeface="Arial"/>
                <a:cs typeface="Arial"/>
              </a:rPr>
              <a:t>se</a:t>
            </a:r>
            <a:endParaRPr sz="1900">
              <a:latin typeface="Arial"/>
              <a:cs typeface="Arial"/>
            </a:endParaRPr>
          </a:p>
        </p:txBody>
      </p:sp>
      <p:sp>
        <p:nvSpPr>
          <p:cNvPr id="23" name="object 23"/>
          <p:cNvSpPr txBox="1"/>
          <p:nvPr/>
        </p:nvSpPr>
        <p:spPr>
          <a:xfrm>
            <a:off x="5912484" y="3367152"/>
            <a:ext cx="406018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energiza</a:t>
            </a:r>
            <a:r>
              <a:rPr sz="1900" b="1" spc="80" dirty="0">
                <a:latin typeface="Arial"/>
                <a:cs typeface="Arial"/>
              </a:rPr>
              <a:t> </a:t>
            </a:r>
            <a:r>
              <a:rPr sz="1900" b="1" spc="-5" dirty="0">
                <a:latin typeface="Arial"/>
                <a:cs typeface="Arial"/>
              </a:rPr>
              <a:t>uno</a:t>
            </a:r>
            <a:r>
              <a:rPr sz="1900" b="1" spc="60" dirty="0">
                <a:latin typeface="Arial"/>
                <a:cs typeface="Arial"/>
              </a:rPr>
              <a:t> </a:t>
            </a:r>
            <a:r>
              <a:rPr sz="1900" b="1" spc="-5" dirty="0">
                <a:latin typeface="Arial"/>
                <a:cs typeface="Arial"/>
              </a:rPr>
              <a:t>de</a:t>
            </a:r>
            <a:r>
              <a:rPr sz="1900" b="1" spc="65" dirty="0">
                <a:latin typeface="Arial"/>
                <a:cs typeface="Arial"/>
              </a:rPr>
              <a:t> </a:t>
            </a:r>
            <a:r>
              <a:rPr sz="1900" b="1" spc="-5" dirty="0">
                <a:latin typeface="Arial"/>
                <a:cs typeface="Arial"/>
              </a:rPr>
              <a:t>los</a:t>
            </a:r>
            <a:r>
              <a:rPr sz="1900" b="1" spc="80" dirty="0">
                <a:latin typeface="Arial"/>
                <a:cs typeface="Arial"/>
              </a:rPr>
              <a:t> </a:t>
            </a:r>
            <a:r>
              <a:rPr sz="1900" b="1" spc="-5" dirty="0">
                <a:latin typeface="Arial"/>
                <a:cs typeface="Arial"/>
              </a:rPr>
              <a:t>extremos</a:t>
            </a:r>
            <a:r>
              <a:rPr sz="1900" b="1" spc="65" dirty="0">
                <a:latin typeface="Arial"/>
                <a:cs typeface="Arial"/>
              </a:rPr>
              <a:t> </a:t>
            </a:r>
            <a:r>
              <a:rPr sz="1900" b="1" spc="-5" dirty="0">
                <a:latin typeface="Arial"/>
                <a:cs typeface="Arial"/>
              </a:rPr>
              <a:t>de</a:t>
            </a:r>
            <a:r>
              <a:rPr sz="1900" b="1" spc="75" dirty="0">
                <a:latin typeface="Arial"/>
                <a:cs typeface="Arial"/>
              </a:rPr>
              <a:t> </a:t>
            </a:r>
            <a:r>
              <a:rPr sz="1900" b="1" dirty="0">
                <a:latin typeface="Arial"/>
                <a:cs typeface="Arial"/>
              </a:rPr>
              <a:t>la</a:t>
            </a:r>
            <a:endParaRPr sz="1900">
              <a:latin typeface="Arial"/>
              <a:cs typeface="Arial"/>
            </a:endParaRPr>
          </a:p>
        </p:txBody>
      </p:sp>
      <p:sp>
        <p:nvSpPr>
          <p:cNvPr id="24" name="object 24"/>
          <p:cNvSpPr txBox="1"/>
          <p:nvPr/>
        </p:nvSpPr>
        <p:spPr>
          <a:xfrm>
            <a:off x="947929" y="3644520"/>
            <a:ext cx="156273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bobina</a:t>
            </a:r>
            <a:r>
              <a:rPr sz="1900" b="1" spc="100" dirty="0">
                <a:latin typeface="Arial"/>
                <a:cs typeface="Arial"/>
              </a:rPr>
              <a:t> </a:t>
            </a:r>
            <a:r>
              <a:rPr sz="1900" b="1" spc="-5" dirty="0">
                <a:latin typeface="Arial"/>
                <a:cs typeface="Arial"/>
              </a:rPr>
              <a:t>de</a:t>
            </a:r>
            <a:r>
              <a:rPr sz="1900" b="1" spc="130" dirty="0">
                <a:latin typeface="Arial"/>
                <a:cs typeface="Arial"/>
              </a:rPr>
              <a:t> </a:t>
            </a:r>
            <a:r>
              <a:rPr sz="1900" b="1" spc="-10" dirty="0">
                <a:latin typeface="Arial"/>
                <a:cs typeface="Arial"/>
              </a:rPr>
              <a:t>AT</a:t>
            </a:r>
            <a:endParaRPr sz="1900">
              <a:latin typeface="Arial"/>
              <a:cs typeface="Arial"/>
            </a:endParaRPr>
          </a:p>
        </p:txBody>
      </p:sp>
      <p:sp>
        <p:nvSpPr>
          <p:cNvPr id="25" name="object 25"/>
          <p:cNvSpPr txBox="1"/>
          <p:nvPr/>
        </p:nvSpPr>
        <p:spPr>
          <a:xfrm>
            <a:off x="2661158" y="3644520"/>
            <a:ext cx="4115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conectando</a:t>
            </a:r>
            <a:r>
              <a:rPr sz="1900" b="1" spc="135" dirty="0">
                <a:latin typeface="Arial"/>
                <a:cs typeface="Arial"/>
              </a:rPr>
              <a:t> </a:t>
            </a:r>
            <a:r>
              <a:rPr sz="1900" b="1" spc="-5" dirty="0">
                <a:latin typeface="Arial"/>
                <a:cs typeface="Arial"/>
              </a:rPr>
              <a:t>el</a:t>
            </a:r>
            <a:r>
              <a:rPr sz="1900" b="1" spc="145" dirty="0">
                <a:latin typeface="Arial"/>
                <a:cs typeface="Arial"/>
              </a:rPr>
              <a:t> </a:t>
            </a:r>
            <a:r>
              <a:rPr sz="1900" b="1" spc="-5" dirty="0">
                <a:latin typeface="Arial"/>
                <a:cs typeface="Arial"/>
              </a:rPr>
              <a:t>otro</a:t>
            </a:r>
            <a:r>
              <a:rPr sz="1900" b="1" spc="130" dirty="0">
                <a:latin typeface="Arial"/>
                <a:cs typeface="Arial"/>
              </a:rPr>
              <a:t> </a:t>
            </a:r>
            <a:r>
              <a:rPr sz="1900" b="1" spc="-5" dirty="0">
                <a:latin typeface="Arial"/>
                <a:cs typeface="Arial"/>
              </a:rPr>
              <a:t>extremo</a:t>
            </a:r>
            <a:r>
              <a:rPr sz="1900" b="1" spc="130" dirty="0">
                <a:latin typeface="Arial"/>
                <a:cs typeface="Arial"/>
              </a:rPr>
              <a:t> </a:t>
            </a:r>
            <a:r>
              <a:rPr sz="1900" b="1" spc="-5" dirty="0">
                <a:latin typeface="Arial"/>
                <a:cs typeface="Arial"/>
              </a:rPr>
              <a:t>a</a:t>
            </a:r>
            <a:r>
              <a:rPr sz="1900" b="1" spc="130" dirty="0">
                <a:latin typeface="Arial"/>
                <a:cs typeface="Arial"/>
              </a:rPr>
              <a:t> </a:t>
            </a:r>
            <a:r>
              <a:rPr sz="1900" b="1" spc="-5" dirty="0">
                <a:latin typeface="Arial"/>
                <a:cs typeface="Arial"/>
              </a:rPr>
              <a:t>tierra</a:t>
            </a:r>
            <a:endParaRPr sz="1900">
              <a:latin typeface="Arial"/>
              <a:cs typeface="Arial"/>
            </a:endParaRPr>
          </a:p>
        </p:txBody>
      </p:sp>
      <p:sp>
        <p:nvSpPr>
          <p:cNvPr id="26" name="object 26"/>
          <p:cNvSpPr txBox="1"/>
          <p:nvPr/>
        </p:nvSpPr>
        <p:spPr>
          <a:xfrm>
            <a:off x="2497582" y="3615055"/>
            <a:ext cx="7482840" cy="304570"/>
          </a:xfrm>
          <a:prstGeom prst="rect">
            <a:avLst/>
          </a:prstGeom>
        </p:spPr>
        <p:txBody>
          <a:bodyPr vert="horz" wrap="square" lIns="0" tIns="12064" rIns="0" bIns="0" rtlCol="0">
            <a:spAutoFit/>
          </a:bodyPr>
          <a:lstStyle/>
          <a:p>
            <a:pPr marL="12699">
              <a:spcBef>
                <a:spcPts val="95"/>
              </a:spcBef>
              <a:tabLst>
                <a:tab pos="4363333" algn="l"/>
              </a:tabLst>
            </a:pPr>
            <a:r>
              <a:rPr sz="1900" b="1" spc="-5" dirty="0">
                <a:latin typeface="Arial"/>
                <a:cs typeface="Arial"/>
              </a:rPr>
              <a:t>,	midiendo</a:t>
            </a:r>
            <a:r>
              <a:rPr sz="1900" b="1" spc="120" dirty="0">
                <a:latin typeface="Arial"/>
                <a:cs typeface="Arial"/>
              </a:rPr>
              <a:t> </a:t>
            </a:r>
            <a:r>
              <a:rPr sz="1900" b="1" spc="-5" dirty="0">
                <a:latin typeface="Arial"/>
                <a:cs typeface="Arial"/>
              </a:rPr>
              <a:t>en</a:t>
            </a:r>
            <a:r>
              <a:rPr sz="1900" b="1" spc="110" dirty="0">
                <a:latin typeface="Arial"/>
                <a:cs typeface="Arial"/>
              </a:rPr>
              <a:t> </a:t>
            </a:r>
            <a:r>
              <a:rPr sz="1900" b="1" spc="-5" dirty="0">
                <a:latin typeface="Arial"/>
                <a:cs typeface="Arial"/>
              </a:rPr>
              <a:t>el</a:t>
            </a:r>
            <a:r>
              <a:rPr sz="1900" b="1" spc="120" dirty="0">
                <a:latin typeface="Arial"/>
                <a:cs typeface="Arial"/>
              </a:rPr>
              <a:t> </a:t>
            </a:r>
            <a:r>
              <a:rPr sz="1900" b="1" spc="-5" dirty="0">
                <a:latin typeface="Arial"/>
                <a:cs typeface="Arial"/>
              </a:rPr>
              <a:t>terminal</a:t>
            </a:r>
            <a:r>
              <a:rPr sz="1900" b="1" spc="114" dirty="0">
                <a:latin typeface="Arial"/>
                <a:cs typeface="Arial"/>
              </a:rPr>
              <a:t> </a:t>
            </a:r>
            <a:r>
              <a:rPr sz="1900" b="1" spc="-5" dirty="0">
                <a:latin typeface="Arial"/>
                <a:cs typeface="Arial"/>
              </a:rPr>
              <a:t>de</a:t>
            </a:r>
            <a:endParaRPr sz="1900">
              <a:latin typeface="Arial"/>
              <a:cs typeface="Arial"/>
            </a:endParaRPr>
          </a:p>
        </p:txBody>
      </p:sp>
      <p:sp>
        <p:nvSpPr>
          <p:cNvPr id="27" name="object 27"/>
          <p:cNvSpPr txBox="1"/>
          <p:nvPr/>
        </p:nvSpPr>
        <p:spPr>
          <a:xfrm>
            <a:off x="935227" y="3892677"/>
            <a:ext cx="9046209" cy="1715212"/>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BT</a:t>
            </a:r>
            <a:r>
              <a:rPr sz="1900" b="1" spc="10" dirty="0">
                <a:latin typeface="Arial"/>
                <a:cs typeface="Arial"/>
              </a:rPr>
              <a:t> </a:t>
            </a:r>
            <a:r>
              <a:rPr sz="1900" b="1" spc="-5" dirty="0">
                <a:latin typeface="Arial"/>
                <a:cs typeface="Arial"/>
              </a:rPr>
              <a:t>correspondiente</a:t>
            </a:r>
            <a:r>
              <a:rPr sz="1900" b="1" spc="5" dirty="0">
                <a:latin typeface="Arial"/>
                <a:cs typeface="Arial"/>
              </a:rPr>
              <a:t> </a:t>
            </a:r>
            <a:r>
              <a:rPr sz="1900" b="1" spc="-5" dirty="0">
                <a:latin typeface="Arial"/>
                <a:cs typeface="Arial"/>
              </a:rPr>
              <a:t>conectando</a:t>
            </a:r>
            <a:r>
              <a:rPr sz="1900" b="1" spc="15"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otro</a:t>
            </a:r>
            <a:r>
              <a:rPr sz="1900" b="1" spc="10" dirty="0">
                <a:latin typeface="Arial"/>
                <a:cs typeface="Arial"/>
              </a:rPr>
              <a:t> </a:t>
            </a:r>
            <a:r>
              <a:rPr sz="1900" b="1" spc="-5" dirty="0">
                <a:latin typeface="Arial"/>
                <a:cs typeface="Arial"/>
              </a:rPr>
              <a:t>extremo</a:t>
            </a:r>
            <a:r>
              <a:rPr sz="1900" b="1" spc="5" dirty="0">
                <a:latin typeface="Arial"/>
                <a:cs typeface="Arial"/>
              </a:rPr>
              <a:t> </a:t>
            </a:r>
            <a:r>
              <a:rPr sz="1900" b="1" spc="-5" dirty="0">
                <a:latin typeface="Arial"/>
                <a:cs typeface="Arial"/>
              </a:rPr>
              <a:t>a</a:t>
            </a:r>
            <a:r>
              <a:rPr sz="1900" b="1" spc="44" dirty="0">
                <a:latin typeface="Arial"/>
                <a:cs typeface="Arial"/>
              </a:rPr>
              <a:t> </a:t>
            </a:r>
            <a:r>
              <a:rPr sz="1900" b="1" spc="-5" dirty="0">
                <a:latin typeface="Arial"/>
                <a:cs typeface="Arial"/>
              </a:rPr>
              <a:t>tierra.</a:t>
            </a:r>
            <a:endParaRPr sz="1900">
              <a:latin typeface="Arial"/>
              <a:cs typeface="Arial"/>
            </a:endParaRPr>
          </a:p>
          <a:p>
            <a:pPr>
              <a:spcBef>
                <a:spcPts val="10"/>
              </a:spcBef>
            </a:pPr>
            <a:endParaRPr sz="1900">
              <a:latin typeface="Arial"/>
              <a:cs typeface="Arial"/>
            </a:endParaRPr>
          </a:p>
          <a:p>
            <a:pPr marL="12699" marR="5080">
              <a:lnSpc>
                <a:spcPts val="2180"/>
              </a:lnSpc>
              <a:spcBef>
                <a:spcPts val="5"/>
              </a:spcBef>
            </a:pPr>
            <a:r>
              <a:rPr sz="1900" b="1" spc="-5" dirty="0">
                <a:latin typeface="Arial"/>
                <a:cs typeface="Arial"/>
              </a:rPr>
              <a:t>En</a:t>
            </a:r>
            <a:r>
              <a:rPr sz="1900" b="1" dirty="0">
                <a:latin typeface="Arial"/>
                <a:cs typeface="Arial"/>
              </a:rPr>
              <a:t> </a:t>
            </a:r>
            <a:r>
              <a:rPr sz="1900" b="1" spc="-5" dirty="0">
                <a:latin typeface="Arial"/>
                <a:cs typeface="Arial"/>
              </a:rPr>
              <a:t>esta</a:t>
            </a:r>
            <a:r>
              <a:rPr sz="1900" b="1" spc="5" dirty="0">
                <a:latin typeface="Arial"/>
                <a:cs typeface="Arial"/>
              </a:rPr>
              <a:t> </a:t>
            </a:r>
            <a:r>
              <a:rPr sz="1900" b="1" spc="-5" dirty="0">
                <a:latin typeface="Arial"/>
                <a:cs typeface="Arial"/>
              </a:rPr>
              <a:t>última</a:t>
            </a:r>
            <a:r>
              <a:rPr sz="1900" b="1" spc="5" dirty="0">
                <a:latin typeface="Arial"/>
                <a:cs typeface="Arial"/>
              </a:rPr>
              <a:t> </a:t>
            </a:r>
            <a:r>
              <a:rPr sz="1900" b="1" spc="-5" dirty="0">
                <a:latin typeface="Arial"/>
                <a:cs typeface="Arial"/>
              </a:rPr>
              <a:t>prueba,</a:t>
            </a:r>
            <a:r>
              <a:rPr sz="1900" b="1" spc="5"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rango</a:t>
            </a:r>
            <a:r>
              <a:rPr sz="1900" b="1" spc="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baja</a:t>
            </a:r>
            <a:r>
              <a:rPr sz="1900" b="1" dirty="0">
                <a:latin typeface="Arial"/>
                <a:cs typeface="Arial"/>
              </a:rPr>
              <a:t> </a:t>
            </a:r>
            <a:r>
              <a:rPr sz="1900" b="1" spc="-5" dirty="0">
                <a:latin typeface="Arial"/>
                <a:cs typeface="Arial"/>
              </a:rPr>
              <a:t>frecuencia</a:t>
            </a:r>
            <a:r>
              <a:rPr sz="1900" b="1" spc="50" dirty="0">
                <a:latin typeface="Arial"/>
                <a:cs typeface="Arial"/>
              </a:rPr>
              <a:t> </a:t>
            </a:r>
            <a:r>
              <a:rPr sz="1900" b="1" spc="-5" dirty="0">
                <a:latin typeface="Arial"/>
                <a:cs typeface="Arial"/>
              </a:rPr>
              <a:t>está</a:t>
            </a:r>
            <a:r>
              <a:rPr sz="1900" b="1" spc="5" dirty="0">
                <a:latin typeface="Arial"/>
                <a:cs typeface="Arial"/>
              </a:rPr>
              <a:t> </a:t>
            </a:r>
            <a:r>
              <a:rPr sz="1900" b="1" spc="-5" dirty="0">
                <a:latin typeface="Arial"/>
                <a:cs typeface="Arial"/>
              </a:rPr>
              <a:t>definido</a:t>
            </a:r>
            <a:r>
              <a:rPr sz="1900" b="1" spc="5" dirty="0">
                <a:latin typeface="Arial"/>
                <a:cs typeface="Arial"/>
              </a:rPr>
              <a:t> </a:t>
            </a:r>
            <a:r>
              <a:rPr sz="1900" b="1" spc="-5" dirty="0">
                <a:latin typeface="Arial"/>
                <a:cs typeface="Arial"/>
              </a:rPr>
              <a:t>por</a:t>
            </a:r>
            <a:r>
              <a:rPr sz="1900" b="1" spc="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relación </a:t>
            </a:r>
            <a:r>
              <a:rPr sz="1900" b="1" spc="-509"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transformación</a:t>
            </a:r>
            <a:r>
              <a:rPr sz="1900" b="1" dirty="0">
                <a:latin typeface="Arial"/>
                <a:cs typeface="Arial"/>
              </a:rPr>
              <a:t> </a:t>
            </a:r>
            <a:r>
              <a:rPr sz="1900" b="1" spc="-5" dirty="0">
                <a:latin typeface="Arial"/>
                <a:cs typeface="Arial"/>
              </a:rPr>
              <a:t>del</a:t>
            </a:r>
            <a:r>
              <a:rPr sz="1900" b="1" spc="21" dirty="0">
                <a:latin typeface="Arial"/>
                <a:cs typeface="Arial"/>
              </a:rPr>
              <a:t> </a:t>
            </a:r>
            <a:r>
              <a:rPr sz="1900" b="1" spc="-5" dirty="0">
                <a:latin typeface="Arial"/>
                <a:cs typeface="Arial"/>
              </a:rPr>
              <a:t>transformador.</a:t>
            </a:r>
            <a:endParaRPr sz="1900">
              <a:latin typeface="Arial"/>
              <a:cs typeface="Arial"/>
            </a:endParaRPr>
          </a:p>
          <a:p>
            <a:pPr>
              <a:spcBef>
                <a:spcPts val="21"/>
              </a:spcBef>
            </a:pPr>
            <a:endParaRPr sz="1700">
              <a:latin typeface="Arial"/>
              <a:cs typeface="Arial"/>
            </a:endParaRPr>
          </a:p>
          <a:p>
            <a:pPr marL="12699"/>
            <a:r>
              <a:rPr sz="1900" b="1" spc="-5" dirty="0">
                <a:latin typeface="Arial"/>
                <a:cs typeface="Arial"/>
              </a:rPr>
              <a:t>En</a:t>
            </a:r>
            <a:r>
              <a:rPr sz="1900" b="1" dirty="0">
                <a:latin typeface="Arial"/>
                <a:cs typeface="Arial"/>
              </a:rPr>
              <a:t> </a:t>
            </a:r>
            <a:r>
              <a:rPr sz="1900" b="1" spc="-5" dirty="0">
                <a:latin typeface="Arial"/>
                <a:cs typeface="Arial"/>
              </a:rPr>
              <a:t>ambos</a:t>
            </a:r>
            <a:r>
              <a:rPr sz="1900" b="1" dirty="0">
                <a:latin typeface="Arial"/>
                <a:cs typeface="Arial"/>
              </a:rPr>
              <a:t> casos, </a:t>
            </a:r>
            <a:r>
              <a:rPr sz="1900" b="1" spc="-5" dirty="0">
                <a:latin typeface="Arial"/>
                <a:cs typeface="Arial"/>
              </a:rPr>
              <a:t>el</a:t>
            </a:r>
            <a:r>
              <a:rPr sz="1900" b="1" spc="10" dirty="0">
                <a:latin typeface="Arial"/>
                <a:cs typeface="Arial"/>
              </a:rPr>
              <a:t> </a:t>
            </a:r>
            <a:r>
              <a:rPr sz="1900" b="1" spc="-5" dirty="0">
                <a:latin typeface="Arial"/>
                <a:cs typeface="Arial"/>
              </a:rPr>
              <a:t>análisis</a:t>
            </a:r>
            <a:r>
              <a:rPr sz="1900" b="1" dirty="0">
                <a:latin typeface="Arial"/>
                <a:cs typeface="Arial"/>
              </a:rPr>
              <a:t> de </a:t>
            </a:r>
            <a:r>
              <a:rPr sz="1900" b="1" spc="-5" dirty="0">
                <a:latin typeface="Arial"/>
                <a:cs typeface="Arial"/>
              </a:rPr>
              <a:t>la</a:t>
            </a:r>
            <a:r>
              <a:rPr sz="1900" b="1" spc="5" dirty="0">
                <a:latin typeface="Arial"/>
                <a:cs typeface="Arial"/>
              </a:rPr>
              <a:t> </a:t>
            </a:r>
            <a:r>
              <a:rPr sz="1900" b="1" spc="-5" dirty="0">
                <a:latin typeface="Arial"/>
                <a:cs typeface="Arial"/>
              </a:rPr>
              <a:t>pruebas</a:t>
            </a:r>
            <a:r>
              <a:rPr sz="1900" b="1" spc="40" dirty="0">
                <a:latin typeface="Arial"/>
                <a:cs typeface="Arial"/>
              </a:rPr>
              <a:t> </a:t>
            </a:r>
            <a:r>
              <a:rPr sz="1900" b="1" spc="-5" dirty="0">
                <a:latin typeface="Arial"/>
                <a:cs typeface="Arial"/>
              </a:rPr>
              <a:t>sigue</a:t>
            </a:r>
            <a:r>
              <a:rPr sz="1900" b="1" spc="10" dirty="0">
                <a:latin typeface="Arial"/>
                <a:cs typeface="Arial"/>
              </a:rPr>
              <a:t> </a:t>
            </a:r>
            <a:r>
              <a:rPr sz="1900" b="1" spc="-5" dirty="0">
                <a:latin typeface="Arial"/>
                <a:cs typeface="Arial"/>
              </a:rPr>
              <a:t>siendo</a:t>
            </a:r>
            <a:r>
              <a:rPr sz="1900" b="1" spc="10" dirty="0">
                <a:latin typeface="Arial"/>
                <a:cs typeface="Arial"/>
              </a:rPr>
              <a:t> </a:t>
            </a:r>
            <a:r>
              <a:rPr sz="1900" b="1" spc="-5" dirty="0">
                <a:latin typeface="Arial"/>
                <a:cs typeface="Arial"/>
              </a:rPr>
              <a:t>comparativa.</a:t>
            </a:r>
            <a:endParaRPr sz="1900">
              <a:latin typeface="Arial"/>
              <a:cs typeface="Arial"/>
            </a:endParaRPr>
          </a:p>
        </p:txBody>
      </p:sp>
      <p:pic>
        <p:nvPicPr>
          <p:cNvPr id="28" name="object 28"/>
          <p:cNvPicPr/>
          <p:nvPr/>
        </p:nvPicPr>
        <p:blipFill>
          <a:blip r:embed="rId2" cstate="print"/>
          <a:stretch>
            <a:fillRect/>
          </a:stretch>
        </p:blipFill>
        <p:spPr>
          <a:xfrm>
            <a:off x="719455" y="4506553"/>
            <a:ext cx="208914" cy="194987"/>
          </a:xfrm>
          <a:prstGeom prst="rect">
            <a:avLst/>
          </a:prstGeom>
        </p:spPr>
      </p:pic>
      <p:pic>
        <p:nvPicPr>
          <p:cNvPr id="29" name="object 29"/>
          <p:cNvPicPr/>
          <p:nvPr/>
        </p:nvPicPr>
        <p:blipFill>
          <a:blip r:embed="rId2" cstate="print"/>
          <a:stretch>
            <a:fillRect/>
          </a:stretch>
        </p:blipFill>
        <p:spPr>
          <a:xfrm>
            <a:off x="719455" y="5338996"/>
            <a:ext cx="208914" cy="194394"/>
          </a:xfrm>
          <a:prstGeom prst="rect">
            <a:avLst/>
          </a:prstGeom>
        </p:spPr>
      </p:pic>
      <p:sp>
        <p:nvSpPr>
          <p:cNvPr id="30" name="object 30"/>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135</a:t>
            </a:fld>
            <a:endParaRPr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967483" y="1147827"/>
            <a:ext cx="2911475"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Evaluación</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resultados</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p:nvPr/>
        </p:nvSpPr>
        <p:spPr>
          <a:xfrm>
            <a:off x="947928" y="1702563"/>
            <a:ext cx="27381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Como</a:t>
            </a:r>
            <a:r>
              <a:rPr sz="1900" b="1" spc="-105" dirty="0">
                <a:latin typeface="Arial"/>
                <a:cs typeface="Arial"/>
              </a:rPr>
              <a:t> </a:t>
            </a:r>
            <a:r>
              <a:rPr sz="1900" b="1" spc="-5" dirty="0">
                <a:latin typeface="Arial"/>
                <a:cs typeface="Arial"/>
              </a:rPr>
              <a:t>prueba</a:t>
            </a:r>
            <a:r>
              <a:rPr sz="1900" b="1" spc="-86" dirty="0">
                <a:latin typeface="Arial"/>
                <a:cs typeface="Arial"/>
              </a:rPr>
              <a:t> </a:t>
            </a:r>
            <a:r>
              <a:rPr sz="1900" b="1" spc="-5" dirty="0">
                <a:latin typeface="Arial"/>
                <a:cs typeface="Arial"/>
              </a:rPr>
              <a:t>predictiva</a:t>
            </a:r>
            <a:endParaRPr sz="1900">
              <a:latin typeface="Arial"/>
              <a:cs typeface="Arial"/>
            </a:endParaRPr>
          </a:p>
        </p:txBody>
      </p:sp>
      <p:sp>
        <p:nvSpPr>
          <p:cNvPr id="9" name="object 9"/>
          <p:cNvSpPr txBox="1"/>
          <p:nvPr/>
        </p:nvSpPr>
        <p:spPr>
          <a:xfrm>
            <a:off x="3672966" y="1673098"/>
            <a:ext cx="4978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00" dirty="0">
                <a:latin typeface="Arial"/>
                <a:cs typeface="Arial"/>
              </a:rPr>
              <a:t> </a:t>
            </a:r>
            <a:r>
              <a:rPr sz="1900" b="1" spc="-5" dirty="0">
                <a:latin typeface="Arial"/>
                <a:cs typeface="Arial"/>
              </a:rPr>
              <a:t>l</a:t>
            </a:r>
            <a:r>
              <a:rPr sz="1900" b="1" spc="10" dirty="0">
                <a:latin typeface="Arial"/>
                <a:cs typeface="Arial"/>
              </a:rPr>
              <a:t>o</a:t>
            </a:r>
            <a:r>
              <a:rPr sz="1900" b="1" spc="-5" dirty="0">
                <a:latin typeface="Arial"/>
                <a:cs typeface="Arial"/>
              </a:rPr>
              <a:t>s</a:t>
            </a:r>
            <a:endParaRPr sz="1900">
              <a:latin typeface="Arial"/>
              <a:cs typeface="Arial"/>
            </a:endParaRPr>
          </a:p>
        </p:txBody>
      </p:sp>
      <p:sp>
        <p:nvSpPr>
          <p:cNvPr id="10" name="object 10"/>
          <p:cNvSpPr txBox="1"/>
          <p:nvPr/>
        </p:nvSpPr>
        <p:spPr>
          <a:xfrm>
            <a:off x="4212971" y="1702563"/>
            <a:ext cx="57600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resultados</a:t>
            </a:r>
            <a:r>
              <a:rPr sz="1900" b="1" spc="-80" dirty="0">
                <a:latin typeface="Arial"/>
                <a:cs typeface="Arial"/>
              </a:rPr>
              <a:t> </a:t>
            </a:r>
            <a:r>
              <a:rPr sz="1900" b="1" spc="-5" dirty="0">
                <a:latin typeface="Arial"/>
                <a:cs typeface="Arial"/>
              </a:rPr>
              <a:t>deben</a:t>
            </a:r>
            <a:r>
              <a:rPr sz="1900" b="1" spc="-75" dirty="0">
                <a:latin typeface="Arial"/>
                <a:cs typeface="Arial"/>
              </a:rPr>
              <a:t> </a:t>
            </a:r>
            <a:r>
              <a:rPr sz="1900" b="1" spc="-5" dirty="0">
                <a:latin typeface="Arial"/>
                <a:cs typeface="Arial"/>
              </a:rPr>
              <a:t>ser</a:t>
            </a:r>
            <a:r>
              <a:rPr sz="1900" b="1" spc="-75" dirty="0">
                <a:latin typeface="Arial"/>
                <a:cs typeface="Arial"/>
              </a:rPr>
              <a:t> </a:t>
            </a:r>
            <a:r>
              <a:rPr sz="1900" b="1" spc="-5" dirty="0">
                <a:latin typeface="Arial"/>
                <a:cs typeface="Arial"/>
              </a:rPr>
              <a:t>comparados</a:t>
            </a:r>
            <a:r>
              <a:rPr sz="1900" b="1" spc="-80" dirty="0">
                <a:latin typeface="Arial"/>
                <a:cs typeface="Arial"/>
              </a:rPr>
              <a:t> </a:t>
            </a:r>
            <a:r>
              <a:rPr sz="1900" b="1" dirty="0">
                <a:latin typeface="Arial"/>
                <a:cs typeface="Arial"/>
              </a:rPr>
              <a:t>con</a:t>
            </a:r>
            <a:r>
              <a:rPr sz="1900" b="1" spc="-75" dirty="0">
                <a:latin typeface="Arial"/>
                <a:cs typeface="Arial"/>
              </a:rPr>
              <a:t> </a:t>
            </a:r>
            <a:r>
              <a:rPr sz="1900" b="1" spc="-5" dirty="0">
                <a:latin typeface="Arial"/>
                <a:cs typeface="Arial"/>
              </a:rPr>
              <a:t>mediciones</a:t>
            </a:r>
            <a:endParaRPr sz="1900">
              <a:latin typeface="Arial"/>
              <a:cs typeface="Arial"/>
            </a:endParaRPr>
          </a:p>
        </p:txBody>
      </p:sp>
      <p:sp>
        <p:nvSpPr>
          <p:cNvPr id="11" name="object 11"/>
          <p:cNvSpPr txBox="1"/>
          <p:nvPr/>
        </p:nvSpPr>
        <p:spPr>
          <a:xfrm>
            <a:off x="947927" y="1979931"/>
            <a:ext cx="11664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a:t>
            </a:r>
            <a:r>
              <a:rPr sz="1900" b="1" dirty="0">
                <a:latin typeface="Arial"/>
                <a:cs typeface="Arial"/>
              </a:rPr>
              <a:t>n</a:t>
            </a:r>
            <a:r>
              <a:rPr sz="1900" b="1" spc="-5" dirty="0">
                <a:latin typeface="Arial"/>
                <a:cs typeface="Arial"/>
              </a:rPr>
              <a:t>teriores</a:t>
            </a:r>
            <a:endParaRPr sz="1900">
              <a:latin typeface="Arial"/>
              <a:cs typeface="Arial"/>
            </a:endParaRPr>
          </a:p>
        </p:txBody>
      </p:sp>
      <p:sp>
        <p:nvSpPr>
          <p:cNvPr id="12" name="object 12"/>
          <p:cNvSpPr txBox="1"/>
          <p:nvPr/>
        </p:nvSpPr>
        <p:spPr>
          <a:xfrm>
            <a:off x="2101342" y="1950466"/>
            <a:ext cx="7880351"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55" dirty="0">
                <a:latin typeface="Arial"/>
                <a:cs typeface="Arial"/>
              </a:rPr>
              <a:t> </a:t>
            </a:r>
            <a:r>
              <a:rPr sz="1900" b="1" spc="-5" dirty="0">
                <a:latin typeface="Arial"/>
                <a:cs typeface="Arial"/>
              </a:rPr>
              <a:t>el</a:t>
            </a:r>
            <a:r>
              <a:rPr sz="1900" b="1" spc="-25" dirty="0">
                <a:latin typeface="Arial"/>
                <a:cs typeface="Arial"/>
              </a:rPr>
              <a:t> </a:t>
            </a:r>
            <a:r>
              <a:rPr sz="1900" b="1" spc="-5" dirty="0">
                <a:latin typeface="Arial"/>
                <a:cs typeface="Arial"/>
              </a:rPr>
              <a:t>software</a:t>
            </a:r>
            <a:r>
              <a:rPr sz="1900" b="1" spc="-55" dirty="0">
                <a:latin typeface="Arial"/>
                <a:cs typeface="Arial"/>
              </a:rPr>
              <a:t> </a:t>
            </a:r>
            <a:r>
              <a:rPr sz="1900" b="1" spc="-5" dirty="0">
                <a:latin typeface="Arial"/>
                <a:cs typeface="Arial"/>
              </a:rPr>
              <a:t>del</a:t>
            </a:r>
            <a:r>
              <a:rPr sz="1900" b="1" spc="-40" dirty="0">
                <a:latin typeface="Arial"/>
                <a:cs typeface="Arial"/>
              </a:rPr>
              <a:t> </a:t>
            </a:r>
            <a:r>
              <a:rPr sz="1900" b="1" spc="-5" dirty="0">
                <a:latin typeface="Arial"/>
                <a:cs typeface="Arial"/>
              </a:rPr>
              <a:t>equipo</a:t>
            </a:r>
            <a:r>
              <a:rPr sz="1900" b="1" spc="-40"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prueba,</a:t>
            </a:r>
            <a:r>
              <a:rPr sz="1900" b="1" spc="-55" dirty="0">
                <a:latin typeface="Arial"/>
                <a:cs typeface="Arial"/>
              </a:rPr>
              <a:t> </a:t>
            </a:r>
            <a:r>
              <a:rPr sz="1900" b="1" spc="-5" dirty="0">
                <a:latin typeface="Arial"/>
                <a:cs typeface="Arial"/>
              </a:rPr>
              <a:t>Frax</a:t>
            </a:r>
            <a:r>
              <a:rPr sz="1900" b="1" spc="-50" dirty="0">
                <a:latin typeface="Arial"/>
                <a:cs typeface="Arial"/>
              </a:rPr>
              <a:t> </a:t>
            </a:r>
            <a:r>
              <a:rPr sz="1900" b="1" dirty="0">
                <a:latin typeface="Arial"/>
                <a:cs typeface="Arial"/>
              </a:rPr>
              <a:t>101,</a:t>
            </a:r>
            <a:r>
              <a:rPr sz="1900" b="1" spc="-50" dirty="0">
                <a:latin typeface="Arial"/>
                <a:cs typeface="Arial"/>
              </a:rPr>
              <a:t> </a:t>
            </a:r>
            <a:r>
              <a:rPr sz="1900" b="1" spc="-5" dirty="0">
                <a:latin typeface="Arial"/>
                <a:cs typeface="Arial"/>
              </a:rPr>
              <a:t>permite</a:t>
            </a:r>
            <a:r>
              <a:rPr sz="1900" b="1" spc="-50" dirty="0">
                <a:latin typeface="Arial"/>
                <a:cs typeface="Arial"/>
              </a:rPr>
              <a:t> </a:t>
            </a:r>
            <a:r>
              <a:rPr sz="1900" b="1" spc="-5" dirty="0">
                <a:latin typeface="Arial"/>
                <a:cs typeface="Arial"/>
              </a:rPr>
              <a:t>llevar</a:t>
            </a:r>
            <a:r>
              <a:rPr sz="1900" b="1" spc="-50" dirty="0">
                <a:latin typeface="Arial"/>
                <a:cs typeface="Arial"/>
              </a:rPr>
              <a:t> </a:t>
            </a:r>
            <a:r>
              <a:rPr sz="1900" b="1" spc="-5" dirty="0">
                <a:latin typeface="Arial"/>
                <a:cs typeface="Arial"/>
              </a:rPr>
              <a:t>el</a:t>
            </a:r>
            <a:r>
              <a:rPr sz="1900" b="1" spc="-44" dirty="0">
                <a:latin typeface="Arial"/>
                <a:cs typeface="Arial"/>
              </a:rPr>
              <a:t> </a:t>
            </a:r>
            <a:r>
              <a:rPr sz="1900" b="1" spc="-5" dirty="0">
                <a:latin typeface="Arial"/>
                <a:cs typeface="Arial"/>
              </a:rPr>
              <a:t>registro</a:t>
            </a:r>
            <a:endParaRPr sz="1900">
              <a:latin typeface="Arial"/>
              <a:cs typeface="Arial"/>
            </a:endParaRPr>
          </a:p>
        </p:txBody>
      </p:sp>
      <p:sp>
        <p:nvSpPr>
          <p:cNvPr id="13" name="object 13"/>
          <p:cNvSpPr txBox="1"/>
          <p:nvPr/>
        </p:nvSpPr>
        <p:spPr>
          <a:xfrm>
            <a:off x="935227" y="2228214"/>
            <a:ext cx="9050019"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de cada </a:t>
            </a:r>
            <a:r>
              <a:rPr sz="1900" b="1" spc="-10" dirty="0">
                <a:latin typeface="Arial"/>
                <a:cs typeface="Arial"/>
              </a:rPr>
              <a:t>uno </a:t>
            </a:r>
            <a:r>
              <a:rPr sz="1900" b="1" spc="-5" dirty="0">
                <a:latin typeface="Arial"/>
                <a:cs typeface="Arial"/>
              </a:rPr>
              <a:t>de las pruebas por equipo y por fecha de ejecución de la prueba, </a:t>
            </a:r>
            <a:r>
              <a:rPr sz="1900" b="1" dirty="0">
                <a:latin typeface="Arial"/>
                <a:cs typeface="Arial"/>
              </a:rPr>
              <a:t> </a:t>
            </a:r>
            <a:r>
              <a:rPr sz="1900" b="1" spc="-5" dirty="0">
                <a:latin typeface="Arial"/>
                <a:cs typeface="Arial"/>
              </a:rPr>
              <a:t>de igual forma permite </a:t>
            </a:r>
            <a:r>
              <a:rPr sz="1900" b="1" dirty="0">
                <a:latin typeface="Arial"/>
                <a:cs typeface="Arial"/>
              </a:rPr>
              <a:t>colocar </a:t>
            </a:r>
            <a:r>
              <a:rPr sz="1900" b="1" spc="-5" dirty="0">
                <a:latin typeface="Arial"/>
                <a:cs typeface="Arial"/>
              </a:rPr>
              <a:t>en una sola pantalla los resultados gráficos </a:t>
            </a:r>
            <a:r>
              <a:rPr sz="1900" b="1" spc="-10" dirty="0">
                <a:latin typeface="Arial"/>
                <a:cs typeface="Arial"/>
              </a:rPr>
              <a:t>de </a:t>
            </a:r>
            <a:r>
              <a:rPr sz="1900" b="1" spc="-5" dirty="0">
                <a:latin typeface="Arial"/>
                <a:cs typeface="Arial"/>
              </a:rPr>
              <a:t> estas</a:t>
            </a:r>
            <a:r>
              <a:rPr sz="1900" b="1" spc="-10" dirty="0">
                <a:latin typeface="Arial"/>
                <a:cs typeface="Arial"/>
              </a:rPr>
              <a:t> </a:t>
            </a:r>
            <a:r>
              <a:rPr sz="1900" b="1" spc="-5" dirty="0">
                <a:latin typeface="Arial"/>
                <a:cs typeface="Arial"/>
              </a:rPr>
              <a:t>pruebas.</a:t>
            </a:r>
            <a:endParaRPr sz="1900">
              <a:latin typeface="Arial"/>
              <a:cs typeface="Arial"/>
            </a:endParaRPr>
          </a:p>
        </p:txBody>
      </p:sp>
      <p:pic>
        <p:nvPicPr>
          <p:cNvPr id="14" name="object 14"/>
          <p:cNvPicPr/>
          <p:nvPr/>
        </p:nvPicPr>
        <p:blipFill>
          <a:blip r:embed="rId2" cstate="print"/>
          <a:stretch>
            <a:fillRect/>
          </a:stretch>
        </p:blipFill>
        <p:spPr>
          <a:xfrm>
            <a:off x="719455" y="3395896"/>
            <a:ext cx="208914" cy="194394"/>
          </a:xfrm>
          <a:prstGeom prst="rect">
            <a:avLst/>
          </a:prstGeom>
        </p:spPr>
      </p:pic>
      <p:sp>
        <p:nvSpPr>
          <p:cNvPr id="15" name="object 15"/>
          <p:cNvSpPr txBox="1"/>
          <p:nvPr/>
        </p:nvSpPr>
        <p:spPr>
          <a:xfrm>
            <a:off x="947927" y="3367152"/>
            <a:ext cx="8439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Recordar</a:t>
            </a:r>
            <a:r>
              <a:rPr sz="1900" b="1" spc="80" dirty="0">
                <a:latin typeface="Arial"/>
                <a:cs typeface="Arial"/>
              </a:rPr>
              <a:t> </a:t>
            </a:r>
            <a:r>
              <a:rPr sz="1900" b="1" spc="-5" dirty="0">
                <a:latin typeface="Arial"/>
                <a:cs typeface="Arial"/>
              </a:rPr>
              <a:t>que</a:t>
            </a:r>
            <a:r>
              <a:rPr sz="1900" b="1" spc="86" dirty="0">
                <a:latin typeface="Arial"/>
                <a:cs typeface="Arial"/>
              </a:rPr>
              <a:t> </a:t>
            </a:r>
            <a:r>
              <a:rPr sz="1900" b="1" spc="-5" dirty="0">
                <a:latin typeface="Arial"/>
                <a:cs typeface="Arial"/>
              </a:rPr>
              <a:t>se</a:t>
            </a:r>
            <a:r>
              <a:rPr sz="1900" b="1" spc="80" dirty="0">
                <a:latin typeface="Arial"/>
                <a:cs typeface="Arial"/>
              </a:rPr>
              <a:t> </a:t>
            </a:r>
            <a:r>
              <a:rPr sz="1900" b="1" spc="-5" dirty="0">
                <a:latin typeface="Arial"/>
                <a:cs typeface="Arial"/>
              </a:rPr>
              <a:t>debe</a:t>
            </a:r>
            <a:r>
              <a:rPr sz="1900" b="1" spc="86" dirty="0">
                <a:latin typeface="Arial"/>
                <a:cs typeface="Arial"/>
              </a:rPr>
              <a:t> </a:t>
            </a:r>
            <a:r>
              <a:rPr sz="1900" b="1" spc="-5" dirty="0">
                <a:latin typeface="Arial"/>
                <a:cs typeface="Arial"/>
              </a:rPr>
              <a:t>recolectar</a:t>
            </a:r>
            <a:r>
              <a:rPr sz="1900" b="1" spc="90" dirty="0">
                <a:latin typeface="Arial"/>
                <a:cs typeface="Arial"/>
              </a:rPr>
              <a:t> </a:t>
            </a:r>
            <a:r>
              <a:rPr sz="1900" b="1" spc="-5" dirty="0">
                <a:latin typeface="Arial"/>
                <a:cs typeface="Arial"/>
              </a:rPr>
              <a:t>la</a:t>
            </a:r>
            <a:r>
              <a:rPr sz="1900" b="1" spc="80" dirty="0">
                <a:latin typeface="Arial"/>
                <a:cs typeface="Arial"/>
              </a:rPr>
              <a:t> </a:t>
            </a:r>
            <a:r>
              <a:rPr sz="1900" b="1" spc="-5" dirty="0">
                <a:latin typeface="Arial"/>
                <a:cs typeface="Arial"/>
              </a:rPr>
              <a:t>huella</a:t>
            </a:r>
            <a:r>
              <a:rPr sz="1900" b="1" spc="86" dirty="0">
                <a:latin typeface="Arial"/>
                <a:cs typeface="Arial"/>
              </a:rPr>
              <a:t> </a:t>
            </a:r>
            <a:r>
              <a:rPr sz="1900" b="1" spc="-5" dirty="0">
                <a:latin typeface="Arial"/>
                <a:cs typeface="Arial"/>
              </a:rPr>
              <a:t>dactilar</a:t>
            </a:r>
            <a:r>
              <a:rPr sz="1900" b="1" spc="75" dirty="0">
                <a:latin typeface="Arial"/>
                <a:cs typeface="Arial"/>
              </a:rPr>
              <a:t> </a:t>
            </a:r>
            <a:r>
              <a:rPr sz="1900" b="1" spc="-5" dirty="0">
                <a:latin typeface="Arial"/>
                <a:cs typeface="Arial"/>
              </a:rPr>
              <a:t>o</a:t>
            </a:r>
            <a:r>
              <a:rPr sz="1900" b="1" spc="86" dirty="0">
                <a:latin typeface="Arial"/>
                <a:cs typeface="Arial"/>
              </a:rPr>
              <a:t> </a:t>
            </a:r>
            <a:r>
              <a:rPr sz="1900" b="1" spc="-5" dirty="0">
                <a:latin typeface="Arial"/>
                <a:cs typeface="Arial"/>
              </a:rPr>
              <a:t>gráfica</a:t>
            </a:r>
            <a:r>
              <a:rPr sz="1900" b="1" spc="90" dirty="0">
                <a:latin typeface="Arial"/>
                <a:cs typeface="Arial"/>
              </a:rPr>
              <a:t> </a:t>
            </a:r>
            <a:r>
              <a:rPr sz="1900" b="1" spc="-5" dirty="0">
                <a:latin typeface="Arial"/>
                <a:cs typeface="Arial"/>
              </a:rPr>
              <a:t>de</a:t>
            </a:r>
            <a:r>
              <a:rPr sz="1900" b="1" spc="86" dirty="0">
                <a:latin typeface="Arial"/>
                <a:cs typeface="Arial"/>
              </a:rPr>
              <a:t> </a:t>
            </a:r>
            <a:r>
              <a:rPr sz="1900" b="1" spc="-5" dirty="0">
                <a:latin typeface="Arial"/>
                <a:cs typeface="Arial"/>
              </a:rPr>
              <a:t>referencia</a:t>
            </a:r>
            <a:endParaRPr sz="1900">
              <a:latin typeface="Arial"/>
              <a:cs typeface="Arial"/>
            </a:endParaRPr>
          </a:p>
        </p:txBody>
      </p:sp>
      <p:sp>
        <p:nvSpPr>
          <p:cNvPr id="16" name="object 16"/>
          <p:cNvSpPr txBox="1"/>
          <p:nvPr/>
        </p:nvSpPr>
        <p:spPr>
          <a:xfrm>
            <a:off x="9451086" y="3337687"/>
            <a:ext cx="5353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t>
            </a:r>
            <a:r>
              <a:rPr sz="1900" b="1" dirty="0">
                <a:latin typeface="Arial"/>
                <a:cs typeface="Arial"/>
              </a:rPr>
              <a:t>a</a:t>
            </a:r>
            <a:r>
              <a:rPr sz="1900" b="1" spc="-5" dirty="0">
                <a:latin typeface="Arial"/>
                <a:cs typeface="Arial"/>
              </a:rPr>
              <a:t>ra</a:t>
            </a:r>
            <a:endParaRPr sz="1900">
              <a:latin typeface="Arial"/>
              <a:cs typeface="Arial"/>
            </a:endParaRPr>
          </a:p>
        </p:txBody>
      </p:sp>
      <p:sp>
        <p:nvSpPr>
          <p:cNvPr id="17" name="object 17"/>
          <p:cNvSpPr txBox="1"/>
          <p:nvPr/>
        </p:nvSpPr>
        <p:spPr>
          <a:xfrm>
            <a:off x="935228" y="3615055"/>
            <a:ext cx="57219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poder</a:t>
            </a:r>
            <a:r>
              <a:rPr sz="1900" b="1" spc="5" dirty="0">
                <a:latin typeface="Arial"/>
                <a:cs typeface="Arial"/>
              </a:rPr>
              <a:t> </a:t>
            </a:r>
            <a:r>
              <a:rPr sz="1900" b="1" spc="-5" dirty="0">
                <a:latin typeface="Arial"/>
                <a:cs typeface="Arial"/>
              </a:rPr>
              <a:t>hacer</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comparación</a:t>
            </a:r>
            <a:r>
              <a:rPr sz="1900" b="1" spc="10"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lo</a:t>
            </a:r>
            <a:r>
              <a:rPr sz="1900" b="1" spc="10" dirty="0">
                <a:latin typeface="Arial"/>
                <a:cs typeface="Arial"/>
              </a:rPr>
              <a:t> </a:t>
            </a:r>
            <a:r>
              <a:rPr sz="1900" b="1" spc="-5" dirty="0">
                <a:latin typeface="Arial"/>
                <a:cs typeface="Arial"/>
              </a:rPr>
              <a:t>largo</a:t>
            </a:r>
            <a:r>
              <a:rPr sz="1900" b="1" spc="15"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tiempo.</a:t>
            </a:r>
            <a:endParaRPr sz="1900">
              <a:latin typeface="Arial"/>
              <a:cs typeface="Arial"/>
            </a:endParaRPr>
          </a:p>
        </p:txBody>
      </p:sp>
      <p:pic>
        <p:nvPicPr>
          <p:cNvPr id="18" name="object 18"/>
          <p:cNvPicPr/>
          <p:nvPr/>
        </p:nvPicPr>
        <p:blipFill>
          <a:blip r:embed="rId2" cstate="print"/>
          <a:stretch>
            <a:fillRect/>
          </a:stretch>
        </p:blipFill>
        <p:spPr>
          <a:xfrm>
            <a:off x="719455" y="4227787"/>
            <a:ext cx="208914" cy="194987"/>
          </a:xfrm>
          <a:prstGeom prst="rect">
            <a:avLst/>
          </a:prstGeom>
        </p:spPr>
      </p:pic>
      <p:sp>
        <p:nvSpPr>
          <p:cNvPr id="19" name="object 19"/>
          <p:cNvSpPr txBox="1"/>
          <p:nvPr/>
        </p:nvSpPr>
        <p:spPr>
          <a:xfrm>
            <a:off x="947929" y="4199510"/>
            <a:ext cx="2364104" cy="269304"/>
          </a:xfrm>
          <a:prstGeom prst="rect">
            <a:avLst/>
          </a:prstGeom>
          <a:solidFill>
            <a:srgbClr val="FFFF00"/>
          </a:solidFill>
        </p:spPr>
        <p:txBody>
          <a:bodyPr vert="horz" wrap="square" lIns="0" tIns="0" rIns="0" bIns="0" rtlCol="0">
            <a:spAutoFit/>
          </a:bodyPr>
          <a:lstStyle/>
          <a:p>
            <a:pPr>
              <a:lnSpc>
                <a:spcPts val="2145"/>
              </a:lnSpc>
              <a:tabLst>
                <a:tab pos="1531484" algn="l"/>
              </a:tabLst>
            </a:pPr>
            <a:r>
              <a:rPr sz="1900" b="1" spc="-5" dirty="0">
                <a:latin typeface="Arial"/>
                <a:cs typeface="Arial"/>
              </a:rPr>
              <a:t>Res</a:t>
            </a:r>
            <a:r>
              <a:rPr sz="1900" b="1" dirty="0">
                <a:latin typeface="Arial"/>
                <a:cs typeface="Arial"/>
              </a:rPr>
              <a:t>p</a:t>
            </a:r>
            <a:r>
              <a:rPr sz="1900" b="1" spc="-5" dirty="0">
                <a:latin typeface="Arial"/>
                <a:cs typeface="Arial"/>
              </a:rPr>
              <a:t>u</a:t>
            </a:r>
            <a:r>
              <a:rPr sz="1900" b="1" dirty="0">
                <a:latin typeface="Arial"/>
                <a:cs typeface="Arial"/>
              </a:rPr>
              <a:t>e</a:t>
            </a:r>
            <a:r>
              <a:rPr sz="1900" b="1" spc="-5" dirty="0">
                <a:latin typeface="Arial"/>
                <a:cs typeface="Arial"/>
              </a:rPr>
              <a:t>stas</a:t>
            </a:r>
            <a:r>
              <a:rPr sz="1900" b="1" dirty="0">
                <a:latin typeface="Arial"/>
                <a:cs typeface="Arial"/>
              </a:rPr>
              <a:t>	</a:t>
            </a:r>
            <a:r>
              <a:rPr sz="1900" b="1" spc="-5" dirty="0">
                <a:latin typeface="Arial"/>
                <a:cs typeface="Arial"/>
              </a:rPr>
              <a:t>igu</a:t>
            </a:r>
            <a:r>
              <a:rPr sz="1900" b="1" dirty="0">
                <a:latin typeface="Arial"/>
                <a:cs typeface="Arial"/>
              </a:rPr>
              <a:t>a</a:t>
            </a:r>
            <a:r>
              <a:rPr sz="1900" b="1" spc="-5" dirty="0">
                <a:latin typeface="Arial"/>
                <a:cs typeface="Arial"/>
              </a:rPr>
              <a:t>les</a:t>
            </a:r>
            <a:endParaRPr sz="1900">
              <a:latin typeface="Arial"/>
              <a:cs typeface="Arial"/>
            </a:endParaRPr>
          </a:p>
        </p:txBody>
      </p:sp>
      <p:sp>
        <p:nvSpPr>
          <p:cNvPr id="20" name="object 20"/>
          <p:cNvSpPr txBox="1"/>
          <p:nvPr/>
        </p:nvSpPr>
        <p:spPr>
          <a:xfrm>
            <a:off x="3476372" y="4170045"/>
            <a:ext cx="3666490" cy="304570"/>
          </a:xfrm>
          <a:prstGeom prst="rect">
            <a:avLst/>
          </a:prstGeom>
        </p:spPr>
        <p:txBody>
          <a:bodyPr vert="horz" wrap="square" lIns="0" tIns="12064" rIns="0" bIns="0" rtlCol="0">
            <a:spAutoFit/>
          </a:bodyPr>
          <a:lstStyle/>
          <a:p>
            <a:pPr marL="12699">
              <a:spcBef>
                <a:spcPts val="95"/>
              </a:spcBef>
              <a:tabLst>
                <a:tab pos="1019085" algn="l"/>
                <a:tab pos="1624821" algn="l"/>
                <a:tab pos="2003883" algn="l"/>
              </a:tabLst>
            </a:pPr>
            <a:r>
              <a:rPr sz="1900" b="1" spc="-5" dirty="0">
                <a:latin typeface="Arial"/>
                <a:cs typeface="Arial"/>
              </a:rPr>
              <a:t>implica	que	el	transformador</a:t>
            </a:r>
            <a:endParaRPr sz="1900">
              <a:latin typeface="Arial"/>
              <a:cs typeface="Arial"/>
            </a:endParaRPr>
          </a:p>
        </p:txBody>
      </p:sp>
      <p:sp>
        <p:nvSpPr>
          <p:cNvPr id="21" name="object 21"/>
          <p:cNvSpPr txBox="1"/>
          <p:nvPr/>
        </p:nvSpPr>
        <p:spPr>
          <a:xfrm>
            <a:off x="7308468" y="4199510"/>
            <a:ext cx="2664460" cy="269304"/>
          </a:xfrm>
          <a:prstGeom prst="rect">
            <a:avLst/>
          </a:prstGeom>
          <a:solidFill>
            <a:srgbClr val="FFFF00"/>
          </a:solidFill>
        </p:spPr>
        <p:txBody>
          <a:bodyPr vert="horz" wrap="square" lIns="0" tIns="0" rIns="0" bIns="0" rtlCol="0">
            <a:spAutoFit/>
          </a:bodyPr>
          <a:lstStyle/>
          <a:p>
            <a:pPr>
              <a:lnSpc>
                <a:spcPts val="2145"/>
              </a:lnSpc>
              <a:tabLst>
                <a:tab pos="471763" algn="l"/>
                <a:tab pos="916223" algn="l"/>
                <a:tab pos="1377827" algn="l"/>
              </a:tabLst>
            </a:pPr>
            <a:r>
              <a:rPr sz="1900" b="1" spc="-5" dirty="0">
                <a:latin typeface="Arial"/>
                <a:cs typeface="Arial"/>
              </a:rPr>
              <a:t>no	se	ha	modifi</a:t>
            </a:r>
            <a:r>
              <a:rPr sz="1900" b="1" dirty="0">
                <a:latin typeface="Arial"/>
                <a:cs typeface="Arial"/>
              </a:rPr>
              <a:t>c</a:t>
            </a:r>
            <a:r>
              <a:rPr sz="1900" b="1" spc="-5" dirty="0">
                <a:latin typeface="Arial"/>
                <a:cs typeface="Arial"/>
              </a:rPr>
              <a:t>a</a:t>
            </a:r>
            <a:r>
              <a:rPr sz="1900" b="1" dirty="0">
                <a:latin typeface="Arial"/>
                <a:cs typeface="Arial"/>
              </a:rPr>
              <a:t>d</a:t>
            </a:r>
            <a:r>
              <a:rPr sz="1900" b="1" spc="-5" dirty="0">
                <a:latin typeface="Arial"/>
                <a:cs typeface="Arial"/>
              </a:rPr>
              <a:t>o</a:t>
            </a:r>
            <a:endParaRPr sz="1900">
              <a:latin typeface="Arial"/>
              <a:cs typeface="Arial"/>
            </a:endParaRPr>
          </a:p>
        </p:txBody>
      </p:sp>
      <p:sp>
        <p:nvSpPr>
          <p:cNvPr id="22" name="object 22"/>
          <p:cNvSpPr txBox="1"/>
          <p:nvPr/>
        </p:nvSpPr>
        <p:spPr>
          <a:xfrm>
            <a:off x="935228" y="4448936"/>
            <a:ext cx="15392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internamente</a:t>
            </a:r>
            <a:endParaRPr sz="1900">
              <a:latin typeface="Arial"/>
              <a:cs typeface="Arial"/>
            </a:endParaRPr>
          </a:p>
        </p:txBody>
      </p:sp>
      <p:sp>
        <p:nvSpPr>
          <p:cNvPr id="23" name="object 23"/>
          <p:cNvSpPr txBox="1"/>
          <p:nvPr/>
        </p:nvSpPr>
        <p:spPr>
          <a:xfrm>
            <a:off x="2463039" y="4478402"/>
            <a:ext cx="27057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t>
            </a:r>
            <a:r>
              <a:rPr sz="1900" b="1" spc="305" dirty="0">
                <a:latin typeface="Arial"/>
                <a:cs typeface="Arial"/>
              </a:rPr>
              <a:t> </a:t>
            </a:r>
            <a:r>
              <a:rPr sz="1900" b="1" spc="-5" dirty="0">
                <a:latin typeface="Arial"/>
                <a:cs typeface="Arial"/>
              </a:rPr>
              <a:t>respuestas</a:t>
            </a:r>
            <a:r>
              <a:rPr sz="1900" b="1" spc="305" dirty="0">
                <a:latin typeface="Arial"/>
                <a:cs typeface="Arial"/>
              </a:rPr>
              <a:t> </a:t>
            </a:r>
            <a:r>
              <a:rPr sz="1900" b="1" spc="-5" dirty="0">
                <a:latin typeface="Arial"/>
                <a:cs typeface="Arial"/>
              </a:rPr>
              <a:t>diferentes</a:t>
            </a:r>
            <a:endParaRPr sz="1900">
              <a:latin typeface="Arial"/>
              <a:cs typeface="Arial"/>
            </a:endParaRPr>
          </a:p>
        </p:txBody>
      </p:sp>
      <p:sp>
        <p:nvSpPr>
          <p:cNvPr id="24" name="object 24"/>
          <p:cNvSpPr txBox="1"/>
          <p:nvPr/>
        </p:nvSpPr>
        <p:spPr>
          <a:xfrm>
            <a:off x="5260977" y="4448936"/>
            <a:ext cx="8566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i</a:t>
            </a:r>
            <a:r>
              <a:rPr sz="1900" b="1" dirty="0">
                <a:latin typeface="Arial"/>
                <a:cs typeface="Arial"/>
              </a:rPr>
              <a:t>m</a:t>
            </a:r>
            <a:r>
              <a:rPr sz="1900" b="1" spc="-5" dirty="0">
                <a:latin typeface="Arial"/>
                <a:cs typeface="Arial"/>
              </a:rPr>
              <a:t>plica</a:t>
            </a:r>
            <a:endParaRPr sz="1900">
              <a:latin typeface="Arial"/>
              <a:cs typeface="Arial"/>
            </a:endParaRPr>
          </a:p>
        </p:txBody>
      </p:sp>
      <p:sp>
        <p:nvSpPr>
          <p:cNvPr id="25" name="object 25"/>
          <p:cNvSpPr txBox="1"/>
          <p:nvPr/>
        </p:nvSpPr>
        <p:spPr>
          <a:xfrm>
            <a:off x="6211190" y="4478402"/>
            <a:ext cx="36944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movimientos</a:t>
            </a:r>
            <a:r>
              <a:rPr sz="1900" b="1" spc="305" dirty="0">
                <a:latin typeface="Arial"/>
                <a:cs typeface="Arial"/>
              </a:rPr>
              <a:t> </a:t>
            </a:r>
            <a:r>
              <a:rPr sz="1900" b="1" spc="-5" dirty="0">
                <a:latin typeface="Arial"/>
                <a:cs typeface="Arial"/>
              </a:rPr>
              <a:t>en</a:t>
            </a:r>
            <a:r>
              <a:rPr sz="1900" b="1" spc="310" dirty="0">
                <a:latin typeface="Arial"/>
                <a:cs typeface="Arial"/>
              </a:rPr>
              <a:t> </a:t>
            </a:r>
            <a:r>
              <a:rPr sz="1900" b="1" spc="-5" dirty="0">
                <a:latin typeface="Arial"/>
                <a:cs typeface="Arial"/>
              </a:rPr>
              <a:t>los</a:t>
            </a:r>
            <a:r>
              <a:rPr sz="1900" b="1" spc="295" dirty="0">
                <a:latin typeface="Arial"/>
                <a:cs typeface="Arial"/>
              </a:rPr>
              <a:t> </a:t>
            </a:r>
            <a:r>
              <a:rPr sz="1900" b="1" spc="-5" dirty="0">
                <a:latin typeface="Arial"/>
                <a:cs typeface="Arial"/>
              </a:rPr>
              <a:t>devanados</a:t>
            </a:r>
            <a:endParaRPr sz="1900">
              <a:latin typeface="Arial"/>
              <a:cs typeface="Arial"/>
            </a:endParaRPr>
          </a:p>
        </p:txBody>
      </p:sp>
      <p:sp>
        <p:nvSpPr>
          <p:cNvPr id="26" name="object 26"/>
          <p:cNvSpPr txBox="1"/>
          <p:nvPr/>
        </p:nvSpPr>
        <p:spPr>
          <a:xfrm>
            <a:off x="9893046" y="4448936"/>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7" name="object 27"/>
          <p:cNvSpPr txBox="1"/>
          <p:nvPr/>
        </p:nvSpPr>
        <p:spPr>
          <a:xfrm>
            <a:off x="947928" y="4755769"/>
            <a:ext cx="21736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daños</a:t>
            </a:r>
            <a:r>
              <a:rPr sz="1900" b="1" spc="-10"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 núcleo</a:t>
            </a:r>
            <a:endParaRPr sz="1900">
              <a:latin typeface="Arial"/>
              <a:cs typeface="Arial"/>
            </a:endParaRPr>
          </a:p>
        </p:txBody>
      </p:sp>
      <p:sp>
        <p:nvSpPr>
          <p:cNvPr id="28" name="object 28"/>
          <p:cNvSpPr txBox="1"/>
          <p:nvPr/>
        </p:nvSpPr>
        <p:spPr>
          <a:xfrm>
            <a:off x="5535803" y="4755769"/>
            <a:ext cx="351536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problemas</a:t>
            </a:r>
            <a:r>
              <a:rPr sz="1900" b="1" dirty="0">
                <a:latin typeface="Arial"/>
                <a:cs typeface="Arial"/>
              </a:rPr>
              <a:t> con</a:t>
            </a:r>
            <a:r>
              <a:rPr sz="1900" b="1" spc="10" dirty="0">
                <a:latin typeface="Arial"/>
                <a:cs typeface="Arial"/>
              </a:rPr>
              <a:t> </a:t>
            </a:r>
            <a:r>
              <a:rPr sz="1900" b="1" spc="-5" dirty="0">
                <a:latin typeface="Arial"/>
                <a:cs typeface="Arial"/>
              </a:rPr>
              <a:t>las</a:t>
            </a:r>
            <a:r>
              <a:rPr sz="1900" b="1" spc="5" dirty="0">
                <a:latin typeface="Arial"/>
                <a:cs typeface="Arial"/>
              </a:rPr>
              <a:t> </a:t>
            </a:r>
            <a:r>
              <a:rPr sz="1900" b="1" spc="-5" dirty="0">
                <a:latin typeface="Arial"/>
                <a:cs typeface="Arial"/>
              </a:rPr>
              <a:t>conexiones</a:t>
            </a:r>
            <a:endParaRPr sz="1900">
              <a:latin typeface="Arial"/>
              <a:cs typeface="Arial"/>
            </a:endParaRPr>
          </a:p>
        </p:txBody>
      </p:sp>
      <p:sp>
        <p:nvSpPr>
          <p:cNvPr id="29" name="object 29"/>
          <p:cNvSpPr txBox="1"/>
          <p:nvPr/>
        </p:nvSpPr>
        <p:spPr>
          <a:xfrm>
            <a:off x="3175761" y="4726304"/>
            <a:ext cx="5955030" cy="304570"/>
          </a:xfrm>
          <a:prstGeom prst="rect">
            <a:avLst/>
          </a:prstGeom>
        </p:spPr>
        <p:txBody>
          <a:bodyPr vert="horz" wrap="square" lIns="0" tIns="12064" rIns="0" bIns="0" rtlCol="0">
            <a:spAutoFit/>
          </a:bodyPr>
          <a:lstStyle/>
          <a:p>
            <a:pPr marL="12699">
              <a:spcBef>
                <a:spcPts val="95"/>
              </a:spcBef>
              <a:tabLst>
                <a:tab pos="5873863" algn="l"/>
              </a:tabLst>
            </a:pPr>
            <a:r>
              <a:rPr sz="1900" b="1" spc="-5" dirty="0">
                <a:latin typeface="Arial"/>
                <a:cs typeface="Arial"/>
              </a:rPr>
              <a:t>d</a:t>
            </a:r>
            <a:r>
              <a:rPr sz="1900" b="1" dirty="0">
                <a:latin typeface="Arial"/>
                <a:cs typeface="Arial"/>
              </a:rPr>
              <a:t>e</a:t>
            </a:r>
            <a:r>
              <a:rPr sz="1900" b="1" spc="-5" dirty="0">
                <a:latin typeface="Arial"/>
                <a:cs typeface="Arial"/>
              </a:rPr>
              <a:t>l trans</a:t>
            </a:r>
            <a:r>
              <a:rPr sz="1900" b="1" dirty="0">
                <a:latin typeface="Arial"/>
                <a:cs typeface="Arial"/>
              </a:rPr>
              <a:t>f</a:t>
            </a:r>
            <a:r>
              <a:rPr sz="1900" b="1" spc="-5" dirty="0">
                <a:latin typeface="Arial"/>
                <a:cs typeface="Arial"/>
              </a:rPr>
              <a:t>ormad</a:t>
            </a:r>
            <a:r>
              <a:rPr sz="1900" b="1" dirty="0">
                <a:latin typeface="Arial"/>
                <a:cs typeface="Arial"/>
              </a:rPr>
              <a:t>o</a:t>
            </a:r>
            <a:r>
              <a:rPr sz="1900" b="1" spc="-5" dirty="0">
                <a:latin typeface="Arial"/>
                <a:cs typeface="Arial"/>
              </a:rPr>
              <a:t>r o</a:t>
            </a:r>
            <a:r>
              <a:rPr sz="1900" b="1" dirty="0">
                <a:latin typeface="Arial"/>
                <a:cs typeface="Arial"/>
              </a:rPr>
              <a:t>	</a:t>
            </a:r>
            <a:r>
              <a:rPr sz="1900" b="1" spc="-5" dirty="0">
                <a:latin typeface="Arial"/>
                <a:cs typeface="Arial"/>
              </a:rPr>
              <a:t>.</a:t>
            </a:r>
            <a:endParaRPr sz="1900">
              <a:latin typeface="Arial"/>
              <a:cs typeface="Arial"/>
            </a:endParaRPr>
          </a:p>
        </p:txBody>
      </p:sp>
      <p:pic>
        <p:nvPicPr>
          <p:cNvPr id="30" name="object 30"/>
          <p:cNvPicPr/>
          <p:nvPr/>
        </p:nvPicPr>
        <p:blipFill>
          <a:blip r:embed="rId2" cstate="print"/>
          <a:stretch>
            <a:fillRect/>
          </a:stretch>
        </p:blipFill>
        <p:spPr>
          <a:xfrm>
            <a:off x="719455" y="5338996"/>
            <a:ext cx="208914" cy="194394"/>
          </a:xfrm>
          <a:prstGeom prst="rect">
            <a:avLst/>
          </a:prstGeom>
        </p:spPr>
      </p:pic>
      <p:sp>
        <p:nvSpPr>
          <p:cNvPr id="31" name="object 31"/>
          <p:cNvSpPr txBox="1"/>
          <p:nvPr/>
        </p:nvSpPr>
        <p:spPr>
          <a:xfrm>
            <a:off x="935227" y="5281042"/>
            <a:ext cx="9050019" cy="595033"/>
          </a:xfrm>
          <a:prstGeom prst="rect">
            <a:avLst/>
          </a:prstGeom>
        </p:spPr>
        <p:txBody>
          <a:bodyPr vert="horz" wrap="square" lIns="0" tIns="30478" rIns="0" bIns="0" rtlCol="0">
            <a:spAutoFit/>
          </a:bodyPr>
          <a:lstStyle/>
          <a:p>
            <a:pPr marL="12699" marR="5080">
              <a:lnSpc>
                <a:spcPts val="2190"/>
              </a:lnSpc>
              <a:spcBef>
                <a:spcPts val="240"/>
              </a:spcBef>
            </a:pPr>
            <a:r>
              <a:rPr sz="1900" b="1" dirty="0">
                <a:latin typeface="Arial"/>
                <a:cs typeface="Arial"/>
              </a:rPr>
              <a:t>La</a:t>
            </a:r>
            <a:r>
              <a:rPr sz="1900" b="1" spc="125" dirty="0">
                <a:latin typeface="Arial"/>
                <a:cs typeface="Arial"/>
              </a:rPr>
              <a:t> </a:t>
            </a:r>
            <a:r>
              <a:rPr sz="1900" b="1" spc="-5" dirty="0">
                <a:latin typeface="Arial"/>
                <a:cs typeface="Arial"/>
              </a:rPr>
              <a:t>figura</a:t>
            </a:r>
            <a:r>
              <a:rPr sz="1900" b="1" spc="130" dirty="0">
                <a:latin typeface="Arial"/>
                <a:cs typeface="Arial"/>
              </a:rPr>
              <a:t> </a:t>
            </a:r>
            <a:r>
              <a:rPr sz="1900" b="1" spc="-5" dirty="0">
                <a:latin typeface="Arial"/>
                <a:cs typeface="Arial"/>
              </a:rPr>
              <a:t>48</a:t>
            </a:r>
            <a:r>
              <a:rPr sz="1900" b="1" spc="125" dirty="0">
                <a:latin typeface="Arial"/>
                <a:cs typeface="Arial"/>
              </a:rPr>
              <a:t> </a:t>
            </a:r>
            <a:r>
              <a:rPr sz="1900" b="1" spc="-5" dirty="0">
                <a:latin typeface="Arial"/>
                <a:cs typeface="Arial"/>
              </a:rPr>
              <a:t>muestra</a:t>
            </a:r>
            <a:r>
              <a:rPr sz="1900" b="1" spc="120" dirty="0">
                <a:latin typeface="Arial"/>
                <a:cs typeface="Arial"/>
              </a:rPr>
              <a:t> </a:t>
            </a:r>
            <a:r>
              <a:rPr sz="1900" b="1" spc="-5" dirty="0">
                <a:latin typeface="Arial"/>
                <a:cs typeface="Arial"/>
              </a:rPr>
              <a:t>los</a:t>
            </a:r>
            <a:r>
              <a:rPr sz="1900" b="1" spc="135" dirty="0">
                <a:latin typeface="Arial"/>
                <a:cs typeface="Arial"/>
              </a:rPr>
              <a:t> </a:t>
            </a:r>
            <a:r>
              <a:rPr sz="1900" b="1" spc="-5" dirty="0">
                <a:latin typeface="Arial"/>
                <a:cs typeface="Arial"/>
              </a:rPr>
              <a:t>resultados</a:t>
            </a:r>
            <a:r>
              <a:rPr sz="1900" b="1" spc="130"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dos</a:t>
            </a:r>
            <a:r>
              <a:rPr sz="1900" b="1" spc="160" dirty="0">
                <a:latin typeface="Arial"/>
                <a:cs typeface="Arial"/>
              </a:rPr>
              <a:t> </a:t>
            </a:r>
            <a:r>
              <a:rPr sz="1900" b="1" spc="-5" dirty="0">
                <a:latin typeface="Arial"/>
                <a:cs typeface="Arial"/>
              </a:rPr>
              <a:t>pruebas</a:t>
            </a:r>
            <a:r>
              <a:rPr sz="1900" b="1" spc="125" dirty="0">
                <a:latin typeface="Arial"/>
                <a:cs typeface="Arial"/>
              </a:rPr>
              <a:t> </a:t>
            </a:r>
            <a:r>
              <a:rPr sz="1900" b="1" spc="-5" dirty="0">
                <a:latin typeface="Arial"/>
                <a:cs typeface="Arial"/>
              </a:rPr>
              <a:t>de</a:t>
            </a:r>
            <a:r>
              <a:rPr sz="1900" b="1" spc="130" dirty="0">
                <a:latin typeface="Arial"/>
                <a:cs typeface="Arial"/>
              </a:rPr>
              <a:t> </a:t>
            </a:r>
            <a:r>
              <a:rPr sz="1900" b="1" spc="-5" dirty="0">
                <a:latin typeface="Arial"/>
                <a:cs typeface="Arial"/>
              </a:rPr>
              <a:t>un</a:t>
            </a:r>
            <a:r>
              <a:rPr sz="1900" b="1" spc="140" dirty="0">
                <a:latin typeface="Arial"/>
                <a:cs typeface="Arial"/>
              </a:rPr>
              <a:t> </a:t>
            </a:r>
            <a:r>
              <a:rPr sz="1900" b="1" spc="-5" dirty="0">
                <a:latin typeface="Arial"/>
                <a:cs typeface="Arial"/>
              </a:rPr>
              <a:t>mismo</a:t>
            </a:r>
            <a:r>
              <a:rPr sz="1900" b="1" spc="135" dirty="0">
                <a:latin typeface="Arial"/>
                <a:cs typeface="Arial"/>
              </a:rPr>
              <a:t> </a:t>
            </a:r>
            <a:r>
              <a:rPr sz="1900" b="1" spc="-5" dirty="0">
                <a:latin typeface="Arial"/>
                <a:cs typeface="Arial"/>
              </a:rPr>
              <a:t>equipo</a:t>
            </a:r>
            <a:r>
              <a:rPr sz="1900" b="1" spc="130" dirty="0">
                <a:latin typeface="Arial"/>
                <a:cs typeface="Arial"/>
              </a:rPr>
              <a:t> </a:t>
            </a:r>
            <a:r>
              <a:rPr sz="1900" b="1" spc="-5" dirty="0">
                <a:latin typeface="Arial"/>
                <a:cs typeface="Arial"/>
              </a:rPr>
              <a:t>con </a:t>
            </a:r>
            <a:r>
              <a:rPr sz="1900" b="1" spc="-509" dirty="0">
                <a:latin typeface="Arial"/>
                <a:cs typeface="Arial"/>
              </a:rPr>
              <a:t> </a:t>
            </a:r>
            <a:r>
              <a:rPr sz="1900" b="1" spc="-5" dirty="0">
                <a:latin typeface="Arial"/>
                <a:cs typeface="Arial"/>
              </a:rPr>
              <a:t>diferencias</a:t>
            </a:r>
            <a:r>
              <a:rPr sz="1900" b="1" spc="-10" dirty="0">
                <a:latin typeface="Arial"/>
                <a:cs typeface="Arial"/>
              </a:rPr>
              <a:t> </a:t>
            </a:r>
            <a:r>
              <a:rPr sz="1900" b="1" spc="-5" dirty="0">
                <a:latin typeface="Arial"/>
                <a:cs typeface="Arial"/>
              </a:rPr>
              <a:t>entre estas.</a:t>
            </a:r>
            <a:endParaRPr sz="1900">
              <a:latin typeface="Arial"/>
              <a:cs typeface="Arial"/>
            </a:endParaRP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136</a:t>
            </a:fld>
            <a:endParaRPr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5"/>
            <a:ext cx="9114790" cy="5732780"/>
            <a:chOff x="789431" y="1124085"/>
            <a:chExt cx="9114790" cy="573278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1040891" y="1147830"/>
              <a:ext cx="8535137" cy="5708645"/>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137</a:t>
            </a:fld>
            <a:endParaRPr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3" y="1147827"/>
            <a:ext cx="5755640"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a:t>
            </a:r>
            <a:r>
              <a:rPr sz="1900" b="1" spc="2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respuesta</a:t>
            </a:r>
            <a:r>
              <a:rPr sz="1900" b="1" spc="10" dirty="0">
                <a:latin typeface="Arial"/>
                <a:cs typeface="Arial"/>
              </a:rPr>
              <a:t> </a:t>
            </a:r>
            <a:r>
              <a:rPr sz="1900" b="1" spc="-5" dirty="0">
                <a:latin typeface="Arial"/>
                <a:cs typeface="Arial"/>
              </a:rPr>
              <a:t>en</a:t>
            </a:r>
            <a:r>
              <a:rPr sz="1900" b="1" spc="21" dirty="0">
                <a:latin typeface="Arial"/>
                <a:cs typeface="Arial"/>
              </a:rPr>
              <a:t> </a:t>
            </a:r>
            <a:r>
              <a:rPr sz="1900" b="1" spc="-5" dirty="0">
                <a:latin typeface="Arial"/>
                <a:cs typeface="Arial"/>
              </a:rPr>
              <a:t>frecuencia</a:t>
            </a:r>
            <a:r>
              <a:rPr sz="1900" b="1" spc="10" dirty="0">
                <a:latin typeface="Arial"/>
                <a:cs typeface="Arial"/>
              </a:rPr>
              <a:t> </a:t>
            </a:r>
            <a:r>
              <a:rPr sz="1900" b="1" spc="-5" dirty="0">
                <a:latin typeface="Arial"/>
                <a:cs typeface="Arial"/>
              </a:rPr>
              <a:t>del</a:t>
            </a:r>
            <a:r>
              <a:rPr sz="1900" b="1" spc="44" dirty="0">
                <a:latin typeface="Arial"/>
                <a:cs typeface="Arial"/>
              </a:rPr>
              <a:t> </a:t>
            </a:r>
            <a:r>
              <a:rPr sz="1900" b="1" spc="-5" dirty="0">
                <a:latin typeface="Arial"/>
                <a:cs typeface="Arial"/>
              </a:rPr>
              <a:t>dieléctrico.</a:t>
            </a:r>
            <a:endParaRPr sz="1900">
              <a:latin typeface="Arial"/>
              <a:cs typeface="Arial"/>
            </a:endParaRPr>
          </a:p>
        </p:txBody>
      </p:sp>
      <p:sp>
        <p:nvSpPr>
          <p:cNvPr id="7" name="object 7"/>
          <p:cNvSpPr txBox="1"/>
          <p:nvPr/>
        </p:nvSpPr>
        <p:spPr>
          <a:xfrm>
            <a:off x="2517901" y="1702563"/>
            <a:ext cx="37953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Conexión</a:t>
            </a:r>
            <a:r>
              <a:rPr sz="1900" b="1" spc="10" dirty="0">
                <a:latin typeface="Arial"/>
                <a:cs typeface="Arial"/>
              </a:rPr>
              <a:t> </a:t>
            </a:r>
            <a:r>
              <a:rPr sz="1900" b="1" spc="-5" dirty="0">
                <a:latin typeface="Arial"/>
                <a:cs typeface="Arial"/>
              </a:rPr>
              <a:t>para</a:t>
            </a:r>
            <a:r>
              <a:rPr sz="1900" b="1" spc="5" dirty="0">
                <a:latin typeface="Arial"/>
                <a:cs typeface="Arial"/>
              </a:rPr>
              <a:t> </a:t>
            </a:r>
            <a:r>
              <a:rPr sz="1900" b="1" spc="-5" dirty="0">
                <a:latin typeface="Arial"/>
                <a:cs typeface="Arial"/>
              </a:rPr>
              <a:t>realizar</a:t>
            </a:r>
            <a:r>
              <a:rPr sz="1900" b="1" spc="10"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prueba.</a:t>
            </a:r>
            <a:endParaRPr sz="1900">
              <a:latin typeface="Arial"/>
              <a:cs typeface="Arial"/>
            </a:endParaRPr>
          </a:p>
        </p:txBody>
      </p:sp>
      <p:pic>
        <p:nvPicPr>
          <p:cNvPr id="8" name="object 8"/>
          <p:cNvPicPr/>
          <p:nvPr/>
        </p:nvPicPr>
        <p:blipFill>
          <a:blip r:embed="rId2" cstate="print"/>
          <a:stretch>
            <a:fillRect/>
          </a:stretch>
        </p:blipFill>
        <p:spPr>
          <a:xfrm>
            <a:off x="719455" y="2009056"/>
            <a:ext cx="208914" cy="194394"/>
          </a:xfrm>
          <a:prstGeom prst="rect">
            <a:avLst/>
          </a:prstGeom>
        </p:spPr>
      </p:pic>
      <p:sp>
        <p:nvSpPr>
          <p:cNvPr id="9" name="object 9"/>
          <p:cNvSpPr txBox="1"/>
          <p:nvPr/>
        </p:nvSpPr>
        <p:spPr>
          <a:xfrm>
            <a:off x="935227" y="1950466"/>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10" name="object 10"/>
          <p:cNvSpPr txBox="1"/>
          <p:nvPr/>
        </p:nvSpPr>
        <p:spPr>
          <a:xfrm>
            <a:off x="1288033" y="1979931"/>
            <a:ext cx="10629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e</a:t>
            </a:r>
            <a:r>
              <a:rPr sz="1900" b="1" spc="-5" dirty="0">
                <a:latin typeface="Arial"/>
                <a:cs typeface="Arial"/>
              </a:rPr>
              <a:t>xi</a:t>
            </a:r>
            <a:r>
              <a:rPr sz="1900" b="1" dirty="0">
                <a:latin typeface="Arial"/>
                <a:cs typeface="Arial"/>
              </a:rPr>
              <a:t>ó</a:t>
            </a:r>
            <a:r>
              <a:rPr sz="1900" b="1" spc="-5" dirty="0">
                <a:latin typeface="Arial"/>
                <a:cs typeface="Arial"/>
              </a:rPr>
              <a:t>n</a:t>
            </a:r>
            <a:endParaRPr sz="1900">
              <a:latin typeface="Arial"/>
              <a:cs typeface="Arial"/>
            </a:endParaRPr>
          </a:p>
        </p:txBody>
      </p:sp>
      <p:sp>
        <p:nvSpPr>
          <p:cNvPr id="11" name="object 11"/>
          <p:cNvSpPr txBox="1"/>
          <p:nvPr/>
        </p:nvSpPr>
        <p:spPr>
          <a:xfrm>
            <a:off x="2393950" y="1950466"/>
            <a:ext cx="18148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spc="-110" dirty="0">
                <a:latin typeface="Arial"/>
                <a:cs typeface="Arial"/>
              </a:rPr>
              <a:t> </a:t>
            </a:r>
            <a:r>
              <a:rPr sz="1900" b="1" spc="-5" dirty="0">
                <a:latin typeface="Arial"/>
                <a:cs typeface="Arial"/>
              </a:rPr>
              <a:t>exactamente</a:t>
            </a:r>
            <a:endParaRPr sz="1900">
              <a:latin typeface="Arial"/>
              <a:cs typeface="Arial"/>
            </a:endParaRPr>
          </a:p>
        </p:txBody>
      </p:sp>
      <p:sp>
        <p:nvSpPr>
          <p:cNvPr id="12" name="object 12"/>
          <p:cNvSpPr txBox="1"/>
          <p:nvPr/>
        </p:nvSpPr>
        <p:spPr>
          <a:xfrm>
            <a:off x="4255642" y="1979931"/>
            <a:ext cx="5638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igu</a:t>
            </a:r>
            <a:r>
              <a:rPr sz="1900" b="1" dirty="0">
                <a:latin typeface="Arial"/>
                <a:cs typeface="Arial"/>
              </a:rPr>
              <a:t>a</a:t>
            </a:r>
            <a:r>
              <a:rPr sz="1900" b="1" spc="-5" dirty="0">
                <a:latin typeface="Arial"/>
                <a:cs typeface="Arial"/>
              </a:rPr>
              <a:t>l</a:t>
            </a:r>
            <a:endParaRPr sz="1900">
              <a:latin typeface="Arial"/>
              <a:cs typeface="Arial"/>
            </a:endParaRPr>
          </a:p>
        </p:txBody>
      </p:sp>
      <p:sp>
        <p:nvSpPr>
          <p:cNvPr id="13" name="object 13"/>
          <p:cNvSpPr txBox="1"/>
          <p:nvPr/>
        </p:nvSpPr>
        <p:spPr>
          <a:xfrm>
            <a:off x="4864734" y="1950466"/>
            <a:ext cx="29279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80" dirty="0">
                <a:latin typeface="Arial"/>
                <a:cs typeface="Arial"/>
              </a:rPr>
              <a:t> </a:t>
            </a:r>
            <a:r>
              <a:rPr sz="1900" b="1" spc="-5" dirty="0">
                <a:latin typeface="Arial"/>
                <a:cs typeface="Arial"/>
              </a:rPr>
              <a:t>la</a:t>
            </a:r>
            <a:r>
              <a:rPr sz="1900" b="1" spc="-65" dirty="0">
                <a:latin typeface="Arial"/>
                <a:cs typeface="Arial"/>
              </a:rPr>
              <a:t> </a:t>
            </a:r>
            <a:r>
              <a:rPr sz="1900" b="1" spc="-5" dirty="0">
                <a:latin typeface="Arial"/>
                <a:cs typeface="Arial"/>
              </a:rPr>
              <a:t>indicada</a:t>
            </a:r>
            <a:r>
              <a:rPr sz="1900" b="1" spc="-75" dirty="0">
                <a:latin typeface="Arial"/>
                <a:cs typeface="Arial"/>
              </a:rPr>
              <a:t> </a:t>
            </a:r>
            <a:r>
              <a:rPr sz="1900" b="1" spc="-5" dirty="0">
                <a:latin typeface="Arial"/>
                <a:cs typeface="Arial"/>
              </a:rPr>
              <a:t>para</a:t>
            </a:r>
            <a:r>
              <a:rPr sz="1900" b="1" spc="-70" dirty="0">
                <a:latin typeface="Arial"/>
                <a:cs typeface="Arial"/>
              </a:rPr>
              <a:t> </a:t>
            </a:r>
            <a:r>
              <a:rPr sz="1900" b="1" spc="-5" dirty="0">
                <a:latin typeface="Arial"/>
                <a:cs typeface="Arial"/>
              </a:rPr>
              <a:t>realizar</a:t>
            </a:r>
            <a:endParaRPr sz="1900">
              <a:latin typeface="Arial"/>
              <a:cs typeface="Arial"/>
            </a:endParaRPr>
          </a:p>
        </p:txBody>
      </p:sp>
      <p:sp>
        <p:nvSpPr>
          <p:cNvPr id="14" name="object 14"/>
          <p:cNvSpPr txBox="1"/>
          <p:nvPr/>
        </p:nvSpPr>
        <p:spPr>
          <a:xfrm>
            <a:off x="7838821" y="1979931"/>
            <a:ext cx="21342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75" dirty="0">
                <a:latin typeface="Arial"/>
                <a:cs typeface="Arial"/>
              </a:rPr>
              <a:t> </a:t>
            </a:r>
            <a:r>
              <a:rPr sz="1900" b="1" spc="-5" dirty="0">
                <a:latin typeface="Arial"/>
                <a:cs typeface="Arial"/>
              </a:rPr>
              <a:t>prueba</a:t>
            </a:r>
            <a:r>
              <a:rPr sz="1900" b="1" spc="-70"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factor</a:t>
            </a:r>
            <a:endParaRPr sz="1900">
              <a:latin typeface="Arial"/>
              <a:cs typeface="Arial"/>
            </a:endParaRPr>
          </a:p>
        </p:txBody>
      </p:sp>
      <p:sp>
        <p:nvSpPr>
          <p:cNvPr id="15" name="object 15"/>
          <p:cNvSpPr txBox="1"/>
          <p:nvPr/>
        </p:nvSpPr>
        <p:spPr>
          <a:xfrm>
            <a:off x="947927" y="2257298"/>
            <a:ext cx="13906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340" dirty="0">
                <a:latin typeface="Arial"/>
                <a:cs typeface="Arial"/>
              </a:rPr>
              <a:t> </a:t>
            </a:r>
            <a:r>
              <a:rPr sz="1900" b="1" spc="-5" dirty="0">
                <a:latin typeface="Arial"/>
                <a:cs typeface="Arial"/>
              </a:rPr>
              <a:t>potencia</a:t>
            </a:r>
            <a:endParaRPr sz="1900">
              <a:latin typeface="Arial"/>
              <a:cs typeface="Arial"/>
            </a:endParaRPr>
          </a:p>
        </p:txBody>
      </p:sp>
      <p:sp>
        <p:nvSpPr>
          <p:cNvPr id="16" name="object 16"/>
          <p:cNvSpPr txBox="1"/>
          <p:nvPr/>
        </p:nvSpPr>
        <p:spPr>
          <a:xfrm>
            <a:off x="2833370" y="2257375"/>
            <a:ext cx="8051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a:t>
            </a:r>
            <a:r>
              <a:rPr sz="1900" b="1" dirty="0">
                <a:latin typeface="Arial"/>
                <a:cs typeface="Arial"/>
              </a:rPr>
              <a:t>e</a:t>
            </a:r>
            <a:r>
              <a:rPr sz="1900" b="1" spc="-5" dirty="0">
                <a:latin typeface="Arial"/>
                <a:cs typeface="Arial"/>
              </a:rPr>
              <a:t>ba</a:t>
            </a:r>
            <a:endParaRPr sz="1900">
              <a:latin typeface="Arial"/>
              <a:cs typeface="Arial"/>
            </a:endParaRPr>
          </a:p>
        </p:txBody>
      </p:sp>
      <p:sp>
        <p:nvSpPr>
          <p:cNvPr id="17" name="object 17"/>
          <p:cNvSpPr txBox="1"/>
          <p:nvPr/>
        </p:nvSpPr>
        <p:spPr>
          <a:xfrm>
            <a:off x="2325371" y="2228215"/>
            <a:ext cx="2900679" cy="304570"/>
          </a:xfrm>
          <a:prstGeom prst="rect">
            <a:avLst/>
          </a:prstGeom>
        </p:spPr>
        <p:txBody>
          <a:bodyPr vert="horz" wrap="square" lIns="0" tIns="12064" rIns="0" bIns="0" rtlCol="0">
            <a:spAutoFit/>
          </a:bodyPr>
          <a:lstStyle/>
          <a:p>
            <a:pPr marL="12699">
              <a:spcBef>
                <a:spcPts val="95"/>
              </a:spcBef>
              <a:tabLst>
                <a:tab pos="1426719" algn="l"/>
              </a:tabLst>
            </a:pPr>
            <a:r>
              <a:rPr sz="1900" b="1" spc="-5" dirty="0">
                <a:latin typeface="Arial"/>
                <a:cs typeface="Arial"/>
              </a:rPr>
              <a:t>,</a:t>
            </a:r>
            <a:r>
              <a:rPr sz="1900" b="1" spc="360" dirty="0">
                <a:latin typeface="Arial"/>
                <a:cs typeface="Arial"/>
              </a:rPr>
              <a:t> </a:t>
            </a:r>
            <a:r>
              <a:rPr sz="1900" b="1" spc="-5" dirty="0">
                <a:latin typeface="Arial"/>
                <a:cs typeface="Arial"/>
              </a:rPr>
              <a:t>la	básicamente</a:t>
            </a:r>
            <a:endParaRPr sz="1900">
              <a:latin typeface="Arial"/>
              <a:cs typeface="Arial"/>
            </a:endParaRPr>
          </a:p>
        </p:txBody>
      </p:sp>
      <p:sp>
        <p:nvSpPr>
          <p:cNvPr id="18" name="object 18"/>
          <p:cNvSpPr txBox="1"/>
          <p:nvPr/>
        </p:nvSpPr>
        <p:spPr>
          <a:xfrm>
            <a:off x="5330064" y="2257375"/>
            <a:ext cx="14636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a:t>
            </a:r>
            <a:r>
              <a:rPr sz="1900" b="1" spc="345" dirty="0">
                <a:latin typeface="Arial"/>
                <a:cs typeface="Arial"/>
              </a:rPr>
              <a:t> </a:t>
            </a:r>
            <a:r>
              <a:rPr sz="1900" b="1" spc="-5" dirty="0">
                <a:latin typeface="Arial"/>
                <a:cs typeface="Arial"/>
              </a:rPr>
              <a:t>la</a:t>
            </a:r>
            <a:r>
              <a:rPr sz="1900" b="1" spc="350" dirty="0">
                <a:latin typeface="Arial"/>
                <a:cs typeface="Arial"/>
              </a:rPr>
              <a:t> </a:t>
            </a:r>
            <a:r>
              <a:rPr sz="1900" b="1" spc="-5" dirty="0">
                <a:latin typeface="Arial"/>
                <a:cs typeface="Arial"/>
              </a:rPr>
              <a:t>misma</a:t>
            </a:r>
            <a:endParaRPr sz="1900">
              <a:latin typeface="Arial"/>
              <a:cs typeface="Arial"/>
            </a:endParaRPr>
          </a:p>
        </p:txBody>
      </p:sp>
      <p:sp>
        <p:nvSpPr>
          <p:cNvPr id="19" name="object 19"/>
          <p:cNvSpPr txBox="1"/>
          <p:nvPr/>
        </p:nvSpPr>
        <p:spPr>
          <a:xfrm>
            <a:off x="6894957" y="2228214"/>
            <a:ext cx="308864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solo</a:t>
            </a:r>
            <a:r>
              <a:rPr sz="1900" b="1" spc="365" dirty="0">
                <a:latin typeface="Arial"/>
                <a:cs typeface="Arial"/>
              </a:rPr>
              <a:t> </a:t>
            </a:r>
            <a:r>
              <a:rPr sz="1900" b="1" spc="-5" dirty="0">
                <a:latin typeface="Arial"/>
                <a:cs typeface="Arial"/>
              </a:rPr>
              <a:t>que</a:t>
            </a:r>
            <a:r>
              <a:rPr sz="1900" b="1" spc="360" dirty="0">
                <a:latin typeface="Arial"/>
                <a:cs typeface="Arial"/>
              </a:rPr>
              <a:t> </a:t>
            </a:r>
            <a:r>
              <a:rPr sz="1900" b="1" spc="-5" dirty="0">
                <a:latin typeface="Arial"/>
                <a:cs typeface="Arial"/>
              </a:rPr>
              <a:t>en</a:t>
            </a:r>
            <a:r>
              <a:rPr sz="1900" b="1" spc="355" dirty="0">
                <a:latin typeface="Arial"/>
                <a:cs typeface="Arial"/>
              </a:rPr>
              <a:t> </a:t>
            </a:r>
            <a:r>
              <a:rPr sz="1900" b="1" spc="-5" dirty="0">
                <a:latin typeface="Arial"/>
                <a:cs typeface="Arial"/>
              </a:rPr>
              <a:t>la</a:t>
            </a:r>
            <a:r>
              <a:rPr sz="1900" b="1" spc="370" dirty="0">
                <a:latin typeface="Arial"/>
                <a:cs typeface="Arial"/>
              </a:rPr>
              <a:t> </a:t>
            </a:r>
            <a:r>
              <a:rPr sz="1900" b="1" spc="-5" dirty="0">
                <a:latin typeface="Arial"/>
                <a:cs typeface="Arial"/>
              </a:rPr>
              <a:t>prueba</a:t>
            </a:r>
            <a:r>
              <a:rPr sz="1900" b="1" spc="365" dirty="0">
                <a:latin typeface="Arial"/>
                <a:cs typeface="Arial"/>
              </a:rPr>
              <a:t> </a:t>
            </a:r>
            <a:r>
              <a:rPr sz="1900" b="1" spc="-5" dirty="0">
                <a:latin typeface="Arial"/>
                <a:cs typeface="Arial"/>
              </a:rPr>
              <a:t>de</a:t>
            </a:r>
            <a:endParaRPr sz="1900">
              <a:latin typeface="Arial"/>
              <a:cs typeface="Arial"/>
            </a:endParaRPr>
          </a:p>
        </p:txBody>
      </p:sp>
      <p:sp>
        <p:nvSpPr>
          <p:cNvPr id="20" name="object 20"/>
          <p:cNvSpPr txBox="1"/>
          <p:nvPr/>
        </p:nvSpPr>
        <p:spPr>
          <a:xfrm>
            <a:off x="935227" y="2505582"/>
            <a:ext cx="45434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respuesta</a:t>
            </a:r>
            <a:r>
              <a:rPr sz="1900" b="1" spc="5" dirty="0">
                <a:latin typeface="Arial"/>
                <a:cs typeface="Arial"/>
              </a:rPr>
              <a:t> </a:t>
            </a:r>
            <a:r>
              <a:rPr sz="1900" b="1" spc="-5" dirty="0">
                <a:latin typeface="Arial"/>
                <a:cs typeface="Arial"/>
              </a:rPr>
              <a:t>en</a:t>
            </a:r>
            <a:r>
              <a:rPr sz="1900" b="1" spc="15" dirty="0">
                <a:latin typeface="Arial"/>
                <a:cs typeface="Arial"/>
              </a:rPr>
              <a:t> </a:t>
            </a:r>
            <a:r>
              <a:rPr sz="1900" b="1" spc="-5" dirty="0">
                <a:latin typeface="Arial"/>
                <a:cs typeface="Arial"/>
              </a:rPr>
              <a:t>frecuencia</a:t>
            </a:r>
            <a:r>
              <a:rPr sz="1900" b="1" spc="5" dirty="0">
                <a:latin typeface="Arial"/>
                <a:cs typeface="Arial"/>
              </a:rPr>
              <a:t> </a:t>
            </a:r>
            <a:r>
              <a:rPr sz="1900" b="1" spc="-5" dirty="0">
                <a:latin typeface="Arial"/>
                <a:cs typeface="Arial"/>
              </a:rPr>
              <a:t>del</a:t>
            </a:r>
            <a:r>
              <a:rPr sz="1900" b="1" spc="5" dirty="0">
                <a:latin typeface="Arial"/>
                <a:cs typeface="Arial"/>
              </a:rPr>
              <a:t> </a:t>
            </a:r>
            <a:r>
              <a:rPr sz="1900" b="1" spc="-5" dirty="0">
                <a:latin typeface="Arial"/>
                <a:cs typeface="Arial"/>
              </a:rPr>
              <a:t>dieléctrico,</a:t>
            </a:r>
            <a:endParaRPr sz="1900">
              <a:latin typeface="Arial"/>
              <a:cs typeface="Arial"/>
            </a:endParaRPr>
          </a:p>
        </p:txBody>
      </p:sp>
      <p:sp>
        <p:nvSpPr>
          <p:cNvPr id="21" name="object 21"/>
          <p:cNvSpPr txBox="1"/>
          <p:nvPr/>
        </p:nvSpPr>
        <p:spPr>
          <a:xfrm>
            <a:off x="5535803" y="2535048"/>
            <a:ext cx="24422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25" dirty="0">
                <a:latin typeface="Arial"/>
                <a:cs typeface="Arial"/>
              </a:rPr>
              <a:t> </a:t>
            </a:r>
            <a:r>
              <a:rPr sz="1900" b="1" spc="-10" dirty="0">
                <a:latin typeface="Arial"/>
                <a:cs typeface="Arial"/>
              </a:rPr>
              <a:t>varia</a:t>
            </a:r>
            <a:r>
              <a:rPr sz="1900" b="1" spc="-5" dirty="0">
                <a:latin typeface="Arial"/>
                <a:cs typeface="Arial"/>
              </a:rPr>
              <a:t> la</a:t>
            </a:r>
            <a:r>
              <a:rPr sz="1900" b="1" spc="5" dirty="0">
                <a:latin typeface="Arial"/>
                <a:cs typeface="Arial"/>
              </a:rPr>
              <a:t> </a:t>
            </a:r>
            <a:r>
              <a:rPr sz="1900" b="1" spc="-5" dirty="0">
                <a:latin typeface="Arial"/>
                <a:cs typeface="Arial"/>
              </a:rPr>
              <a:t>frecuencia</a:t>
            </a:r>
            <a:endParaRPr sz="1900">
              <a:latin typeface="Arial"/>
              <a:cs typeface="Arial"/>
            </a:endParaRPr>
          </a:p>
        </p:txBody>
      </p:sp>
      <p:sp>
        <p:nvSpPr>
          <p:cNvPr id="22" name="object 22"/>
          <p:cNvSpPr txBox="1"/>
          <p:nvPr/>
        </p:nvSpPr>
        <p:spPr>
          <a:xfrm>
            <a:off x="7965186" y="2505582"/>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3" name="object 23"/>
          <p:cNvSpPr txBox="1"/>
          <p:nvPr/>
        </p:nvSpPr>
        <p:spPr>
          <a:xfrm>
            <a:off x="2517902" y="3089784"/>
            <a:ext cx="262953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Análisis</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resultados.</a:t>
            </a:r>
            <a:endParaRPr sz="1900">
              <a:latin typeface="Arial"/>
              <a:cs typeface="Arial"/>
            </a:endParaRPr>
          </a:p>
        </p:txBody>
      </p:sp>
      <p:pic>
        <p:nvPicPr>
          <p:cNvPr id="24" name="object 24"/>
          <p:cNvPicPr/>
          <p:nvPr/>
        </p:nvPicPr>
        <p:blipFill>
          <a:blip r:embed="rId2" cstate="print"/>
          <a:stretch>
            <a:fillRect/>
          </a:stretch>
        </p:blipFill>
        <p:spPr>
          <a:xfrm>
            <a:off x="719455" y="3672798"/>
            <a:ext cx="208914" cy="194987"/>
          </a:xfrm>
          <a:prstGeom prst="rect">
            <a:avLst/>
          </a:prstGeom>
        </p:spPr>
      </p:pic>
      <p:sp>
        <p:nvSpPr>
          <p:cNvPr id="25" name="object 25"/>
          <p:cNvSpPr txBox="1"/>
          <p:nvPr/>
        </p:nvSpPr>
        <p:spPr>
          <a:xfrm>
            <a:off x="3382010" y="3644520"/>
            <a:ext cx="8070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pru</a:t>
            </a:r>
            <a:r>
              <a:rPr sz="1900" b="1" spc="10" dirty="0">
                <a:latin typeface="Arial"/>
                <a:cs typeface="Arial"/>
              </a:rPr>
              <a:t>e</a:t>
            </a:r>
            <a:r>
              <a:rPr sz="1900" b="1" spc="-5" dirty="0">
                <a:latin typeface="Arial"/>
                <a:cs typeface="Arial"/>
              </a:rPr>
              <a:t>ba</a:t>
            </a:r>
            <a:endParaRPr sz="1900">
              <a:latin typeface="Arial"/>
              <a:cs typeface="Arial"/>
            </a:endParaRPr>
          </a:p>
        </p:txBody>
      </p:sp>
      <p:sp>
        <p:nvSpPr>
          <p:cNvPr id="26" name="object 26"/>
          <p:cNvSpPr txBox="1"/>
          <p:nvPr/>
        </p:nvSpPr>
        <p:spPr>
          <a:xfrm>
            <a:off x="935228" y="3615055"/>
            <a:ext cx="6028055" cy="304570"/>
          </a:xfrm>
          <a:prstGeom prst="rect">
            <a:avLst/>
          </a:prstGeom>
        </p:spPr>
        <p:txBody>
          <a:bodyPr vert="horz" wrap="square" lIns="0" tIns="12064" rIns="0" bIns="0" rtlCol="0">
            <a:spAutoFit/>
          </a:bodyPr>
          <a:lstStyle/>
          <a:p>
            <a:pPr marL="12699">
              <a:spcBef>
                <a:spcPts val="95"/>
              </a:spcBef>
              <a:tabLst>
                <a:tab pos="3336629" algn="l"/>
              </a:tabLst>
            </a:pPr>
            <a:r>
              <a:rPr sz="1900" b="1" spc="-5" dirty="0">
                <a:latin typeface="Arial"/>
                <a:cs typeface="Arial"/>
              </a:rPr>
              <a:t>A</a:t>
            </a:r>
            <a:r>
              <a:rPr sz="1900" b="1" spc="135" dirty="0">
                <a:latin typeface="Arial"/>
                <a:cs typeface="Arial"/>
              </a:rPr>
              <a:t> </a:t>
            </a:r>
            <a:r>
              <a:rPr sz="1900" b="1" spc="-5" dirty="0">
                <a:latin typeface="Arial"/>
                <a:cs typeface="Arial"/>
              </a:rPr>
              <a:t>pesar</a:t>
            </a:r>
            <a:r>
              <a:rPr sz="1900" b="1" spc="145" dirty="0">
                <a:latin typeface="Arial"/>
                <a:cs typeface="Arial"/>
              </a:rPr>
              <a:t> </a:t>
            </a:r>
            <a:r>
              <a:rPr sz="1900" b="1" spc="-5" dirty="0">
                <a:latin typeface="Arial"/>
                <a:cs typeface="Arial"/>
              </a:rPr>
              <a:t>de</a:t>
            </a:r>
            <a:r>
              <a:rPr sz="1900" b="1" spc="145" dirty="0">
                <a:latin typeface="Arial"/>
                <a:cs typeface="Arial"/>
              </a:rPr>
              <a:t> </a:t>
            </a:r>
            <a:r>
              <a:rPr sz="1900" b="1" dirty="0">
                <a:latin typeface="Arial"/>
                <a:cs typeface="Arial"/>
              </a:rPr>
              <a:t>que</a:t>
            </a:r>
            <a:r>
              <a:rPr sz="1900" b="1" spc="140" dirty="0">
                <a:latin typeface="Arial"/>
                <a:cs typeface="Arial"/>
              </a:rPr>
              <a:t> </a:t>
            </a:r>
            <a:r>
              <a:rPr sz="1900" b="1" spc="-5" dirty="0">
                <a:latin typeface="Arial"/>
                <a:cs typeface="Arial"/>
              </a:rPr>
              <a:t>esta	es</a:t>
            </a:r>
            <a:r>
              <a:rPr sz="1900" b="1" spc="120" dirty="0">
                <a:latin typeface="Arial"/>
                <a:cs typeface="Arial"/>
              </a:rPr>
              <a:t> </a:t>
            </a:r>
            <a:r>
              <a:rPr sz="1900" b="1" spc="-5" dirty="0">
                <a:latin typeface="Arial"/>
                <a:cs typeface="Arial"/>
              </a:rPr>
              <a:t>también</a:t>
            </a:r>
            <a:r>
              <a:rPr sz="1900" b="1" spc="125" dirty="0">
                <a:latin typeface="Arial"/>
                <a:cs typeface="Arial"/>
              </a:rPr>
              <a:t> </a:t>
            </a:r>
            <a:r>
              <a:rPr sz="1900" b="1" spc="-5" dirty="0">
                <a:latin typeface="Arial"/>
                <a:cs typeface="Arial"/>
              </a:rPr>
              <a:t>una</a:t>
            </a:r>
            <a:r>
              <a:rPr sz="1900" b="1" spc="120" dirty="0">
                <a:latin typeface="Arial"/>
                <a:cs typeface="Arial"/>
              </a:rPr>
              <a:t> </a:t>
            </a:r>
            <a:r>
              <a:rPr sz="1900" b="1" spc="-5" dirty="0">
                <a:latin typeface="Arial"/>
                <a:cs typeface="Arial"/>
              </a:rPr>
              <a:t>prueba</a:t>
            </a:r>
            <a:endParaRPr sz="1900">
              <a:latin typeface="Arial"/>
              <a:cs typeface="Arial"/>
            </a:endParaRPr>
          </a:p>
        </p:txBody>
      </p:sp>
      <p:sp>
        <p:nvSpPr>
          <p:cNvPr id="27" name="object 27"/>
          <p:cNvSpPr txBox="1"/>
          <p:nvPr/>
        </p:nvSpPr>
        <p:spPr>
          <a:xfrm>
            <a:off x="7037197" y="3644520"/>
            <a:ext cx="1139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a:t>
            </a:r>
            <a:r>
              <a:rPr sz="1900" b="1" dirty="0">
                <a:latin typeface="Arial"/>
                <a:cs typeface="Arial"/>
              </a:rPr>
              <a:t>d</a:t>
            </a:r>
            <a:r>
              <a:rPr sz="1900" b="1" spc="-5" dirty="0">
                <a:latin typeface="Arial"/>
                <a:cs typeface="Arial"/>
              </a:rPr>
              <a:t>ic</a:t>
            </a:r>
            <a:r>
              <a:rPr sz="1900" b="1" dirty="0">
                <a:latin typeface="Arial"/>
                <a:cs typeface="Arial"/>
              </a:rPr>
              <a:t>t</a:t>
            </a:r>
            <a:r>
              <a:rPr sz="1900" b="1" spc="15" dirty="0">
                <a:latin typeface="Arial"/>
                <a:cs typeface="Arial"/>
              </a:rPr>
              <a:t>i</a:t>
            </a:r>
            <a:r>
              <a:rPr sz="1900" b="1" spc="-40" dirty="0">
                <a:latin typeface="Arial"/>
                <a:cs typeface="Arial"/>
              </a:rPr>
              <a:t>v</a:t>
            </a:r>
            <a:r>
              <a:rPr sz="1900" b="1" spc="-5" dirty="0">
                <a:latin typeface="Arial"/>
                <a:cs typeface="Arial"/>
              </a:rPr>
              <a:t>a</a:t>
            </a:r>
            <a:endParaRPr sz="1900">
              <a:latin typeface="Arial"/>
              <a:cs typeface="Arial"/>
            </a:endParaRPr>
          </a:p>
        </p:txBody>
      </p:sp>
      <p:sp>
        <p:nvSpPr>
          <p:cNvPr id="28" name="object 28"/>
          <p:cNvSpPr txBox="1"/>
          <p:nvPr/>
        </p:nvSpPr>
        <p:spPr>
          <a:xfrm>
            <a:off x="8163306" y="3615056"/>
            <a:ext cx="3797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60" dirty="0">
                <a:latin typeface="Arial"/>
                <a:cs typeface="Arial"/>
              </a:rPr>
              <a:t> </a:t>
            </a:r>
            <a:r>
              <a:rPr sz="1900" b="1" dirty="0">
                <a:latin typeface="Arial"/>
                <a:cs typeface="Arial"/>
              </a:rPr>
              <a:t>el</a:t>
            </a:r>
            <a:endParaRPr sz="1900">
              <a:latin typeface="Arial"/>
              <a:cs typeface="Arial"/>
            </a:endParaRPr>
          </a:p>
        </p:txBody>
      </p:sp>
      <p:sp>
        <p:nvSpPr>
          <p:cNvPr id="29" name="object 29"/>
          <p:cNvSpPr txBox="1"/>
          <p:nvPr/>
        </p:nvSpPr>
        <p:spPr>
          <a:xfrm>
            <a:off x="8614918" y="3644520"/>
            <a:ext cx="9937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o</a:t>
            </a:r>
            <a:r>
              <a:rPr sz="1900" b="1" spc="-5" dirty="0">
                <a:latin typeface="Arial"/>
                <a:cs typeface="Arial"/>
              </a:rPr>
              <a:t>f</a:t>
            </a:r>
            <a:r>
              <a:rPr sz="1900" b="1" spc="-25" dirty="0">
                <a:latin typeface="Arial"/>
                <a:cs typeface="Arial"/>
              </a:rPr>
              <a:t>t</a:t>
            </a:r>
            <a:r>
              <a:rPr sz="1900" b="1" spc="25" dirty="0">
                <a:latin typeface="Arial"/>
                <a:cs typeface="Arial"/>
              </a:rPr>
              <a:t>w</a:t>
            </a:r>
            <a:r>
              <a:rPr sz="1900" b="1" spc="-5" dirty="0">
                <a:latin typeface="Arial"/>
                <a:cs typeface="Arial"/>
              </a:rPr>
              <a:t>are</a:t>
            </a:r>
            <a:endParaRPr sz="1900">
              <a:latin typeface="Arial"/>
              <a:cs typeface="Arial"/>
            </a:endParaRPr>
          </a:p>
        </p:txBody>
      </p:sp>
      <p:sp>
        <p:nvSpPr>
          <p:cNvPr id="30" name="object 30"/>
          <p:cNvSpPr txBox="1"/>
          <p:nvPr/>
        </p:nvSpPr>
        <p:spPr>
          <a:xfrm>
            <a:off x="9679686" y="3615055"/>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endParaRPr sz="1900">
              <a:latin typeface="Arial"/>
              <a:cs typeface="Arial"/>
            </a:endParaRPr>
          </a:p>
        </p:txBody>
      </p:sp>
      <p:sp>
        <p:nvSpPr>
          <p:cNvPr id="31" name="object 31"/>
          <p:cNvSpPr txBox="1"/>
          <p:nvPr/>
        </p:nvSpPr>
        <p:spPr>
          <a:xfrm>
            <a:off x="935227" y="3892676"/>
            <a:ext cx="58877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diagnóstico</a:t>
            </a:r>
            <a:r>
              <a:rPr sz="1900" b="1" spc="325" dirty="0">
                <a:latin typeface="Arial"/>
                <a:cs typeface="Arial"/>
              </a:rPr>
              <a:t> </a:t>
            </a:r>
            <a:r>
              <a:rPr sz="1900" b="1" spc="-5" dirty="0">
                <a:latin typeface="Arial"/>
                <a:cs typeface="Arial"/>
              </a:rPr>
              <a:t>del</a:t>
            </a:r>
            <a:r>
              <a:rPr sz="1900" b="1" spc="340" dirty="0">
                <a:latin typeface="Arial"/>
                <a:cs typeface="Arial"/>
              </a:rPr>
              <a:t> </a:t>
            </a:r>
            <a:r>
              <a:rPr sz="1900" b="1" spc="-5" dirty="0">
                <a:latin typeface="Arial"/>
                <a:cs typeface="Arial"/>
              </a:rPr>
              <a:t>equipo</a:t>
            </a:r>
            <a:r>
              <a:rPr sz="1900" b="1" spc="370" dirty="0">
                <a:latin typeface="Arial"/>
                <a:cs typeface="Arial"/>
              </a:rPr>
              <a:t> </a:t>
            </a:r>
            <a:r>
              <a:rPr sz="1900" b="1" spc="-5" dirty="0">
                <a:latin typeface="Arial"/>
                <a:cs typeface="Arial"/>
              </a:rPr>
              <a:t>Megger</a:t>
            </a:r>
            <a:r>
              <a:rPr sz="1900" b="1" spc="340" dirty="0">
                <a:latin typeface="Arial"/>
                <a:cs typeface="Arial"/>
              </a:rPr>
              <a:t> </a:t>
            </a:r>
            <a:r>
              <a:rPr sz="1900" b="1" spc="-5" dirty="0">
                <a:latin typeface="Arial"/>
                <a:cs typeface="Arial"/>
              </a:rPr>
              <a:t>IDAX</a:t>
            </a:r>
            <a:r>
              <a:rPr sz="1900" b="1" spc="345" dirty="0">
                <a:latin typeface="Arial"/>
                <a:cs typeface="Arial"/>
              </a:rPr>
              <a:t> </a:t>
            </a:r>
            <a:r>
              <a:rPr sz="1900" b="1" spc="-5" dirty="0">
                <a:latin typeface="Arial"/>
                <a:cs typeface="Arial"/>
              </a:rPr>
              <a:t>300</a:t>
            </a:r>
            <a:r>
              <a:rPr sz="1900" b="1" spc="345" dirty="0">
                <a:latin typeface="Arial"/>
                <a:cs typeface="Arial"/>
              </a:rPr>
              <a:t> </a:t>
            </a:r>
            <a:r>
              <a:rPr sz="1900" b="1" spc="-5" dirty="0">
                <a:latin typeface="Arial"/>
                <a:cs typeface="Arial"/>
              </a:rPr>
              <a:t>permite</a:t>
            </a:r>
            <a:endParaRPr sz="1900">
              <a:latin typeface="Arial"/>
              <a:cs typeface="Arial"/>
            </a:endParaRPr>
          </a:p>
        </p:txBody>
      </p:sp>
      <p:sp>
        <p:nvSpPr>
          <p:cNvPr id="32" name="object 32"/>
          <p:cNvSpPr txBox="1"/>
          <p:nvPr/>
        </p:nvSpPr>
        <p:spPr>
          <a:xfrm>
            <a:off x="6921372" y="3921886"/>
            <a:ext cx="30518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determinar</a:t>
            </a:r>
            <a:r>
              <a:rPr sz="1900" b="1" spc="330" dirty="0">
                <a:latin typeface="Arial"/>
                <a:cs typeface="Arial"/>
              </a:rPr>
              <a:t> </a:t>
            </a:r>
            <a:r>
              <a:rPr sz="1900" b="1" dirty="0">
                <a:latin typeface="Arial"/>
                <a:cs typeface="Arial"/>
              </a:rPr>
              <a:t>la</a:t>
            </a:r>
            <a:r>
              <a:rPr sz="1900" b="1" spc="340" dirty="0">
                <a:latin typeface="Arial"/>
                <a:cs typeface="Arial"/>
              </a:rPr>
              <a:t> </a:t>
            </a:r>
            <a:r>
              <a:rPr sz="1900" b="1" spc="-5" dirty="0">
                <a:latin typeface="Arial"/>
                <a:cs typeface="Arial"/>
              </a:rPr>
              <a:t>cantidad</a:t>
            </a:r>
            <a:r>
              <a:rPr sz="1900" b="1" spc="345" dirty="0">
                <a:latin typeface="Arial"/>
                <a:cs typeface="Arial"/>
              </a:rPr>
              <a:t> </a:t>
            </a:r>
            <a:r>
              <a:rPr sz="1900" b="1" spc="-10" dirty="0">
                <a:latin typeface="Arial"/>
                <a:cs typeface="Arial"/>
              </a:rPr>
              <a:t>de</a:t>
            </a:r>
            <a:endParaRPr sz="1900">
              <a:latin typeface="Arial"/>
              <a:cs typeface="Arial"/>
            </a:endParaRPr>
          </a:p>
        </p:txBody>
      </p:sp>
      <p:sp>
        <p:nvSpPr>
          <p:cNvPr id="33" name="object 33"/>
          <p:cNvSpPr txBox="1"/>
          <p:nvPr/>
        </p:nvSpPr>
        <p:spPr>
          <a:xfrm>
            <a:off x="947928" y="4199510"/>
            <a:ext cx="35013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humedad</a:t>
            </a:r>
            <a:r>
              <a:rPr sz="1900" b="1" spc="10" dirty="0">
                <a:latin typeface="Arial"/>
                <a:cs typeface="Arial"/>
              </a:rPr>
              <a:t> </a:t>
            </a:r>
            <a:r>
              <a:rPr sz="1900" b="1" spc="-5" dirty="0">
                <a:latin typeface="Arial"/>
                <a:cs typeface="Arial"/>
              </a:rPr>
              <a:t>existente</a:t>
            </a:r>
            <a:r>
              <a:rPr sz="1900" b="1" spc="5" dirty="0">
                <a:latin typeface="Arial"/>
                <a:cs typeface="Arial"/>
              </a:rPr>
              <a:t> </a:t>
            </a:r>
            <a:r>
              <a:rPr sz="1900" b="1" spc="-5" dirty="0">
                <a:latin typeface="Arial"/>
                <a:cs typeface="Arial"/>
              </a:rPr>
              <a:t>en</a:t>
            </a:r>
            <a:r>
              <a:rPr sz="1900" b="1" spc="15" dirty="0">
                <a:latin typeface="Arial"/>
                <a:cs typeface="Arial"/>
              </a:rPr>
              <a:t> </a:t>
            </a:r>
            <a:r>
              <a:rPr sz="1900" b="1" spc="-5" dirty="0">
                <a:latin typeface="Arial"/>
                <a:cs typeface="Arial"/>
              </a:rPr>
              <a:t>el</a:t>
            </a:r>
            <a:r>
              <a:rPr sz="1900" b="1" spc="5" dirty="0">
                <a:latin typeface="Arial"/>
                <a:cs typeface="Arial"/>
              </a:rPr>
              <a:t> </a:t>
            </a:r>
            <a:r>
              <a:rPr sz="1900" b="1" spc="-5" dirty="0">
                <a:latin typeface="Arial"/>
                <a:cs typeface="Arial"/>
              </a:rPr>
              <a:t>papel</a:t>
            </a:r>
            <a:endParaRPr sz="1900">
              <a:latin typeface="Arial"/>
              <a:cs typeface="Arial"/>
            </a:endParaRPr>
          </a:p>
        </p:txBody>
      </p:sp>
      <p:sp>
        <p:nvSpPr>
          <p:cNvPr id="34" name="object 34"/>
          <p:cNvSpPr txBox="1"/>
          <p:nvPr/>
        </p:nvSpPr>
        <p:spPr>
          <a:xfrm>
            <a:off x="4503548" y="4170045"/>
            <a:ext cx="21558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40" dirty="0">
                <a:latin typeface="Arial"/>
                <a:cs typeface="Arial"/>
              </a:rPr>
              <a:t> </a:t>
            </a:r>
            <a:r>
              <a:rPr sz="1900" b="1" spc="-5" dirty="0">
                <a:latin typeface="Arial"/>
                <a:cs typeface="Arial"/>
              </a:rPr>
              <a:t>transformador.</a:t>
            </a:r>
            <a:endParaRPr sz="1900">
              <a:latin typeface="Arial"/>
              <a:cs typeface="Arial"/>
            </a:endParaRPr>
          </a:p>
        </p:txBody>
      </p:sp>
      <p:pic>
        <p:nvPicPr>
          <p:cNvPr id="35" name="object 35"/>
          <p:cNvPicPr/>
          <p:nvPr/>
        </p:nvPicPr>
        <p:blipFill>
          <a:blip r:embed="rId2" cstate="print"/>
          <a:stretch>
            <a:fillRect/>
          </a:stretch>
        </p:blipFill>
        <p:spPr>
          <a:xfrm>
            <a:off x="719455" y="4784047"/>
            <a:ext cx="208914" cy="194987"/>
          </a:xfrm>
          <a:prstGeom prst="rect">
            <a:avLst/>
          </a:prstGeom>
        </p:spPr>
      </p:pic>
      <p:sp>
        <p:nvSpPr>
          <p:cNvPr id="36" name="object 36"/>
          <p:cNvSpPr txBox="1"/>
          <p:nvPr/>
        </p:nvSpPr>
        <p:spPr>
          <a:xfrm>
            <a:off x="935227" y="4726304"/>
            <a:ext cx="9048749" cy="596314"/>
          </a:xfrm>
          <a:prstGeom prst="rect">
            <a:avLst/>
          </a:prstGeom>
        </p:spPr>
        <p:txBody>
          <a:bodyPr vert="horz" wrap="square" lIns="0" tIns="31747" rIns="0" bIns="0" rtlCol="0">
            <a:spAutoFit/>
          </a:bodyPr>
          <a:lstStyle/>
          <a:p>
            <a:pPr marL="12699" marR="5080">
              <a:lnSpc>
                <a:spcPts val="2180"/>
              </a:lnSpc>
              <a:spcBef>
                <a:spcPts val="250"/>
              </a:spcBef>
            </a:pPr>
            <a:r>
              <a:rPr sz="1900" b="1" dirty="0">
                <a:latin typeface="Arial"/>
                <a:cs typeface="Arial"/>
              </a:rPr>
              <a:t>La</a:t>
            </a:r>
            <a:r>
              <a:rPr sz="1900" b="1" spc="340" dirty="0">
                <a:latin typeface="Arial"/>
                <a:cs typeface="Arial"/>
              </a:rPr>
              <a:t> </a:t>
            </a:r>
            <a:r>
              <a:rPr sz="1900" b="1" spc="-5" dirty="0">
                <a:latin typeface="Arial"/>
                <a:cs typeface="Arial"/>
              </a:rPr>
              <a:t>figura</a:t>
            </a:r>
            <a:r>
              <a:rPr sz="1900" b="1" spc="340" dirty="0">
                <a:latin typeface="Arial"/>
                <a:cs typeface="Arial"/>
              </a:rPr>
              <a:t> </a:t>
            </a:r>
            <a:r>
              <a:rPr sz="1900" b="1" spc="-5" dirty="0">
                <a:latin typeface="Arial"/>
                <a:cs typeface="Arial"/>
              </a:rPr>
              <a:t>50</a:t>
            </a:r>
            <a:r>
              <a:rPr sz="1900" b="1" spc="345" dirty="0">
                <a:latin typeface="Arial"/>
                <a:cs typeface="Arial"/>
              </a:rPr>
              <a:t> </a:t>
            </a:r>
            <a:r>
              <a:rPr sz="1900" b="1" spc="-5" dirty="0">
                <a:latin typeface="Arial"/>
                <a:cs typeface="Arial"/>
              </a:rPr>
              <a:t>muestra</a:t>
            </a:r>
            <a:r>
              <a:rPr sz="1900" b="1" spc="335" dirty="0">
                <a:latin typeface="Arial"/>
                <a:cs typeface="Arial"/>
              </a:rPr>
              <a:t> </a:t>
            </a:r>
            <a:r>
              <a:rPr sz="1900" b="1" spc="-5" dirty="0">
                <a:latin typeface="Arial"/>
                <a:cs typeface="Arial"/>
              </a:rPr>
              <a:t>la</a:t>
            </a:r>
            <a:r>
              <a:rPr sz="1900" b="1" spc="355" dirty="0">
                <a:latin typeface="Arial"/>
                <a:cs typeface="Arial"/>
              </a:rPr>
              <a:t> </a:t>
            </a:r>
            <a:r>
              <a:rPr sz="1900" b="1" spc="-5" dirty="0">
                <a:latin typeface="Arial"/>
                <a:cs typeface="Arial"/>
              </a:rPr>
              <a:t>curva</a:t>
            </a:r>
            <a:r>
              <a:rPr sz="1900" b="1" spc="350" dirty="0">
                <a:latin typeface="Arial"/>
                <a:cs typeface="Arial"/>
              </a:rPr>
              <a:t> </a:t>
            </a:r>
            <a:r>
              <a:rPr sz="1900" b="1" spc="-5" dirty="0">
                <a:latin typeface="Arial"/>
                <a:cs typeface="Arial"/>
              </a:rPr>
              <a:t>medida</a:t>
            </a:r>
            <a:r>
              <a:rPr sz="1900" b="1" spc="340" dirty="0">
                <a:latin typeface="Arial"/>
                <a:cs typeface="Arial"/>
              </a:rPr>
              <a:t> </a:t>
            </a:r>
            <a:r>
              <a:rPr sz="1900" b="1" spc="-5" dirty="0">
                <a:latin typeface="Arial"/>
                <a:cs typeface="Arial"/>
              </a:rPr>
              <a:t>junto</a:t>
            </a:r>
            <a:r>
              <a:rPr sz="1900" b="1" spc="345" dirty="0">
                <a:latin typeface="Arial"/>
                <a:cs typeface="Arial"/>
              </a:rPr>
              <a:t> </a:t>
            </a:r>
            <a:r>
              <a:rPr sz="1900" b="1" spc="-5" dirty="0">
                <a:latin typeface="Arial"/>
                <a:cs typeface="Arial"/>
              </a:rPr>
              <a:t>con</a:t>
            </a:r>
            <a:r>
              <a:rPr sz="1900" b="1" spc="345" dirty="0">
                <a:latin typeface="Arial"/>
                <a:cs typeface="Arial"/>
              </a:rPr>
              <a:t> </a:t>
            </a:r>
            <a:r>
              <a:rPr sz="1900" b="1" spc="-5" dirty="0">
                <a:latin typeface="Arial"/>
                <a:cs typeface="Arial"/>
              </a:rPr>
              <a:t>la</a:t>
            </a:r>
            <a:r>
              <a:rPr sz="1900" b="1" spc="330" dirty="0">
                <a:latin typeface="Arial"/>
                <a:cs typeface="Arial"/>
              </a:rPr>
              <a:t> </a:t>
            </a:r>
            <a:r>
              <a:rPr sz="1900" b="1" spc="-10" dirty="0">
                <a:latin typeface="Arial"/>
                <a:cs typeface="Arial"/>
              </a:rPr>
              <a:t>curva</a:t>
            </a:r>
            <a:r>
              <a:rPr sz="1900" b="1" spc="350"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referencia</a:t>
            </a:r>
            <a:r>
              <a:rPr sz="1900" b="1" spc="355" dirty="0">
                <a:latin typeface="Arial"/>
                <a:cs typeface="Arial"/>
              </a:rPr>
              <a:t> </a:t>
            </a:r>
            <a:r>
              <a:rPr sz="1900" b="1" spc="-5" dirty="0">
                <a:latin typeface="Arial"/>
                <a:cs typeface="Arial"/>
              </a:rPr>
              <a:t>y</a:t>
            </a:r>
            <a:r>
              <a:rPr sz="1900" b="1" spc="330" dirty="0">
                <a:latin typeface="Arial"/>
                <a:cs typeface="Arial"/>
              </a:rPr>
              <a:t> </a:t>
            </a:r>
            <a:r>
              <a:rPr sz="1900" b="1" spc="-5" dirty="0">
                <a:latin typeface="Arial"/>
                <a:cs typeface="Arial"/>
              </a:rPr>
              <a:t>el </a:t>
            </a:r>
            <a:r>
              <a:rPr sz="1900" b="1" spc="-515" dirty="0">
                <a:latin typeface="Arial"/>
                <a:cs typeface="Arial"/>
              </a:rPr>
              <a:t> </a:t>
            </a:r>
            <a:r>
              <a:rPr sz="1900" b="1" spc="-5" dirty="0">
                <a:latin typeface="Arial"/>
                <a:cs typeface="Arial"/>
              </a:rPr>
              <a:t>modelo</a:t>
            </a:r>
            <a:r>
              <a:rPr sz="1900" b="1" dirty="0">
                <a:latin typeface="Arial"/>
                <a:cs typeface="Arial"/>
              </a:rPr>
              <a:t> </a:t>
            </a:r>
            <a:r>
              <a:rPr sz="1900" b="1" spc="-5" dirty="0">
                <a:latin typeface="Arial"/>
                <a:cs typeface="Arial"/>
              </a:rPr>
              <a:t>Pan Cake del transformador.</a:t>
            </a:r>
            <a:endParaRPr sz="1900">
              <a:latin typeface="Arial"/>
              <a:cs typeface="Arial"/>
            </a:endParaRPr>
          </a:p>
        </p:txBody>
      </p:sp>
      <p:sp>
        <p:nvSpPr>
          <p:cNvPr id="37" name="object 3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138</a:t>
            </a:fld>
            <a:endParaRPr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838200" y="1147738"/>
            <a:ext cx="9006189" cy="5729945"/>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139</a:t>
            </a:fld>
            <a:endParaRPr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1454107"/>
            <a:ext cx="208914" cy="194987"/>
          </a:xfrm>
          <a:prstGeom prst="rect">
            <a:avLst/>
          </a:prstGeom>
        </p:spPr>
      </p:pic>
      <p:sp>
        <p:nvSpPr>
          <p:cNvPr id="7" name="object 7"/>
          <p:cNvSpPr txBox="1"/>
          <p:nvPr/>
        </p:nvSpPr>
        <p:spPr>
          <a:xfrm>
            <a:off x="935229" y="1395731"/>
            <a:ext cx="9046844" cy="1147235"/>
          </a:xfrm>
          <a:prstGeom prst="rect">
            <a:avLst/>
          </a:prstGeom>
        </p:spPr>
        <p:txBody>
          <a:bodyPr vert="horz" wrap="square" lIns="0" tIns="24128" rIns="0" bIns="0" rtlCol="0">
            <a:spAutoFit/>
          </a:bodyPr>
          <a:lstStyle/>
          <a:p>
            <a:pPr marL="12699" marR="5080" algn="just">
              <a:lnSpc>
                <a:spcPct val="95800"/>
              </a:lnSpc>
              <a:spcBef>
                <a:spcPts val="191"/>
              </a:spcBef>
            </a:pPr>
            <a:r>
              <a:rPr sz="1900" b="1" spc="-5" dirty="0">
                <a:latin typeface="Arial"/>
                <a:cs typeface="Arial"/>
              </a:rPr>
              <a:t>Para la determinación de la cantidad </a:t>
            </a:r>
            <a:r>
              <a:rPr sz="1900" b="1" spc="-10" dirty="0">
                <a:latin typeface="Arial"/>
                <a:cs typeface="Arial"/>
              </a:rPr>
              <a:t>de </a:t>
            </a:r>
            <a:r>
              <a:rPr sz="1900" b="1" dirty="0">
                <a:latin typeface="Arial"/>
                <a:cs typeface="Arial"/>
              </a:rPr>
              <a:t>humedad </a:t>
            </a:r>
            <a:r>
              <a:rPr sz="1900" b="1" spc="-5" dirty="0">
                <a:latin typeface="Arial"/>
                <a:cs typeface="Arial"/>
              </a:rPr>
              <a:t>existente en el papel del </a:t>
            </a:r>
            <a:r>
              <a:rPr sz="1900" b="1" dirty="0">
                <a:latin typeface="Arial"/>
                <a:cs typeface="Arial"/>
              </a:rPr>
              <a:t> </a:t>
            </a:r>
            <a:r>
              <a:rPr sz="1900" b="1" spc="-5" dirty="0">
                <a:latin typeface="Arial"/>
                <a:cs typeface="Arial"/>
              </a:rPr>
              <a:t>transformador, el </a:t>
            </a:r>
            <a:r>
              <a:rPr sz="1900" b="1" dirty="0">
                <a:latin typeface="Arial"/>
                <a:cs typeface="Arial"/>
              </a:rPr>
              <a:t>software </a:t>
            </a:r>
            <a:r>
              <a:rPr sz="1900" b="1" spc="-5" dirty="0">
                <a:latin typeface="Arial"/>
                <a:cs typeface="Arial"/>
              </a:rPr>
              <a:t>trata de hacer coincidir la </a:t>
            </a:r>
            <a:r>
              <a:rPr sz="1900" b="1" spc="-10" dirty="0">
                <a:latin typeface="Arial"/>
                <a:cs typeface="Arial"/>
              </a:rPr>
              <a:t>curva </a:t>
            </a:r>
            <a:r>
              <a:rPr sz="1900" b="1" spc="-5" dirty="0">
                <a:latin typeface="Arial"/>
                <a:cs typeface="Arial"/>
              </a:rPr>
              <a:t>patrón con la curva </a:t>
            </a:r>
            <a:r>
              <a:rPr sz="1900" b="1" spc="-515" dirty="0">
                <a:latin typeface="Arial"/>
                <a:cs typeface="Arial"/>
              </a:rPr>
              <a:t> </a:t>
            </a:r>
            <a:r>
              <a:rPr sz="1900" b="1" spc="-5" dirty="0">
                <a:latin typeface="Arial"/>
                <a:cs typeface="Arial"/>
              </a:rPr>
              <a:t>medida variando las </a:t>
            </a:r>
            <a:r>
              <a:rPr sz="1900" b="1" spc="-10" dirty="0">
                <a:latin typeface="Arial"/>
                <a:cs typeface="Arial"/>
              </a:rPr>
              <a:t>valores </a:t>
            </a:r>
            <a:r>
              <a:rPr sz="1900" b="1" spc="-5" dirty="0">
                <a:latin typeface="Arial"/>
                <a:cs typeface="Arial"/>
              </a:rPr>
              <a:t>de X y Y </a:t>
            </a:r>
            <a:r>
              <a:rPr sz="1900" b="1" dirty="0">
                <a:latin typeface="Arial"/>
                <a:cs typeface="Arial"/>
              </a:rPr>
              <a:t>entre </a:t>
            </a:r>
            <a:r>
              <a:rPr sz="1900" b="1" spc="-5" dirty="0">
                <a:latin typeface="Arial"/>
                <a:cs typeface="Arial"/>
              </a:rPr>
              <a:t>los rangos indicados en la sección </a:t>
            </a:r>
            <a:r>
              <a:rPr sz="1900" b="1" dirty="0">
                <a:latin typeface="Arial"/>
                <a:cs typeface="Arial"/>
              </a:rPr>
              <a:t> </a:t>
            </a:r>
            <a:r>
              <a:rPr sz="1900" b="1" spc="-5" dirty="0">
                <a:latin typeface="Arial"/>
                <a:cs typeface="Arial"/>
              </a:rPr>
              <a:t>6.2.5.</a:t>
            </a:r>
            <a:endParaRPr sz="1900">
              <a:latin typeface="Arial"/>
              <a:cs typeface="Arial"/>
            </a:endParaRPr>
          </a:p>
        </p:txBody>
      </p:sp>
      <p:pic>
        <p:nvPicPr>
          <p:cNvPr id="8" name="object 8"/>
          <p:cNvPicPr/>
          <p:nvPr/>
        </p:nvPicPr>
        <p:blipFill>
          <a:blip r:embed="rId2" cstate="print"/>
          <a:stretch>
            <a:fillRect/>
          </a:stretch>
        </p:blipFill>
        <p:spPr>
          <a:xfrm>
            <a:off x="719455" y="2840947"/>
            <a:ext cx="208914" cy="194987"/>
          </a:xfrm>
          <a:prstGeom prst="rect">
            <a:avLst/>
          </a:prstGeom>
        </p:spPr>
      </p:pic>
      <p:sp>
        <p:nvSpPr>
          <p:cNvPr id="9" name="object 9"/>
          <p:cNvSpPr txBox="1"/>
          <p:nvPr/>
        </p:nvSpPr>
        <p:spPr>
          <a:xfrm>
            <a:off x="935228" y="2782950"/>
            <a:ext cx="9607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a:t>
            </a:r>
            <a:r>
              <a:rPr sz="1900" b="1" spc="149" dirty="0">
                <a:latin typeface="Arial"/>
                <a:cs typeface="Arial"/>
              </a:rPr>
              <a:t> </a:t>
            </a:r>
            <a:r>
              <a:rPr sz="1900" b="1" spc="-15" dirty="0">
                <a:latin typeface="Arial"/>
                <a:cs typeface="Arial"/>
              </a:rPr>
              <a:t>vez</a:t>
            </a:r>
            <a:endParaRPr sz="1900">
              <a:latin typeface="Arial"/>
              <a:cs typeface="Arial"/>
            </a:endParaRPr>
          </a:p>
        </p:txBody>
      </p:sp>
      <p:sp>
        <p:nvSpPr>
          <p:cNvPr id="10" name="object 10"/>
          <p:cNvSpPr txBox="1"/>
          <p:nvPr/>
        </p:nvSpPr>
        <p:spPr>
          <a:xfrm>
            <a:off x="1976883" y="2812416"/>
            <a:ext cx="7995920" cy="269304"/>
          </a:xfrm>
          <a:prstGeom prst="rect">
            <a:avLst/>
          </a:prstGeom>
          <a:solidFill>
            <a:srgbClr val="FFFF00"/>
          </a:solidFill>
        </p:spPr>
        <p:txBody>
          <a:bodyPr vert="horz" wrap="square" lIns="0" tIns="0" rIns="0" bIns="0" rtlCol="0">
            <a:spAutoFit/>
          </a:bodyPr>
          <a:lstStyle/>
          <a:p>
            <a:pPr>
              <a:lnSpc>
                <a:spcPts val="2145"/>
              </a:lnSpc>
              <a:tabLst>
                <a:tab pos="4780490" algn="l"/>
              </a:tabLst>
            </a:pPr>
            <a:r>
              <a:rPr sz="1900" b="1" dirty="0">
                <a:latin typeface="Arial"/>
                <a:cs typeface="Arial"/>
              </a:rPr>
              <a:t>ejecutado</a:t>
            </a:r>
            <a:r>
              <a:rPr sz="1900" b="1" spc="210" dirty="0">
                <a:latin typeface="Arial"/>
                <a:cs typeface="Arial"/>
              </a:rPr>
              <a:t> </a:t>
            </a:r>
            <a:r>
              <a:rPr sz="1900" b="1" spc="-5" dirty="0">
                <a:latin typeface="Arial"/>
                <a:cs typeface="Arial"/>
              </a:rPr>
              <a:t>el</a:t>
            </a:r>
            <a:r>
              <a:rPr sz="1900" b="1" spc="214" dirty="0">
                <a:latin typeface="Arial"/>
                <a:cs typeface="Arial"/>
              </a:rPr>
              <a:t> </a:t>
            </a:r>
            <a:r>
              <a:rPr sz="1900" b="1" spc="-5" dirty="0">
                <a:latin typeface="Arial"/>
                <a:cs typeface="Arial"/>
              </a:rPr>
              <a:t>proceso</a:t>
            </a:r>
            <a:r>
              <a:rPr sz="1900" b="1" spc="220" dirty="0">
                <a:latin typeface="Arial"/>
                <a:cs typeface="Arial"/>
              </a:rPr>
              <a:t> </a:t>
            </a:r>
            <a:r>
              <a:rPr sz="1900" b="1" spc="-5" dirty="0">
                <a:latin typeface="Arial"/>
                <a:cs typeface="Arial"/>
              </a:rPr>
              <a:t>de</a:t>
            </a:r>
            <a:r>
              <a:rPr sz="1900" b="1" spc="210" dirty="0">
                <a:latin typeface="Arial"/>
                <a:cs typeface="Arial"/>
              </a:rPr>
              <a:t> </a:t>
            </a:r>
            <a:r>
              <a:rPr sz="1900" b="1" spc="-5" dirty="0">
                <a:latin typeface="Arial"/>
                <a:cs typeface="Arial"/>
              </a:rPr>
              <a:t>ajuste</a:t>
            </a:r>
            <a:r>
              <a:rPr sz="1900" b="1" spc="214" dirty="0">
                <a:latin typeface="Arial"/>
                <a:cs typeface="Arial"/>
              </a:rPr>
              <a:t> </a:t>
            </a:r>
            <a:r>
              <a:rPr sz="1900" b="1" spc="-5" dirty="0">
                <a:latin typeface="Arial"/>
                <a:cs typeface="Arial"/>
              </a:rPr>
              <a:t>entre</a:t>
            </a:r>
            <a:r>
              <a:rPr sz="1900" b="1" spc="210" dirty="0">
                <a:latin typeface="Arial"/>
                <a:cs typeface="Arial"/>
              </a:rPr>
              <a:t> </a:t>
            </a:r>
            <a:r>
              <a:rPr sz="1900" b="1" spc="-5" dirty="0">
                <a:latin typeface="Arial"/>
                <a:cs typeface="Arial"/>
              </a:rPr>
              <a:t>la	</a:t>
            </a:r>
            <a:r>
              <a:rPr sz="1900" b="1" spc="-10" dirty="0">
                <a:latin typeface="Arial"/>
                <a:cs typeface="Arial"/>
              </a:rPr>
              <a:t>curva</a:t>
            </a:r>
            <a:r>
              <a:rPr sz="1900" b="1" spc="220" dirty="0">
                <a:latin typeface="Arial"/>
                <a:cs typeface="Arial"/>
              </a:rPr>
              <a:t> </a:t>
            </a:r>
            <a:r>
              <a:rPr sz="1900" b="1" spc="-5" dirty="0">
                <a:latin typeface="Arial"/>
                <a:cs typeface="Arial"/>
              </a:rPr>
              <a:t>medida</a:t>
            </a:r>
            <a:r>
              <a:rPr sz="1900" b="1" spc="235" dirty="0">
                <a:latin typeface="Arial"/>
                <a:cs typeface="Arial"/>
              </a:rPr>
              <a:t> </a:t>
            </a:r>
            <a:r>
              <a:rPr sz="1900" b="1" spc="-5" dirty="0">
                <a:latin typeface="Arial"/>
                <a:cs typeface="Arial"/>
              </a:rPr>
              <a:t>y</a:t>
            </a:r>
            <a:r>
              <a:rPr sz="1900" b="1" spc="195" dirty="0">
                <a:latin typeface="Arial"/>
                <a:cs typeface="Arial"/>
              </a:rPr>
              <a:t> </a:t>
            </a:r>
            <a:r>
              <a:rPr sz="1900" b="1" spc="-5" dirty="0">
                <a:latin typeface="Arial"/>
                <a:cs typeface="Arial"/>
              </a:rPr>
              <a:t>la</a:t>
            </a:r>
            <a:r>
              <a:rPr sz="1900" b="1" spc="210" dirty="0">
                <a:latin typeface="Arial"/>
                <a:cs typeface="Arial"/>
              </a:rPr>
              <a:t> </a:t>
            </a:r>
            <a:r>
              <a:rPr sz="1900" b="1" spc="-10" dirty="0">
                <a:latin typeface="Arial"/>
                <a:cs typeface="Arial"/>
              </a:rPr>
              <a:t>curva</a:t>
            </a:r>
            <a:r>
              <a:rPr sz="1900" b="1" spc="220" dirty="0">
                <a:latin typeface="Arial"/>
                <a:cs typeface="Arial"/>
              </a:rPr>
              <a:t> </a:t>
            </a:r>
            <a:r>
              <a:rPr sz="1900" b="1" spc="-5" dirty="0">
                <a:latin typeface="Arial"/>
                <a:cs typeface="Arial"/>
              </a:rPr>
              <a:t>de</a:t>
            </a:r>
            <a:endParaRPr sz="1900">
              <a:latin typeface="Arial"/>
              <a:cs typeface="Arial"/>
            </a:endParaRPr>
          </a:p>
        </p:txBody>
      </p:sp>
      <p:sp>
        <p:nvSpPr>
          <p:cNvPr id="11" name="object 11"/>
          <p:cNvSpPr txBox="1"/>
          <p:nvPr/>
        </p:nvSpPr>
        <p:spPr>
          <a:xfrm>
            <a:off x="947927" y="3089784"/>
            <a:ext cx="11525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referencia</a:t>
            </a:r>
            <a:endParaRPr sz="1900">
              <a:latin typeface="Arial"/>
              <a:cs typeface="Arial"/>
            </a:endParaRPr>
          </a:p>
        </p:txBody>
      </p:sp>
      <p:sp>
        <p:nvSpPr>
          <p:cNvPr id="12" name="object 12"/>
          <p:cNvSpPr txBox="1"/>
          <p:nvPr/>
        </p:nvSpPr>
        <p:spPr>
          <a:xfrm>
            <a:off x="2505711" y="3089784"/>
            <a:ext cx="9944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o</a:t>
            </a:r>
            <a:r>
              <a:rPr sz="1900" b="1" spc="-5" dirty="0">
                <a:latin typeface="Arial"/>
                <a:cs typeface="Arial"/>
              </a:rPr>
              <a:t>f</a:t>
            </a:r>
            <a:r>
              <a:rPr sz="1900" b="1" spc="-25" dirty="0">
                <a:latin typeface="Arial"/>
                <a:cs typeface="Arial"/>
              </a:rPr>
              <a:t>t</a:t>
            </a:r>
            <a:r>
              <a:rPr sz="1900" b="1" spc="25" dirty="0">
                <a:latin typeface="Arial"/>
                <a:cs typeface="Arial"/>
              </a:rPr>
              <a:t>w</a:t>
            </a:r>
            <a:r>
              <a:rPr sz="1900" b="1" spc="-5" dirty="0">
                <a:latin typeface="Arial"/>
                <a:cs typeface="Arial"/>
              </a:rPr>
              <a:t>are</a:t>
            </a:r>
            <a:endParaRPr sz="1900">
              <a:latin typeface="Arial"/>
              <a:cs typeface="Arial"/>
            </a:endParaRPr>
          </a:p>
        </p:txBody>
      </p:sp>
      <p:sp>
        <p:nvSpPr>
          <p:cNvPr id="13" name="object 13"/>
          <p:cNvSpPr txBox="1"/>
          <p:nvPr/>
        </p:nvSpPr>
        <p:spPr>
          <a:xfrm>
            <a:off x="2087627" y="3060317"/>
            <a:ext cx="2499995" cy="304570"/>
          </a:xfrm>
          <a:prstGeom prst="rect">
            <a:avLst/>
          </a:prstGeom>
        </p:spPr>
        <p:txBody>
          <a:bodyPr vert="horz" wrap="square" lIns="0" tIns="12064" rIns="0" bIns="0" rtlCol="0">
            <a:spAutoFit/>
          </a:bodyPr>
          <a:lstStyle/>
          <a:p>
            <a:pPr marL="12699">
              <a:spcBef>
                <a:spcPts val="95"/>
              </a:spcBef>
              <a:tabLst>
                <a:tab pos="1547357" algn="l"/>
              </a:tabLst>
            </a:pPr>
            <a:r>
              <a:rPr sz="1900" b="1" spc="-5" dirty="0">
                <a:latin typeface="Arial"/>
                <a:cs typeface="Arial"/>
              </a:rPr>
              <a:t>,</a:t>
            </a:r>
            <a:r>
              <a:rPr sz="1900" b="1" spc="10" dirty="0">
                <a:latin typeface="Arial"/>
                <a:cs typeface="Arial"/>
              </a:rPr>
              <a:t> </a:t>
            </a:r>
            <a:r>
              <a:rPr sz="1900" b="1" spc="-5" dirty="0">
                <a:latin typeface="Arial"/>
                <a:cs typeface="Arial"/>
              </a:rPr>
              <a:t>el	arroja</a:t>
            </a:r>
            <a:r>
              <a:rPr sz="1900" b="1" spc="-50" dirty="0">
                <a:latin typeface="Arial"/>
                <a:cs typeface="Arial"/>
              </a:rPr>
              <a:t> </a:t>
            </a:r>
            <a:r>
              <a:rPr sz="1900" b="1" spc="-5" dirty="0">
                <a:latin typeface="Arial"/>
                <a:cs typeface="Arial"/>
              </a:rPr>
              <a:t>la</a:t>
            </a:r>
            <a:endParaRPr sz="1900">
              <a:latin typeface="Arial"/>
              <a:cs typeface="Arial"/>
            </a:endParaRPr>
          </a:p>
        </p:txBody>
      </p:sp>
      <p:sp>
        <p:nvSpPr>
          <p:cNvPr id="14" name="object 14"/>
          <p:cNvSpPr txBox="1"/>
          <p:nvPr/>
        </p:nvSpPr>
        <p:spPr>
          <a:xfrm>
            <a:off x="4644264" y="3089784"/>
            <a:ext cx="49129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cantidad</a:t>
            </a:r>
            <a:r>
              <a:rPr sz="1900" b="1" spc="1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humedad</a:t>
            </a:r>
            <a:r>
              <a:rPr sz="1900" b="1" spc="21" dirty="0">
                <a:latin typeface="Arial"/>
                <a:cs typeface="Arial"/>
              </a:rPr>
              <a:t> </a:t>
            </a:r>
            <a:r>
              <a:rPr sz="1900" b="1" spc="-5" dirty="0">
                <a:latin typeface="Arial"/>
                <a:cs typeface="Arial"/>
              </a:rPr>
              <a:t>existente</a:t>
            </a:r>
            <a:r>
              <a:rPr sz="1900" b="1" spc="5" dirty="0">
                <a:latin typeface="Arial"/>
                <a:cs typeface="Arial"/>
              </a:rPr>
              <a:t> </a:t>
            </a:r>
            <a:r>
              <a:rPr sz="1900" b="1" spc="-10" dirty="0">
                <a:latin typeface="Arial"/>
                <a:cs typeface="Arial"/>
              </a:rPr>
              <a:t>en</a:t>
            </a:r>
            <a:r>
              <a:rPr sz="1900" b="1" spc="21"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papel</a:t>
            </a:r>
            <a:endParaRPr sz="1900">
              <a:latin typeface="Arial"/>
              <a:cs typeface="Arial"/>
            </a:endParaRPr>
          </a:p>
        </p:txBody>
      </p:sp>
      <p:sp>
        <p:nvSpPr>
          <p:cNvPr id="15" name="object 15"/>
          <p:cNvSpPr txBox="1"/>
          <p:nvPr/>
        </p:nvSpPr>
        <p:spPr>
          <a:xfrm>
            <a:off x="9612630" y="3060317"/>
            <a:ext cx="374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16" name="object 16"/>
          <p:cNvSpPr txBox="1"/>
          <p:nvPr/>
        </p:nvSpPr>
        <p:spPr>
          <a:xfrm>
            <a:off x="935228" y="3337688"/>
            <a:ext cx="7412990" cy="873956"/>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endParaRPr sz="1900">
              <a:latin typeface="Arial"/>
              <a:cs typeface="Arial"/>
            </a:endParaRPr>
          </a:p>
          <a:p>
            <a:pPr>
              <a:spcBef>
                <a:spcPts val="21"/>
              </a:spcBef>
            </a:pPr>
            <a:endParaRPr>
              <a:latin typeface="Arial"/>
              <a:cs typeface="Arial"/>
            </a:endParaRPr>
          </a:p>
          <a:p>
            <a:pPr marL="12699"/>
            <a:r>
              <a:rPr sz="1900" b="1" spc="-5" dirty="0">
                <a:latin typeface="Arial"/>
                <a:cs typeface="Arial"/>
              </a:rPr>
              <a:t>La</a:t>
            </a:r>
            <a:r>
              <a:rPr sz="1900" b="1" spc="10" dirty="0">
                <a:latin typeface="Arial"/>
                <a:cs typeface="Arial"/>
              </a:rPr>
              <a:t> </a:t>
            </a:r>
            <a:r>
              <a:rPr sz="1900" b="1" spc="-5" dirty="0">
                <a:latin typeface="Arial"/>
                <a:cs typeface="Arial"/>
              </a:rPr>
              <a:t>figura</a:t>
            </a:r>
            <a:r>
              <a:rPr sz="1900" b="1" spc="5" dirty="0">
                <a:latin typeface="Arial"/>
                <a:cs typeface="Arial"/>
              </a:rPr>
              <a:t> </a:t>
            </a:r>
            <a:r>
              <a:rPr sz="1900" b="1" spc="-5" dirty="0">
                <a:latin typeface="Arial"/>
                <a:cs typeface="Arial"/>
              </a:rPr>
              <a:t>51</a:t>
            </a:r>
            <a:r>
              <a:rPr sz="1900" b="1" dirty="0">
                <a:latin typeface="Arial"/>
                <a:cs typeface="Arial"/>
              </a:rPr>
              <a:t> </a:t>
            </a:r>
            <a:r>
              <a:rPr sz="1900" b="1" spc="-5" dirty="0">
                <a:latin typeface="Arial"/>
                <a:cs typeface="Arial"/>
              </a:rPr>
              <a:t>muestra</a:t>
            </a:r>
            <a:r>
              <a:rPr sz="1900" b="1" spc="5" dirty="0">
                <a:latin typeface="Arial"/>
                <a:cs typeface="Arial"/>
              </a:rPr>
              <a:t> </a:t>
            </a:r>
            <a:r>
              <a:rPr sz="1900" b="1" spc="-5" dirty="0">
                <a:latin typeface="Arial"/>
                <a:cs typeface="Arial"/>
              </a:rPr>
              <a:t>la</a:t>
            </a:r>
            <a:r>
              <a:rPr sz="1900" b="1" spc="5" dirty="0">
                <a:latin typeface="Arial"/>
                <a:cs typeface="Arial"/>
              </a:rPr>
              <a:t> </a:t>
            </a:r>
            <a:r>
              <a:rPr sz="1900" b="1" spc="-5" dirty="0">
                <a:latin typeface="Arial"/>
                <a:cs typeface="Arial"/>
              </a:rPr>
              <a:t>gráfica</a:t>
            </a:r>
            <a:r>
              <a:rPr sz="1900" b="1" spc="30" dirty="0">
                <a:latin typeface="Arial"/>
                <a:cs typeface="Arial"/>
              </a:rPr>
              <a:t> </a:t>
            </a:r>
            <a:r>
              <a:rPr sz="1900" b="1" spc="-5" dirty="0">
                <a:latin typeface="Arial"/>
                <a:cs typeface="Arial"/>
              </a:rPr>
              <a:t>resultante</a:t>
            </a:r>
            <a:r>
              <a:rPr sz="1900" b="1" spc="10" dirty="0">
                <a:latin typeface="Arial"/>
                <a:cs typeface="Arial"/>
              </a:rPr>
              <a:t> </a:t>
            </a:r>
            <a:r>
              <a:rPr sz="1900" b="1" spc="-5" dirty="0">
                <a:latin typeface="Arial"/>
                <a:cs typeface="Arial"/>
              </a:rPr>
              <a:t>luego</a:t>
            </a:r>
            <a:r>
              <a:rPr sz="1900" b="1" spc="10"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este</a:t>
            </a:r>
            <a:r>
              <a:rPr sz="1900" b="1" spc="5" dirty="0">
                <a:latin typeface="Arial"/>
                <a:cs typeface="Arial"/>
              </a:rPr>
              <a:t> </a:t>
            </a:r>
            <a:r>
              <a:rPr sz="1900" b="1" spc="-5" dirty="0">
                <a:latin typeface="Arial"/>
                <a:cs typeface="Arial"/>
              </a:rPr>
              <a:t>proceso.</a:t>
            </a:r>
            <a:endParaRPr sz="1900">
              <a:latin typeface="Arial"/>
              <a:cs typeface="Arial"/>
            </a:endParaRPr>
          </a:p>
        </p:txBody>
      </p:sp>
      <p:pic>
        <p:nvPicPr>
          <p:cNvPr id="17" name="object 17"/>
          <p:cNvPicPr/>
          <p:nvPr/>
        </p:nvPicPr>
        <p:blipFill>
          <a:blip r:embed="rId2" cstate="print"/>
          <a:stretch>
            <a:fillRect/>
          </a:stretch>
        </p:blipFill>
        <p:spPr>
          <a:xfrm>
            <a:off x="719455" y="3950292"/>
            <a:ext cx="208914" cy="194987"/>
          </a:xfrm>
          <a:prstGeom prst="rect">
            <a:avLst/>
          </a:prstGeom>
        </p:spPr>
      </p:pic>
      <p:sp>
        <p:nvSpPr>
          <p:cNvPr id="18" name="object 1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140</a:t>
            </a:fld>
            <a:endParaRPr dirty="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275261" y="1327202"/>
            <a:ext cx="8312927" cy="5290291"/>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141</a:t>
            </a:fld>
            <a:endParaRPr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164132" y="1118362"/>
            <a:ext cx="85813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0" dirty="0">
                <a:latin typeface="Arial"/>
                <a:cs typeface="Arial"/>
              </a:rPr>
              <a:t> </a:t>
            </a:r>
            <a:r>
              <a:rPr sz="1900" b="1" spc="-5" dirty="0">
                <a:latin typeface="Arial"/>
                <a:cs typeface="Arial"/>
              </a:rPr>
              <a:t>cantidad</a:t>
            </a:r>
            <a:r>
              <a:rPr sz="1900" b="1" spc="5"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humedad</a:t>
            </a:r>
            <a:r>
              <a:rPr sz="1900" b="1" spc="10" dirty="0">
                <a:latin typeface="Arial"/>
                <a:cs typeface="Arial"/>
              </a:rPr>
              <a:t> </a:t>
            </a:r>
            <a:r>
              <a:rPr sz="1900" b="1" spc="-5" dirty="0">
                <a:latin typeface="Arial"/>
                <a:cs typeface="Arial"/>
              </a:rPr>
              <a:t>puede</a:t>
            </a:r>
            <a:r>
              <a:rPr sz="1900" b="1" spc="10" dirty="0">
                <a:latin typeface="Arial"/>
                <a:cs typeface="Arial"/>
              </a:rPr>
              <a:t> </a:t>
            </a:r>
            <a:r>
              <a:rPr sz="1900" b="1" spc="-5" dirty="0">
                <a:latin typeface="Arial"/>
                <a:cs typeface="Arial"/>
              </a:rPr>
              <a:t>evaluarse</a:t>
            </a:r>
            <a:r>
              <a:rPr sz="1900" b="1" spc="5" dirty="0">
                <a:latin typeface="Arial"/>
                <a:cs typeface="Arial"/>
              </a:rPr>
              <a:t> </a:t>
            </a:r>
            <a:r>
              <a:rPr sz="1900" b="1" spc="-5" dirty="0">
                <a:latin typeface="Arial"/>
                <a:cs typeface="Arial"/>
              </a:rPr>
              <a:t>según</a:t>
            </a:r>
            <a:r>
              <a:rPr sz="1900" b="1" spc="10" dirty="0">
                <a:latin typeface="Arial"/>
                <a:cs typeface="Arial"/>
              </a:rPr>
              <a:t> </a:t>
            </a:r>
            <a:r>
              <a:rPr sz="1900" b="1" spc="-5" dirty="0">
                <a:latin typeface="Arial"/>
                <a:cs typeface="Arial"/>
              </a:rPr>
              <a:t>lo</a:t>
            </a:r>
            <a:r>
              <a:rPr sz="1900" b="1" spc="50" dirty="0">
                <a:latin typeface="Arial"/>
                <a:cs typeface="Arial"/>
              </a:rPr>
              <a:t> </a:t>
            </a:r>
            <a:r>
              <a:rPr sz="1900" b="1" spc="-5" dirty="0">
                <a:latin typeface="Arial"/>
                <a:cs typeface="Arial"/>
              </a:rPr>
              <a:t>indicado</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la tabla</a:t>
            </a:r>
            <a:r>
              <a:rPr sz="1900" b="1" spc="5" dirty="0">
                <a:latin typeface="Arial"/>
                <a:cs typeface="Arial"/>
              </a:rPr>
              <a:t> </a:t>
            </a:r>
            <a:r>
              <a:rPr sz="1900" b="1" spc="-5" dirty="0">
                <a:latin typeface="Arial"/>
                <a:cs typeface="Arial"/>
              </a:rPr>
              <a:t>19.</a:t>
            </a:r>
            <a:endParaRPr sz="1900">
              <a:latin typeface="Arial"/>
              <a:cs typeface="Arial"/>
            </a:endParaRPr>
          </a:p>
        </p:txBody>
      </p:sp>
      <p:pic>
        <p:nvPicPr>
          <p:cNvPr id="9" name="object 9"/>
          <p:cNvPicPr/>
          <p:nvPr/>
        </p:nvPicPr>
        <p:blipFill>
          <a:blip r:embed="rId2" cstate="print"/>
          <a:stretch>
            <a:fillRect/>
          </a:stretch>
        </p:blipFill>
        <p:spPr>
          <a:xfrm>
            <a:off x="948057" y="5994316"/>
            <a:ext cx="208915" cy="194394"/>
          </a:xfrm>
          <a:prstGeom prst="rect">
            <a:avLst/>
          </a:prstGeom>
        </p:spPr>
      </p:pic>
      <p:sp>
        <p:nvSpPr>
          <p:cNvPr id="10" name="object 10"/>
          <p:cNvSpPr txBox="1"/>
          <p:nvPr/>
        </p:nvSpPr>
        <p:spPr>
          <a:xfrm>
            <a:off x="1164132" y="5936741"/>
            <a:ext cx="8821420" cy="596314"/>
          </a:xfrm>
          <a:prstGeom prst="rect">
            <a:avLst/>
          </a:prstGeom>
        </p:spPr>
        <p:txBody>
          <a:bodyPr vert="horz" wrap="square" lIns="0" tIns="31747" rIns="0" bIns="0" rtlCol="0">
            <a:spAutoFit/>
          </a:bodyPr>
          <a:lstStyle/>
          <a:p>
            <a:pPr marL="12699" marR="5080">
              <a:lnSpc>
                <a:spcPts val="2180"/>
              </a:lnSpc>
              <a:spcBef>
                <a:spcPts val="250"/>
              </a:spcBef>
            </a:pPr>
            <a:r>
              <a:rPr sz="1900" b="1" spc="-5" dirty="0">
                <a:latin typeface="Arial"/>
                <a:cs typeface="Arial"/>
              </a:rPr>
              <a:t>Conocer</a:t>
            </a:r>
            <a:r>
              <a:rPr sz="1900" b="1" spc="44" dirty="0">
                <a:latin typeface="Arial"/>
                <a:cs typeface="Arial"/>
              </a:rPr>
              <a:t> </a:t>
            </a:r>
            <a:r>
              <a:rPr sz="1900" b="1" spc="-5" dirty="0">
                <a:latin typeface="Arial"/>
                <a:cs typeface="Arial"/>
              </a:rPr>
              <a:t>la</a:t>
            </a:r>
            <a:r>
              <a:rPr sz="1900" b="1" spc="55" dirty="0">
                <a:latin typeface="Arial"/>
                <a:cs typeface="Arial"/>
              </a:rPr>
              <a:t> </a:t>
            </a:r>
            <a:r>
              <a:rPr sz="1900" b="1" spc="-5" dirty="0">
                <a:latin typeface="Arial"/>
                <a:cs typeface="Arial"/>
              </a:rPr>
              <a:t>cantidad</a:t>
            </a:r>
            <a:r>
              <a:rPr sz="1900" b="1" spc="40" dirty="0">
                <a:latin typeface="Arial"/>
                <a:cs typeface="Arial"/>
              </a:rPr>
              <a:t> </a:t>
            </a:r>
            <a:r>
              <a:rPr sz="1900" b="1" spc="-5" dirty="0">
                <a:latin typeface="Arial"/>
                <a:cs typeface="Arial"/>
              </a:rPr>
              <a:t>de</a:t>
            </a:r>
            <a:r>
              <a:rPr sz="1900" b="1" spc="60" dirty="0">
                <a:latin typeface="Arial"/>
                <a:cs typeface="Arial"/>
              </a:rPr>
              <a:t> </a:t>
            </a:r>
            <a:r>
              <a:rPr sz="1900" b="1" spc="-5" dirty="0">
                <a:latin typeface="Arial"/>
                <a:cs typeface="Arial"/>
              </a:rPr>
              <a:t>humedad</a:t>
            </a:r>
            <a:r>
              <a:rPr sz="1900" b="1" spc="55" dirty="0">
                <a:latin typeface="Arial"/>
                <a:cs typeface="Arial"/>
              </a:rPr>
              <a:t> </a:t>
            </a:r>
            <a:r>
              <a:rPr sz="1900" b="1" spc="-5" dirty="0">
                <a:latin typeface="Arial"/>
                <a:cs typeface="Arial"/>
              </a:rPr>
              <a:t>es</a:t>
            </a:r>
            <a:r>
              <a:rPr sz="1900" b="1" spc="60" dirty="0">
                <a:latin typeface="Arial"/>
                <a:cs typeface="Arial"/>
              </a:rPr>
              <a:t> </a:t>
            </a:r>
            <a:r>
              <a:rPr sz="1900" b="1" spc="-5" dirty="0">
                <a:latin typeface="Arial"/>
                <a:cs typeface="Arial"/>
              </a:rPr>
              <a:t>crítico</a:t>
            </a:r>
            <a:r>
              <a:rPr sz="1900" b="1" spc="55" dirty="0">
                <a:latin typeface="Arial"/>
                <a:cs typeface="Arial"/>
              </a:rPr>
              <a:t> </a:t>
            </a:r>
            <a:r>
              <a:rPr sz="1900" b="1" spc="-5" dirty="0">
                <a:latin typeface="Arial"/>
                <a:cs typeface="Arial"/>
              </a:rPr>
              <a:t>para</a:t>
            </a:r>
            <a:r>
              <a:rPr sz="1900" b="1" spc="50" dirty="0">
                <a:latin typeface="Arial"/>
                <a:cs typeface="Arial"/>
              </a:rPr>
              <a:t> </a:t>
            </a:r>
            <a:r>
              <a:rPr sz="1900" b="1" spc="-5" dirty="0">
                <a:latin typeface="Arial"/>
                <a:cs typeface="Arial"/>
              </a:rPr>
              <a:t>conocer</a:t>
            </a:r>
            <a:r>
              <a:rPr sz="1900" b="1" spc="95" dirty="0">
                <a:latin typeface="Arial"/>
                <a:cs typeface="Arial"/>
              </a:rPr>
              <a:t> </a:t>
            </a:r>
            <a:r>
              <a:rPr sz="1900" b="1" spc="-5" dirty="0">
                <a:latin typeface="Arial"/>
                <a:cs typeface="Arial"/>
              </a:rPr>
              <a:t>el</a:t>
            </a:r>
            <a:r>
              <a:rPr sz="1900" b="1" spc="50" dirty="0">
                <a:latin typeface="Arial"/>
                <a:cs typeface="Arial"/>
              </a:rPr>
              <a:t> </a:t>
            </a:r>
            <a:r>
              <a:rPr sz="1900" b="1" spc="-5" dirty="0">
                <a:latin typeface="Arial"/>
                <a:cs typeface="Arial"/>
              </a:rPr>
              <a:t>estado</a:t>
            </a:r>
            <a:r>
              <a:rPr sz="1900" b="1" spc="65" dirty="0">
                <a:latin typeface="Arial"/>
                <a:cs typeface="Arial"/>
              </a:rPr>
              <a:t> </a:t>
            </a:r>
            <a:r>
              <a:rPr sz="1900" b="1" spc="-5" dirty="0">
                <a:latin typeface="Arial"/>
                <a:cs typeface="Arial"/>
              </a:rPr>
              <a:t>del</a:t>
            </a:r>
            <a:r>
              <a:rPr sz="1900" b="1" spc="40" dirty="0">
                <a:latin typeface="Arial"/>
                <a:cs typeface="Arial"/>
              </a:rPr>
              <a:t> </a:t>
            </a:r>
            <a:r>
              <a:rPr sz="1900" b="1" spc="-5" dirty="0">
                <a:latin typeface="Arial"/>
                <a:cs typeface="Arial"/>
              </a:rPr>
              <a:t>papel </a:t>
            </a:r>
            <a:r>
              <a:rPr sz="1900" b="1" spc="-509" dirty="0">
                <a:latin typeface="Arial"/>
                <a:cs typeface="Arial"/>
              </a:rPr>
              <a:t> </a:t>
            </a:r>
            <a:r>
              <a:rPr sz="1900" b="1" spc="-5" dirty="0">
                <a:latin typeface="Arial"/>
                <a:cs typeface="Arial"/>
              </a:rPr>
              <a:t>aislante.</a:t>
            </a:r>
            <a:endParaRPr sz="1900">
              <a:latin typeface="Arial"/>
              <a:cs typeface="Arial"/>
            </a:endParaRPr>
          </a:p>
        </p:txBody>
      </p:sp>
      <p:pic>
        <p:nvPicPr>
          <p:cNvPr id="11" name="object 11"/>
          <p:cNvPicPr/>
          <p:nvPr/>
        </p:nvPicPr>
        <p:blipFill>
          <a:blip r:embed="rId3" cstate="print"/>
          <a:stretch>
            <a:fillRect/>
          </a:stretch>
        </p:blipFill>
        <p:spPr>
          <a:xfrm>
            <a:off x="1712308" y="1536026"/>
            <a:ext cx="7192721" cy="4404237"/>
          </a:xfrm>
          <a:prstGeom prst="rect">
            <a:avLst/>
          </a:prstGeom>
        </p:spPr>
      </p:pic>
      <p:sp>
        <p:nvSpPr>
          <p:cNvPr id="12" name="object 1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142</a:t>
            </a:fld>
            <a:endParaRPr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719455" y="1731602"/>
            <a:ext cx="208914" cy="194987"/>
          </a:xfrm>
          <a:prstGeom prst="rect">
            <a:avLst/>
          </a:prstGeom>
        </p:spPr>
      </p:pic>
      <p:sp>
        <p:nvSpPr>
          <p:cNvPr id="7" name="object 7"/>
          <p:cNvSpPr txBox="1"/>
          <p:nvPr/>
        </p:nvSpPr>
        <p:spPr>
          <a:xfrm>
            <a:off x="935228" y="1673098"/>
            <a:ext cx="2533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endParaRPr sz="1900">
              <a:latin typeface="Arial"/>
              <a:cs typeface="Arial"/>
            </a:endParaRPr>
          </a:p>
        </p:txBody>
      </p:sp>
      <p:sp>
        <p:nvSpPr>
          <p:cNvPr id="8" name="object 8"/>
          <p:cNvSpPr txBox="1"/>
          <p:nvPr/>
        </p:nvSpPr>
        <p:spPr>
          <a:xfrm>
            <a:off x="1304798" y="1702563"/>
            <a:ext cx="6320790" cy="269304"/>
          </a:xfrm>
          <a:prstGeom prst="rect">
            <a:avLst/>
          </a:prstGeom>
          <a:solidFill>
            <a:srgbClr val="FFFF00"/>
          </a:solidFill>
        </p:spPr>
        <p:txBody>
          <a:bodyPr vert="horz" wrap="square" lIns="0" tIns="0" rIns="0" bIns="0" rtlCol="0">
            <a:spAutoFit/>
          </a:bodyPr>
          <a:lstStyle/>
          <a:p>
            <a:pPr>
              <a:lnSpc>
                <a:spcPts val="2145"/>
              </a:lnSpc>
              <a:tabLst>
                <a:tab pos="396840" algn="l"/>
                <a:tab pos="1478148" algn="l"/>
                <a:tab pos="2386118" algn="l"/>
                <a:tab pos="4245868" algn="l"/>
                <a:tab pos="4670645" algn="l"/>
              </a:tabLst>
            </a:pPr>
            <a:r>
              <a:rPr sz="1900" b="1" spc="-5" dirty="0">
                <a:latin typeface="Arial"/>
                <a:cs typeface="Arial"/>
              </a:rPr>
              <a:t>se	req</a:t>
            </a:r>
            <a:r>
              <a:rPr sz="1900" b="1" dirty="0">
                <a:latin typeface="Arial"/>
                <a:cs typeface="Arial"/>
              </a:rPr>
              <a:t>u</a:t>
            </a:r>
            <a:r>
              <a:rPr sz="1900" b="1" spc="-5" dirty="0">
                <a:latin typeface="Arial"/>
                <a:cs typeface="Arial"/>
              </a:rPr>
              <a:t>i</a:t>
            </a:r>
            <a:r>
              <a:rPr sz="1900" b="1" spc="5" dirty="0">
                <a:latin typeface="Arial"/>
                <a:cs typeface="Arial"/>
              </a:rPr>
              <a:t>e</a:t>
            </a:r>
            <a:r>
              <a:rPr sz="1900" b="1" spc="-5" dirty="0">
                <a:latin typeface="Arial"/>
                <a:cs typeface="Arial"/>
              </a:rPr>
              <a:t>re</a:t>
            </a:r>
            <a:r>
              <a:rPr sz="1900" b="1" dirty="0">
                <a:latin typeface="Arial"/>
                <a:cs typeface="Arial"/>
              </a:rPr>
              <a:t>	</a:t>
            </a:r>
            <a:r>
              <a:rPr sz="1900" b="1" spc="-5" dirty="0">
                <a:latin typeface="Arial"/>
                <a:cs typeface="Arial"/>
              </a:rPr>
              <a:t>u</a:t>
            </a:r>
            <a:r>
              <a:rPr sz="1900" b="1" dirty="0">
                <a:latin typeface="Arial"/>
                <a:cs typeface="Arial"/>
              </a:rPr>
              <a:t>t</a:t>
            </a:r>
            <a:r>
              <a:rPr sz="1900" b="1" spc="-5" dirty="0">
                <a:latin typeface="Arial"/>
                <a:cs typeface="Arial"/>
              </a:rPr>
              <a:t>ilizar</a:t>
            </a:r>
            <a:r>
              <a:rPr sz="1900" b="1" dirty="0">
                <a:latin typeface="Arial"/>
                <a:cs typeface="Arial"/>
              </a:rPr>
              <a:t>	</a:t>
            </a:r>
            <a:r>
              <a:rPr sz="1900" b="1" spc="-5" dirty="0">
                <a:latin typeface="Arial"/>
                <a:cs typeface="Arial"/>
              </a:rPr>
              <a:t>t</a:t>
            </a:r>
            <a:r>
              <a:rPr sz="1900" b="1" spc="10" dirty="0">
                <a:latin typeface="Arial"/>
                <a:cs typeface="Arial"/>
              </a:rPr>
              <a:t>e</a:t>
            </a:r>
            <a:r>
              <a:rPr sz="1900" b="1" spc="-5" dirty="0">
                <a:latin typeface="Arial"/>
                <a:cs typeface="Arial"/>
              </a:rPr>
              <a:t>mpora</a:t>
            </a:r>
            <a:r>
              <a:rPr sz="1900" b="1" spc="5" dirty="0">
                <a:latin typeface="Arial"/>
                <a:cs typeface="Arial"/>
              </a:rPr>
              <a:t>l</a:t>
            </a:r>
            <a:r>
              <a:rPr sz="1900" b="1" spc="-5" dirty="0">
                <a:latin typeface="Arial"/>
                <a:cs typeface="Arial"/>
              </a:rPr>
              <a:t>mente</a:t>
            </a:r>
            <a:r>
              <a:rPr sz="1900" b="1"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transformad</a:t>
            </a:r>
            <a:r>
              <a:rPr sz="1900" b="1" dirty="0">
                <a:latin typeface="Arial"/>
                <a:cs typeface="Arial"/>
              </a:rPr>
              <a:t>o</a:t>
            </a:r>
            <a:r>
              <a:rPr sz="1900" b="1" spc="-5" dirty="0">
                <a:latin typeface="Arial"/>
                <a:cs typeface="Arial"/>
              </a:rPr>
              <a:t>r</a:t>
            </a:r>
            <a:endParaRPr sz="1900">
              <a:latin typeface="Arial"/>
              <a:cs typeface="Arial"/>
            </a:endParaRPr>
          </a:p>
        </p:txBody>
      </p:sp>
      <p:sp>
        <p:nvSpPr>
          <p:cNvPr id="9" name="object 9"/>
          <p:cNvSpPr txBox="1"/>
          <p:nvPr/>
        </p:nvSpPr>
        <p:spPr>
          <a:xfrm>
            <a:off x="7742301" y="1673098"/>
            <a:ext cx="785495" cy="304570"/>
          </a:xfrm>
          <a:prstGeom prst="rect">
            <a:avLst/>
          </a:prstGeom>
        </p:spPr>
        <p:txBody>
          <a:bodyPr vert="horz" wrap="square" lIns="0" tIns="12064" rIns="0" bIns="0" rtlCol="0">
            <a:spAutoFit/>
          </a:bodyPr>
          <a:lstStyle/>
          <a:p>
            <a:pPr marL="12699">
              <a:spcBef>
                <a:spcPts val="95"/>
              </a:spcBef>
              <a:tabLst>
                <a:tab pos="570814" algn="l"/>
              </a:tabLst>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el</a:t>
            </a:r>
            <a:endParaRPr sz="1900">
              <a:latin typeface="Arial"/>
              <a:cs typeface="Arial"/>
            </a:endParaRPr>
          </a:p>
        </p:txBody>
      </p:sp>
      <p:sp>
        <p:nvSpPr>
          <p:cNvPr id="10" name="object 10"/>
          <p:cNvSpPr txBox="1"/>
          <p:nvPr/>
        </p:nvSpPr>
        <p:spPr>
          <a:xfrm>
            <a:off x="8645397" y="1702563"/>
            <a:ext cx="1327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aisl</a:t>
            </a:r>
            <a:r>
              <a:rPr sz="1900" b="1" dirty="0">
                <a:latin typeface="Arial"/>
                <a:cs typeface="Arial"/>
              </a:rPr>
              <a:t>a</a:t>
            </a:r>
            <a:r>
              <a:rPr sz="1900" b="1" spc="-5" dirty="0">
                <a:latin typeface="Arial"/>
                <a:cs typeface="Arial"/>
              </a:rPr>
              <a:t>mien</a:t>
            </a:r>
            <a:r>
              <a:rPr sz="1900" b="1" dirty="0">
                <a:latin typeface="Arial"/>
                <a:cs typeface="Arial"/>
              </a:rPr>
              <a:t>t</a:t>
            </a:r>
            <a:r>
              <a:rPr sz="1900" b="1" spc="-5" dirty="0">
                <a:latin typeface="Arial"/>
                <a:cs typeface="Arial"/>
              </a:rPr>
              <a:t>o</a:t>
            </a:r>
            <a:endParaRPr sz="1900">
              <a:latin typeface="Arial"/>
              <a:cs typeface="Arial"/>
            </a:endParaRPr>
          </a:p>
        </p:txBody>
      </p:sp>
      <p:sp>
        <p:nvSpPr>
          <p:cNvPr id="11" name="object 11"/>
          <p:cNvSpPr txBox="1"/>
          <p:nvPr/>
        </p:nvSpPr>
        <p:spPr>
          <a:xfrm>
            <a:off x="947929" y="1979931"/>
            <a:ext cx="93916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t>
            </a:r>
            <a:r>
              <a:rPr sz="1900" b="1" dirty="0">
                <a:latin typeface="Arial"/>
                <a:cs typeface="Arial"/>
              </a:rPr>
              <a:t>ú</a:t>
            </a:r>
            <a:r>
              <a:rPr sz="1900" b="1" spc="-5" dirty="0">
                <a:latin typeface="Arial"/>
                <a:cs typeface="Arial"/>
              </a:rPr>
              <a:t>medo</a:t>
            </a:r>
            <a:endParaRPr sz="1900">
              <a:latin typeface="Arial"/>
              <a:cs typeface="Arial"/>
            </a:endParaRPr>
          </a:p>
        </p:txBody>
      </p:sp>
      <p:sp>
        <p:nvSpPr>
          <p:cNvPr id="12" name="object 12"/>
          <p:cNvSpPr txBox="1"/>
          <p:nvPr/>
        </p:nvSpPr>
        <p:spPr>
          <a:xfrm>
            <a:off x="1887016" y="1979931"/>
            <a:ext cx="2588260" cy="269304"/>
          </a:xfrm>
          <a:prstGeom prst="rect">
            <a:avLst/>
          </a:prstGeom>
        </p:spPr>
        <p:txBody>
          <a:bodyPr vert="horz" wrap="square" lIns="0" tIns="0" rIns="0" bIns="0" rtlCol="0">
            <a:spAutoFit/>
          </a:bodyPr>
          <a:lstStyle/>
          <a:p>
            <a:pPr>
              <a:lnSpc>
                <a:spcPts val="2145"/>
              </a:lnSpc>
            </a:pPr>
            <a:r>
              <a:rPr sz="1900" b="1" spc="-5" dirty="0">
                <a:latin typeface="Arial"/>
                <a:cs typeface="Arial"/>
              </a:rPr>
              <a:t>,</a:t>
            </a:r>
            <a:r>
              <a:rPr sz="1900" b="1" spc="430" dirty="0">
                <a:latin typeface="Arial"/>
                <a:cs typeface="Arial"/>
              </a:rPr>
              <a:t> </a:t>
            </a:r>
            <a:r>
              <a:rPr sz="1900" b="1" spc="-5" dirty="0">
                <a:latin typeface="Arial"/>
                <a:cs typeface="Arial"/>
              </a:rPr>
              <a:t>el</a:t>
            </a:r>
            <a:r>
              <a:rPr sz="1900" b="1" spc="430" dirty="0">
                <a:latin typeface="Arial"/>
                <a:cs typeface="Arial"/>
              </a:rPr>
              <a:t> </a:t>
            </a:r>
            <a:r>
              <a:rPr sz="1900" b="1" spc="-5" dirty="0">
                <a:latin typeface="Arial"/>
                <a:cs typeface="Arial"/>
              </a:rPr>
              <a:t>mismo</a:t>
            </a:r>
            <a:r>
              <a:rPr sz="1900" b="1" spc="434" dirty="0">
                <a:latin typeface="Arial"/>
                <a:cs typeface="Arial"/>
              </a:rPr>
              <a:t> </a:t>
            </a:r>
            <a:r>
              <a:rPr sz="1900" b="1" spc="-5" dirty="0">
                <a:latin typeface="Arial"/>
                <a:cs typeface="Arial"/>
              </a:rPr>
              <a:t>debe</a:t>
            </a:r>
            <a:r>
              <a:rPr sz="1900" b="1" spc="434" dirty="0">
                <a:latin typeface="Arial"/>
                <a:cs typeface="Arial"/>
              </a:rPr>
              <a:t> </a:t>
            </a:r>
            <a:r>
              <a:rPr sz="1900" b="1" spc="-5" dirty="0">
                <a:latin typeface="Arial"/>
                <a:cs typeface="Arial"/>
              </a:rPr>
              <a:t>ser</a:t>
            </a:r>
            <a:endParaRPr sz="1900">
              <a:latin typeface="Arial"/>
              <a:cs typeface="Arial"/>
            </a:endParaRPr>
          </a:p>
        </p:txBody>
      </p:sp>
      <p:sp>
        <p:nvSpPr>
          <p:cNvPr id="13" name="object 13"/>
          <p:cNvSpPr txBox="1"/>
          <p:nvPr/>
        </p:nvSpPr>
        <p:spPr>
          <a:xfrm>
            <a:off x="4475099" y="1979931"/>
            <a:ext cx="376999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utilizado</a:t>
            </a:r>
            <a:r>
              <a:rPr sz="1900" b="1" spc="445" dirty="0">
                <a:latin typeface="Arial"/>
                <a:cs typeface="Arial"/>
              </a:rPr>
              <a:t> </a:t>
            </a:r>
            <a:r>
              <a:rPr sz="1900" b="1" spc="-5" dirty="0">
                <a:latin typeface="Arial"/>
                <a:cs typeface="Arial"/>
              </a:rPr>
              <a:t>a</a:t>
            </a:r>
            <a:r>
              <a:rPr sz="1900" b="1" spc="445" dirty="0">
                <a:latin typeface="Arial"/>
                <a:cs typeface="Arial"/>
              </a:rPr>
              <a:t> </a:t>
            </a:r>
            <a:r>
              <a:rPr sz="1900" b="1" spc="-5" dirty="0">
                <a:latin typeface="Arial"/>
                <a:cs typeface="Arial"/>
              </a:rPr>
              <a:t>una</a:t>
            </a:r>
            <a:r>
              <a:rPr sz="1900" b="1" spc="445" dirty="0">
                <a:latin typeface="Arial"/>
                <a:cs typeface="Arial"/>
              </a:rPr>
              <a:t> </a:t>
            </a:r>
            <a:r>
              <a:rPr sz="1900" b="1" spc="-5" dirty="0">
                <a:latin typeface="Arial"/>
                <a:cs typeface="Arial"/>
              </a:rPr>
              <a:t>potencia</a:t>
            </a:r>
            <a:r>
              <a:rPr sz="1900" b="1" spc="459" dirty="0">
                <a:latin typeface="Arial"/>
                <a:cs typeface="Arial"/>
              </a:rPr>
              <a:t> </a:t>
            </a:r>
            <a:r>
              <a:rPr sz="1900" b="1" spc="-5" dirty="0">
                <a:latin typeface="Arial"/>
                <a:cs typeface="Arial"/>
              </a:rPr>
              <a:t>menor</a:t>
            </a:r>
            <a:endParaRPr sz="1900">
              <a:latin typeface="Arial"/>
              <a:cs typeface="Arial"/>
            </a:endParaRPr>
          </a:p>
        </p:txBody>
      </p:sp>
      <p:sp>
        <p:nvSpPr>
          <p:cNvPr id="14" name="object 14"/>
          <p:cNvSpPr txBox="1"/>
          <p:nvPr/>
        </p:nvSpPr>
        <p:spPr>
          <a:xfrm>
            <a:off x="8355332" y="1950466"/>
            <a:ext cx="16275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408" dirty="0">
                <a:latin typeface="Arial"/>
                <a:cs typeface="Arial"/>
              </a:rPr>
              <a:t> </a:t>
            </a:r>
            <a:r>
              <a:rPr sz="1900" b="1" spc="-5" dirty="0">
                <a:latin typeface="Arial"/>
                <a:cs typeface="Arial"/>
              </a:rPr>
              <a:t>evitar</a:t>
            </a:r>
            <a:r>
              <a:rPr sz="1900" b="1" spc="426" dirty="0">
                <a:latin typeface="Arial"/>
                <a:cs typeface="Arial"/>
              </a:rPr>
              <a:t> </a:t>
            </a:r>
            <a:r>
              <a:rPr sz="1900" b="1" spc="-5" dirty="0">
                <a:latin typeface="Arial"/>
                <a:cs typeface="Arial"/>
              </a:rPr>
              <a:t>la</a:t>
            </a:r>
            <a:endParaRPr sz="1900">
              <a:latin typeface="Arial"/>
              <a:cs typeface="Arial"/>
            </a:endParaRPr>
          </a:p>
        </p:txBody>
      </p:sp>
      <p:sp>
        <p:nvSpPr>
          <p:cNvPr id="15" name="object 15"/>
          <p:cNvSpPr txBox="1"/>
          <p:nvPr/>
        </p:nvSpPr>
        <p:spPr>
          <a:xfrm>
            <a:off x="947928" y="2257336"/>
            <a:ext cx="30181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disminución</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la</a:t>
            </a:r>
            <a:r>
              <a:rPr sz="1900" b="1" spc="25" dirty="0">
                <a:latin typeface="Arial"/>
                <a:cs typeface="Arial"/>
              </a:rPr>
              <a:t> </a:t>
            </a:r>
            <a:r>
              <a:rPr sz="1900" b="1" spc="-15" dirty="0">
                <a:latin typeface="Arial"/>
                <a:cs typeface="Arial"/>
              </a:rPr>
              <a:t>vida</a:t>
            </a:r>
            <a:r>
              <a:rPr sz="1900" b="1" spc="30" dirty="0">
                <a:latin typeface="Arial"/>
                <a:cs typeface="Arial"/>
              </a:rPr>
              <a:t> </a:t>
            </a:r>
            <a:r>
              <a:rPr sz="1900" b="1" spc="-5" dirty="0">
                <a:latin typeface="Arial"/>
                <a:cs typeface="Arial"/>
              </a:rPr>
              <a:t>útil</a:t>
            </a:r>
            <a:endParaRPr sz="1900">
              <a:latin typeface="Arial"/>
              <a:cs typeface="Arial"/>
            </a:endParaRPr>
          </a:p>
        </p:txBody>
      </p:sp>
      <p:sp>
        <p:nvSpPr>
          <p:cNvPr id="16" name="object 16"/>
          <p:cNvSpPr txBox="1"/>
          <p:nvPr/>
        </p:nvSpPr>
        <p:spPr>
          <a:xfrm>
            <a:off x="4020439" y="2228214"/>
            <a:ext cx="12839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70" dirty="0">
                <a:latin typeface="Arial"/>
                <a:cs typeface="Arial"/>
              </a:rPr>
              <a:t> </a:t>
            </a:r>
            <a:r>
              <a:rPr sz="1900" b="1" spc="-5" dirty="0">
                <a:latin typeface="Arial"/>
                <a:cs typeface="Arial"/>
              </a:rPr>
              <a:t>mismo.</a:t>
            </a:r>
            <a:endParaRPr sz="1900">
              <a:latin typeface="Arial"/>
              <a:cs typeface="Arial"/>
            </a:endParaRPr>
          </a:p>
        </p:txBody>
      </p:sp>
      <p:pic>
        <p:nvPicPr>
          <p:cNvPr id="17" name="object 17"/>
          <p:cNvPicPr/>
          <p:nvPr/>
        </p:nvPicPr>
        <p:blipFill>
          <a:blip r:embed="rId2" cstate="print"/>
          <a:stretch>
            <a:fillRect/>
          </a:stretch>
        </p:blipFill>
        <p:spPr>
          <a:xfrm>
            <a:off x="719455" y="2840947"/>
            <a:ext cx="208914" cy="194987"/>
          </a:xfrm>
          <a:prstGeom prst="rect">
            <a:avLst/>
          </a:prstGeom>
        </p:spPr>
      </p:pic>
      <p:sp>
        <p:nvSpPr>
          <p:cNvPr id="18" name="object 18"/>
          <p:cNvSpPr txBox="1"/>
          <p:nvPr/>
        </p:nvSpPr>
        <p:spPr>
          <a:xfrm>
            <a:off x="935227" y="2782950"/>
            <a:ext cx="128968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Lo</a:t>
            </a:r>
            <a:r>
              <a:rPr sz="1900" b="1" spc="-21" dirty="0">
                <a:latin typeface="Arial"/>
                <a:cs typeface="Arial"/>
              </a:rPr>
              <a:t> </a:t>
            </a:r>
            <a:r>
              <a:rPr sz="1900" b="1" spc="-5" dirty="0">
                <a:latin typeface="Arial"/>
                <a:cs typeface="Arial"/>
              </a:rPr>
              <a:t>anterior</a:t>
            </a:r>
            <a:endParaRPr sz="1900">
              <a:latin typeface="Arial"/>
              <a:cs typeface="Arial"/>
            </a:endParaRPr>
          </a:p>
        </p:txBody>
      </p:sp>
      <p:sp>
        <p:nvSpPr>
          <p:cNvPr id="19" name="object 19"/>
          <p:cNvSpPr txBox="1"/>
          <p:nvPr/>
        </p:nvSpPr>
        <p:spPr>
          <a:xfrm>
            <a:off x="2284729" y="2812416"/>
            <a:ext cx="710628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a:t>
            </a:r>
            <a:r>
              <a:rPr sz="1900" b="1" spc="44" dirty="0">
                <a:latin typeface="Arial"/>
                <a:cs typeface="Arial"/>
              </a:rPr>
              <a:t> </a:t>
            </a:r>
            <a:r>
              <a:rPr sz="1900" b="1" spc="-5" dirty="0">
                <a:latin typeface="Arial"/>
                <a:cs typeface="Arial"/>
              </a:rPr>
              <a:t>implica</a:t>
            </a:r>
            <a:r>
              <a:rPr sz="1900" b="1" spc="44" dirty="0">
                <a:latin typeface="Arial"/>
                <a:cs typeface="Arial"/>
              </a:rPr>
              <a:t> </a:t>
            </a:r>
            <a:r>
              <a:rPr sz="1900" b="1" spc="-5" dirty="0">
                <a:latin typeface="Arial"/>
                <a:cs typeface="Arial"/>
              </a:rPr>
              <a:t>que</a:t>
            </a:r>
            <a:r>
              <a:rPr sz="1900" b="1" spc="50" dirty="0">
                <a:latin typeface="Arial"/>
                <a:cs typeface="Arial"/>
              </a:rPr>
              <a:t> </a:t>
            </a:r>
            <a:r>
              <a:rPr sz="1900" b="1" spc="-5" dirty="0">
                <a:latin typeface="Arial"/>
                <a:cs typeface="Arial"/>
              </a:rPr>
              <a:t>la</a:t>
            </a:r>
            <a:r>
              <a:rPr sz="1900" b="1" spc="40" dirty="0">
                <a:latin typeface="Arial"/>
                <a:cs typeface="Arial"/>
              </a:rPr>
              <a:t> </a:t>
            </a:r>
            <a:r>
              <a:rPr sz="1900" b="1" spc="-5" dirty="0">
                <a:latin typeface="Arial"/>
                <a:cs typeface="Arial"/>
              </a:rPr>
              <a:t>humedad</a:t>
            </a:r>
            <a:r>
              <a:rPr sz="1900" b="1" spc="60" dirty="0">
                <a:latin typeface="Arial"/>
                <a:cs typeface="Arial"/>
              </a:rPr>
              <a:t> </a:t>
            </a:r>
            <a:r>
              <a:rPr sz="1900" b="1" spc="-5" dirty="0">
                <a:latin typeface="Arial"/>
                <a:cs typeface="Arial"/>
              </a:rPr>
              <a:t>en</a:t>
            </a:r>
            <a:r>
              <a:rPr sz="1900" b="1" spc="80" dirty="0">
                <a:latin typeface="Arial"/>
                <a:cs typeface="Arial"/>
              </a:rPr>
              <a:t> </a:t>
            </a:r>
            <a:r>
              <a:rPr sz="1900" b="1" spc="-5" dirty="0">
                <a:latin typeface="Arial"/>
                <a:cs typeface="Arial"/>
              </a:rPr>
              <a:t>el</a:t>
            </a:r>
            <a:r>
              <a:rPr sz="1900" b="1" spc="44" dirty="0">
                <a:latin typeface="Arial"/>
                <a:cs typeface="Arial"/>
              </a:rPr>
              <a:t> </a:t>
            </a:r>
            <a:r>
              <a:rPr sz="1900" b="1" spc="-5" dirty="0">
                <a:latin typeface="Arial"/>
                <a:cs typeface="Arial"/>
              </a:rPr>
              <a:t>aislamiento</a:t>
            </a:r>
            <a:r>
              <a:rPr sz="1900" b="1" spc="44" dirty="0">
                <a:latin typeface="Arial"/>
                <a:cs typeface="Arial"/>
              </a:rPr>
              <a:t> </a:t>
            </a:r>
            <a:r>
              <a:rPr sz="1900" b="1" spc="-5" dirty="0">
                <a:latin typeface="Arial"/>
                <a:cs typeface="Arial"/>
              </a:rPr>
              <a:t>no</a:t>
            </a:r>
            <a:r>
              <a:rPr sz="1900" b="1" spc="50" dirty="0">
                <a:latin typeface="Arial"/>
                <a:cs typeface="Arial"/>
              </a:rPr>
              <a:t> </a:t>
            </a:r>
            <a:r>
              <a:rPr sz="1900" b="1" spc="-5" dirty="0">
                <a:latin typeface="Arial"/>
                <a:cs typeface="Arial"/>
              </a:rPr>
              <a:t>deba</a:t>
            </a:r>
            <a:r>
              <a:rPr sz="1900" b="1" spc="35" dirty="0">
                <a:latin typeface="Arial"/>
                <a:cs typeface="Arial"/>
              </a:rPr>
              <a:t> </a:t>
            </a:r>
            <a:r>
              <a:rPr sz="1900" b="1" spc="-5" dirty="0">
                <a:latin typeface="Arial"/>
                <a:cs typeface="Arial"/>
              </a:rPr>
              <a:t>tratarse</a:t>
            </a:r>
            <a:endParaRPr sz="1900">
              <a:latin typeface="Arial"/>
              <a:cs typeface="Arial"/>
            </a:endParaRPr>
          </a:p>
        </p:txBody>
      </p:sp>
      <p:sp>
        <p:nvSpPr>
          <p:cNvPr id="20" name="object 20"/>
          <p:cNvSpPr txBox="1"/>
          <p:nvPr/>
        </p:nvSpPr>
        <p:spPr>
          <a:xfrm>
            <a:off x="9449561" y="2782950"/>
            <a:ext cx="5346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t>
            </a:r>
            <a:r>
              <a:rPr sz="1900" b="1" dirty="0">
                <a:latin typeface="Arial"/>
                <a:cs typeface="Arial"/>
              </a:rPr>
              <a:t>a</a:t>
            </a:r>
            <a:r>
              <a:rPr sz="1900" b="1" spc="-5" dirty="0">
                <a:latin typeface="Arial"/>
                <a:cs typeface="Arial"/>
              </a:rPr>
              <a:t>ra</a:t>
            </a:r>
            <a:endParaRPr sz="1900">
              <a:latin typeface="Arial"/>
              <a:cs typeface="Arial"/>
            </a:endParaRPr>
          </a:p>
        </p:txBody>
      </p:sp>
      <p:sp>
        <p:nvSpPr>
          <p:cNvPr id="21" name="object 21"/>
          <p:cNvSpPr txBox="1"/>
          <p:nvPr/>
        </p:nvSpPr>
        <p:spPr>
          <a:xfrm>
            <a:off x="935227" y="3060317"/>
            <a:ext cx="227837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disminuir</a:t>
            </a:r>
            <a:r>
              <a:rPr sz="1900" b="1" spc="-25" dirty="0">
                <a:latin typeface="Arial"/>
                <a:cs typeface="Arial"/>
              </a:rPr>
              <a:t> </a:t>
            </a:r>
            <a:r>
              <a:rPr sz="1900" b="1" spc="-5" dirty="0">
                <a:latin typeface="Arial"/>
                <a:cs typeface="Arial"/>
              </a:rPr>
              <a:t>la misma.</a:t>
            </a:r>
            <a:endParaRPr sz="1900">
              <a:latin typeface="Arial"/>
              <a:cs typeface="Arial"/>
            </a:endParaRPr>
          </a:p>
        </p:txBody>
      </p:sp>
      <p:pic>
        <p:nvPicPr>
          <p:cNvPr id="22" name="object 22"/>
          <p:cNvPicPr/>
          <p:nvPr/>
        </p:nvPicPr>
        <p:blipFill>
          <a:blip r:embed="rId2" cstate="print"/>
          <a:stretch>
            <a:fillRect/>
          </a:stretch>
        </p:blipFill>
        <p:spPr>
          <a:xfrm>
            <a:off x="719455" y="3672798"/>
            <a:ext cx="208914" cy="194987"/>
          </a:xfrm>
          <a:prstGeom prst="rect">
            <a:avLst/>
          </a:prstGeom>
        </p:spPr>
      </p:pic>
      <p:sp>
        <p:nvSpPr>
          <p:cNvPr id="23" name="object 23"/>
          <p:cNvSpPr txBox="1"/>
          <p:nvPr/>
        </p:nvSpPr>
        <p:spPr>
          <a:xfrm>
            <a:off x="947928" y="3644520"/>
            <a:ext cx="60483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10" dirty="0">
                <a:latin typeface="Arial"/>
                <a:cs typeface="Arial"/>
              </a:rPr>
              <a:t> </a:t>
            </a:r>
            <a:r>
              <a:rPr sz="1900" b="1" spc="-5" dirty="0">
                <a:latin typeface="Arial"/>
                <a:cs typeface="Arial"/>
              </a:rPr>
              <a:t>humedad</a:t>
            </a:r>
            <a:r>
              <a:rPr sz="1900" b="1" dirty="0">
                <a:latin typeface="Arial"/>
                <a:cs typeface="Arial"/>
              </a:rPr>
              <a:t> </a:t>
            </a:r>
            <a:r>
              <a:rPr sz="1900" b="1" spc="-5" dirty="0">
                <a:latin typeface="Arial"/>
                <a:cs typeface="Arial"/>
              </a:rPr>
              <a:t>determina</a:t>
            </a:r>
            <a:r>
              <a:rPr sz="1900" b="1" spc="5" dirty="0">
                <a:latin typeface="Arial"/>
                <a:cs typeface="Arial"/>
              </a:rPr>
              <a:t> </a:t>
            </a:r>
            <a:r>
              <a:rPr sz="1900" b="1" spc="-5" dirty="0">
                <a:latin typeface="Arial"/>
                <a:cs typeface="Arial"/>
              </a:rPr>
              <a:t>la</a:t>
            </a:r>
            <a:r>
              <a:rPr sz="1900" b="1" spc="25" dirty="0">
                <a:latin typeface="Arial"/>
                <a:cs typeface="Arial"/>
              </a:rPr>
              <a:t> </a:t>
            </a:r>
            <a:r>
              <a:rPr sz="1900" b="1" spc="-5" dirty="0">
                <a:latin typeface="Arial"/>
                <a:cs typeface="Arial"/>
              </a:rPr>
              <a:t>máxima</a:t>
            </a:r>
            <a:r>
              <a:rPr sz="1900" b="1" spc="5" dirty="0">
                <a:latin typeface="Arial"/>
                <a:cs typeface="Arial"/>
              </a:rPr>
              <a:t> </a:t>
            </a:r>
            <a:r>
              <a:rPr sz="1900" b="1" spc="-5" dirty="0">
                <a:latin typeface="Arial"/>
                <a:cs typeface="Arial"/>
              </a:rPr>
              <a:t>carga/temperatura</a:t>
            </a:r>
            <a:endParaRPr sz="1900">
              <a:latin typeface="Arial"/>
              <a:cs typeface="Arial"/>
            </a:endParaRP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143</a:t>
            </a:fld>
            <a:endParaRPr dirty="0"/>
          </a:p>
        </p:txBody>
      </p:sp>
      <p:sp>
        <p:nvSpPr>
          <p:cNvPr id="24" name="object 24"/>
          <p:cNvSpPr txBox="1"/>
          <p:nvPr/>
        </p:nvSpPr>
        <p:spPr>
          <a:xfrm>
            <a:off x="7050405" y="3615055"/>
            <a:ext cx="29343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10" dirty="0">
                <a:latin typeface="Arial"/>
                <a:cs typeface="Arial"/>
              </a:rPr>
              <a:t> </a:t>
            </a:r>
            <a:r>
              <a:rPr sz="1900" b="1" spc="-5" dirty="0">
                <a:latin typeface="Arial"/>
                <a:cs typeface="Arial"/>
              </a:rPr>
              <a:t>la cual</a:t>
            </a:r>
            <a:r>
              <a:rPr sz="1900" b="1" spc="-10" dirty="0">
                <a:latin typeface="Arial"/>
                <a:cs typeface="Arial"/>
              </a:rPr>
              <a:t> </a:t>
            </a:r>
            <a:r>
              <a:rPr sz="1900" b="1" spc="-5" dirty="0">
                <a:latin typeface="Arial"/>
                <a:cs typeface="Arial"/>
              </a:rPr>
              <a:t>se puede</a:t>
            </a:r>
            <a:r>
              <a:rPr sz="1900" b="1" dirty="0">
                <a:latin typeface="Arial"/>
                <a:cs typeface="Arial"/>
              </a:rPr>
              <a:t> </a:t>
            </a:r>
            <a:r>
              <a:rPr sz="1900" b="1" spc="-5" dirty="0">
                <a:latin typeface="Arial"/>
                <a:cs typeface="Arial"/>
              </a:rPr>
              <a:t>utilizar</a:t>
            </a:r>
            <a:endParaRPr sz="1900">
              <a:latin typeface="Arial"/>
              <a:cs typeface="Arial"/>
            </a:endParaRPr>
          </a:p>
        </p:txBody>
      </p:sp>
      <p:sp>
        <p:nvSpPr>
          <p:cNvPr id="25" name="object 25"/>
          <p:cNvSpPr txBox="1"/>
          <p:nvPr/>
        </p:nvSpPr>
        <p:spPr>
          <a:xfrm>
            <a:off x="935228" y="3892676"/>
            <a:ext cx="200913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35" dirty="0">
                <a:latin typeface="Arial"/>
                <a:cs typeface="Arial"/>
              </a:rPr>
              <a:t> </a:t>
            </a:r>
            <a:r>
              <a:rPr sz="1900" b="1" spc="-5" dirty="0">
                <a:latin typeface="Arial"/>
                <a:cs typeface="Arial"/>
              </a:rPr>
              <a:t>transformador,</a:t>
            </a:r>
            <a:endParaRPr sz="1900">
              <a:latin typeface="Arial"/>
              <a:cs typeface="Arial"/>
            </a:endParaRPr>
          </a:p>
        </p:txBody>
      </p:sp>
      <p:sp>
        <p:nvSpPr>
          <p:cNvPr id="26" name="object 26"/>
          <p:cNvSpPr txBox="1"/>
          <p:nvPr/>
        </p:nvSpPr>
        <p:spPr>
          <a:xfrm>
            <a:off x="2999486" y="3921837"/>
            <a:ext cx="18522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IEEE</a:t>
            </a:r>
            <a:r>
              <a:rPr sz="1900" b="1" spc="-15" dirty="0">
                <a:latin typeface="Arial"/>
                <a:cs typeface="Arial"/>
              </a:rPr>
              <a:t> </a:t>
            </a:r>
            <a:r>
              <a:rPr sz="1900" b="1" spc="-5" dirty="0">
                <a:latin typeface="Arial"/>
                <a:cs typeface="Arial"/>
              </a:rPr>
              <a:t>Std</a:t>
            </a:r>
            <a:r>
              <a:rPr sz="1900" b="1" spc="-10" dirty="0">
                <a:latin typeface="Arial"/>
                <a:cs typeface="Arial"/>
              </a:rPr>
              <a:t> </a:t>
            </a:r>
            <a:r>
              <a:rPr sz="1900" b="1" spc="-5" dirty="0">
                <a:latin typeface="Arial"/>
                <a:cs typeface="Arial"/>
              </a:rPr>
              <a:t>C57.91</a:t>
            </a:r>
            <a:endParaRPr sz="1900">
              <a:latin typeface="Arial"/>
              <a:cs typeface="Arial"/>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2068324" y="1147827"/>
            <a:ext cx="3435349" cy="269304"/>
          </a:xfrm>
          <a:prstGeom prst="rect">
            <a:avLst/>
          </a:prstGeom>
          <a:solidFill>
            <a:srgbClr val="FF0000"/>
          </a:solidFill>
        </p:spPr>
        <p:txBody>
          <a:bodyPr vert="horz" wrap="square" lIns="0" tIns="0" rIns="0" bIns="0" rtlCol="0">
            <a:spAutoFit/>
          </a:bodyPr>
          <a:lstStyle/>
          <a:p>
            <a:pPr>
              <a:lnSpc>
                <a:spcPts val="2145"/>
              </a:lnSpc>
            </a:pPr>
            <a:r>
              <a:rPr sz="1900" b="1" spc="-5" dirty="0">
                <a:latin typeface="Arial"/>
                <a:cs typeface="Arial"/>
              </a:rPr>
              <a:t>Pruebas</a:t>
            </a:r>
            <a:r>
              <a:rPr sz="1900" b="1" spc="-10" dirty="0">
                <a:latin typeface="Arial"/>
                <a:cs typeface="Arial"/>
              </a:rPr>
              <a:t> </a:t>
            </a:r>
            <a:r>
              <a:rPr sz="1900" b="1" spc="-5" dirty="0">
                <a:latin typeface="Arial"/>
                <a:cs typeface="Arial"/>
              </a:rPr>
              <a:t>en</a:t>
            </a:r>
            <a:r>
              <a:rPr sz="1900" b="1" dirty="0">
                <a:latin typeface="Arial"/>
                <a:cs typeface="Arial"/>
              </a:rPr>
              <a:t> el</a:t>
            </a:r>
            <a:r>
              <a:rPr sz="1900" b="1" spc="-5" dirty="0">
                <a:latin typeface="Arial"/>
                <a:cs typeface="Arial"/>
              </a:rPr>
              <a:t> Aceite</a:t>
            </a:r>
            <a:r>
              <a:rPr sz="1900" b="1" spc="5" dirty="0">
                <a:latin typeface="Arial"/>
                <a:cs typeface="Arial"/>
              </a:rPr>
              <a:t> </a:t>
            </a:r>
            <a:r>
              <a:rPr sz="1900" b="1" dirty="0">
                <a:latin typeface="Arial"/>
                <a:cs typeface="Arial"/>
              </a:rPr>
              <a:t>Aislante.</a:t>
            </a:r>
            <a:endParaRPr sz="1900">
              <a:latin typeface="Arial"/>
              <a:cs typeface="Arial"/>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p:nvPr/>
        </p:nvSpPr>
        <p:spPr>
          <a:xfrm>
            <a:off x="947927" y="1702563"/>
            <a:ext cx="6832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ASTM</a:t>
            </a:r>
            <a:endParaRPr sz="1900">
              <a:latin typeface="Arial"/>
              <a:cs typeface="Arial"/>
            </a:endParaRPr>
          </a:p>
        </p:txBody>
      </p:sp>
      <p:sp>
        <p:nvSpPr>
          <p:cNvPr id="9" name="object 9"/>
          <p:cNvSpPr txBox="1"/>
          <p:nvPr/>
        </p:nvSpPr>
        <p:spPr>
          <a:xfrm>
            <a:off x="1706626" y="1673098"/>
            <a:ext cx="827785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5" dirty="0">
                <a:solidFill>
                  <a:srgbClr val="212121"/>
                </a:solidFill>
                <a:latin typeface="Arial"/>
                <a:cs typeface="Arial"/>
              </a:rPr>
              <a:t>American</a:t>
            </a:r>
            <a:r>
              <a:rPr sz="1900" b="1" spc="175" dirty="0">
                <a:solidFill>
                  <a:srgbClr val="212121"/>
                </a:solidFill>
                <a:latin typeface="Arial"/>
                <a:cs typeface="Arial"/>
              </a:rPr>
              <a:t> </a:t>
            </a:r>
            <a:r>
              <a:rPr sz="1900" b="1" dirty="0">
                <a:solidFill>
                  <a:srgbClr val="212121"/>
                </a:solidFill>
                <a:latin typeface="Arial"/>
                <a:cs typeface="Arial"/>
              </a:rPr>
              <a:t>Society</a:t>
            </a:r>
            <a:r>
              <a:rPr sz="1900" b="1" spc="149" dirty="0">
                <a:solidFill>
                  <a:srgbClr val="212121"/>
                </a:solidFill>
                <a:latin typeface="Arial"/>
                <a:cs typeface="Arial"/>
              </a:rPr>
              <a:t> </a:t>
            </a:r>
            <a:r>
              <a:rPr sz="1900" b="1" dirty="0">
                <a:solidFill>
                  <a:srgbClr val="212121"/>
                </a:solidFill>
                <a:latin typeface="Arial"/>
                <a:cs typeface="Arial"/>
              </a:rPr>
              <a:t>for</a:t>
            </a:r>
            <a:r>
              <a:rPr sz="1900" b="1" spc="170" dirty="0">
                <a:solidFill>
                  <a:srgbClr val="212121"/>
                </a:solidFill>
                <a:latin typeface="Arial"/>
                <a:cs typeface="Arial"/>
              </a:rPr>
              <a:t> </a:t>
            </a:r>
            <a:r>
              <a:rPr sz="1900" b="1" spc="-5" dirty="0">
                <a:solidFill>
                  <a:srgbClr val="212121"/>
                </a:solidFill>
                <a:latin typeface="Arial"/>
                <a:cs typeface="Arial"/>
              </a:rPr>
              <a:t>Testing</a:t>
            </a:r>
            <a:r>
              <a:rPr sz="1900" b="1" spc="180" dirty="0">
                <a:solidFill>
                  <a:srgbClr val="212121"/>
                </a:solidFill>
                <a:latin typeface="Arial"/>
                <a:cs typeface="Arial"/>
              </a:rPr>
              <a:t> </a:t>
            </a:r>
            <a:r>
              <a:rPr sz="1900" b="1" spc="-5" dirty="0">
                <a:solidFill>
                  <a:srgbClr val="212121"/>
                </a:solidFill>
                <a:latin typeface="Arial"/>
                <a:cs typeface="Arial"/>
              </a:rPr>
              <a:t>and</a:t>
            </a:r>
            <a:r>
              <a:rPr sz="1900" b="1" spc="170" dirty="0">
                <a:solidFill>
                  <a:srgbClr val="212121"/>
                </a:solidFill>
                <a:latin typeface="Arial"/>
                <a:cs typeface="Arial"/>
              </a:rPr>
              <a:t> </a:t>
            </a:r>
            <a:r>
              <a:rPr sz="1900" b="1" dirty="0">
                <a:solidFill>
                  <a:srgbClr val="212121"/>
                </a:solidFill>
                <a:latin typeface="Arial"/>
                <a:cs typeface="Arial"/>
              </a:rPr>
              <a:t>Materials</a:t>
            </a:r>
            <a:r>
              <a:rPr sz="1900" dirty="0">
                <a:solidFill>
                  <a:srgbClr val="212121"/>
                </a:solidFill>
                <a:latin typeface="Arial"/>
                <a:cs typeface="Arial"/>
              </a:rPr>
              <a:t>)</a:t>
            </a:r>
            <a:r>
              <a:rPr sz="1900" spc="-135" dirty="0">
                <a:solidFill>
                  <a:srgbClr val="212121"/>
                </a:solidFill>
                <a:latin typeface="Arial"/>
                <a:cs typeface="Arial"/>
              </a:rPr>
              <a:t> </a:t>
            </a:r>
            <a:r>
              <a:rPr sz="1900" b="1" spc="-5" dirty="0">
                <a:latin typeface="Arial"/>
                <a:cs typeface="Arial"/>
              </a:rPr>
              <a:t>ha</a:t>
            </a:r>
            <a:r>
              <a:rPr sz="1900" b="1" spc="175" dirty="0">
                <a:latin typeface="Arial"/>
                <a:cs typeface="Arial"/>
              </a:rPr>
              <a:t> </a:t>
            </a:r>
            <a:r>
              <a:rPr sz="1900" b="1" spc="-5" dirty="0">
                <a:latin typeface="Arial"/>
                <a:cs typeface="Arial"/>
              </a:rPr>
              <a:t>desarrollado</a:t>
            </a:r>
            <a:r>
              <a:rPr sz="1900" b="1" spc="180" dirty="0">
                <a:latin typeface="Arial"/>
                <a:cs typeface="Arial"/>
              </a:rPr>
              <a:t> </a:t>
            </a:r>
            <a:r>
              <a:rPr sz="1900" b="1" spc="-5" dirty="0">
                <a:latin typeface="Arial"/>
                <a:cs typeface="Arial"/>
              </a:rPr>
              <a:t>una</a:t>
            </a:r>
            <a:r>
              <a:rPr sz="1900" b="1" spc="175" dirty="0">
                <a:latin typeface="Arial"/>
                <a:cs typeface="Arial"/>
              </a:rPr>
              <a:t> </a:t>
            </a:r>
            <a:r>
              <a:rPr sz="1900" b="1" spc="-5" dirty="0">
                <a:latin typeface="Arial"/>
                <a:cs typeface="Arial"/>
              </a:rPr>
              <a:t>serie</a:t>
            </a:r>
            <a:endParaRPr sz="1900">
              <a:latin typeface="Arial"/>
              <a:cs typeface="Arial"/>
            </a:endParaRPr>
          </a:p>
        </p:txBody>
      </p:sp>
      <p:pic>
        <p:nvPicPr>
          <p:cNvPr id="10" name="object 10"/>
          <p:cNvPicPr/>
          <p:nvPr/>
        </p:nvPicPr>
        <p:blipFill>
          <a:blip r:embed="rId2" cstate="print"/>
          <a:stretch>
            <a:fillRect/>
          </a:stretch>
        </p:blipFill>
        <p:spPr>
          <a:xfrm>
            <a:off x="719455" y="2840947"/>
            <a:ext cx="208914" cy="194987"/>
          </a:xfrm>
          <a:prstGeom prst="rect">
            <a:avLst/>
          </a:prstGeom>
        </p:spPr>
      </p:pic>
      <p:grpSp>
        <p:nvGrpSpPr>
          <p:cNvPr id="11" name="object 11"/>
          <p:cNvGrpSpPr/>
          <p:nvPr/>
        </p:nvGrpSpPr>
        <p:grpSpPr>
          <a:xfrm>
            <a:off x="948055" y="3367152"/>
            <a:ext cx="2397760" cy="277495"/>
            <a:chOff x="948055" y="3367151"/>
            <a:chExt cx="2397760" cy="277495"/>
          </a:xfrm>
        </p:grpSpPr>
        <p:sp>
          <p:nvSpPr>
            <p:cNvPr id="12" name="object 12"/>
            <p:cNvSpPr/>
            <p:nvPr/>
          </p:nvSpPr>
          <p:spPr>
            <a:xfrm>
              <a:off x="1176832" y="3367151"/>
              <a:ext cx="2169160" cy="277495"/>
            </a:xfrm>
            <a:custGeom>
              <a:avLst/>
              <a:gdLst/>
              <a:ahLst/>
              <a:cxnLst/>
              <a:rect l="l" t="t" r="r" b="b"/>
              <a:pathLst>
                <a:path w="2169160" h="277495">
                  <a:moveTo>
                    <a:pt x="2168652" y="0"/>
                  </a:moveTo>
                  <a:lnTo>
                    <a:pt x="0" y="0"/>
                  </a:lnTo>
                  <a:lnTo>
                    <a:pt x="0" y="277367"/>
                  </a:lnTo>
                  <a:lnTo>
                    <a:pt x="2168652" y="277367"/>
                  </a:lnTo>
                  <a:lnTo>
                    <a:pt x="2168652" y="0"/>
                  </a:lnTo>
                  <a:close/>
                </a:path>
              </a:pathLst>
            </a:custGeom>
            <a:solidFill>
              <a:srgbClr val="FFFF00"/>
            </a:solidFill>
          </p:spPr>
          <p:txBody>
            <a:bodyPr wrap="square" lIns="0" tIns="0" rIns="0" bIns="0" rtlCol="0"/>
            <a:lstStyle/>
            <a:p>
              <a:endParaRPr/>
            </a:p>
          </p:txBody>
        </p:sp>
        <p:pic>
          <p:nvPicPr>
            <p:cNvPr id="13" name="object 13"/>
            <p:cNvPicPr/>
            <p:nvPr/>
          </p:nvPicPr>
          <p:blipFill>
            <a:blip r:embed="rId2" cstate="print"/>
            <a:stretch>
              <a:fillRect/>
            </a:stretch>
          </p:blipFill>
          <p:spPr>
            <a:xfrm>
              <a:off x="948055" y="3395895"/>
              <a:ext cx="208915" cy="194394"/>
            </a:xfrm>
            <a:prstGeom prst="rect">
              <a:avLst/>
            </a:prstGeom>
          </p:spPr>
        </p:pic>
      </p:grpSp>
      <p:sp>
        <p:nvSpPr>
          <p:cNvPr id="14" name="object 14"/>
          <p:cNvSpPr txBox="1"/>
          <p:nvPr/>
        </p:nvSpPr>
        <p:spPr>
          <a:xfrm>
            <a:off x="935227" y="1950467"/>
            <a:ext cx="9051290" cy="1718417"/>
          </a:xfrm>
          <a:prstGeom prst="rect">
            <a:avLst/>
          </a:prstGeom>
        </p:spPr>
        <p:txBody>
          <a:bodyPr vert="horz" wrap="square" lIns="0" tIns="30478" rIns="0" bIns="0" rtlCol="0">
            <a:spAutoFit/>
          </a:bodyPr>
          <a:lstStyle/>
          <a:p>
            <a:pPr marL="12699" marR="5080">
              <a:lnSpc>
                <a:spcPts val="2190"/>
              </a:lnSpc>
              <a:spcBef>
                <a:spcPts val="240"/>
              </a:spcBef>
            </a:pPr>
            <a:r>
              <a:rPr sz="1900" b="1" spc="-5" dirty="0">
                <a:latin typeface="Arial"/>
                <a:cs typeface="Arial"/>
              </a:rPr>
              <a:t>de</a:t>
            </a:r>
            <a:r>
              <a:rPr sz="1900" b="1" spc="114" dirty="0">
                <a:latin typeface="Arial"/>
                <a:cs typeface="Arial"/>
              </a:rPr>
              <a:t> </a:t>
            </a:r>
            <a:r>
              <a:rPr sz="1900" b="1" spc="-5" dirty="0">
                <a:latin typeface="Arial"/>
                <a:cs typeface="Arial"/>
              </a:rPr>
              <a:t>pruebas</a:t>
            </a:r>
            <a:r>
              <a:rPr sz="1900" b="1" spc="114" dirty="0">
                <a:latin typeface="Arial"/>
                <a:cs typeface="Arial"/>
              </a:rPr>
              <a:t> </a:t>
            </a:r>
            <a:r>
              <a:rPr sz="1900" b="1" spc="-5" dirty="0">
                <a:latin typeface="Arial"/>
                <a:cs typeface="Arial"/>
              </a:rPr>
              <a:t>tipo</a:t>
            </a:r>
            <a:r>
              <a:rPr sz="1900" b="1" spc="125" dirty="0">
                <a:latin typeface="Arial"/>
                <a:cs typeface="Arial"/>
              </a:rPr>
              <a:t> </a:t>
            </a:r>
            <a:r>
              <a:rPr sz="1900" b="1" spc="-5" dirty="0">
                <a:latin typeface="Arial"/>
                <a:cs typeface="Arial"/>
              </a:rPr>
              <a:t>para</a:t>
            </a:r>
            <a:r>
              <a:rPr sz="1900" b="1" spc="145" dirty="0">
                <a:latin typeface="Arial"/>
                <a:cs typeface="Arial"/>
              </a:rPr>
              <a:t> </a:t>
            </a:r>
            <a:r>
              <a:rPr sz="1900" b="1" spc="-5" dirty="0">
                <a:latin typeface="Arial"/>
                <a:cs typeface="Arial"/>
              </a:rPr>
              <a:t>verificar</a:t>
            </a:r>
            <a:r>
              <a:rPr sz="1900" b="1" spc="110" dirty="0">
                <a:latin typeface="Arial"/>
                <a:cs typeface="Arial"/>
              </a:rPr>
              <a:t> </a:t>
            </a:r>
            <a:r>
              <a:rPr sz="1900" b="1" spc="-5" dirty="0">
                <a:latin typeface="Arial"/>
                <a:cs typeface="Arial"/>
              </a:rPr>
              <a:t>el</a:t>
            </a:r>
            <a:r>
              <a:rPr sz="1900" b="1" spc="114" dirty="0">
                <a:latin typeface="Arial"/>
                <a:cs typeface="Arial"/>
              </a:rPr>
              <a:t> </a:t>
            </a:r>
            <a:r>
              <a:rPr sz="1900" b="1" spc="-5" dirty="0">
                <a:latin typeface="Arial"/>
                <a:cs typeface="Arial"/>
              </a:rPr>
              <a:t>estado</a:t>
            </a:r>
            <a:r>
              <a:rPr sz="1900" b="1" spc="114" dirty="0">
                <a:latin typeface="Arial"/>
                <a:cs typeface="Arial"/>
              </a:rPr>
              <a:t> </a:t>
            </a:r>
            <a:r>
              <a:rPr sz="1900" b="1" spc="-5" dirty="0">
                <a:latin typeface="Arial"/>
                <a:cs typeface="Arial"/>
              </a:rPr>
              <a:t>del</a:t>
            </a:r>
            <a:r>
              <a:rPr sz="1900" b="1" spc="114" dirty="0">
                <a:latin typeface="Arial"/>
                <a:cs typeface="Arial"/>
              </a:rPr>
              <a:t> </a:t>
            </a:r>
            <a:r>
              <a:rPr sz="1900" b="1" spc="-5" dirty="0">
                <a:latin typeface="Arial"/>
                <a:cs typeface="Arial"/>
              </a:rPr>
              <a:t>aceite,</a:t>
            </a:r>
            <a:r>
              <a:rPr sz="1900" b="1" spc="114" dirty="0">
                <a:latin typeface="Arial"/>
                <a:cs typeface="Arial"/>
              </a:rPr>
              <a:t> </a:t>
            </a:r>
            <a:r>
              <a:rPr sz="1900" b="1" spc="-5" dirty="0">
                <a:latin typeface="Arial"/>
                <a:cs typeface="Arial"/>
              </a:rPr>
              <a:t>utilizado</a:t>
            </a:r>
            <a:r>
              <a:rPr sz="1900" b="1" spc="120" dirty="0">
                <a:latin typeface="Arial"/>
                <a:cs typeface="Arial"/>
              </a:rPr>
              <a:t> </a:t>
            </a:r>
            <a:r>
              <a:rPr sz="1900" b="1" spc="-5" dirty="0">
                <a:latin typeface="Arial"/>
                <a:cs typeface="Arial"/>
              </a:rPr>
              <a:t>como</a:t>
            </a:r>
            <a:r>
              <a:rPr sz="1900" b="1" spc="100" dirty="0">
                <a:latin typeface="Arial"/>
                <a:cs typeface="Arial"/>
              </a:rPr>
              <a:t> </a:t>
            </a:r>
            <a:r>
              <a:rPr sz="1900" b="1" spc="-5" dirty="0">
                <a:latin typeface="Arial"/>
                <a:cs typeface="Arial"/>
              </a:rPr>
              <a:t>aislante,</a:t>
            </a:r>
            <a:r>
              <a:rPr sz="1900" b="1" spc="170" dirty="0">
                <a:latin typeface="Arial"/>
                <a:cs typeface="Arial"/>
              </a:rPr>
              <a:t> </a:t>
            </a:r>
            <a:r>
              <a:rPr sz="1900" b="1" spc="-10" dirty="0">
                <a:latin typeface="Arial"/>
                <a:cs typeface="Arial"/>
              </a:rPr>
              <a:t>en </a:t>
            </a:r>
            <a:r>
              <a:rPr sz="1900" b="1" spc="-515" dirty="0">
                <a:latin typeface="Arial"/>
                <a:cs typeface="Arial"/>
              </a:rPr>
              <a:t> </a:t>
            </a:r>
            <a:r>
              <a:rPr sz="1900" b="1" spc="-5" dirty="0">
                <a:latin typeface="Arial"/>
                <a:cs typeface="Arial"/>
              </a:rPr>
              <a:t>equipos</a:t>
            </a:r>
            <a:r>
              <a:rPr sz="1900" b="1" spc="-10" dirty="0">
                <a:latin typeface="Arial"/>
                <a:cs typeface="Arial"/>
              </a:rPr>
              <a:t> </a:t>
            </a:r>
            <a:r>
              <a:rPr sz="1900" b="1" spc="-5" dirty="0">
                <a:latin typeface="Arial"/>
                <a:cs typeface="Arial"/>
              </a:rPr>
              <a:t>eléctricos </a:t>
            </a:r>
            <a:r>
              <a:rPr sz="1900" b="1" dirty="0">
                <a:latin typeface="Arial"/>
                <a:cs typeface="Arial"/>
              </a:rPr>
              <a:t>de</a:t>
            </a:r>
            <a:r>
              <a:rPr sz="1900" b="1" spc="-5" dirty="0">
                <a:latin typeface="Arial"/>
                <a:cs typeface="Arial"/>
              </a:rPr>
              <a:t> potencia.</a:t>
            </a:r>
            <a:endParaRPr sz="1900">
              <a:latin typeface="Arial"/>
              <a:cs typeface="Arial"/>
            </a:endParaRPr>
          </a:p>
          <a:p>
            <a:pPr>
              <a:spcBef>
                <a:spcPts val="15"/>
              </a:spcBef>
            </a:pPr>
            <a:endParaRPr sz="1700">
              <a:latin typeface="Arial"/>
              <a:cs typeface="Arial"/>
            </a:endParaRPr>
          </a:p>
          <a:p>
            <a:pPr marL="12699">
              <a:tabLst>
                <a:tab pos="1890227" algn="l"/>
              </a:tabLst>
            </a:pPr>
            <a:r>
              <a:rPr sz="1900" b="1" spc="-5" dirty="0">
                <a:latin typeface="Arial"/>
                <a:cs typeface="Arial"/>
              </a:rPr>
              <a:t>A</a:t>
            </a:r>
            <a:r>
              <a:rPr sz="1900" b="1" spc="5" dirty="0">
                <a:latin typeface="Arial"/>
                <a:cs typeface="Arial"/>
              </a:rPr>
              <a:t> </a:t>
            </a:r>
            <a:r>
              <a:rPr sz="1900" b="1" spc="-5" dirty="0">
                <a:latin typeface="Arial"/>
                <a:cs typeface="Arial"/>
              </a:rPr>
              <a:t>continuación	describiremos</a:t>
            </a:r>
            <a:r>
              <a:rPr sz="1900" b="1" spc="-10" dirty="0">
                <a:latin typeface="Arial"/>
                <a:cs typeface="Arial"/>
              </a:rPr>
              <a:t> </a:t>
            </a:r>
            <a:r>
              <a:rPr sz="1900" b="1" spc="-5" dirty="0">
                <a:latin typeface="Arial"/>
                <a:cs typeface="Arial"/>
              </a:rPr>
              <a:t>las</a:t>
            </a:r>
            <a:r>
              <a:rPr sz="1900" b="1" dirty="0">
                <a:latin typeface="Arial"/>
                <a:cs typeface="Arial"/>
              </a:rPr>
              <a:t> </a:t>
            </a:r>
            <a:r>
              <a:rPr sz="1900" b="1" spc="-5" dirty="0">
                <a:latin typeface="Arial"/>
                <a:cs typeface="Arial"/>
              </a:rPr>
              <a:t>mismas.</a:t>
            </a:r>
            <a:endParaRPr sz="1900">
              <a:latin typeface="Arial"/>
              <a:cs typeface="Arial"/>
            </a:endParaRPr>
          </a:p>
          <a:p>
            <a:pPr>
              <a:spcBef>
                <a:spcPts val="21"/>
              </a:spcBef>
            </a:pPr>
            <a:endParaRPr>
              <a:latin typeface="Arial"/>
              <a:cs typeface="Arial"/>
            </a:endParaRPr>
          </a:p>
          <a:p>
            <a:pPr marL="241278"/>
            <a:r>
              <a:rPr sz="1900" b="1" spc="-5" dirty="0">
                <a:latin typeface="Arial"/>
                <a:cs typeface="Arial"/>
              </a:rPr>
              <a:t>Rigidez</a:t>
            </a:r>
            <a:r>
              <a:rPr sz="1900" b="1" spc="200" dirty="0">
                <a:latin typeface="Arial"/>
                <a:cs typeface="Arial"/>
              </a:rPr>
              <a:t> </a:t>
            </a:r>
            <a:r>
              <a:rPr sz="1900" b="1" spc="-5" dirty="0">
                <a:latin typeface="Arial"/>
                <a:cs typeface="Arial"/>
              </a:rPr>
              <a:t>Dieléctrica:</a:t>
            </a:r>
            <a:r>
              <a:rPr sz="1900" b="1" spc="195" dirty="0">
                <a:latin typeface="Arial"/>
                <a:cs typeface="Arial"/>
              </a:rPr>
              <a:t> </a:t>
            </a:r>
            <a:r>
              <a:rPr sz="1900" b="1" spc="-5" dirty="0">
                <a:latin typeface="Arial"/>
                <a:cs typeface="Arial"/>
              </a:rPr>
              <a:t>Las</a:t>
            </a:r>
            <a:r>
              <a:rPr sz="1900" b="1" spc="195" dirty="0">
                <a:latin typeface="Arial"/>
                <a:cs typeface="Arial"/>
              </a:rPr>
              <a:t> </a:t>
            </a:r>
            <a:r>
              <a:rPr sz="1900" b="1" spc="-5" dirty="0">
                <a:latin typeface="Arial"/>
                <a:cs typeface="Arial"/>
              </a:rPr>
              <a:t>Normas</a:t>
            </a:r>
            <a:r>
              <a:rPr sz="1900" b="1" spc="195" dirty="0">
                <a:latin typeface="Arial"/>
                <a:cs typeface="Arial"/>
              </a:rPr>
              <a:t> </a:t>
            </a:r>
            <a:r>
              <a:rPr sz="1900" b="1" spc="-5" dirty="0">
                <a:latin typeface="Arial"/>
                <a:cs typeface="Arial"/>
              </a:rPr>
              <a:t>ASTM</a:t>
            </a:r>
            <a:r>
              <a:rPr sz="1900" b="1" spc="210" dirty="0">
                <a:latin typeface="Arial"/>
                <a:cs typeface="Arial"/>
              </a:rPr>
              <a:t> </a:t>
            </a:r>
            <a:r>
              <a:rPr sz="1900" b="1" dirty="0">
                <a:latin typeface="Arial"/>
                <a:cs typeface="Arial"/>
              </a:rPr>
              <a:t>D-877,</a:t>
            </a:r>
            <a:r>
              <a:rPr sz="1900" b="1" spc="195" dirty="0">
                <a:latin typeface="Arial"/>
                <a:cs typeface="Arial"/>
              </a:rPr>
              <a:t> </a:t>
            </a:r>
            <a:r>
              <a:rPr sz="1900" b="1" spc="-5" dirty="0">
                <a:latin typeface="Arial"/>
                <a:cs typeface="Arial"/>
              </a:rPr>
              <a:t>ASTM</a:t>
            </a:r>
            <a:r>
              <a:rPr sz="1900" b="1" spc="210" dirty="0">
                <a:latin typeface="Arial"/>
                <a:cs typeface="Arial"/>
              </a:rPr>
              <a:t> </a:t>
            </a:r>
            <a:r>
              <a:rPr sz="1900" b="1" spc="-5" dirty="0">
                <a:latin typeface="Arial"/>
                <a:cs typeface="Arial"/>
              </a:rPr>
              <a:t>D1816,</a:t>
            </a:r>
            <a:r>
              <a:rPr sz="1900" b="1" spc="195" dirty="0">
                <a:latin typeface="Arial"/>
                <a:cs typeface="Arial"/>
              </a:rPr>
              <a:t> </a:t>
            </a:r>
            <a:r>
              <a:rPr sz="1900" b="1" spc="-5" dirty="0">
                <a:latin typeface="Arial"/>
                <a:cs typeface="Arial"/>
              </a:rPr>
              <a:t>IEC</a:t>
            </a:r>
            <a:r>
              <a:rPr sz="1900" b="1" spc="191" dirty="0">
                <a:latin typeface="Arial"/>
                <a:cs typeface="Arial"/>
              </a:rPr>
              <a:t> </a:t>
            </a:r>
            <a:r>
              <a:rPr sz="1900" b="1" spc="-5" dirty="0">
                <a:latin typeface="Arial"/>
                <a:cs typeface="Arial"/>
              </a:rPr>
              <a:t>60156,</a:t>
            </a:r>
            <a:r>
              <a:rPr sz="1900" b="1" spc="195" dirty="0">
                <a:latin typeface="Arial"/>
                <a:cs typeface="Arial"/>
              </a:rPr>
              <a:t> </a:t>
            </a:r>
            <a:r>
              <a:rPr sz="1900" b="1" spc="-5" dirty="0">
                <a:latin typeface="Arial"/>
                <a:cs typeface="Arial"/>
              </a:rPr>
              <a:t>CEI</a:t>
            </a:r>
            <a:endParaRPr sz="1900">
              <a:latin typeface="Arial"/>
              <a:cs typeface="Arial"/>
            </a:endParaRPr>
          </a:p>
        </p:txBody>
      </p:sp>
      <p:sp>
        <p:nvSpPr>
          <p:cNvPr id="15" name="object 15"/>
          <p:cNvSpPr txBox="1"/>
          <p:nvPr/>
        </p:nvSpPr>
        <p:spPr>
          <a:xfrm>
            <a:off x="1164133" y="3615055"/>
            <a:ext cx="37534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344</a:t>
            </a:r>
            <a:r>
              <a:rPr sz="1900" b="1" spc="10" dirty="0">
                <a:latin typeface="Arial"/>
                <a:cs typeface="Arial"/>
              </a:rPr>
              <a:t> </a:t>
            </a:r>
            <a:r>
              <a:rPr sz="1900" b="1" spc="-5" dirty="0">
                <a:latin typeface="Arial"/>
                <a:cs typeface="Arial"/>
              </a:rPr>
              <a:t>e</a:t>
            </a:r>
            <a:r>
              <a:rPr sz="1900" b="1" spc="5" dirty="0">
                <a:latin typeface="Arial"/>
                <a:cs typeface="Arial"/>
              </a:rPr>
              <a:t> </a:t>
            </a:r>
            <a:r>
              <a:rPr sz="1900" b="1" spc="-5" dirty="0">
                <a:latin typeface="Arial"/>
                <a:cs typeface="Arial"/>
              </a:rPr>
              <a:t>IP</a:t>
            </a:r>
            <a:r>
              <a:rPr sz="1900" b="1" spc="5" dirty="0">
                <a:latin typeface="Arial"/>
                <a:cs typeface="Arial"/>
              </a:rPr>
              <a:t> </a:t>
            </a:r>
            <a:r>
              <a:rPr sz="1900" b="1" spc="-5" dirty="0">
                <a:latin typeface="Arial"/>
                <a:cs typeface="Arial"/>
              </a:rPr>
              <a:t>295,</a:t>
            </a:r>
            <a:r>
              <a:rPr sz="1900" b="1" spc="21" dirty="0">
                <a:latin typeface="Arial"/>
                <a:cs typeface="Arial"/>
              </a:rPr>
              <a:t> </a:t>
            </a:r>
            <a:r>
              <a:rPr sz="1900" b="1" spc="-5" dirty="0">
                <a:latin typeface="Arial"/>
                <a:cs typeface="Arial"/>
              </a:rPr>
              <a:t>entre</a:t>
            </a:r>
            <a:r>
              <a:rPr sz="1900" b="1" spc="10" dirty="0">
                <a:latin typeface="Arial"/>
                <a:cs typeface="Arial"/>
              </a:rPr>
              <a:t> </a:t>
            </a:r>
            <a:r>
              <a:rPr sz="1900" b="1" spc="-5" dirty="0">
                <a:latin typeface="Arial"/>
                <a:cs typeface="Arial"/>
              </a:rPr>
              <a:t>otras,</a:t>
            </a:r>
            <a:r>
              <a:rPr sz="1900" b="1" dirty="0">
                <a:latin typeface="Arial"/>
                <a:cs typeface="Arial"/>
              </a:rPr>
              <a:t> son</a:t>
            </a:r>
            <a:r>
              <a:rPr sz="1900" b="1" spc="44" dirty="0">
                <a:latin typeface="Arial"/>
                <a:cs typeface="Arial"/>
              </a:rPr>
              <a:t> </a:t>
            </a:r>
            <a:r>
              <a:rPr sz="1900" b="1" spc="-5" dirty="0">
                <a:latin typeface="Arial"/>
                <a:cs typeface="Arial"/>
              </a:rPr>
              <a:t>las</a:t>
            </a:r>
            <a:endParaRPr sz="1900">
              <a:latin typeface="Arial"/>
              <a:cs typeface="Arial"/>
            </a:endParaRPr>
          </a:p>
        </p:txBody>
      </p:sp>
      <p:sp>
        <p:nvSpPr>
          <p:cNvPr id="16" name="object 16"/>
          <p:cNvSpPr txBox="1"/>
          <p:nvPr/>
        </p:nvSpPr>
        <p:spPr>
          <a:xfrm>
            <a:off x="4973447" y="3644520"/>
            <a:ext cx="49993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encargadas</a:t>
            </a:r>
            <a:r>
              <a:rPr sz="1900" b="1" spc="21" dirty="0">
                <a:latin typeface="Arial"/>
                <a:cs typeface="Arial"/>
              </a:rPr>
              <a:t> </a:t>
            </a:r>
            <a:r>
              <a:rPr sz="1900" b="1" spc="-5" dirty="0">
                <a:latin typeface="Arial"/>
                <a:cs typeface="Arial"/>
              </a:rPr>
              <a:t>en</a:t>
            </a:r>
            <a:r>
              <a:rPr sz="1900" b="1" spc="25" dirty="0">
                <a:latin typeface="Arial"/>
                <a:cs typeface="Arial"/>
              </a:rPr>
              <a:t> </a:t>
            </a:r>
            <a:r>
              <a:rPr sz="1900" b="1" spc="-5" dirty="0">
                <a:latin typeface="Arial"/>
                <a:cs typeface="Arial"/>
              </a:rPr>
              <a:t>normalizar</a:t>
            </a:r>
            <a:r>
              <a:rPr sz="1900" b="1" spc="10" dirty="0">
                <a:latin typeface="Arial"/>
                <a:cs typeface="Arial"/>
              </a:rPr>
              <a:t> </a:t>
            </a:r>
            <a:r>
              <a:rPr sz="1900" b="1" spc="-5" dirty="0">
                <a:latin typeface="Arial"/>
                <a:cs typeface="Arial"/>
              </a:rPr>
              <a:t>la</a:t>
            </a:r>
            <a:r>
              <a:rPr sz="1900" b="1" spc="35" dirty="0">
                <a:latin typeface="Arial"/>
                <a:cs typeface="Arial"/>
              </a:rPr>
              <a:t> </a:t>
            </a:r>
            <a:r>
              <a:rPr sz="1900" b="1" spc="-5" dirty="0">
                <a:latin typeface="Arial"/>
                <a:cs typeface="Arial"/>
              </a:rPr>
              <a:t>medición</a:t>
            </a:r>
            <a:r>
              <a:rPr sz="1900" b="1" spc="25" dirty="0">
                <a:latin typeface="Arial"/>
                <a:cs typeface="Arial"/>
              </a:rPr>
              <a:t> </a:t>
            </a:r>
            <a:r>
              <a:rPr sz="1900" b="1" spc="-5" dirty="0">
                <a:latin typeface="Arial"/>
                <a:cs typeface="Arial"/>
              </a:rPr>
              <a:t>de</a:t>
            </a:r>
            <a:r>
              <a:rPr sz="1900" b="1" spc="25" dirty="0">
                <a:latin typeface="Arial"/>
                <a:cs typeface="Arial"/>
              </a:rPr>
              <a:t> </a:t>
            </a:r>
            <a:r>
              <a:rPr sz="1900" b="1" spc="-5" dirty="0">
                <a:latin typeface="Arial"/>
                <a:cs typeface="Arial"/>
              </a:rPr>
              <a:t>la</a:t>
            </a:r>
            <a:endParaRPr sz="1900">
              <a:latin typeface="Arial"/>
              <a:cs typeface="Arial"/>
            </a:endParaRPr>
          </a:p>
        </p:txBody>
      </p:sp>
      <p:sp>
        <p:nvSpPr>
          <p:cNvPr id="17" name="object 17"/>
          <p:cNvSpPr/>
          <p:nvPr/>
        </p:nvSpPr>
        <p:spPr>
          <a:xfrm>
            <a:off x="1176832" y="3921837"/>
            <a:ext cx="3205480" cy="278130"/>
          </a:xfrm>
          <a:custGeom>
            <a:avLst/>
            <a:gdLst/>
            <a:ahLst/>
            <a:cxnLst/>
            <a:rect l="l" t="t" r="r" b="b"/>
            <a:pathLst>
              <a:path w="3205479" h="278129">
                <a:moveTo>
                  <a:pt x="3205226" y="0"/>
                </a:moveTo>
                <a:lnTo>
                  <a:pt x="0" y="0"/>
                </a:lnTo>
                <a:lnTo>
                  <a:pt x="0" y="277672"/>
                </a:lnTo>
                <a:lnTo>
                  <a:pt x="3205226" y="277672"/>
                </a:lnTo>
                <a:lnTo>
                  <a:pt x="3205226" y="0"/>
                </a:lnTo>
                <a:close/>
              </a:path>
            </a:pathLst>
          </a:custGeom>
          <a:solidFill>
            <a:srgbClr val="FFFF00"/>
          </a:solidFill>
        </p:spPr>
        <p:txBody>
          <a:bodyPr wrap="square" lIns="0" tIns="0" rIns="0" bIns="0" rtlCol="0"/>
          <a:lstStyle/>
          <a:p>
            <a:endParaRPr/>
          </a:p>
        </p:txBody>
      </p:sp>
      <p:sp>
        <p:nvSpPr>
          <p:cNvPr id="18" name="object 18"/>
          <p:cNvSpPr/>
          <p:nvPr/>
        </p:nvSpPr>
        <p:spPr>
          <a:xfrm>
            <a:off x="2699258" y="4478402"/>
            <a:ext cx="5751194" cy="277495"/>
          </a:xfrm>
          <a:custGeom>
            <a:avLst/>
            <a:gdLst/>
            <a:ahLst/>
            <a:cxnLst/>
            <a:rect l="l" t="t" r="r" b="b"/>
            <a:pathLst>
              <a:path w="5751195" h="277495">
                <a:moveTo>
                  <a:pt x="5750941" y="0"/>
                </a:moveTo>
                <a:lnTo>
                  <a:pt x="0" y="0"/>
                </a:lnTo>
                <a:lnTo>
                  <a:pt x="0" y="277368"/>
                </a:lnTo>
                <a:lnTo>
                  <a:pt x="5750941" y="277368"/>
                </a:lnTo>
                <a:lnTo>
                  <a:pt x="5750941" y="0"/>
                </a:lnTo>
                <a:close/>
              </a:path>
            </a:pathLst>
          </a:custGeom>
          <a:solidFill>
            <a:srgbClr val="FFFF00"/>
          </a:solidFill>
        </p:spPr>
        <p:txBody>
          <a:bodyPr wrap="square" lIns="0" tIns="0" rIns="0" bIns="0" rtlCol="0"/>
          <a:lstStyle/>
          <a:p>
            <a:endParaRPr/>
          </a:p>
        </p:txBody>
      </p:sp>
      <p:sp>
        <p:nvSpPr>
          <p:cNvPr id="19" name="object 19"/>
          <p:cNvSpPr txBox="1"/>
          <p:nvPr/>
        </p:nvSpPr>
        <p:spPr>
          <a:xfrm>
            <a:off x="1156512" y="3892676"/>
            <a:ext cx="8830310" cy="1725471"/>
          </a:xfrm>
          <a:prstGeom prst="rect">
            <a:avLst/>
          </a:prstGeom>
        </p:spPr>
        <p:txBody>
          <a:bodyPr vert="horz" wrap="square" lIns="0" tIns="12064" rIns="0" bIns="0" rtlCol="0">
            <a:spAutoFit/>
          </a:bodyPr>
          <a:lstStyle/>
          <a:p>
            <a:pPr marL="20318" algn="just">
              <a:spcBef>
                <a:spcPts val="95"/>
              </a:spcBef>
            </a:pPr>
            <a:r>
              <a:rPr sz="1900" b="1" spc="-5" dirty="0">
                <a:latin typeface="Arial"/>
                <a:cs typeface="Arial"/>
              </a:rPr>
              <a:t>rigidez dieléctrica</a:t>
            </a:r>
            <a:r>
              <a:rPr sz="1900" b="1" spc="-10" dirty="0">
                <a:latin typeface="Arial"/>
                <a:cs typeface="Arial"/>
              </a:rPr>
              <a:t> </a:t>
            </a:r>
            <a:r>
              <a:rPr sz="1900" b="1" spc="-5" dirty="0">
                <a:latin typeface="Arial"/>
                <a:cs typeface="Arial"/>
              </a:rPr>
              <a:t>del</a:t>
            </a:r>
            <a:r>
              <a:rPr sz="1900" b="1" spc="-10" dirty="0">
                <a:latin typeface="Arial"/>
                <a:cs typeface="Arial"/>
              </a:rPr>
              <a:t> </a:t>
            </a:r>
            <a:r>
              <a:rPr sz="1900" b="1" dirty="0">
                <a:latin typeface="Arial"/>
                <a:cs typeface="Arial"/>
              </a:rPr>
              <a:t>aceite.</a:t>
            </a:r>
            <a:endParaRPr sz="1900">
              <a:latin typeface="Arial"/>
              <a:cs typeface="Arial"/>
            </a:endParaRPr>
          </a:p>
          <a:p>
            <a:pPr>
              <a:spcBef>
                <a:spcPts val="10"/>
              </a:spcBef>
            </a:pPr>
            <a:endParaRPr sz="1900">
              <a:latin typeface="Arial"/>
              <a:cs typeface="Arial"/>
            </a:endParaRPr>
          </a:p>
          <a:p>
            <a:pPr marL="12699" marR="5080" algn="just">
              <a:lnSpc>
                <a:spcPts val="2180"/>
              </a:lnSpc>
              <a:spcBef>
                <a:spcPts val="5"/>
              </a:spcBef>
            </a:pPr>
            <a:r>
              <a:rPr sz="1900" b="1" spc="-5" dirty="0">
                <a:latin typeface="Arial"/>
                <a:cs typeface="Arial"/>
              </a:rPr>
              <a:t>Consiste en medir la capacidad aislante que posee el aceite, es decir, la </a:t>
            </a:r>
            <a:r>
              <a:rPr sz="1900" b="1" dirty="0">
                <a:latin typeface="Arial"/>
                <a:cs typeface="Arial"/>
              </a:rPr>
              <a:t> </a:t>
            </a:r>
            <a:r>
              <a:rPr sz="1900" b="1" spc="-5" dirty="0">
                <a:latin typeface="Arial"/>
                <a:cs typeface="Arial"/>
              </a:rPr>
              <a:t>capacidad que posee el aceite de soportar una tensión determinada sin </a:t>
            </a:r>
            <a:r>
              <a:rPr sz="1900" b="1" spc="-10" dirty="0">
                <a:latin typeface="Arial"/>
                <a:cs typeface="Arial"/>
              </a:rPr>
              <a:t>que </a:t>
            </a:r>
            <a:r>
              <a:rPr sz="1900" b="1" spc="-5" dirty="0">
                <a:latin typeface="Arial"/>
                <a:cs typeface="Arial"/>
              </a:rPr>
              <a:t> ocurra</a:t>
            </a:r>
            <a:r>
              <a:rPr sz="1900" b="1" spc="-80" dirty="0">
                <a:latin typeface="Arial"/>
                <a:cs typeface="Arial"/>
              </a:rPr>
              <a:t> </a:t>
            </a:r>
            <a:r>
              <a:rPr sz="1900" b="1" spc="-5" dirty="0">
                <a:latin typeface="Arial"/>
                <a:cs typeface="Arial"/>
              </a:rPr>
              <a:t>una</a:t>
            </a:r>
            <a:r>
              <a:rPr sz="1900" b="1" spc="-70" dirty="0">
                <a:latin typeface="Arial"/>
                <a:cs typeface="Arial"/>
              </a:rPr>
              <a:t> </a:t>
            </a:r>
            <a:r>
              <a:rPr sz="1900" b="1" dirty="0">
                <a:latin typeface="Arial"/>
                <a:cs typeface="Arial"/>
              </a:rPr>
              <a:t>descarga</a:t>
            </a:r>
            <a:r>
              <a:rPr sz="1900" b="1" spc="-70" dirty="0">
                <a:latin typeface="Arial"/>
                <a:cs typeface="Arial"/>
              </a:rPr>
              <a:t> </a:t>
            </a:r>
            <a:r>
              <a:rPr sz="1900" b="1" spc="-5" dirty="0">
                <a:latin typeface="Arial"/>
                <a:cs typeface="Arial"/>
              </a:rPr>
              <a:t>eléctrica</a:t>
            </a:r>
            <a:r>
              <a:rPr sz="1900" b="1" spc="-75" dirty="0">
                <a:latin typeface="Arial"/>
                <a:cs typeface="Arial"/>
              </a:rPr>
              <a:t> </a:t>
            </a:r>
            <a:r>
              <a:rPr sz="1900" b="1" spc="-5" dirty="0">
                <a:latin typeface="Arial"/>
                <a:cs typeface="Arial"/>
              </a:rPr>
              <a:t>entre</a:t>
            </a:r>
            <a:r>
              <a:rPr sz="1900" b="1" spc="-70" dirty="0">
                <a:latin typeface="Arial"/>
                <a:cs typeface="Arial"/>
              </a:rPr>
              <a:t> </a:t>
            </a:r>
            <a:r>
              <a:rPr sz="1900" b="1" spc="-5" dirty="0">
                <a:latin typeface="Arial"/>
                <a:cs typeface="Arial"/>
              </a:rPr>
              <a:t>los</a:t>
            </a:r>
            <a:r>
              <a:rPr sz="1900" b="1" spc="-50" dirty="0">
                <a:latin typeface="Arial"/>
                <a:cs typeface="Arial"/>
              </a:rPr>
              <a:t> </a:t>
            </a:r>
            <a:r>
              <a:rPr sz="1900" b="1" spc="-5" dirty="0">
                <a:latin typeface="Arial"/>
                <a:cs typeface="Arial"/>
              </a:rPr>
              <a:t>electrodos</a:t>
            </a:r>
            <a:r>
              <a:rPr sz="1900" b="1" spc="-65" dirty="0">
                <a:latin typeface="Arial"/>
                <a:cs typeface="Arial"/>
              </a:rPr>
              <a:t> </a:t>
            </a:r>
            <a:r>
              <a:rPr sz="1900" b="1" spc="-5" dirty="0">
                <a:latin typeface="Arial"/>
                <a:cs typeface="Arial"/>
              </a:rPr>
              <a:t>que</a:t>
            </a:r>
            <a:r>
              <a:rPr sz="1900" b="1" spc="-75" dirty="0">
                <a:latin typeface="Arial"/>
                <a:cs typeface="Arial"/>
              </a:rPr>
              <a:t> </a:t>
            </a:r>
            <a:r>
              <a:rPr sz="1900" b="1" spc="-5" dirty="0">
                <a:latin typeface="Arial"/>
                <a:cs typeface="Arial"/>
              </a:rPr>
              <a:t>suministran</a:t>
            </a:r>
            <a:r>
              <a:rPr sz="1900" b="1" spc="-25" dirty="0">
                <a:latin typeface="Arial"/>
                <a:cs typeface="Arial"/>
              </a:rPr>
              <a:t> </a:t>
            </a:r>
            <a:r>
              <a:rPr sz="1900" b="1" spc="-5" dirty="0">
                <a:latin typeface="Arial"/>
                <a:cs typeface="Arial"/>
              </a:rPr>
              <a:t>la</a:t>
            </a:r>
            <a:r>
              <a:rPr sz="1900" b="1" spc="-70" dirty="0">
                <a:latin typeface="Arial"/>
                <a:cs typeface="Arial"/>
              </a:rPr>
              <a:t> </a:t>
            </a:r>
            <a:r>
              <a:rPr sz="1900" b="1" spc="-5" dirty="0">
                <a:latin typeface="Arial"/>
                <a:cs typeface="Arial"/>
              </a:rPr>
              <a:t>tensión </a:t>
            </a:r>
            <a:r>
              <a:rPr sz="1900" b="1" spc="-52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prueba.</a:t>
            </a:r>
            <a:endParaRPr sz="1900">
              <a:latin typeface="Arial"/>
              <a:cs typeface="Arial"/>
            </a:endParaRP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144</a:t>
            </a:fld>
            <a:endParaRPr dirty="0"/>
          </a:p>
        </p:txBody>
      </p:sp>
      <p:sp>
        <p:nvSpPr>
          <p:cNvPr id="20" name="object 20"/>
          <p:cNvSpPr txBox="1"/>
          <p:nvPr/>
        </p:nvSpPr>
        <p:spPr>
          <a:xfrm>
            <a:off x="1525777" y="5865623"/>
            <a:ext cx="70573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rigidez</a:t>
            </a:r>
            <a:r>
              <a:rPr sz="1900" b="1" spc="60" dirty="0">
                <a:latin typeface="Arial"/>
                <a:cs typeface="Arial"/>
              </a:rPr>
              <a:t> </a:t>
            </a:r>
            <a:r>
              <a:rPr sz="1900" b="1" spc="-5" dirty="0">
                <a:latin typeface="Arial"/>
                <a:cs typeface="Arial"/>
              </a:rPr>
              <a:t>dieléctrica</a:t>
            </a:r>
            <a:r>
              <a:rPr sz="1900" b="1" spc="70" dirty="0">
                <a:latin typeface="Arial"/>
                <a:cs typeface="Arial"/>
              </a:rPr>
              <a:t> </a:t>
            </a:r>
            <a:r>
              <a:rPr sz="1900" b="1" spc="-5" dirty="0">
                <a:latin typeface="Arial"/>
                <a:cs typeface="Arial"/>
              </a:rPr>
              <a:t>es</a:t>
            </a:r>
            <a:r>
              <a:rPr sz="1900" b="1" spc="70" dirty="0">
                <a:latin typeface="Arial"/>
                <a:cs typeface="Arial"/>
              </a:rPr>
              <a:t> </a:t>
            </a:r>
            <a:r>
              <a:rPr sz="1900" b="1" dirty="0">
                <a:latin typeface="Arial"/>
                <a:cs typeface="Arial"/>
              </a:rPr>
              <a:t>capaz</a:t>
            </a:r>
            <a:r>
              <a:rPr sz="1900" b="1" spc="65" dirty="0">
                <a:latin typeface="Arial"/>
                <a:cs typeface="Arial"/>
              </a:rPr>
              <a:t> </a:t>
            </a:r>
            <a:r>
              <a:rPr sz="1900" b="1" spc="-5" dirty="0">
                <a:latin typeface="Arial"/>
                <a:cs typeface="Arial"/>
              </a:rPr>
              <a:t>de</a:t>
            </a:r>
            <a:r>
              <a:rPr sz="1900" b="1" spc="65" dirty="0">
                <a:latin typeface="Arial"/>
                <a:cs typeface="Arial"/>
              </a:rPr>
              <a:t> </a:t>
            </a:r>
            <a:r>
              <a:rPr sz="1900" b="1" spc="-5" dirty="0">
                <a:latin typeface="Arial"/>
                <a:cs typeface="Arial"/>
              </a:rPr>
              <a:t>detectar</a:t>
            </a:r>
            <a:r>
              <a:rPr sz="1900" b="1" spc="95" dirty="0">
                <a:latin typeface="Arial"/>
                <a:cs typeface="Arial"/>
              </a:rPr>
              <a:t> </a:t>
            </a:r>
            <a:r>
              <a:rPr sz="1900" b="1" dirty="0">
                <a:latin typeface="Arial"/>
                <a:cs typeface="Arial"/>
              </a:rPr>
              <a:t>contaminación</a:t>
            </a:r>
            <a:r>
              <a:rPr sz="1900" b="1" spc="70" dirty="0">
                <a:latin typeface="Arial"/>
                <a:cs typeface="Arial"/>
              </a:rPr>
              <a:t> </a:t>
            </a:r>
            <a:r>
              <a:rPr sz="1900" b="1" spc="-5" dirty="0">
                <a:latin typeface="Arial"/>
                <a:cs typeface="Arial"/>
              </a:rPr>
              <a:t>sólida</a:t>
            </a:r>
            <a:endParaRPr sz="1900">
              <a:latin typeface="Arial"/>
              <a:cs typeface="Arial"/>
            </a:endParaRPr>
          </a:p>
        </p:txBody>
      </p:sp>
      <p:sp>
        <p:nvSpPr>
          <p:cNvPr id="21" name="object 21"/>
          <p:cNvSpPr txBox="1"/>
          <p:nvPr/>
        </p:nvSpPr>
        <p:spPr>
          <a:xfrm>
            <a:off x="1156512" y="5836158"/>
            <a:ext cx="8827770" cy="304570"/>
          </a:xfrm>
          <a:prstGeom prst="rect">
            <a:avLst/>
          </a:prstGeom>
        </p:spPr>
        <p:txBody>
          <a:bodyPr vert="horz" wrap="square" lIns="0" tIns="12064" rIns="0" bIns="0" rtlCol="0">
            <a:spAutoFit/>
          </a:bodyPr>
          <a:lstStyle/>
          <a:p>
            <a:pPr marL="12699">
              <a:spcBef>
                <a:spcPts val="95"/>
              </a:spcBef>
              <a:tabLst>
                <a:tab pos="7499953" algn="l"/>
              </a:tabLst>
            </a:pPr>
            <a:r>
              <a:rPr sz="1900" b="1" spc="-5" dirty="0">
                <a:latin typeface="Arial"/>
                <a:cs typeface="Arial"/>
              </a:rPr>
              <a:t>La	</a:t>
            </a:r>
            <a:r>
              <a:rPr sz="1900" b="1" spc="-10" dirty="0">
                <a:latin typeface="Arial"/>
                <a:cs typeface="Arial"/>
              </a:rPr>
              <a:t>en</a:t>
            </a:r>
            <a:r>
              <a:rPr sz="1900" b="1" spc="25" dirty="0">
                <a:latin typeface="Arial"/>
                <a:cs typeface="Arial"/>
              </a:rPr>
              <a:t> </a:t>
            </a:r>
            <a:r>
              <a:rPr sz="1900" b="1" spc="-5" dirty="0">
                <a:latin typeface="Arial"/>
                <a:cs typeface="Arial"/>
              </a:rPr>
              <a:t>el</a:t>
            </a:r>
            <a:r>
              <a:rPr sz="1900" b="1" spc="30" dirty="0">
                <a:latin typeface="Arial"/>
                <a:cs typeface="Arial"/>
              </a:rPr>
              <a:t> </a:t>
            </a:r>
            <a:r>
              <a:rPr sz="1900" b="1" spc="-5" dirty="0">
                <a:latin typeface="Arial"/>
                <a:cs typeface="Arial"/>
              </a:rPr>
              <a:t>aceite</a:t>
            </a:r>
            <a:endParaRPr sz="1900">
              <a:latin typeface="Arial"/>
              <a:cs typeface="Arial"/>
            </a:endParaRPr>
          </a:p>
        </p:txBody>
      </p:sp>
      <p:sp>
        <p:nvSpPr>
          <p:cNvPr id="22" name="object 22"/>
          <p:cNvSpPr txBox="1"/>
          <p:nvPr/>
        </p:nvSpPr>
        <p:spPr>
          <a:xfrm>
            <a:off x="1156512" y="6113475"/>
            <a:ext cx="13309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tales</a:t>
            </a:r>
            <a:r>
              <a:rPr sz="1900" b="1" spc="295" dirty="0">
                <a:latin typeface="Arial"/>
                <a:cs typeface="Arial"/>
              </a:rPr>
              <a:t> </a:t>
            </a:r>
            <a:r>
              <a:rPr sz="1900" b="1" spc="-5" dirty="0">
                <a:latin typeface="Arial"/>
                <a:cs typeface="Arial"/>
              </a:rPr>
              <a:t>como</a:t>
            </a:r>
            <a:endParaRPr sz="1900">
              <a:latin typeface="Arial"/>
              <a:cs typeface="Arial"/>
            </a:endParaRPr>
          </a:p>
        </p:txBody>
      </p:sp>
      <p:sp>
        <p:nvSpPr>
          <p:cNvPr id="23" name="object 23"/>
          <p:cNvSpPr txBox="1"/>
          <p:nvPr/>
        </p:nvSpPr>
        <p:spPr>
          <a:xfrm>
            <a:off x="2588005" y="6142940"/>
            <a:ext cx="4429760" cy="269304"/>
          </a:xfrm>
          <a:prstGeom prst="rect">
            <a:avLst/>
          </a:prstGeom>
          <a:solidFill>
            <a:srgbClr val="FFFF00"/>
          </a:solidFill>
        </p:spPr>
        <p:txBody>
          <a:bodyPr vert="horz" wrap="square" lIns="0" tIns="0" rIns="0" bIns="0" rtlCol="0">
            <a:spAutoFit/>
          </a:bodyPr>
          <a:lstStyle/>
          <a:p>
            <a:pPr>
              <a:lnSpc>
                <a:spcPts val="2145"/>
              </a:lnSpc>
              <a:tabLst>
                <a:tab pos="1098452" algn="l"/>
              </a:tabLst>
            </a:pPr>
            <a:r>
              <a:rPr sz="1900" b="1" dirty="0">
                <a:latin typeface="Arial"/>
                <a:cs typeface="Arial"/>
              </a:rPr>
              <a:t>carbón,	</a:t>
            </a:r>
            <a:r>
              <a:rPr sz="1900" b="1" spc="-5" dirty="0">
                <a:latin typeface="Arial"/>
                <a:cs typeface="Arial"/>
              </a:rPr>
              <a:t>partículas</a:t>
            </a:r>
            <a:r>
              <a:rPr sz="1900" b="1" spc="375" dirty="0">
                <a:latin typeface="Arial"/>
                <a:cs typeface="Arial"/>
              </a:rPr>
              <a:t> </a:t>
            </a:r>
            <a:r>
              <a:rPr sz="1900" b="1" spc="-5" dirty="0">
                <a:latin typeface="Arial"/>
                <a:cs typeface="Arial"/>
              </a:rPr>
              <a:t>metálicas</a:t>
            </a:r>
            <a:r>
              <a:rPr sz="1900" b="1" spc="384" dirty="0">
                <a:latin typeface="Arial"/>
                <a:cs typeface="Arial"/>
              </a:rPr>
              <a:t> </a:t>
            </a:r>
            <a:r>
              <a:rPr sz="1900" b="1" spc="-5" dirty="0">
                <a:latin typeface="Arial"/>
                <a:cs typeface="Arial"/>
              </a:rPr>
              <a:t>y</a:t>
            </a:r>
            <a:r>
              <a:rPr sz="1900" b="1" spc="360" dirty="0">
                <a:latin typeface="Arial"/>
                <a:cs typeface="Arial"/>
              </a:rPr>
              <a:t> </a:t>
            </a:r>
            <a:r>
              <a:rPr sz="1900" b="1" spc="-5" dirty="0">
                <a:latin typeface="Arial"/>
                <a:cs typeface="Arial"/>
              </a:rPr>
              <a:t>barro</a:t>
            </a:r>
            <a:endParaRPr sz="1900">
              <a:latin typeface="Arial"/>
              <a:cs typeface="Arial"/>
            </a:endParaRPr>
          </a:p>
        </p:txBody>
      </p:sp>
      <p:sp>
        <p:nvSpPr>
          <p:cNvPr id="24" name="object 24"/>
          <p:cNvSpPr txBox="1"/>
          <p:nvPr/>
        </p:nvSpPr>
        <p:spPr>
          <a:xfrm>
            <a:off x="7118985" y="6113475"/>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25" name="object 25"/>
          <p:cNvSpPr txBox="1"/>
          <p:nvPr/>
        </p:nvSpPr>
        <p:spPr>
          <a:xfrm>
            <a:off x="7377048" y="6142940"/>
            <a:ext cx="259588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contaminación</a:t>
            </a:r>
            <a:r>
              <a:rPr sz="1900" b="1" spc="315" dirty="0">
                <a:latin typeface="Arial"/>
                <a:cs typeface="Arial"/>
              </a:rPr>
              <a:t> </a:t>
            </a:r>
            <a:r>
              <a:rPr sz="1900" b="1" spc="-5" dirty="0">
                <a:latin typeface="Arial"/>
                <a:cs typeface="Arial"/>
              </a:rPr>
              <a:t>líquida</a:t>
            </a:r>
            <a:endParaRPr sz="1900">
              <a:latin typeface="Arial"/>
              <a:cs typeface="Arial"/>
            </a:endParaRPr>
          </a:p>
        </p:txBody>
      </p:sp>
      <p:sp>
        <p:nvSpPr>
          <p:cNvPr id="26" name="object 26"/>
          <p:cNvSpPr txBox="1"/>
          <p:nvPr/>
        </p:nvSpPr>
        <p:spPr>
          <a:xfrm>
            <a:off x="1169213" y="6420308"/>
            <a:ext cx="29114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como</a:t>
            </a:r>
            <a:r>
              <a:rPr sz="1900" b="1" dirty="0">
                <a:latin typeface="Arial"/>
                <a:cs typeface="Arial"/>
              </a:rPr>
              <a:t> </a:t>
            </a:r>
            <a:r>
              <a:rPr sz="1900" b="1" spc="-5" dirty="0">
                <a:latin typeface="Arial"/>
                <a:cs typeface="Arial"/>
              </a:rPr>
              <a:t>contenido</a:t>
            </a:r>
            <a:r>
              <a:rPr sz="1900" b="1" spc="10"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agua.</a:t>
            </a:r>
            <a:endParaRPr sz="1900">
              <a:latin typeface="Arial"/>
              <a:cs typeface="Arial"/>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156512" y="1118362"/>
            <a:ext cx="172656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70" dirty="0">
                <a:latin typeface="Arial"/>
                <a:cs typeface="Arial"/>
              </a:rPr>
              <a:t> </a:t>
            </a:r>
            <a:r>
              <a:rPr sz="1900" b="1" spc="-5" dirty="0">
                <a:latin typeface="Arial"/>
                <a:cs typeface="Arial"/>
              </a:rPr>
              <a:t>igual</a:t>
            </a:r>
            <a:r>
              <a:rPr sz="1900" b="1" spc="70" dirty="0">
                <a:latin typeface="Arial"/>
                <a:cs typeface="Arial"/>
              </a:rPr>
              <a:t> </a:t>
            </a:r>
            <a:r>
              <a:rPr sz="1900" b="1" spc="-5" dirty="0">
                <a:latin typeface="Arial"/>
                <a:cs typeface="Arial"/>
              </a:rPr>
              <a:t>forma</a:t>
            </a:r>
            <a:endParaRPr sz="1900">
              <a:latin typeface="Arial"/>
              <a:cs typeface="Arial"/>
            </a:endParaRPr>
          </a:p>
        </p:txBody>
      </p:sp>
      <p:sp>
        <p:nvSpPr>
          <p:cNvPr id="7" name="object 7"/>
          <p:cNvSpPr txBox="1"/>
          <p:nvPr/>
        </p:nvSpPr>
        <p:spPr>
          <a:xfrm>
            <a:off x="2952242" y="1147827"/>
            <a:ext cx="702055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125" dirty="0">
                <a:latin typeface="Arial"/>
                <a:cs typeface="Arial"/>
              </a:rPr>
              <a:t> </a:t>
            </a:r>
            <a:r>
              <a:rPr sz="1900" b="1" spc="-5" dirty="0">
                <a:latin typeface="Arial"/>
                <a:cs typeface="Arial"/>
              </a:rPr>
              <a:t>rigidez</a:t>
            </a:r>
            <a:r>
              <a:rPr sz="1900" b="1" spc="125" dirty="0">
                <a:latin typeface="Arial"/>
                <a:cs typeface="Arial"/>
              </a:rPr>
              <a:t> </a:t>
            </a:r>
            <a:r>
              <a:rPr sz="1900" b="1" spc="-5" dirty="0">
                <a:latin typeface="Arial"/>
                <a:cs typeface="Arial"/>
              </a:rPr>
              <a:t>dieléctrica</a:t>
            </a:r>
            <a:r>
              <a:rPr sz="1900" b="1" spc="114" dirty="0">
                <a:latin typeface="Arial"/>
                <a:cs typeface="Arial"/>
              </a:rPr>
              <a:t> </a:t>
            </a:r>
            <a:r>
              <a:rPr sz="1900" b="1" spc="-5" dirty="0">
                <a:latin typeface="Arial"/>
                <a:cs typeface="Arial"/>
              </a:rPr>
              <a:t>puede</a:t>
            </a:r>
            <a:r>
              <a:rPr sz="1900" b="1" spc="114" dirty="0">
                <a:latin typeface="Arial"/>
                <a:cs typeface="Arial"/>
              </a:rPr>
              <a:t> </a:t>
            </a:r>
            <a:r>
              <a:rPr sz="1900" b="1" spc="-5" dirty="0">
                <a:latin typeface="Arial"/>
                <a:cs typeface="Arial"/>
              </a:rPr>
              <a:t>indicar</a:t>
            </a:r>
            <a:r>
              <a:rPr sz="1900" b="1" spc="105" dirty="0">
                <a:latin typeface="Arial"/>
                <a:cs typeface="Arial"/>
              </a:rPr>
              <a:t> </a:t>
            </a:r>
            <a:r>
              <a:rPr sz="1900" b="1" spc="-5" dirty="0">
                <a:latin typeface="Arial"/>
                <a:cs typeface="Arial"/>
              </a:rPr>
              <a:t>gran</a:t>
            </a:r>
            <a:r>
              <a:rPr sz="1900" b="1" spc="120" dirty="0">
                <a:latin typeface="Arial"/>
                <a:cs typeface="Arial"/>
              </a:rPr>
              <a:t> </a:t>
            </a:r>
            <a:r>
              <a:rPr sz="1900" b="1" spc="-5" dirty="0">
                <a:latin typeface="Arial"/>
                <a:cs typeface="Arial"/>
              </a:rPr>
              <a:t>contenido</a:t>
            </a:r>
            <a:r>
              <a:rPr sz="1900" b="1" spc="125" dirty="0">
                <a:latin typeface="Arial"/>
                <a:cs typeface="Arial"/>
              </a:rPr>
              <a:t> </a:t>
            </a:r>
            <a:r>
              <a:rPr sz="1900" b="1" spc="-5" dirty="0">
                <a:latin typeface="Arial"/>
                <a:cs typeface="Arial"/>
              </a:rPr>
              <a:t>de</a:t>
            </a:r>
            <a:r>
              <a:rPr sz="1900" b="1" spc="120" dirty="0">
                <a:latin typeface="Arial"/>
                <a:cs typeface="Arial"/>
              </a:rPr>
              <a:t> </a:t>
            </a:r>
            <a:r>
              <a:rPr sz="1900" b="1" spc="-5" dirty="0">
                <a:latin typeface="Arial"/>
                <a:cs typeface="Arial"/>
              </a:rPr>
              <a:t>acidez</a:t>
            </a:r>
            <a:endParaRPr sz="1900">
              <a:latin typeface="Arial"/>
              <a:cs typeface="Arial"/>
            </a:endParaRPr>
          </a:p>
        </p:txBody>
      </p:sp>
      <p:sp>
        <p:nvSpPr>
          <p:cNvPr id="8" name="object 8"/>
          <p:cNvSpPr txBox="1"/>
          <p:nvPr/>
        </p:nvSpPr>
        <p:spPr>
          <a:xfrm>
            <a:off x="1156512" y="1395730"/>
            <a:ext cx="27470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0" dirty="0">
                <a:latin typeface="Arial"/>
                <a:cs typeface="Arial"/>
              </a:rPr>
              <a:t> </a:t>
            </a:r>
            <a:r>
              <a:rPr sz="1900" b="1" spc="-5" dirty="0">
                <a:latin typeface="Arial"/>
                <a:cs typeface="Arial"/>
              </a:rPr>
              <a:t>la muestra de</a:t>
            </a:r>
            <a:r>
              <a:rPr sz="1900" b="1" spc="-15" dirty="0">
                <a:latin typeface="Arial"/>
                <a:cs typeface="Arial"/>
              </a:rPr>
              <a:t> </a:t>
            </a:r>
            <a:r>
              <a:rPr sz="1900" b="1" spc="-5" dirty="0">
                <a:latin typeface="Arial"/>
                <a:cs typeface="Arial"/>
              </a:rPr>
              <a:t>aceite.</a:t>
            </a:r>
            <a:endParaRPr sz="1900">
              <a:latin typeface="Arial"/>
              <a:cs typeface="Arial"/>
            </a:endParaRPr>
          </a:p>
        </p:txBody>
      </p:sp>
      <p:sp>
        <p:nvSpPr>
          <p:cNvPr id="9" name="object 9"/>
          <p:cNvSpPr txBox="1"/>
          <p:nvPr/>
        </p:nvSpPr>
        <p:spPr>
          <a:xfrm>
            <a:off x="1156512" y="1950466"/>
            <a:ext cx="10655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05" dirty="0">
                <a:latin typeface="Arial"/>
                <a:cs typeface="Arial"/>
              </a:rPr>
              <a:t> </a:t>
            </a:r>
            <a:r>
              <a:rPr sz="1900" b="1" spc="-5" dirty="0">
                <a:latin typeface="Arial"/>
                <a:cs typeface="Arial"/>
              </a:rPr>
              <a:t>figura</a:t>
            </a:r>
            <a:endParaRPr sz="1900">
              <a:latin typeface="Arial"/>
              <a:cs typeface="Arial"/>
            </a:endParaRPr>
          </a:p>
        </p:txBody>
      </p:sp>
      <p:sp>
        <p:nvSpPr>
          <p:cNvPr id="10" name="object 10"/>
          <p:cNvSpPr txBox="1"/>
          <p:nvPr/>
        </p:nvSpPr>
        <p:spPr>
          <a:xfrm>
            <a:off x="2298446" y="1979931"/>
            <a:ext cx="59480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52</a:t>
            </a:r>
            <a:r>
              <a:rPr sz="1900" b="1" spc="195" dirty="0">
                <a:latin typeface="Arial"/>
                <a:cs typeface="Arial"/>
              </a:rPr>
              <a:t> </a:t>
            </a:r>
            <a:r>
              <a:rPr sz="1900" b="1" spc="-5" dirty="0">
                <a:latin typeface="Arial"/>
                <a:cs typeface="Arial"/>
              </a:rPr>
              <a:t>muestra</a:t>
            </a:r>
            <a:r>
              <a:rPr sz="1900" b="1" spc="175" dirty="0">
                <a:latin typeface="Arial"/>
                <a:cs typeface="Arial"/>
              </a:rPr>
              <a:t> </a:t>
            </a:r>
            <a:r>
              <a:rPr sz="1900" b="1" spc="-5" dirty="0">
                <a:latin typeface="Arial"/>
                <a:cs typeface="Arial"/>
              </a:rPr>
              <a:t>una</a:t>
            </a:r>
            <a:r>
              <a:rPr sz="1900" b="1" spc="191" dirty="0">
                <a:latin typeface="Arial"/>
                <a:cs typeface="Arial"/>
              </a:rPr>
              <a:t> </a:t>
            </a:r>
            <a:r>
              <a:rPr sz="1900" b="1" spc="-5" dirty="0">
                <a:latin typeface="Arial"/>
                <a:cs typeface="Arial"/>
              </a:rPr>
              <a:t>relación</a:t>
            </a:r>
            <a:r>
              <a:rPr sz="1900" b="1" spc="185" dirty="0">
                <a:latin typeface="Arial"/>
                <a:cs typeface="Arial"/>
              </a:rPr>
              <a:t> </a:t>
            </a:r>
            <a:r>
              <a:rPr sz="1900" b="1" spc="-5" dirty="0">
                <a:latin typeface="Arial"/>
                <a:cs typeface="Arial"/>
              </a:rPr>
              <a:t>entre</a:t>
            </a:r>
            <a:r>
              <a:rPr sz="1900" b="1" spc="180" dirty="0">
                <a:latin typeface="Arial"/>
                <a:cs typeface="Arial"/>
              </a:rPr>
              <a:t> </a:t>
            </a:r>
            <a:r>
              <a:rPr sz="1900" b="1" spc="-5" dirty="0">
                <a:latin typeface="Arial"/>
                <a:cs typeface="Arial"/>
              </a:rPr>
              <a:t>la</a:t>
            </a:r>
            <a:r>
              <a:rPr sz="1900" b="1" spc="195" dirty="0">
                <a:latin typeface="Arial"/>
                <a:cs typeface="Arial"/>
              </a:rPr>
              <a:t> </a:t>
            </a:r>
            <a:r>
              <a:rPr sz="1900" b="1" spc="-5" dirty="0">
                <a:latin typeface="Arial"/>
                <a:cs typeface="Arial"/>
              </a:rPr>
              <a:t>rigidez</a:t>
            </a:r>
            <a:r>
              <a:rPr sz="1900" b="1" spc="214" dirty="0">
                <a:latin typeface="Arial"/>
                <a:cs typeface="Arial"/>
              </a:rPr>
              <a:t> </a:t>
            </a:r>
            <a:r>
              <a:rPr sz="1900" b="1" spc="-5" dirty="0">
                <a:latin typeface="Arial"/>
                <a:cs typeface="Arial"/>
              </a:rPr>
              <a:t>dieléctrica</a:t>
            </a:r>
            <a:endParaRPr sz="1900">
              <a:latin typeface="Arial"/>
              <a:cs typeface="Arial"/>
            </a:endParaRPr>
          </a:p>
        </p:txBody>
      </p:sp>
      <p:sp>
        <p:nvSpPr>
          <p:cNvPr id="11" name="object 11"/>
          <p:cNvSpPr txBox="1"/>
          <p:nvPr/>
        </p:nvSpPr>
        <p:spPr>
          <a:xfrm>
            <a:off x="8321802" y="1950466"/>
            <a:ext cx="16598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55" dirty="0">
                <a:latin typeface="Arial"/>
                <a:cs typeface="Arial"/>
              </a:rPr>
              <a:t> </a:t>
            </a:r>
            <a:r>
              <a:rPr sz="1900" b="1" spc="-5" dirty="0">
                <a:latin typeface="Arial"/>
                <a:cs typeface="Arial"/>
              </a:rPr>
              <a:t>aceite</a:t>
            </a:r>
            <a:r>
              <a:rPr sz="1900" b="1" spc="160" dirty="0">
                <a:latin typeface="Arial"/>
                <a:cs typeface="Arial"/>
              </a:rPr>
              <a:t> </a:t>
            </a:r>
            <a:r>
              <a:rPr sz="1900" b="1" spc="-5" dirty="0">
                <a:latin typeface="Arial"/>
                <a:cs typeface="Arial"/>
              </a:rPr>
              <a:t>y</a:t>
            </a:r>
            <a:r>
              <a:rPr sz="1900" b="1" spc="135" dirty="0">
                <a:latin typeface="Arial"/>
                <a:cs typeface="Arial"/>
              </a:rPr>
              <a:t> </a:t>
            </a:r>
            <a:r>
              <a:rPr sz="1900" b="1" dirty="0">
                <a:latin typeface="Arial"/>
                <a:cs typeface="Arial"/>
              </a:rPr>
              <a:t>el</a:t>
            </a:r>
            <a:endParaRPr sz="1900">
              <a:latin typeface="Arial"/>
              <a:cs typeface="Arial"/>
            </a:endParaRPr>
          </a:p>
        </p:txBody>
      </p:sp>
      <p:sp>
        <p:nvSpPr>
          <p:cNvPr id="12" name="object 12"/>
          <p:cNvSpPr txBox="1"/>
          <p:nvPr/>
        </p:nvSpPr>
        <p:spPr>
          <a:xfrm>
            <a:off x="1169212" y="2257298"/>
            <a:ext cx="26416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contenido</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humedad</a:t>
            </a:r>
            <a:endParaRPr sz="1900">
              <a:latin typeface="Arial"/>
              <a:cs typeface="Arial"/>
            </a:endParaRPr>
          </a:p>
        </p:txBody>
      </p:sp>
      <p:sp>
        <p:nvSpPr>
          <p:cNvPr id="13" name="object 13"/>
          <p:cNvSpPr txBox="1"/>
          <p:nvPr/>
        </p:nvSpPr>
        <p:spPr>
          <a:xfrm>
            <a:off x="3864989" y="2228214"/>
            <a:ext cx="18345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25" dirty="0">
                <a:latin typeface="Arial"/>
                <a:cs typeface="Arial"/>
              </a:rPr>
              <a:t> </a:t>
            </a:r>
            <a:r>
              <a:rPr sz="1900" b="1" spc="-5" dirty="0">
                <a:latin typeface="Arial"/>
                <a:cs typeface="Arial"/>
              </a:rPr>
              <a:t>este</a:t>
            </a:r>
            <a:r>
              <a:rPr sz="1900" b="1" spc="-25" dirty="0">
                <a:latin typeface="Arial"/>
                <a:cs typeface="Arial"/>
              </a:rPr>
              <a:t> </a:t>
            </a:r>
            <a:r>
              <a:rPr sz="1900" b="1" spc="-5" dirty="0">
                <a:latin typeface="Arial"/>
                <a:cs typeface="Arial"/>
              </a:rPr>
              <a:t>posee.</a:t>
            </a:r>
            <a:endParaRPr sz="1900">
              <a:latin typeface="Arial"/>
              <a:cs typeface="Arial"/>
            </a:endParaRPr>
          </a:p>
        </p:txBody>
      </p:sp>
      <p:sp>
        <p:nvSpPr>
          <p:cNvPr id="14" name="object 14"/>
          <p:cNvSpPr txBox="1"/>
          <p:nvPr/>
        </p:nvSpPr>
        <p:spPr>
          <a:xfrm>
            <a:off x="1156513" y="2782950"/>
            <a:ext cx="58832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Entre</a:t>
            </a:r>
            <a:r>
              <a:rPr sz="1900" b="1" spc="86" dirty="0">
                <a:latin typeface="Arial"/>
                <a:cs typeface="Arial"/>
              </a:rPr>
              <a:t> </a:t>
            </a:r>
            <a:r>
              <a:rPr sz="1900" b="1" spc="-5" dirty="0">
                <a:latin typeface="Arial"/>
                <a:cs typeface="Arial"/>
              </a:rPr>
              <a:t>las</a:t>
            </a:r>
            <a:r>
              <a:rPr sz="1900" b="1" spc="114" dirty="0">
                <a:latin typeface="Arial"/>
                <a:cs typeface="Arial"/>
              </a:rPr>
              <a:t> </a:t>
            </a:r>
            <a:r>
              <a:rPr sz="1900" b="1" u="sng" spc="-5" dirty="0">
                <a:uFill>
                  <a:solidFill>
                    <a:srgbClr val="000000"/>
                  </a:solidFill>
                </a:uFill>
                <a:latin typeface="Arial"/>
                <a:cs typeface="Arial"/>
              </a:rPr>
              <a:t>más</a:t>
            </a:r>
            <a:r>
              <a:rPr sz="1900" b="1" u="sng" spc="90" dirty="0">
                <a:uFill>
                  <a:solidFill>
                    <a:srgbClr val="000000"/>
                  </a:solidFill>
                </a:uFill>
                <a:latin typeface="Arial"/>
                <a:cs typeface="Arial"/>
              </a:rPr>
              <a:t> </a:t>
            </a:r>
            <a:r>
              <a:rPr sz="1900" b="1" u="sng" spc="-5" dirty="0">
                <a:uFill>
                  <a:solidFill>
                    <a:srgbClr val="000000"/>
                  </a:solidFill>
                </a:uFill>
                <a:latin typeface="Arial"/>
                <a:cs typeface="Arial"/>
              </a:rPr>
              <a:t>utilizadas</a:t>
            </a:r>
            <a:r>
              <a:rPr sz="1900" b="1" spc="105" dirty="0">
                <a:latin typeface="Arial"/>
                <a:cs typeface="Arial"/>
              </a:rPr>
              <a:t> </a:t>
            </a:r>
            <a:r>
              <a:rPr sz="1900" b="1" dirty="0">
                <a:latin typeface="Arial"/>
                <a:cs typeface="Arial"/>
              </a:rPr>
              <a:t>se</a:t>
            </a:r>
            <a:r>
              <a:rPr sz="1900" b="1" spc="90" dirty="0">
                <a:latin typeface="Arial"/>
                <a:cs typeface="Arial"/>
              </a:rPr>
              <a:t> </a:t>
            </a:r>
            <a:r>
              <a:rPr sz="1900" b="1" spc="-5" dirty="0">
                <a:latin typeface="Arial"/>
                <a:cs typeface="Arial"/>
              </a:rPr>
              <a:t>encuentran</a:t>
            </a:r>
            <a:r>
              <a:rPr sz="1900" b="1" spc="90" dirty="0">
                <a:latin typeface="Arial"/>
                <a:cs typeface="Arial"/>
              </a:rPr>
              <a:t> </a:t>
            </a:r>
            <a:r>
              <a:rPr sz="1900" b="1" spc="-5" dirty="0">
                <a:latin typeface="Arial"/>
                <a:cs typeface="Arial"/>
              </a:rPr>
              <a:t>las</a:t>
            </a:r>
            <a:r>
              <a:rPr sz="1900" b="1" spc="90" dirty="0">
                <a:latin typeface="Arial"/>
                <a:cs typeface="Arial"/>
              </a:rPr>
              <a:t> </a:t>
            </a:r>
            <a:r>
              <a:rPr sz="1900" b="1" spc="-5" dirty="0">
                <a:latin typeface="Arial"/>
                <a:cs typeface="Arial"/>
              </a:rPr>
              <a:t>normas</a:t>
            </a:r>
            <a:endParaRPr sz="1900">
              <a:latin typeface="Arial"/>
              <a:cs typeface="Arial"/>
            </a:endParaRPr>
          </a:p>
        </p:txBody>
      </p:sp>
      <p:sp>
        <p:nvSpPr>
          <p:cNvPr id="15" name="object 15"/>
          <p:cNvSpPr txBox="1"/>
          <p:nvPr/>
        </p:nvSpPr>
        <p:spPr>
          <a:xfrm>
            <a:off x="7108825" y="2812416"/>
            <a:ext cx="28638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ASTM</a:t>
            </a:r>
            <a:r>
              <a:rPr sz="1900" b="1" spc="86" dirty="0">
                <a:latin typeface="Arial"/>
                <a:cs typeface="Arial"/>
              </a:rPr>
              <a:t> </a:t>
            </a:r>
            <a:r>
              <a:rPr sz="1900" b="1" spc="-5" dirty="0">
                <a:latin typeface="Arial"/>
                <a:cs typeface="Arial"/>
              </a:rPr>
              <a:t>D1816</a:t>
            </a:r>
            <a:r>
              <a:rPr sz="1900" b="1" spc="95" dirty="0">
                <a:latin typeface="Arial"/>
                <a:cs typeface="Arial"/>
              </a:rPr>
              <a:t> </a:t>
            </a:r>
            <a:r>
              <a:rPr sz="1900" b="1" spc="-5" dirty="0">
                <a:latin typeface="Arial"/>
                <a:cs typeface="Arial"/>
              </a:rPr>
              <a:t>(IEC</a:t>
            </a:r>
            <a:r>
              <a:rPr sz="1900" b="1" spc="80" dirty="0">
                <a:latin typeface="Arial"/>
                <a:cs typeface="Arial"/>
              </a:rPr>
              <a:t> </a:t>
            </a:r>
            <a:r>
              <a:rPr sz="1900" b="1" spc="-5" dirty="0">
                <a:latin typeface="Arial"/>
                <a:cs typeface="Arial"/>
              </a:rPr>
              <a:t>60156)</a:t>
            </a:r>
            <a:endParaRPr sz="1900">
              <a:latin typeface="Arial"/>
              <a:cs typeface="Arial"/>
            </a:endParaRPr>
          </a:p>
        </p:txBody>
      </p:sp>
      <p:sp>
        <p:nvSpPr>
          <p:cNvPr id="16" name="object 16"/>
          <p:cNvSpPr txBox="1"/>
          <p:nvPr/>
        </p:nvSpPr>
        <p:spPr>
          <a:xfrm>
            <a:off x="1169212" y="3089784"/>
            <a:ext cx="16903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y</a:t>
            </a:r>
            <a:r>
              <a:rPr sz="1900" b="1" spc="-30"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ASTM</a:t>
            </a:r>
            <a:r>
              <a:rPr sz="1900" b="1" spc="-15" dirty="0">
                <a:latin typeface="Arial"/>
                <a:cs typeface="Arial"/>
              </a:rPr>
              <a:t> </a:t>
            </a:r>
            <a:r>
              <a:rPr sz="1900" b="1" dirty="0">
                <a:latin typeface="Arial"/>
                <a:cs typeface="Arial"/>
              </a:rPr>
              <a:t>877.</a:t>
            </a:r>
            <a:endParaRPr sz="1900">
              <a:latin typeface="Arial"/>
              <a:cs typeface="Arial"/>
            </a:endParaRPr>
          </a:p>
        </p:txBody>
      </p:sp>
      <p:pic>
        <p:nvPicPr>
          <p:cNvPr id="17" name="object 17"/>
          <p:cNvPicPr/>
          <p:nvPr/>
        </p:nvPicPr>
        <p:blipFill>
          <a:blip r:embed="rId2" cstate="print"/>
          <a:stretch>
            <a:fillRect/>
          </a:stretch>
        </p:blipFill>
        <p:spPr>
          <a:xfrm>
            <a:off x="2792380" y="3643901"/>
            <a:ext cx="5257274" cy="3093594"/>
          </a:xfrm>
          <a:prstGeom prst="rect">
            <a:avLst/>
          </a:prstGeom>
        </p:spPr>
      </p:pic>
      <p:sp>
        <p:nvSpPr>
          <p:cNvPr id="18" name="object 1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145</a:t>
            </a:fld>
            <a:endParaRPr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301625"/>
            <a:chOff x="789431" y="1124085"/>
            <a:chExt cx="9114790"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1176832" y="1147826"/>
              <a:ext cx="1440180" cy="277495"/>
            </a:xfrm>
            <a:custGeom>
              <a:avLst/>
              <a:gdLst/>
              <a:ahLst/>
              <a:cxnLst/>
              <a:rect l="l" t="t" r="r" b="b"/>
              <a:pathLst>
                <a:path w="1440180" h="277494">
                  <a:moveTo>
                    <a:pt x="1440180" y="0"/>
                  </a:moveTo>
                  <a:lnTo>
                    <a:pt x="0" y="0"/>
                  </a:lnTo>
                  <a:lnTo>
                    <a:pt x="0" y="277367"/>
                  </a:lnTo>
                  <a:lnTo>
                    <a:pt x="1440180" y="277367"/>
                  </a:lnTo>
                  <a:lnTo>
                    <a:pt x="1440180"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948054" y="1176612"/>
              <a:ext cx="208915"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1164132" y="1118363"/>
            <a:ext cx="8820150" cy="1160571"/>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ASTM</a:t>
            </a:r>
            <a:r>
              <a:rPr sz="1900" b="1" dirty="0">
                <a:latin typeface="Arial"/>
                <a:cs typeface="Arial"/>
              </a:rPr>
              <a:t> </a:t>
            </a:r>
            <a:r>
              <a:rPr sz="1900" b="1" spc="-5" dirty="0">
                <a:latin typeface="Arial"/>
                <a:cs typeface="Arial"/>
              </a:rPr>
              <a:t>1816:</a:t>
            </a:r>
            <a:r>
              <a:rPr sz="1900" b="1"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coloca</a:t>
            </a:r>
            <a:r>
              <a:rPr sz="1900" b="1" dirty="0">
                <a:latin typeface="Arial"/>
                <a:cs typeface="Arial"/>
              </a:rPr>
              <a:t> </a:t>
            </a:r>
            <a:r>
              <a:rPr sz="1900" b="1" spc="-5" dirty="0">
                <a:latin typeface="Arial"/>
                <a:cs typeface="Arial"/>
              </a:rPr>
              <a:t>una</a:t>
            </a:r>
            <a:r>
              <a:rPr sz="1900" b="1" dirty="0">
                <a:latin typeface="Arial"/>
                <a:cs typeface="Arial"/>
              </a:rPr>
              <a:t> </a:t>
            </a:r>
            <a:r>
              <a:rPr sz="1900" b="1" spc="-5" dirty="0">
                <a:latin typeface="Arial"/>
                <a:cs typeface="Arial"/>
              </a:rPr>
              <a:t>muestra</a:t>
            </a:r>
            <a:r>
              <a:rPr sz="1900" b="1" dirty="0">
                <a:latin typeface="Arial"/>
                <a:cs typeface="Arial"/>
              </a:rPr>
              <a:t> </a:t>
            </a:r>
            <a:r>
              <a:rPr sz="1900" b="1" spc="-5" dirty="0">
                <a:latin typeface="Arial"/>
                <a:cs typeface="Arial"/>
              </a:rPr>
              <a:t>de</a:t>
            </a:r>
            <a:r>
              <a:rPr sz="1900" b="1" dirty="0">
                <a:latin typeface="Arial"/>
                <a:cs typeface="Arial"/>
              </a:rPr>
              <a:t> aceite</a:t>
            </a:r>
            <a:r>
              <a:rPr sz="1900" b="1" spc="5"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una</a:t>
            </a:r>
            <a:r>
              <a:rPr sz="1900" b="1" dirty="0">
                <a:latin typeface="Arial"/>
                <a:cs typeface="Arial"/>
              </a:rPr>
              <a:t> </a:t>
            </a:r>
            <a:r>
              <a:rPr sz="1900" b="1" spc="-10" dirty="0">
                <a:latin typeface="Arial"/>
                <a:cs typeface="Arial"/>
              </a:rPr>
              <a:t>vasija</a:t>
            </a:r>
            <a:r>
              <a:rPr sz="1900" b="1" spc="-5" dirty="0">
                <a:latin typeface="Arial"/>
                <a:cs typeface="Arial"/>
              </a:rPr>
              <a:t> de </a:t>
            </a:r>
            <a:r>
              <a:rPr sz="1900" b="1" dirty="0">
                <a:latin typeface="Arial"/>
                <a:cs typeface="Arial"/>
              </a:rPr>
              <a:t> </a:t>
            </a:r>
            <a:r>
              <a:rPr sz="1900" b="1" spc="-5" dirty="0">
                <a:latin typeface="Arial"/>
                <a:cs typeface="Arial"/>
              </a:rPr>
              <a:t>aproximadamente 500 mililitros que posea dos electrodos tipo hongo de </a:t>
            </a:r>
            <a:r>
              <a:rPr sz="1900" b="1" spc="-10" dirty="0">
                <a:latin typeface="Arial"/>
                <a:cs typeface="Arial"/>
              </a:rPr>
              <a:t>36 </a:t>
            </a:r>
            <a:r>
              <a:rPr sz="1900" b="1" spc="-5" dirty="0">
                <a:latin typeface="Arial"/>
                <a:cs typeface="Arial"/>
              </a:rPr>
              <a:t> mm de diámetro y separados 1 o 2 milímetros (2,5 mm para </a:t>
            </a:r>
            <a:r>
              <a:rPr sz="1900" b="1" dirty="0">
                <a:latin typeface="Arial"/>
                <a:cs typeface="Arial"/>
              </a:rPr>
              <a:t>IEC </a:t>
            </a:r>
            <a:r>
              <a:rPr sz="1900" b="1" spc="-5" dirty="0">
                <a:latin typeface="Arial"/>
                <a:cs typeface="Arial"/>
              </a:rPr>
              <a:t>60156). </a:t>
            </a:r>
            <a:r>
              <a:rPr sz="1900" b="1" dirty="0">
                <a:latin typeface="Arial"/>
                <a:cs typeface="Arial"/>
              </a:rPr>
              <a:t>El </a:t>
            </a:r>
            <a:r>
              <a:rPr sz="1900" b="1" spc="5" dirty="0">
                <a:latin typeface="Arial"/>
                <a:cs typeface="Arial"/>
              </a:rPr>
              <a:t> </a:t>
            </a:r>
            <a:r>
              <a:rPr sz="1900" b="1" spc="-5" dirty="0">
                <a:latin typeface="Arial"/>
                <a:cs typeface="Arial"/>
              </a:rPr>
              <a:t>aceite</a:t>
            </a:r>
            <a:r>
              <a:rPr sz="1900" b="1" dirty="0">
                <a:latin typeface="Arial"/>
                <a:cs typeface="Arial"/>
              </a:rPr>
              <a:t> </a:t>
            </a:r>
            <a:r>
              <a:rPr sz="1900" b="1" spc="-5" dirty="0">
                <a:latin typeface="Arial"/>
                <a:cs typeface="Arial"/>
              </a:rPr>
              <a:t>debe ser agitado</a:t>
            </a:r>
            <a:r>
              <a:rPr sz="1900" b="1" dirty="0">
                <a:latin typeface="Arial"/>
                <a:cs typeface="Arial"/>
              </a:rPr>
              <a:t> </a:t>
            </a:r>
            <a:r>
              <a:rPr sz="1900" b="1" spc="-5" dirty="0">
                <a:latin typeface="Arial"/>
                <a:cs typeface="Arial"/>
              </a:rPr>
              <a:t>continuamente.</a:t>
            </a:r>
            <a:endParaRPr sz="1900">
              <a:latin typeface="Arial"/>
              <a:cs typeface="Arial"/>
            </a:endParaRPr>
          </a:p>
        </p:txBody>
      </p:sp>
      <p:sp>
        <p:nvSpPr>
          <p:cNvPr id="10" name="object 10"/>
          <p:cNvSpPr txBox="1"/>
          <p:nvPr/>
        </p:nvSpPr>
        <p:spPr>
          <a:xfrm>
            <a:off x="1554734" y="2535048"/>
            <a:ext cx="26200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tensión</a:t>
            </a:r>
            <a:r>
              <a:rPr sz="1900" b="1" spc="279" dirty="0">
                <a:latin typeface="Arial"/>
                <a:cs typeface="Arial"/>
              </a:rPr>
              <a:t> </a:t>
            </a:r>
            <a:r>
              <a:rPr sz="1900" b="1" spc="-10" dirty="0">
                <a:latin typeface="Arial"/>
                <a:cs typeface="Arial"/>
              </a:rPr>
              <a:t>se</a:t>
            </a:r>
            <a:r>
              <a:rPr sz="1900" b="1" spc="290" dirty="0">
                <a:latin typeface="Arial"/>
                <a:cs typeface="Arial"/>
              </a:rPr>
              <a:t> </a:t>
            </a:r>
            <a:r>
              <a:rPr sz="1900" b="1" spc="-5" dirty="0">
                <a:latin typeface="Arial"/>
                <a:cs typeface="Arial"/>
              </a:rPr>
              <a:t>incrementa</a:t>
            </a:r>
            <a:endParaRPr sz="1900">
              <a:latin typeface="Arial"/>
              <a:cs typeface="Arial"/>
            </a:endParaRPr>
          </a:p>
        </p:txBody>
      </p:sp>
      <p:sp>
        <p:nvSpPr>
          <p:cNvPr id="11" name="object 11"/>
          <p:cNvSpPr txBox="1"/>
          <p:nvPr/>
        </p:nvSpPr>
        <p:spPr>
          <a:xfrm>
            <a:off x="1156513" y="2505582"/>
            <a:ext cx="3801745" cy="304570"/>
          </a:xfrm>
          <a:prstGeom prst="rect">
            <a:avLst/>
          </a:prstGeom>
        </p:spPr>
        <p:txBody>
          <a:bodyPr vert="horz" wrap="square" lIns="0" tIns="12064" rIns="0" bIns="0" rtlCol="0">
            <a:spAutoFit/>
          </a:bodyPr>
          <a:lstStyle/>
          <a:p>
            <a:pPr marL="12699">
              <a:spcBef>
                <a:spcPts val="95"/>
              </a:spcBef>
              <a:tabLst>
                <a:tab pos="3121383" algn="l"/>
              </a:tabLst>
            </a:pPr>
            <a:r>
              <a:rPr sz="1900" b="1" spc="-5" dirty="0">
                <a:latin typeface="Arial"/>
                <a:cs typeface="Arial"/>
              </a:rPr>
              <a:t>La	a</a:t>
            </a:r>
            <a:r>
              <a:rPr sz="1900" b="1" spc="204" dirty="0">
                <a:latin typeface="Arial"/>
                <a:cs typeface="Arial"/>
              </a:rPr>
              <a:t> </a:t>
            </a:r>
            <a:r>
              <a:rPr sz="1900" b="1" spc="-5" dirty="0">
                <a:latin typeface="Arial"/>
                <a:cs typeface="Arial"/>
              </a:rPr>
              <a:t>una</a:t>
            </a:r>
            <a:endParaRPr sz="1900">
              <a:latin typeface="Arial"/>
              <a:cs typeface="Arial"/>
            </a:endParaRPr>
          </a:p>
        </p:txBody>
      </p:sp>
      <p:sp>
        <p:nvSpPr>
          <p:cNvPr id="12" name="object 12"/>
          <p:cNvSpPr txBox="1"/>
          <p:nvPr/>
        </p:nvSpPr>
        <p:spPr>
          <a:xfrm>
            <a:off x="5049646" y="2535048"/>
            <a:ext cx="35915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relación</a:t>
            </a:r>
            <a:r>
              <a:rPr sz="1900" b="1" spc="295" dirty="0">
                <a:latin typeface="Arial"/>
                <a:cs typeface="Arial"/>
              </a:rPr>
              <a:t> </a:t>
            </a:r>
            <a:r>
              <a:rPr sz="1900" b="1" spc="-5" dirty="0">
                <a:latin typeface="Arial"/>
                <a:cs typeface="Arial"/>
              </a:rPr>
              <a:t>constante</a:t>
            </a:r>
            <a:r>
              <a:rPr sz="1900" b="1" spc="279" dirty="0">
                <a:latin typeface="Arial"/>
                <a:cs typeface="Arial"/>
              </a:rPr>
              <a:t> </a:t>
            </a:r>
            <a:r>
              <a:rPr sz="1900" b="1" spc="-5" dirty="0">
                <a:latin typeface="Arial"/>
                <a:cs typeface="Arial"/>
              </a:rPr>
              <a:t>de</a:t>
            </a:r>
            <a:r>
              <a:rPr sz="1900" b="1" spc="290" dirty="0">
                <a:latin typeface="Arial"/>
                <a:cs typeface="Arial"/>
              </a:rPr>
              <a:t> </a:t>
            </a:r>
            <a:r>
              <a:rPr sz="1900" b="1" spc="-5" dirty="0">
                <a:latin typeface="Arial"/>
                <a:cs typeface="Arial"/>
              </a:rPr>
              <a:t>0,5</a:t>
            </a:r>
            <a:r>
              <a:rPr sz="1900" b="1" spc="305" dirty="0">
                <a:latin typeface="Arial"/>
                <a:cs typeface="Arial"/>
              </a:rPr>
              <a:t> </a:t>
            </a:r>
            <a:r>
              <a:rPr sz="1900" b="1" spc="-5" dirty="0">
                <a:latin typeface="Arial"/>
                <a:cs typeface="Arial"/>
              </a:rPr>
              <a:t>kV/s</a:t>
            </a:r>
            <a:endParaRPr sz="1900">
              <a:latin typeface="Arial"/>
              <a:cs typeface="Arial"/>
            </a:endParaRPr>
          </a:p>
        </p:txBody>
      </p:sp>
      <p:sp>
        <p:nvSpPr>
          <p:cNvPr id="13" name="object 13"/>
          <p:cNvSpPr txBox="1"/>
          <p:nvPr/>
        </p:nvSpPr>
        <p:spPr>
          <a:xfrm>
            <a:off x="8628127" y="2505582"/>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4" name="object 14"/>
          <p:cNvSpPr txBox="1"/>
          <p:nvPr/>
        </p:nvSpPr>
        <p:spPr>
          <a:xfrm>
            <a:off x="8811514" y="2535048"/>
            <a:ext cx="631190"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t>
            </a:r>
            <a:r>
              <a:rPr sz="1900" b="1" dirty="0">
                <a:latin typeface="Arial"/>
                <a:cs typeface="Arial"/>
              </a:rPr>
              <a:t>a</a:t>
            </a:r>
            <a:r>
              <a:rPr sz="1900" b="1" spc="-5" dirty="0">
                <a:latin typeface="Arial"/>
                <a:cs typeface="Arial"/>
              </a:rPr>
              <a:t>sta</a:t>
            </a:r>
            <a:endParaRPr sz="1900">
              <a:latin typeface="Arial"/>
              <a:cs typeface="Arial"/>
            </a:endParaRPr>
          </a:p>
        </p:txBody>
      </p:sp>
      <p:sp>
        <p:nvSpPr>
          <p:cNvPr id="15" name="object 15"/>
          <p:cNvSpPr txBox="1"/>
          <p:nvPr/>
        </p:nvSpPr>
        <p:spPr>
          <a:xfrm>
            <a:off x="9533381" y="2505582"/>
            <a:ext cx="4540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endParaRPr sz="1900">
              <a:latin typeface="Arial"/>
              <a:cs typeface="Arial"/>
            </a:endParaRPr>
          </a:p>
        </p:txBody>
      </p:sp>
      <p:sp>
        <p:nvSpPr>
          <p:cNvPr id="16" name="object 16"/>
          <p:cNvSpPr/>
          <p:nvPr/>
        </p:nvSpPr>
        <p:spPr>
          <a:xfrm>
            <a:off x="2316734" y="2812416"/>
            <a:ext cx="2972435" cy="277495"/>
          </a:xfrm>
          <a:custGeom>
            <a:avLst/>
            <a:gdLst/>
            <a:ahLst/>
            <a:cxnLst/>
            <a:rect l="l" t="t" r="r" b="b"/>
            <a:pathLst>
              <a:path w="2972435" h="277494">
                <a:moveTo>
                  <a:pt x="2972054" y="0"/>
                </a:moveTo>
                <a:lnTo>
                  <a:pt x="0" y="0"/>
                </a:lnTo>
                <a:lnTo>
                  <a:pt x="0" y="277367"/>
                </a:lnTo>
                <a:lnTo>
                  <a:pt x="2972054" y="277367"/>
                </a:lnTo>
                <a:lnTo>
                  <a:pt x="2972054" y="0"/>
                </a:lnTo>
                <a:close/>
              </a:path>
            </a:pathLst>
          </a:custGeom>
          <a:solidFill>
            <a:srgbClr val="FFFF00"/>
          </a:solidFill>
        </p:spPr>
        <p:txBody>
          <a:bodyPr wrap="square" lIns="0" tIns="0" rIns="0" bIns="0" rtlCol="0"/>
          <a:lstStyle/>
          <a:p>
            <a:endParaRPr/>
          </a:p>
        </p:txBody>
      </p:sp>
      <p:sp>
        <p:nvSpPr>
          <p:cNvPr id="17" name="object 17"/>
          <p:cNvSpPr txBox="1"/>
          <p:nvPr/>
        </p:nvSpPr>
        <p:spPr>
          <a:xfrm>
            <a:off x="1156513" y="2782950"/>
            <a:ext cx="414337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exista</a:t>
            </a:r>
            <a:r>
              <a:rPr sz="1900" b="1" spc="125" dirty="0">
                <a:latin typeface="Arial"/>
                <a:cs typeface="Arial"/>
              </a:rPr>
              <a:t> </a:t>
            </a:r>
            <a:r>
              <a:rPr sz="1900" b="1" spc="-5" dirty="0">
                <a:latin typeface="Arial"/>
                <a:cs typeface="Arial"/>
              </a:rPr>
              <a:t>un</a:t>
            </a:r>
            <a:r>
              <a:rPr sz="1900" b="1" spc="149" dirty="0">
                <a:latin typeface="Arial"/>
                <a:cs typeface="Arial"/>
              </a:rPr>
              <a:t> </a:t>
            </a:r>
            <a:r>
              <a:rPr sz="1900" b="1" spc="-5" dirty="0">
                <a:latin typeface="Arial"/>
                <a:cs typeface="Arial"/>
              </a:rPr>
              <a:t>rompimiento</a:t>
            </a:r>
            <a:r>
              <a:rPr sz="1900" b="1" spc="135" dirty="0">
                <a:latin typeface="Arial"/>
                <a:cs typeface="Arial"/>
              </a:rPr>
              <a:t> </a:t>
            </a:r>
            <a:r>
              <a:rPr sz="1900" b="1" spc="-5" dirty="0">
                <a:latin typeface="Arial"/>
                <a:cs typeface="Arial"/>
              </a:rPr>
              <a:t>de</a:t>
            </a:r>
            <a:r>
              <a:rPr sz="1900" b="1" spc="135" dirty="0">
                <a:latin typeface="Arial"/>
                <a:cs typeface="Arial"/>
              </a:rPr>
              <a:t> </a:t>
            </a:r>
            <a:r>
              <a:rPr sz="1900" b="1" spc="-5" dirty="0">
                <a:latin typeface="Arial"/>
                <a:cs typeface="Arial"/>
              </a:rPr>
              <a:t>la</a:t>
            </a:r>
            <a:r>
              <a:rPr sz="1900" b="1" spc="130" dirty="0">
                <a:latin typeface="Arial"/>
                <a:cs typeface="Arial"/>
              </a:rPr>
              <a:t> </a:t>
            </a:r>
            <a:r>
              <a:rPr sz="1900" b="1" spc="-5" dirty="0">
                <a:latin typeface="Arial"/>
                <a:cs typeface="Arial"/>
              </a:rPr>
              <a:t>rigidez</a:t>
            </a:r>
            <a:endParaRPr sz="1900">
              <a:latin typeface="Arial"/>
              <a:cs typeface="Arial"/>
            </a:endParaRPr>
          </a:p>
        </p:txBody>
      </p:sp>
      <p:sp>
        <p:nvSpPr>
          <p:cNvPr id="18" name="object 18"/>
          <p:cNvSpPr txBox="1"/>
          <p:nvPr/>
        </p:nvSpPr>
        <p:spPr>
          <a:xfrm>
            <a:off x="5288788" y="2812416"/>
            <a:ext cx="2271396" cy="269304"/>
          </a:xfrm>
          <a:prstGeom prst="rect">
            <a:avLst/>
          </a:prstGeom>
        </p:spPr>
        <p:txBody>
          <a:bodyPr vert="horz" wrap="square" lIns="0" tIns="0" rIns="0" bIns="0" rtlCol="0">
            <a:spAutoFit/>
          </a:bodyPr>
          <a:lstStyle/>
          <a:p>
            <a:pPr marL="83812">
              <a:lnSpc>
                <a:spcPts val="2145"/>
              </a:lnSpc>
            </a:pPr>
            <a:r>
              <a:rPr sz="1900" b="1" spc="-5" dirty="0">
                <a:latin typeface="Arial"/>
                <a:cs typeface="Arial"/>
              </a:rPr>
              <a:t>del</a:t>
            </a:r>
            <a:r>
              <a:rPr sz="1900" b="1" spc="114" dirty="0">
                <a:latin typeface="Arial"/>
                <a:cs typeface="Arial"/>
              </a:rPr>
              <a:t> </a:t>
            </a:r>
            <a:r>
              <a:rPr sz="1900" b="1" spc="-5" dirty="0">
                <a:latin typeface="Arial"/>
                <a:cs typeface="Arial"/>
              </a:rPr>
              <a:t>aceite,</a:t>
            </a:r>
            <a:r>
              <a:rPr sz="1900" b="1" spc="120" dirty="0">
                <a:latin typeface="Arial"/>
                <a:cs typeface="Arial"/>
              </a:rPr>
              <a:t> </a:t>
            </a:r>
            <a:r>
              <a:rPr sz="1900" b="1" spc="-5" dirty="0">
                <a:latin typeface="Arial"/>
                <a:cs typeface="Arial"/>
              </a:rPr>
              <a:t>se</a:t>
            </a:r>
            <a:r>
              <a:rPr sz="1900" b="1" spc="120" dirty="0">
                <a:latin typeface="Arial"/>
                <a:cs typeface="Arial"/>
              </a:rPr>
              <a:t> </a:t>
            </a:r>
            <a:r>
              <a:rPr sz="1900" b="1" spc="-5" dirty="0">
                <a:latin typeface="Arial"/>
                <a:cs typeface="Arial"/>
              </a:rPr>
              <a:t>deja</a:t>
            </a:r>
            <a:endParaRPr sz="1900">
              <a:latin typeface="Arial"/>
              <a:cs typeface="Arial"/>
            </a:endParaRPr>
          </a:p>
        </p:txBody>
      </p:sp>
      <p:sp>
        <p:nvSpPr>
          <p:cNvPr id="19" name="object 19"/>
          <p:cNvSpPr txBox="1"/>
          <p:nvPr/>
        </p:nvSpPr>
        <p:spPr>
          <a:xfrm>
            <a:off x="7559929" y="2812416"/>
            <a:ext cx="24130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reposar</a:t>
            </a:r>
            <a:r>
              <a:rPr sz="1900" b="1" spc="135" dirty="0">
                <a:latin typeface="Arial"/>
                <a:cs typeface="Arial"/>
              </a:rPr>
              <a:t> </a:t>
            </a:r>
            <a:r>
              <a:rPr sz="1900" b="1" spc="-5" dirty="0">
                <a:latin typeface="Arial"/>
                <a:cs typeface="Arial"/>
              </a:rPr>
              <a:t>el</a:t>
            </a:r>
            <a:r>
              <a:rPr sz="1900" b="1" spc="135" dirty="0">
                <a:latin typeface="Arial"/>
                <a:cs typeface="Arial"/>
              </a:rPr>
              <a:t> </a:t>
            </a:r>
            <a:r>
              <a:rPr sz="1900" b="1" spc="-5" dirty="0">
                <a:latin typeface="Arial"/>
                <a:cs typeface="Arial"/>
              </a:rPr>
              <a:t>aceite</a:t>
            </a:r>
            <a:r>
              <a:rPr sz="1900" b="1" spc="130" dirty="0">
                <a:latin typeface="Arial"/>
                <a:cs typeface="Arial"/>
              </a:rPr>
              <a:t> </a:t>
            </a:r>
            <a:r>
              <a:rPr sz="1900" b="1" spc="-5" dirty="0">
                <a:latin typeface="Arial"/>
                <a:cs typeface="Arial"/>
              </a:rPr>
              <a:t>por</a:t>
            </a:r>
            <a:endParaRPr sz="1900">
              <a:latin typeface="Arial"/>
              <a:cs typeface="Arial"/>
            </a:endParaRPr>
          </a:p>
        </p:txBody>
      </p:sp>
      <p:sp>
        <p:nvSpPr>
          <p:cNvPr id="20" name="object 20"/>
          <p:cNvSpPr txBox="1"/>
          <p:nvPr/>
        </p:nvSpPr>
        <p:spPr>
          <a:xfrm>
            <a:off x="1169213" y="3089784"/>
            <a:ext cx="11677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un</a:t>
            </a:r>
            <a:r>
              <a:rPr sz="1900" b="1" spc="-50" dirty="0">
                <a:latin typeface="Arial"/>
                <a:cs typeface="Arial"/>
              </a:rPr>
              <a:t> </a:t>
            </a:r>
            <a:r>
              <a:rPr sz="1900" b="1" spc="-5" dirty="0">
                <a:latin typeface="Arial"/>
                <a:cs typeface="Arial"/>
              </a:rPr>
              <a:t>minuto</a:t>
            </a:r>
            <a:endParaRPr sz="1900">
              <a:latin typeface="Arial"/>
              <a:cs typeface="Arial"/>
            </a:endParaRPr>
          </a:p>
        </p:txBody>
      </p:sp>
      <p:sp>
        <p:nvSpPr>
          <p:cNvPr id="21" name="object 21"/>
          <p:cNvSpPr txBox="1"/>
          <p:nvPr/>
        </p:nvSpPr>
        <p:spPr>
          <a:xfrm>
            <a:off x="2390901" y="3060317"/>
            <a:ext cx="49275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95" dirty="0">
                <a:latin typeface="Arial"/>
                <a:cs typeface="Arial"/>
              </a:rPr>
              <a:t> </a:t>
            </a:r>
            <a:r>
              <a:rPr sz="1900" b="1" spc="-5" dirty="0">
                <a:latin typeface="Arial"/>
                <a:cs typeface="Arial"/>
              </a:rPr>
              <a:t>se</a:t>
            </a:r>
            <a:endParaRPr sz="1900">
              <a:latin typeface="Arial"/>
              <a:cs typeface="Arial"/>
            </a:endParaRPr>
          </a:p>
        </p:txBody>
      </p:sp>
      <p:sp>
        <p:nvSpPr>
          <p:cNvPr id="22" name="object 22"/>
          <p:cNvSpPr txBox="1"/>
          <p:nvPr/>
        </p:nvSpPr>
        <p:spPr>
          <a:xfrm>
            <a:off x="2938526" y="3089784"/>
            <a:ext cx="50438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repite</a:t>
            </a:r>
            <a:r>
              <a:rPr sz="1900" b="1" spc="5"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procedimiento</a:t>
            </a:r>
            <a:r>
              <a:rPr sz="1900" b="1" spc="10" dirty="0">
                <a:latin typeface="Arial"/>
                <a:cs typeface="Arial"/>
              </a:rPr>
              <a:t> </a:t>
            </a:r>
            <a:r>
              <a:rPr sz="1900" b="1" spc="-5" dirty="0">
                <a:latin typeface="Arial"/>
                <a:cs typeface="Arial"/>
              </a:rPr>
              <a:t>4</a:t>
            </a:r>
            <a:r>
              <a:rPr sz="1900" b="1" spc="35" dirty="0">
                <a:latin typeface="Arial"/>
                <a:cs typeface="Arial"/>
              </a:rPr>
              <a:t> </a:t>
            </a:r>
            <a:r>
              <a:rPr sz="1900" b="1" spc="-10" dirty="0">
                <a:latin typeface="Arial"/>
                <a:cs typeface="Arial"/>
              </a:rPr>
              <a:t>veces</a:t>
            </a:r>
            <a:r>
              <a:rPr sz="1900" b="1" spc="15" dirty="0">
                <a:latin typeface="Arial"/>
                <a:cs typeface="Arial"/>
              </a:rPr>
              <a:t> </a:t>
            </a:r>
            <a:r>
              <a:rPr sz="1900" b="1" spc="-5" dirty="0">
                <a:latin typeface="Arial"/>
                <a:cs typeface="Arial"/>
              </a:rPr>
              <a:t>adicionales.</a:t>
            </a:r>
            <a:endParaRPr sz="1900">
              <a:latin typeface="Arial"/>
              <a:cs typeface="Arial"/>
            </a:endParaRPr>
          </a:p>
        </p:txBody>
      </p:sp>
      <p:grpSp>
        <p:nvGrpSpPr>
          <p:cNvPr id="23" name="object 23"/>
          <p:cNvGrpSpPr/>
          <p:nvPr/>
        </p:nvGrpSpPr>
        <p:grpSpPr>
          <a:xfrm>
            <a:off x="948056" y="3644520"/>
            <a:ext cx="1398270" cy="277495"/>
            <a:chOff x="948055" y="3644519"/>
            <a:chExt cx="1398270" cy="277495"/>
          </a:xfrm>
        </p:grpSpPr>
        <p:sp>
          <p:nvSpPr>
            <p:cNvPr id="24" name="object 24"/>
            <p:cNvSpPr/>
            <p:nvPr/>
          </p:nvSpPr>
          <p:spPr>
            <a:xfrm>
              <a:off x="1176832" y="3644519"/>
              <a:ext cx="1169035" cy="277495"/>
            </a:xfrm>
            <a:custGeom>
              <a:avLst/>
              <a:gdLst/>
              <a:ahLst/>
              <a:cxnLst/>
              <a:rect l="l" t="t" r="r" b="b"/>
              <a:pathLst>
                <a:path w="1169035" h="277495">
                  <a:moveTo>
                    <a:pt x="1168908" y="0"/>
                  </a:moveTo>
                  <a:lnTo>
                    <a:pt x="0" y="0"/>
                  </a:lnTo>
                  <a:lnTo>
                    <a:pt x="0" y="277367"/>
                  </a:lnTo>
                  <a:lnTo>
                    <a:pt x="1168908" y="277367"/>
                  </a:lnTo>
                  <a:lnTo>
                    <a:pt x="1168908" y="0"/>
                  </a:lnTo>
                  <a:close/>
                </a:path>
              </a:pathLst>
            </a:custGeom>
            <a:solidFill>
              <a:srgbClr val="FFFF00"/>
            </a:solidFill>
          </p:spPr>
          <p:txBody>
            <a:bodyPr wrap="square" lIns="0" tIns="0" rIns="0" bIns="0" rtlCol="0"/>
            <a:lstStyle/>
            <a:p>
              <a:endParaRPr/>
            </a:p>
          </p:txBody>
        </p:sp>
        <p:pic>
          <p:nvPicPr>
            <p:cNvPr id="25" name="object 25"/>
            <p:cNvPicPr/>
            <p:nvPr/>
          </p:nvPicPr>
          <p:blipFill>
            <a:blip r:embed="rId2" cstate="print"/>
            <a:stretch>
              <a:fillRect/>
            </a:stretch>
          </p:blipFill>
          <p:spPr>
            <a:xfrm>
              <a:off x="948055" y="3672797"/>
              <a:ext cx="208915" cy="194987"/>
            </a:xfrm>
            <a:prstGeom prst="rect">
              <a:avLst/>
            </a:prstGeom>
          </p:spPr>
        </p:pic>
      </p:grpSp>
      <p:sp>
        <p:nvSpPr>
          <p:cNvPr id="26" name="object 26"/>
          <p:cNvSpPr txBox="1"/>
          <p:nvPr/>
        </p:nvSpPr>
        <p:spPr>
          <a:xfrm>
            <a:off x="1164132" y="3615055"/>
            <a:ext cx="8820150" cy="871391"/>
          </a:xfrm>
          <a:prstGeom prst="rect">
            <a:avLst/>
          </a:prstGeom>
        </p:spPr>
        <p:txBody>
          <a:bodyPr vert="horz" wrap="square" lIns="0" tIns="12064" rIns="0" bIns="0" rtlCol="0">
            <a:spAutoFit/>
          </a:bodyPr>
          <a:lstStyle/>
          <a:p>
            <a:pPr marL="12699">
              <a:lnSpc>
                <a:spcPts val="2235"/>
              </a:lnSpc>
              <a:spcBef>
                <a:spcPts val="95"/>
              </a:spcBef>
            </a:pPr>
            <a:r>
              <a:rPr sz="1900" b="1" spc="-5" dirty="0">
                <a:latin typeface="Arial"/>
                <a:cs typeface="Arial"/>
              </a:rPr>
              <a:t>ASTM</a:t>
            </a:r>
            <a:r>
              <a:rPr sz="1900" b="1" spc="140" dirty="0">
                <a:latin typeface="Arial"/>
                <a:cs typeface="Arial"/>
              </a:rPr>
              <a:t> </a:t>
            </a:r>
            <a:r>
              <a:rPr sz="1900" b="1" spc="-5" dirty="0">
                <a:latin typeface="Arial"/>
                <a:cs typeface="Arial"/>
              </a:rPr>
              <a:t>877:</a:t>
            </a:r>
            <a:r>
              <a:rPr sz="1900" b="1" spc="140" dirty="0">
                <a:latin typeface="Arial"/>
                <a:cs typeface="Arial"/>
              </a:rPr>
              <a:t> </a:t>
            </a:r>
            <a:r>
              <a:rPr sz="1900" b="1" spc="-5" dirty="0">
                <a:latin typeface="Arial"/>
                <a:cs typeface="Arial"/>
              </a:rPr>
              <a:t>Se</a:t>
            </a:r>
            <a:r>
              <a:rPr sz="1900" b="1" spc="140" dirty="0">
                <a:latin typeface="Arial"/>
                <a:cs typeface="Arial"/>
              </a:rPr>
              <a:t> </a:t>
            </a:r>
            <a:r>
              <a:rPr sz="1900" b="1" spc="-5" dirty="0">
                <a:latin typeface="Arial"/>
                <a:cs typeface="Arial"/>
              </a:rPr>
              <a:t>coloca</a:t>
            </a:r>
            <a:r>
              <a:rPr sz="1900" b="1" spc="135" dirty="0">
                <a:latin typeface="Arial"/>
                <a:cs typeface="Arial"/>
              </a:rPr>
              <a:t> </a:t>
            </a:r>
            <a:r>
              <a:rPr sz="1900" b="1" spc="-5" dirty="0">
                <a:latin typeface="Arial"/>
                <a:cs typeface="Arial"/>
              </a:rPr>
              <a:t>una</a:t>
            </a:r>
            <a:r>
              <a:rPr sz="1900" b="1" spc="130" dirty="0">
                <a:latin typeface="Arial"/>
                <a:cs typeface="Arial"/>
              </a:rPr>
              <a:t> </a:t>
            </a:r>
            <a:r>
              <a:rPr sz="1900" b="1" spc="-5" dirty="0">
                <a:latin typeface="Arial"/>
                <a:cs typeface="Arial"/>
              </a:rPr>
              <a:t>muestra</a:t>
            </a:r>
            <a:r>
              <a:rPr sz="1900" b="1" spc="130" dirty="0">
                <a:latin typeface="Arial"/>
                <a:cs typeface="Arial"/>
              </a:rPr>
              <a:t> </a:t>
            </a:r>
            <a:r>
              <a:rPr sz="1900" b="1" spc="-5" dirty="0">
                <a:latin typeface="Arial"/>
                <a:cs typeface="Arial"/>
              </a:rPr>
              <a:t>de</a:t>
            </a:r>
            <a:r>
              <a:rPr sz="1900" b="1" spc="145" dirty="0">
                <a:latin typeface="Arial"/>
                <a:cs typeface="Arial"/>
              </a:rPr>
              <a:t> </a:t>
            </a:r>
            <a:r>
              <a:rPr sz="1900" b="1" spc="-5" dirty="0">
                <a:latin typeface="Arial"/>
                <a:cs typeface="Arial"/>
              </a:rPr>
              <a:t>Aceite</a:t>
            </a:r>
            <a:r>
              <a:rPr sz="1900" b="1" spc="135" dirty="0">
                <a:latin typeface="Arial"/>
                <a:cs typeface="Arial"/>
              </a:rPr>
              <a:t> </a:t>
            </a:r>
            <a:r>
              <a:rPr sz="1900" b="1" spc="-5" dirty="0">
                <a:latin typeface="Arial"/>
                <a:cs typeface="Arial"/>
              </a:rPr>
              <a:t>en</a:t>
            </a:r>
            <a:r>
              <a:rPr sz="1900" b="1" spc="145" dirty="0">
                <a:latin typeface="Arial"/>
                <a:cs typeface="Arial"/>
              </a:rPr>
              <a:t> </a:t>
            </a:r>
            <a:r>
              <a:rPr sz="1900" b="1" spc="-5" dirty="0">
                <a:latin typeface="Arial"/>
                <a:cs typeface="Arial"/>
              </a:rPr>
              <a:t>una</a:t>
            </a:r>
            <a:r>
              <a:rPr sz="1900" b="1" spc="200" dirty="0">
                <a:latin typeface="Arial"/>
                <a:cs typeface="Arial"/>
              </a:rPr>
              <a:t> </a:t>
            </a:r>
            <a:r>
              <a:rPr sz="1900" b="1" spc="-10" dirty="0">
                <a:latin typeface="Arial"/>
                <a:cs typeface="Arial"/>
              </a:rPr>
              <a:t>vasija,</a:t>
            </a:r>
            <a:r>
              <a:rPr sz="1900" b="1" spc="140" dirty="0">
                <a:latin typeface="Arial"/>
                <a:cs typeface="Arial"/>
              </a:rPr>
              <a:t> </a:t>
            </a:r>
            <a:r>
              <a:rPr sz="1900" b="1" spc="-5" dirty="0">
                <a:latin typeface="Arial"/>
                <a:cs typeface="Arial"/>
              </a:rPr>
              <a:t>de</a:t>
            </a:r>
            <a:r>
              <a:rPr sz="1900" b="1" spc="140" dirty="0">
                <a:latin typeface="Arial"/>
                <a:cs typeface="Arial"/>
              </a:rPr>
              <a:t> </a:t>
            </a:r>
            <a:r>
              <a:rPr sz="1900" b="1" spc="-5" dirty="0">
                <a:latin typeface="Arial"/>
                <a:cs typeface="Arial"/>
              </a:rPr>
              <a:t>alrededor</a:t>
            </a:r>
            <a:r>
              <a:rPr sz="1900" b="1" spc="130" dirty="0">
                <a:latin typeface="Arial"/>
                <a:cs typeface="Arial"/>
              </a:rPr>
              <a:t> </a:t>
            </a:r>
            <a:r>
              <a:rPr sz="1900" b="1" spc="-5" dirty="0">
                <a:latin typeface="Arial"/>
                <a:cs typeface="Arial"/>
              </a:rPr>
              <a:t>de</a:t>
            </a:r>
            <a:endParaRPr sz="1900">
              <a:latin typeface="Arial"/>
              <a:cs typeface="Arial"/>
            </a:endParaRPr>
          </a:p>
          <a:p>
            <a:pPr marL="12699" marR="8255">
              <a:lnSpc>
                <a:spcPts val="2180"/>
              </a:lnSpc>
              <a:spcBef>
                <a:spcPts val="110"/>
              </a:spcBef>
              <a:tabLst>
                <a:tab pos="549861" algn="l"/>
                <a:tab pos="1365763" algn="l"/>
                <a:tab pos="1691489" algn="l"/>
                <a:tab pos="2256589" algn="l"/>
                <a:tab pos="3090905" algn="l"/>
                <a:tab pos="3659179" algn="l"/>
                <a:tab pos="5014150" algn="l"/>
                <a:tab pos="5592584" algn="l"/>
                <a:tab pos="6934218" algn="l"/>
                <a:tab pos="7351377" algn="l"/>
                <a:tab pos="7957113" algn="l"/>
                <a:tab pos="8521579" algn="l"/>
              </a:tabLst>
            </a:pPr>
            <a:r>
              <a:rPr sz="1900" b="1" spc="-5" dirty="0">
                <a:latin typeface="Arial"/>
                <a:cs typeface="Arial"/>
              </a:rPr>
              <a:t>150	milili</a:t>
            </a:r>
            <a:r>
              <a:rPr sz="1900" b="1" spc="5" dirty="0">
                <a:latin typeface="Arial"/>
                <a:cs typeface="Arial"/>
              </a:rPr>
              <a:t>t</a:t>
            </a:r>
            <a:r>
              <a:rPr sz="1900" b="1" spc="-5" dirty="0">
                <a:latin typeface="Arial"/>
                <a:cs typeface="Arial"/>
              </a:rPr>
              <a:t>ros</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p</a:t>
            </a:r>
            <a:r>
              <a:rPr sz="1900" b="1" dirty="0">
                <a:latin typeface="Arial"/>
                <a:cs typeface="Arial"/>
              </a:rPr>
              <a:t>o</a:t>
            </a:r>
            <a:r>
              <a:rPr sz="1900" b="1" spc="-5" dirty="0">
                <a:latin typeface="Arial"/>
                <a:cs typeface="Arial"/>
              </a:rPr>
              <a:t>sea</a:t>
            </a:r>
            <a:r>
              <a:rPr sz="1900" b="1" dirty="0">
                <a:latin typeface="Arial"/>
                <a:cs typeface="Arial"/>
              </a:rPr>
              <a:t>	</a:t>
            </a:r>
            <a:r>
              <a:rPr sz="1900" b="1" spc="-5" dirty="0">
                <a:latin typeface="Arial"/>
                <a:cs typeface="Arial"/>
              </a:rPr>
              <a:t>d</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electro</a:t>
            </a:r>
            <a:r>
              <a:rPr sz="1900" b="1" dirty="0">
                <a:latin typeface="Arial"/>
                <a:cs typeface="Arial"/>
              </a:rPr>
              <a:t>d</a:t>
            </a:r>
            <a:r>
              <a:rPr sz="1900" b="1" spc="-5" dirty="0">
                <a:latin typeface="Arial"/>
                <a:cs typeface="Arial"/>
              </a:rPr>
              <a:t>os</a:t>
            </a:r>
            <a:r>
              <a:rPr sz="1900" b="1" dirty="0">
                <a:latin typeface="Arial"/>
                <a:cs typeface="Arial"/>
              </a:rPr>
              <a:t>	</a:t>
            </a:r>
            <a:r>
              <a:rPr sz="1900" b="1" spc="-5" dirty="0">
                <a:latin typeface="Arial"/>
                <a:cs typeface="Arial"/>
              </a:rPr>
              <a:t>ti</a:t>
            </a:r>
            <a:r>
              <a:rPr sz="1900" b="1" dirty="0">
                <a:latin typeface="Arial"/>
                <a:cs typeface="Arial"/>
              </a:rPr>
              <a:t>p</a:t>
            </a:r>
            <a:r>
              <a:rPr sz="1900" b="1" spc="-5" dirty="0">
                <a:latin typeface="Arial"/>
                <a:cs typeface="Arial"/>
              </a:rPr>
              <a:t>o</a:t>
            </a:r>
            <a:r>
              <a:rPr sz="1900" b="1" dirty="0">
                <a:latin typeface="Arial"/>
                <a:cs typeface="Arial"/>
              </a:rPr>
              <a:t>	</a:t>
            </a:r>
            <a:r>
              <a:rPr sz="1900" b="1" spc="-5" dirty="0">
                <a:latin typeface="Arial"/>
                <a:cs typeface="Arial"/>
              </a:rPr>
              <a:t>cilí</a:t>
            </a:r>
            <a:r>
              <a:rPr sz="1900" b="1" dirty="0">
                <a:latin typeface="Arial"/>
                <a:cs typeface="Arial"/>
              </a:rPr>
              <a:t>n</a:t>
            </a:r>
            <a:r>
              <a:rPr sz="1900" b="1" spc="-5" dirty="0">
                <a:latin typeface="Arial"/>
                <a:cs typeface="Arial"/>
              </a:rPr>
              <a:t>dric</a:t>
            </a:r>
            <a:r>
              <a:rPr sz="1900" b="1" dirty="0">
                <a:latin typeface="Arial"/>
                <a:cs typeface="Arial"/>
              </a:rPr>
              <a:t>o</a:t>
            </a:r>
            <a:r>
              <a:rPr sz="1900" b="1" spc="-5" dirty="0">
                <a:latin typeface="Arial"/>
                <a:cs typeface="Arial"/>
              </a:rPr>
              <a:t>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2</a:t>
            </a:r>
            <a:r>
              <a:rPr sz="1900" b="1" spc="5" dirty="0">
                <a:latin typeface="Arial"/>
                <a:cs typeface="Arial"/>
              </a:rPr>
              <a:t>4</a:t>
            </a:r>
            <a:r>
              <a:rPr sz="1900" b="1" spc="-5" dirty="0">
                <a:latin typeface="Arial"/>
                <a:cs typeface="Arial"/>
              </a:rPr>
              <a:t>.5</a:t>
            </a:r>
            <a:r>
              <a:rPr sz="1900" b="1" dirty="0">
                <a:latin typeface="Arial"/>
                <a:cs typeface="Arial"/>
              </a:rPr>
              <a:t>	</a:t>
            </a:r>
            <a:r>
              <a:rPr sz="1900" b="1" spc="-5" dirty="0">
                <a:latin typeface="Arial"/>
                <a:cs typeface="Arial"/>
              </a:rPr>
              <a:t>mm</a:t>
            </a:r>
            <a:r>
              <a:rPr sz="1900" b="1" dirty="0">
                <a:latin typeface="Arial"/>
                <a:cs typeface="Arial"/>
              </a:rPr>
              <a:t>	</a:t>
            </a:r>
            <a:r>
              <a:rPr sz="1900" b="1" spc="-5" dirty="0">
                <a:latin typeface="Arial"/>
                <a:cs typeface="Arial"/>
              </a:rPr>
              <a:t>de  diámetro</a:t>
            </a:r>
            <a:r>
              <a:rPr sz="1900" b="1" spc="35" dirty="0">
                <a:latin typeface="Arial"/>
                <a:cs typeface="Arial"/>
              </a:rPr>
              <a:t> </a:t>
            </a:r>
            <a:r>
              <a:rPr sz="1900" b="1" spc="-5" dirty="0">
                <a:latin typeface="Arial"/>
                <a:cs typeface="Arial"/>
              </a:rPr>
              <a:t>y	separados 2,5</a:t>
            </a:r>
            <a:r>
              <a:rPr sz="1900" b="1" dirty="0">
                <a:latin typeface="Arial"/>
                <a:cs typeface="Arial"/>
              </a:rPr>
              <a:t> </a:t>
            </a:r>
            <a:r>
              <a:rPr sz="1900" b="1" spc="-5" dirty="0">
                <a:latin typeface="Arial"/>
                <a:cs typeface="Arial"/>
              </a:rPr>
              <a:t>mm.</a:t>
            </a:r>
            <a:endParaRPr sz="1900">
              <a:latin typeface="Arial"/>
              <a:cs typeface="Arial"/>
            </a:endParaRPr>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146</a:t>
            </a:fld>
            <a:endParaRPr dirty="0"/>
          </a:p>
        </p:txBody>
      </p:sp>
      <p:sp>
        <p:nvSpPr>
          <p:cNvPr id="27" name="object 27"/>
          <p:cNvSpPr txBox="1"/>
          <p:nvPr/>
        </p:nvSpPr>
        <p:spPr>
          <a:xfrm>
            <a:off x="1553209" y="4755769"/>
            <a:ext cx="7171691"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incremente</a:t>
            </a:r>
            <a:r>
              <a:rPr sz="1900" b="1"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tensión</a:t>
            </a:r>
            <a:r>
              <a:rPr sz="1900" b="1" spc="10" dirty="0">
                <a:latin typeface="Arial"/>
                <a:cs typeface="Arial"/>
              </a:rPr>
              <a:t> </a:t>
            </a:r>
            <a:r>
              <a:rPr sz="1900" b="1" spc="-5" dirty="0">
                <a:latin typeface="Arial"/>
                <a:cs typeface="Arial"/>
              </a:rPr>
              <a:t>a</a:t>
            </a:r>
            <a:r>
              <a:rPr sz="1900" b="1" spc="-10" dirty="0">
                <a:latin typeface="Arial"/>
                <a:cs typeface="Arial"/>
              </a:rPr>
              <a:t> </a:t>
            </a:r>
            <a:r>
              <a:rPr sz="1900" b="1" spc="-5" dirty="0">
                <a:latin typeface="Arial"/>
                <a:cs typeface="Arial"/>
              </a:rPr>
              <a:t>una</a:t>
            </a:r>
            <a:r>
              <a:rPr sz="1900" b="1" spc="15" dirty="0">
                <a:latin typeface="Arial"/>
                <a:cs typeface="Arial"/>
              </a:rPr>
              <a:t> </a:t>
            </a:r>
            <a:r>
              <a:rPr sz="1900" b="1" spc="-5" dirty="0">
                <a:latin typeface="Arial"/>
                <a:cs typeface="Arial"/>
              </a:rPr>
              <a:t>relación</a:t>
            </a:r>
            <a:r>
              <a:rPr sz="1900" b="1" spc="35" dirty="0">
                <a:latin typeface="Arial"/>
                <a:cs typeface="Arial"/>
              </a:rPr>
              <a:t> </a:t>
            </a:r>
            <a:r>
              <a:rPr sz="1900" b="1" spc="-5" dirty="0">
                <a:latin typeface="Arial"/>
                <a:cs typeface="Arial"/>
              </a:rPr>
              <a:t>constante de 3</a:t>
            </a:r>
            <a:r>
              <a:rPr sz="1900" b="1" spc="5" dirty="0">
                <a:latin typeface="Arial"/>
                <a:cs typeface="Arial"/>
              </a:rPr>
              <a:t> </a:t>
            </a:r>
            <a:r>
              <a:rPr sz="1900" b="1" spc="-5" dirty="0">
                <a:latin typeface="Arial"/>
                <a:cs typeface="Arial"/>
              </a:rPr>
              <a:t>kV/s</a:t>
            </a:r>
            <a:r>
              <a:rPr sz="1900" b="1" spc="5" dirty="0">
                <a:latin typeface="Arial"/>
                <a:cs typeface="Arial"/>
              </a:rPr>
              <a:t> </a:t>
            </a:r>
            <a:r>
              <a:rPr sz="1900" b="1" spc="-5" dirty="0">
                <a:latin typeface="Arial"/>
                <a:cs typeface="Arial"/>
              </a:rPr>
              <a:t>hasta</a:t>
            </a:r>
            <a:endParaRPr sz="1900">
              <a:latin typeface="Arial"/>
              <a:cs typeface="Arial"/>
            </a:endParaRPr>
          </a:p>
        </p:txBody>
      </p:sp>
      <p:sp>
        <p:nvSpPr>
          <p:cNvPr id="28" name="object 28"/>
          <p:cNvSpPr txBox="1"/>
          <p:nvPr/>
        </p:nvSpPr>
        <p:spPr>
          <a:xfrm>
            <a:off x="1164133" y="4726304"/>
            <a:ext cx="8820785" cy="576439"/>
          </a:xfrm>
          <a:prstGeom prst="rect">
            <a:avLst/>
          </a:prstGeom>
        </p:spPr>
        <p:txBody>
          <a:bodyPr vert="horz" wrap="square" lIns="0" tIns="12064" rIns="0" bIns="0" rtlCol="0">
            <a:spAutoFit/>
          </a:bodyPr>
          <a:lstStyle/>
          <a:p>
            <a:pPr marL="12699">
              <a:lnSpc>
                <a:spcPts val="2230"/>
              </a:lnSpc>
              <a:spcBef>
                <a:spcPts val="95"/>
              </a:spcBef>
              <a:tabLst>
                <a:tab pos="7626306" algn="l"/>
              </a:tabLst>
            </a:pPr>
            <a:r>
              <a:rPr sz="1900" b="1" spc="-5" dirty="0">
                <a:latin typeface="Arial"/>
                <a:cs typeface="Arial"/>
              </a:rPr>
              <a:t>Se	que</a:t>
            </a:r>
            <a:r>
              <a:rPr sz="1900" b="1" spc="-60" dirty="0">
                <a:latin typeface="Arial"/>
                <a:cs typeface="Arial"/>
              </a:rPr>
              <a:t> </a:t>
            </a:r>
            <a:r>
              <a:rPr sz="1900" b="1" spc="-5" dirty="0">
                <a:latin typeface="Arial"/>
                <a:cs typeface="Arial"/>
              </a:rPr>
              <a:t>exista</a:t>
            </a:r>
            <a:endParaRPr sz="1900">
              <a:latin typeface="Arial"/>
              <a:cs typeface="Arial"/>
            </a:endParaRPr>
          </a:p>
          <a:p>
            <a:pPr marL="12699">
              <a:lnSpc>
                <a:spcPts val="2230"/>
              </a:lnSpc>
            </a:pPr>
            <a:r>
              <a:rPr sz="1900" b="1" dirty="0">
                <a:latin typeface="Arial"/>
                <a:cs typeface="Arial"/>
              </a:rPr>
              <a:t>un</a:t>
            </a:r>
            <a:endParaRPr sz="1900">
              <a:latin typeface="Arial"/>
              <a:cs typeface="Arial"/>
            </a:endParaRPr>
          </a:p>
        </p:txBody>
      </p:sp>
      <p:sp>
        <p:nvSpPr>
          <p:cNvPr id="29" name="object 29"/>
          <p:cNvSpPr txBox="1"/>
          <p:nvPr/>
        </p:nvSpPr>
        <p:spPr>
          <a:xfrm>
            <a:off x="1553210" y="5033137"/>
            <a:ext cx="29616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rompimiento</a:t>
            </a:r>
            <a:r>
              <a:rPr sz="1900" b="1" spc="114" dirty="0">
                <a:latin typeface="Arial"/>
                <a:cs typeface="Arial"/>
              </a:rPr>
              <a:t> </a:t>
            </a:r>
            <a:r>
              <a:rPr sz="1900" b="1" spc="-5" dirty="0">
                <a:latin typeface="Arial"/>
                <a:cs typeface="Arial"/>
              </a:rPr>
              <a:t>de</a:t>
            </a:r>
            <a:r>
              <a:rPr sz="1900" b="1" spc="95" dirty="0">
                <a:latin typeface="Arial"/>
                <a:cs typeface="Arial"/>
              </a:rPr>
              <a:t> </a:t>
            </a:r>
            <a:r>
              <a:rPr sz="1900" b="1" spc="-5" dirty="0">
                <a:latin typeface="Arial"/>
                <a:cs typeface="Arial"/>
              </a:rPr>
              <a:t>la</a:t>
            </a:r>
            <a:r>
              <a:rPr sz="1900" b="1" spc="105" dirty="0">
                <a:latin typeface="Arial"/>
                <a:cs typeface="Arial"/>
              </a:rPr>
              <a:t> </a:t>
            </a:r>
            <a:r>
              <a:rPr sz="1900" b="1" spc="-5" dirty="0">
                <a:latin typeface="Arial"/>
                <a:cs typeface="Arial"/>
              </a:rPr>
              <a:t>rigidez</a:t>
            </a:r>
            <a:endParaRPr sz="1900">
              <a:latin typeface="Arial"/>
              <a:cs typeface="Arial"/>
            </a:endParaRPr>
          </a:p>
        </p:txBody>
      </p:sp>
      <p:sp>
        <p:nvSpPr>
          <p:cNvPr id="30" name="object 30"/>
          <p:cNvSpPr txBox="1"/>
          <p:nvPr/>
        </p:nvSpPr>
        <p:spPr>
          <a:xfrm>
            <a:off x="4514596" y="5033137"/>
            <a:ext cx="2964815" cy="269304"/>
          </a:xfrm>
          <a:prstGeom prst="rect">
            <a:avLst/>
          </a:prstGeom>
        </p:spPr>
        <p:txBody>
          <a:bodyPr vert="horz" wrap="square" lIns="0" tIns="0" rIns="0" bIns="0" rtlCol="0">
            <a:spAutoFit/>
          </a:bodyPr>
          <a:lstStyle/>
          <a:p>
            <a:pPr marL="80637">
              <a:lnSpc>
                <a:spcPts val="2145"/>
              </a:lnSpc>
            </a:pPr>
            <a:r>
              <a:rPr sz="1900" b="1" spc="-5" dirty="0">
                <a:latin typeface="Arial"/>
                <a:cs typeface="Arial"/>
              </a:rPr>
              <a:t>dieléctrica</a:t>
            </a:r>
            <a:r>
              <a:rPr sz="1900" b="1" spc="95" dirty="0">
                <a:latin typeface="Arial"/>
                <a:cs typeface="Arial"/>
              </a:rPr>
              <a:t> </a:t>
            </a:r>
            <a:r>
              <a:rPr sz="1900" b="1" spc="-5" dirty="0">
                <a:latin typeface="Arial"/>
                <a:cs typeface="Arial"/>
              </a:rPr>
              <a:t>del</a:t>
            </a:r>
            <a:r>
              <a:rPr sz="1900" b="1" spc="100" dirty="0">
                <a:latin typeface="Arial"/>
                <a:cs typeface="Arial"/>
              </a:rPr>
              <a:t> </a:t>
            </a:r>
            <a:r>
              <a:rPr sz="1900" b="1" spc="-5" dirty="0">
                <a:latin typeface="Arial"/>
                <a:cs typeface="Arial"/>
              </a:rPr>
              <a:t>aceite,</a:t>
            </a:r>
            <a:r>
              <a:rPr sz="1900" b="1" spc="90" dirty="0">
                <a:latin typeface="Arial"/>
                <a:cs typeface="Arial"/>
              </a:rPr>
              <a:t> </a:t>
            </a:r>
            <a:r>
              <a:rPr sz="1900" b="1" spc="-5" dirty="0">
                <a:latin typeface="Arial"/>
                <a:cs typeface="Arial"/>
              </a:rPr>
              <a:t>se</a:t>
            </a:r>
            <a:endParaRPr sz="1900">
              <a:latin typeface="Arial"/>
              <a:cs typeface="Arial"/>
            </a:endParaRPr>
          </a:p>
        </p:txBody>
      </p:sp>
      <p:sp>
        <p:nvSpPr>
          <p:cNvPr id="31" name="object 31"/>
          <p:cNvSpPr txBox="1"/>
          <p:nvPr/>
        </p:nvSpPr>
        <p:spPr>
          <a:xfrm>
            <a:off x="7479157" y="5033137"/>
            <a:ext cx="24936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deja</a:t>
            </a:r>
            <a:r>
              <a:rPr sz="1900" b="1" spc="100" dirty="0">
                <a:latin typeface="Arial"/>
                <a:cs typeface="Arial"/>
              </a:rPr>
              <a:t> </a:t>
            </a:r>
            <a:r>
              <a:rPr sz="1900" b="1" spc="-5" dirty="0">
                <a:latin typeface="Arial"/>
                <a:cs typeface="Arial"/>
              </a:rPr>
              <a:t>reposar</a:t>
            </a:r>
            <a:r>
              <a:rPr sz="1900" b="1" spc="90" dirty="0">
                <a:latin typeface="Arial"/>
                <a:cs typeface="Arial"/>
              </a:rPr>
              <a:t> </a:t>
            </a:r>
            <a:r>
              <a:rPr sz="1900" b="1" spc="-5" dirty="0">
                <a:latin typeface="Arial"/>
                <a:cs typeface="Arial"/>
              </a:rPr>
              <a:t>el</a:t>
            </a:r>
            <a:r>
              <a:rPr sz="1900" b="1" spc="110" dirty="0">
                <a:latin typeface="Arial"/>
                <a:cs typeface="Arial"/>
              </a:rPr>
              <a:t> </a:t>
            </a:r>
            <a:r>
              <a:rPr sz="1900" b="1" spc="-5" dirty="0">
                <a:latin typeface="Arial"/>
                <a:cs typeface="Arial"/>
              </a:rPr>
              <a:t>aceite</a:t>
            </a:r>
            <a:endParaRPr sz="1900">
              <a:latin typeface="Arial"/>
              <a:cs typeface="Arial"/>
            </a:endParaRPr>
          </a:p>
        </p:txBody>
      </p:sp>
      <p:sp>
        <p:nvSpPr>
          <p:cNvPr id="32" name="object 32"/>
          <p:cNvSpPr txBox="1"/>
          <p:nvPr/>
        </p:nvSpPr>
        <p:spPr>
          <a:xfrm>
            <a:off x="1176832" y="5310505"/>
            <a:ext cx="146177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por</a:t>
            </a:r>
            <a:r>
              <a:rPr sz="1900" b="1" spc="-25" dirty="0">
                <a:latin typeface="Arial"/>
                <a:cs typeface="Arial"/>
              </a:rPr>
              <a:t> </a:t>
            </a:r>
            <a:r>
              <a:rPr sz="1900" b="1" spc="-5" dirty="0">
                <a:latin typeface="Arial"/>
                <a:cs typeface="Arial"/>
              </a:rPr>
              <a:t>1</a:t>
            </a:r>
            <a:r>
              <a:rPr sz="1900" b="1" spc="-21" dirty="0">
                <a:latin typeface="Arial"/>
                <a:cs typeface="Arial"/>
              </a:rPr>
              <a:t> </a:t>
            </a:r>
            <a:r>
              <a:rPr sz="1900" b="1" spc="-5" dirty="0">
                <a:latin typeface="Arial"/>
                <a:cs typeface="Arial"/>
              </a:rPr>
              <a:t>minuto</a:t>
            </a:r>
            <a:endParaRPr sz="1900">
              <a:latin typeface="Arial"/>
              <a:cs typeface="Arial"/>
            </a:endParaRPr>
          </a:p>
        </p:txBody>
      </p:sp>
      <p:sp>
        <p:nvSpPr>
          <p:cNvPr id="33" name="object 33"/>
          <p:cNvSpPr txBox="1"/>
          <p:nvPr/>
        </p:nvSpPr>
        <p:spPr>
          <a:xfrm>
            <a:off x="2692656" y="5281041"/>
            <a:ext cx="49339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r>
              <a:rPr sz="1900" b="1" spc="-95" dirty="0">
                <a:latin typeface="Arial"/>
                <a:cs typeface="Arial"/>
              </a:rPr>
              <a:t> </a:t>
            </a:r>
            <a:r>
              <a:rPr sz="1900" b="1" spc="-5" dirty="0">
                <a:latin typeface="Arial"/>
                <a:cs typeface="Arial"/>
              </a:rPr>
              <a:t>se</a:t>
            </a:r>
            <a:endParaRPr sz="1900">
              <a:latin typeface="Arial"/>
              <a:cs typeface="Arial"/>
            </a:endParaRPr>
          </a:p>
        </p:txBody>
      </p:sp>
      <p:sp>
        <p:nvSpPr>
          <p:cNvPr id="34" name="object 34"/>
          <p:cNvSpPr txBox="1"/>
          <p:nvPr/>
        </p:nvSpPr>
        <p:spPr>
          <a:xfrm>
            <a:off x="3241802" y="5310505"/>
            <a:ext cx="6572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repi</a:t>
            </a:r>
            <a:r>
              <a:rPr sz="1900" b="1" dirty="0">
                <a:latin typeface="Arial"/>
                <a:cs typeface="Arial"/>
              </a:rPr>
              <a:t>t</a:t>
            </a:r>
            <a:r>
              <a:rPr sz="1900" b="1" spc="-5" dirty="0">
                <a:latin typeface="Arial"/>
                <a:cs typeface="Arial"/>
              </a:rPr>
              <a:t>e</a:t>
            </a:r>
            <a:endParaRPr sz="1900">
              <a:latin typeface="Arial"/>
              <a:cs typeface="Arial"/>
            </a:endParaRPr>
          </a:p>
        </p:txBody>
      </p:sp>
      <p:sp>
        <p:nvSpPr>
          <p:cNvPr id="35" name="object 35"/>
          <p:cNvSpPr txBox="1"/>
          <p:nvPr/>
        </p:nvSpPr>
        <p:spPr>
          <a:xfrm>
            <a:off x="3953383" y="5281041"/>
            <a:ext cx="195516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44" dirty="0">
                <a:latin typeface="Arial"/>
                <a:cs typeface="Arial"/>
              </a:rPr>
              <a:t> </a:t>
            </a:r>
            <a:r>
              <a:rPr sz="1900" b="1" spc="-5" dirty="0">
                <a:latin typeface="Arial"/>
                <a:cs typeface="Arial"/>
              </a:rPr>
              <a:t>procedimiento</a:t>
            </a:r>
            <a:endParaRPr sz="1900">
              <a:latin typeface="Arial"/>
              <a:cs typeface="Arial"/>
            </a:endParaRPr>
          </a:p>
        </p:txBody>
      </p:sp>
      <p:sp>
        <p:nvSpPr>
          <p:cNvPr id="36" name="object 36"/>
          <p:cNvSpPr txBox="1"/>
          <p:nvPr/>
        </p:nvSpPr>
        <p:spPr>
          <a:xfrm>
            <a:off x="5964302" y="5310505"/>
            <a:ext cx="8705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4</a:t>
            </a:r>
            <a:r>
              <a:rPr sz="1900" b="1" spc="-60" dirty="0">
                <a:latin typeface="Arial"/>
                <a:cs typeface="Arial"/>
              </a:rPr>
              <a:t> </a:t>
            </a:r>
            <a:r>
              <a:rPr sz="1900" b="1" spc="-10" dirty="0">
                <a:latin typeface="Arial"/>
                <a:cs typeface="Arial"/>
              </a:rPr>
              <a:t>veces</a:t>
            </a:r>
            <a:endParaRPr sz="1900">
              <a:latin typeface="Arial"/>
              <a:cs typeface="Arial"/>
            </a:endParaRPr>
          </a:p>
        </p:txBody>
      </p:sp>
      <p:sp>
        <p:nvSpPr>
          <p:cNvPr id="37" name="object 37"/>
          <p:cNvSpPr txBox="1"/>
          <p:nvPr/>
        </p:nvSpPr>
        <p:spPr>
          <a:xfrm>
            <a:off x="6888861" y="5281041"/>
            <a:ext cx="14077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dirty="0">
                <a:latin typeface="Arial"/>
                <a:cs typeface="Arial"/>
              </a:rPr>
              <a:t>d</a:t>
            </a:r>
            <a:r>
              <a:rPr sz="1900" b="1" spc="5" dirty="0">
                <a:latin typeface="Arial"/>
                <a:cs typeface="Arial"/>
              </a:rPr>
              <a:t>i</a:t>
            </a:r>
            <a:r>
              <a:rPr sz="1900" b="1" spc="-5" dirty="0">
                <a:latin typeface="Arial"/>
                <a:cs typeface="Arial"/>
              </a:rPr>
              <a:t>ci</a:t>
            </a:r>
            <a:r>
              <a:rPr sz="1900" b="1" dirty="0">
                <a:latin typeface="Arial"/>
                <a:cs typeface="Arial"/>
              </a:rPr>
              <a:t>o</a:t>
            </a:r>
            <a:r>
              <a:rPr sz="1900" b="1" spc="-5" dirty="0">
                <a:latin typeface="Arial"/>
                <a:cs typeface="Arial"/>
              </a:rPr>
              <a:t>n</a:t>
            </a:r>
            <a:r>
              <a:rPr sz="1900" b="1" dirty="0">
                <a:latin typeface="Arial"/>
                <a:cs typeface="Arial"/>
              </a:rPr>
              <a:t>a</a:t>
            </a:r>
            <a:r>
              <a:rPr sz="1900" b="1" spc="-5" dirty="0">
                <a:latin typeface="Arial"/>
                <a:cs typeface="Arial"/>
              </a:rPr>
              <a:t>les.</a:t>
            </a:r>
            <a:endParaRPr sz="1900">
              <a:latin typeface="Arial"/>
              <a:cs typeface="Arial"/>
            </a:endParaRPr>
          </a:p>
        </p:txBody>
      </p:sp>
      <p:sp>
        <p:nvSpPr>
          <p:cNvPr id="38" name="object 38"/>
          <p:cNvSpPr txBox="1"/>
          <p:nvPr/>
        </p:nvSpPr>
        <p:spPr>
          <a:xfrm>
            <a:off x="1156512" y="5836158"/>
            <a:ext cx="23418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60" dirty="0">
                <a:latin typeface="Arial"/>
                <a:cs typeface="Arial"/>
              </a:rPr>
              <a:t> </a:t>
            </a:r>
            <a:r>
              <a:rPr sz="1900" b="1" spc="-5" dirty="0">
                <a:latin typeface="Arial"/>
                <a:cs typeface="Arial"/>
              </a:rPr>
              <a:t>tabla</a:t>
            </a:r>
            <a:r>
              <a:rPr sz="1900" b="1" spc="160" dirty="0">
                <a:latin typeface="Arial"/>
                <a:cs typeface="Arial"/>
              </a:rPr>
              <a:t> </a:t>
            </a:r>
            <a:r>
              <a:rPr sz="1900" b="1" spc="-5" dirty="0">
                <a:latin typeface="Arial"/>
                <a:cs typeface="Arial"/>
              </a:rPr>
              <a:t>20</a:t>
            </a:r>
            <a:r>
              <a:rPr sz="1900" b="1" spc="140" dirty="0">
                <a:latin typeface="Arial"/>
                <a:cs typeface="Arial"/>
              </a:rPr>
              <a:t> </a:t>
            </a:r>
            <a:r>
              <a:rPr sz="1900" b="1" spc="-5" dirty="0">
                <a:latin typeface="Arial"/>
                <a:cs typeface="Arial"/>
              </a:rPr>
              <a:t>muestra</a:t>
            </a:r>
            <a:endParaRPr sz="1900">
              <a:latin typeface="Arial"/>
              <a:cs typeface="Arial"/>
            </a:endParaRPr>
          </a:p>
        </p:txBody>
      </p:sp>
      <p:sp>
        <p:nvSpPr>
          <p:cNvPr id="39" name="object 39"/>
          <p:cNvSpPr txBox="1"/>
          <p:nvPr/>
        </p:nvSpPr>
        <p:spPr>
          <a:xfrm>
            <a:off x="3577465" y="5865623"/>
            <a:ext cx="51822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los</a:t>
            </a:r>
            <a:r>
              <a:rPr sz="1900" b="1" spc="175" dirty="0">
                <a:latin typeface="Arial"/>
                <a:cs typeface="Arial"/>
              </a:rPr>
              <a:t> </a:t>
            </a:r>
            <a:r>
              <a:rPr sz="1900" b="1" spc="-5" dirty="0">
                <a:latin typeface="Arial"/>
                <a:cs typeface="Arial"/>
              </a:rPr>
              <a:t>valores</a:t>
            </a:r>
            <a:r>
              <a:rPr sz="1900" b="1" spc="185" dirty="0">
                <a:latin typeface="Arial"/>
                <a:cs typeface="Arial"/>
              </a:rPr>
              <a:t> </a:t>
            </a:r>
            <a:r>
              <a:rPr sz="1900" b="1" spc="-5" dirty="0">
                <a:latin typeface="Arial"/>
                <a:cs typeface="Arial"/>
              </a:rPr>
              <a:t>esperados</a:t>
            </a:r>
            <a:r>
              <a:rPr sz="1900" b="1" spc="180" dirty="0">
                <a:latin typeface="Arial"/>
                <a:cs typeface="Arial"/>
              </a:rPr>
              <a:t> </a:t>
            </a:r>
            <a:r>
              <a:rPr sz="1900" b="1" spc="-5" dirty="0">
                <a:latin typeface="Arial"/>
                <a:cs typeface="Arial"/>
              </a:rPr>
              <a:t>de</a:t>
            </a:r>
            <a:r>
              <a:rPr sz="1900" b="1" spc="214" dirty="0">
                <a:latin typeface="Arial"/>
                <a:cs typeface="Arial"/>
              </a:rPr>
              <a:t> </a:t>
            </a:r>
            <a:r>
              <a:rPr sz="1900" b="1" spc="-5" dirty="0">
                <a:latin typeface="Arial"/>
                <a:cs typeface="Arial"/>
              </a:rPr>
              <a:t>Rigidez</a:t>
            </a:r>
            <a:r>
              <a:rPr sz="1900" b="1" spc="180" dirty="0">
                <a:latin typeface="Arial"/>
                <a:cs typeface="Arial"/>
              </a:rPr>
              <a:t> </a:t>
            </a:r>
            <a:r>
              <a:rPr sz="1900" b="1" spc="-5" dirty="0">
                <a:latin typeface="Arial"/>
                <a:cs typeface="Arial"/>
              </a:rPr>
              <a:t>dieléctrica</a:t>
            </a:r>
            <a:endParaRPr sz="1900">
              <a:latin typeface="Arial"/>
              <a:cs typeface="Arial"/>
            </a:endParaRPr>
          </a:p>
        </p:txBody>
      </p:sp>
      <p:sp>
        <p:nvSpPr>
          <p:cNvPr id="40" name="object 40"/>
          <p:cNvSpPr txBox="1"/>
          <p:nvPr/>
        </p:nvSpPr>
        <p:spPr>
          <a:xfrm>
            <a:off x="8836915" y="5836158"/>
            <a:ext cx="11474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114" dirty="0">
                <a:latin typeface="Arial"/>
                <a:cs typeface="Arial"/>
              </a:rPr>
              <a:t> </a:t>
            </a:r>
            <a:r>
              <a:rPr sz="1900" b="1" spc="-5" dirty="0">
                <a:latin typeface="Arial"/>
                <a:cs typeface="Arial"/>
              </a:rPr>
              <a:t>aceite</a:t>
            </a:r>
            <a:endParaRPr sz="1900">
              <a:latin typeface="Arial"/>
              <a:cs typeface="Arial"/>
            </a:endParaRPr>
          </a:p>
        </p:txBody>
      </p:sp>
      <p:sp>
        <p:nvSpPr>
          <p:cNvPr id="41" name="object 41"/>
          <p:cNvSpPr txBox="1"/>
          <p:nvPr/>
        </p:nvSpPr>
        <p:spPr>
          <a:xfrm>
            <a:off x="1156513" y="6113475"/>
            <a:ext cx="7359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dirty="0">
                <a:latin typeface="Arial"/>
                <a:cs typeface="Arial"/>
              </a:rPr>
              <a:t>g</a:t>
            </a:r>
            <a:r>
              <a:rPr sz="1900" b="1" spc="-5" dirty="0">
                <a:latin typeface="Arial"/>
                <a:cs typeface="Arial"/>
              </a:rPr>
              <a:t>ún</a:t>
            </a:r>
            <a:endParaRPr sz="1900">
              <a:latin typeface="Arial"/>
              <a:cs typeface="Arial"/>
            </a:endParaRPr>
          </a:p>
        </p:txBody>
      </p:sp>
      <p:sp>
        <p:nvSpPr>
          <p:cNvPr id="42" name="object 42"/>
          <p:cNvSpPr txBox="1"/>
          <p:nvPr/>
        </p:nvSpPr>
        <p:spPr>
          <a:xfrm>
            <a:off x="1947927" y="6142991"/>
            <a:ext cx="23336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IEEE</a:t>
            </a:r>
            <a:r>
              <a:rPr sz="1900" b="1" spc="-21" dirty="0">
                <a:latin typeface="Arial"/>
                <a:cs typeface="Arial"/>
              </a:rPr>
              <a:t> </a:t>
            </a:r>
            <a:r>
              <a:rPr sz="1900" b="1" spc="-5" dirty="0">
                <a:latin typeface="Arial"/>
                <a:cs typeface="Arial"/>
              </a:rPr>
              <a:t>C57.106</a:t>
            </a:r>
            <a:r>
              <a:rPr sz="1900" b="1" spc="-10" dirty="0">
                <a:latin typeface="Arial"/>
                <a:cs typeface="Arial"/>
              </a:rPr>
              <a:t> </a:t>
            </a:r>
            <a:r>
              <a:rPr sz="1900" b="1" spc="-5" dirty="0">
                <a:latin typeface="Arial"/>
                <a:cs typeface="Arial"/>
              </a:rPr>
              <a:t>–</a:t>
            </a:r>
            <a:r>
              <a:rPr sz="1900" b="1" spc="-21" dirty="0">
                <a:latin typeface="Arial"/>
                <a:cs typeface="Arial"/>
              </a:rPr>
              <a:t> </a:t>
            </a:r>
            <a:r>
              <a:rPr sz="1900" b="1" dirty="0">
                <a:latin typeface="Arial"/>
                <a:cs typeface="Arial"/>
              </a:rPr>
              <a:t>1991</a:t>
            </a:r>
            <a:endParaRPr sz="1900">
              <a:latin typeface="Arial"/>
              <a:cs typeface="Arial"/>
            </a:endParaRPr>
          </a:p>
        </p:txBody>
      </p:sp>
      <p:sp>
        <p:nvSpPr>
          <p:cNvPr id="43" name="object 43"/>
          <p:cNvSpPr txBox="1"/>
          <p:nvPr/>
        </p:nvSpPr>
        <p:spPr>
          <a:xfrm>
            <a:off x="4268852" y="611347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906053" y="1501133"/>
            <a:ext cx="6815435" cy="4698017"/>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147</a:t>
            </a:fld>
            <a:endParaRPr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706628" y="1118363"/>
            <a:ext cx="9277350" cy="2861037"/>
          </a:xfrm>
          <a:prstGeom prst="rect">
            <a:avLst/>
          </a:prstGeom>
        </p:spPr>
        <p:txBody>
          <a:bodyPr vert="horz" wrap="square" lIns="0" tIns="31747" rIns="0" bIns="0" rtlCol="0">
            <a:spAutoFit/>
          </a:bodyPr>
          <a:lstStyle/>
          <a:p>
            <a:pPr marL="241278" marR="5080">
              <a:lnSpc>
                <a:spcPts val="2180"/>
              </a:lnSpc>
              <a:spcBef>
                <a:spcPts val="250"/>
              </a:spcBef>
            </a:pPr>
            <a:r>
              <a:rPr sz="1900" b="1" spc="-5" dirty="0">
                <a:latin typeface="Arial"/>
                <a:cs typeface="Arial"/>
              </a:rPr>
              <a:t>La</a:t>
            </a:r>
            <a:r>
              <a:rPr sz="1900" b="1" spc="-75" dirty="0">
                <a:latin typeface="Arial"/>
                <a:cs typeface="Arial"/>
              </a:rPr>
              <a:t> </a:t>
            </a:r>
            <a:r>
              <a:rPr sz="1900" b="1" spc="-5" dirty="0">
                <a:latin typeface="Arial"/>
                <a:cs typeface="Arial"/>
              </a:rPr>
              <a:t>revisión</a:t>
            </a:r>
            <a:r>
              <a:rPr sz="1900" b="1" spc="-70" dirty="0">
                <a:latin typeface="Arial"/>
                <a:cs typeface="Arial"/>
              </a:rPr>
              <a:t> </a:t>
            </a:r>
            <a:r>
              <a:rPr sz="1900" b="1" spc="-5" dirty="0">
                <a:latin typeface="Arial"/>
                <a:cs typeface="Arial"/>
              </a:rPr>
              <a:t>de</a:t>
            </a:r>
            <a:r>
              <a:rPr sz="1900" b="1" spc="-75" dirty="0">
                <a:latin typeface="Arial"/>
                <a:cs typeface="Arial"/>
              </a:rPr>
              <a:t> </a:t>
            </a:r>
            <a:r>
              <a:rPr sz="1900" b="1" spc="-5" dirty="0">
                <a:latin typeface="Arial"/>
                <a:cs typeface="Arial"/>
              </a:rPr>
              <a:t>esta</a:t>
            </a:r>
            <a:r>
              <a:rPr sz="1900" b="1" spc="-75" dirty="0">
                <a:latin typeface="Arial"/>
                <a:cs typeface="Arial"/>
              </a:rPr>
              <a:t> </a:t>
            </a:r>
            <a:r>
              <a:rPr sz="1900" b="1" spc="-5" dirty="0">
                <a:latin typeface="Arial"/>
                <a:cs typeface="Arial"/>
              </a:rPr>
              <a:t>norma</a:t>
            </a:r>
            <a:r>
              <a:rPr sz="1900" b="1" spc="-70" dirty="0">
                <a:latin typeface="Arial"/>
                <a:cs typeface="Arial"/>
              </a:rPr>
              <a:t> </a:t>
            </a:r>
            <a:r>
              <a:rPr sz="1900" b="1" spc="-5" dirty="0">
                <a:latin typeface="Arial"/>
                <a:cs typeface="Arial"/>
              </a:rPr>
              <a:t>reduce</a:t>
            </a:r>
            <a:r>
              <a:rPr sz="1900" b="1" spc="-75" dirty="0">
                <a:latin typeface="Arial"/>
                <a:cs typeface="Arial"/>
              </a:rPr>
              <a:t> </a:t>
            </a:r>
            <a:r>
              <a:rPr sz="1900" b="1" spc="-5" dirty="0">
                <a:latin typeface="Arial"/>
                <a:cs typeface="Arial"/>
              </a:rPr>
              <a:t>el</a:t>
            </a:r>
            <a:r>
              <a:rPr sz="1900" b="1" spc="-55" dirty="0">
                <a:latin typeface="Arial"/>
                <a:cs typeface="Arial"/>
              </a:rPr>
              <a:t> </a:t>
            </a:r>
            <a:r>
              <a:rPr sz="1900" b="1" spc="-10" dirty="0">
                <a:latin typeface="Arial"/>
                <a:cs typeface="Arial"/>
              </a:rPr>
              <a:t>valor</a:t>
            </a:r>
            <a:r>
              <a:rPr sz="1900" b="1" spc="-75" dirty="0">
                <a:latin typeface="Arial"/>
                <a:cs typeface="Arial"/>
              </a:rPr>
              <a:t> </a:t>
            </a:r>
            <a:r>
              <a:rPr sz="1900" b="1" spc="-5" dirty="0">
                <a:latin typeface="Arial"/>
                <a:cs typeface="Arial"/>
              </a:rPr>
              <a:t>de</a:t>
            </a:r>
            <a:r>
              <a:rPr sz="1900" b="1" spc="-75" dirty="0">
                <a:latin typeface="Arial"/>
                <a:cs typeface="Arial"/>
              </a:rPr>
              <a:t> </a:t>
            </a:r>
            <a:r>
              <a:rPr sz="1900" b="1" spc="-5" dirty="0">
                <a:latin typeface="Arial"/>
                <a:cs typeface="Arial"/>
              </a:rPr>
              <a:t>ruptura</a:t>
            </a:r>
            <a:r>
              <a:rPr sz="1900" b="1" spc="-25" dirty="0">
                <a:latin typeface="Arial"/>
                <a:cs typeface="Arial"/>
              </a:rPr>
              <a:t> </a:t>
            </a:r>
            <a:r>
              <a:rPr sz="1900" b="1" spc="-5" dirty="0">
                <a:latin typeface="Arial"/>
                <a:cs typeface="Arial"/>
              </a:rPr>
              <a:t>para</a:t>
            </a:r>
            <a:r>
              <a:rPr sz="1900" b="1" spc="-86" dirty="0">
                <a:latin typeface="Arial"/>
                <a:cs typeface="Arial"/>
              </a:rPr>
              <a:t> </a:t>
            </a:r>
            <a:r>
              <a:rPr sz="1900" b="1" spc="-5" dirty="0">
                <a:latin typeface="Arial"/>
                <a:cs typeface="Arial"/>
              </a:rPr>
              <a:t>aceites</a:t>
            </a:r>
            <a:r>
              <a:rPr sz="1900" b="1" spc="-65" dirty="0">
                <a:latin typeface="Arial"/>
                <a:cs typeface="Arial"/>
              </a:rPr>
              <a:t> </a:t>
            </a:r>
            <a:r>
              <a:rPr sz="1900" b="1" spc="-10" dirty="0">
                <a:latin typeface="Arial"/>
                <a:cs typeface="Arial"/>
              </a:rPr>
              <a:t>nuevos</a:t>
            </a:r>
            <a:r>
              <a:rPr sz="1900" b="1" spc="-65" dirty="0">
                <a:latin typeface="Arial"/>
                <a:cs typeface="Arial"/>
              </a:rPr>
              <a:t> </a:t>
            </a:r>
            <a:r>
              <a:rPr sz="1900" b="1" spc="-5" dirty="0">
                <a:latin typeface="Arial"/>
                <a:cs typeface="Arial"/>
              </a:rPr>
              <a:t>según </a:t>
            </a:r>
            <a:r>
              <a:rPr sz="1900" b="1" spc="-509" dirty="0">
                <a:latin typeface="Arial"/>
                <a:cs typeface="Arial"/>
              </a:rPr>
              <a:t> </a:t>
            </a:r>
            <a:r>
              <a:rPr sz="1900" b="1" spc="-5" dirty="0">
                <a:latin typeface="Arial"/>
                <a:cs typeface="Arial"/>
              </a:rPr>
              <a:t>lo siguiente:</a:t>
            </a:r>
            <a:endParaRPr sz="1900">
              <a:latin typeface="Arial"/>
              <a:cs typeface="Arial"/>
            </a:endParaRPr>
          </a:p>
          <a:p>
            <a:pPr>
              <a:lnSpc>
                <a:spcPct val="100000"/>
              </a:lnSpc>
            </a:pPr>
            <a:endParaRPr sz="1900">
              <a:latin typeface="Arial"/>
              <a:cs typeface="Arial"/>
            </a:endParaRPr>
          </a:p>
          <a:p>
            <a:pPr marL="690818" marR="5080" indent="-228580">
              <a:lnSpc>
                <a:spcPts val="2190"/>
              </a:lnSpc>
              <a:buFont typeface="Wingdings"/>
              <a:buChar char=""/>
              <a:tabLst>
                <a:tab pos="691454" algn="l"/>
              </a:tabLst>
            </a:pPr>
            <a:r>
              <a:rPr sz="1900" b="1" spc="-5" dirty="0">
                <a:latin typeface="Arial"/>
                <a:cs typeface="Arial"/>
              </a:rPr>
              <a:t>Para</a:t>
            </a:r>
            <a:r>
              <a:rPr sz="1900" b="1" spc="44" dirty="0">
                <a:latin typeface="Arial"/>
                <a:cs typeface="Arial"/>
              </a:rPr>
              <a:t> </a:t>
            </a:r>
            <a:r>
              <a:rPr sz="1900" b="1" dirty="0">
                <a:latin typeface="Arial"/>
                <a:cs typeface="Arial"/>
              </a:rPr>
              <a:t>aceite</a:t>
            </a:r>
            <a:r>
              <a:rPr sz="1900" b="1" spc="44" dirty="0">
                <a:latin typeface="Arial"/>
                <a:cs typeface="Arial"/>
              </a:rPr>
              <a:t> </a:t>
            </a:r>
            <a:r>
              <a:rPr sz="1900" b="1" spc="-5" dirty="0">
                <a:latin typeface="Arial"/>
                <a:cs typeface="Arial"/>
              </a:rPr>
              <a:t>nuevo,</a:t>
            </a:r>
            <a:r>
              <a:rPr sz="1900" b="1" spc="55" dirty="0">
                <a:latin typeface="Arial"/>
                <a:cs typeface="Arial"/>
              </a:rPr>
              <a:t> </a:t>
            </a:r>
            <a:r>
              <a:rPr sz="1900" b="1" spc="-5" dirty="0">
                <a:latin typeface="Arial"/>
                <a:cs typeface="Arial"/>
              </a:rPr>
              <a:t>23</a:t>
            </a:r>
            <a:r>
              <a:rPr sz="1900" b="1" spc="50" dirty="0">
                <a:latin typeface="Arial"/>
                <a:cs typeface="Arial"/>
              </a:rPr>
              <a:t> </a:t>
            </a:r>
            <a:r>
              <a:rPr sz="1900" b="1" spc="-5" dirty="0">
                <a:latin typeface="Arial"/>
                <a:cs typeface="Arial"/>
              </a:rPr>
              <a:t>kV</a:t>
            </a:r>
            <a:r>
              <a:rPr sz="1900" b="1" spc="55" dirty="0">
                <a:latin typeface="Arial"/>
                <a:cs typeface="Arial"/>
              </a:rPr>
              <a:t> </a:t>
            </a:r>
            <a:r>
              <a:rPr sz="1900" b="1" spc="-5" dirty="0">
                <a:latin typeface="Arial"/>
                <a:cs typeface="Arial"/>
              </a:rPr>
              <a:t>para</a:t>
            </a:r>
            <a:r>
              <a:rPr sz="1900" b="1" spc="44"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ASTM</a:t>
            </a:r>
            <a:r>
              <a:rPr sz="1900" b="1" spc="60" dirty="0">
                <a:latin typeface="Arial"/>
                <a:cs typeface="Arial"/>
              </a:rPr>
              <a:t> </a:t>
            </a:r>
            <a:r>
              <a:rPr sz="1900" b="1" spc="-5" dirty="0">
                <a:latin typeface="Arial"/>
                <a:cs typeface="Arial"/>
              </a:rPr>
              <a:t>1816</a:t>
            </a:r>
            <a:r>
              <a:rPr sz="1900" b="1" spc="65" dirty="0">
                <a:latin typeface="Arial"/>
                <a:cs typeface="Arial"/>
              </a:rPr>
              <a:t> </a:t>
            </a:r>
            <a:r>
              <a:rPr sz="1900" b="1" spc="-5" dirty="0">
                <a:latin typeface="Arial"/>
                <a:cs typeface="Arial"/>
              </a:rPr>
              <a:t>y</a:t>
            </a:r>
            <a:r>
              <a:rPr sz="1900" b="1" spc="21" dirty="0">
                <a:latin typeface="Arial"/>
                <a:cs typeface="Arial"/>
              </a:rPr>
              <a:t> </a:t>
            </a:r>
            <a:r>
              <a:rPr sz="1900" b="1" spc="-5" dirty="0">
                <a:latin typeface="Arial"/>
                <a:cs typeface="Arial"/>
              </a:rPr>
              <a:t>26</a:t>
            </a:r>
            <a:r>
              <a:rPr sz="1900" b="1" spc="50" dirty="0">
                <a:latin typeface="Arial"/>
                <a:cs typeface="Arial"/>
              </a:rPr>
              <a:t> </a:t>
            </a:r>
            <a:r>
              <a:rPr sz="1900" b="1" dirty="0">
                <a:latin typeface="Arial"/>
                <a:cs typeface="Arial"/>
              </a:rPr>
              <a:t>kV</a:t>
            </a:r>
            <a:r>
              <a:rPr sz="1900" b="1" spc="100" dirty="0">
                <a:latin typeface="Arial"/>
                <a:cs typeface="Arial"/>
              </a:rPr>
              <a:t> </a:t>
            </a:r>
            <a:r>
              <a:rPr sz="1900" b="1" spc="-5" dirty="0">
                <a:latin typeface="Arial"/>
                <a:cs typeface="Arial"/>
              </a:rPr>
              <a:t>para</a:t>
            </a:r>
            <a:r>
              <a:rPr sz="1900" b="1" spc="44" dirty="0">
                <a:latin typeface="Arial"/>
                <a:cs typeface="Arial"/>
              </a:rPr>
              <a:t> </a:t>
            </a:r>
            <a:r>
              <a:rPr sz="1900" b="1" spc="-5" dirty="0">
                <a:latin typeface="Arial"/>
                <a:cs typeface="Arial"/>
              </a:rPr>
              <a:t>la</a:t>
            </a:r>
            <a:r>
              <a:rPr sz="1900" b="1" spc="44" dirty="0">
                <a:latin typeface="Arial"/>
                <a:cs typeface="Arial"/>
              </a:rPr>
              <a:t> </a:t>
            </a:r>
            <a:r>
              <a:rPr sz="1900" b="1" spc="-5" dirty="0">
                <a:latin typeface="Arial"/>
                <a:cs typeface="Arial"/>
              </a:rPr>
              <a:t>ASTM</a:t>
            </a:r>
            <a:r>
              <a:rPr sz="1900" b="1" spc="55" dirty="0">
                <a:latin typeface="Arial"/>
                <a:cs typeface="Arial"/>
              </a:rPr>
              <a:t> </a:t>
            </a:r>
            <a:r>
              <a:rPr sz="1900" b="1" spc="-5" dirty="0">
                <a:latin typeface="Arial"/>
                <a:cs typeface="Arial"/>
              </a:rPr>
              <a:t>877</a:t>
            </a:r>
            <a:r>
              <a:rPr sz="1900" b="1" spc="50" dirty="0">
                <a:latin typeface="Arial"/>
                <a:cs typeface="Arial"/>
              </a:rPr>
              <a:t> </a:t>
            </a:r>
            <a:r>
              <a:rPr sz="1900" b="1" spc="-5" dirty="0">
                <a:latin typeface="Arial"/>
                <a:cs typeface="Arial"/>
              </a:rPr>
              <a:t>con </a:t>
            </a:r>
            <a:r>
              <a:rPr sz="1900" b="1" spc="-515" dirty="0">
                <a:latin typeface="Arial"/>
                <a:cs typeface="Arial"/>
              </a:rPr>
              <a:t> </a:t>
            </a:r>
            <a:r>
              <a:rPr sz="1900" b="1" spc="-5" dirty="0">
                <a:latin typeface="Arial"/>
                <a:cs typeface="Arial"/>
              </a:rPr>
              <a:t>un</a:t>
            </a:r>
            <a:r>
              <a:rPr sz="1900" b="1" dirty="0">
                <a:latin typeface="Arial"/>
                <a:cs typeface="Arial"/>
              </a:rPr>
              <a:t> </a:t>
            </a:r>
            <a:r>
              <a:rPr sz="1900" b="1" spc="-5" dirty="0">
                <a:latin typeface="Arial"/>
                <a:cs typeface="Arial"/>
              </a:rPr>
              <a:t>espacio</a:t>
            </a:r>
            <a:r>
              <a:rPr sz="1900" b="1" spc="5" dirty="0">
                <a:latin typeface="Arial"/>
                <a:cs typeface="Arial"/>
              </a:rPr>
              <a:t> </a:t>
            </a:r>
            <a:r>
              <a:rPr sz="1900" b="1" spc="-5" dirty="0">
                <a:latin typeface="Arial"/>
                <a:cs typeface="Arial"/>
              </a:rPr>
              <a:t>entre electrodos </a:t>
            </a:r>
            <a:r>
              <a:rPr sz="1900" b="1" dirty="0">
                <a:latin typeface="Arial"/>
                <a:cs typeface="Arial"/>
              </a:rPr>
              <a:t>de</a:t>
            </a:r>
            <a:r>
              <a:rPr sz="1900" b="1" spc="-5" dirty="0">
                <a:latin typeface="Arial"/>
                <a:cs typeface="Arial"/>
              </a:rPr>
              <a:t> 1</a:t>
            </a:r>
            <a:r>
              <a:rPr sz="1900" b="1" spc="25" dirty="0">
                <a:latin typeface="Arial"/>
                <a:cs typeface="Arial"/>
              </a:rPr>
              <a:t> </a:t>
            </a:r>
            <a:r>
              <a:rPr sz="1900" b="1" spc="-10" dirty="0">
                <a:latin typeface="Arial"/>
                <a:cs typeface="Arial"/>
              </a:rPr>
              <a:t>mm.</a:t>
            </a:r>
            <a:endParaRPr sz="1900">
              <a:latin typeface="Arial"/>
              <a:cs typeface="Arial"/>
            </a:endParaRPr>
          </a:p>
          <a:p>
            <a:pPr>
              <a:spcBef>
                <a:spcPts val="55"/>
              </a:spcBef>
              <a:buFont typeface="Wingdings"/>
              <a:buChar char=""/>
            </a:pPr>
            <a:endParaRPr>
              <a:latin typeface="Arial"/>
              <a:cs typeface="Arial"/>
            </a:endParaRPr>
          </a:p>
          <a:p>
            <a:pPr marL="690818" marR="6984" indent="-228580">
              <a:lnSpc>
                <a:spcPts val="2180"/>
              </a:lnSpc>
              <a:buFont typeface="Wingdings"/>
              <a:buChar char=""/>
              <a:tabLst>
                <a:tab pos="691454" algn="l"/>
                <a:tab pos="1359414" algn="l"/>
                <a:tab pos="2190555" algn="l"/>
                <a:tab pos="3047729" algn="l"/>
                <a:tab pos="3398218" algn="l"/>
                <a:tab pos="4116975" algn="l"/>
                <a:tab pos="5845290" algn="l"/>
                <a:tab pos="6259910" algn="l"/>
                <a:tab pos="6687861" algn="l"/>
                <a:tab pos="7106924" algn="l"/>
                <a:tab pos="7546938" algn="l"/>
                <a:tab pos="8122834" algn="l"/>
                <a:tab pos="8404114" algn="l"/>
                <a:tab pos="8978103" algn="l"/>
              </a:tabLst>
            </a:pPr>
            <a:r>
              <a:rPr sz="1900" b="1" spc="-5" dirty="0">
                <a:latin typeface="Arial"/>
                <a:cs typeface="Arial"/>
              </a:rPr>
              <a:t>Pa</a:t>
            </a:r>
            <a:r>
              <a:rPr sz="1900" b="1" spc="-15" dirty="0">
                <a:latin typeface="Arial"/>
                <a:cs typeface="Arial"/>
              </a:rPr>
              <a:t>r</a:t>
            </a:r>
            <a:r>
              <a:rPr sz="1900" b="1" spc="-5" dirty="0">
                <a:latin typeface="Arial"/>
                <a:cs typeface="Arial"/>
              </a:rPr>
              <a:t>a</a:t>
            </a:r>
            <a:r>
              <a:rPr sz="1900" b="1" dirty="0">
                <a:latin typeface="Arial"/>
                <a:cs typeface="Arial"/>
              </a:rPr>
              <a:t>	</a:t>
            </a:r>
            <a:r>
              <a:rPr sz="1900" b="1" spc="-5" dirty="0">
                <a:latin typeface="Arial"/>
                <a:cs typeface="Arial"/>
              </a:rPr>
              <a:t>aceite</a:t>
            </a:r>
            <a:r>
              <a:rPr sz="1900" b="1" dirty="0">
                <a:latin typeface="Arial"/>
                <a:cs typeface="Arial"/>
              </a:rPr>
              <a:t>	</a:t>
            </a:r>
            <a:r>
              <a:rPr sz="1900" b="1" spc="-5" dirty="0">
                <a:latin typeface="Arial"/>
                <a:cs typeface="Arial"/>
              </a:rPr>
              <a:t>u</a:t>
            </a:r>
            <a:r>
              <a:rPr sz="1900" b="1" dirty="0">
                <a:latin typeface="Arial"/>
                <a:cs typeface="Arial"/>
              </a:rPr>
              <a:t>s</a:t>
            </a:r>
            <a:r>
              <a:rPr sz="1900" b="1" spc="-5" dirty="0">
                <a:latin typeface="Arial"/>
                <a:cs typeface="Arial"/>
              </a:rPr>
              <a:t>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el</a:t>
            </a:r>
            <a:r>
              <a:rPr sz="1900" b="1" dirty="0">
                <a:latin typeface="Arial"/>
                <a:cs typeface="Arial"/>
              </a:rPr>
              <a:t>	</a:t>
            </a:r>
            <a:r>
              <a:rPr sz="1900" b="1" spc="-40" dirty="0">
                <a:latin typeface="Arial"/>
                <a:cs typeface="Arial"/>
              </a:rPr>
              <a:t>v</a:t>
            </a:r>
            <a:r>
              <a:rPr sz="1900" b="1" spc="-5" dirty="0">
                <a:latin typeface="Arial"/>
                <a:cs typeface="Arial"/>
              </a:rPr>
              <a:t>a</a:t>
            </a:r>
            <a:r>
              <a:rPr sz="1900" b="1" spc="5" dirty="0">
                <a:latin typeface="Arial"/>
                <a:cs typeface="Arial"/>
              </a:rPr>
              <a:t>l</a:t>
            </a:r>
            <a:r>
              <a:rPr sz="1900" b="1" spc="-5" dirty="0">
                <a:latin typeface="Arial"/>
                <a:cs typeface="Arial"/>
              </a:rPr>
              <a:t>or</a:t>
            </a:r>
            <a:r>
              <a:rPr sz="1900" b="1" dirty="0">
                <a:latin typeface="Arial"/>
                <a:cs typeface="Arial"/>
              </a:rPr>
              <a:t>	</a:t>
            </a:r>
            <a:r>
              <a:rPr sz="1900" b="1" spc="-5" dirty="0">
                <a:latin typeface="Arial"/>
                <a:cs typeface="Arial"/>
              </a:rPr>
              <a:t>rec</a:t>
            </a:r>
            <a:r>
              <a:rPr sz="1900" b="1" spc="5" dirty="0">
                <a:latin typeface="Arial"/>
                <a:cs typeface="Arial"/>
              </a:rPr>
              <a:t>o</a:t>
            </a:r>
            <a:r>
              <a:rPr sz="1900" b="1" spc="-5" dirty="0">
                <a:latin typeface="Arial"/>
                <a:cs typeface="Arial"/>
              </a:rPr>
              <a:t>men</a:t>
            </a:r>
            <a:r>
              <a:rPr sz="1900" b="1" dirty="0">
                <a:latin typeface="Arial"/>
                <a:cs typeface="Arial"/>
              </a:rPr>
              <a:t>d</a:t>
            </a:r>
            <a:r>
              <a:rPr sz="1900" b="1" spc="-5" dirty="0">
                <a:latin typeface="Arial"/>
                <a:cs typeface="Arial"/>
              </a:rPr>
              <a:t>a</a:t>
            </a:r>
            <a:r>
              <a:rPr sz="1900" b="1" dirty="0">
                <a:latin typeface="Arial"/>
                <a:cs typeface="Arial"/>
              </a:rPr>
              <a:t>d</a:t>
            </a:r>
            <a:r>
              <a:rPr sz="1900" b="1" spc="-5" dirty="0">
                <a:latin typeface="Arial"/>
                <a:cs typeface="Arial"/>
              </a:rPr>
              <a:t>o</a:t>
            </a:r>
            <a:r>
              <a:rPr sz="1900" b="1" dirty="0">
                <a:latin typeface="Arial"/>
                <a:cs typeface="Arial"/>
              </a:rPr>
              <a:t>	</a:t>
            </a:r>
            <a:r>
              <a:rPr sz="1900" b="1" spc="-5" dirty="0">
                <a:latin typeface="Arial"/>
                <a:cs typeface="Arial"/>
              </a:rPr>
              <a:t>es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23</a:t>
            </a:r>
            <a:r>
              <a:rPr sz="1900" b="1" dirty="0">
                <a:latin typeface="Arial"/>
                <a:cs typeface="Arial"/>
              </a:rPr>
              <a:t>	</a:t>
            </a:r>
            <a:r>
              <a:rPr sz="1900" b="1" spc="-5" dirty="0">
                <a:latin typeface="Arial"/>
                <a:cs typeface="Arial"/>
              </a:rPr>
              <a:t>kV</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1</a:t>
            </a:r>
            <a:r>
              <a:rPr sz="1900" b="1" dirty="0">
                <a:latin typeface="Arial"/>
                <a:cs typeface="Arial"/>
              </a:rPr>
              <a:t>	</a:t>
            </a:r>
            <a:r>
              <a:rPr sz="1900" b="1" spc="-5" dirty="0">
                <a:latin typeface="Arial"/>
                <a:cs typeface="Arial"/>
              </a:rPr>
              <a:t>mm</a:t>
            </a:r>
            <a:r>
              <a:rPr sz="1900" b="1" dirty="0">
                <a:latin typeface="Arial"/>
                <a:cs typeface="Arial"/>
              </a:rPr>
              <a:t>	</a:t>
            </a:r>
            <a:r>
              <a:rPr sz="1900" b="1" spc="10" dirty="0">
                <a:latin typeface="Arial"/>
                <a:cs typeface="Arial"/>
              </a:rPr>
              <a:t>d</a:t>
            </a:r>
            <a:r>
              <a:rPr sz="1900" b="1" spc="-5" dirty="0">
                <a:latin typeface="Arial"/>
                <a:cs typeface="Arial"/>
              </a:rPr>
              <a:t>e  separación sin</a:t>
            </a:r>
            <a:r>
              <a:rPr sz="1900" b="1" dirty="0">
                <a:latin typeface="Arial"/>
                <a:cs typeface="Arial"/>
              </a:rPr>
              <a:t> </a:t>
            </a:r>
            <a:r>
              <a:rPr sz="1900" b="1" spc="-5" dirty="0">
                <a:latin typeface="Arial"/>
                <a:cs typeface="Arial"/>
              </a:rPr>
              <a:t>importar la</a:t>
            </a:r>
            <a:r>
              <a:rPr sz="1900" b="1" spc="5" dirty="0">
                <a:latin typeface="Arial"/>
                <a:cs typeface="Arial"/>
              </a:rPr>
              <a:t> </a:t>
            </a:r>
            <a:r>
              <a:rPr sz="1900" b="1" spc="-5" dirty="0">
                <a:latin typeface="Arial"/>
                <a:cs typeface="Arial"/>
              </a:rPr>
              <a:t>norma.</a:t>
            </a:r>
            <a:endParaRPr sz="1900">
              <a:latin typeface="Arial"/>
              <a:cs typeface="Arial"/>
            </a:endParaRPr>
          </a:p>
          <a:p>
            <a:pPr>
              <a:spcBef>
                <a:spcPts val="25"/>
              </a:spcBef>
            </a:pPr>
            <a:endParaRPr sz="1700">
              <a:latin typeface="Arial"/>
              <a:cs typeface="Arial"/>
            </a:endParaRPr>
          </a:p>
          <a:p>
            <a:pPr marL="12699"/>
            <a:r>
              <a:rPr sz="1900" b="1" dirty="0">
                <a:latin typeface="Arial"/>
                <a:cs typeface="Arial"/>
              </a:rPr>
              <a:t>La </a:t>
            </a:r>
            <a:r>
              <a:rPr sz="1900" b="1" spc="-5" dirty="0">
                <a:latin typeface="Arial"/>
                <a:cs typeface="Arial"/>
              </a:rPr>
              <a:t>figura</a:t>
            </a:r>
            <a:r>
              <a:rPr sz="1900" b="1" dirty="0">
                <a:latin typeface="Arial"/>
                <a:cs typeface="Arial"/>
              </a:rPr>
              <a:t> </a:t>
            </a:r>
            <a:r>
              <a:rPr sz="1900" b="1" spc="-5" dirty="0">
                <a:latin typeface="Arial"/>
                <a:cs typeface="Arial"/>
              </a:rPr>
              <a:t>53</a:t>
            </a:r>
            <a:r>
              <a:rPr sz="1900" b="1" dirty="0">
                <a:latin typeface="Arial"/>
                <a:cs typeface="Arial"/>
              </a:rPr>
              <a:t> </a:t>
            </a:r>
            <a:r>
              <a:rPr sz="1900" b="1" spc="-5" dirty="0">
                <a:latin typeface="Arial"/>
                <a:cs typeface="Arial"/>
              </a:rPr>
              <a:t>muestra</a:t>
            </a:r>
            <a:r>
              <a:rPr sz="1900" b="1" dirty="0">
                <a:latin typeface="Arial"/>
                <a:cs typeface="Arial"/>
              </a:rPr>
              <a:t> </a:t>
            </a:r>
            <a:r>
              <a:rPr sz="1900" b="1" spc="-5" dirty="0">
                <a:latin typeface="Arial"/>
                <a:cs typeface="Arial"/>
              </a:rPr>
              <a:t>el</a:t>
            </a:r>
            <a:r>
              <a:rPr sz="1900" b="1" dirty="0">
                <a:latin typeface="Arial"/>
                <a:cs typeface="Arial"/>
              </a:rPr>
              <a:t> equipo</a:t>
            </a:r>
            <a:r>
              <a:rPr sz="1900" b="1" spc="5" dirty="0">
                <a:latin typeface="Arial"/>
                <a:cs typeface="Arial"/>
              </a:rPr>
              <a:t> </a:t>
            </a:r>
            <a:r>
              <a:rPr sz="1900" b="1" spc="-5" dirty="0">
                <a:latin typeface="Arial"/>
                <a:cs typeface="Arial"/>
              </a:rPr>
              <a:t>automático</a:t>
            </a:r>
            <a:r>
              <a:rPr sz="1900" b="1" spc="10" dirty="0">
                <a:latin typeface="Arial"/>
                <a:cs typeface="Arial"/>
              </a:rPr>
              <a:t> </a:t>
            </a:r>
            <a:r>
              <a:rPr sz="1900" b="1" spc="-5" dirty="0">
                <a:latin typeface="Arial"/>
                <a:cs typeface="Arial"/>
              </a:rPr>
              <a:t>OTS</a:t>
            </a:r>
            <a:r>
              <a:rPr sz="1900" b="1" dirty="0">
                <a:latin typeface="Arial"/>
                <a:cs typeface="Arial"/>
              </a:rPr>
              <a:t> </a:t>
            </a:r>
            <a:r>
              <a:rPr sz="1900" b="1" spc="-5" dirty="0">
                <a:latin typeface="Arial"/>
                <a:cs typeface="Arial"/>
              </a:rPr>
              <a:t>60PB de</a:t>
            </a:r>
            <a:r>
              <a:rPr sz="1900" b="1" spc="40" dirty="0">
                <a:latin typeface="Arial"/>
                <a:cs typeface="Arial"/>
              </a:rPr>
              <a:t> </a:t>
            </a:r>
            <a:r>
              <a:rPr sz="1900" b="1" spc="-5" dirty="0">
                <a:latin typeface="Arial"/>
                <a:cs typeface="Arial"/>
              </a:rPr>
              <a:t>Megger.</a:t>
            </a:r>
            <a:endParaRPr sz="1900">
              <a:latin typeface="Arial"/>
              <a:cs typeface="Arial"/>
            </a:endParaRPr>
          </a:p>
        </p:txBody>
      </p:sp>
      <p:pic>
        <p:nvPicPr>
          <p:cNvPr id="9" name="object 9"/>
          <p:cNvPicPr/>
          <p:nvPr/>
        </p:nvPicPr>
        <p:blipFill>
          <a:blip r:embed="rId3" cstate="print"/>
          <a:stretch>
            <a:fillRect/>
          </a:stretch>
        </p:blipFill>
        <p:spPr>
          <a:xfrm>
            <a:off x="2642425" y="3921318"/>
            <a:ext cx="5503600" cy="2645504"/>
          </a:xfrm>
          <a:prstGeom prst="rect">
            <a:avLst/>
          </a:prstGeom>
        </p:spPr>
      </p:pic>
      <p:sp>
        <p:nvSpPr>
          <p:cNvPr id="10" name="object 10"/>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148</a:t>
            </a:fld>
            <a:endParaRPr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301625"/>
            <a:chOff x="789431" y="1124085"/>
            <a:chExt cx="9114790"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1397762" y="1147826"/>
              <a:ext cx="5258435" cy="277495"/>
            </a:xfrm>
            <a:custGeom>
              <a:avLst/>
              <a:gdLst/>
              <a:ahLst/>
              <a:cxnLst/>
              <a:rect l="l" t="t" r="r" b="b"/>
              <a:pathLst>
                <a:path w="5258434" h="277494">
                  <a:moveTo>
                    <a:pt x="5258435" y="0"/>
                  </a:moveTo>
                  <a:lnTo>
                    <a:pt x="0" y="0"/>
                  </a:lnTo>
                  <a:lnTo>
                    <a:pt x="0" y="277367"/>
                  </a:lnTo>
                  <a:lnTo>
                    <a:pt x="5258435" y="277367"/>
                  </a:lnTo>
                  <a:lnTo>
                    <a:pt x="5258435"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1397634" y="1162685"/>
              <a:ext cx="208915" cy="208914"/>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1397761" y="1147827"/>
            <a:ext cx="5258435" cy="269304"/>
          </a:xfrm>
          <a:prstGeom prst="rect">
            <a:avLst/>
          </a:prstGeom>
        </p:spPr>
        <p:txBody>
          <a:bodyPr vert="horz" wrap="square" lIns="0" tIns="0" rIns="0" bIns="0" rtlCol="0">
            <a:spAutoFit/>
          </a:bodyPr>
          <a:lstStyle/>
          <a:p>
            <a:pPr marL="228580">
              <a:lnSpc>
                <a:spcPts val="2145"/>
              </a:lnSpc>
            </a:pPr>
            <a:r>
              <a:rPr sz="1900" b="1" spc="-5" dirty="0">
                <a:latin typeface="Arial"/>
                <a:cs typeface="Arial"/>
              </a:rPr>
              <a:t>Grado</a:t>
            </a:r>
            <a:r>
              <a:rPr sz="1900" b="1" spc="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Acidez (ASTM</a:t>
            </a:r>
            <a:r>
              <a:rPr sz="1900" b="1" dirty="0">
                <a:latin typeface="Arial"/>
                <a:cs typeface="Arial"/>
              </a:rPr>
              <a:t> D974, </a:t>
            </a:r>
            <a:r>
              <a:rPr sz="1900" b="1" spc="-5" dirty="0">
                <a:latin typeface="Arial"/>
                <a:cs typeface="Arial"/>
              </a:rPr>
              <a:t>IEC</a:t>
            </a:r>
            <a:r>
              <a:rPr sz="1900" b="1" spc="15" dirty="0">
                <a:latin typeface="Arial"/>
                <a:cs typeface="Arial"/>
              </a:rPr>
              <a:t> </a:t>
            </a:r>
            <a:r>
              <a:rPr sz="1900" b="1" dirty="0">
                <a:latin typeface="Arial"/>
                <a:cs typeface="Arial"/>
              </a:rPr>
              <a:t>62021-1):</a:t>
            </a:r>
            <a:endParaRPr sz="1900">
              <a:latin typeface="Arial"/>
              <a:cs typeface="Arial"/>
            </a:endParaRPr>
          </a:p>
        </p:txBody>
      </p:sp>
      <p:sp>
        <p:nvSpPr>
          <p:cNvPr id="10" name="object 10"/>
          <p:cNvSpPr txBox="1"/>
          <p:nvPr/>
        </p:nvSpPr>
        <p:spPr>
          <a:xfrm>
            <a:off x="1613661" y="1395730"/>
            <a:ext cx="45529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t>
            </a:r>
            <a:r>
              <a:rPr sz="1900" b="1" dirty="0">
                <a:latin typeface="Arial"/>
                <a:cs typeface="Arial"/>
              </a:rPr>
              <a:t>o</a:t>
            </a:r>
            <a:r>
              <a:rPr sz="1900" b="1" spc="-5" dirty="0">
                <a:latin typeface="Arial"/>
                <a:cs typeface="Arial"/>
              </a:rPr>
              <a:t>s</a:t>
            </a:r>
            <a:endParaRPr sz="1900">
              <a:latin typeface="Arial"/>
              <a:cs typeface="Arial"/>
            </a:endParaRPr>
          </a:p>
        </p:txBody>
      </p:sp>
      <p:sp>
        <p:nvSpPr>
          <p:cNvPr id="11" name="object 11"/>
          <p:cNvSpPr txBox="1"/>
          <p:nvPr/>
        </p:nvSpPr>
        <p:spPr>
          <a:xfrm>
            <a:off x="2153666" y="1425195"/>
            <a:ext cx="7819390"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ácidos</a:t>
            </a:r>
            <a:r>
              <a:rPr sz="1900" b="1" spc="245" dirty="0">
                <a:latin typeface="Arial"/>
                <a:cs typeface="Arial"/>
              </a:rPr>
              <a:t> </a:t>
            </a:r>
            <a:r>
              <a:rPr sz="1900" b="1" spc="-10" dirty="0">
                <a:latin typeface="Arial"/>
                <a:cs typeface="Arial"/>
              </a:rPr>
              <a:t>se</a:t>
            </a:r>
            <a:r>
              <a:rPr sz="1900" b="1" spc="250" dirty="0">
                <a:latin typeface="Arial"/>
                <a:cs typeface="Arial"/>
              </a:rPr>
              <a:t> </a:t>
            </a:r>
            <a:r>
              <a:rPr sz="1900" b="1" spc="-5" dirty="0">
                <a:latin typeface="Arial"/>
                <a:cs typeface="Arial"/>
              </a:rPr>
              <a:t>forman</a:t>
            </a:r>
            <a:r>
              <a:rPr sz="1900" b="1" spc="250" dirty="0">
                <a:latin typeface="Arial"/>
                <a:cs typeface="Arial"/>
              </a:rPr>
              <a:t> </a:t>
            </a:r>
            <a:r>
              <a:rPr sz="1900" b="1" dirty="0">
                <a:latin typeface="Arial"/>
                <a:cs typeface="Arial"/>
              </a:rPr>
              <a:t>como</a:t>
            </a:r>
            <a:r>
              <a:rPr sz="1900" b="1" spc="245" dirty="0">
                <a:latin typeface="Arial"/>
                <a:cs typeface="Arial"/>
              </a:rPr>
              <a:t> </a:t>
            </a:r>
            <a:r>
              <a:rPr sz="1900" b="1" spc="-5" dirty="0">
                <a:latin typeface="Arial"/>
                <a:cs typeface="Arial"/>
              </a:rPr>
              <a:t>producto</a:t>
            </a:r>
            <a:r>
              <a:rPr sz="1900" b="1" spc="254" dirty="0">
                <a:latin typeface="Arial"/>
                <a:cs typeface="Arial"/>
              </a:rPr>
              <a:t> </a:t>
            </a:r>
            <a:r>
              <a:rPr sz="1900" b="1" spc="-5" dirty="0">
                <a:latin typeface="Arial"/>
                <a:cs typeface="Arial"/>
              </a:rPr>
              <a:t>de</a:t>
            </a:r>
            <a:r>
              <a:rPr sz="1900" b="1" spc="250" dirty="0">
                <a:latin typeface="Arial"/>
                <a:cs typeface="Arial"/>
              </a:rPr>
              <a:t> </a:t>
            </a:r>
            <a:r>
              <a:rPr sz="1900" b="1" spc="-5" dirty="0">
                <a:latin typeface="Arial"/>
                <a:cs typeface="Arial"/>
              </a:rPr>
              <a:t>la</a:t>
            </a:r>
            <a:r>
              <a:rPr sz="1900" b="1" spc="250" dirty="0">
                <a:latin typeface="Arial"/>
                <a:cs typeface="Arial"/>
              </a:rPr>
              <a:t> </a:t>
            </a:r>
            <a:r>
              <a:rPr sz="1900" b="1" spc="-5" dirty="0">
                <a:latin typeface="Arial"/>
                <a:cs typeface="Arial"/>
              </a:rPr>
              <a:t>reacción</a:t>
            </a:r>
            <a:r>
              <a:rPr sz="1900" b="1" spc="254" dirty="0">
                <a:latin typeface="Arial"/>
                <a:cs typeface="Arial"/>
              </a:rPr>
              <a:t> </a:t>
            </a:r>
            <a:r>
              <a:rPr sz="1900" b="1" spc="-5" dirty="0">
                <a:latin typeface="Arial"/>
                <a:cs typeface="Arial"/>
              </a:rPr>
              <a:t>del</a:t>
            </a:r>
            <a:r>
              <a:rPr sz="1900" b="1" spc="300" dirty="0">
                <a:latin typeface="Arial"/>
                <a:cs typeface="Arial"/>
              </a:rPr>
              <a:t> </a:t>
            </a:r>
            <a:r>
              <a:rPr sz="1900" b="1" spc="-5" dirty="0">
                <a:latin typeface="Arial"/>
                <a:cs typeface="Arial"/>
              </a:rPr>
              <a:t>aceite</a:t>
            </a:r>
            <a:r>
              <a:rPr sz="1900" b="1" spc="235" dirty="0">
                <a:latin typeface="Arial"/>
                <a:cs typeface="Arial"/>
              </a:rPr>
              <a:t> </a:t>
            </a:r>
            <a:r>
              <a:rPr sz="1900" b="1" spc="-5" dirty="0">
                <a:latin typeface="Arial"/>
                <a:cs typeface="Arial"/>
              </a:rPr>
              <a:t>ante</a:t>
            </a:r>
            <a:r>
              <a:rPr sz="1900" b="1" spc="250" dirty="0">
                <a:latin typeface="Arial"/>
                <a:cs typeface="Arial"/>
              </a:rPr>
              <a:t> </a:t>
            </a:r>
            <a:r>
              <a:rPr sz="1900" b="1" spc="-5" dirty="0">
                <a:latin typeface="Arial"/>
                <a:cs typeface="Arial"/>
              </a:rPr>
              <a:t>la</a:t>
            </a:r>
            <a:endParaRPr sz="1900">
              <a:latin typeface="Arial"/>
              <a:cs typeface="Arial"/>
            </a:endParaRPr>
          </a:p>
        </p:txBody>
      </p:sp>
      <p:sp>
        <p:nvSpPr>
          <p:cNvPr id="12" name="object 12"/>
          <p:cNvSpPr txBox="1"/>
          <p:nvPr/>
        </p:nvSpPr>
        <p:spPr>
          <a:xfrm>
            <a:off x="1626361" y="1702563"/>
            <a:ext cx="34099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presencia</a:t>
            </a:r>
            <a:r>
              <a:rPr sz="1900" b="1" spc="210" dirty="0">
                <a:latin typeface="Arial"/>
                <a:cs typeface="Arial"/>
              </a:rPr>
              <a:t> </a:t>
            </a:r>
            <a:r>
              <a:rPr sz="1900" b="1" spc="-5" dirty="0">
                <a:latin typeface="Arial"/>
                <a:cs typeface="Arial"/>
              </a:rPr>
              <a:t>de</a:t>
            </a:r>
            <a:r>
              <a:rPr sz="1900" b="1" spc="214" dirty="0">
                <a:latin typeface="Arial"/>
                <a:cs typeface="Arial"/>
              </a:rPr>
              <a:t> </a:t>
            </a:r>
            <a:r>
              <a:rPr sz="1900" b="1" dirty="0">
                <a:latin typeface="Arial"/>
                <a:cs typeface="Arial"/>
              </a:rPr>
              <a:t>oxígeno</a:t>
            </a:r>
            <a:r>
              <a:rPr sz="1900" b="1" spc="220" dirty="0">
                <a:latin typeface="Arial"/>
                <a:cs typeface="Arial"/>
              </a:rPr>
              <a:t> </a:t>
            </a:r>
            <a:r>
              <a:rPr sz="1900" b="1" spc="-5" dirty="0">
                <a:latin typeface="Arial"/>
                <a:cs typeface="Arial"/>
              </a:rPr>
              <a:t>y</a:t>
            </a:r>
            <a:r>
              <a:rPr sz="1900" b="1" spc="185" dirty="0">
                <a:latin typeface="Arial"/>
                <a:cs typeface="Arial"/>
              </a:rPr>
              <a:t> </a:t>
            </a:r>
            <a:r>
              <a:rPr sz="1900" b="1" dirty="0">
                <a:latin typeface="Arial"/>
                <a:cs typeface="Arial"/>
              </a:rPr>
              <a:t>agua</a:t>
            </a:r>
            <a:endParaRPr sz="1900">
              <a:latin typeface="Arial"/>
              <a:cs typeface="Arial"/>
            </a:endParaRPr>
          </a:p>
        </p:txBody>
      </p:sp>
      <p:sp>
        <p:nvSpPr>
          <p:cNvPr id="13" name="object 13"/>
          <p:cNvSpPr txBox="1"/>
          <p:nvPr/>
        </p:nvSpPr>
        <p:spPr>
          <a:xfrm>
            <a:off x="5023230" y="1673098"/>
            <a:ext cx="23869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00" dirty="0">
                <a:latin typeface="Arial"/>
                <a:cs typeface="Arial"/>
              </a:rPr>
              <a:t> </a:t>
            </a:r>
            <a:r>
              <a:rPr sz="1900" b="1" spc="-5" dirty="0">
                <a:latin typeface="Arial"/>
                <a:cs typeface="Arial"/>
              </a:rPr>
              <a:t>El</a:t>
            </a:r>
            <a:r>
              <a:rPr sz="1900" b="1" spc="195" dirty="0">
                <a:latin typeface="Arial"/>
                <a:cs typeface="Arial"/>
              </a:rPr>
              <a:t> </a:t>
            </a:r>
            <a:r>
              <a:rPr sz="1900" b="1" spc="-5" dirty="0">
                <a:latin typeface="Arial"/>
                <a:cs typeface="Arial"/>
              </a:rPr>
              <a:t>grado</a:t>
            </a:r>
            <a:r>
              <a:rPr sz="1900" b="1" spc="220" dirty="0">
                <a:latin typeface="Arial"/>
                <a:cs typeface="Arial"/>
              </a:rPr>
              <a:t> </a:t>
            </a:r>
            <a:r>
              <a:rPr sz="1900" b="1" spc="-5" dirty="0">
                <a:latin typeface="Arial"/>
                <a:cs typeface="Arial"/>
              </a:rPr>
              <a:t>de</a:t>
            </a:r>
            <a:r>
              <a:rPr sz="1900" b="1" spc="204" dirty="0">
                <a:latin typeface="Arial"/>
                <a:cs typeface="Arial"/>
              </a:rPr>
              <a:t> </a:t>
            </a:r>
            <a:r>
              <a:rPr sz="1900" b="1" spc="-5" dirty="0">
                <a:latin typeface="Arial"/>
                <a:cs typeface="Arial"/>
              </a:rPr>
              <a:t>acidez</a:t>
            </a:r>
            <a:endParaRPr sz="1900">
              <a:latin typeface="Arial"/>
              <a:cs typeface="Arial"/>
            </a:endParaRPr>
          </a:p>
        </p:txBody>
      </p:sp>
      <p:sp>
        <p:nvSpPr>
          <p:cNvPr id="14" name="object 14"/>
          <p:cNvSpPr txBox="1"/>
          <p:nvPr/>
        </p:nvSpPr>
        <p:spPr>
          <a:xfrm>
            <a:off x="7491348" y="1702563"/>
            <a:ext cx="24815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mide</a:t>
            </a:r>
            <a:r>
              <a:rPr sz="1900" b="1" spc="210" dirty="0">
                <a:latin typeface="Arial"/>
                <a:cs typeface="Arial"/>
              </a:rPr>
              <a:t> </a:t>
            </a:r>
            <a:r>
              <a:rPr sz="1900" b="1" spc="-5" dirty="0">
                <a:latin typeface="Arial"/>
                <a:cs typeface="Arial"/>
              </a:rPr>
              <a:t>el</a:t>
            </a:r>
            <a:r>
              <a:rPr sz="1900" b="1" spc="214" dirty="0">
                <a:latin typeface="Arial"/>
                <a:cs typeface="Arial"/>
              </a:rPr>
              <a:t> </a:t>
            </a:r>
            <a:r>
              <a:rPr sz="1900" b="1" spc="-5" dirty="0">
                <a:latin typeface="Arial"/>
                <a:cs typeface="Arial"/>
              </a:rPr>
              <a:t>contenido</a:t>
            </a:r>
            <a:r>
              <a:rPr sz="1900" b="1" spc="210" dirty="0">
                <a:latin typeface="Arial"/>
                <a:cs typeface="Arial"/>
              </a:rPr>
              <a:t> </a:t>
            </a:r>
            <a:r>
              <a:rPr sz="1900" b="1" spc="-10" dirty="0">
                <a:latin typeface="Arial"/>
                <a:cs typeface="Arial"/>
              </a:rPr>
              <a:t>de</a:t>
            </a:r>
            <a:endParaRPr sz="1900">
              <a:latin typeface="Arial"/>
              <a:cs typeface="Arial"/>
            </a:endParaRPr>
          </a:p>
        </p:txBody>
      </p:sp>
      <p:sp>
        <p:nvSpPr>
          <p:cNvPr id="15" name="object 15"/>
          <p:cNvSpPr txBox="1"/>
          <p:nvPr/>
        </p:nvSpPr>
        <p:spPr>
          <a:xfrm>
            <a:off x="1626360" y="1979931"/>
            <a:ext cx="23215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compuestos ácidos.</a:t>
            </a:r>
            <a:endParaRPr sz="1900">
              <a:latin typeface="Arial"/>
              <a:cs typeface="Arial"/>
            </a:endParaRPr>
          </a:p>
        </p:txBody>
      </p:sp>
      <p:sp>
        <p:nvSpPr>
          <p:cNvPr id="16" name="object 16"/>
          <p:cNvSpPr txBox="1"/>
          <p:nvPr/>
        </p:nvSpPr>
        <p:spPr>
          <a:xfrm>
            <a:off x="1613661" y="2228214"/>
            <a:ext cx="8370570"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En el aceite, la concentración de ácido podría estar determinado por la </a:t>
            </a:r>
            <a:r>
              <a:rPr sz="1900" b="1" dirty="0">
                <a:latin typeface="Arial"/>
                <a:cs typeface="Arial"/>
              </a:rPr>
              <a:t> </a:t>
            </a:r>
            <a:r>
              <a:rPr sz="1900" b="1" spc="-5" dirty="0">
                <a:latin typeface="Arial"/>
                <a:cs typeface="Arial"/>
              </a:rPr>
              <a:t>cantidad de </a:t>
            </a:r>
            <a:r>
              <a:rPr sz="1900" b="1" dirty="0">
                <a:latin typeface="Arial"/>
                <a:cs typeface="Arial"/>
              </a:rPr>
              <a:t>hidróxido </a:t>
            </a:r>
            <a:r>
              <a:rPr sz="1900" b="1" spc="-5" dirty="0">
                <a:latin typeface="Arial"/>
                <a:cs typeface="Arial"/>
              </a:rPr>
              <a:t>de potasio (KOH) necesario para neutralizar la </a:t>
            </a:r>
            <a:r>
              <a:rPr sz="1900" b="1" dirty="0">
                <a:latin typeface="Arial"/>
                <a:cs typeface="Arial"/>
              </a:rPr>
              <a:t> </a:t>
            </a:r>
            <a:r>
              <a:rPr sz="1900" b="1" spc="-5" dirty="0">
                <a:latin typeface="Arial"/>
                <a:cs typeface="Arial"/>
              </a:rPr>
              <a:t>cantidad de ácido</a:t>
            </a:r>
            <a:r>
              <a:rPr sz="1900" b="1" dirty="0">
                <a:latin typeface="Arial"/>
                <a:cs typeface="Arial"/>
              </a:rPr>
              <a:t> </a:t>
            </a:r>
            <a:r>
              <a:rPr sz="1900" b="1" spc="-5" dirty="0">
                <a:latin typeface="Arial"/>
                <a:cs typeface="Arial"/>
              </a:rPr>
              <a:t>en</a:t>
            </a:r>
            <a:r>
              <a:rPr sz="1900" b="1" spc="25" dirty="0">
                <a:latin typeface="Arial"/>
                <a:cs typeface="Arial"/>
              </a:rPr>
              <a:t> </a:t>
            </a:r>
            <a:r>
              <a:rPr sz="1900" b="1" spc="-5" dirty="0">
                <a:latin typeface="Arial"/>
                <a:cs typeface="Arial"/>
              </a:rPr>
              <a:t>un gramo </a:t>
            </a:r>
            <a:r>
              <a:rPr sz="1900" b="1" dirty="0">
                <a:latin typeface="Arial"/>
                <a:cs typeface="Arial"/>
              </a:rPr>
              <a:t>de</a:t>
            </a:r>
            <a:r>
              <a:rPr sz="1900" b="1" spc="-5" dirty="0">
                <a:latin typeface="Arial"/>
                <a:cs typeface="Arial"/>
              </a:rPr>
              <a:t> aceite.</a:t>
            </a:r>
            <a:endParaRPr sz="1900">
              <a:latin typeface="Arial"/>
              <a:cs typeface="Arial"/>
            </a:endParaRPr>
          </a:p>
        </p:txBody>
      </p:sp>
      <p:pic>
        <p:nvPicPr>
          <p:cNvPr id="17" name="object 17"/>
          <p:cNvPicPr/>
          <p:nvPr/>
        </p:nvPicPr>
        <p:blipFill>
          <a:blip r:embed="rId3" cstate="print"/>
          <a:stretch>
            <a:fillRect/>
          </a:stretch>
        </p:blipFill>
        <p:spPr>
          <a:xfrm>
            <a:off x="1397637" y="3395896"/>
            <a:ext cx="208915" cy="194394"/>
          </a:xfrm>
          <a:prstGeom prst="rect">
            <a:avLst/>
          </a:prstGeom>
        </p:spPr>
      </p:pic>
      <p:sp>
        <p:nvSpPr>
          <p:cNvPr id="18" name="object 18"/>
          <p:cNvSpPr txBox="1"/>
          <p:nvPr/>
        </p:nvSpPr>
        <p:spPr>
          <a:xfrm>
            <a:off x="1626361" y="3367152"/>
            <a:ext cx="37147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Factor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Potencia</a:t>
            </a:r>
            <a:r>
              <a:rPr sz="1900" b="1" dirty="0">
                <a:latin typeface="Arial"/>
                <a:cs typeface="Arial"/>
              </a:rPr>
              <a:t> </a:t>
            </a:r>
            <a:r>
              <a:rPr sz="1900" b="1" spc="-5" dirty="0">
                <a:latin typeface="Arial"/>
                <a:cs typeface="Arial"/>
              </a:rPr>
              <a:t>(ASTM</a:t>
            </a:r>
            <a:r>
              <a:rPr sz="1900" b="1" dirty="0">
                <a:latin typeface="Arial"/>
                <a:cs typeface="Arial"/>
              </a:rPr>
              <a:t> </a:t>
            </a:r>
            <a:r>
              <a:rPr sz="1900" b="1" spc="-5" dirty="0">
                <a:latin typeface="Arial"/>
                <a:cs typeface="Arial"/>
              </a:rPr>
              <a:t>D924)</a:t>
            </a:r>
            <a:endParaRPr sz="1900">
              <a:latin typeface="Arial"/>
              <a:cs typeface="Arial"/>
            </a:endParaRPr>
          </a:p>
        </p:txBody>
      </p:sp>
      <p:sp>
        <p:nvSpPr>
          <p:cNvPr id="19" name="object 19"/>
          <p:cNvSpPr txBox="1"/>
          <p:nvPr/>
        </p:nvSpPr>
        <p:spPr>
          <a:xfrm>
            <a:off x="5328030" y="3337687"/>
            <a:ext cx="1060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0" name="object 20"/>
          <p:cNvSpPr txBox="1"/>
          <p:nvPr/>
        </p:nvSpPr>
        <p:spPr>
          <a:xfrm>
            <a:off x="1613662" y="3615055"/>
            <a:ext cx="81724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spc="-65" dirty="0">
                <a:latin typeface="Arial"/>
                <a:cs typeface="Arial"/>
              </a:rPr>
              <a:t> </a:t>
            </a:r>
            <a:r>
              <a:rPr sz="1900" b="1" spc="-5" dirty="0">
                <a:latin typeface="Arial"/>
                <a:cs typeface="Arial"/>
              </a:rPr>
              <a:t>una</a:t>
            </a:r>
            <a:endParaRPr sz="1900">
              <a:latin typeface="Arial"/>
              <a:cs typeface="Arial"/>
            </a:endParaRPr>
          </a:p>
        </p:txBody>
      </p:sp>
      <p:sp>
        <p:nvSpPr>
          <p:cNvPr id="21" name="object 21"/>
          <p:cNvSpPr txBox="1"/>
          <p:nvPr/>
        </p:nvSpPr>
        <p:spPr>
          <a:xfrm>
            <a:off x="2487422" y="3644520"/>
            <a:ext cx="74853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indicación</a:t>
            </a:r>
            <a:r>
              <a:rPr sz="1900" b="1" spc="25" dirty="0">
                <a:latin typeface="Arial"/>
                <a:cs typeface="Arial"/>
              </a:rPr>
              <a:t> </a:t>
            </a:r>
            <a:r>
              <a:rPr sz="1900" b="1" spc="-5" dirty="0">
                <a:latin typeface="Arial"/>
                <a:cs typeface="Arial"/>
              </a:rPr>
              <a:t>de</a:t>
            </a:r>
            <a:r>
              <a:rPr sz="1900" b="1" spc="21" dirty="0">
                <a:latin typeface="Arial"/>
                <a:cs typeface="Arial"/>
              </a:rPr>
              <a:t> </a:t>
            </a:r>
            <a:r>
              <a:rPr sz="1900" b="1" spc="-5" dirty="0">
                <a:latin typeface="Arial"/>
                <a:cs typeface="Arial"/>
              </a:rPr>
              <a:t>la</a:t>
            </a:r>
            <a:r>
              <a:rPr sz="1900" b="1" spc="21" dirty="0">
                <a:latin typeface="Arial"/>
                <a:cs typeface="Arial"/>
              </a:rPr>
              <a:t> </a:t>
            </a:r>
            <a:r>
              <a:rPr sz="1900" b="1" spc="-5" dirty="0">
                <a:latin typeface="Arial"/>
                <a:cs typeface="Arial"/>
              </a:rPr>
              <a:t>cantidad</a:t>
            </a:r>
            <a:r>
              <a:rPr sz="1900" b="1" spc="21" dirty="0">
                <a:latin typeface="Arial"/>
                <a:cs typeface="Arial"/>
              </a:rPr>
              <a:t> </a:t>
            </a:r>
            <a:r>
              <a:rPr sz="1900" b="1" spc="-5" dirty="0">
                <a:latin typeface="Arial"/>
                <a:cs typeface="Arial"/>
              </a:rPr>
              <a:t>de</a:t>
            </a:r>
            <a:r>
              <a:rPr sz="1900" b="1" spc="25" dirty="0">
                <a:latin typeface="Arial"/>
                <a:cs typeface="Arial"/>
              </a:rPr>
              <a:t> </a:t>
            </a:r>
            <a:r>
              <a:rPr sz="1900" b="1" spc="-10" dirty="0">
                <a:latin typeface="Arial"/>
                <a:cs typeface="Arial"/>
              </a:rPr>
              <a:t>energía</a:t>
            </a:r>
            <a:r>
              <a:rPr sz="1900" b="1" spc="15" dirty="0">
                <a:latin typeface="Arial"/>
                <a:cs typeface="Arial"/>
              </a:rPr>
              <a:t> </a:t>
            </a:r>
            <a:r>
              <a:rPr sz="1900" b="1" spc="-5" dirty="0">
                <a:latin typeface="Arial"/>
                <a:cs typeface="Arial"/>
              </a:rPr>
              <a:t>que</a:t>
            </a:r>
            <a:r>
              <a:rPr sz="1900" b="1" spc="15" dirty="0">
                <a:latin typeface="Arial"/>
                <a:cs typeface="Arial"/>
              </a:rPr>
              <a:t> </a:t>
            </a:r>
            <a:r>
              <a:rPr sz="1900" b="1" spc="-5" dirty="0">
                <a:latin typeface="Arial"/>
                <a:cs typeface="Arial"/>
              </a:rPr>
              <a:t>se</a:t>
            </a:r>
            <a:r>
              <a:rPr sz="1900" b="1" spc="65" dirty="0">
                <a:latin typeface="Arial"/>
                <a:cs typeface="Arial"/>
              </a:rPr>
              <a:t> </a:t>
            </a:r>
            <a:r>
              <a:rPr sz="1900" b="1" spc="-5" dirty="0">
                <a:latin typeface="Arial"/>
                <a:cs typeface="Arial"/>
              </a:rPr>
              <a:t>pierde</a:t>
            </a:r>
            <a:r>
              <a:rPr sz="1900" b="1" spc="21" dirty="0">
                <a:latin typeface="Arial"/>
                <a:cs typeface="Arial"/>
              </a:rPr>
              <a:t> </a:t>
            </a:r>
            <a:r>
              <a:rPr sz="1900" b="1" spc="-5" dirty="0">
                <a:latin typeface="Arial"/>
                <a:cs typeface="Arial"/>
              </a:rPr>
              <a:t>como</a:t>
            </a:r>
            <a:r>
              <a:rPr sz="1900" b="1" spc="21" dirty="0">
                <a:latin typeface="Arial"/>
                <a:cs typeface="Arial"/>
              </a:rPr>
              <a:t> </a:t>
            </a:r>
            <a:r>
              <a:rPr sz="1900" b="1" spc="-5" dirty="0">
                <a:latin typeface="Arial"/>
                <a:cs typeface="Arial"/>
              </a:rPr>
              <a:t>calor</a:t>
            </a:r>
            <a:r>
              <a:rPr sz="1900" b="1" spc="5" dirty="0">
                <a:latin typeface="Arial"/>
                <a:cs typeface="Arial"/>
              </a:rPr>
              <a:t> </a:t>
            </a:r>
            <a:r>
              <a:rPr sz="1900" b="1" spc="-5" dirty="0">
                <a:latin typeface="Arial"/>
                <a:cs typeface="Arial"/>
              </a:rPr>
              <a:t>en</a:t>
            </a:r>
            <a:endParaRPr sz="1900">
              <a:latin typeface="Arial"/>
              <a:cs typeface="Arial"/>
            </a:endParaRPr>
          </a:p>
        </p:txBody>
      </p:sp>
      <p:sp>
        <p:nvSpPr>
          <p:cNvPr id="22" name="object 22"/>
          <p:cNvSpPr txBox="1"/>
          <p:nvPr/>
        </p:nvSpPr>
        <p:spPr>
          <a:xfrm>
            <a:off x="1626362" y="3921837"/>
            <a:ext cx="9861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el</a:t>
            </a:r>
            <a:r>
              <a:rPr sz="1900" b="1" spc="204" dirty="0">
                <a:latin typeface="Arial"/>
                <a:cs typeface="Arial"/>
              </a:rPr>
              <a:t> </a:t>
            </a:r>
            <a:r>
              <a:rPr sz="1900" b="1" spc="-5" dirty="0">
                <a:latin typeface="Arial"/>
                <a:cs typeface="Arial"/>
              </a:rPr>
              <a:t>aceite</a:t>
            </a:r>
            <a:endParaRPr sz="1900">
              <a:latin typeface="Arial"/>
              <a:cs typeface="Arial"/>
            </a:endParaRPr>
          </a:p>
        </p:txBody>
      </p:sp>
      <p:sp>
        <p:nvSpPr>
          <p:cNvPr id="23" name="object 23"/>
          <p:cNvSpPr txBox="1"/>
          <p:nvPr/>
        </p:nvSpPr>
        <p:spPr>
          <a:xfrm>
            <a:off x="2612389" y="3921837"/>
            <a:ext cx="1955800" cy="269304"/>
          </a:xfrm>
          <a:prstGeom prst="rect">
            <a:avLst/>
          </a:prstGeom>
        </p:spPr>
        <p:txBody>
          <a:bodyPr vert="horz" wrap="square" lIns="0" tIns="0" rIns="0" bIns="0" rtlCol="0">
            <a:spAutoFit/>
          </a:bodyPr>
          <a:lstStyle/>
          <a:p>
            <a:pPr>
              <a:lnSpc>
                <a:spcPts val="2145"/>
              </a:lnSpc>
            </a:pPr>
            <a:r>
              <a:rPr sz="1900" b="1" spc="-5" dirty="0">
                <a:latin typeface="Arial"/>
                <a:cs typeface="Arial"/>
              </a:rPr>
              <a:t>,</a:t>
            </a:r>
            <a:r>
              <a:rPr sz="1900" b="1" spc="235" dirty="0">
                <a:latin typeface="Arial"/>
                <a:cs typeface="Arial"/>
              </a:rPr>
              <a:t> </a:t>
            </a:r>
            <a:r>
              <a:rPr sz="1900" b="1" spc="-5" dirty="0">
                <a:latin typeface="Arial"/>
                <a:cs typeface="Arial"/>
              </a:rPr>
              <a:t>también</a:t>
            </a:r>
            <a:r>
              <a:rPr sz="1900" b="1" spc="245" dirty="0">
                <a:latin typeface="Arial"/>
                <a:cs typeface="Arial"/>
              </a:rPr>
              <a:t> </a:t>
            </a:r>
            <a:r>
              <a:rPr sz="1900" b="1" spc="-5" dirty="0">
                <a:latin typeface="Arial"/>
                <a:cs typeface="Arial"/>
              </a:rPr>
              <a:t>es</a:t>
            </a:r>
            <a:r>
              <a:rPr sz="1900" b="1" spc="245" dirty="0">
                <a:latin typeface="Arial"/>
                <a:cs typeface="Arial"/>
              </a:rPr>
              <a:t> </a:t>
            </a:r>
            <a:r>
              <a:rPr sz="1900" b="1" spc="-5" dirty="0">
                <a:latin typeface="Arial"/>
                <a:cs typeface="Arial"/>
              </a:rPr>
              <a:t>un</a:t>
            </a:r>
            <a:endParaRPr sz="1900">
              <a:latin typeface="Arial"/>
              <a:cs typeface="Arial"/>
            </a:endParaRPr>
          </a:p>
        </p:txBody>
      </p:sp>
      <p:sp>
        <p:nvSpPr>
          <p:cNvPr id="24" name="object 24"/>
          <p:cNvSpPr txBox="1"/>
          <p:nvPr/>
        </p:nvSpPr>
        <p:spPr>
          <a:xfrm>
            <a:off x="4568065" y="3921837"/>
            <a:ext cx="53397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indicativo</a:t>
            </a:r>
            <a:r>
              <a:rPr sz="1900" b="1" spc="279" dirty="0">
                <a:latin typeface="Arial"/>
                <a:cs typeface="Arial"/>
              </a:rPr>
              <a:t> </a:t>
            </a:r>
            <a:r>
              <a:rPr sz="1900" b="1" spc="-5" dirty="0">
                <a:latin typeface="Arial"/>
                <a:cs typeface="Arial"/>
              </a:rPr>
              <a:t>del</a:t>
            </a:r>
            <a:r>
              <a:rPr sz="1900" b="1" spc="270" dirty="0">
                <a:latin typeface="Arial"/>
                <a:cs typeface="Arial"/>
              </a:rPr>
              <a:t> </a:t>
            </a:r>
            <a:r>
              <a:rPr sz="1900" b="1" spc="-5" dirty="0">
                <a:latin typeface="Arial"/>
                <a:cs typeface="Arial"/>
              </a:rPr>
              <a:t>contenido</a:t>
            </a:r>
            <a:r>
              <a:rPr sz="1900" b="1" spc="260" dirty="0">
                <a:latin typeface="Arial"/>
                <a:cs typeface="Arial"/>
              </a:rPr>
              <a:t> </a:t>
            </a:r>
            <a:r>
              <a:rPr sz="1900" b="1" spc="-5" dirty="0">
                <a:latin typeface="Arial"/>
                <a:cs typeface="Arial"/>
              </a:rPr>
              <a:t>de</a:t>
            </a:r>
            <a:r>
              <a:rPr sz="1900" b="1" spc="275" dirty="0">
                <a:latin typeface="Arial"/>
                <a:cs typeface="Arial"/>
              </a:rPr>
              <a:t> </a:t>
            </a:r>
            <a:r>
              <a:rPr sz="1900" b="1" spc="-5" dirty="0">
                <a:latin typeface="Arial"/>
                <a:cs typeface="Arial"/>
              </a:rPr>
              <a:t>agua</a:t>
            </a:r>
            <a:r>
              <a:rPr sz="1900" b="1" spc="290" dirty="0">
                <a:latin typeface="Arial"/>
                <a:cs typeface="Arial"/>
              </a:rPr>
              <a:t> </a:t>
            </a:r>
            <a:r>
              <a:rPr sz="1900" b="1" spc="-5" dirty="0">
                <a:latin typeface="Arial"/>
                <a:cs typeface="Arial"/>
              </a:rPr>
              <a:t>en</a:t>
            </a:r>
            <a:r>
              <a:rPr sz="1900" b="1" spc="260" dirty="0">
                <a:latin typeface="Arial"/>
                <a:cs typeface="Arial"/>
              </a:rPr>
              <a:t> </a:t>
            </a:r>
            <a:r>
              <a:rPr sz="1900" b="1" spc="-5" dirty="0">
                <a:latin typeface="Arial"/>
                <a:cs typeface="Arial"/>
              </a:rPr>
              <a:t>el</a:t>
            </a:r>
            <a:r>
              <a:rPr sz="1900" b="1" spc="270" dirty="0">
                <a:latin typeface="Arial"/>
                <a:cs typeface="Arial"/>
              </a:rPr>
              <a:t> </a:t>
            </a:r>
            <a:r>
              <a:rPr sz="1900" b="1" spc="-5" dirty="0">
                <a:latin typeface="Arial"/>
                <a:cs typeface="Arial"/>
              </a:rPr>
              <a:t>aceite</a:t>
            </a:r>
            <a:endParaRPr sz="1900">
              <a:latin typeface="Arial"/>
              <a:cs typeface="Arial"/>
            </a:endParaRPr>
          </a:p>
        </p:txBody>
      </p:sp>
      <p:sp>
        <p:nvSpPr>
          <p:cNvPr id="25" name="object 25"/>
          <p:cNvSpPr txBox="1"/>
          <p:nvPr/>
        </p:nvSpPr>
        <p:spPr>
          <a:xfrm>
            <a:off x="9894569" y="389267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6" name="object 26"/>
          <p:cNvSpPr txBox="1"/>
          <p:nvPr/>
        </p:nvSpPr>
        <p:spPr>
          <a:xfrm>
            <a:off x="1626362" y="4199510"/>
            <a:ext cx="54336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aceite</a:t>
            </a:r>
            <a:r>
              <a:rPr sz="1900" b="1" spc="5" dirty="0">
                <a:latin typeface="Arial"/>
                <a:cs typeface="Arial"/>
              </a:rPr>
              <a:t> </a:t>
            </a:r>
            <a:r>
              <a:rPr sz="1900" b="1" spc="-5" dirty="0">
                <a:latin typeface="Arial"/>
                <a:cs typeface="Arial"/>
              </a:rPr>
              <a:t>acidificado</a:t>
            </a:r>
            <a:r>
              <a:rPr sz="1900" b="1" spc="21" dirty="0">
                <a:latin typeface="Arial"/>
                <a:cs typeface="Arial"/>
              </a:rPr>
              <a:t> </a:t>
            </a:r>
            <a:r>
              <a:rPr sz="1900" b="1" spc="-5" dirty="0">
                <a:latin typeface="Arial"/>
                <a:cs typeface="Arial"/>
              </a:rPr>
              <a:t>y </a:t>
            </a:r>
            <a:r>
              <a:rPr sz="1900" b="1" dirty="0">
                <a:latin typeface="Arial"/>
                <a:cs typeface="Arial"/>
              </a:rPr>
              <a:t>degradación</a:t>
            </a:r>
            <a:r>
              <a:rPr sz="1900" b="1" spc="10"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la celulosa.</a:t>
            </a:r>
            <a:endParaRPr sz="1900">
              <a:latin typeface="Arial"/>
              <a:cs typeface="Arial"/>
            </a:endParaRPr>
          </a:p>
        </p:txBody>
      </p:sp>
      <p:pic>
        <p:nvPicPr>
          <p:cNvPr id="27" name="object 27"/>
          <p:cNvPicPr/>
          <p:nvPr/>
        </p:nvPicPr>
        <p:blipFill>
          <a:blip r:embed="rId3" cstate="print"/>
          <a:stretch>
            <a:fillRect/>
          </a:stretch>
        </p:blipFill>
        <p:spPr>
          <a:xfrm>
            <a:off x="719455" y="4784047"/>
            <a:ext cx="208914" cy="194987"/>
          </a:xfrm>
          <a:prstGeom prst="rect">
            <a:avLst/>
          </a:prstGeom>
        </p:spPr>
      </p:pic>
      <p:sp>
        <p:nvSpPr>
          <p:cNvPr id="28" name="object 28"/>
          <p:cNvSpPr txBox="1"/>
          <p:nvPr/>
        </p:nvSpPr>
        <p:spPr>
          <a:xfrm>
            <a:off x="2286255" y="4755769"/>
            <a:ext cx="13398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aceite</a:t>
            </a:r>
            <a:r>
              <a:rPr sz="1900" b="1" spc="360" dirty="0">
                <a:latin typeface="Arial"/>
                <a:cs typeface="Arial"/>
              </a:rPr>
              <a:t> </a:t>
            </a:r>
            <a:r>
              <a:rPr sz="1900" b="1" spc="-5" dirty="0">
                <a:latin typeface="Arial"/>
                <a:cs typeface="Arial"/>
              </a:rPr>
              <a:t>puro</a:t>
            </a:r>
            <a:endParaRPr sz="1900">
              <a:latin typeface="Arial"/>
              <a:cs typeface="Arial"/>
            </a:endParaRPr>
          </a:p>
        </p:txBody>
      </p:sp>
      <p:sp>
        <p:nvSpPr>
          <p:cNvPr id="29" name="object 29"/>
          <p:cNvSpPr txBox="1"/>
          <p:nvPr/>
        </p:nvSpPr>
        <p:spPr>
          <a:xfrm>
            <a:off x="935228" y="4726304"/>
            <a:ext cx="5539105" cy="304570"/>
          </a:xfrm>
          <a:prstGeom prst="rect">
            <a:avLst/>
          </a:prstGeom>
        </p:spPr>
        <p:txBody>
          <a:bodyPr vert="horz" wrap="square" lIns="0" tIns="12064" rIns="0" bIns="0" rtlCol="0">
            <a:spAutoFit/>
          </a:bodyPr>
          <a:lstStyle/>
          <a:p>
            <a:pPr marL="12699">
              <a:spcBef>
                <a:spcPts val="95"/>
              </a:spcBef>
              <a:tabLst>
                <a:tab pos="2808991" algn="l"/>
              </a:tabLst>
            </a:pPr>
            <a:r>
              <a:rPr sz="1900" b="1" spc="-5" dirty="0">
                <a:latin typeface="Arial"/>
                <a:cs typeface="Arial"/>
              </a:rPr>
              <a:t>Cuando</a:t>
            </a:r>
            <a:r>
              <a:rPr sz="1900" b="1" spc="420" dirty="0">
                <a:latin typeface="Arial"/>
                <a:cs typeface="Arial"/>
              </a:rPr>
              <a:t> </a:t>
            </a:r>
            <a:r>
              <a:rPr sz="1900" b="1" spc="-5" dirty="0">
                <a:latin typeface="Arial"/>
                <a:cs typeface="Arial"/>
              </a:rPr>
              <a:t>el	actúa</a:t>
            </a:r>
            <a:r>
              <a:rPr sz="1900" b="1" spc="395" dirty="0">
                <a:latin typeface="Arial"/>
                <a:cs typeface="Arial"/>
              </a:rPr>
              <a:t> </a:t>
            </a:r>
            <a:r>
              <a:rPr sz="1900" b="1" spc="-5" dirty="0">
                <a:latin typeface="Arial"/>
                <a:cs typeface="Arial"/>
              </a:rPr>
              <a:t>como</a:t>
            </a:r>
            <a:r>
              <a:rPr sz="1900" b="1" spc="390" dirty="0">
                <a:latin typeface="Arial"/>
                <a:cs typeface="Arial"/>
              </a:rPr>
              <a:t> </a:t>
            </a:r>
            <a:r>
              <a:rPr sz="1900" b="1" spc="-5" dirty="0">
                <a:latin typeface="Arial"/>
                <a:cs typeface="Arial"/>
              </a:rPr>
              <a:t>dieléctrico</a:t>
            </a:r>
            <a:endParaRPr sz="1900">
              <a:latin typeface="Arial"/>
              <a:cs typeface="Arial"/>
            </a:endParaRPr>
          </a:p>
        </p:txBody>
      </p:sp>
      <p:sp>
        <p:nvSpPr>
          <p:cNvPr id="30" name="object 30"/>
          <p:cNvSpPr txBox="1"/>
          <p:nvPr/>
        </p:nvSpPr>
        <p:spPr>
          <a:xfrm>
            <a:off x="6583045" y="4755769"/>
            <a:ext cx="33896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a:t>
            </a:r>
            <a:r>
              <a:rPr sz="1900" b="1" spc="415" dirty="0">
                <a:latin typeface="Arial"/>
                <a:cs typeface="Arial"/>
              </a:rPr>
              <a:t> </a:t>
            </a:r>
            <a:r>
              <a:rPr sz="1900" b="1" spc="-5" dirty="0">
                <a:latin typeface="Arial"/>
                <a:cs typeface="Arial"/>
              </a:rPr>
              <a:t>pierde</a:t>
            </a:r>
            <a:r>
              <a:rPr sz="1900" b="1" spc="426" dirty="0">
                <a:latin typeface="Arial"/>
                <a:cs typeface="Arial"/>
              </a:rPr>
              <a:t> </a:t>
            </a:r>
            <a:r>
              <a:rPr sz="1900" b="1" spc="-5" dirty="0">
                <a:latin typeface="Arial"/>
                <a:cs typeface="Arial"/>
              </a:rPr>
              <a:t>muy</a:t>
            </a:r>
            <a:r>
              <a:rPr sz="1900" b="1" spc="390" dirty="0">
                <a:latin typeface="Arial"/>
                <a:cs typeface="Arial"/>
              </a:rPr>
              <a:t> </a:t>
            </a:r>
            <a:r>
              <a:rPr sz="1900" b="1" spc="-5" dirty="0">
                <a:latin typeface="Arial"/>
                <a:cs typeface="Arial"/>
              </a:rPr>
              <a:t>poca</a:t>
            </a:r>
            <a:r>
              <a:rPr sz="1900" b="1" spc="405" dirty="0">
                <a:latin typeface="Arial"/>
                <a:cs typeface="Arial"/>
              </a:rPr>
              <a:t> </a:t>
            </a:r>
            <a:r>
              <a:rPr sz="1900" b="1" dirty="0">
                <a:latin typeface="Arial"/>
                <a:cs typeface="Arial"/>
              </a:rPr>
              <a:t>energía</a:t>
            </a:r>
            <a:endParaRPr sz="1900">
              <a:latin typeface="Arial"/>
              <a:cs typeface="Arial"/>
            </a:endParaRPr>
          </a:p>
        </p:txBody>
      </p:sp>
      <p:sp>
        <p:nvSpPr>
          <p:cNvPr id="31" name="object 31"/>
          <p:cNvSpPr txBox="1"/>
          <p:nvPr/>
        </p:nvSpPr>
        <p:spPr>
          <a:xfrm>
            <a:off x="935229" y="5003674"/>
            <a:ext cx="9049384" cy="1735087"/>
          </a:xfrm>
          <a:prstGeom prst="rect">
            <a:avLst/>
          </a:prstGeom>
        </p:spPr>
        <p:txBody>
          <a:bodyPr vert="horz" wrap="square" lIns="0" tIns="31747" rIns="0" bIns="0" rtlCol="0">
            <a:spAutoFit/>
          </a:bodyPr>
          <a:lstStyle/>
          <a:p>
            <a:pPr marL="12699" marR="6350" algn="just">
              <a:lnSpc>
                <a:spcPts val="2180"/>
              </a:lnSpc>
              <a:spcBef>
                <a:spcPts val="250"/>
              </a:spcBef>
            </a:pPr>
            <a:r>
              <a:rPr sz="1900" b="1" spc="-5" dirty="0">
                <a:latin typeface="Arial"/>
                <a:cs typeface="Arial"/>
              </a:rPr>
              <a:t>durante</a:t>
            </a:r>
            <a:r>
              <a:rPr sz="1900" b="1" spc="-30"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carga</a:t>
            </a:r>
            <a:r>
              <a:rPr sz="1900" b="1" spc="-25"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la</a:t>
            </a:r>
            <a:r>
              <a:rPr sz="1900" b="1" spc="-25" dirty="0">
                <a:latin typeface="Arial"/>
                <a:cs typeface="Arial"/>
              </a:rPr>
              <a:t> </a:t>
            </a:r>
            <a:r>
              <a:rPr sz="1900" b="1" spc="-5" dirty="0">
                <a:latin typeface="Arial"/>
                <a:cs typeface="Arial"/>
              </a:rPr>
              <a:t>capacitancia, formada</a:t>
            </a:r>
            <a:r>
              <a:rPr sz="1900" b="1" spc="-25" dirty="0">
                <a:latin typeface="Arial"/>
                <a:cs typeface="Arial"/>
              </a:rPr>
              <a:t> </a:t>
            </a:r>
            <a:r>
              <a:rPr sz="1900" b="1" spc="-5" dirty="0">
                <a:latin typeface="Arial"/>
                <a:cs typeface="Arial"/>
              </a:rPr>
              <a:t>por</a:t>
            </a:r>
            <a:r>
              <a:rPr sz="1900" b="1" spc="-40" dirty="0">
                <a:latin typeface="Arial"/>
                <a:cs typeface="Arial"/>
              </a:rPr>
              <a:t> </a:t>
            </a:r>
            <a:r>
              <a:rPr sz="1900" b="1" spc="-5" dirty="0">
                <a:latin typeface="Arial"/>
                <a:cs typeface="Arial"/>
              </a:rPr>
              <a:t>el</a:t>
            </a:r>
            <a:r>
              <a:rPr sz="1900" b="1" spc="-15" dirty="0">
                <a:latin typeface="Arial"/>
                <a:cs typeface="Arial"/>
              </a:rPr>
              <a:t> </a:t>
            </a:r>
            <a:r>
              <a:rPr sz="1900" b="1" spc="-5" dirty="0">
                <a:latin typeface="Arial"/>
                <a:cs typeface="Arial"/>
              </a:rPr>
              <a:t>envase</a:t>
            </a:r>
            <a:r>
              <a:rPr sz="1900" b="1" spc="-30" dirty="0">
                <a:latin typeface="Arial"/>
                <a:cs typeface="Arial"/>
              </a:rPr>
              <a:t> </a:t>
            </a:r>
            <a:r>
              <a:rPr sz="1900" b="1" spc="-5" dirty="0">
                <a:latin typeface="Arial"/>
                <a:cs typeface="Arial"/>
              </a:rPr>
              <a:t>del</a:t>
            </a:r>
            <a:r>
              <a:rPr sz="1900" b="1" spc="-15" dirty="0">
                <a:latin typeface="Arial"/>
                <a:cs typeface="Arial"/>
              </a:rPr>
              <a:t> </a:t>
            </a:r>
            <a:r>
              <a:rPr sz="1900" b="1" dirty="0">
                <a:latin typeface="Arial"/>
                <a:cs typeface="Arial"/>
              </a:rPr>
              <a:t>aceite</a:t>
            </a:r>
            <a:r>
              <a:rPr sz="1900" b="1" spc="-21" dirty="0">
                <a:latin typeface="Arial"/>
                <a:cs typeface="Arial"/>
              </a:rPr>
              <a:t> </a:t>
            </a:r>
            <a:r>
              <a:rPr sz="1900" b="1" spc="-5" dirty="0">
                <a:latin typeface="Arial"/>
                <a:cs typeface="Arial"/>
              </a:rPr>
              <a:t>y</a:t>
            </a:r>
            <a:r>
              <a:rPr sz="1900" b="1" spc="-44" dirty="0">
                <a:latin typeface="Arial"/>
                <a:cs typeface="Arial"/>
              </a:rPr>
              <a:t> </a:t>
            </a:r>
            <a:r>
              <a:rPr sz="1900" b="1" spc="-5" dirty="0">
                <a:latin typeface="Arial"/>
                <a:cs typeface="Arial"/>
              </a:rPr>
              <a:t>el</a:t>
            </a:r>
            <a:r>
              <a:rPr sz="1900" b="1" spc="-25" dirty="0">
                <a:latin typeface="Arial"/>
                <a:cs typeface="Arial"/>
              </a:rPr>
              <a:t> </a:t>
            </a:r>
            <a:r>
              <a:rPr sz="1900" b="1" dirty="0">
                <a:latin typeface="Arial"/>
                <a:cs typeface="Arial"/>
              </a:rPr>
              <a:t>aceite </a:t>
            </a:r>
            <a:r>
              <a:rPr sz="1900" b="1" spc="-515" dirty="0">
                <a:latin typeface="Arial"/>
                <a:cs typeface="Arial"/>
              </a:rPr>
              <a:t> </a:t>
            </a:r>
            <a:r>
              <a:rPr sz="1900" b="1" spc="-5" dirty="0">
                <a:latin typeface="Arial"/>
                <a:cs typeface="Arial"/>
              </a:rPr>
              <a:t>como</a:t>
            </a:r>
            <a:r>
              <a:rPr sz="1900" b="1" spc="-10" dirty="0">
                <a:latin typeface="Arial"/>
                <a:cs typeface="Arial"/>
              </a:rPr>
              <a:t> </a:t>
            </a:r>
            <a:r>
              <a:rPr sz="1900" b="1" spc="-5" dirty="0">
                <a:latin typeface="Arial"/>
                <a:cs typeface="Arial"/>
              </a:rPr>
              <a:t>tal.</a:t>
            </a:r>
            <a:endParaRPr sz="1900">
              <a:latin typeface="Arial"/>
              <a:cs typeface="Arial"/>
            </a:endParaRPr>
          </a:p>
          <a:p>
            <a:pPr>
              <a:spcBef>
                <a:spcPts val="10"/>
              </a:spcBef>
            </a:pPr>
            <a:endParaRPr sz="1900">
              <a:latin typeface="Arial"/>
              <a:cs typeface="Arial"/>
            </a:endParaRPr>
          </a:p>
          <a:p>
            <a:pPr marL="12699" marR="5080" algn="just">
              <a:lnSpc>
                <a:spcPts val="2180"/>
              </a:lnSpc>
            </a:pPr>
            <a:r>
              <a:rPr sz="1900" b="1" dirty="0">
                <a:latin typeface="Arial"/>
                <a:cs typeface="Arial"/>
              </a:rPr>
              <a:t>La</a:t>
            </a:r>
            <a:r>
              <a:rPr sz="1900" b="1" spc="5" dirty="0">
                <a:latin typeface="Arial"/>
                <a:cs typeface="Arial"/>
              </a:rPr>
              <a:t> </a:t>
            </a:r>
            <a:r>
              <a:rPr sz="1900" b="1" spc="-5" dirty="0">
                <a:latin typeface="Arial"/>
                <a:cs typeface="Arial"/>
              </a:rPr>
              <a:t>prueba</a:t>
            </a:r>
            <a:r>
              <a:rPr sz="1900" b="1" dirty="0">
                <a:latin typeface="Arial"/>
                <a:cs typeface="Arial"/>
              </a:rPr>
              <a:t> </a:t>
            </a:r>
            <a:r>
              <a:rPr sz="1900" b="1" spc="-5" dirty="0">
                <a:latin typeface="Arial"/>
                <a:cs typeface="Arial"/>
              </a:rPr>
              <a:t>se</a:t>
            </a:r>
            <a:r>
              <a:rPr sz="1900" b="1" dirty="0">
                <a:latin typeface="Arial"/>
                <a:cs typeface="Arial"/>
              </a:rPr>
              <a:t> </a:t>
            </a:r>
            <a:r>
              <a:rPr sz="1900" b="1" spc="-5" dirty="0">
                <a:latin typeface="Arial"/>
                <a:cs typeface="Arial"/>
              </a:rPr>
              <a:t>efectúa</a:t>
            </a:r>
            <a:r>
              <a:rPr sz="1900" b="1" dirty="0">
                <a:latin typeface="Arial"/>
                <a:cs typeface="Arial"/>
              </a:rPr>
              <a:t> </a:t>
            </a:r>
            <a:r>
              <a:rPr sz="1900" b="1" spc="-5" dirty="0">
                <a:latin typeface="Arial"/>
                <a:cs typeface="Arial"/>
              </a:rPr>
              <a:t>energizando</a:t>
            </a:r>
            <a:r>
              <a:rPr sz="1900" b="1" dirty="0">
                <a:latin typeface="Arial"/>
                <a:cs typeface="Arial"/>
              </a:rPr>
              <a:t> </a:t>
            </a:r>
            <a:r>
              <a:rPr sz="1900" b="1" spc="-5" dirty="0">
                <a:latin typeface="Arial"/>
                <a:cs typeface="Arial"/>
              </a:rPr>
              <a:t>una</a:t>
            </a:r>
            <a:r>
              <a:rPr sz="1900" b="1" dirty="0">
                <a:latin typeface="Arial"/>
                <a:cs typeface="Arial"/>
              </a:rPr>
              <a:t> </a:t>
            </a:r>
            <a:r>
              <a:rPr sz="1900" b="1" spc="-5" dirty="0">
                <a:latin typeface="Arial"/>
                <a:cs typeface="Arial"/>
              </a:rPr>
              <a:t>celda</a:t>
            </a:r>
            <a:r>
              <a:rPr sz="1900" b="1" dirty="0">
                <a:latin typeface="Arial"/>
                <a:cs typeface="Arial"/>
              </a:rPr>
              <a:t> </a:t>
            </a:r>
            <a:r>
              <a:rPr sz="1900" b="1" spc="-5" dirty="0">
                <a:latin typeface="Arial"/>
                <a:cs typeface="Arial"/>
              </a:rPr>
              <a:t>que</a:t>
            </a:r>
            <a:r>
              <a:rPr sz="1900" b="1" dirty="0">
                <a:latin typeface="Arial"/>
                <a:cs typeface="Arial"/>
              </a:rPr>
              <a:t> </a:t>
            </a:r>
            <a:r>
              <a:rPr sz="1900" b="1" spc="-5" dirty="0">
                <a:latin typeface="Arial"/>
                <a:cs typeface="Arial"/>
              </a:rPr>
              <a:t>posee</a:t>
            </a:r>
            <a:r>
              <a:rPr sz="1900" b="1" dirty="0">
                <a:latin typeface="Arial"/>
                <a:cs typeface="Arial"/>
              </a:rPr>
              <a:t> </a:t>
            </a:r>
            <a:r>
              <a:rPr sz="1900" b="1" spc="-5" dirty="0">
                <a:latin typeface="Arial"/>
                <a:cs typeface="Arial"/>
              </a:rPr>
              <a:t>un</a:t>
            </a:r>
            <a:r>
              <a:rPr sz="1900" b="1" dirty="0">
                <a:latin typeface="Arial"/>
                <a:cs typeface="Arial"/>
              </a:rPr>
              <a:t> </a:t>
            </a:r>
            <a:r>
              <a:rPr sz="1900" b="1" spc="-10" dirty="0">
                <a:latin typeface="Arial"/>
                <a:cs typeface="Arial"/>
              </a:rPr>
              <a:t>valor</a:t>
            </a:r>
            <a:r>
              <a:rPr sz="1900" b="1" spc="-5" dirty="0">
                <a:latin typeface="Arial"/>
                <a:cs typeface="Arial"/>
              </a:rPr>
              <a:t> de</a:t>
            </a:r>
            <a:r>
              <a:rPr sz="1900" b="1" dirty="0">
                <a:latin typeface="Arial"/>
                <a:cs typeface="Arial"/>
              </a:rPr>
              <a:t> </a:t>
            </a:r>
            <a:r>
              <a:rPr sz="1900" b="1" spc="-5" dirty="0">
                <a:latin typeface="Arial"/>
                <a:cs typeface="Arial"/>
              </a:rPr>
              <a:t>gap </a:t>
            </a:r>
            <a:r>
              <a:rPr sz="1900" b="1" dirty="0">
                <a:latin typeface="Arial"/>
                <a:cs typeface="Arial"/>
              </a:rPr>
              <a:t> </a:t>
            </a:r>
            <a:r>
              <a:rPr sz="1900" b="1" spc="-5" dirty="0">
                <a:latin typeface="Arial"/>
                <a:cs typeface="Arial"/>
              </a:rPr>
              <a:t>(capacitancia) conocido, </a:t>
            </a:r>
            <a:r>
              <a:rPr sz="1900" b="1" spc="-10" dirty="0">
                <a:latin typeface="Arial"/>
                <a:cs typeface="Arial"/>
              </a:rPr>
              <a:t>con </a:t>
            </a:r>
            <a:r>
              <a:rPr sz="1900" b="1" spc="-5" dirty="0">
                <a:latin typeface="Arial"/>
                <a:cs typeface="Arial"/>
              </a:rPr>
              <a:t>el equipo para la medición del factor de potencia </a:t>
            </a:r>
            <a:r>
              <a:rPr sz="1900" b="1" dirty="0">
                <a:latin typeface="Arial"/>
                <a:cs typeface="Arial"/>
              </a:rPr>
              <a:t> </a:t>
            </a:r>
            <a:r>
              <a:rPr sz="1900" b="1" spc="-5" dirty="0">
                <a:latin typeface="Arial"/>
                <a:cs typeface="Arial"/>
              </a:rPr>
              <a:t>Delta</a:t>
            </a:r>
            <a:r>
              <a:rPr sz="1900" b="1" spc="-10" dirty="0">
                <a:latin typeface="Arial"/>
                <a:cs typeface="Arial"/>
              </a:rPr>
              <a:t> </a:t>
            </a:r>
            <a:r>
              <a:rPr sz="1900" b="1" spc="-5" dirty="0">
                <a:latin typeface="Arial"/>
                <a:cs typeface="Arial"/>
              </a:rPr>
              <a:t>4000.</a:t>
            </a:r>
            <a:endParaRPr sz="1900">
              <a:latin typeface="Arial"/>
              <a:cs typeface="Arial"/>
            </a:endParaRPr>
          </a:p>
        </p:txBody>
      </p:sp>
      <p:pic>
        <p:nvPicPr>
          <p:cNvPr id="32" name="object 32"/>
          <p:cNvPicPr/>
          <p:nvPr/>
        </p:nvPicPr>
        <p:blipFill>
          <a:blip r:embed="rId3" cstate="print"/>
          <a:stretch>
            <a:fillRect/>
          </a:stretch>
        </p:blipFill>
        <p:spPr>
          <a:xfrm>
            <a:off x="719455" y="5893392"/>
            <a:ext cx="208914" cy="194987"/>
          </a:xfrm>
          <a:prstGeom prst="rect">
            <a:avLst/>
          </a:prstGeom>
        </p:spPr>
      </p:pic>
      <p:sp>
        <p:nvSpPr>
          <p:cNvPr id="33" name="object 3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149</a:t>
            </a:fld>
            <a:endParaRPr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301625"/>
            <a:chOff x="719455" y="1124085"/>
            <a:chExt cx="9184640" cy="301625"/>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6624193" y="1147826"/>
              <a:ext cx="1733550" cy="277495"/>
            </a:xfrm>
            <a:custGeom>
              <a:avLst/>
              <a:gdLst/>
              <a:ahLst/>
              <a:cxnLst/>
              <a:rect l="l" t="t" r="r" b="b"/>
              <a:pathLst>
                <a:path w="1733550" h="277494">
                  <a:moveTo>
                    <a:pt x="1733042" y="0"/>
                  </a:moveTo>
                  <a:lnTo>
                    <a:pt x="0" y="0"/>
                  </a:lnTo>
                  <a:lnTo>
                    <a:pt x="0" y="277367"/>
                  </a:lnTo>
                  <a:lnTo>
                    <a:pt x="1733042" y="277367"/>
                  </a:lnTo>
                  <a:lnTo>
                    <a:pt x="1733042" y="0"/>
                  </a:lnTo>
                  <a:close/>
                </a:path>
              </a:pathLst>
            </a:custGeom>
            <a:solidFill>
              <a:srgbClr val="FFFF00"/>
            </a:solidFill>
          </p:spPr>
          <p:txBody>
            <a:bodyPr wrap="square" lIns="0" tIns="0" rIns="0" bIns="0" rtlCol="0"/>
            <a:lstStyle/>
            <a:p>
              <a:endParaRPr/>
            </a:p>
          </p:txBody>
        </p:sp>
        <p:pic>
          <p:nvPicPr>
            <p:cNvPr id="6" name="object 6"/>
            <p:cNvPicPr/>
            <p:nvPr/>
          </p:nvPicPr>
          <p:blipFill>
            <a:blip r:embed="rId2" cstate="print"/>
            <a:stretch>
              <a:fillRect/>
            </a:stretch>
          </p:blipFill>
          <p:spPr>
            <a:xfrm>
              <a:off x="719455" y="1176612"/>
              <a:ext cx="208914" cy="194987"/>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1352042" y="1147827"/>
            <a:ext cx="14757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aceite</a:t>
            </a:r>
            <a:r>
              <a:rPr sz="1900" b="1" spc="86" dirty="0">
                <a:latin typeface="Arial"/>
                <a:cs typeface="Arial"/>
              </a:rPr>
              <a:t> </a:t>
            </a:r>
            <a:r>
              <a:rPr sz="1900" b="1" spc="-10" dirty="0">
                <a:latin typeface="Arial"/>
                <a:cs typeface="Arial"/>
              </a:rPr>
              <a:t>nuevo</a:t>
            </a:r>
            <a:endParaRPr sz="1900">
              <a:latin typeface="Arial"/>
              <a:cs typeface="Arial"/>
            </a:endParaRPr>
          </a:p>
        </p:txBody>
      </p:sp>
      <p:sp>
        <p:nvSpPr>
          <p:cNvPr id="10" name="object 10"/>
          <p:cNvSpPr txBox="1"/>
          <p:nvPr/>
        </p:nvSpPr>
        <p:spPr>
          <a:xfrm>
            <a:off x="935229" y="1118362"/>
            <a:ext cx="9049384" cy="304570"/>
          </a:xfrm>
          <a:prstGeom prst="rect">
            <a:avLst/>
          </a:prstGeom>
        </p:spPr>
        <p:txBody>
          <a:bodyPr vert="horz" wrap="square" lIns="0" tIns="12064" rIns="0" bIns="0" rtlCol="0">
            <a:spAutoFit/>
          </a:bodyPr>
          <a:lstStyle/>
          <a:p>
            <a:pPr marL="12699">
              <a:spcBef>
                <a:spcPts val="95"/>
              </a:spcBef>
              <a:tabLst>
                <a:tab pos="1974039" algn="l"/>
              </a:tabLst>
            </a:pPr>
            <a:r>
              <a:rPr sz="1900" b="1" spc="-5" dirty="0">
                <a:latin typeface="Arial"/>
                <a:cs typeface="Arial"/>
              </a:rPr>
              <a:t>Un	posee</a:t>
            </a:r>
            <a:r>
              <a:rPr sz="1900" b="1" spc="120" dirty="0">
                <a:latin typeface="Arial"/>
                <a:cs typeface="Arial"/>
              </a:rPr>
              <a:t> </a:t>
            </a:r>
            <a:r>
              <a:rPr sz="1900" b="1" spc="-5" dirty="0">
                <a:latin typeface="Arial"/>
                <a:cs typeface="Arial"/>
              </a:rPr>
              <a:t>un</a:t>
            </a:r>
            <a:r>
              <a:rPr sz="1900" b="1" spc="125" dirty="0">
                <a:latin typeface="Arial"/>
                <a:cs typeface="Arial"/>
              </a:rPr>
              <a:t> </a:t>
            </a:r>
            <a:r>
              <a:rPr sz="1900" b="1" spc="-5" dirty="0">
                <a:latin typeface="Arial"/>
                <a:cs typeface="Arial"/>
              </a:rPr>
              <a:t>factor</a:t>
            </a:r>
            <a:r>
              <a:rPr sz="1900" b="1" spc="120" dirty="0">
                <a:latin typeface="Arial"/>
                <a:cs typeface="Arial"/>
              </a:rPr>
              <a:t> </a:t>
            </a:r>
            <a:r>
              <a:rPr sz="1900" b="1" spc="-5" dirty="0">
                <a:latin typeface="Arial"/>
                <a:cs typeface="Arial"/>
              </a:rPr>
              <a:t>de</a:t>
            </a:r>
            <a:r>
              <a:rPr sz="1900" b="1" spc="120" dirty="0">
                <a:latin typeface="Arial"/>
                <a:cs typeface="Arial"/>
              </a:rPr>
              <a:t> </a:t>
            </a:r>
            <a:r>
              <a:rPr sz="1900" b="1" spc="-5" dirty="0">
                <a:latin typeface="Arial"/>
                <a:cs typeface="Arial"/>
              </a:rPr>
              <a:t>potencia</a:t>
            </a:r>
            <a:r>
              <a:rPr sz="1900" b="1" spc="125" dirty="0">
                <a:latin typeface="Arial"/>
                <a:cs typeface="Arial"/>
              </a:rPr>
              <a:t> </a:t>
            </a:r>
            <a:r>
              <a:rPr sz="1900" b="1" spc="-5" dirty="0">
                <a:latin typeface="Arial"/>
                <a:cs typeface="Arial"/>
              </a:rPr>
              <a:t>de</a:t>
            </a:r>
            <a:r>
              <a:rPr sz="1900" b="1" spc="155" dirty="0">
                <a:latin typeface="Arial"/>
                <a:cs typeface="Arial"/>
              </a:rPr>
              <a:t> </a:t>
            </a:r>
            <a:r>
              <a:rPr sz="1900" b="1" dirty="0">
                <a:latin typeface="Arial"/>
                <a:cs typeface="Arial"/>
              </a:rPr>
              <a:t>0,05%</a:t>
            </a:r>
            <a:r>
              <a:rPr sz="1900" b="1" spc="90" dirty="0">
                <a:latin typeface="Arial"/>
                <a:cs typeface="Arial"/>
              </a:rPr>
              <a:t> </a:t>
            </a:r>
            <a:r>
              <a:rPr sz="1900" b="1" spc="-5" dirty="0">
                <a:latin typeface="Arial"/>
                <a:cs typeface="Arial"/>
              </a:rPr>
              <a:t>o</a:t>
            </a:r>
            <a:r>
              <a:rPr sz="1900" b="1" spc="120" dirty="0">
                <a:latin typeface="Arial"/>
                <a:cs typeface="Arial"/>
              </a:rPr>
              <a:t> </a:t>
            </a:r>
            <a:r>
              <a:rPr sz="1900" b="1" dirty="0">
                <a:latin typeface="Arial"/>
                <a:cs typeface="Arial"/>
              </a:rPr>
              <a:t>menor,</a:t>
            </a:r>
            <a:r>
              <a:rPr sz="1900" b="1" spc="125" dirty="0">
                <a:latin typeface="Arial"/>
                <a:cs typeface="Arial"/>
              </a:rPr>
              <a:t> </a:t>
            </a:r>
            <a:r>
              <a:rPr sz="1900" b="1" spc="-5" dirty="0">
                <a:latin typeface="Arial"/>
                <a:cs typeface="Arial"/>
              </a:rPr>
              <a:t>referido</a:t>
            </a:r>
            <a:r>
              <a:rPr sz="1900" b="1" spc="125" dirty="0">
                <a:latin typeface="Arial"/>
                <a:cs typeface="Arial"/>
              </a:rPr>
              <a:t> </a:t>
            </a:r>
            <a:r>
              <a:rPr sz="1900" b="1" spc="-5" dirty="0">
                <a:latin typeface="Arial"/>
                <a:cs typeface="Arial"/>
              </a:rPr>
              <a:t>a</a:t>
            </a:r>
            <a:r>
              <a:rPr sz="1900" b="1" spc="125" dirty="0">
                <a:latin typeface="Arial"/>
                <a:cs typeface="Arial"/>
              </a:rPr>
              <a:t> </a:t>
            </a:r>
            <a:r>
              <a:rPr sz="1900" b="1" dirty="0">
                <a:latin typeface="Arial"/>
                <a:cs typeface="Arial"/>
              </a:rPr>
              <a:t>20</a:t>
            </a:r>
            <a:endParaRPr sz="1900">
              <a:latin typeface="Arial"/>
              <a:cs typeface="Arial"/>
            </a:endParaRPr>
          </a:p>
        </p:txBody>
      </p:sp>
      <p:sp>
        <p:nvSpPr>
          <p:cNvPr id="11" name="object 11"/>
          <p:cNvSpPr txBox="1"/>
          <p:nvPr/>
        </p:nvSpPr>
        <p:spPr>
          <a:xfrm>
            <a:off x="935227" y="1395730"/>
            <a:ext cx="23304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grados</a:t>
            </a:r>
            <a:r>
              <a:rPr sz="1900" b="1" spc="-30" dirty="0">
                <a:latin typeface="Arial"/>
                <a:cs typeface="Arial"/>
              </a:rPr>
              <a:t> </a:t>
            </a:r>
            <a:r>
              <a:rPr sz="1900" b="1" spc="-5" dirty="0">
                <a:latin typeface="Arial"/>
                <a:cs typeface="Arial"/>
              </a:rPr>
              <a:t>centígrados,</a:t>
            </a:r>
            <a:endParaRPr sz="1900">
              <a:latin typeface="Arial"/>
              <a:cs typeface="Arial"/>
            </a:endParaRPr>
          </a:p>
        </p:txBody>
      </p:sp>
      <p:pic>
        <p:nvPicPr>
          <p:cNvPr id="12" name="object 12"/>
          <p:cNvPicPr/>
          <p:nvPr/>
        </p:nvPicPr>
        <p:blipFill>
          <a:blip r:embed="rId2" cstate="print"/>
          <a:stretch>
            <a:fillRect/>
          </a:stretch>
        </p:blipFill>
        <p:spPr>
          <a:xfrm>
            <a:off x="719455" y="2009056"/>
            <a:ext cx="208914" cy="194394"/>
          </a:xfrm>
          <a:prstGeom prst="rect">
            <a:avLst/>
          </a:prstGeom>
        </p:spPr>
      </p:pic>
      <p:sp>
        <p:nvSpPr>
          <p:cNvPr id="13" name="object 13"/>
          <p:cNvSpPr txBox="1"/>
          <p:nvPr/>
        </p:nvSpPr>
        <p:spPr>
          <a:xfrm>
            <a:off x="935228" y="1950466"/>
            <a:ext cx="12122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valores</a:t>
            </a:r>
            <a:r>
              <a:rPr sz="1900" b="1" spc="-110" dirty="0">
                <a:latin typeface="Arial"/>
                <a:cs typeface="Arial"/>
              </a:rPr>
              <a:t> </a:t>
            </a:r>
            <a:r>
              <a:rPr sz="1900" b="1" spc="-5" dirty="0">
                <a:latin typeface="Arial"/>
                <a:cs typeface="Arial"/>
              </a:rPr>
              <a:t>de</a:t>
            </a:r>
            <a:endParaRPr sz="1900">
              <a:latin typeface="Arial"/>
              <a:cs typeface="Arial"/>
            </a:endParaRPr>
          </a:p>
        </p:txBody>
      </p:sp>
      <p:sp>
        <p:nvSpPr>
          <p:cNvPr id="14" name="object 14"/>
          <p:cNvSpPr txBox="1"/>
          <p:nvPr/>
        </p:nvSpPr>
        <p:spPr>
          <a:xfrm>
            <a:off x="2199386" y="1979931"/>
            <a:ext cx="37191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hasta</a:t>
            </a:r>
            <a:r>
              <a:rPr sz="1900" b="1" spc="-30" dirty="0">
                <a:latin typeface="Arial"/>
                <a:cs typeface="Arial"/>
              </a:rPr>
              <a:t> </a:t>
            </a:r>
            <a:r>
              <a:rPr sz="1900" b="1" dirty="0">
                <a:latin typeface="Arial"/>
                <a:cs typeface="Arial"/>
              </a:rPr>
              <a:t>0,5%</a:t>
            </a:r>
            <a:r>
              <a:rPr sz="1900" b="1" spc="-44"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factor</a:t>
            </a:r>
            <a:r>
              <a:rPr sz="1900" b="1" spc="-30"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potencia</a:t>
            </a:r>
            <a:endParaRPr sz="1900">
              <a:latin typeface="Arial"/>
              <a:cs typeface="Arial"/>
            </a:endParaRPr>
          </a:p>
        </p:txBody>
      </p:sp>
      <p:sp>
        <p:nvSpPr>
          <p:cNvPr id="15" name="object 15"/>
          <p:cNvSpPr txBox="1"/>
          <p:nvPr/>
        </p:nvSpPr>
        <p:spPr>
          <a:xfrm>
            <a:off x="5905881" y="1950466"/>
            <a:ext cx="40798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44" dirty="0">
                <a:latin typeface="Arial"/>
                <a:cs typeface="Arial"/>
              </a:rPr>
              <a:t> </a:t>
            </a:r>
            <a:r>
              <a:rPr sz="1900" b="1" spc="-5" dirty="0">
                <a:latin typeface="Arial"/>
                <a:cs typeface="Arial"/>
              </a:rPr>
              <a:t>referidos</a:t>
            </a:r>
            <a:r>
              <a:rPr sz="1900" b="1" spc="-40" dirty="0">
                <a:latin typeface="Arial"/>
                <a:cs typeface="Arial"/>
              </a:rPr>
              <a:t> </a:t>
            </a:r>
            <a:r>
              <a:rPr sz="1900" b="1" spc="-5" dirty="0">
                <a:latin typeface="Arial"/>
                <a:cs typeface="Arial"/>
              </a:rPr>
              <a:t>a</a:t>
            </a:r>
            <a:r>
              <a:rPr sz="1900" b="1" spc="-40" dirty="0">
                <a:latin typeface="Arial"/>
                <a:cs typeface="Arial"/>
              </a:rPr>
              <a:t> </a:t>
            </a:r>
            <a:r>
              <a:rPr sz="1900" b="1" spc="-5" dirty="0">
                <a:latin typeface="Arial"/>
                <a:cs typeface="Arial"/>
              </a:rPr>
              <a:t>20</a:t>
            </a:r>
            <a:r>
              <a:rPr sz="1900" b="1" spc="-40" dirty="0">
                <a:latin typeface="Arial"/>
                <a:cs typeface="Arial"/>
              </a:rPr>
              <a:t> </a:t>
            </a:r>
            <a:r>
              <a:rPr sz="1900" b="1" spc="-5" dirty="0">
                <a:latin typeface="Arial"/>
                <a:cs typeface="Arial"/>
              </a:rPr>
              <a:t>grados</a:t>
            </a:r>
            <a:r>
              <a:rPr sz="1900" b="1" spc="-40" dirty="0">
                <a:latin typeface="Arial"/>
                <a:cs typeface="Arial"/>
              </a:rPr>
              <a:t> </a:t>
            </a:r>
            <a:r>
              <a:rPr sz="1900" b="1" dirty="0">
                <a:latin typeface="Arial"/>
                <a:cs typeface="Arial"/>
              </a:rPr>
              <a:t>centígrados,</a:t>
            </a:r>
            <a:endParaRPr sz="1900">
              <a:latin typeface="Arial"/>
              <a:cs typeface="Arial"/>
            </a:endParaRPr>
          </a:p>
        </p:txBody>
      </p:sp>
      <p:sp>
        <p:nvSpPr>
          <p:cNvPr id="16" name="object 16"/>
          <p:cNvSpPr txBox="1"/>
          <p:nvPr/>
        </p:nvSpPr>
        <p:spPr>
          <a:xfrm>
            <a:off x="947927" y="2257298"/>
            <a:ext cx="174370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son</a:t>
            </a:r>
            <a:r>
              <a:rPr sz="1900" b="1" spc="-35" dirty="0">
                <a:latin typeface="Arial"/>
                <a:cs typeface="Arial"/>
              </a:rPr>
              <a:t> </a:t>
            </a:r>
            <a:r>
              <a:rPr sz="1900" b="1" spc="-5" dirty="0">
                <a:latin typeface="Arial"/>
                <a:cs typeface="Arial"/>
              </a:rPr>
              <a:t>aceptables</a:t>
            </a:r>
            <a:endParaRPr sz="1900">
              <a:latin typeface="Arial"/>
              <a:cs typeface="Arial"/>
            </a:endParaRPr>
          </a:p>
        </p:txBody>
      </p:sp>
      <p:sp>
        <p:nvSpPr>
          <p:cNvPr id="17" name="object 17"/>
          <p:cNvSpPr txBox="1"/>
          <p:nvPr/>
        </p:nvSpPr>
        <p:spPr>
          <a:xfrm>
            <a:off x="2678938" y="2228214"/>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8" name="object 18"/>
          <p:cNvPicPr/>
          <p:nvPr/>
        </p:nvPicPr>
        <p:blipFill>
          <a:blip r:embed="rId2" cstate="print"/>
          <a:stretch>
            <a:fillRect/>
          </a:stretch>
        </p:blipFill>
        <p:spPr>
          <a:xfrm>
            <a:off x="719455" y="2840947"/>
            <a:ext cx="208914" cy="194987"/>
          </a:xfrm>
          <a:prstGeom prst="rect">
            <a:avLst/>
          </a:prstGeom>
        </p:spPr>
      </p:pic>
      <p:sp>
        <p:nvSpPr>
          <p:cNvPr id="19" name="object 19"/>
          <p:cNvSpPr txBox="1"/>
          <p:nvPr/>
        </p:nvSpPr>
        <p:spPr>
          <a:xfrm>
            <a:off x="935228" y="2782950"/>
            <a:ext cx="15252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valores</a:t>
            </a:r>
            <a:r>
              <a:rPr sz="1900" b="1" spc="-70" dirty="0">
                <a:latin typeface="Arial"/>
                <a:cs typeface="Arial"/>
              </a:rPr>
              <a:t> </a:t>
            </a:r>
            <a:r>
              <a:rPr sz="1900" b="1" spc="-5" dirty="0">
                <a:latin typeface="Arial"/>
                <a:cs typeface="Arial"/>
              </a:rPr>
              <a:t>entre</a:t>
            </a:r>
            <a:endParaRPr sz="1900">
              <a:latin typeface="Arial"/>
              <a:cs typeface="Arial"/>
            </a:endParaRPr>
          </a:p>
        </p:txBody>
      </p:sp>
      <p:sp>
        <p:nvSpPr>
          <p:cNvPr id="20" name="object 20"/>
          <p:cNvSpPr txBox="1"/>
          <p:nvPr/>
        </p:nvSpPr>
        <p:spPr>
          <a:xfrm>
            <a:off x="2517902" y="2812416"/>
            <a:ext cx="1177925"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0,5%</a:t>
            </a:r>
            <a:r>
              <a:rPr sz="1900" b="1" spc="-44" dirty="0">
                <a:latin typeface="Arial"/>
                <a:cs typeface="Arial"/>
              </a:rPr>
              <a:t> </a:t>
            </a:r>
            <a:r>
              <a:rPr sz="1900" b="1" spc="-5" dirty="0">
                <a:latin typeface="Arial"/>
                <a:cs typeface="Arial"/>
              </a:rPr>
              <a:t>y</a:t>
            </a:r>
            <a:r>
              <a:rPr sz="1900" b="1" spc="-40" dirty="0">
                <a:latin typeface="Arial"/>
                <a:cs typeface="Arial"/>
              </a:rPr>
              <a:t> </a:t>
            </a:r>
            <a:r>
              <a:rPr sz="1900" b="1" spc="5" dirty="0">
                <a:latin typeface="Arial"/>
                <a:cs typeface="Arial"/>
              </a:rPr>
              <a:t>1%</a:t>
            </a:r>
            <a:endParaRPr sz="1900">
              <a:latin typeface="Arial"/>
              <a:cs typeface="Arial"/>
            </a:endParaRPr>
          </a:p>
        </p:txBody>
      </p:sp>
      <p:sp>
        <p:nvSpPr>
          <p:cNvPr id="21" name="object 21"/>
          <p:cNvSpPr txBox="1"/>
          <p:nvPr/>
        </p:nvSpPr>
        <p:spPr>
          <a:xfrm>
            <a:off x="4959731" y="2812416"/>
            <a:ext cx="15703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s</a:t>
            </a:r>
            <a:r>
              <a:rPr sz="1900" b="1" spc="-5" dirty="0">
                <a:latin typeface="Arial"/>
                <a:cs typeface="Arial"/>
              </a:rPr>
              <a:t>iderad</a:t>
            </a:r>
            <a:r>
              <a:rPr sz="1900" b="1" dirty="0">
                <a:latin typeface="Arial"/>
                <a:cs typeface="Arial"/>
              </a:rPr>
              <a:t>o</a:t>
            </a:r>
            <a:r>
              <a:rPr sz="1900" b="1" spc="-5" dirty="0">
                <a:latin typeface="Arial"/>
                <a:cs typeface="Arial"/>
              </a:rPr>
              <a:t>s</a:t>
            </a:r>
            <a:endParaRPr sz="1900">
              <a:latin typeface="Arial"/>
              <a:cs typeface="Arial"/>
            </a:endParaRPr>
          </a:p>
        </p:txBody>
      </p:sp>
      <p:sp>
        <p:nvSpPr>
          <p:cNvPr id="22" name="object 22"/>
          <p:cNvSpPr txBox="1"/>
          <p:nvPr/>
        </p:nvSpPr>
        <p:spPr>
          <a:xfrm>
            <a:off x="3738498" y="2782950"/>
            <a:ext cx="3514091" cy="304570"/>
          </a:xfrm>
          <a:prstGeom prst="rect">
            <a:avLst/>
          </a:prstGeom>
        </p:spPr>
        <p:txBody>
          <a:bodyPr vert="horz" wrap="square" lIns="0" tIns="12064" rIns="0" bIns="0" rtlCol="0">
            <a:spAutoFit/>
          </a:bodyPr>
          <a:lstStyle/>
          <a:p>
            <a:pPr marL="12699">
              <a:spcBef>
                <a:spcPts val="95"/>
              </a:spcBef>
              <a:tabLst>
                <a:tab pos="2857881" algn="l"/>
              </a:tabLst>
            </a:pPr>
            <a:r>
              <a:rPr sz="1900" b="1" spc="10" dirty="0">
                <a:latin typeface="Arial"/>
                <a:cs typeface="Arial"/>
              </a:rPr>
              <a:t>d</a:t>
            </a:r>
            <a:r>
              <a:rPr sz="1900" b="1" spc="-5" dirty="0">
                <a:latin typeface="Arial"/>
                <a:cs typeface="Arial"/>
              </a:rPr>
              <a:t>e</a:t>
            </a:r>
            <a:r>
              <a:rPr sz="1900" b="1" dirty="0">
                <a:latin typeface="Arial"/>
                <a:cs typeface="Arial"/>
              </a:rPr>
              <a:t>b</a:t>
            </a:r>
            <a:r>
              <a:rPr sz="1900" b="1" spc="-5" dirty="0">
                <a:latin typeface="Arial"/>
                <a:cs typeface="Arial"/>
              </a:rPr>
              <a:t>en</a:t>
            </a:r>
            <a:r>
              <a:rPr sz="1900" b="1" dirty="0">
                <a:latin typeface="Arial"/>
                <a:cs typeface="Arial"/>
              </a:rPr>
              <a:t> </a:t>
            </a:r>
            <a:r>
              <a:rPr sz="1900" b="1" spc="-5" dirty="0">
                <a:latin typeface="Arial"/>
                <a:cs typeface="Arial"/>
              </a:rPr>
              <a:t>ser</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mo</a:t>
            </a:r>
            <a:endParaRPr sz="1900">
              <a:latin typeface="Arial"/>
              <a:cs typeface="Arial"/>
            </a:endParaRPr>
          </a:p>
        </p:txBody>
      </p:sp>
      <p:sp>
        <p:nvSpPr>
          <p:cNvPr id="23" name="object 23"/>
          <p:cNvSpPr txBox="1"/>
          <p:nvPr/>
        </p:nvSpPr>
        <p:spPr>
          <a:xfrm>
            <a:off x="7306945" y="2812416"/>
            <a:ext cx="1544320"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o</a:t>
            </a:r>
            <a:r>
              <a:rPr sz="1900" b="1" spc="-5" dirty="0">
                <a:latin typeface="Arial"/>
                <a:cs typeface="Arial"/>
              </a:rPr>
              <a:t>s</a:t>
            </a:r>
            <a:r>
              <a:rPr sz="1900" b="1" dirty="0">
                <a:latin typeface="Arial"/>
                <a:cs typeface="Arial"/>
              </a:rPr>
              <a:t>p</a:t>
            </a:r>
            <a:r>
              <a:rPr sz="1900" b="1" spc="-5" dirty="0">
                <a:latin typeface="Arial"/>
                <a:cs typeface="Arial"/>
              </a:rPr>
              <a:t>ec</a:t>
            </a:r>
            <a:r>
              <a:rPr sz="1900" b="1" dirty="0">
                <a:latin typeface="Arial"/>
                <a:cs typeface="Arial"/>
              </a:rPr>
              <a:t>h</a:t>
            </a:r>
            <a:r>
              <a:rPr sz="1900" b="1" spc="-5" dirty="0">
                <a:latin typeface="Arial"/>
                <a:cs typeface="Arial"/>
              </a:rPr>
              <a:t>o</a:t>
            </a:r>
            <a:r>
              <a:rPr sz="1900" b="1" dirty="0">
                <a:latin typeface="Arial"/>
                <a:cs typeface="Arial"/>
              </a:rPr>
              <a:t>s</a:t>
            </a:r>
            <a:r>
              <a:rPr sz="1900" b="1" spc="-5" dirty="0">
                <a:latin typeface="Arial"/>
                <a:cs typeface="Arial"/>
              </a:rPr>
              <a:t>os</a:t>
            </a:r>
            <a:endParaRPr sz="1900">
              <a:latin typeface="Arial"/>
              <a:cs typeface="Arial"/>
            </a:endParaRPr>
          </a:p>
        </p:txBody>
      </p:sp>
      <p:pic>
        <p:nvPicPr>
          <p:cNvPr id="24" name="object 24"/>
          <p:cNvPicPr/>
          <p:nvPr/>
        </p:nvPicPr>
        <p:blipFill>
          <a:blip r:embed="rId2" cstate="print"/>
          <a:stretch>
            <a:fillRect/>
          </a:stretch>
        </p:blipFill>
        <p:spPr>
          <a:xfrm>
            <a:off x="719455" y="3395896"/>
            <a:ext cx="208914" cy="194394"/>
          </a:xfrm>
          <a:prstGeom prst="rect">
            <a:avLst/>
          </a:prstGeom>
        </p:spPr>
      </p:pic>
      <p:sp>
        <p:nvSpPr>
          <p:cNvPr id="25" name="object 25"/>
          <p:cNvSpPr txBox="1"/>
          <p:nvPr/>
        </p:nvSpPr>
        <p:spPr>
          <a:xfrm>
            <a:off x="935229" y="3337687"/>
            <a:ext cx="1593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y</a:t>
            </a:r>
            <a:endParaRPr sz="1900">
              <a:latin typeface="Arial"/>
              <a:cs typeface="Arial"/>
            </a:endParaRPr>
          </a:p>
        </p:txBody>
      </p:sp>
      <p:sp>
        <p:nvSpPr>
          <p:cNvPr id="26" name="object 26"/>
          <p:cNvSpPr txBox="1"/>
          <p:nvPr/>
        </p:nvSpPr>
        <p:spPr>
          <a:xfrm>
            <a:off x="1182928" y="3367152"/>
            <a:ext cx="18110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mayores</a:t>
            </a:r>
            <a:r>
              <a:rPr sz="1900" b="1" spc="245" dirty="0">
                <a:latin typeface="Arial"/>
                <a:cs typeface="Arial"/>
              </a:rPr>
              <a:t> </a:t>
            </a:r>
            <a:r>
              <a:rPr sz="1900" b="1" spc="-5" dirty="0">
                <a:latin typeface="Arial"/>
                <a:cs typeface="Arial"/>
              </a:rPr>
              <a:t>al</a:t>
            </a:r>
            <a:r>
              <a:rPr sz="1900" b="1" spc="254" dirty="0">
                <a:latin typeface="Arial"/>
                <a:cs typeface="Arial"/>
              </a:rPr>
              <a:t> </a:t>
            </a:r>
            <a:r>
              <a:rPr sz="1900" b="1" spc="-10" dirty="0">
                <a:latin typeface="Arial"/>
                <a:cs typeface="Arial"/>
              </a:rPr>
              <a:t>1%,</a:t>
            </a:r>
            <a:endParaRPr sz="1900">
              <a:latin typeface="Arial"/>
              <a:cs typeface="Arial"/>
            </a:endParaRPr>
          </a:p>
        </p:txBody>
      </p:sp>
      <p:sp>
        <p:nvSpPr>
          <p:cNvPr id="27" name="object 27"/>
          <p:cNvSpPr txBox="1"/>
          <p:nvPr/>
        </p:nvSpPr>
        <p:spPr>
          <a:xfrm>
            <a:off x="3082798" y="3337687"/>
            <a:ext cx="46316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referidos</a:t>
            </a:r>
            <a:r>
              <a:rPr sz="1900" b="1" spc="265" dirty="0">
                <a:latin typeface="Arial"/>
                <a:cs typeface="Arial"/>
              </a:rPr>
              <a:t> </a:t>
            </a:r>
            <a:r>
              <a:rPr sz="1900" b="1" spc="-5" dirty="0">
                <a:latin typeface="Arial"/>
                <a:cs typeface="Arial"/>
              </a:rPr>
              <a:t>a</a:t>
            </a:r>
            <a:r>
              <a:rPr sz="1900" b="1" spc="270" dirty="0">
                <a:latin typeface="Arial"/>
                <a:cs typeface="Arial"/>
              </a:rPr>
              <a:t> </a:t>
            </a:r>
            <a:r>
              <a:rPr sz="1900" b="1" spc="-5" dirty="0">
                <a:latin typeface="Arial"/>
                <a:cs typeface="Arial"/>
              </a:rPr>
              <a:t>20</a:t>
            </a:r>
            <a:r>
              <a:rPr sz="1900" b="1" spc="270" dirty="0">
                <a:latin typeface="Arial"/>
                <a:cs typeface="Arial"/>
              </a:rPr>
              <a:t> </a:t>
            </a:r>
            <a:r>
              <a:rPr sz="1900" b="1" spc="-5" dirty="0">
                <a:latin typeface="Arial"/>
                <a:cs typeface="Arial"/>
              </a:rPr>
              <a:t>grados</a:t>
            </a:r>
            <a:r>
              <a:rPr sz="1900" b="1" spc="275" dirty="0">
                <a:latin typeface="Arial"/>
                <a:cs typeface="Arial"/>
              </a:rPr>
              <a:t> </a:t>
            </a:r>
            <a:r>
              <a:rPr sz="1900" b="1" spc="-5" dirty="0">
                <a:latin typeface="Arial"/>
                <a:cs typeface="Arial"/>
              </a:rPr>
              <a:t>centígrados,</a:t>
            </a:r>
            <a:r>
              <a:rPr sz="1900" b="1" spc="270" dirty="0">
                <a:latin typeface="Arial"/>
                <a:cs typeface="Arial"/>
              </a:rPr>
              <a:t> </a:t>
            </a:r>
            <a:r>
              <a:rPr sz="1900" b="1" spc="-5" dirty="0">
                <a:latin typeface="Arial"/>
                <a:cs typeface="Arial"/>
              </a:rPr>
              <a:t>son</a:t>
            </a:r>
            <a:endParaRPr sz="1900">
              <a:latin typeface="Arial"/>
              <a:cs typeface="Arial"/>
            </a:endParaRPr>
          </a:p>
        </p:txBody>
      </p:sp>
      <p:sp>
        <p:nvSpPr>
          <p:cNvPr id="28" name="object 28"/>
          <p:cNvSpPr txBox="1"/>
          <p:nvPr/>
        </p:nvSpPr>
        <p:spPr>
          <a:xfrm>
            <a:off x="7806817" y="3367152"/>
            <a:ext cx="217868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considerados</a:t>
            </a:r>
            <a:r>
              <a:rPr sz="1900" b="1" spc="250" dirty="0">
                <a:latin typeface="Arial"/>
                <a:cs typeface="Arial"/>
              </a:rPr>
              <a:t> </a:t>
            </a:r>
            <a:r>
              <a:rPr sz="1900" b="1" spc="-5" dirty="0">
                <a:latin typeface="Arial"/>
                <a:cs typeface="Arial"/>
              </a:rPr>
              <a:t>bajo</a:t>
            </a:r>
            <a:endParaRPr sz="1900">
              <a:latin typeface="Arial"/>
              <a:cs typeface="Arial"/>
            </a:endParaRPr>
          </a:p>
        </p:txBody>
      </p:sp>
      <p:sp>
        <p:nvSpPr>
          <p:cNvPr id="29" name="object 29"/>
          <p:cNvSpPr txBox="1"/>
          <p:nvPr/>
        </p:nvSpPr>
        <p:spPr>
          <a:xfrm>
            <a:off x="947928" y="3644520"/>
            <a:ext cx="15430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a:t>
            </a:r>
            <a:r>
              <a:rPr sz="1900" b="1" spc="21" dirty="0">
                <a:latin typeface="Arial"/>
                <a:cs typeface="Arial"/>
              </a:rPr>
              <a:t>n</a:t>
            </a:r>
            <a:r>
              <a:rPr sz="1900" b="1" spc="-40" dirty="0">
                <a:latin typeface="Arial"/>
                <a:cs typeface="Arial"/>
              </a:rPr>
              <a:t>v</a:t>
            </a:r>
            <a:r>
              <a:rPr sz="1900" b="1" spc="-5" dirty="0">
                <a:latin typeface="Arial"/>
                <a:cs typeface="Arial"/>
              </a:rPr>
              <a:t>es</a:t>
            </a:r>
            <a:r>
              <a:rPr sz="1900" b="1" dirty="0">
                <a:latin typeface="Arial"/>
                <a:cs typeface="Arial"/>
              </a:rPr>
              <a:t>t</a:t>
            </a:r>
            <a:r>
              <a:rPr sz="1900" b="1" spc="-5" dirty="0">
                <a:latin typeface="Arial"/>
                <a:cs typeface="Arial"/>
              </a:rPr>
              <a:t>igaci</a:t>
            </a:r>
            <a:r>
              <a:rPr sz="1900" b="1" dirty="0">
                <a:latin typeface="Arial"/>
                <a:cs typeface="Arial"/>
              </a:rPr>
              <a:t>ó</a:t>
            </a:r>
            <a:r>
              <a:rPr sz="1900" b="1" spc="-5" dirty="0">
                <a:latin typeface="Arial"/>
                <a:cs typeface="Arial"/>
              </a:rPr>
              <a:t>n</a:t>
            </a:r>
            <a:endParaRPr sz="1900">
              <a:latin typeface="Arial"/>
              <a:cs typeface="Arial"/>
            </a:endParaRPr>
          </a:p>
        </p:txBody>
      </p:sp>
      <p:sp>
        <p:nvSpPr>
          <p:cNvPr id="30" name="object 30"/>
          <p:cNvSpPr txBox="1"/>
          <p:nvPr/>
        </p:nvSpPr>
        <p:spPr>
          <a:xfrm>
            <a:off x="2477771" y="3615055"/>
            <a:ext cx="8566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35" dirty="0">
                <a:latin typeface="Arial"/>
                <a:cs typeface="Arial"/>
              </a:rPr>
              <a:t> </a:t>
            </a:r>
            <a:r>
              <a:rPr sz="1900" b="1" spc="-5" dirty="0">
                <a:latin typeface="Arial"/>
                <a:cs typeface="Arial"/>
              </a:rPr>
              <a:t>aceite</a:t>
            </a:r>
            <a:endParaRPr sz="1900">
              <a:latin typeface="Arial"/>
              <a:cs typeface="Arial"/>
            </a:endParaRPr>
          </a:p>
        </p:txBody>
      </p:sp>
      <p:sp>
        <p:nvSpPr>
          <p:cNvPr id="31" name="object 31"/>
          <p:cNvSpPr txBox="1"/>
          <p:nvPr/>
        </p:nvSpPr>
        <p:spPr>
          <a:xfrm>
            <a:off x="3403728" y="3644520"/>
            <a:ext cx="54311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para</a:t>
            </a:r>
            <a:r>
              <a:rPr sz="1900" b="1" spc="110" dirty="0">
                <a:latin typeface="Arial"/>
                <a:cs typeface="Arial"/>
              </a:rPr>
              <a:t> </a:t>
            </a:r>
            <a:r>
              <a:rPr sz="1900" b="1" spc="-5" dirty="0">
                <a:latin typeface="Arial"/>
                <a:cs typeface="Arial"/>
              </a:rPr>
              <a:t>ser</a:t>
            </a:r>
            <a:r>
              <a:rPr sz="1900" b="1" spc="125" dirty="0">
                <a:latin typeface="Arial"/>
                <a:cs typeface="Arial"/>
              </a:rPr>
              <a:t> </a:t>
            </a:r>
            <a:r>
              <a:rPr sz="1900" b="1" spc="-5" dirty="0">
                <a:latin typeface="Arial"/>
                <a:cs typeface="Arial"/>
              </a:rPr>
              <a:t>reacondicionado</a:t>
            </a:r>
            <a:r>
              <a:rPr sz="1900" b="1" spc="110" dirty="0">
                <a:latin typeface="Arial"/>
                <a:cs typeface="Arial"/>
              </a:rPr>
              <a:t> </a:t>
            </a:r>
            <a:r>
              <a:rPr sz="1900" b="1" spc="-5" dirty="0">
                <a:latin typeface="Arial"/>
                <a:cs typeface="Arial"/>
              </a:rPr>
              <a:t>o</a:t>
            </a:r>
            <a:r>
              <a:rPr sz="1900" b="1" spc="145" dirty="0">
                <a:latin typeface="Arial"/>
                <a:cs typeface="Arial"/>
              </a:rPr>
              <a:t> </a:t>
            </a:r>
            <a:r>
              <a:rPr sz="1900" b="1" spc="-5" dirty="0">
                <a:latin typeface="Arial"/>
                <a:cs typeface="Arial"/>
              </a:rPr>
              <a:t>para</a:t>
            </a:r>
            <a:r>
              <a:rPr sz="1900" b="1" spc="114" dirty="0">
                <a:latin typeface="Arial"/>
                <a:cs typeface="Arial"/>
              </a:rPr>
              <a:t> </a:t>
            </a:r>
            <a:r>
              <a:rPr sz="1900" b="1" spc="-5" dirty="0">
                <a:latin typeface="Arial"/>
                <a:cs typeface="Arial"/>
              </a:rPr>
              <a:t>ser</a:t>
            </a:r>
            <a:r>
              <a:rPr sz="1900" b="1" spc="114" dirty="0">
                <a:latin typeface="Arial"/>
                <a:cs typeface="Arial"/>
              </a:rPr>
              <a:t> </a:t>
            </a:r>
            <a:r>
              <a:rPr sz="1900" b="1" spc="-5" dirty="0">
                <a:latin typeface="Arial"/>
                <a:cs typeface="Arial"/>
              </a:rPr>
              <a:t>cambiado</a:t>
            </a:r>
            <a:endParaRPr sz="1900">
              <a:latin typeface="Arial"/>
              <a:cs typeface="Arial"/>
            </a:endParaRPr>
          </a:p>
        </p:txBody>
      </p:sp>
      <p:sp>
        <p:nvSpPr>
          <p:cNvPr id="32" name="object 32"/>
          <p:cNvSpPr txBox="1"/>
          <p:nvPr/>
        </p:nvSpPr>
        <p:spPr>
          <a:xfrm>
            <a:off x="8983219" y="3615055"/>
            <a:ext cx="10026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(ASTM</a:t>
            </a:r>
            <a:r>
              <a:rPr sz="1900" b="1" spc="30" dirty="0">
                <a:latin typeface="Arial"/>
                <a:cs typeface="Arial"/>
              </a:rPr>
              <a:t> </a:t>
            </a:r>
            <a:r>
              <a:rPr sz="1900" b="1" spc="-5" dirty="0">
                <a:latin typeface="Arial"/>
                <a:cs typeface="Arial"/>
              </a:rPr>
              <a:t>–</a:t>
            </a:r>
            <a:endParaRPr sz="1900">
              <a:latin typeface="Arial"/>
              <a:cs typeface="Arial"/>
            </a:endParaRPr>
          </a:p>
        </p:txBody>
      </p:sp>
      <p:sp>
        <p:nvSpPr>
          <p:cNvPr id="33" name="object 33"/>
          <p:cNvSpPr txBox="1"/>
          <p:nvPr/>
        </p:nvSpPr>
        <p:spPr>
          <a:xfrm>
            <a:off x="935228" y="3892676"/>
            <a:ext cx="20497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D1500,</a:t>
            </a:r>
            <a:r>
              <a:rPr sz="1900" b="1" spc="-40" dirty="0">
                <a:latin typeface="Arial"/>
                <a:cs typeface="Arial"/>
              </a:rPr>
              <a:t> </a:t>
            </a:r>
            <a:r>
              <a:rPr sz="1900" b="1" spc="-5" dirty="0">
                <a:latin typeface="Arial"/>
                <a:cs typeface="Arial"/>
              </a:rPr>
              <a:t>ISO</a:t>
            </a:r>
            <a:r>
              <a:rPr sz="1900" b="1" spc="-40" dirty="0">
                <a:latin typeface="Arial"/>
                <a:cs typeface="Arial"/>
              </a:rPr>
              <a:t> </a:t>
            </a:r>
            <a:r>
              <a:rPr sz="1900" b="1" dirty="0">
                <a:latin typeface="Arial"/>
                <a:cs typeface="Arial"/>
              </a:rPr>
              <a:t>2049):</a:t>
            </a:r>
            <a:endParaRPr sz="1900">
              <a:latin typeface="Arial"/>
              <a:cs typeface="Arial"/>
            </a:endParaRPr>
          </a:p>
        </p:txBody>
      </p:sp>
      <p:sp>
        <p:nvSpPr>
          <p:cNvPr id="34" name="object 34"/>
          <p:cNvSpPr/>
          <p:nvPr/>
        </p:nvSpPr>
        <p:spPr>
          <a:xfrm>
            <a:off x="8419846" y="4478402"/>
            <a:ext cx="1485900" cy="277495"/>
          </a:xfrm>
          <a:custGeom>
            <a:avLst/>
            <a:gdLst/>
            <a:ahLst/>
            <a:cxnLst/>
            <a:rect l="l" t="t" r="r" b="b"/>
            <a:pathLst>
              <a:path w="1485900" h="277495">
                <a:moveTo>
                  <a:pt x="1485900" y="0"/>
                </a:moveTo>
                <a:lnTo>
                  <a:pt x="0" y="0"/>
                </a:lnTo>
                <a:lnTo>
                  <a:pt x="0" y="277368"/>
                </a:lnTo>
                <a:lnTo>
                  <a:pt x="1485900" y="277368"/>
                </a:lnTo>
                <a:lnTo>
                  <a:pt x="1485900" y="0"/>
                </a:lnTo>
                <a:close/>
              </a:path>
            </a:pathLst>
          </a:custGeom>
          <a:solidFill>
            <a:srgbClr val="FFFF00"/>
          </a:solidFill>
        </p:spPr>
        <p:txBody>
          <a:bodyPr wrap="square" lIns="0" tIns="0" rIns="0" bIns="0" rtlCol="0"/>
          <a:lstStyle/>
          <a:p>
            <a:endParaRPr/>
          </a:p>
        </p:txBody>
      </p:sp>
      <p:pic>
        <p:nvPicPr>
          <p:cNvPr id="35" name="object 35"/>
          <p:cNvPicPr/>
          <p:nvPr/>
        </p:nvPicPr>
        <p:blipFill>
          <a:blip r:embed="rId2" cstate="print"/>
          <a:stretch>
            <a:fillRect/>
          </a:stretch>
        </p:blipFill>
        <p:spPr>
          <a:xfrm>
            <a:off x="719455" y="4506553"/>
            <a:ext cx="208914" cy="194987"/>
          </a:xfrm>
          <a:prstGeom prst="rect">
            <a:avLst/>
          </a:prstGeom>
        </p:spPr>
      </p:pic>
      <p:sp>
        <p:nvSpPr>
          <p:cNvPr id="36" name="object 36"/>
          <p:cNvSpPr txBox="1"/>
          <p:nvPr/>
        </p:nvSpPr>
        <p:spPr>
          <a:xfrm>
            <a:off x="1225601" y="4478402"/>
            <a:ext cx="24847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lor</a:t>
            </a:r>
            <a:r>
              <a:rPr sz="1900" b="1" spc="-140"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l</a:t>
            </a:r>
            <a:r>
              <a:rPr sz="1900" b="1" spc="-135" dirty="0">
                <a:latin typeface="Arial"/>
                <a:cs typeface="Arial"/>
              </a:rPr>
              <a:t> </a:t>
            </a:r>
            <a:r>
              <a:rPr sz="1900" b="1" spc="5" dirty="0">
                <a:latin typeface="Arial"/>
                <a:cs typeface="Arial"/>
              </a:rPr>
              <a:t>a</a:t>
            </a:r>
            <a:r>
              <a:rPr sz="1900" b="1" spc="-5" dirty="0">
                <a:latin typeface="Arial"/>
                <a:cs typeface="Arial"/>
              </a:rPr>
              <a:t>cei</a:t>
            </a:r>
            <a:r>
              <a:rPr sz="1900" b="1" dirty="0">
                <a:latin typeface="Arial"/>
                <a:cs typeface="Arial"/>
              </a:rPr>
              <a:t>t</a:t>
            </a:r>
            <a:r>
              <a:rPr sz="1900" b="1" spc="-5" dirty="0">
                <a:latin typeface="Arial"/>
                <a:cs typeface="Arial"/>
              </a:rPr>
              <a:t>e</a:t>
            </a:r>
            <a:r>
              <a:rPr sz="1900" b="1" spc="-130" dirty="0">
                <a:latin typeface="Arial"/>
                <a:cs typeface="Arial"/>
              </a:rPr>
              <a:t> </a:t>
            </a:r>
            <a:r>
              <a:rPr sz="1900" b="1" spc="-5" dirty="0">
                <a:latin typeface="Arial"/>
                <a:cs typeface="Arial"/>
              </a:rPr>
              <a:t>n</a:t>
            </a:r>
            <a:r>
              <a:rPr sz="1900" b="1" dirty="0">
                <a:latin typeface="Arial"/>
                <a:cs typeface="Arial"/>
              </a:rPr>
              <a:t>u</a:t>
            </a:r>
            <a:r>
              <a:rPr sz="1900" b="1" spc="15" dirty="0">
                <a:latin typeface="Arial"/>
                <a:cs typeface="Arial"/>
              </a:rPr>
              <a:t>e</a:t>
            </a:r>
            <a:r>
              <a:rPr sz="1900" b="1" spc="-55" dirty="0">
                <a:latin typeface="Arial"/>
                <a:cs typeface="Arial"/>
              </a:rPr>
              <a:t>v</a:t>
            </a:r>
            <a:r>
              <a:rPr sz="1900" b="1" spc="-5" dirty="0">
                <a:latin typeface="Arial"/>
                <a:cs typeface="Arial"/>
              </a:rPr>
              <a:t>o</a:t>
            </a:r>
            <a:endParaRPr sz="1900">
              <a:latin typeface="Arial"/>
              <a:cs typeface="Arial"/>
            </a:endParaRPr>
          </a:p>
        </p:txBody>
      </p:sp>
      <p:sp>
        <p:nvSpPr>
          <p:cNvPr id="37" name="object 37"/>
          <p:cNvSpPr txBox="1"/>
          <p:nvPr/>
        </p:nvSpPr>
        <p:spPr>
          <a:xfrm>
            <a:off x="935228" y="4448937"/>
            <a:ext cx="3107055" cy="304570"/>
          </a:xfrm>
          <a:prstGeom prst="rect">
            <a:avLst/>
          </a:prstGeom>
        </p:spPr>
        <p:txBody>
          <a:bodyPr vert="horz" wrap="square" lIns="0" tIns="12064" rIns="0" bIns="0" rtlCol="0">
            <a:spAutoFit/>
          </a:bodyPr>
          <a:lstStyle/>
          <a:p>
            <a:pPr marL="12699">
              <a:spcBef>
                <a:spcPts val="95"/>
              </a:spcBef>
              <a:tabLst>
                <a:tab pos="2824230" algn="l"/>
              </a:tabLst>
            </a:pPr>
            <a:r>
              <a:rPr sz="1900" b="1" spc="-5" dirty="0">
                <a:latin typeface="Arial"/>
                <a:cs typeface="Arial"/>
              </a:rPr>
              <a:t>El	</a:t>
            </a:r>
            <a:r>
              <a:rPr sz="1900" b="1" spc="5" dirty="0">
                <a:latin typeface="Arial"/>
                <a:cs typeface="Arial"/>
              </a:rPr>
              <a:t>e</a:t>
            </a:r>
            <a:r>
              <a:rPr sz="1900" b="1" spc="-5" dirty="0">
                <a:latin typeface="Arial"/>
                <a:cs typeface="Arial"/>
              </a:rPr>
              <a:t>s</a:t>
            </a:r>
            <a:endParaRPr sz="1900">
              <a:latin typeface="Arial"/>
              <a:cs typeface="Arial"/>
            </a:endParaRPr>
          </a:p>
        </p:txBody>
      </p:sp>
      <p:sp>
        <p:nvSpPr>
          <p:cNvPr id="38" name="object 38"/>
          <p:cNvSpPr txBox="1"/>
          <p:nvPr/>
        </p:nvSpPr>
        <p:spPr>
          <a:xfrm>
            <a:off x="4080384" y="4478402"/>
            <a:ext cx="14357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s</a:t>
            </a:r>
            <a:r>
              <a:rPr sz="1900" b="1" spc="-5" dirty="0">
                <a:latin typeface="Arial"/>
                <a:cs typeface="Arial"/>
              </a:rPr>
              <a:t>iderado</a:t>
            </a:r>
            <a:endParaRPr sz="1900">
              <a:latin typeface="Arial"/>
              <a:cs typeface="Arial"/>
            </a:endParaRPr>
          </a:p>
        </p:txBody>
      </p:sp>
      <p:sp>
        <p:nvSpPr>
          <p:cNvPr id="39" name="object 39"/>
          <p:cNvSpPr txBox="1"/>
          <p:nvPr/>
        </p:nvSpPr>
        <p:spPr>
          <a:xfrm>
            <a:off x="5553583" y="4448936"/>
            <a:ext cx="10128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a:t>
            </a:r>
            <a:r>
              <a:rPr sz="1900" b="1" dirty="0">
                <a:latin typeface="Arial"/>
                <a:cs typeface="Arial"/>
              </a:rPr>
              <a:t>o</a:t>
            </a:r>
            <a:r>
              <a:rPr sz="1900" b="1" spc="-5" dirty="0">
                <a:latin typeface="Arial"/>
                <a:cs typeface="Arial"/>
              </a:rPr>
              <a:t>mo</a:t>
            </a:r>
            <a:r>
              <a:rPr sz="1900" b="1" spc="-135" dirty="0">
                <a:latin typeface="Arial"/>
                <a:cs typeface="Arial"/>
              </a:rPr>
              <a:t> </a:t>
            </a:r>
            <a:r>
              <a:rPr sz="1900" b="1" spc="-5" dirty="0">
                <a:latin typeface="Arial"/>
                <a:cs typeface="Arial"/>
              </a:rPr>
              <a:t>un</a:t>
            </a:r>
            <a:endParaRPr sz="1900">
              <a:latin typeface="Arial"/>
              <a:cs typeface="Arial"/>
            </a:endParaRPr>
          </a:p>
        </p:txBody>
      </p:sp>
      <p:sp>
        <p:nvSpPr>
          <p:cNvPr id="40" name="object 40"/>
          <p:cNvSpPr txBox="1"/>
          <p:nvPr/>
        </p:nvSpPr>
        <p:spPr>
          <a:xfrm>
            <a:off x="6605906" y="4478402"/>
            <a:ext cx="6965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índice</a:t>
            </a:r>
            <a:endParaRPr sz="1900">
              <a:latin typeface="Arial"/>
              <a:cs typeface="Arial"/>
            </a:endParaRPr>
          </a:p>
        </p:txBody>
      </p:sp>
      <p:sp>
        <p:nvSpPr>
          <p:cNvPr id="41" name="object 41"/>
          <p:cNvSpPr txBox="1"/>
          <p:nvPr/>
        </p:nvSpPr>
        <p:spPr>
          <a:xfrm>
            <a:off x="7339965" y="4448936"/>
            <a:ext cx="26454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130" dirty="0">
                <a:latin typeface="Arial"/>
                <a:cs typeface="Arial"/>
              </a:rPr>
              <a:t> </a:t>
            </a:r>
            <a:r>
              <a:rPr sz="1900" b="1" spc="-5" dirty="0">
                <a:latin typeface="Arial"/>
                <a:cs typeface="Arial"/>
              </a:rPr>
              <a:t>aceite</a:t>
            </a:r>
            <a:r>
              <a:rPr sz="1900" b="1" spc="-120" dirty="0">
                <a:latin typeface="Arial"/>
                <a:cs typeface="Arial"/>
              </a:rPr>
              <a:t> </a:t>
            </a:r>
            <a:r>
              <a:rPr sz="1900" b="1" spc="-5" dirty="0">
                <a:latin typeface="Arial"/>
                <a:cs typeface="Arial"/>
              </a:rPr>
              <a:t>de</a:t>
            </a:r>
            <a:r>
              <a:rPr sz="1900" b="1" spc="-130" dirty="0">
                <a:latin typeface="Arial"/>
                <a:cs typeface="Arial"/>
              </a:rPr>
              <a:t> </a:t>
            </a:r>
            <a:r>
              <a:rPr sz="1900" b="1" spc="-5" dirty="0">
                <a:latin typeface="Arial"/>
                <a:cs typeface="Arial"/>
              </a:rPr>
              <a:t>refi</a:t>
            </a:r>
            <a:r>
              <a:rPr sz="1900" b="1" dirty="0">
                <a:latin typeface="Arial"/>
                <a:cs typeface="Arial"/>
              </a:rPr>
              <a:t>n</a:t>
            </a:r>
            <a:r>
              <a:rPr sz="1900" b="1" spc="-5" dirty="0">
                <a:latin typeface="Arial"/>
                <a:cs typeface="Arial"/>
              </a:rPr>
              <a:t>aci</a:t>
            </a:r>
            <a:r>
              <a:rPr sz="1900" b="1" dirty="0">
                <a:latin typeface="Arial"/>
                <a:cs typeface="Arial"/>
              </a:rPr>
              <a:t>ó</a:t>
            </a:r>
            <a:r>
              <a:rPr sz="1900" b="1" spc="5" dirty="0">
                <a:latin typeface="Arial"/>
                <a:cs typeface="Arial"/>
              </a:rPr>
              <a:t>n</a:t>
            </a:r>
            <a:r>
              <a:rPr sz="1900" b="1" spc="-5" dirty="0">
                <a:latin typeface="Arial"/>
                <a:cs typeface="Arial"/>
              </a:rPr>
              <a:t>.</a:t>
            </a:r>
            <a:endParaRPr sz="1900">
              <a:latin typeface="Arial"/>
              <a:cs typeface="Arial"/>
            </a:endParaRPr>
          </a:p>
        </p:txBody>
      </p:sp>
      <p:sp>
        <p:nvSpPr>
          <p:cNvPr id="42" name="object 42"/>
          <p:cNvSpPr/>
          <p:nvPr/>
        </p:nvSpPr>
        <p:spPr>
          <a:xfrm>
            <a:off x="1536447" y="5033137"/>
            <a:ext cx="1464946" cy="277495"/>
          </a:xfrm>
          <a:custGeom>
            <a:avLst/>
            <a:gdLst/>
            <a:ahLst/>
            <a:cxnLst/>
            <a:rect l="l" t="t" r="r" b="b"/>
            <a:pathLst>
              <a:path w="1464945" h="277495">
                <a:moveTo>
                  <a:pt x="1464564" y="0"/>
                </a:moveTo>
                <a:lnTo>
                  <a:pt x="0" y="0"/>
                </a:lnTo>
                <a:lnTo>
                  <a:pt x="0" y="277368"/>
                </a:lnTo>
                <a:lnTo>
                  <a:pt x="1464564" y="277368"/>
                </a:lnTo>
                <a:lnTo>
                  <a:pt x="1464564" y="0"/>
                </a:lnTo>
                <a:close/>
              </a:path>
            </a:pathLst>
          </a:custGeom>
          <a:solidFill>
            <a:srgbClr val="FFFF00"/>
          </a:solidFill>
        </p:spPr>
        <p:txBody>
          <a:bodyPr wrap="square" lIns="0" tIns="0" rIns="0" bIns="0" rtlCol="0"/>
          <a:lstStyle/>
          <a:p>
            <a:endParaRPr/>
          </a:p>
        </p:txBody>
      </p:sp>
      <p:sp>
        <p:nvSpPr>
          <p:cNvPr id="43" name="object 43"/>
          <p:cNvSpPr/>
          <p:nvPr/>
        </p:nvSpPr>
        <p:spPr>
          <a:xfrm>
            <a:off x="8808466" y="5033137"/>
            <a:ext cx="1045844" cy="277495"/>
          </a:xfrm>
          <a:custGeom>
            <a:avLst/>
            <a:gdLst/>
            <a:ahLst/>
            <a:cxnLst/>
            <a:rect l="l" t="t" r="r" b="b"/>
            <a:pathLst>
              <a:path w="1045845" h="277495">
                <a:moveTo>
                  <a:pt x="1045464" y="0"/>
                </a:moveTo>
                <a:lnTo>
                  <a:pt x="0" y="0"/>
                </a:lnTo>
                <a:lnTo>
                  <a:pt x="0" y="277368"/>
                </a:lnTo>
                <a:lnTo>
                  <a:pt x="1045464" y="277368"/>
                </a:lnTo>
                <a:lnTo>
                  <a:pt x="1045464" y="0"/>
                </a:lnTo>
                <a:close/>
              </a:path>
            </a:pathLst>
          </a:custGeom>
          <a:solidFill>
            <a:srgbClr val="FFFF00"/>
          </a:solidFill>
        </p:spPr>
        <p:txBody>
          <a:bodyPr wrap="square" lIns="0" tIns="0" rIns="0" bIns="0" rtlCol="0"/>
          <a:lstStyle/>
          <a:p>
            <a:endParaRPr/>
          </a:p>
        </p:txBody>
      </p:sp>
      <p:pic>
        <p:nvPicPr>
          <p:cNvPr id="44" name="object 44"/>
          <p:cNvPicPr/>
          <p:nvPr/>
        </p:nvPicPr>
        <p:blipFill>
          <a:blip r:embed="rId2" cstate="print"/>
          <a:stretch>
            <a:fillRect/>
          </a:stretch>
        </p:blipFill>
        <p:spPr>
          <a:xfrm>
            <a:off x="719455" y="5061542"/>
            <a:ext cx="208914" cy="194987"/>
          </a:xfrm>
          <a:prstGeom prst="rect">
            <a:avLst/>
          </a:prstGeom>
        </p:spPr>
      </p:pic>
      <p:sp>
        <p:nvSpPr>
          <p:cNvPr id="45" name="object 45"/>
          <p:cNvSpPr txBox="1"/>
          <p:nvPr/>
        </p:nvSpPr>
        <p:spPr>
          <a:xfrm>
            <a:off x="935227" y="5003673"/>
            <a:ext cx="43307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Para</a:t>
            </a:r>
            <a:r>
              <a:rPr sz="1900" b="1" spc="-10" dirty="0">
                <a:latin typeface="Arial"/>
                <a:cs typeface="Arial"/>
              </a:rPr>
              <a:t> </a:t>
            </a:r>
            <a:r>
              <a:rPr sz="1900" b="1" dirty="0">
                <a:latin typeface="Arial"/>
                <a:cs typeface="Arial"/>
              </a:rPr>
              <a:t>aceite</a:t>
            </a:r>
            <a:r>
              <a:rPr sz="1900" b="1" spc="-15" dirty="0">
                <a:latin typeface="Arial"/>
                <a:cs typeface="Arial"/>
              </a:rPr>
              <a:t> </a:t>
            </a:r>
            <a:r>
              <a:rPr sz="1900" b="1" dirty="0">
                <a:latin typeface="Arial"/>
                <a:cs typeface="Arial"/>
              </a:rPr>
              <a:t>usado,</a:t>
            </a:r>
            <a:r>
              <a:rPr sz="1900" b="1" spc="-10"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oscuridad</a:t>
            </a:r>
            <a:r>
              <a:rPr sz="1900" b="1" dirty="0">
                <a:latin typeface="Arial"/>
                <a:cs typeface="Arial"/>
              </a:rPr>
              <a:t> </a:t>
            </a:r>
            <a:r>
              <a:rPr sz="1900" b="1" spc="-5" dirty="0">
                <a:latin typeface="Arial"/>
                <a:cs typeface="Arial"/>
              </a:rPr>
              <a:t>es</a:t>
            </a:r>
            <a:r>
              <a:rPr sz="1900" b="1" spc="-15" dirty="0">
                <a:latin typeface="Arial"/>
                <a:cs typeface="Arial"/>
              </a:rPr>
              <a:t> </a:t>
            </a:r>
            <a:r>
              <a:rPr sz="1900" b="1" dirty="0">
                <a:latin typeface="Arial"/>
                <a:cs typeface="Arial"/>
              </a:rPr>
              <a:t>un</a:t>
            </a:r>
            <a:endParaRPr sz="1900">
              <a:latin typeface="Arial"/>
              <a:cs typeface="Arial"/>
            </a:endParaRPr>
          </a:p>
        </p:txBody>
      </p:sp>
      <p:sp>
        <p:nvSpPr>
          <p:cNvPr id="46" name="object 46"/>
          <p:cNvSpPr txBox="1"/>
          <p:nvPr/>
        </p:nvSpPr>
        <p:spPr>
          <a:xfrm>
            <a:off x="5320919" y="5033137"/>
            <a:ext cx="10871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indica</a:t>
            </a:r>
            <a:r>
              <a:rPr sz="1900" b="1" dirty="0">
                <a:latin typeface="Arial"/>
                <a:cs typeface="Arial"/>
              </a:rPr>
              <a:t>d</a:t>
            </a:r>
            <a:r>
              <a:rPr sz="1900" b="1" spc="-5" dirty="0">
                <a:latin typeface="Arial"/>
                <a:cs typeface="Arial"/>
              </a:rPr>
              <a:t>or</a:t>
            </a:r>
            <a:endParaRPr sz="1900">
              <a:latin typeface="Arial"/>
              <a:cs typeface="Arial"/>
            </a:endParaRPr>
          </a:p>
        </p:txBody>
      </p:sp>
      <p:sp>
        <p:nvSpPr>
          <p:cNvPr id="47" name="object 47"/>
          <p:cNvSpPr txBox="1"/>
          <p:nvPr/>
        </p:nvSpPr>
        <p:spPr>
          <a:xfrm>
            <a:off x="6822313" y="5033137"/>
            <a:ext cx="17043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t</a:t>
            </a:r>
            <a:r>
              <a:rPr sz="1900" b="1" spc="-5" dirty="0">
                <a:latin typeface="Arial"/>
                <a:cs typeface="Arial"/>
              </a:rPr>
              <a:t>aminación</a:t>
            </a:r>
            <a:endParaRPr sz="1900">
              <a:latin typeface="Arial"/>
              <a:cs typeface="Arial"/>
            </a:endParaRPr>
          </a:p>
        </p:txBody>
      </p:sp>
      <p:sp>
        <p:nvSpPr>
          <p:cNvPr id="48" name="object 48"/>
          <p:cNvSpPr txBox="1"/>
          <p:nvPr/>
        </p:nvSpPr>
        <p:spPr>
          <a:xfrm>
            <a:off x="6462141" y="5003673"/>
            <a:ext cx="3471545" cy="304570"/>
          </a:xfrm>
          <a:prstGeom prst="rect">
            <a:avLst/>
          </a:prstGeom>
        </p:spPr>
        <p:txBody>
          <a:bodyPr vert="horz" wrap="square" lIns="0" tIns="12064" rIns="0" bIns="0" rtlCol="0">
            <a:spAutoFit/>
          </a:bodyPr>
          <a:lstStyle/>
          <a:p>
            <a:pPr marL="12699">
              <a:spcBef>
                <a:spcPts val="95"/>
              </a:spcBef>
              <a:tabLst>
                <a:tab pos="2130871" algn="l"/>
              </a:tabLst>
            </a:pPr>
            <a:r>
              <a:rPr sz="1900" b="1" spc="-5" dirty="0">
                <a:latin typeface="Arial"/>
                <a:cs typeface="Arial"/>
              </a:rPr>
              <a:t>de	o</a:t>
            </a:r>
            <a:r>
              <a:rPr sz="1900" b="1" spc="-44" dirty="0">
                <a:latin typeface="Arial"/>
                <a:cs typeface="Arial"/>
              </a:rPr>
              <a:t> </a:t>
            </a:r>
            <a:r>
              <a:rPr sz="1900" b="1" spc="-5" dirty="0">
                <a:latin typeface="Arial"/>
                <a:cs typeface="Arial"/>
              </a:rPr>
              <a:t>deterioro.</a:t>
            </a:r>
            <a:endParaRPr sz="1900">
              <a:latin typeface="Arial"/>
              <a:cs typeface="Arial"/>
            </a:endParaRPr>
          </a:p>
        </p:txBody>
      </p:sp>
      <p:pic>
        <p:nvPicPr>
          <p:cNvPr id="49" name="object 49"/>
          <p:cNvPicPr/>
          <p:nvPr/>
        </p:nvPicPr>
        <p:blipFill>
          <a:blip r:embed="rId2" cstate="print"/>
          <a:stretch>
            <a:fillRect/>
          </a:stretch>
        </p:blipFill>
        <p:spPr>
          <a:xfrm>
            <a:off x="719455" y="5615898"/>
            <a:ext cx="208914" cy="194987"/>
          </a:xfrm>
          <a:prstGeom prst="rect">
            <a:avLst/>
          </a:prstGeom>
        </p:spPr>
      </p:pic>
      <p:sp>
        <p:nvSpPr>
          <p:cNvPr id="50" name="object 50"/>
          <p:cNvSpPr txBox="1"/>
          <p:nvPr/>
        </p:nvSpPr>
        <p:spPr>
          <a:xfrm>
            <a:off x="1266748" y="5587950"/>
            <a:ext cx="29432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grado</a:t>
            </a:r>
            <a:r>
              <a:rPr sz="1900" b="1" spc="200" dirty="0">
                <a:latin typeface="Arial"/>
                <a:cs typeface="Arial"/>
              </a:rPr>
              <a:t> </a:t>
            </a:r>
            <a:r>
              <a:rPr sz="1900" b="1" spc="-5" dirty="0">
                <a:latin typeface="Arial"/>
                <a:cs typeface="Arial"/>
              </a:rPr>
              <a:t>de</a:t>
            </a:r>
            <a:r>
              <a:rPr sz="1900" b="1" spc="210" dirty="0">
                <a:latin typeface="Arial"/>
                <a:cs typeface="Arial"/>
              </a:rPr>
              <a:t> </a:t>
            </a:r>
            <a:r>
              <a:rPr sz="1900" b="1" spc="-5" dirty="0">
                <a:latin typeface="Arial"/>
                <a:cs typeface="Arial"/>
              </a:rPr>
              <a:t>color</a:t>
            </a:r>
            <a:r>
              <a:rPr sz="1900" b="1" spc="191" dirty="0">
                <a:latin typeface="Arial"/>
                <a:cs typeface="Arial"/>
              </a:rPr>
              <a:t> </a:t>
            </a:r>
            <a:r>
              <a:rPr sz="1900" b="1" spc="-5" dirty="0">
                <a:latin typeface="Arial"/>
                <a:cs typeface="Arial"/>
              </a:rPr>
              <a:t>del</a:t>
            </a:r>
            <a:r>
              <a:rPr sz="1900" b="1" spc="195" dirty="0">
                <a:latin typeface="Arial"/>
                <a:cs typeface="Arial"/>
              </a:rPr>
              <a:t> </a:t>
            </a:r>
            <a:r>
              <a:rPr sz="1900" b="1" spc="-5" dirty="0">
                <a:latin typeface="Arial"/>
                <a:cs typeface="Arial"/>
              </a:rPr>
              <a:t>aceite</a:t>
            </a:r>
            <a:endParaRPr sz="1900">
              <a:latin typeface="Arial"/>
              <a:cs typeface="Arial"/>
            </a:endParaRPr>
          </a:p>
        </p:txBody>
      </p:sp>
      <p:sp>
        <p:nvSpPr>
          <p:cNvPr id="60" name="object 60"/>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150</a:t>
            </a:fld>
            <a:endParaRPr dirty="0"/>
          </a:p>
        </p:txBody>
      </p:sp>
      <p:sp>
        <p:nvSpPr>
          <p:cNvPr id="51" name="object 51"/>
          <p:cNvSpPr txBox="1"/>
          <p:nvPr/>
        </p:nvSpPr>
        <p:spPr>
          <a:xfrm>
            <a:off x="935227" y="5558790"/>
            <a:ext cx="4596130" cy="304570"/>
          </a:xfrm>
          <a:prstGeom prst="rect">
            <a:avLst/>
          </a:prstGeom>
        </p:spPr>
        <p:txBody>
          <a:bodyPr vert="horz" wrap="square" lIns="0" tIns="12064" rIns="0" bIns="0" rtlCol="0">
            <a:spAutoFit/>
          </a:bodyPr>
          <a:lstStyle/>
          <a:p>
            <a:pPr marL="12699">
              <a:spcBef>
                <a:spcPts val="95"/>
              </a:spcBef>
              <a:tabLst>
                <a:tab pos="3365201" algn="l"/>
              </a:tabLst>
            </a:pPr>
            <a:r>
              <a:rPr sz="1900" b="1" spc="-5" dirty="0">
                <a:latin typeface="Arial"/>
                <a:cs typeface="Arial"/>
              </a:rPr>
              <a:t>El	se</a:t>
            </a:r>
            <a:r>
              <a:rPr sz="1900" b="1" spc="125" dirty="0">
                <a:latin typeface="Arial"/>
                <a:cs typeface="Arial"/>
              </a:rPr>
              <a:t> </a:t>
            </a:r>
            <a:r>
              <a:rPr sz="1900" b="1" spc="-5" dirty="0">
                <a:latin typeface="Arial"/>
                <a:cs typeface="Arial"/>
              </a:rPr>
              <a:t>obtiene</a:t>
            </a:r>
            <a:endParaRPr sz="1900">
              <a:latin typeface="Arial"/>
              <a:cs typeface="Arial"/>
            </a:endParaRPr>
          </a:p>
        </p:txBody>
      </p:sp>
      <p:sp>
        <p:nvSpPr>
          <p:cNvPr id="52" name="object 52"/>
          <p:cNvSpPr txBox="1"/>
          <p:nvPr/>
        </p:nvSpPr>
        <p:spPr>
          <a:xfrm>
            <a:off x="5610478" y="5587950"/>
            <a:ext cx="43624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por</a:t>
            </a:r>
            <a:r>
              <a:rPr sz="1900" b="1" spc="195" dirty="0">
                <a:latin typeface="Arial"/>
                <a:cs typeface="Arial"/>
              </a:rPr>
              <a:t> </a:t>
            </a:r>
            <a:r>
              <a:rPr sz="1900" b="1" spc="-5" dirty="0">
                <a:latin typeface="Arial"/>
                <a:cs typeface="Arial"/>
              </a:rPr>
              <a:t>comparación</a:t>
            </a:r>
            <a:r>
              <a:rPr sz="1900" b="1" spc="210" dirty="0">
                <a:latin typeface="Arial"/>
                <a:cs typeface="Arial"/>
              </a:rPr>
              <a:t> </a:t>
            </a:r>
            <a:r>
              <a:rPr sz="1900" b="1" spc="-5" dirty="0">
                <a:latin typeface="Arial"/>
                <a:cs typeface="Arial"/>
              </a:rPr>
              <a:t>contra</a:t>
            </a:r>
            <a:r>
              <a:rPr sz="1900" b="1" spc="220" dirty="0">
                <a:latin typeface="Arial"/>
                <a:cs typeface="Arial"/>
              </a:rPr>
              <a:t> </a:t>
            </a:r>
            <a:r>
              <a:rPr sz="1900" b="1" spc="-5" dirty="0">
                <a:latin typeface="Arial"/>
                <a:cs typeface="Arial"/>
              </a:rPr>
              <a:t>una</a:t>
            </a:r>
            <a:r>
              <a:rPr sz="1900" b="1" spc="204" dirty="0">
                <a:latin typeface="Arial"/>
                <a:cs typeface="Arial"/>
              </a:rPr>
              <a:t> </a:t>
            </a:r>
            <a:r>
              <a:rPr sz="1900" b="1" spc="-5" dirty="0">
                <a:latin typeface="Arial"/>
                <a:cs typeface="Arial"/>
              </a:rPr>
              <a:t>tabla</a:t>
            </a:r>
            <a:r>
              <a:rPr sz="1900" b="1" spc="200" dirty="0">
                <a:latin typeface="Arial"/>
                <a:cs typeface="Arial"/>
              </a:rPr>
              <a:t> </a:t>
            </a:r>
            <a:r>
              <a:rPr sz="1900" b="1" spc="-5" dirty="0">
                <a:latin typeface="Arial"/>
                <a:cs typeface="Arial"/>
              </a:rPr>
              <a:t>de</a:t>
            </a:r>
            <a:endParaRPr sz="1900">
              <a:latin typeface="Arial"/>
              <a:cs typeface="Arial"/>
            </a:endParaRPr>
          </a:p>
        </p:txBody>
      </p:sp>
      <p:sp>
        <p:nvSpPr>
          <p:cNvPr id="53" name="object 53"/>
          <p:cNvSpPr txBox="1"/>
          <p:nvPr/>
        </p:nvSpPr>
        <p:spPr>
          <a:xfrm>
            <a:off x="947927" y="5865623"/>
            <a:ext cx="34982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colores</a:t>
            </a:r>
            <a:r>
              <a:rPr sz="1900" b="1" dirty="0">
                <a:latin typeface="Arial"/>
                <a:cs typeface="Arial"/>
              </a:rPr>
              <a:t> </a:t>
            </a:r>
            <a:r>
              <a:rPr sz="1900" b="1" spc="-5" dirty="0">
                <a:latin typeface="Arial"/>
                <a:cs typeface="Arial"/>
              </a:rPr>
              <a:t>diseñada</a:t>
            </a:r>
            <a:r>
              <a:rPr sz="1900" b="1" spc="5" dirty="0">
                <a:latin typeface="Arial"/>
                <a:cs typeface="Arial"/>
              </a:rPr>
              <a:t> </a:t>
            </a:r>
            <a:r>
              <a:rPr sz="1900" b="1" spc="-5" dirty="0">
                <a:latin typeface="Arial"/>
                <a:cs typeface="Arial"/>
              </a:rPr>
              <a:t>por</a:t>
            </a:r>
            <a:r>
              <a:rPr sz="1900" b="1" spc="5" dirty="0">
                <a:latin typeface="Arial"/>
                <a:cs typeface="Arial"/>
              </a:rPr>
              <a:t> </a:t>
            </a:r>
            <a:r>
              <a:rPr sz="1900" b="1" spc="-5" dirty="0">
                <a:latin typeface="Arial"/>
                <a:cs typeface="Arial"/>
              </a:rPr>
              <a:t>la</a:t>
            </a:r>
            <a:r>
              <a:rPr sz="1900" b="1" spc="5" dirty="0">
                <a:latin typeface="Arial"/>
                <a:cs typeface="Arial"/>
              </a:rPr>
              <a:t> </a:t>
            </a:r>
            <a:r>
              <a:rPr sz="1900" b="1" spc="-10" dirty="0">
                <a:latin typeface="Arial"/>
                <a:cs typeface="Arial"/>
              </a:rPr>
              <a:t>norma</a:t>
            </a:r>
            <a:endParaRPr sz="1900">
              <a:latin typeface="Arial"/>
              <a:cs typeface="Arial"/>
            </a:endParaRPr>
          </a:p>
        </p:txBody>
      </p:sp>
      <p:sp>
        <p:nvSpPr>
          <p:cNvPr id="54" name="object 54"/>
          <p:cNvSpPr txBox="1"/>
          <p:nvPr/>
        </p:nvSpPr>
        <p:spPr>
          <a:xfrm>
            <a:off x="4433442" y="5836158"/>
            <a:ext cx="27616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 A</a:t>
            </a:r>
            <a:r>
              <a:rPr sz="1900" b="1" spc="-21" dirty="0">
                <a:latin typeface="Arial"/>
                <a:cs typeface="Arial"/>
              </a:rPr>
              <a:t> </a:t>
            </a:r>
            <a:r>
              <a:rPr sz="1900" b="1" dirty="0">
                <a:latin typeface="Arial"/>
                <a:cs typeface="Arial"/>
              </a:rPr>
              <a:t>medida</a:t>
            </a:r>
            <a:r>
              <a:rPr sz="1900" b="1" spc="-5" dirty="0">
                <a:latin typeface="Arial"/>
                <a:cs typeface="Arial"/>
              </a:rPr>
              <a:t> que</a:t>
            </a:r>
            <a:r>
              <a:rPr sz="1900" b="1" spc="-21"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aceite</a:t>
            </a:r>
            <a:endParaRPr sz="1900">
              <a:latin typeface="Arial"/>
              <a:cs typeface="Arial"/>
            </a:endParaRPr>
          </a:p>
        </p:txBody>
      </p:sp>
      <p:sp>
        <p:nvSpPr>
          <p:cNvPr id="55" name="object 55"/>
          <p:cNvSpPr txBox="1"/>
          <p:nvPr/>
        </p:nvSpPr>
        <p:spPr>
          <a:xfrm>
            <a:off x="7250556" y="5865623"/>
            <a:ext cx="1018541"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spc="25" dirty="0">
                <a:latin typeface="Arial"/>
                <a:cs typeface="Arial"/>
              </a:rPr>
              <a:t>n</a:t>
            </a:r>
            <a:r>
              <a:rPr sz="1900" b="1" spc="-40" dirty="0">
                <a:latin typeface="Arial"/>
                <a:cs typeface="Arial"/>
              </a:rPr>
              <a:t>v</a:t>
            </a:r>
            <a:r>
              <a:rPr sz="1900" b="1" spc="-5" dirty="0">
                <a:latin typeface="Arial"/>
                <a:cs typeface="Arial"/>
              </a:rPr>
              <a:t>ejece</a:t>
            </a:r>
            <a:endParaRPr sz="1900">
              <a:latin typeface="Arial"/>
              <a:cs typeface="Arial"/>
            </a:endParaRPr>
          </a:p>
        </p:txBody>
      </p:sp>
      <p:sp>
        <p:nvSpPr>
          <p:cNvPr id="56" name="object 56"/>
          <p:cNvSpPr txBox="1"/>
          <p:nvPr/>
        </p:nvSpPr>
        <p:spPr>
          <a:xfrm>
            <a:off x="8323327" y="5836158"/>
            <a:ext cx="110934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a:t>
            </a:r>
            <a:r>
              <a:rPr sz="1900" b="1" spc="-44" dirty="0">
                <a:latin typeface="Arial"/>
                <a:cs typeface="Arial"/>
              </a:rPr>
              <a:t> </a:t>
            </a:r>
            <a:r>
              <a:rPr sz="1900" b="1" spc="-10" dirty="0">
                <a:latin typeface="Arial"/>
                <a:cs typeface="Arial"/>
              </a:rPr>
              <a:t>vuelve</a:t>
            </a:r>
            <a:endParaRPr sz="1900">
              <a:latin typeface="Arial"/>
              <a:cs typeface="Arial"/>
            </a:endParaRPr>
          </a:p>
        </p:txBody>
      </p:sp>
      <p:sp>
        <p:nvSpPr>
          <p:cNvPr id="57" name="object 57"/>
          <p:cNvSpPr txBox="1"/>
          <p:nvPr/>
        </p:nvSpPr>
        <p:spPr>
          <a:xfrm>
            <a:off x="9489694" y="5865623"/>
            <a:ext cx="48323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más</a:t>
            </a:r>
            <a:endParaRPr sz="1900">
              <a:latin typeface="Arial"/>
              <a:cs typeface="Arial"/>
            </a:endParaRPr>
          </a:p>
        </p:txBody>
      </p:sp>
      <p:sp>
        <p:nvSpPr>
          <p:cNvPr id="58" name="object 58"/>
          <p:cNvSpPr txBox="1"/>
          <p:nvPr/>
        </p:nvSpPr>
        <p:spPr>
          <a:xfrm>
            <a:off x="947928" y="6142940"/>
            <a:ext cx="8051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a:t>
            </a:r>
            <a:r>
              <a:rPr sz="1900" b="1" dirty="0">
                <a:latin typeface="Arial"/>
                <a:cs typeface="Arial"/>
              </a:rPr>
              <a:t>s</a:t>
            </a:r>
            <a:r>
              <a:rPr sz="1900" b="1" spc="-5" dirty="0">
                <a:latin typeface="Arial"/>
                <a:cs typeface="Arial"/>
              </a:rPr>
              <a:t>c</a:t>
            </a:r>
            <a:r>
              <a:rPr sz="1900" b="1" dirty="0">
                <a:latin typeface="Arial"/>
                <a:cs typeface="Arial"/>
              </a:rPr>
              <a:t>u</a:t>
            </a:r>
            <a:r>
              <a:rPr sz="1900" b="1" spc="-5" dirty="0">
                <a:latin typeface="Arial"/>
                <a:cs typeface="Arial"/>
              </a:rPr>
              <a:t>ro</a:t>
            </a:r>
            <a:endParaRPr sz="1900">
              <a:latin typeface="Arial"/>
              <a:cs typeface="Arial"/>
            </a:endParaRPr>
          </a:p>
        </p:txBody>
      </p:sp>
      <p:sp>
        <p:nvSpPr>
          <p:cNvPr id="59" name="object 59"/>
          <p:cNvSpPr txBox="1"/>
          <p:nvPr/>
        </p:nvSpPr>
        <p:spPr>
          <a:xfrm>
            <a:off x="1740155" y="6113475"/>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4670" y="1123874"/>
            <a:ext cx="9124315" cy="301625"/>
            <a:chOff x="784669" y="1123874"/>
            <a:chExt cx="9124315"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947927" y="1147826"/>
              <a:ext cx="4749800" cy="277495"/>
            </a:xfrm>
            <a:custGeom>
              <a:avLst/>
              <a:gdLst/>
              <a:ahLst/>
              <a:cxnLst/>
              <a:rect l="l" t="t" r="r" b="b"/>
              <a:pathLst>
                <a:path w="4749800" h="277494">
                  <a:moveTo>
                    <a:pt x="4749673" y="0"/>
                  </a:moveTo>
                  <a:lnTo>
                    <a:pt x="0" y="0"/>
                  </a:lnTo>
                  <a:lnTo>
                    <a:pt x="0" y="277367"/>
                  </a:lnTo>
                  <a:lnTo>
                    <a:pt x="4749673" y="277367"/>
                  </a:lnTo>
                  <a:lnTo>
                    <a:pt x="4749673" y="0"/>
                  </a:lnTo>
                  <a:close/>
                </a:path>
              </a:pathLst>
            </a:custGeom>
            <a:solidFill>
              <a:srgbClr val="FF0000"/>
            </a:solidFill>
          </p:spPr>
          <p:txBody>
            <a:bodyPr wrap="square" lIns="0" tIns="0" rIns="0" bIns="0" rtlCol="0"/>
            <a:lstStyle/>
            <a:p>
              <a:endParaRPr/>
            </a:p>
          </p:txBody>
        </p:sp>
        <p:pic>
          <p:nvPicPr>
            <p:cNvPr id="6" name="object 6"/>
            <p:cNvPicPr/>
            <p:nvPr/>
          </p:nvPicPr>
          <p:blipFill>
            <a:blip r:embed="rId2" cstate="print"/>
            <a:stretch>
              <a:fillRect/>
            </a:stretch>
          </p:blipFill>
          <p:spPr>
            <a:xfrm>
              <a:off x="948054" y="1162685"/>
              <a:ext cx="208915" cy="208914"/>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947928" y="1147827"/>
            <a:ext cx="4749800" cy="269304"/>
          </a:xfrm>
          <a:prstGeom prst="rect">
            <a:avLst/>
          </a:prstGeom>
        </p:spPr>
        <p:txBody>
          <a:bodyPr vert="horz" wrap="square" lIns="0" tIns="0" rIns="0" bIns="0" rtlCol="0">
            <a:spAutoFit/>
          </a:bodyPr>
          <a:lstStyle/>
          <a:p>
            <a:pPr marL="228580">
              <a:lnSpc>
                <a:spcPts val="2145"/>
              </a:lnSpc>
            </a:pPr>
            <a:r>
              <a:rPr sz="1900" b="1" spc="-5" dirty="0">
                <a:latin typeface="Arial"/>
                <a:cs typeface="Arial"/>
              </a:rPr>
              <a:t>Humedad</a:t>
            </a:r>
            <a:r>
              <a:rPr sz="1900" b="1" spc="10" dirty="0">
                <a:latin typeface="Arial"/>
                <a:cs typeface="Arial"/>
              </a:rPr>
              <a:t> </a:t>
            </a:r>
            <a:r>
              <a:rPr sz="1900" b="1" dirty="0">
                <a:latin typeface="Arial"/>
                <a:cs typeface="Arial"/>
              </a:rPr>
              <a:t>(ANSI</a:t>
            </a:r>
            <a:r>
              <a:rPr sz="1900" b="1" spc="10" dirty="0">
                <a:latin typeface="Arial"/>
                <a:cs typeface="Arial"/>
              </a:rPr>
              <a:t> </a:t>
            </a:r>
            <a:r>
              <a:rPr sz="1900" b="1" spc="-5" dirty="0">
                <a:latin typeface="Arial"/>
                <a:cs typeface="Arial"/>
              </a:rPr>
              <a:t>C57.91,</a:t>
            </a:r>
            <a:r>
              <a:rPr sz="1900" b="1" spc="5" dirty="0">
                <a:latin typeface="Arial"/>
                <a:cs typeface="Arial"/>
              </a:rPr>
              <a:t> </a:t>
            </a:r>
            <a:r>
              <a:rPr sz="1900" b="1" spc="-5" dirty="0">
                <a:latin typeface="Arial"/>
                <a:cs typeface="Arial"/>
              </a:rPr>
              <a:t>ANSI</a:t>
            </a:r>
            <a:r>
              <a:rPr sz="1900" b="1" spc="10" dirty="0">
                <a:latin typeface="Arial"/>
                <a:cs typeface="Arial"/>
              </a:rPr>
              <a:t> </a:t>
            </a:r>
            <a:r>
              <a:rPr sz="1900" b="1" spc="-5" dirty="0">
                <a:latin typeface="Arial"/>
                <a:cs typeface="Arial"/>
              </a:rPr>
              <a:t>C57.106):</a:t>
            </a:r>
            <a:endParaRPr sz="1900">
              <a:latin typeface="Arial"/>
              <a:cs typeface="Arial"/>
            </a:endParaRPr>
          </a:p>
        </p:txBody>
      </p:sp>
      <p:pic>
        <p:nvPicPr>
          <p:cNvPr id="10" name="object 10"/>
          <p:cNvPicPr/>
          <p:nvPr/>
        </p:nvPicPr>
        <p:blipFill>
          <a:blip r:embed="rId3" cstate="print"/>
          <a:stretch>
            <a:fillRect/>
          </a:stretch>
        </p:blipFill>
        <p:spPr>
          <a:xfrm>
            <a:off x="719455" y="1454107"/>
            <a:ext cx="208914" cy="194987"/>
          </a:xfrm>
          <a:prstGeom prst="rect">
            <a:avLst/>
          </a:prstGeom>
        </p:spPr>
      </p:pic>
      <p:sp>
        <p:nvSpPr>
          <p:cNvPr id="11" name="object 11"/>
          <p:cNvSpPr txBox="1"/>
          <p:nvPr/>
        </p:nvSpPr>
        <p:spPr>
          <a:xfrm>
            <a:off x="1271269" y="1425195"/>
            <a:ext cx="27076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contenido</a:t>
            </a:r>
            <a:r>
              <a:rPr sz="1900" b="1" spc="214" dirty="0">
                <a:latin typeface="Arial"/>
                <a:cs typeface="Arial"/>
              </a:rPr>
              <a:t> </a:t>
            </a:r>
            <a:r>
              <a:rPr sz="1900" b="1" spc="-5" dirty="0">
                <a:latin typeface="Arial"/>
                <a:cs typeface="Arial"/>
              </a:rPr>
              <a:t>de</a:t>
            </a:r>
            <a:r>
              <a:rPr sz="1900" b="1" spc="225" dirty="0">
                <a:latin typeface="Arial"/>
                <a:cs typeface="Arial"/>
              </a:rPr>
              <a:t> </a:t>
            </a:r>
            <a:r>
              <a:rPr sz="1900" b="1" spc="-5" dirty="0">
                <a:latin typeface="Arial"/>
                <a:cs typeface="Arial"/>
              </a:rPr>
              <a:t>humedad</a:t>
            </a:r>
            <a:endParaRPr sz="1900">
              <a:latin typeface="Arial"/>
              <a:cs typeface="Arial"/>
            </a:endParaRPr>
          </a:p>
        </p:txBody>
      </p:sp>
      <p:sp>
        <p:nvSpPr>
          <p:cNvPr id="12" name="object 12"/>
          <p:cNvSpPr txBox="1"/>
          <p:nvPr/>
        </p:nvSpPr>
        <p:spPr>
          <a:xfrm>
            <a:off x="935228" y="1395730"/>
            <a:ext cx="4867275" cy="304570"/>
          </a:xfrm>
          <a:prstGeom prst="rect">
            <a:avLst/>
          </a:prstGeom>
        </p:spPr>
        <p:txBody>
          <a:bodyPr vert="horz" wrap="square" lIns="0" tIns="12064" rIns="0" bIns="0" rtlCol="0">
            <a:spAutoFit/>
          </a:bodyPr>
          <a:lstStyle/>
          <a:p>
            <a:pPr marL="12699">
              <a:spcBef>
                <a:spcPts val="95"/>
              </a:spcBef>
              <a:tabLst>
                <a:tab pos="3132177" algn="l"/>
              </a:tabLst>
            </a:pPr>
            <a:r>
              <a:rPr sz="1900" b="1" spc="-5" dirty="0">
                <a:latin typeface="Arial"/>
                <a:cs typeface="Arial"/>
              </a:rPr>
              <a:t>El	en</a:t>
            </a:r>
            <a:r>
              <a:rPr sz="1900" b="1" spc="204" dirty="0">
                <a:latin typeface="Arial"/>
                <a:cs typeface="Arial"/>
              </a:rPr>
              <a:t> </a:t>
            </a:r>
            <a:r>
              <a:rPr sz="1900" b="1" spc="-5" dirty="0">
                <a:latin typeface="Arial"/>
                <a:cs typeface="Arial"/>
              </a:rPr>
              <a:t>el</a:t>
            </a:r>
            <a:r>
              <a:rPr sz="1900" b="1" spc="204" dirty="0">
                <a:latin typeface="Arial"/>
                <a:cs typeface="Arial"/>
              </a:rPr>
              <a:t> </a:t>
            </a:r>
            <a:r>
              <a:rPr sz="1900" b="1" spc="-5" dirty="0">
                <a:latin typeface="Arial"/>
                <a:cs typeface="Arial"/>
              </a:rPr>
              <a:t>aceite</a:t>
            </a:r>
            <a:r>
              <a:rPr sz="1900" b="1" spc="210" dirty="0">
                <a:latin typeface="Arial"/>
                <a:cs typeface="Arial"/>
              </a:rPr>
              <a:t> </a:t>
            </a:r>
            <a:r>
              <a:rPr sz="1900" b="1" spc="-5" dirty="0">
                <a:latin typeface="Arial"/>
                <a:cs typeface="Arial"/>
              </a:rPr>
              <a:t>es</a:t>
            </a:r>
            <a:endParaRPr sz="1900">
              <a:latin typeface="Arial"/>
              <a:cs typeface="Arial"/>
            </a:endParaRPr>
          </a:p>
        </p:txBody>
      </p:sp>
      <p:sp>
        <p:nvSpPr>
          <p:cNvPr id="13" name="object 13"/>
          <p:cNvSpPr txBox="1"/>
          <p:nvPr/>
        </p:nvSpPr>
        <p:spPr>
          <a:xfrm>
            <a:off x="5888101" y="1425195"/>
            <a:ext cx="18395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muy</a:t>
            </a:r>
            <a:r>
              <a:rPr sz="1900" b="1" spc="195" dirty="0">
                <a:latin typeface="Arial"/>
                <a:cs typeface="Arial"/>
              </a:rPr>
              <a:t> </a:t>
            </a:r>
            <a:r>
              <a:rPr sz="1900" b="1" spc="-5" dirty="0">
                <a:latin typeface="Arial"/>
                <a:cs typeface="Arial"/>
              </a:rPr>
              <a:t>importante</a:t>
            </a:r>
            <a:endParaRPr sz="1900">
              <a:latin typeface="Arial"/>
              <a:cs typeface="Arial"/>
            </a:endParaRPr>
          </a:p>
        </p:txBody>
      </p:sp>
      <p:sp>
        <p:nvSpPr>
          <p:cNvPr id="14" name="object 14"/>
          <p:cNvSpPr txBox="1"/>
          <p:nvPr/>
        </p:nvSpPr>
        <p:spPr>
          <a:xfrm>
            <a:off x="7810881" y="1395730"/>
            <a:ext cx="5346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t>
            </a:r>
            <a:r>
              <a:rPr sz="1900" b="1" dirty="0">
                <a:latin typeface="Arial"/>
                <a:cs typeface="Arial"/>
              </a:rPr>
              <a:t>a</a:t>
            </a:r>
            <a:r>
              <a:rPr sz="1900" b="1" spc="-5" dirty="0">
                <a:latin typeface="Arial"/>
                <a:cs typeface="Arial"/>
              </a:rPr>
              <a:t>ra</a:t>
            </a:r>
            <a:endParaRPr sz="1900">
              <a:latin typeface="Arial"/>
              <a:cs typeface="Arial"/>
            </a:endParaRPr>
          </a:p>
        </p:txBody>
      </p:sp>
      <p:sp>
        <p:nvSpPr>
          <p:cNvPr id="15" name="object 15"/>
          <p:cNvSpPr txBox="1"/>
          <p:nvPr/>
        </p:nvSpPr>
        <p:spPr>
          <a:xfrm>
            <a:off x="8428990" y="1425195"/>
            <a:ext cx="15443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determinar</a:t>
            </a:r>
            <a:r>
              <a:rPr sz="1900" b="1" spc="185" dirty="0">
                <a:latin typeface="Arial"/>
                <a:cs typeface="Arial"/>
              </a:rPr>
              <a:t> </a:t>
            </a:r>
            <a:r>
              <a:rPr sz="1900" b="1" spc="-5" dirty="0">
                <a:latin typeface="Arial"/>
                <a:cs typeface="Arial"/>
              </a:rPr>
              <a:t>la</a:t>
            </a:r>
            <a:endParaRPr sz="1900">
              <a:latin typeface="Arial"/>
              <a:cs typeface="Arial"/>
            </a:endParaRPr>
          </a:p>
        </p:txBody>
      </p:sp>
      <p:sp>
        <p:nvSpPr>
          <p:cNvPr id="16" name="object 16"/>
          <p:cNvSpPr txBox="1"/>
          <p:nvPr/>
        </p:nvSpPr>
        <p:spPr>
          <a:xfrm>
            <a:off x="947927" y="1702563"/>
            <a:ext cx="11423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ici</a:t>
            </a:r>
            <a:r>
              <a:rPr sz="1900" b="1" dirty="0">
                <a:latin typeface="Arial"/>
                <a:cs typeface="Arial"/>
              </a:rPr>
              <a:t>ó</a:t>
            </a:r>
            <a:r>
              <a:rPr sz="1900" b="1" spc="-5" dirty="0">
                <a:latin typeface="Arial"/>
                <a:cs typeface="Arial"/>
              </a:rPr>
              <a:t>n</a:t>
            </a:r>
            <a:endParaRPr sz="1900">
              <a:latin typeface="Arial"/>
              <a:cs typeface="Arial"/>
            </a:endParaRPr>
          </a:p>
        </p:txBody>
      </p:sp>
      <p:sp>
        <p:nvSpPr>
          <p:cNvPr id="17" name="object 17"/>
          <p:cNvSpPr txBox="1"/>
          <p:nvPr/>
        </p:nvSpPr>
        <p:spPr>
          <a:xfrm>
            <a:off x="2142491" y="1673098"/>
            <a:ext cx="17672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25" dirty="0">
                <a:latin typeface="Arial"/>
                <a:cs typeface="Arial"/>
              </a:rPr>
              <a:t> </a:t>
            </a:r>
            <a:r>
              <a:rPr sz="1900" b="1" spc="-5" dirty="0">
                <a:latin typeface="Arial"/>
                <a:cs typeface="Arial"/>
              </a:rPr>
              <a:t>mismo</a:t>
            </a:r>
            <a:r>
              <a:rPr sz="1900" b="1" spc="-10" dirty="0">
                <a:latin typeface="Arial"/>
                <a:cs typeface="Arial"/>
              </a:rPr>
              <a:t> </a:t>
            </a:r>
            <a:r>
              <a:rPr sz="1900" b="1" spc="-5" dirty="0">
                <a:latin typeface="Arial"/>
                <a:cs typeface="Arial"/>
              </a:rPr>
              <a:t>y</a:t>
            </a:r>
            <a:r>
              <a:rPr sz="1900" b="1" spc="-35" dirty="0">
                <a:latin typeface="Arial"/>
                <a:cs typeface="Arial"/>
              </a:rPr>
              <a:t> </a:t>
            </a:r>
            <a:r>
              <a:rPr sz="1900" b="1" spc="-5" dirty="0">
                <a:latin typeface="Arial"/>
                <a:cs typeface="Arial"/>
              </a:rPr>
              <a:t>su</a:t>
            </a:r>
            <a:endParaRPr sz="1900">
              <a:latin typeface="Arial"/>
              <a:cs typeface="Arial"/>
            </a:endParaRPr>
          </a:p>
        </p:txBody>
      </p:sp>
      <p:sp>
        <p:nvSpPr>
          <p:cNvPr id="18" name="object 18"/>
          <p:cNvSpPr txBox="1"/>
          <p:nvPr/>
        </p:nvSpPr>
        <p:spPr>
          <a:xfrm>
            <a:off x="3966083" y="1702563"/>
            <a:ext cx="84581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t>
            </a:r>
            <a:r>
              <a:rPr sz="1900" b="1" dirty="0">
                <a:latin typeface="Arial"/>
                <a:cs typeface="Arial"/>
              </a:rPr>
              <a:t>o</a:t>
            </a:r>
            <a:r>
              <a:rPr sz="1900" b="1" spc="-5" dirty="0">
                <a:latin typeface="Arial"/>
                <a:cs typeface="Arial"/>
              </a:rPr>
              <a:t>si</a:t>
            </a:r>
            <a:r>
              <a:rPr sz="1900" b="1" dirty="0">
                <a:latin typeface="Arial"/>
                <a:cs typeface="Arial"/>
              </a:rPr>
              <a:t>b</a:t>
            </a:r>
            <a:r>
              <a:rPr sz="1900" b="1" spc="-5" dirty="0">
                <a:latin typeface="Arial"/>
                <a:cs typeface="Arial"/>
              </a:rPr>
              <a:t>le</a:t>
            </a:r>
            <a:endParaRPr sz="1900">
              <a:latin typeface="Arial"/>
              <a:cs typeface="Arial"/>
            </a:endParaRPr>
          </a:p>
        </p:txBody>
      </p:sp>
      <p:sp>
        <p:nvSpPr>
          <p:cNvPr id="19" name="object 19"/>
          <p:cNvSpPr txBox="1"/>
          <p:nvPr/>
        </p:nvSpPr>
        <p:spPr>
          <a:xfrm>
            <a:off x="4866260" y="1673098"/>
            <a:ext cx="12706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utilización.</a:t>
            </a:r>
            <a:endParaRPr sz="1900">
              <a:latin typeface="Arial"/>
              <a:cs typeface="Arial"/>
            </a:endParaRPr>
          </a:p>
        </p:txBody>
      </p:sp>
      <p:pic>
        <p:nvPicPr>
          <p:cNvPr id="20" name="object 20"/>
          <p:cNvPicPr/>
          <p:nvPr/>
        </p:nvPicPr>
        <p:blipFill>
          <a:blip r:embed="rId3" cstate="print"/>
          <a:stretch>
            <a:fillRect/>
          </a:stretch>
        </p:blipFill>
        <p:spPr>
          <a:xfrm>
            <a:off x="719455" y="2285958"/>
            <a:ext cx="208914" cy="194987"/>
          </a:xfrm>
          <a:prstGeom prst="rect">
            <a:avLst/>
          </a:prstGeom>
        </p:spPr>
      </p:pic>
      <p:sp>
        <p:nvSpPr>
          <p:cNvPr id="21" name="object 21"/>
          <p:cNvSpPr txBox="1"/>
          <p:nvPr/>
        </p:nvSpPr>
        <p:spPr>
          <a:xfrm>
            <a:off x="935227" y="2228214"/>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22" name="object 22"/>
          <p:cNvSpPr txBox="1"/>
          <p:nvPr/>
        </p:nvSpPr>
        <p:spPr>
          <a:xfrm>
            <a:off x="1312418" y="2257375"/>
            <a:ext cx="26460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presencia</a:t>
            </a:r>
            <a:r>
              <a:rPr sz="1900" b="1" spc="114"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humedad</a:t>
            </a:r>
            <a:endParaRPr sz="1900">
              <a:latin typeface="Arial"/>
              <a:cs typeface="Arial"/>
            </a:endParaRPr>
          </a:p>
        </p:txBody>
      </p:sp>
      <p:sp>
        <p:nvSpPr>
          <p:cNvPr id="23" name="object 23"/>
          <p:cNvSpPr txBox="1"/>
          <p:nvPr/>
        </p:nvSpPr>
        <p:spPr>
          <a:xfrm>
            <a:off x="4028059" y="2228214"/>
            <a:ext cx="59550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(hasta</a:t>
            </a:r>
            <a:r>
              <a:rPr sz="1900" b="1" spc="130" dirty="0">
                <a:latin typeface="Arial"/>
                <a:cs typeface="Arial"/>
              </a:rPr>
              <a:t> </a:t>
            </a:r>
            <a:r>
              <a:rPr sz="1900" b="1" spc="-5" dirty="0">
                <a:latin typeface="Arial"/>
                <a:cs typeface="Arial"/>
              </a:rPr>
              <a:t>pequeñas</a:t>
            </a:r>
            <a:r>
              <a:rPr sz="1900" b="1" spc="125" dirty="0">
                <a:latin typeface="Arial"/>
                <a:cs typeface="Arial"/>
              </a:rPr>
              <a:t> </a:t>
            </a:r>
            <a:r>
              <a:rPr sz="1900" b="1" spc="-5" dirty="0">
                <a:latin typeface="Arial"/>
                <a:cs typeface="Arial"/>
              </a:rPr>
              <a:t>partes</a:t>
            </a:r>
            <a:r>
              <a:rPr sz="1900" b="1" spc="135" dirty="0">
                <a:latin typeface="Arial"/>
                <a:cs typeface="Arial"/>
              </a:rPr>
              <a:t> </a:t>
            </a:r>
            <a:r>
              <a:rPr sz="1900" b="1" spc="-5" dirty="0">
                <a:latin typeface="Arial"/>
                <a:cs typeface="Arial"/>
              </a:rPr>
              <a:t>de</a:t>
            </a:r>
            <a:r>
              <a:rPr sz="1900" b="1" spc="125" dirty="0">
                <a:latin typeface="Arial"/>
                <a:cs typeface="Arial"/>
              </a:rPr>
              <a:t> </a:t>
            </a:r>
            <a:r>
              <a:rPr sz="1900" b="1" spc="-5" dirty="0">
                <a:latin typeface="Arial"/>
                <a:cs typeface="Arial"/>
              </a:rPr>
              <a:t>25</a:t>
            </a:r>
            <a:r>
              <a:rPr sz="1900" b="1" spc="130" dirty="0">
                <a:latin typeface="Arial"/>
                <a:cs typeface="Arial"/>
              </a:rPr>
              <a:t> </a:t>
            </a:r>
            <a:r>
              <a:rPr sz="1900" b="1" spc="-5" dirty="0">
                <a:latin typeface="Arial"/>
                <a:cs typeface="Arial"/>
              </a:rPr>
              <a:t>partes</a:t>
            </a:r>
            <a:r>
              <a:rPr sz="1900" b="1" spc="135" dirty="0">
                <a:latin typeface="Arial"/>
                <a:cs typeface="Arial"/>
              </a:rPr>
              <a:t> </a:t>
            </a:r>
            <a:r>
              <a:rPr sz="1900" b="1" spc="-5" dirty="0">
                <a:latin typeface="Arial"/>
                <a:cs typeface="Arial"/>
              </a:rPr>
              <a:t>por</a:t>
            </a:r>
            <a:r>
              <a:rPr sz="1900" b="1" spc="114" dirty="0">
                <a:latin typeface="Arial"/>
                <a:cs typeface="Arial"/>
              </a:rPr>
              <a:t> </a:t>
            </a:r>
            <a:r>
              <a:rPr sz="1900" b="1" spc="-5" dirty="0">
                <a:latin typeface="Arial"/>
                <a:cs typeface="Arial"/>
              </a:rPr>
              <a:t>millón,</a:t>
            </a:r>
            <a:r>
              <a:rPr sz="1900" b="1" spc="120" dirty="0">
                <a:latin typeface="Arial"/>
                <a:cs typeface="Arial"/>
              </a:rPr>
              <a:t> </a:t>
            </a:r>
            <a:r>
              <a:rPr sz="1900" b="1" dirty="0">
                <a:latin typeface="Arial"/>
                <a:cs typeface="Arial"/>
              </a:rPr>
              <a:t>25</a:t>
            </a:r>
            <a:endParaRPr sz="1900">
              <a:latin typeface="Arial"/>
              <a:cs typeface="Arial"/>
            </a:endParaRPr>
          </a:p>
        </p:txBody>
      </p:sp>
      <p:sp>
        <p:nvSpPr>
          <p:cNvPr id="24" name="object 24"/>
          <p:cNvSpPr txBox="1"/>
          <p:nvPr/>
        </p:nvSpPr>
        <p:spPr>
          <a:xfrm>
            <a:off x="935227" y="2505582"/>
            <a:ext cx="24377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ppm)</a:t>
            </a:r>
            <a:r>
              <a:rPr sz="1900" b="1" spc="295" dirty="0">
                <a:latin typeface="Arial"/>
                <a:cs typeface="Arial"/>
              </a:rPr>
              <a:t> </a:t>
            </a:r>
            <a:r>
              <a:rPr sz="1900" b="1" spc="-5" dirty="0">
                <a:latin typeface="Arial"/>
                <a:cs typeface="Arial"/>
              </a:rPr>
              <a:t>usualmente</a:t>
            </a:r>
            <a:r>
              <a:rPr sz="1900" b="1" spc="295" dirty="0">
                <a:latin typeface="Arial"/>
                <a:cs typeface="Arial"/>
              </a:rPr>
              <a:t> </a:t>
            </a:r>
            <a:r>
              <a:rPr sz="1900" b="1" spc="-5" dirty="0">
                <a:latin typeface="Arial"/>
                <a:cs typeface="Arial"/>
              </a:rPr>
              <a:t>se</a:t>
            </a:r>
            <a:endParaRPr sz="1900">
              <a:latin typeface="Arial"/>
              <a:cs typeface="Arial"/>
            </a:endParaRPr>
          </a:p>
        </p:txBody>
      </p:sp>
      <p:sp>
        <p:nvSpPr>
          <p:cNvPr id="25" name="object 25"/>
          <p:cNvSpPr txBox="1"/>
          <p:nvPr/>
        </p:nvSpPr>
        <p:spPr>
          <a:xfrm>
            <a:off x="3469260" y="2535047"/>
            <a:ext cx="6048375" cy="256480"/>
          </a:xfrm>
          <a:prstGeom prst="rect">
            <a:avLst/>
          </a:prstGeom>
          <a:solidFill>
            <a:srgbClr val="FFFF00"/>
          </a:solidFill>
        </p:spPr>
        <p:txBody>
          <a:bodyPr vert="horz" wrap="square" lIns="0" tIns="0" rIns="0" bIns="0" rtlCol="0">
            <a:spAutoFit/>
          </a:bodyPr>
          <a:lstStyle/>
          <a:p>
            <a:pPr>
              <a:lnSpc>
                <a:spcPts val="1970"/>
              </a:lnSpc>
            </a:pPr>
            <a:r>
              <a:rPr sz="1900" b="1" i="1" dirty="0">
                <a:latin typeface="Arial"/>
                <a:cs typeface="Arial"/>
              </a:rPr>
              <a:t>refleja</a:t>
            </a:r>
            <a:r>
              <a:rPr sz="1900" b="1" i="1" spc="319" dirty="0">
                <a:latin typeface="Arial"/>
                <a:cs typeface="Arial"/>
              </a:rPr>
              <a:t> </a:t>
            </a:r>
            <a:r>
              <a:rPr sz="1900" b="1" i="1" spc="-5" dirty="0">
                <a:latin typeface="Arial"/>
                <a:cs typeface="Arial"/>
              </a:rPr>
              <a:t>en</a:t>
            </a:r>
            <a:r>
              <a:rPr sz="1900" b="1" i="1" spc="325" dirty="0">
                <a:latin typeface="Arial"/>
                <a:cs typeface="Arial"/>
              </a:rPr>
              <a:t> </a:t>
            </a:r>
            <a:r>
              <a:rPr sz="1900" b="1" i="1" spc="-5" dirty="0">
                <a:latin typeface="Arial"/>
                <a:cs typeface="Arial"/>
              </a:rPr>
              <a:t>una</a:t>
            </a:r>
            <a:r>
              <a:rPr sz="1900" b="1" i="1" spc="319" dirty="0">
                <a:latin typeface="Arial"/>
                <a:cs typeface="Arial"/>
              </a:rPr>
              <a:t> </a:t>
            </a:r>
            <a:r>
              <a:rPr sz="1900" b="1" i="1" spc="-5" dirty="0">
                <a:latin typeface="Arial"/>
                <a:cs typeface="Arial"/>
              </a:rPr>
              <a:t>disminución</a:t>
            </a:r>
            <a:r>
              <a:rPr sz="1900" b="1" i="1" spc="325" dirty="0">
                <a:latin typeface="Arial"/>
                <a:cs typeface="Arial"/>
              </a:rPr>
              <a:t> </a:t>
            </a:r>
            <a:r>
              <a:rPr sz="1900" b="1" i="1" spc="-5" dirty="0">
                <a:latin typeface="Arial"/>
                <a:cs typeface="Arial"/>
              </a:rPr>
              <a:t>de</a:t>
            </a:r>
            <a:r>
              <a:rPr sz="1900" b="1" i="1" spc="325" dirty="0">
                <a:latin typeface="Arial"/>
                <a:cs typeface="Arial"/>
              </a:rPr>
              <a:t> </a:t>
            </a:r>
            <a:r>
              <a:rPr sz="1900" b="1" i="1" spc="-5" dirty="0">
                <a:latin typeface="Arial"/>
                <a:cs typeface="Arial"/>
              </a:rPr>
              <a:t>la</a:t>
            </a:r>
            <a:r>
              <a:rPr sz="1900" b="1" i="1" spc="325" dirty="0">
                <a:latin typeface="Arial"/>
                <a:cs typeface="Arial"/>
              </a:rPr>
              <a:t> </a:t>
            </a:r>
            <a:r>
              <a:rPr sz="1900" b="1" i="1" spc="-5" dirty="0">
                <a:latin typeface="Arial"/>
                <a:cs typeface="Arial"/>
              </a:rPr>
              <a:t>rigidez</a:t>
            </a:r>
            <a:r>
              <a:rPr sz="1900" b="1" i="1" spc="360" dirty="0">
                <a:latin typeface="Arial"/>
                <a:cs typeface="Arial"/>
              </a:rPr>
              <a:t> </a:t>
            </a:r>
            <a:r>
              <a:rPr sz="1900" b="1" i="1" spc="-5" dirty="0">
                <a:latin typeface="Arial"/>
                <a:cs typeface="Arial"/>
              </a:rPr>
              <a:t>dieléctrica</a:t>
            </a:r>
            <a:endParaRPr sz="1900">
              <a:latin typeface="Arial"/>
              <a:cs typeface="Arial"/>
            </a:endParaRPr>
          </a:p>
        </p:txBody>
      </p:sp>
      <p:sp>
        <p:nvSpPr>
          <p:cNvPr id="26" name="object 26"/>
          <p:cNvSpPr txBox="1"/>
          <p:nvPr/>
        </p:nvSpPr>
        <p:spPr>
          <a:xfrm>
            <a:off x="9611106" y="2505582"/>
            <a:ext cx="374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27" name="object 27"/>
          <p:cNvSpPr/>
          <p:nvPr/>
        </p:nvSpPr>
        <p:spPr>
          <a:xfrm>
            <a:off x="3469260" y="2784983"/>
            <a:ext cx="6155055" cy="26034"/>
          </a:xfrm>
          <a:custGeom>
            <a:avLst/>
            <a:gdLst/>
            <a:ahLst/>
            <a:cxnLst/>
            <a:rect l="l" t="t" r="r" b="b"/>
            <a:pathLst>
              <a:path w="6155055" h="26035">
                <a:moveTo>
                  <a:pt x="6154546" y="0"/>
                </a:moveTo>
                <a:lnTo>
                  <a:pt x="0" y="0"/>
                </a:lnTo>
                <a:lnTo>
                  <a:pt x="0" y="25908"/>
                </a:lnTo>
                <a:lnTo>
                  <a:pt x="6154546" y="25908"/>
                </a:lnTo>
                <a:lnTo>
                  <a:pt x="6154546" y="0"/>
                </a:lnTo>
                <a:close/>
              </a:path>
            </a:pathLst>
          </a:custGeom>
          <a:solidFill>
            <a:srgbClr val="000000"/>
          </a:solidFill>
        </p:spPr>
        <p:txBody>
          <a:bodyPr wrap="square" lIns="0" tIns="0" rIns="0" bIns="0" rtlCol="0"/>
          <a:lstStyle/>
          <a:p>
            <a:endParaRPr/>
          </a:p>
        </p:txBody>
      </p:sp>
      <p:sp>
        <p:nvSpPr>
          <p:cNvPr id="28" name="object 28"/>
          <p:cNvSpPr txBox="1"/>
          <p:nvPr/>
        </p:nvSpPr>
        <p:spPr>
          <a:xfrm>
            <a:off x="935227" y="2782950"/>
            <a:ext cx="7759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aceite.</a:t>
            </a:r>
            <a:endParaRPr sz="1900">
              <a:latin typeface="Arial"/>
              <a:cs typeface="Arial"/>
            </a:endParaRPr>
          </a:p>
        </p:txBody>
      </p:sp>
      <p:pic>
        <p:nvPicPr>
          <p:cNvPr id="29" name="object 29"/>
          <p:cNvPicPr/>
          <p:nvPr/>
        </p:nvPicPr>
        <p:blipFill>
          <a:blip r:embed="rId4" cstate="print"/>
          <a:stretch>
            <a:fillRect/>
          </a:stretch>
        </p:blipFill>
        <p:spPr>
          <a:xfrm>
            <a:off x="719328" y="3367152"/>
            <a:ext cx="228599" cy="277367"/>
          </a:xfrm>
          <a:prstGeom prst="rect">
            <a:avLst/>
          </a:prstGeom>
        </p:spPr>
      </p:pic>
      <p:sp>
        <p:nvSpPr>
          <p:cNvPr id="30" name="object 30"/>
          <p:cNvSpPr txBox="1"/>
          <p:nvPr/>
        </p:nvSpPr>
        <p:spPr>
          <a:xfrm>
            <a:off x="935228" y="3337687"/>
            <a:ext cx="16287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44" dirty="0">
                <a:latin typeface="Arial"/>
                <a:cs typeface="Arial"/>
              </a:rPr>
              <a:t> </a:t>
            </a:r>
            <a:r>
              <a:rPr sz="1900" b="1" spc="-5" dirty="0">
                <a:latin typeface="Arial"/>
                <a:cs typeface="Arial"/>
              </a:rPr>
              <a:t>medida</a:t>
            </a:r>
            <a:r>
              <a:rPr sz="1900" b="1" spc="50" dirty="0">
                <a:latin typeface="Arial"/>
                <a:cs typeface="Arial"/>
              </a:rPr>
              <a:t> </a:t>
            </a:r>
            <a:r>
              <a:rPr sz="1900" b="1" dirty="0">
                <a:latin typeface="Arial"/>
                <a:cs typeface="Arial"/>
              </a:rPr>
              <a:t>que</a:t>
            </a:r>
            <a:endParaRPr sz="1900">
              <a:latin typeface="Arial"/>
              <a:cs typeface="Arial"/>
            </a:endParaRPr>
          </a:p>
        </p:txBody>
      </p:sp>
      <p:sp>
        <p:nvSpPr>
          <p:cNvPr id="31" name="object 31"/>
          <p:cNvSpPr txBox="1"/>
          <p:nvPr/>
        </p:nvSpPr>
        <p:spPr>
          <a:xfrm>
            <a:off x="2630678" y="3367152"/>
            <a:ext cx="393572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aumenta</a:t>
            </a:r>
            <a:r>
              <a:rPr sz="1900" b="1" spc="86" dirty="0">
                <a:latin typeface="Arial"/>
                <a:cs typeface="Arial"/>
              </a:rPr>
              <a:t> </a:t>
            </a:r>
            <a:r>
              <a:rPr sz="1900" b="1" spc="-5" dirty="0">
                <a:latin typeface="Arial"/>
                <a:cs typeface="Arial"/>
              </a:rPr>
              <a:t>la</a:t>
            </a:r>
            <a:r>
              <a:rPr sz="1900" b="1" spc="100" dirty="0">
                <a:latin typeface="Arial"/>
                <a:cs typeface="Arial"/>
              </a:rPr>
              <a:t> </a:t>
            </a:r>
            <a:r>
              <a:rPr sz="1900" b="1" spc="-5" dirty="0">
                <a:latin typeface="Arial"/>
                <a:cs typeface="Arial"/>
              </a:rPr>
              <a:t>temperatura</a:t>
            </a:r>
            <a:r>
              <a:rPr sz="1900" b="1" spc="105" dirty="0">
                <a:latin typeface="Arial"/>
                <a:cs typeface="Arial"/>
              </a:rPr>
              <a:t> </a:t>
            </a:r>
            <a:r>
              <a:rPr sz="1900" b="1" spc="-5" dirty="0">
                <a:latin typeface="Arial"/>
                <a:cs typeface="Arial"/>
              </a:rPr>
              <a:t>del</a:t>
            </a:r>
            <a:r>
              <a:rPr sz="1900" b="1" spc="86" dirty="0">
                <a:latin typeface="Arial"/>
                <a:cs typeface="Arial"/>
              </a:rPr>
              <a:t> </a:t>
            </a:r>
            <a:r>
              <a:rPr sz="1900" b="1" spc="-5" dirty="0">
                <a:latin typeface="Arial"/>
                <a:cs typeface="Arial"/>
              </a:rPr>
              <a:t>aceite</a:t>
            </a:r>
            <a:endParaRPr sz="1900">
              <a:latin typeface="Arial"/>
              <a:cs typeface="Arial"/>
            </a:endParaRPr>
          </a:p>
        </p:txBody>
      </p:sp>
      <p:sp>
        <p:nvSpPr>
          <p:cNvPr id="32" name="object 32"/>
          <p:cNvSpPr txBox="1"/>
          <p:nvPr/>
        </p:nvSpPr>
        <p:spPr>
          <a:xfrm>
            <a:off x="6553583" y="3337687"/>
            <a:ext cx="3714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5" dirty="0">
                <a:latin typeface="Arial"/>
                <a:cs typeface="Arial"/>
              </a:rPr>
              <a:t> </a:t>
            </a:r>
            <a:r>
              <a:rPr sz="1900" b="1" spc="-5" dirty="0">
                <a:latin typeface="Arial"/>
                <a:cs typeface="Arial"/>
              </a:rPr>
              <a:t>la</a:t>
            </a:r>
            <a:endParaRPr sz="1900">
              <a:latin typeface="Arial"/>
              <a:cs typeface="Arial"/>
            </a:endParaRPr>
          </a:p>
        </p:txBody>
      </p:sp>
      <p:sp>
        <p:nvSpPr>
          <p:cNvPr id="33" name="object 33"/>
          <p:cNvSpPr txBox="1"/>
          <p:nvPr/>
        </p:nvSpPr>
        <p:spPr>
          <a:xfrm>
            <a:off x="6991477" y="3367152"/>
            <a:ext cx="19939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cantidad</a:t>
            </a:r>
            <a:r>
              <a:rPr sz="1900" b="1" spc="75" dirty="0">
                <a:latin typeface="Arial"/>
                <a:cs typeface="Arial"/>
              </a:rPr>
              <a:t> </a:t>
            </a:r>
            <a:r>
              <a:rPr sz="1900" b="1" spc="-5" dirty="0">
                <a:latin typeface="Arial"/>
                <a:cs typeface="Arial"/>
              </a:rPr>
              <a:t>de</a:t>
            </a:r>
            <a:r>
              <a:rPr sz="1900" b="1" spc="70" dirty="0">
                <a:latin typeface="Arial"/>
                <a:cs typeface="Arial"/>
              </a:rPr>
              <a:t> </a:t>
            </a:r>
            <a:r>
              <a:rPr sz="1900" b="1" spc="-5" dirty="0">
                <a:latin typeface="Arial"/>
                <a:cs typeface="Arial"/>
              </a:rPr>
              <a:t>agua</a:t>
            </a:r>
            <a:endParaRPr sz="1900">
              <a:latin typeface="Arial"/>
              <a:cs typeface="Arial"/>
            </a:endParaRPr>
          </a:p>
        </p:txBody>
      </p:sp>
      <p:sp>
        <p:nvSpPr>
          <p:cNvPr id="34" name="object 34"/>
          <p:cNvSpPr txBox="1"/>
          <p:nvPr/>
        </p:nvSpPr>
        <p:spPr>
          <a:xfrm>
            <a:off x="9050273" y="3337687"/>
            <a:ext cx="93662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dis</a:t>
            </a:r>
            <a:r>
              <a:rPr sz="1900" b="1" dirty="0">
                <a:latin typeface="Arial"/>
                <a:cs typeface="Arial"/>
              </a:rPr>
              <a:t>u</a:t>
            </a:r>
            <a:r>
              <a:rPr sz="1900" b="1" spc="-5" dirty="0">
                <a:latin typeface="Arial"/>
                <a:cs typeface="Arial"/>
              </a:rPr>
              <a:t>elta</a:t>
            </a:r>
            <a:endParaRPr sz="1900">
              <a:latin typeface="Arial"/>
              <a:cs typeface="Arial"/>
            </a:endParaRPr>
          </a:p>
        </p:txBody>
      </p:sp>
      <p:sp>
        <p:nvSpPr>
          <p:cNvPr id="35" name="object 35"/>
          <p:cNvSpPr/>
          <p:nvPr/>
        </p:nvSpPr>
        <p:spPr>
          <a:xfrm>
            <a:off x="2427985" y="3644520"/>
            <a:ext cx="992505" cy="277495"/>
          </a:xfrm>
          <a:custGeom>
            <a:avLst/>
            <a:gdLst/>
            <a:ahLst/>
            <a:cxnLst/>
            <a:rect l="l" t="t" r="r" b="b"/>
            <a:pathLst>
              <a:path w="992504" h="277495">
                <a:moveTo>
                  <a:pt x="992428" y="0"/>
                </a:moveTo>
                <a:lnTo>
                  <a:pt x="0" y="0"/>
                </a:lnTo>
                <a:lnTo>
                  <a:pt x="0" y="277367"/>
                </a:lnTo>
                <a:lnTo>
                  <a:pt x="992428" y="277367"/>
                </a:lnTo>
                <a:lnTo>
                  <a:pt x="992428" y="0"/>
                </a:lnTo>
                <a:close/>
              </a:path>
            </a:pathLst>
          </a:custGeom>
          <a:solidFill>
            <a:srgbClr val="FFFF00"/>
          </a:solidFill>
        </p:spPr>
        <p:txBody>
          <a:bodyPr wrap="square" lIns="0" tIns="0" rIns="0" bIns="0" rtlCol="0"/>
          <a:lstStyle/>
          <a:p>
            <a:endParaRPr/>
          </a:p>
        </p:txBody>
      </p:sp>
      <p:sp>
        <p:nvSpPr>
          <p:cNvPr id="36" name="object 36"/>
          <p:cNvSpPr txBox="1"/>
          <p:nvPr/>
        </p:nvSpPr>
        <p:spPr>
          <a:xfrm>
            <a:off x="935229" y="3615055"/>
            <a:ext cx="2807334"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30" dirty="0">
                <a:latin typeface="Arial"/>
                <a:cs typeface="Arial"/>
              </a:rPr>
              <a:t> </a:t>
            </a:r>
            <a:r>
              <a:rPr sz="1900" b="1" spc="-5" dirty="0">
                <a:latin typeface="Arial"/>
                <a:cs typeface="Arial"/>
              </a:rPr>
              <a:t>el</a:t>
            </a:r>
            <a:r>
              <a:rPr sz="1900" b="1" spc="30" dirty="0">
                <a:latin typeface="Arial"/>
                <a:cs typeface="Arial"/>
              </a:rPr>
              <a:t> </a:t>
            </a:r>
            <a:r>
              <a:rPr sz="1900" b="1" spc="-5" dirty="0">
                <a:latin typeface="Arial"/>
                <a:cs typeface="Arial"/>
              </a:rPr>
              <a:t>mismo</a:t>
            </a:r>
            <a:r>
              <a:rPr sz="1900" b="1" spc="55" dirty="0">
                <a:latin typeface="Arial"/>
                <a:cs typeface="Arial"/>
              </a:rPr>
              <a:t> </a:t>
            </a:r>
            <a:r>
              <a:rPr sz="1900" b="1" spc="-5" dirty="0">
                <a:latin typeface="Arial"/>
                <a:cs typeface="Arial"/>
              </a:rPr>
              <a:t>aumenta</a:t>
            </a:r>
            <a:r>
              <a:rPr sz="1900" b="1" spc="40" dirty="0">
                <a:latin typeface="Arial"/>
                <a:cs typeface="Arial"/>
              </a:rPr>
              <a:t> </a:t>
            </a:r>
            <a:r>
              <a:rPr sz="1900" b="1" spc="-5" dirty="0">
                <a:latin typeface="Wingdings"/>
                <a:cs typeface="Wingdings"/>
              </a:rPr>
              <a:t></a:t>
            </a:r>
            <a:endParaRPr sz="1900">
              <a:latin typeface="Wingdings"/>
              <a:cs typeface="Wingdings"/>
            </a:endParaRPr>
          </a:p>
        </p:txBody>
      </p:sp>
      <p:sp>
        <p:nvSpPr>
          <p:cNvPr id="37" name="object 37"/>
          <p:cNvSpPr txBox="1"/>
          <p:nvPr/>
        </p:nvSpPr>
        <p:spPr>
          <a:xfrm>
            <a:off x="3803015" y="3644520"/>
            <a:ext cx="23139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Grandes</a:t>
            </a:r>
            <a:r>
              <a:rPr sz="1900" b="1" spc="40" dirty="0">
                <a:latin typeface="Arial"/>
                <a:cs typeface="Arial"/>
              </a:rPr>
              <a:t> </a:t>
            </a:r>
            <a:r>
              <a:rPr sz="1900" b="1" spc="-5" dirty="0">
                <a:latin typeface="Arial"/>
                <a:cs typeface="Arial"/>
              </a:rPr>
              <a:t>cantidades</a:t>
            </a:r>
            <a:endParaRPr sz="1900">
              <a:latin typeface="Arial"/>
              <a:cs typeface="Arial"/>
            </a:endParaRPr>
          </a:p>
        </p:txBody>
      </p:sp>
      <p:sp>
        <p:nvSpPr>
          <p:cNvPr id="38" name="object 38"/>
          <p:cNvSpPr txBox="1"/>
          <p:nvPr/>
        </p:nvSpPr>
        <p:spPr>
          <a:xfrm>
            <a:off x="6116701" y="3644520"/>
            <a:ext cx="2430145" cy="269304"/>
          </a:xfrm>
          <a:prstGeom prst="rect">
            <a:avLst/>
          </a:prstGeom>
        </p:spPr>
        <p:txBody>
          <a:bodyPr vert="horz" wrap="square" lIns="0" tIns="0" rIns="0" bIns="0" rtlCol="0">
            <a:spAutoFit/>
          </a:bodyPr>
          <a:lstStyle/>
          <a:p>
            <a:pPr marL="73018">
              <a:lnSpc>
                <a:spcPts val="2145"/>
              </a:lnSpc>
            </a:pPr>
            <a:r>
              <a:rPr sz="1900" b="1" spc="-5" dirty="0">
                <a:latin typeface="Arial"/>
                <a:cs typeface="Arial"/>
              </a:rPr>
              <a:t>de</a:t>
            </a:r>
            <a:r>
              <a:rPr sz="1900" b="1" spc="35" dirty="0">
                <a:latin typeface="Arial"/>
                <a:cs typeface="Arial"/>
              </a:rPr>
              <a:t> </a:t>
            </a:r>
            <a:r>
              <a:rPr sz="1900" b="1" spc="-5" dirty="0">
                <a:latin typeface="Arial"/>
                <a:cs typeface="Arial"/>
              </a:rPr>
              <a:t>agua</a:t>
            </a:r>
            <a:r>
              <a:rPr sz="1900" b="1" spc="30" dirty="0">
                <a:latin typeface="Arial"/>
                <a:cs typeface="Arial"/>
              </a:rPr>
              <a:t> </a:t>
            </a:r>
            <a:r>
              <a:rPr sz="1900" b="1" spc="-5" dirty="0">
                <a:latin typeface="Arial"/>
                <a:cs typeface="Arial"/>
              </a:rPr>
              <a:t>pueden</a:t>
            </a:r>
            <a:r>
              <a:rPr sz="1900" b="1" spc="30" dirty="0">
                <a:latin typeface="Arial"/>
                <a:cs typeface="Arial"/>
              </a:rPr>
              <a:t> </a:t>
            </a:r>
            <a:r>
              <a:rPr sz="1900" b="1" spc="-5" dirty="0">
                <a:latin typeface="Arial"/>
                <a:cs typeface="Arial"/>
              </a:rPr>
              <a:t>ser</a:t>
            </a:r>
            <a:endParaRPr sz="1900">
              <a:latin typeface="Arial"/>
              <a:cs typeface="Arial"/>
            </a:endParaRPr>
          </a:p>
        </p:txBody>
      </p:sp>
      <p:sp>
        <p:nvSpPr>
          <p:cNvPr id="39" name="object 39"/>
          <p:cNvSpPr txBox="1"/>
          <p:nvPr/>
        </p:nvSpPr>
        <p:spPr>
          <a:xfrm>
            <a:off x="8546339" y="3644520"/>
            <a:ext cx="14395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retenidas</a:t>
            </a:r>
            <a:r>
              <a:rPr sz="1900" b="1" spc="5" dirty="0">
                <a:latin typeface="Arial"/>
                <a:cs typeface="Arial"/>
              </a:rPr>
              <a:t> </a:t>
            </a:r>
            <a:r>
              <a:rPr sz="1900" b="1" spc="-5" dirty="0">
                <a:latin typeface="Arial"/>
                <a:cs typeface="Arial"/>
              </a:rPr>
              <a:t>en</a:t>
            </a:r>
            <a:endParaRPr sz="1900">
              <a:latin typeface="Arial"/>
              <a:cs typeface="Arial"/>
            </a:endParaRPr>
          </a:p>
        </p:txBody>
      </p:sp>
      <p:sp>
        <p:nvSpPr>
          <p:cNvPr id="40" name="object 40"/>
          <p:cNvSpPr txBox="1"/>
          <p:nvPr/>
        </p:nvSpPr>
        <p:spPr>
          <a:xfrm>
            <a:off x="947927" y="3921886"/>
            <a:ext cx="3340101" cy="269304"/>
          </a:xfrm>
          <a:prstGeom prst="rect">
            <a:avLst/>
          </a:prstGeom>
          <a:solidFill>
            <a:srgbClr val="FFFF00"/>
          </a:solidFill>
        </p:spPr>
        <p:txBody>
          <a:bodyPr vert="horz" wrap="square" lIns="0" tIns="0" rIns="0" bIns="0" rtlCol="0">
            <a:spAutoFit/>
          </a:bodyPr>
          <a:lstStyle/>
          <a:p>
            <a:pPr>
              <a:lnSpc>
                <a:spcPts val="2145"/>
              </a:lnSpc>
              <a:tabLst>
                <a:tab pos="821617" algn="l"/>
                <a:tab pos="1389257" algn="l"/>
                <a:tab pos="2920106" algn="l"/>
              </a:tabLst>
            </a:pPr>
            <a:r>
              <a:rPr sz="1900" b="1" spc="-5" dirty="0">
                <a:latin typeface="Arial"/>
                <a:cs typeface="Arial"/>
              </a:rPr>
              <a:t>aceite	c</a:t>
            </a:r>
            <a:r>
              <a:rPr sz="1900" b="1" dirty="0">
                <a:latin typeface="Arial"/>
                <a:cs typeface="Arial"/>
              </a:rPr>
              <a:t>o</a:t>
            </a:r>
            <a:r>
              <a:rPr sz="1900" b="1" spc="-5" dirty="0">
                <a:latin typeface="Arial"/>
                <a:cs typeface="Arial"/>
              </a:rPr>
              <a:t>n</a:t>
            </a:r>
            <a:r>
              <a:rPr sz="1900" b="1" dirty="0">
                <a:latin typeface="Arial"/>
                <a:cs typeface="Arial"/>
              </a:rPr>
              <a:t>	</a:t>
            </a:r>
            <a:r>
              <a:rPr sz="1900" b="1" spc="-15" dirty="0">
                <a:latin typeface="Arial"/>
                <a:cs typeface="Arial"/>
              </a:rPr>
              <a:t>t</a:t>
            </a:r>
            <a:r>
              <a:rPr sz="1900" b="1" spc="-5" dirty="0">
                <a:latin typeface="Arial"/>
                <a:cs typeface="Arial"/>
              </a:rPr>
              <a:t>emperat</a:t>
            </a:r>
            <a:r>
              <a:rPr sz="1900" b="1" dirty="0">
                <a:latin typeface="Arial"/>
                <a:cs typeface="Arial"/>
              </a:rPr>
              <a:t>u</a:t>
            </a:r>
            <a:r>
              <a:rPr sz="1900" b="1" spc="-5" dirty="0">
                <a:latin typeface="Arial"/>
                <a:cs typeface="Arial"/>
              </a:rPr>
              <a:t>ra</a:t>
            </a:r>
            <a:r>
              <a:rPr sz="1900" b="1" dirty="0">
                <a:latin typeface="Arial"/>
                <a:cs typeface="Arial"/>
              </a:rPr>
              <a:t>	</a:t>
            </a:r>
            <a:r>
              <a:rPr sz="1900" b="1" spc="-5" dirty="0">
                <a:latin typeface="Arial"/>
                <a:cs typeface="Arial"/>
              </a:rPr>
              <a:t>al</a:t>
            </a:r>
            <a:r>
              <a:rPr sz="1900" b="1" dirty="0">
                <a:latin typeface="Arial"/>
                <a:cs typeface="Arial"/>
              </a:rPr>
              <a:t>t</a:t>
            </a:r>
            <a:r>
              <a:rPr sz="1900" b="1" spc="-5" dirty="0">
                <a:latin typeface="Arial"/>
                <a:cs typeface="Arial"/>
              </a:rPr>
              <a:t>a</a:t>
            </a:r>
            <a:endParaRPr sz="1900">
              <a:latin typeface="Arial"/>
              <a:cs typeface="Arial"/>
            </a:endParaRPr>
          </a:p>
        </p:txBody>
      </p:sp>
      <p:sp>
        <p:nvSpPr>
          <p:cNvPr id="41" name="object 41"/>
          <p:cNvSpPr txBox="1"/>
          <p:nvPr/>
        </p:nvSpPr>
        <p:spPr>
          <a:xfrm>
            <a:off x="4274946" y="3892676"/>
            <a:ext cx="1066800" cy="304570"/>
          </a:xfrm>
          <a:prstGeom prst="rect">
            <a:avLst/>
          </a:prstGeom>
        </p:spPr>
        <p:txBody>
          <a:bodyPr vert="horz" wrap="square" lIns="0" tIns="12064" rIns="0" bIns="0" rtlCol="0">
            <a:spAutoFit/>
          </a:bodyPr>
          <a:lstStyle/>
          <a:p>
            <a:pPr marL="12699">
              <a:spcBef>
                <a:spcPts val="95"/>
              </a:spcBef>
              <a:tabLst>
                <a:tab pos="217784" algn="l"/>
                <a:tab pos="570814" algn="l"/>
              </a:tabLst>
            </a:pPr>
            <a:r>
              <a:rPr sz="1900" b="1" spc="-5" dirty="0">
                <a:latin typeface="Arial"/>
                <a:cs typeface="Arial"/>
              </a:rPr>
              <a:t>,	lo	c</a:t>
            </a:r>
            <a:r>
              <a:rPr sz="1900" b="1" dirty="0">
                <a:latin typeface="Arial"/>
                <a:cs typeface="Arial"/>
              </a:rPr>
              <a:t>u</a:t>
            </a:r>
            <a:r>
              <a:rPr sz="1900" b="1" spc="-5" dirty="0">
                <a:latin typeface="Arial"/>
                <a:cs typeface="Arial"/>
              </a:rPr>
              <a:t>al</a:t>
            </a:r>
            <a:endParaRPr sz="1900">
              <a:latin typeface="Arial"/>
              <a:cs typeface="Arial"/>
            </a:endParaRPr>
          </a:p>
        </p:txBody>
      </p:sp>
      <p:sp>
        <p:nvSpPr>
          <p:cNvPr id="42" name="object 42"/>
          <p:cNvSpPr txBox="1"/>
          <p:nvPr/>
        </p:nvSpPr>
        <p:spPr>
          <a:xfrm>
            <a:off x="5467223" y="3921886"/>
            <a:ext cx="4505959" cy="269304"/>
          </a:xfrm>
          <a:prstGeom prst="rect">
            <a:avLst/>
          </a:prstGeom>
          <a:solidFill>
            <a:srgbClr val="FFFF00"/>
          </a:solidFill>
        </p:spPr>
        <p:txBody>
          <a:bodyPr vert="horz" wrap="square" lIns="0" tIns="0" rIns="0" bIns="0" rtlCol="0">
            <a:spAutoFit/>
          </a:bodyPr>
          <a:lstStyle/>
          <a:p>
            <a:pPr>
              <a:lnSpc>
                <a:spcPts val="2145"/>
              </a:lnSpc>
              <a:tabLst>
                <a:tab pos="836220" algn="l"/>
                <a:tab pos="2608983" algn="l"/>
                <a:tab pos="2948678" algn="l"/>
              </a:tabLst>
            </a:pPr>
            <a:r>
              <a:rPr sz="1900" b="1" spc="-5" dirty="0">
                <a:latin typeface="Arial"/>
                <a:cs typeface="Arial"/>
              </a:rPr>
              <a:t>afec</a:t>
            </a:r>
            <a:r>
              <a:rPr sz="1900" b="1" dirty="0">
                <a:latin typeface="Arial"/>
                <a:cs typeface="Arial"/>
              </a:rPr>
              <a:t>t</a:t>
            </a:r>
            <a:r>
              <a:rPr sz="1900" b="1" spc="-5" dirty="0">
                <a:latin typeface="Arial"/>
                <a:cs typeface="Arial"/>
              </a:rPr>
              <a:t>a</a:t>
            </a:r>
            <a:r>
              <a:rPr sz="1900" b="1" dirty="0">
                <a:latin typeface="Arial"/>
                <a:cs typeface="Arial"/>
              </a:rPr>
              <a:t>	</a:t>
            </a:r>
            <a:r>
              <a:rPr sz="1900" b="1" spc="-5" dirty="0">
                <a:latin typeface="Arial"/>
                <a:cs typeface="Arial"/>
              </a:rPr>
              <a:t>drás</a:t>
            </a:r>
            <a:r>
              <a:rPr sz="1900" b="1" dirty="0">
                <a:latin typeface="Arial"/>
                <a:cs typeface="Arial"/>
              </a:rPr>
              <a:t>t</a:t>
            </a:r>
            <a:r>
              <a:rPr sz="1900" b="1" spc="-5" dirty="0">
                <a:latin typeface="Arial"/>
                <a:cs typeface="Arial"/>
              </a:rPr>
              <a:t>icamente</a:t>
            </a:r>
            <a:r>
              <a:rPr sz="1900" b="1"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característ</a:t>
            </a:r>
            <a:r>
              <a:rPr sz="1900" b="1" spc="10" dirty="0">
                <a:latin typeface="Arial"/>
                <a:cs typeface="Arial"/>
              </a:rPr>
              <a:t>i</a:t>
            </a:r>
            <a:r>
              <a:rPr sz="1900" b="1" spc="-5" dirty="0">
                <a:latin typeface="Arial"/>
                <a:cs typeface="Arial"/>
              </a:rPr>
              <a:t>ca</a:t>
            </a:r>
            <a:endParaRPr sz="1900">
              <a:latin typeface="Arial"/>
              <a:cs typeface="Arial"/>
            </a:endParaRPr>
          </a:p>
        </p:txBody>
      </p:sp>
      <p:sp>
        <p:nvSpPr>
          <p:cNvPr id="43" name="object 43"/>
          <p:cNvSpPr txBox="1"/>
          <p:nvPr/>
        </p:nvSpPr>
        <p:spPr>
          <a:xfrm>
            <a:off x="947927" y="4199510"/>
            <a:ext cx="245046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dieléctrica</a:t>
            </a:r>
            <a:r>
              <a:rPr sz="1900" b="1" spc="-15" dirty="0">
                <a:latin typeface="Arial"/>
                <a:cs typeface="Arial"/>
              </a:rPr>
              <a:t> </a:t>
            </a:r>
            <a:r>
              <a:rPr sz="1900" b="1" spc="-5" dirty="0">
                <a:latin typeface="Arial"/>
                <a:cs typeface="Arial"/>
              </a:rPr>
              <a:t>del</a:t>
            </a:r>
            <a:r>
              <a:rPr sz="1900" b="1" spc="-15" dirty="0">
                <a:latin typeface="Arial"/>
                <a:cs typeface="Arial"/>
              </a:rPr>
              <a:t> </a:t>
            </a:r>
            <a:r>
              <a:rPr sz="1900" b="1" spc="-5" dirty="0">
                <a:latin typeface="Arial"/>
                <a:cs typeface="Arial"/>
              </a:rPr>
              <a:t>aceite.</a:t>
            </a:r>
            <a:endParaRPr sz="1900">
              <a:latin typeface="Arial"/>
              <a:cs typeface="Arial"/>
            </a:endParaRPr>
          </a:p>
        </p:txBody>
      </p:sp>
      <p:pic>
        <p:nvPicPr>
          <p:cNvPr id="44" name="object 44"/>
          <p:cNvPicPr/>
          <p:nvPr/>
        </p:nvPicPr>
        <p:blipFill>
          <a:blip r:embed="rId3" cstate="print"/>
          <a:stretch>
            <a:fillRect/>
          </a:stretch>
        </p:blipFill>
        <p:spPr>
          <a:xfrm>
            <a:off x="719455" y="4784047"/>
            <a:ext cx="208914" cy="194987"/>
          </a:xfrm>
          <a:prstGeom prst="rect">
            <a:avLst/>
          </a:prstGeom>
        </p:spPr>
      </p:pic>
      <p:sp>
        <p:nvSpPr>
          <p:cNvPr id="45" name="object 45"/>
          <p:cNvSpPr txBox="1"/>
          <p:nvPr/>
        </p:nvSpPr>
        <p:spPr>
          <a:xfrm>
            <a:off x="3714622" y="4755769"/>
            <a:ext cx="527367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valores</a:t>
            </a:r>
            <a:r>
              <a:rPr sz="1900" b="1" spc="60" dirty="0">
                <a:latin typeface="Arial"/>
                <a:cs typeface="Arial"/>
              </a:rPr>
              <a:t> </a:t>
            </a:r>
            <a:r>
              <a:rPr sz="1900" b="1" spc="-5" dirty="0">
                <a:latin typeface="Arial"/>
                <a:cs typeface="Arial"/>
              </a:rPr>
              <a:t>permitidos</a:t>
            </a:r>
            <a:r>
              <a:rPr sz="1900" b="1" spc="60" dirty="0">
                <a:latin typeface="Arial"/>
                <a:cs typeface="Arial"/>
              </a:rPr>
              <a:t> </a:t>
            </a:r>
            <a:r>
              <a:rPr sz="1900" b="1" spc="-5" dirty="0">
                <a:latin typeface="Arial"/>
                <a:cs typeface="Arial"/>
              </a:rPr>
              <a:t>según</a:t>
            </a:r>
            <a:r>
              <a:rPr sz="1900" b="1" spc="60" dirty="0">
                <a:latin typeface="Arial"/>
                <a:cs typeface="Arial"/>
              </a:rPr>
              <a:t> </a:t>
            </a:r>
            <a:r>
              <a:rPr sz="1900" b="1" spc="-5" dirty="0">
                <a:latin typeface="Arial"/>
                <a:cs typeface="Arial"/>
              </a:rPr>
              <a:t>la</a:t>
            </a:r>
            <a:r>
              <a:rPr sz="1900" b="1" spc="80" dirty="0">
                <a:latin typeface="Arial"/>
                <a:cs typeface="Arial"/>
              </a:rPr>
              <a:t> </a:t>
            </a:r>
            <a:r>
              <a:rPr sz="1900" b="1" spc="-10" dirty="0">
                <a:latin typeface="Arial"/>
                <a:cs typeface="Arial"/>
              </a:rPr>
              <a:t>IEEE</a:t>
            </a:r>
            <a:r>
              <a:rPr sz="1900" b="1" spc="60" dirty="0">
                <a:latin typeface="Arial"/>
                <a:cs typeface="Arial"/>
              </a:rPr>
              <a:t> </a:t>
            </a:r>
            <a:r>
              <a:rPr sz="1900" b="1" spc="-5" dirty="0">
                <a:latin typeface="Arial"/>
                <a:cs typeface="Arial"/>
              </a:rPr>
              <a:t>Std</a:t>
            </a:r>
            <a:r>
              <a:rPr sz="1900" b="1" spc="60" dirty="0">
                <a:latin typeface="Arial"/>
                <a:cs typeface="Arial"/>
              </a:rPr>
              <a:t> </a:t>
            </a:r>
            <a:r>
              <a:rPr sz="1900" b="1" spc="-5" dirty="0">
                <a:latin typeface="Arial"/>
                <a:cs typeface="Arial"/>
              </a:rPr>
              <a:t>C57.106</a:t>
            </a:r>
            <a:endParaRPr sz="1900">
              <a:latin typeface="Arial"/>
              <a:cs typeface="Arial"/>
            </a:endParaRPr>
          </a:p>
        </p:txBody>
      </p:sp>
      <p:sp>
        <p:nvSpPr>
          <p:cNvPr id="52" name="object 5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151</a:t>
            </a:fld>
            <a:endParaRPr dirty="0"/>
          </a:p>
        </p:txBody>
      </p:sp>
      <p:sp>
        <p:nvSpPr>
          <p:cNvPr id="46" name="object 46"/>
          <p:cNvSpPr txBox="1"/>
          <p:nvPr/>
        </p:nvSpPr>
        <p:spPr>
          <a:xfrm>
            <a:off x="935227" y="4726304"/>
            <a:ext cx="9048749" cy="304570"/>
          </a:xfrm>
          <a:prstGeom prst="rect">
            <a:avLst/>
          </a:prstGeom>
        </p:spPr>
        <p:txBody>
          <a:bodyPr vert="horz" wrap="square" lIns="0" tIns="12064" rIns="0" bIns="0" rtlCol="0">
            <a:spAutoFit/>
          </a:bodyPr>
          <a:lstStyle/>
          <a:p>
            <a:pPr marL="12699">
              <a:spcBef>
                <a:spcPts val="95"/>
              </a:spcBef>
              <a:tabLst>
                <a:tab pos="8051718" algn="l"/>
              </a:tabLst>
            </a:pPr>
            <a:r>
              <a:rPr sz="1900" b="1" dirty="0">
                <a:latin typeface="Arial"/>
                <a:cs typeface="Arial"/>
              </a:rPr>
              <a:t>La</a:t>
            </a:r>
            <a:r>
              <a:rPr sz="1900" b="1" spc="55" dirty="0">
                <a:latin typeface="Arial"/>
                <a:cs typeface="Arial"/>
              </a:rPr>
              <a:t> </a:t>
            </a:r>
            <a:r>
              <a:rPr sz="1900" b="1" spc="-5" dirty="0">
                <a:latin typeface="Arial"/>
                <a:cs typeface="Arial"/>
              </a:rPr>
              <a:t>tabla</a:t>
            </a:r>
            <a:r>
              <a:rPr sz="1900" b="1" spc="44" dirty="0">
                <a:latin typeface="Arial"/>
                <a:cs typeface="Arial"/>
              </a:rPr>
              <a:t> </a:t>
            </a:r>
            <a:r>
              <a:rPr sz="1900" b="1" spc="-5" dirty="0">
                <a:latin typeface="Arial"/>
                <a:cs typeface="Arial"/>
              </a:rPr>
              <a:t>21</a:t>
            </a:r>
            <a:r>
              <a:rPr sz="1900" b="1" spc="60" dirty="0">
                <a:latin typeface="Arial"/>
                <a:cs typeface="Arial"/>
              </a:rPr>
              <a:t> </a:t>
            </a:r>
            <a:r>
              <a:rPr sz="1900" b="1" spc="-5" dirty="0">
                <a:latin typeface="Arial"/>
                <a:cs typeface="Arial"/>
              </a:rPr>
              <a:t>muestra</a:t>
            </a:r>
            <a:r>
              <a:rPr sz="1900" b="1" spc="50" dirty="0">
                <a:latin typeface="Arial"/>
                <a:cs typeface="Arial"/>
              </a:rPr>
              <a:t> </a:t>
            </a:r>
            <a:r>
              <a:rPr sz="1900" b="1" spc="-5" dirty="0">
                <a:latin typeface="Arial"/>
                <a:cs typeface="Arial"/>
              </a:rPr>
              <a:t>los	,</a:t>
            </a:r>
            <a:r>
              <a:rPr sz="1900" b="1" spc="5" dirty="0">
                <a:latin typeface="Arial"/>
                <a:cs typeface="Arial"/>
              </a:rPr>
              <a:t> </a:t>
            </a:r>
            <a:r>
              <a:rPr sz="1900" b="1" spc="-10" dirty="0">
                <a:latin typeface="Arial"/>
                <a:cs typeface="Arial"/>
              </a:rPr>
              <a:t>valores</a:t>
            </a:r>
            <a:endParaRPr sz="1900">
              <a:latin typeface="Arial"/>
              <a:cs typeface="Arial"/>
            </a:endParaRPr>
          </a:p>
        </p:txBody>
      </p:sp>
      <p:sp>
        <p:nvSpPr>
          <p:cNvPr id="47" name="object 47"/>
          <p:cNvSpPr txBox="1"/>
          <p:nvPr/>
        </p:nvSpPr>
        <p:spPr>
          <a:xfrm>
            <a:off x="947927" y="5033137"/>
            <a:ext cx="90252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válidos</a:t>
            </a:r>
            <a:r>
              <a:rPr sz="1900" b="1" spc="245" dirty="0">
                <a:latin typeface="Arial"/>
                <a:cs typeface="Arial"/>
              </a:rPr>
              <a:t> </a:t>
            </a:r>
            <a:r>
              <a:rPr sz="1900" b="1" spc="-5" dirty="0">
                <a:latin typeface="Arial"/>
                <a:cs typeface="Arial"/>
              </a:rPr>
              <a:t>para</a:t>
            </a:r>
            <a:r>
              <a:rPr sz="1900" b="1" spc="235" dirty="0">
                <a:latin typeface="Arial"/>
                <a:cs typeface="Arial"/>
              </a:rPr>
              <a:t> </a:t>
            </a:r>
            <a:r>
              <a:rPr sz="1900" b="1" spc="-5" dirty="0">
                <a:latin typeface="Arial"/>
                <a:cs typeface="Arial"/>
              </a:rPr>
              <a:t>un</a:t>
            </a:r>
            <a:r>
              <a:rPr sz="1900" b="1" spc="250" dirty="0">
                <a:latin typeface="Arial"/>
                <a:cs typeface="Arial"/>
              </a:rPr>
              <a:t> </a:t>
            </a:r>
            <a:r>
              <a:rPr sz="1900" b="1" spc="-5" dirty="0">
                <a:latin typeface="Arial"/>
                <a:cs typeface="Arial"/>
              </a:rPr>
              <a:t>porcentaje</a:t>
            </a:r>
            <a:r>
              <a:rPr sz="1900" b="1" spc="245" dirty="0">
                <a:latin typeface="Arial"/>
                <a:cs typeface="Arial"/>
              </a:rPr>
              <a:t> </a:t>
            </a:r>
            <a:r>
              <a:rPr sz="1900" b="1" spc="-5" dirty="0">
                <a:latin typeface="Arial"/>
                <a:cs typeface="Arial"/>
              </a:rPr>
              <a:t>de</a:t>
            </a:r>
            <a:r>
              <a:rPr sz="1900" b="1" spc="279" dirty="0">
                <a:latin typeface="Arial"/>
                <a:cs typeface="Arial"/>
              </a:rPr>
              <a:t> </a:t>
            </a:r>
            <a:r>
              <a:rPr sz="1900" b="1" spc="-5" dirty="0">
                <a:latin typeface="Arial"/>
                <a:cs typeface="Arial"/>
              </a:rPr>
              <a:t>peso</a:t>
            </a:r>
            <a:r>
              <a:rPr sz="1900" b="1" spc="235" dirty="0">
                <a:latin typeface="Arial"/>
                <a:cs typeface="Arial"/>
              </a:rPr>
              <a:t> </a:t>
            </a:r>
            <a:r>
              <a:rPr sz="1900" b="1" spc="-5" dirty="0">
                <a:latin typeface="Arial"/>
                <a:cs typeface="Arial"/>
              </a:rPr>
              <a:t>de</a:t>
            </a:r>
            <a:r>
              <a:rPr sz="1900" b="1" spc="240" dirty="0">
                <a:latin typeface="Arial"/>
                <a:cs typeface="Arial"/>
              </a:rPr>
              <a:t> </a:t>
            </a:r>
            <a:r>
              <a:rPr sz="1900" b="1" spc="-5" dirty="0">
                <a:latin typeface="Arial"/>
                <a:cs typeface="Arial"/>
              </a:rPr>
              <a:t>agua</a:t>
            </a:r>
            <a:r>
              <a:rPr sz="1900" b="1" spc="245" dirty="0">
                <a:latin typeface="Arial"/>
                <a:cs typeface="Arial"/>
              </a:rPr>
              <a:t> </a:t>
            </a:r>
            <a:r>
              <a:rPr sz="1900" b="1" spc="-5" dirty="0">
                <a:latin typeface="Arial"/>
                <a:cs typeface="Arial"/>
              </a:rPr>
              <a:t>respecto</a:t>
            </a:r>
            <a:r>
              <a:rPr sz="1900" b="1" spc="245" dirty="0">
                <a:latin typeface="Arial"/>
                <a:cs typeface="Arial"/>
              </a:rPr>
              <a:t> </a:t>
            </a:r>
            <a:r>
              <a:rPr sz="1900" b="1" spc="-5" dirty="0">
                <a:latin typeface="Arial"/>
                <a:cs typeface="Arial"/>
              </a:rPr>
              <a:t>al</a:t>
            </a:r>
            <a:r>
              <a:rPr sz="1900" b="1" spc="229" dirty="0">
                <a:latin typeface="Arial"/>
                <a:cs typeface="Arial"/>
              </a:rPr>
              <a:t> </a:t>
            </a:r>
            <a:r>
              <a:rPr sz="1900" b="1" spc="-5" dirty="0">
                <a:latin typeface="Arial"/>
                <a:cs typeface="Arial"/>
              </a:rPr>
              <a:t>peso</a:t>
            </a:r>
            <a:r>
              <a:rPr sz="1900" b="1" spc="235" dirty="0">
                <a:latin typeface="Arial"/>
                <a:cs typeface="Arial"/>
              </a:rPr>
              <a:t> </a:t>
            </a:r>
            <a:r>
              <a:rPr sz="1900" b="1" spc="-10" dirty="0">
                <a:latin typeface="Arial"/>
                <a:cs typeface="Arial"/>
              </a:rPr>
              <a:t>de</a:t>
            </a:r>
            <a:r>
              <a:rPr sz="1900" b="1" spc="250" dirty="0">
                <a:latin typeface="Arial"/>
                <a:cs typeface="Arial"/>
              </a:rPr>
              <a:t> </a:t>
            </a:r>
            <a:r>
              <a:rPr sz="1900" b="1" spc="-5" dirty="0">
                <a:latin typeface="Arial"/>
                <a:cs typeface="Arial"/>
              </a:rPr>
              <a:t>la</a:t>
            </a:r>
            <a:r>
              <a:rPr sz="1900" b="1" spc="245" dirty="0">
                <a:latin typeface="Arial"/>
                <a:cs typeface="Arial"/>
              </a:rPr>
              <a:t> </a:t>
            </a:r>
            <a:r>
              <a:rPr sz="1900" b="1" spc="-5" dirty="0">
                <a:latin typeface="Arial"/>
                <a:cs typeface="Arial"/>
              </a:rPr>
              <a:t>celulosa</a:t>
            </a:r>
            <a:endParaRPr sz="1900">
              <a:latin typeface="Arial"/>
              <a:cs typeface="Arial"/>
            </a:endParaRPr>
          </a:p>
        </p:txBody>
      </p:sp>
      <p:sp>
        <p:nvSpPr>
          <p:cNvPr id="48" name="object 48"/>
          <p:cNvSpPr txBox="1"/>
          <p:nvPr/>
        </p:nvSpPr>
        <p:spPr>
          <a:xfrm>
            <a:off x="935227" y="5281041"/>
            <a:ext cx="2292350" cy="304570"/>
          </a:xfrm>
          <a:prstGeom prst="rect">
            <a:avLst/>
          </a:prstGeom>
        </p:spPr>
        <p:txBody>
          <a:bodyPr vert="horz" wrap="square" lIns="0" tIns="12064" rIns="0" bIns="0" rtlCol="0">
            <a:spAutoFit/>
          </a:bodyPr>
          <a:lstStyle/>
          <a:p>
            <a:pPr marL="12699">
              <a:spcBef>
                <a:spcPts val="95"/>
              </a:spcBef>
              <a:tabLst>
                <a:tab pos="1140359" algn="l"/>
              </a:tabLst>
            </a:pPr>
            <a:r>
              <a:rPr sz="1900" b="1" spc="-5" dirty="0">
                <a:latin typeface="Arial"/>
                <a:cs typeface="Arial"/>
              </a:rPr>
              <a:t>según</a:t>
            </a:r>
            <a:r>
              <a:rPr sz="1900" b="1" spc="10" dirty="0">
                <a:latin typeface="Arial"/>
                <a:cs typeface="Arial"/>
              </a:rPr>
              <a:t> </a:t>
            </a:r>
            <a:r>
              <a:rPr sz="1900" b="1" spc="-5" dirty="0">
                <a:latin typeface="Arial"/>
                <a:cs typeface="Arial"/>
              </a:rPr>
              <a:t>lo	siguiente:</a:t>
            </a:r>
            <a:endParaRPr sz="1900">
              <a:latin typeface="Arial"/>
              <a:cs typeface="Arial"/>
            </a:endParaRPr>
          </a:p>
        </p:txBody>
      </p:sp>
      <p:sp>
        <p:nvSpPr>
          <p:cNvPr id="49" name="object 49"/>
          <p:cNvSpPr txBox="1"/>
          <p:nvPr/>
        </p:nvSpPr>
        <p:spPr>
          <a:xfrm>
            <a:off x="2296922" y="5865623"/>
            <a:ext cx="2950845"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Menor</a:t>
            </a:r>
            <a:r>
              <a:rPr sz="1900" b="1" spc="-10" dirty="0">
                <a:latin typeface="Arial"/>
                <a:cs typeface="Arial"/>
              </a:rPr>
              <a:t> </a:t>
            </a:r>
            <a:r>
              <a:rPr sz="1900" b="1" spc="-5" dirty="0">
                <a:latin typeface="Arial"/>
                <a:cs typeface="Arial"/>
              </a:rPr>
              <a:t>a 69 kV,</a:t>
            </a:r>
            <a:r>
              <a:rPr sz="1900" b="1" dirty="0">
                <a:latin typeface="Arial"/>
                <a:cs typeface="Arial"/>
              </a:rPr>
              <a:t> </a:t>
            </a:r>
            <a:r>
              <a:rPr sz="1900" b="1" spc="5" dirty="0">
                <a:latin typeface="Arial"/>
                <a:cs typeface="Arial"/>
              </a:rPr>
              <a:t>3%</a:t>
            </a:r>
            <a:r>
              <a:rPr sz="1900" b="1" spc="-21" dirty="0">
                <a:latin typeface="Arial"/>
                <a:cs typeface="Arial"/>
              </a:rPr>
              <a:t> </a:t>
            </a:r>
            <a:r>
              <a:rPr sz="1900" b="1" spc="-5" dirty="0">
                <a:latin typeface="Arial"/>
                <a:cs typeface="Arial"/>
              </a:rPr>
              <a:t>max.</a:t>
            </a:r>
            <a:endParaRPr sz="1900">
              <a:latin typeface="Arial"/>
              <a:cs typeface="Arial"/>
            </a:endParaRPr>
          </a:p>
        </p:txBody>
      </p:sp>
      <p:sp>
        <p:nvSpPr>
          <p:cNvPr id="50" name="object 50"/>
          <p:cNvSpPr txBox="1"/>
          <p:nvPr/>
        </p:nvSpPr>
        <p:spPr>
          <a:xfrm>
            <a:off x="2296922" y="6148985"/>
            <a:ext cx="3275329"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Entre</a:t>
            </a:r>
            <a:r>
              <a:rPr sz="1900" b="1" spc="-15" dirty="0">
                <a:latin typeface="Arial"/>
                <a:cs typeface="Arial"/>
              </a:rPr>
              <a:t> </a:t>
            </a:r>
            <a:r>
              <a:rPr sz="1900" b="1" spc="-5" dirty="0">
                <a:latin typeface="Arial"/>
                <a:cs typeface="Arial"/>
              </a:rPr>
              <a:t>69</a:t>
            </a:r>
            <a:r>
              <a:rPr sz="1900" b="1" spc="5" dirty="0">
                <a:latin typeface="Arial"/>
                <a:cs typeface="Arial"/>
              </a:rPr>
              <a:t> </a:t>
            </a:r>
            <a:r>
              <a:rPr sz="1900" b="1" spc="-5" dirty="0">
                <a:latin typeface="Arial"/>
                <a:cs typeface="Arial"/>
              </a:rPr>
              <a:t>y</a:t>
            </a:r>
            <a:r>
              <a:rPr sz="1900" b="1" spc="-21" dirty="0">
                <a:latin typeface="Arial"/>
                <a:cs typeface="Arial"/>
              </a:rPr>
              <a:t> </a:t>
            </a:r>
            <a:r>
              <a:rPr sz="1900" b="1" dirty="0">
                <a:latin typeface="Arial"/>
                <a:cs typeface="Arial"/>
              </a:rPr>
              <a:t>230</a:t>
            </a:r>
            <a:r>
              <a:rPr sz="1900" b="1" spc="-15" dirty="0">
                <a:latin typeface="Arial"/>
                <a:cs typeface="Arial"/>
              </a:rPr>
              <a:t> </a:t>
            </a:r>
            <a:r>
              <a:rPr sz="1900" b="1" spc="-5" dirty="0">
                <a:latin typeface="Arial"/>
                <a:cs typeface="Arial"/>
              </a:rPr>
              <a:t>kV, </a:t>
            </a:r>
            <a:r>
              <a:rPr sz="1900" b="1" spc="5" dirty="0">
                <a:latin typeface="Arial"/>
                <a:cs typeface="Arial"/>
              </a:rPr>
              <a:t>2%</a:t>
            </a:r>
            <a:r>
              <a:rPr sz="1900" b="1" spc="-25" dirty="0">
                <a:latin typeface="Arial"/>
                <a:cs typeface="Arial"/>
              </a:rPr>
              <a:t> </a:t>
            </a:r>
            <a:r>
              <a:rPr sz="1900" b="1" spc="-5" dirty="0">
                <a:latin typeface="Arial"/>
                <a:cs typeface="Arial"/>
              </a:rPr>
              <a:t>max</a:t>
            </a:r>
            <a:endParaRPr sz="1900">
              <a:latin typeface="Arial"/>
              <a:cs typeface="Arial"/>
            </a:endParaRPr>
          </a:p>
        </p:txBody>
      </p:sp>
      <p:sp>
        <p:nvSpPr>
          <p:cNvPr id="51" name="object 51"/>
          <p:cNvSpPr txBox="1"/>
          <p:nvPr/>
        </p:nvSpPr>
        <p:spPr>
          <a:xfrm>
            <a:off x="2296922" y="6426353"/>
            <a:ext cx="3275329" cy="269304"/>
          </a:xfrm>
          <a:prstGeom prst="rect">
            <a:avLst/>
          </a:prstGeom>
          <a:solidFill>
            <a:srgbClr val="00FF00"/>
          </a:solidFill>
        </p:spPr>
        <p:txBody>
          <a:bodyPr vert="horz" wrap="square" lIns="0" tIns="0" rIns="0" bIns="0" rtlCol="0">
            <a:spAutoFit/>
          </a:bodyPr>
          <a:lstStyle/>
          <a:p>
            <a:pPr marL="228580" indent="-228580">
              <a:lnSpc>
                <a:spcPts val="2095"/>
              </a:lnSpc>
              <a:buFont typeface="Wingdings"/>
              <a:buChar char=""/>
              <a:tabLst>
                <a:tab pos="228580" algn="l"/>
              </a:tabLst>
            </a:pPr>
            <a:r>
              <a:rPr sz="1900" b="1" spc="-5" dirty="0">
                <a:latin typeface="Arial"/>
                <a:cs typeface="Arial"/>
              </a:rPr>
              <a:t>Mayor</a:t>
            </a:r>
            <a:r>
              <a:rPr sz="1900" b="1" spc="-10" dirty="0">
                <a:latin typeface="Arial"/>
                <a:cs typeface="Arial"/>
              </a:rPr>
              <a:t> </a:t>
            </a:r>
            <a:r>
              <a:rPr sz="1900" b="1" spc="-5" dirty="0">
                <a:latin typeface="Arial"/>
                <a:cs typeface="Arial"/>
              </a:rPr>
              <a:t>a</a:t>
            </a:r>
            <a:r>
              <a:rPr sz="1900" b="1" spc="-10" dirty="0">
                <a:latin typeface="Arial"/>
                <a:cs typeface="Arial"/>
              </a:rPr>
              <a:t> </a:t>
            </a:r>
            <a:r>
              <a:rPr sz="1900" b="1" dirty="0">
                <a:latin typeface="Arial"/>
                <a:cs typeface="Arial"/>
              </a:rPr>
              <a:t>230</a:t>
            </a:r>
            <a:r>
              <a:rPr sz="1900" b="1" spc="5" dirty="0">
                <a:latin typeface="Arial"/>
                <a:cs typeface="Arial"/>
              </a:rPr>
              <a:t> </a:t>
            </a:r>
            <a:r>
              <a:rPr sz="1900" b="1" spc="-5" dirty="0">
                <a:latin typeface="Arial"/>
                <a:cs typeface="Arial"/>
              </a:rPr>
              <a:t>kV, </a:t>
            </a:r>
            <a:r>
              <a:rPr sz="1900" b="1" dirty="0">
                <a:latin typeface="Arial"/>
                <a:cs typeface="Arial"/>
              </a:rPr>
              <a:t>1,5%</a:t>
            </a:r>
            <a:r>
              <a:rPr sz="1900" b="1" spc="-25" dirty="0">
                <a:latin typeface="Arial"/>
                <a:cs typeface="Arial"/>
              </a:rPr>
              <a:t> </a:t>
            </a:r>
            <a:r>
              <a:rPr sz="1900" b="1" dirty="0">
                <a:latin typeface="Arial"/>
                <a:cs typeface="Arial"/>
              </a:rPr>
              <a:t>max.</a:t>
            </a:r>
            <a:endParaRPr sz="1900">
              <a:latin typeface="Arial"/>
              <a:cs typeface="Arial"/>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438655" y="1424941"/>
            <a:ext cx="7765364" cy="4613086"/>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152</a:t>
            </a:fld>
            <a:endParaRPr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301625"/>
            <a:chOff x="789431" y="1124085"/>
            <a:chExt cx="9114790"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5" name="object 5"/>
            <p:cNvSpPr/>
            <p:nvPr/>
          </p:nvSpPr>
          <p:spPr>
            <a:xfrm>
              <a:off x="947927" y="1147826"/>
              <a:ext cx="3597275" cy="277495"/>
            </a:xfrm>
            <a:custGeom>
              <a:avLst/>
              <a:gdLst/>
              <a:ahLst/>
              <a:cxnLst/>
              <a:rect l="l" t="t" r="r" b="b"/>
              <a:pathLst>
                <a:path w="3597275" h="277494">
                  <a:moveTo>
                    <a:pt x="3597275" y="0"/>
                  </a:moveTo>
                  <a:lnTo>
                    <a:pt x="0" y="0"/>
                  </a:lnTo>
                  <a:lnTo>
                    <a:pt x="0" y="277367"/>
                  </a:lnTo>
                  <a:lnTo>
                    <a:pt x="3597275" y="277367"/>
                  </a:lnTo>
                  <a:lnTo>
                    <a:pt x="3597275" y="0"/>
                  </a:lnTo>
                  <a:close/>
                </a:path>
              </a:pathLst>
            </a:custGeom>
            <a:solidFill>
              <a:srgbClr val="FF0000"/>
            </a:solidFill>
          </p:spPr>
          <p:txBody>
            <a:bodyPr wrap="square" lIns="0" tIns="0" rIns="0" bIns="0" rtlCol="0"/>
            <a:lstStyle/>
            <a:p>
              <a:endParaRPr/>
            </a:p>
          </p:txBody>
        </p:sp>
        <p:pic>
          <p:nvPicPr>
            <p:cNvPr id="6" name="object 6"/>
            <p:cNvPicPr/>
            <p:nvPr/>
          </p:nvPicPr>
          <p:blipFill>
            <a:blip r:embed="rId2" cstate="print"/>
            <a:stretch>
              <a:fillRect/>
            </a:stretch>
          </p:blipFill>
          <p:spPr>
            <a:xfrm>
              <a:off x="948054" y="1162685"/>
              <a:ext cx="208915" cy="208914"/>
            </a:xfrm>
            <a:prstGeom prst="rect">
              <a:avLst/>
            </a:prstGeom>
          </p:spPr>
        </p:pic>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947928" y="1147827"/>
            <a:ext cx="3597275" cy="269304"/>
          </a:xfrm>
          <a:prstGeom prst="rect">
            <a:avLst/>
          </a:prstGeom>
        </p:spPr>
        <p:txBody>
          <a:bodyPr vert="horz" wrap="square" lIns="0" tIns="0" rIns="0" bIns="0" rtlCol="0">
            <a:spAutoFit/>
          </a:bodyPr>
          <a:lstStyle/>
          <a:p>
            <a:pPr marL="228580">
              <a:lnSpc>
                <a:spcPts val="2145"/>
              </a:lnSpc>
            </a:pPr>
            <a:r>
              <a:rPr sz="1900" b="1" spc="-5" dirty="0">
                <a:latin typeface="Arial"/>
                <a:cs typeface="Arial"/>
              </a:rPr>
              <a:t>Gases </a:t>
            </a:r>
            <a:r>
              <a:rPr sz="1900" b="1" dirty="0">
                <a:latin typeface="Arial"/>
                <a:cs typeface="Arial"/>
              </a:rPr>
              <a:t>Disueltos</a:t>
            </a:r>
            <a:r>
              <a:rPr sz="1900" b="1" spc="-5" dirty="0">
                <a:latin typeface="Arial"/>
                <a:cs typeface="Arial"/>
              </a:rPr>
              <a:t> en</a:t>
            </a:r>
            <a:r>
              <a:rPr sz="1900" b="1" dirty="0">
                <a:latin typeface="Arial"/>
                <a:cs typeface="Arial"/>
              </a:rPr>
              <a:t> </a:t>
            </a:r>
            <a:r>
              <a:rPr sz="1900" b="1" spc="-5" dirty="0">
                <a:latin typeface="Arial"/>
                <a:cs typeface="Arial"/>
              </a:rPr>
              <a:t>el Aceite:</a:t>
            </a:r>
            <a:endParaRPr sz="1900">
              <a:latin typeface="Arial"/>
              <a:cs typeface="Arial"/>
            </a:endParaRPr>
          </a:p>
        </p:txBody>
      </p:sp>
      <p:pic>
        <p:nvPicPr>
          <p:cNvPr id="10" name="object 10"/>
          <p:cNvPicPr/>
          <p:nvPr/>
        </p:nvPicPr>
        <p:blipFill>
          <a:blip r:embed="rId3" cstate="print"/>
          <a:stretch>
            <a:fillRect/>
          </a:stretch>
        </p:blipFill>
        <p:spPr>
          <a:xfrm>
            <a:off x="719455" y="1731602"/>
            <a:ext cx="208914" cy="194987"/>
          </a:xfrm>
          <a:prstGeom prst="rect">
            <a:avLst/>
          </a:prstGeom>
        </p:spPr>
      </p:pic>
      <p:sp>
        <p:nvSpPr>
          <p:cNvPr id="11" name="object 11"/>
          <p:cNvSpPr txBox="1"/>
          <p:nvPr/>
        </p:nvSpPr>
        <p:spPr>
          <a:xfrm>
            <a:off x="1495298" y="1702563"/>
            <a:ext cx="26111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primeros</a:t>
            </a:r>
            <a:r>
              <a:rPr sz="1900" b="1" spc="380" dirty="0">
                <a:latin typeface="Arial"/>
                <a:cs typeface="Arial"/>
              </a:rPr>
              <a:t> </a:t>
            </a:r>
            <a:r>
              <a:rPr sz="1900" b="1" spc="-5" dirty="0">
                <a:latin typeface="Arial"/>
                <a:cs typeface="Arial"/>
              </a:rPr>
              <a:t>mecanismos</a:t>
            </a:r>
            <a:endParaRPr sz="1900">
              <a:latin typeface="Arial"/>
              <a:cs typeface="Arial"/>
            </a:endParaRPr>
          </a:p>
        </p:txBody>
      </p:sp>
      <p:sp>
        <p:nvSpPr>
          <p:cNvPr id="12" name="object 12"/>
          <p:cNvSpPr txBox="1"/>
          <p:nvPr/>
        </p:nvSpPr>
        <p:spPr>
          <a:xfrm>
            <a:off x="935228" y="1673098"/>
            <a:ext cx="5407025" cy="304570"/>
          </a:xfrm>
          <a:prstGeom prst="rect">
            <a:avLst/>
          </a:prstGeom>
        </p:spPr>
        <p:txBody>
          <a:bodyPr vert="horz" wrap="square" lIns="0" tIns="12064" rIns="0" bIns="0" rtlCol="0">
            <a:spAutoFit/>
          </a:bodyPr>
          <a:lstStyle/>
          <a:p>
            <a:pPr marL="12699">
              <a:spcBef>
                <a:spcPts val="95"/>
              </a:spcBef>
              <a:tabLst>
                <a:tab pos="3287737" algn="l"/>
              </a:tabLst>
            </a:pPr>
            <a:r>
              <a:rPr sz="1900" b="1" spc="-5" dirty="0">
                <a:latin typeface="Arial"/>
                <a:cs typeface="Arial"/>
              </a:rPr>
              <a:t>Los	que</a:t>
            </a:r>
            <a:r>
              <a:rPr sz="1900" b="1" spc="370" dirty="0">
                <a:latin typeface="Arial"/>
                <a:cs typeface="Arial"/>
              </a:rPr>
              <a:t> </a:t>
            </a:r>
            <a:r>
              <a:rPr sz="1900" b="1" spc="-5" dirty="0">
                <a:latin typeface="Arial"/>
                <a:cs typeface="Arial"/>
              </a:rPr>
              <a:t>inciden</a:t>
            </a:r>
            <a:r>
              <a:rPr sz="1900" b="1" spc="370" dirty="0">
                <a:latin typeface="Arial"/>
                <a:cs typeface="Arial"/>
              </a:rPr>
              <a:t> </a:t>
            </a:r>
            <a:r>
              <a:rPr sz="1900" b="1" spc="-5" dirty="0">
                <a:latin typeface="Arial"/>
                <a:cs typeface="Arial"/>
              </a:rPr>
              <a:t>en</a:t>
            </a:r>
            <a:r>
              <a:rPr sz="1900" b="1" spc="380" dirty="0">
                <a:latin typeface="Arial"/>
                <a:cs typeface="Arial"/>
              </a:rPr>
              <a:t> </a:t>
            </a:r>
            <a:r>
              <a:rPr sz="1900" b="1" spc="-5" dirty="0">
                <a:latin typeface="Arial"/>
                <a:cs typeface="Arial"/>
              </a:rPr>
              <a:t>la</a:t>
            </a:r>
            <a:endParaRPr sz="1900">
              <a:latin typeface="Arial"/>
              <a:cs typeface="Arial"/>
            </a:endParaRPr>
          </a:p>
        </p:txBody>
      </p:sp>
      <p:sp>
        <p:nvSpPr>
          <p:cNvPr id="13" name="object 13"/>
          <p:cNvSpPr txBox="1"/>
          <p:nvPr/>
        </p:nvSpPr>
        <p:spPr>
          <a:xfrm>
            <a:off x="6448933" y="1702563"/>
            <a:ext cx="271335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pérdida</a:t>
            </a:r>
            <a:r>
              <a:rPr sz="1900" b="1" spc="380" dirty="0">
                <a:latin typeface="Arial"/>
                <a:cs typeface="Arial"/>
              </a:rPr>
              <a:t> </a:t>
            </a:r>
            <a:r>
              <a:rPr sz="1900" b="1" spc="-5" dirty="0">
                <a:latin typeface="Arial"/>
                <a:cs typeface="Arial"/>
              </a:rPr>
              <a:t>de</a:t>
            </a:r>
            <a:r>
              <a:rPr sz="1900" b="1" spc="395" dirty="0">
                <a:latin typeface="Arial"/>
                <a:cs typeface="Arial"/>
              </a:rPr>
              <a:t> </a:t>
            </a:r>
            <a:r>
              <a:rPr sz="1900" b="1" spc="-5" dirty="0">
                <a:latin typeface="Arial"/>
                <a:cs typeface="Arial"/>
              </a:rPr>
              <a:t>aislamiento</a:t>
            </a:r>
            <a:endParaRPr sz="1900">
              <a:latin typeface="Arial"/>
              <a:cs typeface="Arial"/>
            </a:endParaRPr>
          </a:p>
        </p:txBody>
      </p:sp>
      <p:sp>
        <p:nvSpPr>
          <p:cNvPr id="14" name="object 14"/>
          <p:cNvSpPr txBox="1"/>
          <p:nvPr/>
        </p:nvSpPr>
        <p:spPr>
          <a:xfrm>
            <a:off x="9266682" y="1673098"/>
            <a:ext cx="7181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315" dirty="0">
                <a:latin typeface="Arial"/>
                <a:cs typeface="Arial"/>
              </a:rPr>
              <a:t> </a:t>
            </a:r>
            <a:r>
              <a:rPr sz="1900" b="1" spc="-10" dirty="0">
                <a:latin typeface="Arial"/>
                <a:cs typeface="Arial"/>
              </a:rPr>
              <a:t>un</a:t>
            </a:r>
            <a:endParaRPr sz="1900">
              <a:latin typeface="Arial"/>
              <a:cs typeface="Arial"/>
            </a:endParaRPr>
          </a:p>
        </p:txBody>
      </p:sp>
      <p:sp>
        <p:nvSpPr>
          <p:cNvPr id="15" name="object 15"/>
          <p:cNvSpPr txBox="1"/>
          <p:nvPr/>
        </p:nvSpPr>
        <p:spPr>
          <a:xfrm>
            <a:off x="935228" y="1950466"/>
            <a:ext cx="13125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equipo</a:t>
            </a:r>
            <a:r>
              <a:rPr sz="1900" b="1" spc="-55" dirty="0">
                <a:latin typeface="Arial"/>
                <a:cs typeface="Arial"/>
              </a:rPr>
              <a:t> </a:t>
            </a:r>
            <a:r>
              <a:rPr sz="1900" b="1" spc="-5" dirty="0">
                <a:latin typeface="Arial"/>
                <a:cs typeface="Arial"/>
              </a:rPr>
              <a:t>son</a:t>
            </a:r>
            <a:endParaRPr sz="1900">
              <a:latin typeface="Arial"/>
              <a:cs typeface="Arial"/>
            </a:endParaRPr>
          </a:p>
        </p:txBody>
      </p:sp>
      <p:sp>
        <p:nvSpPr>
          <p:cNvPr id="16" name="object 16"/>
          <p:cNvSpPr txBox="1"/>
          <p:nvPr/>
        </p:nvSpPr>
        <p:spPr>
          <a:xfrm>
            <a:off x="2303018" y="1979931"/>
            <a:ext cx="25488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calor</a:t>
            </a:r>
            <a:r>
              <a:rPr sz="1900" b="1" spc="5" dirty="0">
                <a:latin typeface="Arial"/>
                <a:cs typeface="Arial"/>
              </a:rPr>
              <a:t> </a:t>
            </a:r>
            <a:r>
              <a:rPr sz="1900" b="1" spc="-5" dirty="0">
                <a:latin typeface="Arial"/>
                <a:cs typeface="Arial"/>
              </a:rPr>
              <a:t>y contaminación</a:t>
            </a:r>
            <a:endParaRPr sz="1900">
              <a:latin typeface="Arial"/>
              <a:cs typeface="Arial"/>
            </a:endParaRPr>
          </a:p>
        </p:txBody>
      </p:sp>
      <p:sp>
        <p:nvSpPr>
          <p:cNvPr id="17" name="object 17"/>
          <p:cNvSpPr txBox="1"/>
          <p:nvPr/>
        </p:nvSpPr>
        <p:spPr>
          <a:xfrm>
            <a:off x="4838827" y="195046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18" name="object 18"/>
          <p:cNvPicPr/>
          <p:nvPr/>
        </p:nvPicPr>
        <p:blipFill>
          <a:blip r:embed="rId3" cstate="print"/>
          <a:stretch>
            <a:fillRect/>
          </a:stretch>
        </p:blipFill>
        <p:spPr>
          <a:xfrm>
            <a:off x="719455" y="2563453"/>
            <a:ext cx="208914" cy="194987"/>
          </a:xfrm>
          <a:prstGeom prst="rect">
            <a:avLst/>
          </a:prstGeom>
        </p:spPr>
      </p:pic>
      <p:sp>
        <p:nvSpPr>
          <p:cNvPr id="19" name="object 19"/>
          <p:cNvSpPr txBox="1"/>
          <p:nvPr/>
        </p:nvSpPr>
        <p:spPr>
          <a:xfrm>
            <a:off x="935227" y="2505582"/>
            <a:ext cx="346710" cy="304570"/>
          </a:xfrm>
          <a:prstGeom prst="rect">
            <a:avLst/>
          </a:prstGeom>
        </p:spPr>
        <p:txBody>
          <a:bodyPr vert="horz" wrap="square" lIns="0" tIns="12064" rIns="0" bIns="0" rtlCol="0">
            <a:spAutoFit/>
          </a:bodyPr>
          <a:lstStyle/>
          <a:p>
            <a:pPr marL="12699">
              <a:spcBef>
                <a:spcPts val="95"/>
              </a:spcBef>
            </a:pPr>
            <a:r>
              <a:rPr sz="1900" b="1" spc="-10" dirty="0">
                <a:latin typeface="Arial"/>
                <a:cs typeface="Arial"/>
              </a:rPr>
              <a:t>Un</a:t>
            </a:r>
            <a:endParaRPr sz="1900">
              <a:latin typeface="Arial"/>
              <a:cs typeface="Arial"/>
            </a:endParaRPr>
          </a:p>
        </p:txBody>
      </p:sp>
      <p:sp>
        <p:nvSpPr>
          <p:cNvPr id="20" name="object 20"/>
          <p:cNvSpPr txBox="1"/>
          <p:nvPr/>
        </p:nvSpPr>
        <p:spPr>
          <a:xfrm>
            <a:off x="1333754" y="2535048"/>
            <a:ext cx="535749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valor</a:t>
            </a:r>
            <a:r>
              <a:rPr sz="1900" b="1" spc="-40" dirty="0">
                <a:latin typeface="Arial"/>
                <a:cs typeface="Arial"/>
              </a:rPr>
              <a:t> </a:t>
            </a:r>
            <a:r>
              <a:rPr sz="1900" b="1" spc="-5" dirty="0">
                <a:latin typeface="Arial"/>
                <a:cs typeface="Arial"/>
              </a:rPr>
              <a:t>inaceptable</a:t>
            </a:r>
            <a:r>
              <a:rPr sz="1900" b="1" spc="-35" dirty="0">
                <a:latin typeface="Arial"/>
                <a:cs typeface="Arial"/>
              </a:rPr>
              <a:t> </a:t>
            </a:r>
            <a:r>
              <a:rPr sz="1900" b="1" spc="-5" dirty="0">
                <a:latin typeface="Arial"/>
                <a:cs typeface="Arial"/>
              </a:rPr>
              <a:t>de</a:t>
            </a:r>
            <a:r>
              <a:rPr sz="1900" b="1" spc="-30" dirty="0">
                <a:latin typeface="Arial"/>
                <a:cs typeface="Arial"/>
              </a:rPr>
              <a:t> </a:t>
            </a:r>
            <a:r>
              <a:rPr sz="1900" b="1" spc="-5" dirty="0">
                <a:latin typeface="Arial"/>
                <a:cs typeface="Arial"/>
              </a:rPr>
              <a:t>resistencia</a:t>
            </a:r>
            <a:r>
              <a:rPr sz="1900" b="1" spc="-30" dirty="0">
                <a:latin typeface="Arial"/>
                <a:cs typeface="Arial"/>
              </a:rPr>
              <a:t> </a:t>
            </a:r>
            <a:r>
              <a:rPr sz="1900" b="1" spc="-5" dirty="0">
                <a:latin typeface="Arial"/>
                <a:cs typeface="Arial"/>
              </a:rPr>
              <a:t>de</a:t>
            </a:r>
            <a:r>
              <a:rPr sz="1900" b="1" spc="-40" dirty="0">
                <a:latin typeface="Arial"/>
                <a:cs typeface="Arial"/>
              </a:rPr>
              <a:t> </a:t>
            </a:r>
            <a:r>
              <a:rPr sz="1900" b="1" spc="-5" dirty="0">
                <a:latin typeface="Arial"/>
                <a:cs typeface="Arial"/>
              </a:rPr>
              <a:t>aislamiento</a:t>
            </a:r>
            <a:endParaRPr sz="1900">
              <a:latin typeface="Arial"/>
              <a:cs typeface="Arial"/>
            </a:endParaRPr>
          </a:p>
        </p:txBody>
      </p:sp>
      <p:sp>
        <p:nvSpPr>
          <p:cNvPr id="21" name="object 21"/>
          <p:cNvSpPr txBox="1"/>
          <p:nvPr/>
        </p:nvSpPr>
        <p:spPr>
          <a:xfrm>
            <a:off x="6739509" y="2505582"/>
            <a:ext cx="32435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pudiera</a:t>
            </a:r>
            <a:r>
              <a:rPr sz="1900" b="1" spc="-50" dirty="0">
                <a:latin typeface="Arial"/>
                <a:cs typeface="Arial"/>
              </a:rPr>
              <a:t> </a:t>
            </a:r>
            <a:r>
              <a:rPr sz="1900" b="1" spc="-5" dirty="0">
                <a:latin typeface="Arial"/>
                <a:cs typeface="Arial"/>
              </a:rPr>
              <a:t>indicar</a:t>
            </a:r>
            <a:r>
              <a:rPr sz="1900" b="1" spc="-60" dirty="0">
                <a:latin typeface="Arial"/>
                <a:cs typeface="Arial"/>
              </a:rPr>
              <a:t> </a:t>
            </a:r>
            <a:r>
              <a:rPr sz="1900" b="1" spc="-5" dirty="0">
                <a:latin typeface="Arial"/>
                <a:cs typeface="Arial"/>
              </a:rPr>
              <a:t>rápidamente</a:t>
            </a:r>
            <a:endParaRPr sz="1900">
              <a:latin typeface="Arial"/>
              <a:cs typeface="Arial"/>
            </a:endParaRPr>
          </a:p>
        </p:txBody>
      </p:sp>
      <p:sp>
        <p:nvSpPr>
          <p:cNvPr id="22" name="object 22"/>
          <p:cNvSpPr txBox="1"/>
          <p:nvPr/>
        </p:nvSpPr>
        <p:spPr>
          <a:xfrm>
            <a:off x="947927" y="2812416"/>
            <a:ext cx="33629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problemas</a:t>
            </a:r>
            <a:r>
              <a:rPr sz="1900" b="1" spc="340" dirty="0">
                <a:latin typeface="Arial"/>
                <a:cs typeface="Arial"/>
              </a:rPr>
              <a:t> </a:t>
            </a:r>
            <a:r>
              <a:rPr sz="1900" b="1" dirty="0">
                <a:latin typeface="Arial"/>
                <a:cs typeface="Arial"/>
              </a:rPr>
              <a:t>en</a:t>
            </a:r>
            <a:r>
              <a:rPr sz="1900" b="1" spc="350" dirty="0">
                <a:latin typeface="Arial"/>
                <a:cs typeface="Arial"/>
              </a:rPr>
              <a:t> </a:t>
            </a:r>
            <a:r>
              <a:rPr sz="1900" b="1" spc="-5" dirty="0">
                <a:latin typeface="Arial"/>
                <a:cs typeface="Arial"/>
              </a:rPr>
              <a:t>el</a:t>
            </a:r>
            <a:r>
              <a:rPr sz="1900" b="1" spc="345" dirty="0">
                <a:latin typeface="Arial"/>
                <a:cs typeface="Arial"/>
              </a:rPr>
              <a:t> </a:t>
            </a:r>
            <a:r>
              <a:rPr sz="1900" b="1" spc="-5" dirty="0">
                <a:latin typeface="Arial"/>
                <a:cs typeface="Arial"/>
              </a:rPr>
              <a:t>aislamiento</a:t>
            </a:r>
            <a:endParaRPr sz="1900">
              <a:latin typeface="Arial"/>
              <a:cs typeface="Arial"/>
            </a:endParaRPr>
          </a:p>
        </p:txBody>
      </p:sp>
      <p:sp>
        <p:nvSpPr>
          <p:cNvPr id="23" name="object 23"/>
          <p:cNvSpPr txBox="1"/>
          <p:nvPr/>
        </p:nvSpPr>
        <p:spPr>
          <a:xfrm>
            <a:off x="4297807" y="2782950"/>
            <a:ext cx="13296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95" dirty="0">
                <a:latin typeface="Arial"/>
                <a:cs typeface="Arial"/>
              </a:rPr>
              <a:t> </a:t>
            </a:r>
            <a:r>
              <a:rPr sz="1900" b="1" spc="-5" dirty="0">
                <a:latin typeface="Arial"/>
                <a:cs typeface="Arial"/>
              </a:rPr>
              <a:t>pero</a:t>
            </a:r>
            <a:r>
              <a:rPr sz="1900" b="1" spc="305" dirty="0">
                <a:latin typeface="Arial"/>
                <a:cs typeface="Arial"/>
              </a:rPr>
              <a:t> </a:t>
            </a:r>
            <a:r>
              <a:rPr sz="1900" b="1" spc="-5" dirty="0">
                <a:latin typeface="Arial"/>
                <a:cs typeface="Arial"/>
              </a:rPr>
              <a:t>muy</a:t>
            </a:r>
            <a:endParaRPr sz="1900">
              <a:latin typeface="Arial"/>
              <a:cs typeface="Arial"/>
            </a:endParaRPr>
          </a:p>
        </p:txBody>
      </p:sp>
      <p:sp>
        <p:nvSpPr>
          <p:cNvPr id="24" name="object 24"/>
          <p:cNvSpPr txBox="1"/>
          <p:nvPr/>
        </p:nvSpPr>
        <p:spPr>
          <a:xfrm>
            <a:off x="5723510" y="2812416"/>
            <a:ext cx="379348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difícilmente</a:t>
            </a:r>
            <a:r>
              <a:rPr sz="1900" b="1" spc="345" dirty="0">
                <a:latin typeface="Arial"/>
                <a:cs typeface="Arial"/>
              </a:rPr>
              <a:t> </a:t>
            </a:r>
            <a:r>
              <a:rPr sz="1900" b="1" spc="-5" dirty="0">
                <a:latin typeface="Arial"/>
                <a:cs typeface="Arial"/>
              </a:rPr>
              <a:t>le</a:t>
            </a:r>
            <a:r>
              <a:rPr sz="1900" b="1" spc="345" dirty="0">
                <a:latin typeface="Arial"/>
                <a:cs typeface="Arial"/>
              </a:rPr>
              <a:t> </a:t>
            </a:r>
            <a:r>
              <a:rPr sz="1900" b="1" spc="-5" dirty="0">
                <a:latin typeface="Arial"/>
                <a:cs typeface="Arial"/>
              </a:rPr>
              <a:t>indicará</a:t>
            </a:r>
            <a:r>
              <a:rPr sz="1900" b="1" spc="345" dirty="0">
                <a:latin typeface="Arial"/>
                <a:cs typeface="Arial"/>
              </a:rPr>
              <a:t> </a:t>
            </a:r>
            <a:r>
              <a:rPr sz="1900" b="1" spc="-5" dirty="0">
                <a:latin typeface="Arial"/>
                <a:cs typeface="Arial"/>
              </a:rPr>
              <a:t>la</a:t>
            </a:r>
            <a:r>
              <a:rPr sz="1900" b="1" spc="345" dirty="0">
                <a:latin typeface="Arial"/>
                <a:cs typeface="Arial"/>
              </a:rPr>
              <a:t> </a:t>
            </a:r>
            <a:r>
              <a:rPr sz="1900" b="1" spc="-5" dirty="0">
                <a:latin typeface="Arial"/>
                <a:cs typeface="Arial"/>
              </a:rPr>
              <a:t>causa</a:t>
            </a:r>
            <a:endParaRPr sz="1900">
              <a:latin typeface="Arial"/>
              <a:cs typeface="Arial"/>
            </a:endParaRPr>
          </a:p>
        </p:txBody>
      </p:sp>
      <p:sp>
        <p:nvSpPr>
          <p:cNvPr id="25" name="object 25"/>
          <p:cNvSpPr txBox="1"/>
          <p:nvPr/>
        </p:nvSpPr>
        <p:spPr>
          <a:xfrm>
            <a:off x="9614154" y="2782950"/>
            <a:ext cx="3733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endParaRPr sz="1900">
              <a:latin typeface="Arial"/>
              <a:cs typeface="Arial"/>
            </a:endParaRPr>
          </a:p>
        </p:txBody>
      </p:sp>
      <p:sp>
        <p:nvSpPr>
          <p:cNvPr id="26" name="object 26"/>
          <p:cNvSpPr txBox="1"/>
          <p:nvPr/>
        </p:nvSpPr>
        <p:spPr>
          <a:xfrm>
            <a:off x="935228" y="3060317"/>
            <a:ext cx="11372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deterioro.</a:t>
            </a:r>
            <a:endParaRPr sz="1900">
              <a:latin typeface="Arial"/>
              <a:cs typeface="Arial"/>
            </a:endParaRPr>
          </a:p>
        </p:txBody>
      </p:sp>
      <p:pic>
        <p:nvPicPr>
          <p:cNvPr id="27" name="object 27"/>
          <p:cNvPicPr/>
          <p:nvPr/>
        </p:nvPicPr>
        <p:blipFill>
          <a:blip r:embed="rId3" cstate="print"/>
          <a:stretch>
            <a:fillRect/>
          </a:stretch>
        </p:blipFill>
        <p:spPr>
          <a:xfrm>
            <a:off x="719455" y="3672798"/>
            <a:ext cx="208914" cy="194987"/>
          </a:xfrm>
          <a:prstGeom prst="rect">
            <a:avLst/>
          </a:prstGeom>
        </p:spPr>
      </p:pic>
      <p:sp>
        <p:nvSpPr>
          <p:cNvPr id="28" name="object 28"/>
          <p:cNvSpPr txBox="1"/>
          <p:nvPr/>
        </p:nvSpPr>
        <p:spPr>
          <a:xfrm>
            <a:off x="1278890" y="3644520"/>
            <a:ext cx="17926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estándar</a:t>
            </a:r>
            <a:r>
              <a:rPr sz="1900" b="1" spc="240" dirty="0">
                <a:latin typeface="Arial"/>
                <a:cs typeface="Arial"/>
              </a:rPr>
              <a:t> </a:t>
            </a:r>
            <a:r>
              <a:rPr sz="1900" b="1" spc="-5" dirty="0">
                <a:latin typeface="Arial"/>
                <a:cs typeface="Arial"/>
              </a:rPr>
              <a:t>ASTM</a:t>
            </a:r>
            <a:endParaRPr sz="1900">
              <a:latin typeface="Arial"/>
              <a:cs typeface="Arial"/>
            </a:endParaRPr>
          </a:p>
        </p:txBody>
      </p:sp>
      <p:sp>
        <p:nvSpPr>
          <p:cNvPr id="29" name="object 29"/>
          <p:cNvSpPr txBox="1"/>
          <p:nvPr/>
        </p:nvSpPr>
        <p:spPr>
          <a:xfrm>
            <a:off x="935228" y="3615055"/>
            <a:ext cx="4991735" cy="304570"/>
          </a:xfrm>
          <a:prstGeom prst="rect">
            <a:avLst/>
          </a:prstGeom>
        </p:spPr>
        <p:txBody>
          <a:bodyPr vert="horz" wrap="square" lIns="0" tIns="12064" rIns="0" bIns="0" rtlCol="0">
            <a:spAutoFit/>
          </a:bodyPr>
          <a:lstStyle/>
          <a:p>
            <a:pPr marL="12699">
              <a:spcBef>
                <a:spcPts val="95"/>
              </a:spcBef>
              <a:tabLst>
                <a:tab pos="2238811" algn="l"/>
              </a:tabLst>
            </a:pPr>
            <a:r>
              <a:rPr sz="1900" b="1" spc="-5" dirty="0">
                <a:latin typeface="Arial"/>
                <a:cs typeface="Arial"/>
              </a:rPr>
              <a:t>El	para</a:t>
            </a:r>
            <a:r>
              <a:rPr sz="1900" b="1" spc="270" dirty="0">
                <a:latin typeface="Arial"/>
                <a:cs typeface="Arial"/>
              </a:rPr>
              <a:t> </a:t>
            </a:r>
            <a:r>
              <a:rPr sz="1900" b="1" spc="-5" dirty="0">
                <a:latin typeface="Arial"/>
                <a:cs typeface="Arial"/>
              </a:rPr>
              <a:t>líquidos</a:t>
            </a:r>
            <a:r>
              <a:rPr sz="1900" b="1" spc="275" dirty="0">
                <a:latin typeface="Arial"/>
                <a:cs typeface="Arial"/>
              </a:rPr>
              <a:t> </a:t>
            </a:r>
            <a:r>
              <a:rPr sz="1900" b="1" spc="-5" dirty="0">
                <a:latin typeface="Arial"/>
                <a:cs typeface="Arial"/>
              </a:rPr>
              <a:t>aislantes,</a:t>
            </a:r>
            <a:endParaRPr sz="1900">
              <a:latin typeface="Arial"/>
              <a:cs typeface="Arial"/>
            </a:endParaRPr>
          </a:p>
        </p:txBody>
      </p:sp>
      <p:sp>
        <p:nvSpPr>
          <p:cNvPr id="30" name="object 30"/>
          <p:cNvSpPr txBox="1"/>
          <p:nvPr/>
        </p:nvSpPr>
        <p:spPr>
          <a:xfrm>
            <a:off x="6020690" y="3644520"/>
            <a:ext cx="22758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provee</a:t>
            </a:r>
            <a:r>
              <a:rPr sz="1900" b="1" spc="270" dirty="0">
                <a:latin typeface="Arial"/>
                <a:cs typeface="Arial"/>
              </a:rPr>
              <a:t> </a:t>
            </a:r>
            <a:r>
              <a:rPr sz="1900" b="1" spc="-5" dirty="0">
                <a:latin typeface="Arial"/>
                <a:cs typeface="Arial"/>
              </a:rPr>
              <a:t>información</a:t>
            </a:r>
            <a:endParaRPr sz="1900">
              <a:latin typeface="Arial"/>
              <a:cs typeface="Arial"/>
            </a:endParaRPr>
          </a:p>
        </p:txBody>
      </p:sp>
      <p:sp>
        <p:nvSpPr>
          <p:cNvPr id="31" name="object 31"/>
          <p:cNvSpPr txBox="1"/>
          <p:nvPr/>
        </p:nvSpPr>
        <p:spPr>
          <a:xfrm>
            <a:off x="8387333" y="3615055"/>
            <a:ext cx="15989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referente</a:t>
            </a:r>
            <a:r>
              <a:rPr sz="1900" b="1" spc="250" dirty="0">
                <a:latin typeface="Arial"/>
                <a:cs typeface="Arial"/>
              </a:rPr>
              <a:t> </a:t>
            </a:r>
            <a:r>
              <a:rPr sz="1900" b="1" spc="-5" dirty="0">
                <a:latin typeface="Arial"/>
                <a:cs typeface="Arial"/>
              </a:rPr>
              <a:t>a</a:t>
            </a:r>
            <a:r>
              <a:rPr sz="1900" b="1" spc="254" dirty="0">
                <a:latin typeface="Arial"/>
                <a:cs typeface="Arial"/>
              </a:rPr>
              <a:t> </a:t>
            </a:r>
            <a:r>
              <a:rPr sz="1900" b="1" spc="-5" dirty="0">
                <a:latin typeface="Arial"/>
                <a:cs typeface="Arial"/>
              </a:rPr>
              <a:t>la</a:t>
            </a:r>
            <a:endParaRPr sz="1900">
              <a:latin typeface="Arial"/>
              <a:cs typeface="Arial"/>
            </a:endParaRPr>
          </a:p>
        </p:txBody>
      </p:sp>
      <p:sp>
        <p:nvSpPr>
          <p:cNvPr id="32" name="object 32"/>
          <p:cNvSpPr txBox="1"/>
          <p:nvPr/>
        </p:nvSpPr>
        <p:spPr>
          <a:xfrm>
            <a:off x="947928" y="3921837"/>
            <a:ext cx="53486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calidad</a:t>
            </a:r>
            <a:r>
              <a:rPr sz="1900" b="1" spc="90" dirty="0">
                <a:latin typeface="Arial"/>
                <a:cs typeface="Arial"/>
              </a:rPr>
              <a:t> </a:t>
            </a:r>
            <a:r>
              <a:rPr sz="1900" b="1" spc="-5" dirty="0">
                <a:latin typeface="Arial"/>
                <a:cs typeface="Arial"/>
              </a:rPr>
              <a:t>del</a:t>
            </a:r>
            <a:r>
              <a:rPr sz="1900" b="1" spc="86" dirty="0">
                <a:latin typeface="Arial"/>
                <a:cs typeface="Arial"/>
              </a:rPr>
              <a:t> </a:t>
            </a:r>
            <a:r>
              <a:rPr sz="1900" b="1" spc="-5" dirty="0">
                <a:latin typeface="Arial"/>
                <a:cs typeface="Arial"/>
              </a:rPr>
              <a:t>aceite</a:t>
            </a:r>
            <a:r>
              <a:rPr sz="1900" b="1" spc="95" dirty="0">
                <a:latin typeface="Arial"/>
                <a:cs typeface="Arial"/>
              </a:rPr>
              <a:t> </a:t>
            </a:r>
            <a:r>
              <a:rPr sz="1900" b="1" spc="-5" dirty="0">
                <a:latin typeface="Arial"/>
                <a:cs typeface="Arial"/>
              </a:rPr>
              <a:t>en</a:t>
            </a:r>
            <a:r>
              <a:rPr sz="1900" b="1" spc="90" dirty="0">
                <a:latin typeface="Arial"/>
                <a:cs typeface="Arial"/>
              </a:rPr>
              <a:t> </a:t>
            </a:r>
            <a:r>
              <a:rPr sz="1900" b="1" spc="-5" dirty="0">
                <a:latin typeface="Arial"/>
                <a:cs typeface="Arial"/>
              </a:rPr>
              <a:t>el</a:t>
            </a:r>
            <a:r>
              <a:rPr sz="1900" b="1" spc="130" dirty="0">
                <a:latin typeface="Arial"/>
                <a:cs typeface="Arial"/>
              </a:rPr>
              <a:t> </a:t>
            </a:r>
            <a:r>
              <a:rPr sz="1900" b="1" spc="-5" dirty="0">
                <a:latin typeface="Arial"/>
                <a:cs typeface="Arial"/>
              </a:rPr>
              <a:t>momento</a:t>
            </a:r>
            <a:r>
              <a:rPr sz="1900" b="1" spc="95" dirty="0">
                <a:latin typeface="Arial"/>
                <a:cs typeface="Arial"/>
              </a:rPr>
              <a:t> </a:t>
            </a:r>
            <a:r>
              <a:rPr sz="1900" b="1" spc="-5" dirty="0">
                <a:latin typeface="Arial"/>
                <a:cs typeface="Arial"/>
              </a:rPr>
              <a:t>de</a:t>
            </a:r>
            <a:r>
              <a:rPr sz="1900" b="1" spc="95" dirty="0">
                <a:latin typeface="Arial"/>
                <a:cs typeface="Arial"/>
              </a:rPr>
              <a:t> </a:t>
            </a:r>
            <a:r>
              <a:rPr sz="1900" b="1" spc="-5" dirty="0">
                <a:latin typeface="Arial"/>
                <a:cs typeface="Arial"/>
              </a:rPr>
              <a:t>la</a:t>
            </a:r>
            <a:r>
              <a:rPr sz="1900" b="1" spc="100" dirty="0">
                <a:latin typeface="Arial"/>
                <a:cs typeface="Arial"/>
              </a:rPr>
              <a:t> </a:t>
            </a:r>
            <a:r>
              <a:rPr sz="1900" b="1" spc="-5" dirty="0">
                <a:latin typeface="Arial"/>
                <a:cs typeface="Arial"/>
              </a:rPr>
              <a:t>prueba</a:t>
            </a:r>
            <a:endParaRPr sz="1900">
              <a:latin typeface="Arial"/>
              <a:cs typeface="Arial"/>
            </a:endParaRPr>
          </a:p>
        </p:txBody>
      </p:sp>
      <p:sp>
        <p:nvSpPr>
          <p:cNvPr id="33" name="object 33"/>
          <p:cNvSpPr txBox="1"/>
          <p:nvPr/>
        </p:nvSpPr>
        <p:spPr>
          <a:xfrm>
            <a:off x="6361559" y="3892676"/>
            <a:ext cx="5480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a:t>
            </a:r>
            <a:r>
              <a:rPr sz="1900" b="1" dirty="0">
                <a:latin typeface="Arial"/>
                <a:cs typeface="Arial"/>
              </a:rPr>
              <a:t>e</a:t>
            </a:r>
            <a:r>
              <a:rPr sz="1900" b="1" spc="-5" dirty="0">
                <a:latin typeface="Arial"/>
                <a:cs typeface="Arial"/>
              </a:rPr>
              <a:t>ro</a:t>
            </a:r>
            <a:endParaRPr sz="1900">
              <a:latin typeface="Arial"/>
              <a:cs typeface="Arial"/>
            </a:endParaRPr>
          </a:p>
        </p:txBody>
      </p:sp>
      <p:sp>
        <p:nvSpPr>
          <p:cNvPr id="34" name="object 34"/>
          <p:cNvSpPr txBox="1"/>
          <p:nvPr/>
        </p:nvSpPr>
        <p:spPr>
          <a:xfrm>
            <a:off x="6976237" y="3921837"/>
            <a:ext cx="25698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a:t>
            </a:r>
            <a:r>
              <a:rPr sz="1900" b="1" spc="86" dirty="0">
                <a:latin typeface="Arial"/>
                <a:cs typeface="Arial"/>
              </a:rPr>
              <a:t> </a:t>
            </a:r>
            <a:r>
              <a:rPr sz="1900" b="1" spc="-5" dirty="0">
                <a:latin typeface="Arial"/>
                <a:cs typeface="Arial"/>
              </a:rPr>
              <a:t>determina</a:t>
            </a:r>
            <a:r>
              <a:rPr sz="1900" b="1" spc="80" dirty="0">
                <a:latin typeface="Arial"/>
                <a:cs typeface="Arial"/>
              </a:rPr>
              <a:t> </a:t>
            </a:r>
            <a:r>
              <a:rPr sz="1900" b="1" spc="-5" dirty="0">
                <a:latin typeface="Arial"/>
                <a:cs typeface="Arial"/>
              </a:rPr>
              <a:t>la</a:t>
            </a:r>
            <a:r>
              <a:rPr sz="1900" b="1" spc="80" dirty="0">
                <a:latin typeface="Arial"/>
                <a:cs typeface="Arial"/>
              </a:rPr>
              <a:t> </a:t>
            </a:r>
            <a:r>
              <a:rPr sz="1900" b="1" spc="-5" dirty="0">
                <a:latin typeface="Arial"/>
                <a:cs typeface="Arial"/>
              </a:rPr>
              <a:t>causa</a:t>
            </a:r>
            <a:endParaRPr sz="1900">
              <a:latin typeface="Arial"/>
              <a:cs typeface="Arial"/>
            </a:endParaRPr>
          </a:p>
        </p:txBody>
      </p:sp>
      <p:sp>
        <p:nvSpPr>
          <p:cNvPr id="35" name="object 35"/>
          <p:cNvSpPr txBox="1"/>
          <p:nvPr/>
        </p:nvSpPr>
        <p:spPr>
          <a:xfrm>
            <a:off x="9611106" y="3892676"/>
            <a:ext cx="374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36" name="object 36"/>
          <p:cNvSpPr txBox="1"/>
          <p:nvPr/>
        </p:nvSpPr>
        <p:spPr>
          <a:xfrm>
            <a:off x="935228" y="4170045"/>
            <a:ext cx="714755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deterioro</a:t>
            </a:r>
            <a:r>
              <a:rPr sz="1900" b="1" spc="5" dirty="0">
                <a:latin typeface="Arial"/>
                <a:cs typeface="Arial"/>
              </a:rPr>
              <a:t> </a:t>
            </a:r>
            <a:r>
              <a:rPr sz="1900" b="1" spc="-5" dirty="0">
                <a:latin typeface="Arial"/>
                <a:cs typeface="Arial"/>
              </a:rPr>
              <a:t>que</a:t>
            </a:r>
            <a:r>
              <a:rPr sz="1900" b="1" spc="15" dirty="0">
                <a:latin typeface="Arial"/>
                <a:cs typeface="Arial"/>
              </a:rPr>
              <a:t> </a:t>
            </a:r>
            <a:r>
              <a:rPr sz="1900" b="1" spc="-5" dirty="0">
                <a:latin typeface="Arial"/>
                <a:cs typeface="Arial"/>
              </a:rPr>
              <a:t>deberá</a:t>
            </a:r>
            <a:r>
              <a:rPr sz="1900" b="1" spc="5" dirty="0">
                <a:latin typeface="Arial"/>
                <a:cs typeface="Arial"/>
              </a:rPr>
              <a:t> </a:t>
            </a:r>
            <a:r>
              <a:rPr sz="1900" b="1" spc="-5" dirty="0">
                <a:latin typeface="Arial"/>
                <a:cs typeface="Arial"/>
              </a:rPr>
              <a:t>ser</a:t>
            </a:r>
            <a:r>
              <a:rPr sz="1900" b="1" spc="5" dirty="0">
                <a:latin typeface="Arial"/>
                <a:cs typeface="Arial"/>
              </a:rPr>
              <a:t> </a:t>
            </a:r>
            <a:r>
              <a:rPr sz="1900" b="1" spc="-5" dirty="0">
                <a:latin typeface="Arial"/>
                <a:cs typeface="Arial"/>
              </a:rPr>
              <a:t>determinado</a:t>
            </a:r>
            <a:r>
              <a:rPr sz="1900" b="1" spc="10" dirty="0">
                <a:latin typeface="Arial"/>
                <a:cs typeface="Arial"/>
              </a:rPr>
              <a:t> </a:t>
            </a:r>
            <a:r>
              <a:rPr sz="1900" b="1" dirty="0">
                <a:latin typeface="Arial"/>
                <a:cs typeface="Arial"/>
              </a:rPr>
              <a:t>en</a:t>
            </a:r>
            <a:r>
              <a:rPr sz="1900" b="1" spc="10" dirty="0">
                <a:latin typeface="Arial"/>
                <a:cs typeface="Arial"/>
              </a:rPr>
              <a:t> </a:t>
            </a:r>
            <a:r>
              <a:rPr sz="1900" b="1" spc="-5" dirty="0">
                <a:latin typeface="Arial"/>
                <a:cs typeface="Arial"/>
              </a:rPr>
              <a:t>futura</a:t>
            </a:r>
            <a:r>
              <a:rPr sz="1900" b="1" spc="50" dirty="0">
                <a:latin typeface="Arial"/>
                <a:cs typeface="Arial"/>
              </a:rPr>
              <a:t> </a:t>
            </a:r>
            <a:r>
              <a:rPr sz="1900" b="1" spc="-5" dirty="0">
                <a:latin typeface="Arial"/>
                <a:cs typeface="Arial"/>
              </a:rPr>
              <a:t>investigación.</a:t>
            </a:r>
            <a:endParaRPr sz="1900">
              <a:latin typeface="Arial"/>
              <a:cs typeface="Arial"/>
            </a:endParaRPr>
          </a:p>
        </p:txBody>
      </p:sp>
      <p:pic>
        <p:nvPicPr>
          <p:cNvPr id="37" name="object 37"/>
          <p:cNvPicPr/>
          <p:nvPr/>
        </p:nvPicPr>
        <p:blipFill>
          <a:blip r:embed="rId3" cstate="print"/>
          <a:stretch>
            <a:fillRect/>
          </a:stretch>
        </p:blipFill>
        <p:spPr>
          <a:xfrm>
            <a:off x="719455" y="4784047"/>
            <a:ext cx="208914" cy="194987"/>
          </a:xfrm>
          <a:prstGeom prst="rect">
            <a:avLst/>
          </a:prstGeom>
        </p:spPr>
      </p:pic>
      <p:sp>
        <p:nvSpPr>
          <p:cNvPr id="38" name="object 38"/>
          <p:cNvSpPr txBox="1"/>
          <p:nvPr/>
        </p:nvSpPr>
        <p:spPr>
          <a:xfrm>
            <a:off x="2487423" y="4755769"/>
            <a:ext cx="343153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detección</a:t>
            </a:r>
            <a:r>
              <a:rPr sz="1900" b="1" spc="225" dirty="0">
                <a:latin typeface="Arial"/>
                <a:cs typeface="Arial"/>
              </a:rPr>
              <a:t> </a:t>
            </a:r>
            <a:r>
              <a:rPr sz="1900" b="1" spc="-5" dirty="0">
                <a:latin typeface="Arial"/>
                <a:cs typeface="Arial"/>
              </a:rPr>
              <a:t>de</a:t>
            </a:r>
            <a:r>
              <a:rPr sz="1900" b="1" spc="204" dirty="0">
                <a:latin typeface="Arial"/>
                <a:cs typeface="Arial"/>
              </a:rPr>
              <a:t> </a:t>
            </a:r>
            <a:r>
              <a:rPr sz="1900" b="1" spc="-5" dirty="0">
                <a:latin typeface="Arial"/>
                <a:cs typeface="Arial"/>
              </a:rPr>
              <a:t>gases</a:t>
            </a:r>
            <a:r>
              <a:rPr sz="1900" b="1" spc="214" dirty="0">
                <a:latin typeface="Arial"/>
                <a:cs typeface="Arial"/>
              </a:rPr>
              <a:t> </a:t>
            </a:r>
            <a:r>
              <a:rPr sz="1900" b="1" spc="-5" dirty="0">
                <a:latin typeface="Arial"/>
                <a:cs typeface="Arial"/>
              </a:rPr>
              <a:t>disueltos</a:t>
            </a:r>
            <a:endParaRPr sz="1900">
              <a:latin typeface="Arial"/>
              <a:cs typeface="Arial"/>
            </a:endParaRPr>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153</a:t>
            </a:fld>
            <a:endParaRPr dirty="0"/>
          </a:p>
        </p:txBody>
      </p:sp>
      <p:sp>
        <p:nvSpPr>
          <p:cNvPr id="39" name="object 39"/>
          <p:cNvSpPr txBox="1"/>
          <p:nvPr/>
        </p:nvSpPr>
        <p:spPr>
          <a:xfrm>
            <a:off x="935228" y="4726304"/>
            <a:ext cx="6869430" cy="304570"/>
          </a:xfrm>
          <a:prstGeom prst="rect">
            <a:avLst/>
          </a:prstGeom>
        </p:spPr>
        <p:txBody>
          <a:bodyPr vert="horz" wrap="square" lIns="0" tIns="12064" rIns="0" bIns="0" rtlCol="0">
            <a:spAutoFit/>
          </a:bodyPr>
          <a:lstStyle/>
          <a:p>
            <a:pPr marL="12699">
              <a:spcBef>
                <a:spcPts val="95"/>
              </a:spcBef>
              <a:tabLst>
                <a:tab pos="5075740" algn="l"/>
              </a:tabLst>
            </a:pPr>
            <a:r>
              <a:rPr sz="1900" b="1" spc="-5" dirty="0">
                <a:latin typeface="Arial"/>
                <a:cs typeface="Arial"/>
              </a:rPr>
              <a:t>El</a:t>
            </a:r>
            <a:r>
              <a:rPr sz="1900" b="1" spc="204" dirty="0">
                <a:latin typeface="Arial"/>
                <a:cs typeface="Arial"/>
              </a:rPr>
              <a:t> </a:t>
            </a:r>
            <a:r>
              <a:rPr sz="1900" b="1" spc="-5" dirty="0">
                <a:latin typeface="Arial"/>
                <a:cs typeface="Arial"/>
              </a:rPr>
              <a:t>análisis</a:t>
            </a:r>
            <a:r>
              <a:rPr sz="1900" b="1" spc="210" dirty="0">
                <a:latin typeface="Arial"/>
                <a:cs typeface="Arial"/>
              </a:rPr>
              <a:t> </a:t>
            </a:r>
            <a:r>
              <a:rPr sz="1900" b="1" spc="-5" dirty="0">
                <a:latin typeface="Arial"/>
                <a:cs typeface="Arial"/>
              </a:rPr>
              <a:t>o	en</a:t>
            </a:r>
            <a:r>
              <a:rPr sz="1900" b="1" spc="185" dirty="0">
                <a:latin typeface="Arial"/>
                <a:cs typeface="Arial"/>
              </a:rPr>
              <a:t> </a:t>
            </a:r>
            <a:r>
              <a:rPr sz="1900" b="1" spc="-5" dirty="0">
                <a:latin typeface="Arial"/>
                <a:cs typeface="Arial"/>
              </a:rPr>
              <a:t>el</a:t>
            </a:r>
            <a:r>
              <a:rPr sz="1900" b="1" spc="180" dirty="0">
                <a:latin typeface="Arial"/>
                <a:cs typeface="Arial"/>
              </a:rPr>
              <a:t> </a:t>
            </a:r>
            <a:r>
              <a:rPr sz="1900" b="1" spc="-5" dirty="0">
                <a:latin typeface="Arial"/>
                <a:cs typeface="Arial"/>
              </a:rPr>
              <a:t>aceite,</a:t>
            </a:r>
            <a:r>
              <a:rPr sz="1900" b="1" spc="191" dirty="0">
                <a:latin typeface="Arial"/>
                <a:cs typeface="Arial"/>
              </a:rPr>
              <a:t> </a:t>
            </a:r>
            <a:r>
              <a:rPr sz="1900" b="1" spc="-5" dirty="0">
                <a:latin typeface="Arial"/>
                <a:cs typeface="Arial"/>
              </a:rPr>
              <a:t>es</a:t>
            </a:r>
            <a:endParaRPr sz="1900">
              <a:latin typeface="Arial"/>
              <a:cs typeface="Arial"/>
            </a:endParaRPr>
          </a:p>
        </p:txBody>
      </p:sp>
      <p:sp>
        <p:nvSpPr>
          <p:cNvPr id="40" name="object 40"/>
          <p:cNvSpPr txBox="1"/>
          <p:nvPr/>
        </p:nvSpPr>
        <p:spPr>
          <a:xfrm>
            <a:off x="7884541" y="4755769"/>
            <a:ext cx="17970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frec</a:t>
            </a:r>
            <a:r>
              <a:rPr sz="1900" b="1" dirty="0">
                <a:latin typeface="Arial"/>
                <a:cs typeface="Arial"/>
              </a:rPr>
              <a:t>u</a:t>
            </a:r>
            <a:r>
              <a:rPr sz="1900" b="1" spc="-5" dirty="0">
                <a:latin typeface="Arial"/>
                <a:cs typeface="Arial"/>
              </a:rPr>
              <a:t>e</a:t>
            </a:r>
            <a:r>
              <a:rPr sz="1900" b="1" dirty="0">
                <a:latin typeface="Arial"/>
                <a:cs typeface="Arial"/>
              </a:rPr>
              <a:t>n</a:t>
            </a:r>
            <a:r>
              <a:rPr sz="1900" b="1" spc="-5" dirty="0">
                <a:latin typeface="Arial"/>
                <a:cs typeface="Arial"/>
              </a:rPr>
              <a:t>temente</a:t>
            </a:r>
            <a:endParaRPr sz="1900">
              <a:latin typeface="Arial"/>
              <a:cs typeface="Arial"/>
            </a:endParaRPr>
          </a:p>
        </p:txBody>
      </p:sp>
      <p:sp>
        <p:nvSpPr>
          <p:cNvPr id="41" name="object 41"/>
          <p:cNvSpPr txBox="1"/>
          <p:nvPr/>
        </p:nvSpPr>
        <p:spPr>
          <a:xfrm>
            <a:off x="9761982" y="4726304"/>
            <a:ext cx="223519" cy="304570"/>
          </a:xfrm>
          <a:prstGeom prst="rect">
            <a:avLst/>
          </a:prstGeom>
        </p:spPr>
        <p:txBody>
          <a:bodyPr vert="horz" wrap="square" lIns="0" tIns="12064" rIns="0" bIns="0" rtlCol="0">
            <a:spAutoFit/>
          </a:bodyPr>
          <a:lstStyle/>
          <a:p>
            <a:pPr marL="12699">
              <a:spcBef>
                <a:spcPts val="95"/>
              </a:spcBef>
            </a:pPr>
            <a:r>
              <a:rPr sz="1900" b="1" spc="-21" dirty="0">
                <a:latin typeface="Arial"/>
                <a:cs typeface="Arial"/>
              </a:rPr>
              <a:t>la</a:t>
            </a:r>
            <a:endParaRPr sz="1900">
              <a:latin typeface="Arial"/>
              <a:cs typeface="Arial"/>
            </a:endParaRPr>
          </a:p>
        </p:txBody>
      </p:sp>
      <p:sp>
        <p:nvSpPr>
          <p:cNvPr id="42" name="object 42"/>
          <p:cNvSpPr txBox="1"/>
          <p:nvPr/>
        </p:nvSpPr>
        <p:spPr>
          <a:xfrm>
            <a:off x="947927" y="5033137"/>
            <a:ext cx="3044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primera</a:t>
            </a:r>
            <a:r>
              <a:rPr sz="1900" b="1" dirty="0">
                <a:latin typeface="Arial"/>
                <a:cs typeface="Arial"/>
              </a:rPr>
              <a:t> </a:t>
            </a:r>
            <a:r>
              <a:rPr sz="1900" b="1" spc="-5" dirty="0">
                <a:latin typeface="Arial"/>
                <a:cs typeface="Arial"/>
              </a:rPr>
              <a:t>indicación</a:t>
            </a:r>
            <a:r>
              <a:rPr sz="1900" b="1" spc="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falla</a:t>
            </a:r>
            <a:endParaRPr sz="1900">
              <a:latin typeface="Arial"/>
              <a:cs typeface="Arial"/>
            </a:endParaRPr>
          </a:p>
        </p:txBody>
      </p:sp>
      <p:sp>
        <p:nvSpPr>
          <p:cNvPr id="43" name="object 43"/>
          <p:cNvSpPr txBox="1"/>
          <p:nvPr/>
        </p:nvSpPr>
        <p:spPr>
          <a:xfrm>
            <a:off x="4046347" y="5003673"/>
            <a:ext cx="25584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15" dirty="0">
                <a:latin typeface="Arial"/>
                <a:cs typeface="Arial"/>
              </a:rPr>
              <a:t> </a:t>
            </a:r>
            <a:r>
              <a:rPr sz="1900" b="1" spc="-5" dirty="0">
                <a:latin typeface="Arial"/>
                <a:cs typeface="Arial"/>
              </a:rPr>
              <a:t>equipos</a:t>
            </a:r>
            <a:r>
              <a:rPr sz="1900" b="1" spc="-21" dirty="0">
                <a:latin typeface="Arial"/>
                <a:cs typeface="Arial"/>
              </a:rPr>
              <a:t> </a:t>
            </a:r>
            <a:r>
              <a:rPr sz="1900" b="1" spc="-5" dirty="0">
                <a:latin typeface="Arial"/>
                <a:cs typeface="Arial"/>
              </a:rPr>
              <a:t>eléctricos.</a:t>
            </a:r>
            <a:endParaRPr sz="1900">
              <a:latin typeface="Arial"/>
              <a:cs typeface="Arial"/>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2895855" y="1147827"/>
            <a:ext cx="422211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herramienta</a:t>
            </a:r>
            <a:r>
              <a:rPr sz="1900" b="1" spc="270" dirty="0">
                <a:latin typeface="Arial"/>
                <a:cs typeface="Arial"/>
              </a:rPr>
              <a:t> </a:t>
            </a:r>
            <a:r>
              <a:rPr sz="1900" b="1" spc="-5" dirty="0">
                <a:latin typeface="Arial"/>
                <a:cs typeface="Arial"/>
              </a:rPr>
              <a:t>efectiva</a:t>
            </a:r>
            <a:r>
              <a:rPr sz="1900" b="1" spc="310" dirty="0">
                <a:latin typeface="Arial"/>
                <a:cs typeface="Arial"/>
              </a:rPr>
              <a:t> </a:t>
            </a:r>
            <a:r>
              <a:rPr sz="1900" b="1" spc="-5" dirty="0">
                <a:latin typeface="Arial"/>
                <a:cs typeface="Arial"/>
              </a:rPr>
              <a:t>de</a:t>
            </a:r>
            <a:r>
              <a:rPr sz="1900" b="1" spc="275" dirty="0">
                <a:latin typeface="Arial"/>
                <a:cs typeface="Arial"/>
              </a:rPr>
              <a:t> </a:t>
            </a:r>
            <a:r>
              <a:rPr sz="1900" b="1" spc="-5" dirty="0">
                <a:latin typeface="Arial"/>
                <a:cs typeface="Arial"/>
              </a:rPr>
              <a:t>diagnóstico</a:t>
            </a:r>
            <a:endParaRPr sz="1900">
              <a:latin typeface="Arial"/>
              <a:cs typeface="Arial"/>
            </a:endParaRPr>
          </a:p>
        </p:txBody>
      </p:sp>
      <p:sp>
        <p:nvSpPr>
          <p:cNvPr id="9" name="object 9"/>
          <p:cNvSpPr txBox="1"/>
          <p:nvPr/>
        </p:nvSpPr>
        <p:spPr>
          <a:xfrm>
            <a:off x="935227" y="1118362"/>
            <a:ext cx="6727191" cy="304570"/>
          </a:xfrm>
          <a:prstGeom prst="rect">
            <a:avLst/>
          </a:prstGeom>
        </p:spPr>
        <p:txBody>
          <a:bodyPr vert="horz" wrap="square" lIns="0" tIns="12064" rIns="0" bIns="0" rtlCol="0">
            <a:spAutoFit/>
          </a:bodyPr>
          <a:lstStyle/>
          <a:p>
            <a:pPr marL="12699">
              <a:spcBef>
                <a:spcPts val="95"/>
              </a:spcBef>
              <a:tabLst>
                <a:tab pos="6284037" algn="l"/>
              </a:tabLst>
            </a:pPr>
            <a:r>
              <a:rPr sz="1900" b="1" spc="-5" dirty="0">
                <a:latin typeface="Arial"/>
                <a:cs typeface="Arial"/>
              </a:rPr>
              <a:t>Represen</a:t>
            </a:r>
            <a:r>
              <a:rPr sz="1900" b="1" dirty="0">
                <a:latin typeface="Arial"/>
                <a:cs typeface="Arial"/>
              </a:rPr>
              <a:t>t</a:t>
            </a:r>
            <a:r>
              <a:rPr sz="1900" b="1" spc="-5" dirty="0">
                <a:latin typeface="Arial"/>
                <a:cs typeface="Arial"/>
              </a:rPr>
              <a:t>a</a:t>
            </a:r>
            <a:r>
              <a:rPr sz="1900" b="1" dirty="0">
                <a:latin typeface="Arial"/>
                <a:cs typeface="Arial"/>
              </a:rPr>
              <a:t> </a:t>
            </a:r>
            <a:r>
              <a:rPr sz="1900" b="1" spc="-254" dirty="0">
                <a:latin typeface="Arial"/>
                <a:cs typeface="Arial"/>
              </a:rPr>
              <a:t> </a:t>
            </a:r>
            <a:r>
              <a:rPr sz="1900" b="1" spc="-5" dirty="0">
                <a:latin typeface="Arial"/>
                <a:cs typeface="Arial"/>
              </a:rPr>
              <a:t>u</a:t>
            </a:r>
            <a:r>
              <a:rPr sz="1900" b="1" dirty="0">
                <a:latin typeface="Arial"/>
                <a:cs typeface="Arial"/>
              </a:rPr>
              <a:t>n</a:t>
            </a:r>
            <a:r>
              <a:rPr sz="1900" b="1" spc="-5" dirty="0">
                <a:latin typeface="Arial"/>
                <a:cs typeface="Arial"/>
              </a:rPr>
              <a:t>a</a:t>
            </a:r>
            <a:r>
              <a:rPr sz="1900" b="1" dirty="0">
                <a:latin typeface="Arial"/>
                <a:cs typeface="Arial"/>
              </a:rPr>
              <a:t>	</a:t>
            </a:r>
            <a:r>
              <a:rPr sz="1900" b="1" spc="-5" dirty="0">
                <a:latin typeface="Arial"/>
                <a:cs typeface="Arial"/>
              </a:rPr>
              <a:t>q</a:t>
            </a:r>
            <a:r>
              <a:rPr sz="1900" b="1" dirty="0">
                <a:latin typeface="Arial"/>
                <a:cs typeface="Arial"/>
              </a:rPr>
              <a:t>u</a:t>
            </a:r>
            <a:r>
              <a:rPr sz="1900" b="1" spc="-5" dirty="0">
                <a:latin typeface="Arial"/>
                <a:cs typeface="Arial"/>
              </a:rPr>
              <a:t>e</a:t>
            </a:r>
            <a:endParaRPr sz="1900">
              <a:latin typeface="Arial"/>
              <a:cs typeface="Arial"/>
            </a:endParaRPr>
          </a:p>
        </p:txBody>
      </p:sp>
      <p:sp>
        <p:nvSpPr>
          <p:cNvPr id="10" name="object 10"/>
          <p:cNvSpPr txBox="1"/>
          <p:nvPr/>
        </p:nvSpPr>
        <p:spPr>
          <a:xfrm>
            <a:off x="7751953" y="1147827"/>
            <a:ext cx="22212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permite</a:t>
            </a:r>
            <a:r>
              <a:rPr sz="1900" b="1" spc="260" dirty="0">
                <a:latin typeface="Arial"/>
                <a:cs typeface="Arial"/>
              </a:rPr>
              <a:t> </a:t>
            </a:r>
            <a:r>
              <a:rPr sz="1900" b="1" spc="-5" dirty="0">
                <a:latin typeface="Arial"/>
                <a:cs typeface="Arial"/>
              </a:rPr>
              <a:t>determinar</a:t>
            </a:r>
            <a:endParaRPr sz="1900">
              <a:latin typeface="Arial"/>
              <a:cs typeface="Arial"/>
            </a:endParaRPr>
          </a:p>
        </p:txBody>
      </p:sp>
      <p:sp>
        <p:nvSpPr>
          <p:cNvPr id="11" name="object 11"/>
          <p:cNvSpPr txBox="1"/>
          <p:nvPr/>
        </p:nvSpPr>
        <p:spPr>
          <a:xfrm>
            <a:off x="947927" y="1425195"/>
            <a:ext cx="66795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problemas</a:t>
            </a:r>
            <a:r>
              <a:rPr sz="1900" b="1" spc="5" dirty="0">
                <a:latin typeface="Arial"/>
                <a:cs typeface="Arial"/>
              </a:rPr>
              <a:t> </a:t>
            </a:r>
            <a:r>
              <a:rPr sz="1900" b="1" dirty="0">
                <a:latin typeface="Arial"/>
                <a:cs typeface="Arial"/>
              </a:rPr>
              <a:t>en</a:t>
            </a:r>
            <a:r>
              <a:rPr sz="1900" b="1" spc="21" dirty="0">
                <a:latin typeface="Arial"/>
                <a:cs typeface="Arial"/>
              </a:rPr>
              <a:t> </a:t>
            </a:r>
            <a:r>
              <a:rPr sz="1900" b="1" spc="-5" dirty="0">
                <a:latin typeface="Arial"/>
                <a:cs typeface="Arial"/>
              </a:rPr>
              <a:t>transformadores</a:t>
            </a:r>
            <a:r>
              <a:rPr sz="1900" b="1" spc="15" dirty="0">
                <a:latin typeface="Arial"/>
                <a:cs typeface="Arial"/>
              </a:rPr>
              <a:t> </a:t>
            </a:r>
            <a:r>
              <a:rPr sz="1900" b="1" spc="-5" dirty="0">
                <a:latin typeface="Arial"/>
                <a:cs typeface="Arial"/>
              </a:rPr>
              <a:t>y</a:t>
            </a:r>
            <a:r>
              <a:rPr sz="1900" b="1" spc="-10" dirty="0">
                <a:latin typeface="Arial"/>
                <a:cs typeface="Arial"/>
              </a:rPr>
              <a:t> </a:t>
            </a:r>
            <a:r>
              <a:rPr sz="1900" b="1" spc="-5" dirty="0">
                <a:latin typeface="Arial"/>
                <a:cs typeface="Arial"/>
              </a:rPr>
              <a:t>otros</a:t>
            </a:r>
            <a:r>
              <a:rPr sz="1900" b="1" spc="25" dirty="0">
                <a:latin typeface="Arial"/>
                <a:cs typeface="Arial"/>
              </a:rPr>
              <a:t> </a:t>
            </a:r>
            <a:r>
              <a:rPr sz="1900" b="1" spc="-5" dirty="0">
                <a:latin typeface="Arial"/>
                <a:cs typeface="Arial"/>
              </a:rPr>
              <a:t>equipos</a:t>
            </a:r>
            <a:r>
              <a:rPr sz="1900" b="1" spc="5" dirty="0">
                <a:latin typeface="Arial"/>
                <a:cs typeface="Arial"/>
              </a:rPr>
              <a:t> </a:t>
            </a:r>
            <a:r>
              <a:rPr sz="1900" b="1" spc="-5" dirty="0">
                <a:latin typeface="Arial"/>
                <a:cs typeface="Arial"/>
              </a:rPr>
              <a:t>eléctricos.</a:t>
            </a:r>
            <a:endParaRPr sz="1900">
              <a:latin typeface="Arial"/>
              <a:cs typeface="Arial"/>
            </a:endParaRPr>
          </a:p>
        </p:txBody>
      </p:sp>
      <p:pic>
        <p:nvPicPr>
          <p:cNvPr id="12" name="object 12"/>
          <p:cNvPicPr/>
          <p:nvPr/>
        </p:nvPicPr>
        <p:blipFill>
          <a:blip r:embed="rId2" cstate="print"/>
          <a:stretch>
            <a:fillRect/>
          </a:stretch>
        </p:blipFill>
        <p:spPr>
          <a:xfrm>
            <a:off x="719455" y="2009056"/>
            <a:ext cx="208914" cy="194394"/>
          </a:xfrm>
          <a:prstGeom prst="rect">
            <a:avLst/>
          </a:prstGeom>
        </p:spPr>
      </p:pic>
      <p:sp>
        <p:nvSpPr>
          <p:cNvPr id="13" name="object 13"/>
          <p:cNvSpPr txBox="1"/>
          <p:nvPr/>
        </p:nvSpPr>
        <p:spPr>
          <a:xfrm>
            <a:off x="3013201" y="1979931"/>
            <a:ext cx="360680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deterioro</a:t>
            </a:r>
            <a:r>
              <a:rPr sz="1900" b="1" spc="-21" dirty="0">
                <a:latin typeface="Arial"/>
                <a:cs typeface="Arial"/>
              </a:rPr>
              <a:t> </a:t>
            </a:r>
            <a:r>
              <a:rPr sz="1900" b="1" spc="-5" dirty="0">
                <a:latin typeface="Arial"/>
                <a:cs typeface="Arial"/>
              </a:rPr>
              <a:t>en</a:t>
            </a:r>
            <a:r>
              <a:rPr sz="1900" b="1" spc="-21" dirty="0">
                <a:latin typeface="Arial"/>
                <a:cs typeface="Arial"/>
              </a:rPr>
              <a:t> </a:t>
            </a:r>
            <a:r>
              <a:rPr sz="1900" b="1" spc="-5" dirty="0">
                <a:latin typeface="Arial"/>
                <a:cs typeface="Arial"/>
              </a:rPr>
              <a:t>el</a:t>
            </a:r>
            <a:r>
              <a:rPr sz="1900" b="1" spc="-21" dirty="0">
                <a:latin typeface="Arial"/>
                <a:cs typeface="Arial"/>
              </a:rPr>
              <a:t> </a:t>
            </a:r>
            <a:r>
              <a:rPr sz="1900" b="1" spc="-5" dirty="0">
                <a:latin typeface="Arial"/>
                <a:cs typeface="Arial"/>
              </a:rPr>
              <a:t>material</a:t>
            </a:r>
            <a:r>
              <a:rPr sz="1900" b="1" spc="-15" dirty="0">
                <a:latin typeface="Arial"/>
                <a:cs typeface="Arial"/>
              </a:rPr>
              <a:t> </a:t>
            </a:r>
            <a:r>
              <a:rPr sz="1900" b="1" spc="-5" dirty="0">
                <a:latin typeface="Arial"/>
                <a:cs typeface="Arial"/>
              </a:rPr>
              <a:t>aislante</a:t>
            </a:r>
            <a:endParaRPr sz="1900">
              <a:latin typeface="Arial"/>
              <a:cs typeface="Arial"/>
            </a:endParaRPr>
          </a:p>
        </p:txBody>
      </p:sp>
      <p:sp>
        <p:nvSpPr>
          <p:cNvPr id="14" name="object 14"/>
          <p:cNvSpPr txBox="1"/>
          <p:nvPr/>
        </p:nvSpPr>
        <p:spPr>
          <a:xfrm>
            <a:off x="935228" y="1950466"/>
            <a:ext cx="6028055" cy="304570"/>
          </a:xfrm>
          <a:prstGeom prst="rect">
            <a:avLst/>
          </a:prstGeom>
        </p:spPr>
        <p:txBody>
          <a:bodyPr vert="horz" wrap="square" lIns="0" tIns="12064" rIns="0" bIns="0" rtlCol="0">
            <a:spAutoFit/>
          </a:bodyPr>
          <a:lstStyle/>
          <a:p>
            <a:pPr marL="12699">
              <a:spcBef>
                <a:spcPts val="95"/>
              </a:spcBef>
              <a:tabLst>
                <a:tab pos="5683380" algn="l"/>
              </a:tabLst>
            </a:pPr>
            <a:r>
              <a:rPr sz="1900" b="1" spc="-5" dirty="0">
                <a:latin typeface="Arial"/>
                <a:cs typeface="Arial"/>
              </a:rPr>
              <a:t>Cuando</a:t>
            </a:r>
            <a:r>
              <a:rPr sz="1900" b="1" spc="-21" dirty="0">
                <a:latin typeface="Arial"/>
                <a:cs typeface="Arial"/>
              </a:rPr>
              <a:t> </a:t>
            </a:r>
            <a:r>
              <a:rPr sz="1900" b="1" spc="-5" dirty="0">
                <a:latin typeface="Arial"/>
                <a:cs typeface="Arial"/>
              </a:rPr>
              <a:t>existe</a:t>
            </a:r>
            <a:r>
              <a:rPr sz="1900" b="1" spc="-25" dirty="0">
                <a:latin typeface="Arial"/>
                <a:cs typeface="Arial"/>
              </a:rPr>
              <a:t> </a:t>
            </a:r>
            <a:r>
              <a:rPr sz="1900" b="1" spc="-5" dirty="0">
                <a:latin typeface="Arial"/>
                <a:cs typeface="Arial"/>
              </a:rPr>
              <a:t>un	,</a:t>
            </a:r>
            <a:r>
              <a:rPr sz="1900" b="1" spc="-110" dirty="0">
                <a:latin typeface="Arial"/>
                <a:cs typeface="Arial"/>
              </a:rPr>
              <a:t> </a:t>
            </a:r>
            <a:r>
              <a:rPr sz="1900" b="1" spc="-5" dirty="0">
                <a:latin typeface="Arial"/>
                <a:cs typeface="Arial"/>
              </a:rPr>
              <a:t>la</a:t>
            </a:r>
            <a:endParaRPr sz="1900">
              <a:latin typeface="Arial"/>
              <a:cs typeface="Arial"/>
            </a:endParaRPr>
          </a:p>
        </p:txBody>
      </p:sp>
      <p:sp>
        <p:nvSpPr>
          <p:cNvPr id="15" name="object 15"/>
          <p:cNvSpPr txBox="1"/>
          <p:nvPr/>
        </p:nvSpPr>
        <p:spPr>
          <a:xfrm>
            <a:off x="7014336" y="1979931"/>
            <a:ext cx="2893061"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aparición</a:t>
            </a:r>
            <a:r>
              <a:rPr sz="1900" b="1" spc="-2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lodo</a:t>
            </a:r>
            <a:r>
              <a:rPr sz="1900" b="1" spc="-30" dirty="0">
                <a:latin typeface="Arial"/>
                <a:cs typeface="Arial"/>
              </a:rPr>
              <a:t> </a:t>
            </a:r>
            <a:r>
              <a:rPr sz="1900" b="1" spc="-5" dirty="0">
                <a:latin typeface="Arial"/>
                <a:cs typeface="Arial"/>
              </a:rPr>
              <a:t>o</a:t>
            </a:r>
            <a:r>
              <a:rPr sz="1900" b="1" spc="-35" dirty="0">
                <a:latin typeface="Arial"/>
                <a:cs typeface="Arial"/>
              </a:rPr>
              <a:t> </a:t>
            </a:r>
            <a:r>
              <a:rPr sz="1900" b="1" spc="-5" dirty="0">
                <a:latin typeface="Arial"/>
                <a:cs typeface="Arial"/>
              </a:rPr>
              <a:t>ácido</a:t>
            </a:r>
            <a:endParaRPr sz="1900">
              <a:latin typeface="Arial"/>
              <a:cs typeface="Arial"/>
            </a:endParaRPr>
          </a:p>
        </p:txBody>
      </p:sp>
      <p:sp>
        <p:nvSpPr>
          <p:cNvPr id="16" name="object 16"/>
          <p:cNvSpPr txBox="1"/>
          <p:nvPr/>
        </p:nvSpPr>
        <p:spPr>
          <a:xfrm>
            <a:off x="9894569" y="195046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17" name="object 17"/>
          <p:cNvSpPr txBox="1"/>
          <p:nvPr/>
        </p:nvSpPr>
        <p:spPr>
          <a:xfrm>
            <a:off x="1266748" y="2257375"/>
            <a:ext cx="16230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calen</a:t>
            </a:r>
            <a:r>
              <a:rPr sz="1900" b="1" dirty="0">
                <a:latin typeface="Arial"/>
                <a:cs typeface="Arial"/>
              </a:rPr>
              <a:t>t</a:t>
            </a:r>
            <a:r>
              <a:rPr sz="1900" b="1" spc="-5" dirty="0">
                <a:latin typeface="Arial"/>
                <a:cs typeface="Arial"/>
              </a:rPr>
              <a:t>amien</a:t>
            </a:r>
            <a:r>
              <a:rPr sz="1900" b="1" dirty="0">
                <a:latin typeface="Arial"/>
                <a:cs typeface="Arial"/>
              </a:rPr>
              <a:t>t</a:t>
            </a:r>
            <a:r>
              <a:rPr sz="1900" b="1" spc="-5" dirty="0">
                <a:latin typeface="Arial"/>
                <a:cs typeface="Arial"/>
              </a:rPr>
              <a:t>o</a:t>
            </a:r>
            <a:endParaRPr sz="1900">
              <a:latin typeface="Arial"/>
              <a:cs typeface="Arial"/>
            </a:endParaRPr>
          </a:p>
        </p:txBody>
      </p:sp>
      <p:sp>
        <p:nvSpPr>
          <p:cNvPr id="18" name="object 18"/>
          <p:cNvSpPr txBox="1"/>
          <p:nvPr/>
        </p:nvSpPr>
        <p:spPr>
          <a:xfrm>
            <a:off x="935227" y="2228214"/>
            <a:ext cx="4351020" cy="304570"/>
          </a:xfrm>
          <a:prstGeom prst="rect">
            <a:avLst/>
          </a:prstGeom>
        </p:spPr>
        <p:txBody>
          <a:bodyPr vert="horz" wrap="square" lIns="0" tIns="12064" rIns="0" bIns="0" rtlCol="0">
            <a:spAutoFit/>
          </a:bodyPr>
          <a:lstStyle/>
          <a:p>
            <a:pPr marL="12699">
              <a:spcBef>
                <a:spcPts val="95"/>
              </a:spcBef>
              <a:tabLst>
                <a:tab pos="2071186" algn="l"/>
              </a:tabLst>
            </a:pPr>
            <a:r>
              <a:rPr sz="1900" b="1" spc="-5" dirty="0">
                <a:latin typeface="Arial"/>
                <a:cs typeface="Arial"/>
              </a:rPr>
              <a:t>el	o</a:t>
            </a:r>
            <a:r>
              <a:rPr sz="1900" b="1" spc="370" dirty="0">
                <a:latin typeface="Arial"/>
                <a:cs typeface="Arial"/>
              </a:rPr>
              <a:t> </a:t>
            </a:r>
            <a:r>
              <a:rPr sz="1900" b="1" spc="-5" dirty="0">
                <a:latin typeface="Arial"/>
                <a:cs typeface="Arial"/>
              </a:rPr>
              <a:t>la</a:t>
            </a:r>
            <a:r>
              <a:rPr sz="1900" b="1" spc="375" dirty="0">
                <a:latin typeface="Arial"/>
                <a:cs typeface="Arial"/>
              </a:rPr>
              <a:t> </a:t>
            </a:r>
            <a:r>
              <a:rPr sz="1900" b="1" spc="-5" dirty="0">
                <a:latin typeface="Arial"/>
                <a:cs typeface="Arial"/>
              </a:rPr>
              <a:t>generación</a:t>
            </a:r>
            <a:r>
              <a:rPr sz="1900" b="1" spc="380" dirty="0">
                <a:latin typeface="Arial"/>
                <a:cs typeface="Arial"/>
              </a:rPr>
              <a:t> </a:t>
            </a:r>
            <a:r>
              <a:rPr sz="1900" b="1" spc="-5" dirty="0">
                <a:latin typeface="Arial"/>
                <a:cs typeface="Arial"/>
              </a:rPr>
              <a:t>de</a:t>
            </a:r>
            <a:endParaRPr sz="1900">
              <a:latin typeface="Arial"/>
              <a:cs typeface="Arial"/>
            </a:endParaRPr>
          </a:p>
        </p:txBody>
      </p:sp>
      <p:sp>
        <p:nvSpPr>
          <p:cNvPr id="19" name="object 19"/>
          <p:cNvSpPr txBox="1"/>
          <p:nvPr/>
        </p:nvSpPr>
        <p:spPr>
          <a:xfrm>
            <a:off x="5391022" y="2257375"/>
            <a:ext cx="188848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arcos</a:t>
            </a:r>
            <a:r>
              <a:rPr sz="1900" b="1" spc="375" dirty="0">
                <a:latin typeface="Arial"/>
                <a:cs typeface="Arial"/>
              </a:rPr>
              <a:t> </a:t>
            </a:r>
            <a:r>
              <a:rPr sz="1900" b="1" spc="-5" dirty="0">
                <a:latin typeface="Arial"/>
                <a:cs typeface="Arial"/>
              </a:rPr>
              <a:t>eléctricos</a:t>
            </a:r>
            <a:endParaRPr sz="1900">
              <a:latin typeface="Arial"/>
              <a:cs typeface="Arial"/>
            </a:endParaRPr>
          </a:p>
        </p:txBody>
      </p:sp>
      <p:sp>
        <p:nvSpPr>
          <p:cNvPr id="20" name="object 20"/>
          <p:cNvSpPr txBox="1"/>
          <p:nvPr/>
        </p:nvSpPr>
        <p:spPr>
          <a:xfrm>
            <a:off x="7396861" y="2257375"/>
            <a:ext cx="9518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originan</a:t>
            </a:r>
            <a:endParaRPr sz="1900">
              <a:latin typeface="Arial"/>
              <a:cs typeface="Arial"/>
            </a:endParaRPr>
          </a:p>
        </p:txBody>
      </p:sp>
      <p:sp>
        <p:nvSpPr>
          <p:cNvPr id="21" name="object 21"/>
          <p:cNvSpPr txBox="1"/>
          <p:nvPr/>
        </p:nvSpPr>
        <p:spPr>
          <a:xfrm>
            <a:off x="8452866" y="2228214"/>
            <a:ext cx="15322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a:t>
            </a:r>
            <a:r>
              <a:rPr sz="1900" b="1" spc="360" dirty="0">
                <a:latin typeface="Arial"/>
                <a:cs typeface="Arial"/>
              </a:rPr>
              <a:t> </a:t>
            </a:r>
            <a:r>
              <a:rPr sz="1900" b="1" spc="-5" dirty="0">
                <a:latin typeface="Arial"/>
                <a:cs typeface="Arial"/>
              </a:rPr>
              <a:t>serie</a:t>
            </a:r>
            <a:r>
              <a:rPr sz="1900" b="1" spc="360" dirty="0">
                <a:latin typeface="Arial"/>
                <a:cs typeface="Arial"/>
              </a:rPr>
              <a:t> </a:t>
            </a:r>
            <a:r>
              <a:rPr sz="1900" b="1" spc="-10" dirty="0">
                <a:latin typeface="Arial"/>
                <a:cs typeface="Arial"/>
              </a:rPr>
              <a:t>de</a:t>
            </a:r>
            <a:endParaRPr sz="1900">
              <a:latin typeface="Arial"/>
              <a:cs typeface="Arial"/>
            </a:endParaRPr>
          </a:p>
        </p:txBody>
      </p:sp>
      <p:sp>
        <p:nvSpPr>
          <p:cNvPr id="22" name="object 22"/>
          <p:cNvSpPr txBox="1"/>
          <p:nvPr/>
        </p:nvSpPr>
        <p:spPr>
          <a:xfrm>
            <a:off x="947928" y="2535048"/>
            <a:ext cx="685165"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g</a:t>
            </a:r>
            <a:r>
              <a:rPr sz="1900" b="1" dirty="0">
                <a:latin typeface="Arial"/>
                <a:cs typeface="Arial"/>
              </a:rPr>
              <a:t>a</a:t>
            </a:r>
            <a:r>
              <a:rPr sz="1900" b="1" spc="-5" dirty="0">
                <a:latin typeface="Arial"/>
                <a:cs typeface="Arial"/>
              </a:rPr>
              <a:t>ses</a:t>
            </a:r>
            <a:endParaRPr sz="1900">
              <a:latin typeface="Arial"/>
              <a:cs typeface="Arial"/>
            </a:endParaRPr>
          </a:p>
        </p:txBody>
      </p:sp>
      <p:sp>
        <p:nvSpPr>
          <p:cNvPr id="23" name="object 23"/>
          <p:cNvSpPr txBox="1"/>
          <p:nvPr/>
        </p:nvSpPr>
        <p:spPr>
          <a:xfrm>
            <a:off x="1686815" y="2505582"/>
            <a:ext cx="21177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spc="-30" dirty="0">
                <a:latin typeface="Arial"/>
                <a:cs typeface="Arial"/>
              </a:rPr>
              <a:t> </a:t>
            </a:r>
            <a:r>
              <a:rPr sz="1900" b="1" spc="-5" dirty="0">
                <a:latin typeface="Arial"/>
                <a:cs typeface="Arial"/>
              </a:rPr>
              <a:t>pueden</a:t>
            </a:r>
            <a:r>
              <a:rPr sz="1900" b="1" spc="-15" dirty="0">
                <a:latin typeface="Arial"/>
                <a:cs typeface="Arial"/>
              </a:rPr>
              <a:t> </a:t>
            </a:r>
            <a:r>
              <a:rPr sz="1900" b="1" spc="-5" dirty="0">
                <a:latin typeface="Arial"/>
                <a:cs typeface="Arial"/>
              </a:rPr>
              <a:t>tomar</a:t>
            </a:r>
            <a:endParaRPr sz="1900">
              <a:latin typeface="Arial"/>
              <a:cs typeface="Arial"/>
            </a:endParaRPr>
          </a:p>
        </p:txBody>
      </p:sp>
      <p:sp>
        <p:nvSpPr>
          <p:cNvPr id="24" name="object 24"/>
          <p:cNvSpPr txBox="1"/>
          <p:nvPr/>
        </p:nvSpPr>
        <p:spPr>
          <a:xfrm>
            <a:off x="3857879" y="2535048"/>
            <a:ext cx="18383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dos</a:t>
            </a:r>
            <a:r>
              <a:rPr sz="1900" b="1" spc="-25" dirty="0">
                <a:latin typeface="Arial"/>
                <a:cs typeface="Arial"/>
              </a:rPr>
              <a:t> </a:t>
            </a:r>
            <a:r>
              <a:rPr sz="1900" b="1" spc="-5" dirty="0">
                <a:latin typeface="Arial"/>
                <a:cs typeface="Arial"/>
              </a:rPr>
              <a:t>direcciones</a:t>
            </a:r>
            <a:endParaRPr sz="1900">
              <a:latin typeface="Arial"/>
              <a:cs typeface="Arial"/>
            </a:endParaRPr>
          </a:p>
        </p:txBody>
      </p:sp>
      <p:sp>
        <p:nvSpPr>
          <p:cNvPr id="25" name="object 25"/>
          <p:cNvSpPr txBox="1"/>
          <p:nvPr/>
        </p:nvSpPr>
        <p:spPr>
          <a:xfrm>
            <a:off x="5683377" y="2505582"/>
            <a:ext cx="10604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6" name="object 26"/>
          <p:cNvSpPr txBox="1"/>
          <p:nvPr/>
        </p:nvSpPr>
        <p:spPr>
          <a:xfrm>
            <a:off x="1156513" y="3060317"/>
            <a:ext cx="2087245" cy="596314"/>
          </a:xfrm>
          <a:prstGeom prst="rect">
            <a:avLst/>
          </a:prstGeom>
        </p:spPr>
        <p:txBody>
          <a:bodyPr vert="horz" wrap="square" lIns="0" tIns="31747" rIns="0" bIns="0" rtlCol="0">
            <a:spAutoFit/>
          </a:bodyPr>
          <a:lstStyle/>
          <a:p>
            <a:pPr marL="240644" marR="5080" indent="-228580">
              <a:lnSpc>
                <a:spcPts val="2180"/>
              </a:lnSpc>
              <a:spcBef>
                <a:spcPts val="250"/>
              </a:spcBef>
              <a:buFont typeface="Wingdings"/>
              <a:buChar char=""/>
              <a:tabLst>
                <a:tab pos="241278" algn="l"/>
              </a:tabLst>
            </a:pPr>
            <a:r>
              <a:rPr sz="1900" b="1" spc="-5" dirty="0">
                <a:latin typeface="Arial"/>
                <a:cs typeface="Arial"/>
              </a:rPr>
              <a:t>Algunos</a:t>
            </a:r>
            <a:r>
              <a:rPr sz="1900" b="1" spc="-75" dirty="0">
                <a:latin typeface="Arial"/>
                <a:cs typeface="Arial"/>
              </a:rPr>
              <a:t> </a:t>
            </a:r>
            <a:r>
              <a:rPr sz="1900" b="1" spc="-5" dirty="0">
                <a:latin typeface="Arial"/>
                <a:cs typeface="Arial"/>
              </a:rPr>
              <a:t>migran </a:t>
            </a:r>
            <a:r>
              <a:rPr sz="1900" b="1" spc="-515" dirty="0">
                <a:latin typeface="Arial"/>
                <a:cs typeface="Arial"/>
              </a:rPr>
              <a:t> </a:t>
            </a:r>
            <a:r>
              <a:rPr sz="1900" b="1" spc="-5" dirty="0">
                <a:latin typeface="Arial"/>
                <a:cs typeface="Arial"/>
              </a:rPr>
              <a:t>eléctrico</a:t>
            </a:r>
            <a:endParaRPr sz="1900">
              <a:latin typeface="Arial"/>
              <a:cs typeface="Arial"/>
            </a:endParaRPr>
          </a:p>
        </p:txBody>
      </p:sp>
      <p:sp>
        <p:nvSpPr>
          <p:cNvPr id="27" name="object 27"/>
          <p:cNvSpPr txBox="1"/>
          <p:nvPr/>
        </p:nvSpPr>
        <p:spPr>
          <a:xfrm>
            <a:off x="3296666" y="3089784"/>
            <a:ext cx="54095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a:t>
            </a:r>
            <a:r>
              <a:rPr sz="1900" b="1" spc="-21" dirty="0">
                <a:latin typeface="Arial"/>
                <a:cs typeface="Arial"/>
              </a:rPr>
              <a:t> </a:t>
            </a:r>
            <a:r>
              <a:rPr sz="1900" b="1" spc="-5" dirty="0">
                <a:latin typeface="Arial"/>
                <a:cs typeface="Arial"/>
              </a:rPr>
              <a:t>espacio</a:t>
            </a:r>
            <a:r>
              <a:rPr sz="1900" b="1" spc="-15"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aire</a:t>
            </a:r>
            <a:r>
              <a:rPr sz="1900" b="1" spc="-25" dirty="0">
                <a:latin typeface="Arial"/>
                <a:cs typeface="Arial"/>
              </a:rPr>
              <a:t> </a:t>
            </a:r>
            <a:r>
              <a:rPr sz="1900" b="1" dirty="0">
                <a:latin typeface="Arial"/>
                <a:cs typeface="Arial"/>
              </a:rPr>
              <a:t>existente</a:t>
            </a:r>
            <a:r>
              <a:rPr sz="1900" b="1" spc="-15"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la</a:t>
            </a:r>
            <a:r>
              <a:rPr sz="1900" b="1" spc="-15" dirty="0">
                <a:latin typeface="Arial"/>
                <a:cs typeface="Arial"/>
              </a:rPr>
              <a:t> </a:t>
            </a:r>
            <a:r>
              <a:rPr sz="1900" b="1" spc="-5" dirty="0">
                <a:latin typeface="Arial"/>
                <a:cs typeface="Arial"/>
              </a:rPr>
              <a:t>parte</a:t>
            </a:r>
            <a:r>
              <a:rPr sz="1900" b="1" spc="-21" dirty="0">
                <a:latin typeface="Arial"/>
                <a:cs typeface="Arial"/>
              </a:rPr>
              <a:t> </a:t>
            </a:r>
            <a:r>
              <a:rPr sz="1900" b="1" spc="-5" dirty="0">
                <a:latin typeface="Arial"/>
                <a:cs typeface="Arial"/>
              </a:rPr>
              <a:t>superior</a:t>
            </a:r>
            <a:endParaRPr sz="1900">
              <a:latin typeface="Arial"/>
              <a:cs typeface="Arial"/>
            </a:endParaRPr>
          </a:p>
        </p:txBody>
      </p:sp>
      <p:sp>
        <p:nvSpPr>
          <p:cNvPr id="28" name="object 28"/>
          <p:cNvSpPr txBox="1"/>
          <p:nvPr/>
        </p:nvSpPr>
        <p:spPr>
          <a:xfrm>
            <a:off x="8757666" y="3060317"/>
            <a:ext cx="12280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90" dirty="0">
                <a:latin typeface="Arial"/>
                <a:cs typeface="Arial"/>
              </a:rPr>
              <a:t> </a:t>
            </a:r>
            <a:r>
              <a:rPr sz="1900" b="1" spc="-5" dirty="0">
                <a:latin typeface="Arial"/>
                <a:cs typeface="Arial"/>
              </a:rPr>
              <a:t>equipo</a:t>
            </a:r>
            <a:endParaRPr sz="1900">
              <a:latin typeface="Arial"/>
              <a:cs typeface="Arial"/>
            </a:endParaRPr>
          </a:p>
        </p:txBody>
      </p:sp>
      <p:sp>
        <p:nvSpPr>
          <p:cNvPr id="29" name="object 29"/>
          <p:cNvSpPr/>
          <p:nvPr/>
        </p:nvSpPr>
        <p:spPr>
          <a:xfrm>
            <a:off x="2604771" y="3644520"/>
            <a:ext cx="923925" cy="277495"/>
          </a:xfrm>
          <a:custGeom>
            <a:avLst/>
            <a:gdLst/>
            <a:ahLst/>
            <a:cxnLst/>
            <a:rect l="l" t="t" r="r" b="b"/>
            <a:pathLst>
              <a:path w="923925" h="277495">
                <a:moveTo>
                  <a:pt x="923848" y="0"/>
                </a:moveTo>
                <a:lnTo>
                  <a:pt x="0" y="0"/>
                </a:lnTo>
                <a:lnTo>
                  <a:pt x="0" y="277367"/>
                </a:lnTo>
                <a:lnTo>
                  <a:pt x="923848" y="277367"/>
                </a:lnTo>
                <a:lnTo>
                  <a:pt x="923848" y="0"/>
                </a:lnTo>
                <a:close/>
              </a:path>
            </a:pathLst>
          </a:custGeom>
          <a:solidFill>
            <a:srgbClr val="FFFF00"/>
          </a:solidFill>
        </p:spPr>
        <p:txBody>
          <a:bodyPr wrap="square" lIns="0" tIns="0" rIns="0" bIns="0" rtlCol="0"/>
          <a:lstStyle/>
          <a:p>
            <a:endParaRPr/>
          </a:p>
        </p:txBody>
      </p:sp>
      <p:sp>
        <p:nvSpPr>
          <p:cNvPr id="30" name="object 30"/>
          <p:cNvSpPr/>
          <p:nvPr/>
        </p:nvSpPr>
        <p:spPr>
          <a:xfrm>
            <a:off x="3999610" y="3644520"/>
            <a:ext cx="3449320" cy="277495"/>
          </a:xfrm>
          <a:custGeom>
            <a:avLst/>
            <a:gdLst/>
            <a:ahLst/>
            <a:cxnLst/>
            <a:rect l="l" t="t" r="r" b="b"/>
            <a:pathLst>
              <a:path w="3449320" h="277495">
                <a:moveTo>
                  <a:pt x="3449066" y="0"/>
                </a:moveTo>
                <a:lnTo>
                  <a:pt x="0" y="0"/>
                </a:lnTo>
                <a:lnTo>
                  <a:pt x="0" y="277367"/>
                </a:lnTo>
                <a:lnTo>
                  <a:pt x="3449066" y="277367"/>
                </a:lnTo>
                <a:lnTo>
                  <a:pt x="3449066" y="0"/>
                </a:lnTo>
                <a:close/>
              </a:path>
            </a:pathLst>
          </a:custGeom>
          <a:solidFill>
            <a:srgbClr val="FFFF00"/>
          </a:solidFill>
        </p:spPr>
        <p:txBody>
          <a:bodyPr wrap="square" lIns="0" tIns="0" rIns="0" bIns="0" rtlCol="0"/>
          <a:lstStyle/>
          <a:p>
            <a:endParaRPr/>
          </a:p>
        </p:txBody>
      </p:sp>
      <p:sp>
        <p:nvSpPr>
          <p:cNvPr id="31" name="object 31"/>
          <p:cNvSpPr txBox="1"/>
          <p:nvPr/>
        </p:nvSpPr>
        <p:spPr>
          <a:xfrm>
            <a:off x="1156514" y="3615055"/>
            <a:ext cx="6372224" cy="304570"/>
          </a:xfrm>
          <a:prstGeom prst="rect">
            <a:avLst/>
          </a:prstGeom>
        </p:spPr>
        <p:txBody>
          <a:bodyPr vert="horz" wrap="square" lIns="0" tIns="12064" rIns="0" bIns="0" rtlCol="0">
            <a:spAutoFit/>
          </a:bodyPr>
          <a:lstStyle/>
          <a:p>
            <a:pPr marL="240644" indent="-228580">
              <a:spcBef>
                <a:spcPts val="95"/>
              </a:spcBef>
              <a:buFont typeface="Wingdings"/>
              <a:buChar char=""/>
              <a:tabLst>
                <a:tab pos="241278" algn="l"/>
              </a:tabLst>
            </a:pPr>
            <a:r>
              <a:rPr sz="1900" b="1" spc="-5" dirty="0">
                <a:latin typeface="Arial"/>
                <a:cs typeface="Arial"/>
              </a:rPr>
              <a:t>y</a:t>
            </a:r>
            <a:r>
              <a:rPr sz="1900" b="1" spc="-15" dirty="0">
                <a:latin typeface="Arial"/>
                <a:cs typeface="Arial"/>
              </a:rPr>
              <a:t> </a:t>
            </a:r>
            <a:r>
              <a:rPr sz="1900" b="1" spc="-5" dirty="0">
                <a:latin typeface="Arial"/>
                <a:cs typeface="Arial"/>
              </a:rPr>
              <a:t>otros, la</a:t>
            </a:r>
            <a:r>
              <a:rPr sz="1900" b="1" spc="21" dirty="0">
                <a:latin typeface="Arial"/>
                <a:cs typeface="Arial"/>
              </a:rPr>
              <a:t> </a:t>
            </a:r>
            <a:r>
              <a:rPr sz="1900" b="1" spc="-5" dirty="0">
                <a:latin typeface="Arial"/>
                <a:cs typeface="Arial"/>
              </a:rPr>
              <a:t>mayoría,</a:t>
            </a:r>
            <a:r>
              <a:rPr sz="1900" b="1" spc="10" dirty="0">
                <a:latin typeface="Arial"/>
                <a:cs typeface="Arial"/>
              </a:rPr>
              <a:t> </a:t>
            </a:r>
            <a:r>
              <a:rPr sz="1900" b="1" spc="-5" dirty="0">
                <a:latin typeface="Arial"/>
                <a:cs typeface="Arial"/>
              </a:rPr>
              <a:t>se</a:t>
            </a:r>
            <a:r>
              <a:rPr sz="1900" b="1" spc="5" dirty="0">
                <a:latin typeface="Arial"/>
                <a:cs typeface="Arial"/>
              </a:rPr>
              <a:t> </a:t>
            </a:r>
            <a:r>
              <a:rPr sz="1900" b="1" spc="-5" dirty="0">
                <a:latin typeface="Arial"/>
                <a:cs typeface="Arial"/>
              </a:rPr>
              <a:t>disuelven</a:t>
            </a:r>
            <a:r>
              <a:rPr sz="1900" b="1"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dirty="0">
                <a:latin typeface="Arial"/>
                <a:cs typeface="Arial"/>
              </a:rPr>
              <a:t> aceite</a:t>
            </a:r>
            <a:r>
              <a:rPr sz="1900" b="1" spc="-5" dirty="0">
                <a:latin typeface="Arial"/>
                <a:cs typeface="Arial"/>
              </a:rPr>
              <a:t> </a:t>
            </a:r>
            <a:r>
              <a:rPr sz="1900" b="1" dirty="0">
                <a:latin typeface="Arial"/>
                <a:cs typeface="Arial"/>
              </a:rPr>
              <a:t>aislante.</a:t>
            </a:r>
            <a:endParaRPr sz="1900">
              <a:latin typeface="Arial"/>
              <a:cs typeface="Arial"/>
            </a:endParaRPr>
          </a:p>
        </p:txBody>
      </p:sp>
      <p:pic>
        <p:nvPicPr>
          <p:cNvPr id="32" name="object 32"/>
          <p:cNvPicPr/>
          <p:nvPr/>
        </p:nvPicPr>
        <p:blipFill>
          <a:blip r:embed="rId2" cstate="print"/>
          <a:stretch>
            <a:fillRect/>
          </a:stretch>
        </p:blipFill>
        <p:spPr>
          <a:xfrm>
            <a:off x="719455" y="4227787"/>
            <a:ext cx="208914" cy="194987"/>
          </a:xfrm>
          <a:prstGeom prst="rect">
            <a:avLst/>
          </a:prstGeom>
        </p:spPr>
      </p:pic>
      <p:sp>
        <p:nvSpPr>
          <p:cNvPr id="33" name="object 33"/>
          <p:cNvSpPr txBox="1"/>
          <p:nvPr/>
        </p:nvSpPr>
        <p:spPr>
          <a:xfrm>
            <a:off x="1394713" y="4199510"/>
            <a:ext cx="27679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análisis</a:t>
            </a:r>
            <a:r>
              <a:rPr sz="1900" b="1" spc="475" dirty="0">
                <a:latin typeface="Arial"/>
                <a:cs typeface="Arial"/>
              </a:rPr>
              <a:t> </a:t>
            </a:r>
            <a:r>
              <a:rPr sz="1900" b="1" spc="-5" dirty="0">
                <a:latin typeface="Arial"/>
                <a:cs typeface="Arial"/>
              </a:rPr>
              <a:t>cromatográfico</a:t>
            </a:r>
            <a:endParaRPr sz="1900">
              <a:latin typeface="Arial"/>
              <a:cs typeface="Arial"/>
            </a:endParaRPr>
          </a:p>
        </p:txBody>
      </p:sp>
      <p:sp>
        <p:nvSpPr>
          <p:cNvPr id="34" name="object 34"/>
          <p:cNvSpPr txBox="1"/>
          <p:nvPr/>
        </p:nvSpPr>
        <p:spPr>
          <a:xfrm>
            <a:off x="935227" y="4170045"/>
            <a:ext cx="4521200" cy="304570"/>
          </a:xfrm>
          <a:prstGeom prst="rect">
            <a:avLst/>
          </a:prstGeom>
        </p:spPr>
        <p:txBody>
          <a:bodyPr vert="horz" wrap="square" lIns="0" tIns="12064" rIns="0" bIns="0" rtlCol="0">
            <a:spAutoFit/>
          </a:bodyPr>
          <a:lstStyle/>
          <a:p>
            <a:pPr marL="12699">
              <a:spcBef>
                <a:spcPts val="95"/>
              </a:spcBef>
              <a:tabLst>
                <a:tab pos="3351868" algn="l"/>
              </a:tabLst>
            </a:pPr>
            <a:r>
              <a:rPr sz="1900" b="1" spc="-5" dirty="0">
                <a:latin typeface="Arial"/>
                <a:cs typeface="Arial"/>
              </a:rPr>
              <a:t>Un	del</a:t>
            </a:r>
            <a:r>
              <a:rPr sz="1900" b="1" spc="380" dirty="0">
                <a:latin typeface="Arial"/>
                <a:cs typeface="Arial"/>
              </a:rPr>
              <a:t> </a:t>
            </a:r>
            <a:r>
              <a:rPr sz="1900" b="1" spc="-5" dirty="0">
                <a:latin typeface="Arial"/>
                <a:cs typeface="Arial"/>
              </a:rPr>
              <a:t>aceite</a:t>
            </a:r>
            <a:endParaRPr sz="1900">
              <a:latin typeface="Arial"/>
              <a:cs typeface="Arial"/>
            </a:endParaRPr>
          </a:p>
        </p:txBody>
      </p:sp>
      <p:sp>
        <p:nvSpPr>
          <p:cNvPr id="35" name="object 35"/>
          <p:cNvSpPr txBox="1"/>
          <p:nvPr/>
        </p:nvSpPr>
        <p:spPr>
          <a:xfrm>
            <a:off x="5569331" y="4199510"/>
            <a:ext cx="178688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pudiera</a:t>
            </a:r>
            <a:r>
              <a:rPr sz="1900" b="1" spc="415" dirty="0">
                <a:latin typeface="Arial"/>
                <a:cs typeface="Arial"/>
              </a:rPr>
              <a:t> </a:t>
            </a:r>
            <a:r>
              <a:rPr sz="1900" b="1" spc="-5" dirty="0">
                <a:latin typeface="Arial"/>
                <a:cs typeface="Arial"/>
              </a:rPr>
              <a:t>indicar</a:t>
            </a:r>
            <a:endParaRPr sz="1900">
              <a:latin typeface="Arial"/>
              <a:cs typeface="Arial"/>
            </a:endParaRPr>
          </a:p>
        </p:txBody>
      </p:sp>
      <p:sp>
        <p:nvSpPr>
          <p:cNvPr id="36" name="object 36"/>
          <p:cNvSpPr txBox="1"/>
          <p:nvPr/>
        </p:nvSpPr>
        <p:spPr>
          <a:xfrm>
            <a:off x="7467981" y="4170045"/>
            <a:ext cx="861693"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a:t>
            </a:r>
            <a:r>
              <a:rPr sz="1900" b="1" spc="380" dirty="0">
                <a:latin typeface="Arial"/>
                <a:cs typeface="Arial"/>
              </a:rPr>
              <a:t> </a:t>
            </a:r>
            <a:r>
              <a:rPr sz="1900" b="1" spc="-5" dirty="0">
                <a:latin typeface="Arial"/>
                <a:cs typeface="Arial"/>
              </a:rPr>
              <a:t>que</a:t>
            </a:r>
            <a:endParaRPr sz="1900">
              <a:latin typeface="Arial"/>
              <a:cs typeface="Arial"/>
            </a:endParaRPr>
          </a:p>
        </p:txBody>
      </p:sp>
      <p:sp>
        <p:nvSpPr>
          <p:cNvPr id="37" name="object 37"/>
          <p:cNvSpPr txBox="1"/>
          <p:nvPr/>
        </p:nvSpPr>
        <p:spPr>
          <a:xfrm>
            <a:off x="8441181" y="4199510"/>
            <a:ext cx="11404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ición</a:t>
            </a:r>
            <a:endParaRPr sz="1900">
              <a:latin typeface="Arial"/>
              <a:cs typeface="Arial"/>
            </a:endParaRPr>
          </a:p>
        </p:txBody>
      </p:sp>
      <p:sp>
        <p:nvSpPr>
          <p:cNvPr id="38" name="object 38"/>
          <p:cNvSpPr txBox="1"/>
          <p:nvPr/>
        </p:nvSpPr>
        <p:spPr>
          <a:xfrm>
            <a:off x="9693403" y="4170045"/>
            <a:ext cx="292100" cy="304570"/>
          </a:xfrm>
          <a:prstGeom prst="rect">
            <a:avLst/>
          </a:prstGeom>
        </p:spPr>
        <p:txBody>
          <a:bodyPr vert="horz" wrap="square" lIns="0" tIns="12064" rIns="0" bIns="0" rtlCol="0">
            <a:spAutoFit/>
          </a:bodyPr>
          <a:lstStyle/>
          <a:p>
            <a:pPr marL="12699">
              <a:spcBef>
                <a:spcPts val="95"/>
              </a:spcBef>
            </a:pPr>
            <a:r>
              <a:rPr sz="1900" b="1" spc="-15" dirty="0">
                <a:latin typeface="Arial"/>
                <a:cs typeface="Arial"/>
              </a:rPr>
              <a:t>s</a:t>
            </a:r>
            <a:r>
              <a:rPr sz="1900" b="1" spc="-5" dirty="0">
                <a:latin typeface="Arial"/>
                <a:cs typeface="Arial"/>
              </a:rPr>
              <a:t>e</a:t>
            </a:r>
            <a:endParaRPr sz="1900">
              <a:latin typeface="Arial"/>
              <a:cs typeface="Arial"/>
            </a:endParaRPr>
          </a:p>
        </p:txBody>
      </p:sp>
      <p:sp>
        <p:nvSpPr>
          <p:cNvPr id="39" name="object 39"/>
          <p:cNvSpPr txBox="1"/>
          <p:nvPr/>
        </p:nvSpPr>
        <p:spPr>
          <a:xfrm>
            <a:off x="935227" y="4448936"/>
            <a:ext cx="14465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encuentra</a:t>
            </a:r>
            <a:r>
              <a:rPr sz="1900" b="1" spc="-50" dirty="0">
                <a:latin typeface="Arial"/>
                <a:cs typeface="Arial"/>
              </a:rPr>
              <a:t> </a:t>
            </a:r>
            <a:r>
              <a:rPr sz="1900" b="1" spc="-5" dirty="0">
                <a:latin typeface="Arial"/>
                <a:cs typeface="Arial"/>
              </a:rPr>
              <a:t>el</a:t>
            </a:r>
            <a:endParaRPr sz="1900">
              <a:latin typeface="Arial"/>
              <a:cs typeface="Arial"/>
            </a:endParaRPr>
          </a:p>
        </p:txBody>
      </p:sp>
      <p:sp>
        <p:nvSpPr>
          <p:cNvPr id="40" name="object 40"/>
          <p:cNvSpPr txBox="1"/>
          <p:nvPr/>
        </p:nvSpPr>
        <p:spPr>
          <a:xfrm>
            <a:off x="2437130" y="4478402"/>
            <a:ext cx="79248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q</a:t>
            </a:r>
            <a:r>
              <a:rPr sz="1900" b="1" spc="-5" dirty="0">
                <a:latin typeface="Arial"/>
                <a:cs typeface="Arial"/>
              </a:rPr>
              <a:t>uipo</a:t>
            </a:r>
            <a:endParaRPr sz="1900">
              <a:latin typeface="Arial"/>
              <a:cs typeface="Arial"/>
            </a:endParaRPr>
          </a:p>
        </p:txBody>
      </p:sp>
      <p:sp>
        <p:nvSpPr>
          <p:cNvPr id="41" name="object 41"/>
          <p:cNvSpPr txBox="1"/>
          <p:nvPr/>
        </p:nvSpPr>
        <p:spPr>
          <a:xfrm>
            <a:off x="3216911" y="4448936"/>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pic>
        <p:nvPicPr>
          <p:cNvPr id="42" name="object 42"/>
          <p:cNvPicPr/>
          <p:nvPr/>
        </p:nvPicPr>
        <p:blipFill>
          <a:blip r:embed="rId2" cstate="print"/>
          <a:stretch>
            <a:fillRect/>
          </a:stretch>
        </p:blipFill>
        <p:spPr>
          <a:xfrm>
            <a:off x="719455" y="5061542"/>
            <a:ext cx="208914" cy="194987"/>
          </a:xfrm>
          <a:prstGeom prst="rect">
            <a:avLst/>
          </a:prstGeom>
        </p:spPr>
      </p:pic>
      <p:sp>
        <p:nvSpPr>
          <p:cNvPr id="43" name="object 43"/>
          <p:cNvSpPr txBox="1"/>
          <p:nvPr/>
        </p:nvSpPr>
        <p:spPr>
          <a:xfrm>
            <a:off x="1348994" y="5033137"/>
            <a:ext cx="22821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a:t>
            </a:r>
            <a:r>
              <a:rPr sz="1900" b="1" dirty="0">
                <a:latin typeface="Arial"/>
                <a:cs typeface="Arial"/>
              </a:rPr>
              <a:t>o</a:t>
            </a:r>
            <a:r>
              <a:rPr sz="1900" b="1" spc="-5" dirty="0">
                <a:latin typeface="Arial"/>
                <a:cs typeface="Arial"/>
              </a:rPr>
              <a:t>brecal</a:t>
            </a:r>
            <a:r>
              <a:rPr sz="1900" b="1" spc="5"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amien</a:t>
            </a:r>
            <a:r>
              <a:rPr sz="1900" b="1" dirty="0">
                <a:latin typeface="Arial"/>
                <a:cs typeface="Arial"/>
              </a:rPr>
              <a:t>t</a:t>
            </a:r>
            <a:r>
              <a:rPr sz="1900" b="1" spc="-5" dirty="0">
                <a:latin typeface="Arial"/>
                <a:cs typeface="Arial"/>
              </a:rPr>
              <a:t>o</a:t>
            </a:r>
            <a:endParaRPr sz="1900">
              <a:latin typeface="Arial"/>
              <a:cs typeface="Arial"/>
            </a:endParaRPr>
          </a:p>
        </p:txBody>
      </p:sp>
      <p:sp>
        <p:nvSpPr>
          <p:cNvPr id="44" name="object 44"/>
          <p:cNvSpPr txBox="1"/>
          <p:nvPr/>
        </p:nvSpPr>
        <p:spPr>
          <a:xfrm>
            <a:off x="935227" y="5003673"/>
            <a:ext cx="3390900" cy="304570"/>
          </a:xfrm>
          <a:prstGeom prst="rect">
            <a:avLst/>
          </a:prstGeom>
        </p:spPr>
        <p:txBody>
          <a:bodyPr vert="horz" wrap="square" lIns="0" tIns="12064" rIns="0" bIns="0" rtlCol="0">
            <a:spAutoFit/>
          </a:bodyPr>
          <a:lstStyle/>
          <a:p>
            <a:pPr marL="12699">
              <a:spcBef>
                <a:spcPts val="95"/>
              </a:spcBef>
              <a:tabLst>
                <a:tab pos="2869945" algn="l"/>
                <a:tab pos="3176623" algn="l"/>
              </a:tabLst>
            </a:pPr>
            <a:r>
              <a:rPr sz="1900" b="1" spc="-5" dirty="0">
                <a:latin typeface="Arial"/>
                <a:cs typeface="Arial"/>
              </a:rPr>
              <a:t>El	y	la</a:t>
            </a:r>
            <a:endParaRPr sz="1900">
              <a:latin typeface="Arial"/>
              <a:cs typeface="Arial"/>
            </a:endParaRPr>
          </a:p>
        </p:txBody>
      </p:sp>
      <p:sp>
        <p:nvSpPr>
          <p:cNvPr id="45" name="object 45"/>
          <p:cNvSpPr txBox="1"/>
          <p:nvPr/>
        </p:nvSpPr>
        <p:spPr>
          <a:xfrm>
            <a:off x="4487291" y="5033137"/>
            <a:ext cx="2698115" cy="269304"/>
          </a:xfrm>
          <a:prstGeom prst="rect">
            <a:avLst/>
          </a:prstGeom>
          <a:solidFill>
            <a:srgbClr val="FFFF00"/>
          </a:solidFill>
        </p:spPr>
        <p:txBody>
          <a:bodyPr vert="horz" wrap="square" lIns="0" tIns="0" rIns="0" bIns="0" rtlCol="0">
            <a:spAutoFit/>
          </a:bodyPr>
          <a:lstStyle/>
          <a:p>
            <a:pPr>
              <a:lnSpc>
                <a:spcPts val="2145"/>
              </a:lnSpc>
              <a:tabLst>
                <a:tab pos="1165756" algn="l"/>
                <a:tab pos="1621011" algn="l"/>
              </a:tabLst>
            </a:pPr>
            <a:r>
              <a:rPr sz="1900" b="1" spc="-5" dirty="0">
                <a:latin typeface="Arial"/>
                <a:cs typeface="Arial"/>
              </a:rPr>
              <a:t>ca</a:t>
            </a:r>
            <a:r>
              <a:rPr sz="1900" b="1" dirty="0">
                <a:latin typeface="Arial"/>
                <a:cs typeface="Arial"/>
              </a:rPr>
              <a:t>n</a:t>
            </a:r>
            <a:r>
              <a:rPr sz="1900" b="1" spc="-5" dirty="0">
                <a:latin typeface="Arial"/>
                <a:cs typeface="Arial"/>
              </a:rPr>
              <a:t>ti</a:t>
            </a:r>
            <a:r>
              <a:rPr sz="1900" b="1" dirty="0">
                <a:latin typeface="Arial"/>
                <a:cs typeface="Arial"/>
              </a:rPr>
              <a:t>d</a:t>
            </a:r>
            <a:r>
              <a:rPr sz="1900" b="1" spc="-5" dirty="0">
                <a:latin typeface="Arial"/>
                <a:cs typeface="Arial"/>
              </a:rPr>
              <a:t>ad</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h</a:t>
            </a:r>
            <a:r>
              <a:rPr sz="1900" b="1" dirty="0">
                <a:latin typeface="Arial"/>
                <a:cs typeface="Arial"/>
              </a:rPr>
              <a:t>u</a:t>
            </a:r>
            <a:r>
              <a:rPr sz="1900" b="1" spc="-5" dirty="0">
                <a:latin typeface="Arial"/>
                <a:cs typeface="Arial"/>
              </a:rPr>
              <a:t>med</a:t>
            </a:r>
            <a:r>
              <a:rPr sz="1900" b="1" spc="5" dirty="0">
                <a:latin typeface="Arial"/>
                <a:cs typeface="Arial"/>
              </a:rPr>
              <a:t>a</a:t>
            </a:r>
            <a:r>
              <a:rPr sz="1900" b="1" spc="-5" dirty="0">
                <a:latin typeface="Arial"/>
                <a:cs typeface="Arial"/>
              </a:rPr>
              <a:t>d</a:t>
            </a:r>
            <a:endParaRPr sz="1900">
              <a:latin typeface="Arial"/>
              <a:cs typeface="Arial"/>
            </a:endParaRPr>
          </a:p>
        </p:txBody>
      </p:sp>
      <p:sp>
        <p:nvSpPr>
          <p:cNvPr id="46" name="object 46"/>
          <p:cNvSpPr txBox="1"/>
          <p:nvPr/>
        </p:nvSpPr>
        <p:spPr>
          <a:xfrm>
            <a:off x="7172325" y="5003673"/>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47" name="object 47"/>
          <p:cNvSpPr txBox="1"/>
          <p:nvPr/>
        </p:nvSpPr>
        <p:spPr>
          <a:xfrm>
            <a:off x="7425818" y="5033137"/>
            <a:ext cx="2546985" cy="269304"/>
          </a:xfrm>
          <a:prstGeom prst="rect">
            <a:avLst/>
          </a:prstGeom>
          <a:solidFill>
            <a:srgbClr val="FFFF00"/>
          </a:solidFill>
        </p:spPr>
        <p:txBody>
          <a:bodyPr vert="horz" wrap="square" lIns="0" tIns="0" rIns="0" bIns="0" rtlCol="0">
            <a:spAutoFit/>
          </a:bodyPr>
          <a:lstStyle/>
          <a:p>
            <a:pPr>
              <a:lnSpc>
                <a:spcPts val="2145"/>
              </a:lnSpc>
              <a:tabLst>
                <a:tab pos="1044482" algn="l"/>
                <a:tab pos="2114362" algn="l"/>
              </a:tabLst>
            </a:pPr>
            <a:r>
              <a:rPr sz="1900" b="1" spc="-5" dirty="0">
                <a:latin typeface="Arial"/>
                <a:cs typeface="Arial"/>
              </a:rPr>
              <a:t>p</a:t>
            </a:r>
            <a:r>
              <a:rPr sz="1900" b="1" dirty="0">
                <a:latin typeface="Arial"/>
                <a:cs typeface="Arial"/>
              </a:rPr>
              <a:t>u</a:t>
            </a:r>
            <a:r>
              <a:rPr sz="1900" b="1" spc="-5" dirty="0">
                <a:latin typeface="Arial"/>
                <a:cs typeface="Arial"/>
              </a:rPr>
              <a:t>diera</a:t>
            </a:r>
            <a:r>
              <a:rPr sz="1900" b="1" dirty="0">
                <a:latin typeface="Arial"/>
                <a:cs typeface="Arial"/>
              </a:rPr>
              <a:t>	</a:t>
            </a:r>
            <a:r>
              <a:rPr sz="1900" b="1" spc="-5" dirty="0">
                <a:latin typeface="Arial"/>
                <a:cs typeface="Arial"/>
              </a:rPr>
              <a:t>originar</a:t>
            </a:r>
            <a:r>
              <a:rPr sz="1900" b="1" dirty="0">
                <a:latin typeface="Arial"/>
                <a:cs typeface="Arial"/>
              </a:rPr>
              <a:t>	</a:t>
            </a:r>
            <a:r>
              <a:rPr sz="1900" b="1" spc="-5" dirty="0">
                <a:latin typeface="Arial"/>
                <a:cs typeface="Arial"/>
              </a:rPr>
              <a:t>u</a:t>
            </a:r>
            <a:r>
              <a:rPr sz="1900" b="1" dirty="0">
                <a:latin typeface="Arial"/>
                <a:cs typeface="Arial"/>
              </a:rPr>
              <a:t>n</a:t>
            </a:r>
            <a:r>
              <a:rPr sz="1900" b="1" spc="-5" dirty="0">
                <a:latin typeface="Arial"/>
                <a:cs typeface="Arial"/>
              </a:rPr>
              <a:t>a</a:t>
            </a:r>
            <a:endParaRPr sz="1900">
              <a:latin typeface="Arial"/>
              <a:cs typeface="Arial"/>
            </a:endParaRPr>
          </a:p>
        </p:txBody>
      </p:sp>
      <p:sp>
        <p:nvSpPr>
          <p:cNvPr id="48" name="object 48"/>
          <p:cNvSpPr txBox="1"/>
          <p:nvPr/>
        </p:nvSpPr>
        <p:spPr>
          <a:xfrm>
            <a:off x="947927" y="5310505"/>
            <a:ext cx="367537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descomposición</a:t>
            </a:r>
            <a:r>
              <a:rPr sz="1900" b="1" spc="325" dirty="0">
                <a:latin typeface="Arial"/>
                <a:cs typeface="Arial"/>
              </a:rPr>
              <a:t> </a:t>
            </a:r>
            <a:r>
              <a:rPr sz="1900" b="1" spc="-5" dirty="0">
                <a:latin typeface="Arial"/>
                <a:cs typeface="Arial"/>
              </a:rPr>
              <a:t>de</a:t>
            </a:r>
            <a:r>
              <a:rPr sz="1900" b="1" spc="325" dirty="0">
                <a:latin typeface="Arial"/>
                <a:cs typeface="Arial"/>
              </a:rPr>
              <a:t> </a:t>
            </a:r>
            <a:r>
              <a:rPr sz="1900" b="1" spc="-5" dirty="0">
                <a:latin typeface="Arial"/>
                <a:cs typeface="Arial"/>
              </a:rPr>
              <a:t>la</a:t>
            </a:r>
            <a:r>
              <a:rPr sz="1900" b="1" spc="319" dirty="0">
                <a:latin typeface="Arial"/>
                <a:cs typeface="Arial"/>
              </a:rPr>
              <a:t> </a:t>
            </a:r>
            <a:r>
              <a:rPr sz="1900" b="1" spc="-5" dirty="0">
                <a:latin typeface="Arial"/>
                <a:cs typeface="Arial"/>
              </a:rPr>
              <a:t>celulosa</a:t>
            </a:r>
            <a:endParaRPr sz="1900">
              <a:latin typeface="Arial"/>
              <a:cs typeface="Arial"/>
            </a:endParaRPr>
          </a:p>
        </p:txBody>
      </p:sp>
      <p:sp>
        <p:nvSpPr>
          <p:cNvPr id="49" name="object 49"/>
          <p:cNvSpPr txBox="1"/>
          <p:nvPr/>
        </p:nvSpPr>
        <p:spPr>
          <a:xfrm>
            <a:off x="4610227" y="5281041"/>
            <a:ext cx="13112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285" dirty="0">
                <a:latin typeface="Arial"/>
                <a:cs typeface="Arial"/>
              </a:rPr>
              <a:t> </a:t>
            </a:r>
            <a:r>
              <a:rPr sz="1900" b="1" spc="-5" dirty="0">
                <a:latin typeface="Arial"/>
                <a:cs typeface="Arial"/>
              </a:rPr>
              <a:t>que</a:t>
            </a:r>
            <a:r>
              <a:rPr sz="1900" b="1" spc="285" dirty="0">
                <a:latin typeface="Arial"/>
                <a:cs typeface="Arial"/>
              </a:rPr>
              <a:t> </a:t>
            </a:r>
            <a:r>
              <a:rPr sz="1900" b="1" spc="-5" dirty="0">
                <a:latin typeface="Arial"/>
                <a:cs typeface="Arial"/>
              </a:rPr>
              <a:t>es</a:t>
            </a:r>
            <a:r>
              <a:rPr sz="1900" b="1" spc="290" dirty="0">
                <a:latin typeface="Arial"/>
                <a:cs typeface="Arial"/>
              </a:rPr>
              <a:t> </a:t>
            </a:r>
            <a:r>
              <a:rPr sz="1900" b="1" spc="-5" dirty="0">
                <a:latin typeface="Arial"/>
                <a:cs typeface="Arial"/>
              </a:rPr>
              <a:t>el</a:t>
            </a:r>
            <a:endParaRPr sz="1900">
              <a:latin typeface="Arial"/>
              <a:cs typeface="Arial"/>
            </a:endParaRPr>
          </a:p>
        </p:txBody>
      </p:sp>
      <p:sp>
        <p:nvSpPr>
          <p:cNvPr id="50" name="object 50"/>
          <p:cNvSpPr txBox="1"/>
          <p:nvPr/>
        </p:nvSpPr>
        <p:spPr>
          <a:xfrm>
            <a:off x="6016117" y="5310505"/>
            <a:ext cx="39566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material</a:t>
            </a:r>
            <a:r>
              <a:rPr sz="1900" b="1" spc="325" dirty="0">
                <a:latin typeface="Arial"/>
                <a:cs typeface="Arial"/>
              </a:rPr>
              <a:t> </a:t>
            </a:r>
            <a:r>
              <a:rPr sz="1900" b="1" spc="-5" dirty="0">
                <a:latin typeface="Arial"/>
                <a:cs typeface="Arial"/>
              </a:rPr>
              <a:t>utilizado</a:t>
            </a:r>
            <a:r>
              <a:rPr sz="1900" b="1" spc="319" dirty="0">
                <a:latin typeface="Arial"/>
                <a:cs typeface="Arial"/>
              </a:rPr>
              <a:t> </a:t>
            </a:r>
            <a:r>
              <a:rPr sz="1900" b="1" spc="-5" dirty="0">
                <a:latin typeface="Arial"/>
                <a:cs typeface="Arial"/>
              </a:rPr>
              <a:t>para</a:t>
            </a:r>
            <a:r>
              <a:rPr sz="1900" b="1" spc="330" dirty="0">
                <a:latin typeface="Arial"/>
                <a:cs typeface="Arial"/>
              </a:rPr>
              <a:t> </a:t>
            </a:r>
            <a:r>
              <a:rPr sz="1900" b="1" spc="-5" dirty="0">
                <a:latin typeface="Arial"/>
                <a:cs typeface="Arial"/>
              </a:rPr>
              <a:t>recubrir</a:t>
            </a:r>
            <a:r>
              <a:rPr sz="1900" b="1" spc="315" dirty="0">
                <a:latin typeface="Arial"/>
                <a:cs typeface="Arial"/>
              </a:rPr>
              <a:t> </a:t>
            </a:r>
            <a:r>
              <a:rPr sz="1900" b="1" spc="-5" dirty="0">
                <a:latin typeface="Arial"/>
                <a:cs typeface="Arial"/>
              </a:rPr>
              <a:t>el</a:t>
            </a:r>
            <a:endParaRPr sz="1900">
              <a:latin typeface="Arial"/>
              <a:cs typeface="Arial"/>
            </a:endParaRPr>
          </a:p>
        </p:txBody>
      </p:sp>
      <p:sp>
        <p:nvSpPr>
          <p:cNvPr id="51" name="object 51"/>
          <p:cNvSpPr txBox="1"/>
          <p:nvPr/>
        </p:nvSpPr>
        <p:spPr>
          <a:xfrm>
            <a:off x="947927" y="5587911"/>
            <a:ext cx="11804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u</a:t>
            </a:r>
            <a:r>
              <a:rPr sz="1900" b="1" dirty="0">
                <a:latin typeface="Arial"/>
                <a:cs typeface="Arial"/>
              </a:rPr>
              <a:t>c</a:t>
            </a:r>
            <a:r>
              <a:rPr sz="1900" b="1" spc="-15" dirty="0">
                <a:latin typeface="Arial"/>
                <a:cs typeface="Arial"/>
              </a:rPr>
              <a:t>t</a:t>
            </a:r>
            <a:r>
              <a:rPr sz="1900" b="1" spc="-5" dirty="0">
                <a:latin typeface="Arial"/>
                <a:cs typeface="Arial"/>
              </a:rPr>
              <a:t>or</a:t>
            </a:r>
            <a:endParaRPr sz="1900">
              <a:latin typeface="Arial"/>
              <a:cs typeface="Arial"/>
            </a:endParaRPr>
          </a:p>
        </p:txBody>
      </p:sp>
      <p:sp>
        <p:nvSpPr>
          <p:cNvPr id="52" name="object 52"/>
          <p:cNvSpPr txBox="1"/>
          <p:nvPr/>
        </p:nvSpPr>
        <p:spPr>
          <a:xfrm>
            <a:off x="2182114" y="5558790"/>
            <a:ext cx="37655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dirty="0">
                <a:latin typeface="Arial"/>
                <a:cs typeface="Arial"/>
              </a:rPr>
              <a:t> </a:t>
            </a:r>
            <a:r>
              <a:rPr sz="1900" b="1" spc="-5" dirty="0">
                <a:latin typeface="Arial"/>
                <a:cs typeface="Arial"/>
              </a:rPr>
              <a:t>devanado</a:t>
            </a:r>
            <a:r>
              <a:rPr sz="1900" b="1"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transformador.</a:t>
            </a:r>
            <a:endParaRPr sz="1900">
              <a:latin typeface="Arial"/>
              <a:cs typeface="Arial"/>
            </a:endParaRPr>
          </a:p>
        </p:txBody>
      </p:sp>
      <p:pic>
        <p:nvPicPr>
          <p:cNvPr id="53" name="object 53"/>
          <p:cNvPicPr/>
          <p:nvPr/>
        </p:nvPicPr>
        <p:blipFill>
          <a:blip r:embed="rId2" cstate="print"/>
          <a:stretch>
            <a:fillRect/>
          </a:stretch>
        </p:blipFill>
        <p:spPr>
          <a:xfrm>
            <a:off x="719455" y="6170887"/>
            <a:ext cx="208914" cy="194987"/>
          </a:xfrm>
          <a:prstGeom prst="rect">
            <a:avLst/>
          </a:prstGeom>
        </p:spPr>
      </p:pic>
      <p:sp>
        <p:nvSpPr>
          <p:cNvPr id="54" name="object 54"/>
          <p:cNvSpPr txBox="1"/>
          <p:nvPr/>
        </p:nvSpPr>
        <p:spPr>
          <a:xfrm>
            <a:off x="935227" y="6113475"/>
            <a:ext cx="1993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endParaRPr sz="1900">
              <a:latin typeface="Arial"/>
              <a:cs typeface="Arial"/>
            </a:endParaRPr>
          </a:p>
        </p:txBody>
      </p:sp>
      <p:sp>
        <p:nvSpPr>
          <p:cNvPr id="62" name="object 6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154</a:t>
            </a:fld>
            <a:endParaRPr dirty="0"/>
          </a:p>
        </p:txBody>
      </p:sp>
      <p:sp>
        <p:nvSpPr>
          <p:cNvPr id="55" name="object 55"/>
          <p:cNvSpPr txBox="1"/>
          <p:nvPr/>
        </p:nvSpPr>
        <p:spPr>
          <a:xfrm>
            <a:off x="1213407" y="6142940"/>
            <a:ext cx="44691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temperaturas</a:t>
            </a:r>
            <a:r>
              <a:rPr sz="1900" b="1" spc="200" dirty="0">
                <a:latin typeface="Arial"/>
                <a:cs typeface="Arial"/>
              </a:rPr>
              <a:t> </a:t>
            </a:r>
            <a:r>
              <a:rPr sz="1900" b="1" spc="-5" dirty="0">
                <a:latin typeface="Arial"/>
                <a:cs typeface="Arial"/>
              </a:rPr>
              <a:t>superiores</a:t>
            </a:r>
            <a:r>
              <a:rPr sz="1900" b="1" spc="214" dirty="0">
                <a:latin typeface="Arial"/>
                <a:cs typeface="Arial"/>
              </a:rPr>
              <a:t> </a:t>
            </a:r>
            <a:r>
              <a:rPr sz="1900" b="1" spc="-5" dirty="0">
                <a:latin typeface="Arial"/>
                <a:cs typeface="Arial"/>
              </a:rPr>
              <a:t>a</a:t>
            </a:r>
            <a:r>
              <a:rPr sz="1900" b="1" spc="200" dirty="0">
                <a:latin typeface="Arial"/>
                <a:cs typeface="Arial"/>
              </a:rPr>
              <a:t> </a:t>
            </a:r>
            <a:r>
              <a:rPr sz="1900" b="1" spc="-5" dirty="0">
                <a:latin typeface="Arial"/>
                <a:cs typeface="Arial"/>
              </a:rPr>
              <a:t>140</a:t>
            </a:r>
            <a:r>
              <a:rPr sz="1900" b="1" spc="204" dirty="0">
                <a:latin typeface="Arial"/>
                <a:cs typeface="Arial"/>
              </a:rPr>
              <a:t> </a:t>
            </a:r>
            <a:r>
              <a:rPr sz="1900" b="1" spc="-5" dirty="0">
                <a:latin typeface="Arial"/>
                <a:cs typeface="Arial"/>
              </a:rPr>
              <a:t>grados</a:t>
            </a:r>
            <a:endParaRPr sz="1900">
              <a:latin typeface="Arial"/>
              <a:cs typeface="Arial"/>
            </a:endParaRPr>
          </a:p>
        </p:txBody>
      </p:sp>
      <p:sp>
        <p:nvSpPr>
          <p:cNvPr id="56" name="object 56"/>
          <p:cNvSpPr txBox="1"/>
          <p:nvPr/>
        </p:nvSpPr>
        <p:spPr>
          <a:xfrm>
            <a:off x="5761101" y="6113475"/>
            <a:ext cx="175133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centígrados,</a:t>
            </a:r>
            <a:r>
              <a:rPr sz="1900" b="1" spc="140" dirty="0">
                <a:latin typeface="Arial"/>
                <a:cs typeface="Arial"/>
              </a:rPr>
              <a:t> </a:t>
            </a:r>
            <a:r>
              <a:rPr sz="1900" b="1" spc="-5" dirty="0">
                <a:latin typeface="Arial"/>
                <a:cs typeface="Arial"/>
              </a:rPr>
              <a:t>la</a:t>
            </a:r>
            <a:endParaRPr sz="1900">
              <a:latin typeface="Arial"/>
              <a:cs typeface="Arial"/>
            </a:endParaRPr>
          </a:p>
        </p:txBody>
      </p:sp>
      <p:sp>
        <p:nvSpPr>
          <p:cNvPr id="57" name="object 57"/>
          <p:cNvSpPr txBox="1"/>
          <p:nvPr/>
        </p:nvSpPr>
        <p:spPr>
          <a:xfrm>
            <a:off x="7591932" y="6142940"/>
            <a:ext cx="238125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celulosa</a:t>
            </a:r>
            <a:r>
              <a:rPr sz="1900" b="1" spc="175" dirty="0">
                <a:latin typeface="Arial"/>
                <a:cs typeface="Arial"/>
              </a:rPr>
              <a:t> </a:t>
            </a:r>
            <a:r>
              <a:rPr sz="1900" b="1" spc="-5" dirty="0">
                <a:latin typeface="Arial"/>
                <a:cs typeface="Arial"/>
              </a:rPr>
              <a:t>comienza</a:t>
            </a:r>
            <a:r>
              <a:rPr sz="1900" b="1" spc="185" dirty="0">
                <a:latin typeface="Arial"/>
                <a:cs typeface="Arial"/>
              </a:rPr>
              <a:t> </a:t>
            </a:r>
            <a:r>
              <a:rPr sz="1900" b="1" spc="-5" dirty="0">
                <a:latin typeface="Arial"/>
                <a:cs typeface="Arial"/>
              </a:rPr>
              <a:t>a</a:t>
            </a:r>
            <a:endParaRPr sz="1900">
              <a:latin typeface="Arial"/>
              <a:cs typeface="Arial"/>
            </a:endParaRPr>
          </a:p>
        </p:txBody>
      </p:sp>
      <p:sp>
        <p:nvSpPr>
          <p:cNvPr id="58" name="object 58"/>
          <p:cNvSpPr txBox="1"/>
          <p:nvPr/>
        </p:nvSpPr>
        <p:spPr>
          <a:xfrm>
            <a:off x="947928" y="6420308"/>
            <a:ext cx="185038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a:t>
            </a:r>
            <a:r>
              <a:rPr sz="1900" b="1" dirty="0">
                <a:latin typeface="Arial"/>
                <a:cs typeface="Arial"/>
              </a:rPr>
              <a:t>e</a:t>
            </a:r>
            <a:r>
              <a:rPr sz="1900" b="1" spc="-5" dirty="0">
                <a:latin typeface="Arial"/>
                <a:cs typeface="Arial"/>
              </a:rPr>
              <a:t>sc</a:t>
            </a:r>
            <a:r>
              <a:rPr sz="1900" b="1" dirty="0">
                <a:latin typeface="Arial"/>
                <a:cs typeface="Arial"/>
              </a:rPr>
              <a:t>o</a:t>
            </a:r>
            <a:r>
              <a:rPr sz="1900" b="1" spc="-5" dirty="0">
                <a:latin typeface="Arial"/>
                <a:cs typeface="Arial"/>
              </a:rPr>
              <a:t>mpo</a:t>
            </a:r>
            <a:r>
              <a:rPr sz="1900" b="1" dirty="0">
                <a:latin typeface="Arial"/>
                <a:cs typeface="Arial"/>
              </a:rPr>
              <a:t>n</a:t>
            </a:r>
            <a:r>
              <a:rPr sz="1900" b="1" spc="-5" dirty="0">
                <a:latin typeface="Arial"/>
                <a:cs typeface="Arial"/>
              </a:rPr>
              <a:t>erse</a:t>
            </a:r>
            <a:endParaRPr sz="1900">
              <a:latin typeface="Arial"/>
              <a:cs typeface="Arial"/>
            </a:endParaRPr>
          </a:p>
        </p:txBody>
      </p:sp>
      <p:sp>
        <p:nvSpPr>
          <p:cNvPr id="59" name="object 59"/>
          <p:cNvSpPr txBox="1"/>
          <p:nvPr/>
        </p:nvSpPr>
        <p:spPr>
          <a:xfrm>
            <a:off x="2785618" y="6390843"/>
            <a:ext cx="18891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40" dirty="0">
                <a:latin typeface="Arial"/>
                <a:cs typeface="Arial"/>
              </a:rPr>
              <a:t> </a:t>
            </a:r>
            <a:r>
              <a:rPr sz="1900" b="1" spc="-5" dirty="0">
                <a:latin typeface="Arial"/>
                <a:cs typeface="Arial"/>
              </a:rPr>
              <a:t>produciéndose</a:t>
            </a:r>
            <a:endParaRPr sz="1900">
              <a:latin typeface="Arial"/>
              <a:cs typeface="Arial"/>
            </a:endParaRPr>
          </a:p>
        </p:txBody>
      </p:sp>
      <p:sp>
        <p:nvSpPr>
          <p:cNvPr id="60" name="object 60"/>
          <p:cNvSpPr txBox="1"/>
          <p:nvPr/>
        </p:nvSpPr>
        <p:spPr>
          <a:xfrm>
            <a:off x="4731130" y="6420308"/>
            <a:ext cx="36480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dióxido</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carbono</a:t>
            </a:r>
            <a:r>
              <a:rPr sz="1900" b="1" spc="1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monóxido</a:t>
            </a:r>
            <a:endParaRPr sz="1900">
              <a:latin typeface="Arial"/>
              <a:cs typeface="Arial"/>
            </a:endParaRPr>
          </a:p>
        </p:txBody>
      </p:sp>
      <p:sp>
        <p:nvSpPr>
          <p:cNvPr id="61" name="object 61"/>
          <p:cNvSpPr txBox="1"/>
          <p:nvPr/>
        </p:nvSpPr>
        <p:spPr>
          <a:xfrm>
            <a:off x="8433054" y="6390843"/>
            <a:ext cx="139319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50" dirty="0">
                <a:latin typeface="Arial"/>
                <a:cs typeface="Arial"/>
              </a:rPr>
              <a:t> </a:t>
            </a:r>
            <a:r>
              <a:rPr sz="1900" b="1" spc="-5" dirty="0">
                <a:latin typeface="Arial"/>
                <a:cs typeface="Arial"/>
              </a:rPr>
              <a:t>carbono.</a:t>
            </a:r>
            <a:endParaRPr sz="1900">
              <a:latin typeface="Arial"/>
              <a:cs typeface="Arial"/>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327" y="1124086"/>
            <a:ext cx="9184640" cy="301625"/>
            <a:chOff x="719327" y="1124085"/>
            <a:chExt cx="9184640" cy="30162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327" y="1147826"/>
              <a:ext cx="228600" cy="277367"/>
            </a:xfrm>
            <a:prstGeom prst="rect">
              <a:avLst/>
            </a:prstGeom>
          </p:spPr>
        </p:pic>
        <p:sp>
          <p:nvSpPr>
            <p:cNvPr id="6" name="object 6"/>
            <p:cNvSpPr/>
            <p:nvPr/>
          </p:nvSpPr>
          <p:spPr>
            <a:xfrm>
              <a:off x="3839591" y="1147826"/>
              <a:ext cx="4592955" cy="277495"/>
            </a:xfrm>
            <a:custGeom>
              <a:avLst/>
              <a:gdLst/>
              <a:ahLst/>
              <a:cxnLst/>
              <a:rect l="l" t="t" r="r" b="b"/>
              <a:pathLst>
                <a:path w="4592955" h="277494">
                  <a:moveTo>
                    <a:pt x="4592447" y="0"/>
                  </a:moveTo>
                  <a:lnTo>
                    <a:pt x="0" y="0"/>
                  </a:lnTo>
                  <a:lnTo>
                    <a:pt x="0" y="277367"/>
                  </a:lnTo>
                  <a:lnTo>
                    <a:pt x="4592447" y="277367"/>
                  </a:lnTo>
                  <a:lnTo>
                    <a:pt x="4592447" y="0"/>
                  </a:lnTo>
                  <a:close/>
                </a:path>
              </a:pathLst>
            </a:custGeom>
            <a:solidFill>
              <a:srgbClr val="FFFF00"/>
            </a:solidFill>
          </p:spPr>
          <p:txBody>
            <a:bodyPr wrap="square" lIns="0" tIns="0" rIns="0" bIns="0" rtlCol="0"/>
            <a:lstStyle/>
            <a:p>
              <a:endParaRPr/>
            </a:p>
          </p:txBody>
        </p:sp>
      </p:grpSp>
      <p:sp>
        <p:nvSpPr>
          <p:cNvPr id="7" name="object 7"/>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9" name="object 9"/>
          <p:cNvSpPr txBox="1"/>
          <p:nvPr/>
        </p:nvSpPr>
        <p:spPr>
          <a:xfrm>
            <a:off x="1240840" y="1147827"/>
            <a:ext cx="15836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efecto</a:t>
            </a:r>
            <a:r>
              <a:rPr sz="1900" b="1" spc="-30" dirty="0">
                <a:latin typeface="Arial"/>
                <a:cs typeface="Arial"/>
              </a:rPr>
              <a:t> </a:t>
            </a:r>
            <a:r>
              <a:rPr sz="1900" b="1" spc="-5" dirty="0">
                <a:latin typeface="Arial"/>
                <a:cs typeface="Arial"/>
              </a:rPr>
              <a:t>corona</a:t>
            </a:r>
            <a:endParaRPr sz="1900">
              <a:latin typeface="Arial"/>
              <a:cs typeface="Arial"/>
            </a:endParaRPr>
          </a:p>
        </p:txBody>
      </p:sp>
      <p:sp>
        <p:nvSpPr>
          <p:cNvPr id="10" name="object 10"/>
          <p:cNvSpPr txBox="1"/>
          <p:nvPr/>
        </p:nvSpPr>
        <p:spPr>
          <a:xfrm>
            <a:off x="935227" y="1118362"/>
            <a:ext cx="9048749" cy="304570"/>
          </a:xfrm>
          <a:prstGeom prst="rect">
            <a:avLst/>
          </a:prstGeom>
        </p:spPr>
        <p:txBody>
          <a:bodyPr vert="horz" wrap="square" lIns="0" tIns="12064" rIns="0" bIns="0" rtlCol="0">
            <a:spAutoFit/>
          </a:bodyPr>
          <a:lstStyle/>
          <a:p>
            <a:pPr marL="12699">
              <a:spcBef>
                <a:spcPts val="95"/>
              </a:spcBef>
              <a:tabLst>
                <a:tab pos="1953722" algn="l"/>
              </a:tabLst>
            </a:pPr>
            <a:r>
              <a:rPr sz="1900" b="1" spc="-5" dirty="0">
                <a:latin typeface="Arial"/>
                <a:cs typeface="Arial"/>
              </a:rPr>
              <a:t>El	se</a:t>
            </a:r>
            <a:r>
              <a:rPr sz="1900" b="1" spc="-10" dirty="0">
                <a:latin typeface="Arial"/>
                <a:cs typeface="Arial"/>
              </a:rPr>
              <a:t> </a:t>
            </a:r>
            <a:r>
              <a:rPr sz="1900" b="1" spc="-5" dirty="0">
                <a:latin typeface="Arial"/>
                <a:cs typeface="Arial"/>
              </a:rPr>
              <a:t>hace</a:t>
            </a:r>
            <a:r>
              <a:rPr sz="1900" b="1" dirty="0">
                <a:latin typeface="Arial"/>
                <a:cs typeface="Arial"/>
              </a:rPr>
              <a:t> </a:t>
            </a:r>
            <a:r>
              <a:rPr sz="1900" b="1" spc="-5" dirty="0">
                <a:latin typeface="Arial"/>
                <a:cs typeface="Arial"/>
              </a:rPr>
              <a:t>presente a</a:t>
            </a:r>
            <a:r>
              <a:rPr sz="1900" b="1" spc="-10" dirty="0">
                <a:latin typeface="Arial"/>
                <a:cs typeface="Arial"/>
              </a:rPr>
              <a:t> </a:t>
            </a:r>
            <a:r>
              <a:rPr sz="1900" b="1" spc="-5" dirty="0">
                <a:latin typeface="Arial"/>
                <a:cs typeface="Arial"/>
              </a:rPr>
              <a:t>tensiones</a:t>
            </a:r>
            <a:r>
              <a:rPr sz="1900" b="1" spc="-10" dirty="0">
                <a:latin typeface="Arial"/>
                <a:cs typeface="Arial"/>
              </a:rPr>
              <a:t> </a:t>
            </a:r>
            <a:r>
              <a:rPr sz="1900" b="1" spc="-5" dirty="0">
                <a:latin typeface="Arial"/>
                <a:cs typeface="Arial"/>
              </a:rPr>
              <a:t>superiores</a:t>
            </a:r>
            <a:r>
              <a:rPr sz="1900" b="1" spc="10"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10 </a:t>
            </a:r>
            <a:r>
              <a:rPr sz="1900" b="1" dirty="0">
                <a:latin typeface="Arial"/>
                <a:cs typeface="Arial"/>
              </a:rPr>
              <a:t>kV,</a:t>
            </a:r>
            <a:r>
              <a:rPr sz="1900" b="1" spc="-5" dirty="0">
                <a:latin typeface="Arial"/>
                <a:cs typeface="Arial"/>
              </a:rPr>
              <a:t> las puntas</a:t>
            </a:r>
            <a:r>
              <a:rPr sz="1900" b="1" dirty="0">
                <a:latin typeface="Arial"/>
                <a:cs typeface="Arial"/>
              </a:rPr>
              <a:t> </a:t>
            </a:r>
            <a:r>
              <a:rPr sz="1900" b="1" spc="-5" dirty="0">
                <a:latin typeface="Arial"/>
                <a:cs typeface="Arial"/>
              </a:rPr>
              <a:t>o</a:t>
            </a:r>
            <a:endParaRPr sz="1900">
              <a:latin typeface="Arial"/>
              <a:cs typeface="Arial"/>
            </a:endParaRPr>
          </a:p>
        </p:txBody>
      </p:sp>
      <p:sp>
        <p:nvSpPr>
          <p:cNvPr id="11" name="object 11"/>
          <p:cNvSpPr txBox="1"/>
          <p:nvPr/>
        </p:nvSpPr>
        <p:spPr>
          <a:xfrm>
            <a:off x="947928" y="1425195"/>
            <a:ext cx="37725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dobleces</a:t>
            </a:r>
            <a:r>
              <a:rPr sz="1900" b="1" spc="165" dirty="0">
                <a:latin typeface="Arial"/>
                <a:cs typeface="Arial"/>
              </a:rPr>
              <a:t> </a:t>
            </a:r>
            <a:r>
              <a:rPr sz="1900" b="1" spc="-5" dirty="0">
                <a:latin typeface="Arial"/>
                <a:cs typeface="Arial"/>
              </a:rPr>
              <a:t>en</a:t>
            </a:r>
            <a:r>
              <a:rPr sz="1900" b="1" spc="149" dirty="0">
                <a:latin typeface="Arial"/>
                <a:cs typeface="Arial"/>
              </a:rPr>
              <a:t> </a:t>
            </a:r>
            <a:r>
              <a:rPr sz="1900" b="1" spc="-5" dirty="0">
                <a:latin typeface="Arial"/>
                <a:cs typeface="Arial"/>
              </a:rPr>
              <a:t>las</a:t>
            </a:r>
            <a:r>
              <a:rPr sz="1900" b="1" spc="160" dirty="0">
                <a:latin typeface="Arial"/>
                <a:cs typeface="Arial"/>
              </a:rPr>
              <a:t> </a:t>
            </a:r>
            <a:r>
              <a:rPr sz="1900" b="1" spc="-5" dirty="0">
                <a:latin typeface="Arial"/>
                <a:cs typeface="Arial"/>
              </a:rPr>
              <a:t>piezas</a:t>
            </a:r>
            <a:r>
              <a:rPr sz="1900" b="1" spc="165" dirty="0">
                <a:latin typeface="Arial"/>
                <a:cs typeface="Arial"/>
              </a:rPr>
              <a:t> </a:t>
            </a:r>
            <a:r>
              <a:rPr sz="1900" b="1" spc="-5" dirty="0">
                <a:latin typeface="Arial"/>
                <a:cs typeface="Arial"/>
              </a:rPr>
              <a:t>de</a:t>
            </a:r>
            <a:r>
              <a:rPr sz="1900" b="1" spc="149" dirty="0">
                <a:latin typeface="Arial"/>
                <a:cs typeface="Arial"/>
              </a:rPr>
              <a:t> </a:t>
            </a:r>
            <a:r>
              <a:rPr sz="1900" b="1" spc="-5" dirty="0">
                <a:latin typeface="Arial"/>
                <a:cs typeface="Arial"/>
              </a:rPr>
              <a:t>cobre</a:t>
            </a:r>
            <a:endParaRPr sz="1900">
              <a:latin typeface="Arial"/>
              <a:cs typeface="Arial"/>
            </a:endParaRPr>
          </a:p>
        </p:txBody>
      </p:sp>
      <p:sp>
        <p:nvSpPr>
          <p:cNvPr id="12" name="object 12"/>
          <p:cNvSpPr txBox="1"/>
          <p:nvPr/>
        </p:nvSpPr>
        <p:spPr>
          <a:xfrm>
            <a:off x="4794631" y="1395730"/>
            <a:ext cx="5187315"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de</a:t>
            </a:r>
            <a:r>
              <a:rPr sz="1900" b="1" spc="160" dirty="0">
                <a:latin typeface="Arial"/>
                <a:cs typeface="Arial"/>
              </a:rPr>
              <a:t> </a:t>
            </a:r>
            <a:r>
              <a:rPr sz="1900" b="1" spc="-5" dirty="0">
                <a:latin typeface="Arial"/>
                <a:cs typeface="Arial"/>
              </a:rPr>
              <a:t>los</a:t>
            </a:r>
            <a:r>
              <a:rPr sz="1900" b="1" spc="149" dirty="0">
                <a:latin typeface="Arial"/>
                <a:cs typeface="Arial"/>
              </a:rPr>
              <a:t> </a:t>
            </a:r>
            <a:r>
              <a:rPr sz="1900" b="1" spc="-5" dirty="0">
                <a:latin typeface="Arial"/>
                <a:cs typeface="Arial"/>
              </a:rPr>
              <a:t>equipos</a:t>
            </a:r>
            <a:r>
              <a:rPr sz="1900" b="1" spc="149" dirty="0">
                <a:latin typeface="Arial"/>
                <a:cs typeface="Arial"/>
              </a:rPr>
              <a:t> </a:t>
            </a:r>
            <a:r>
              <a:rPr sz="1900" b="1" spc="-5" dirty="0">
                <a:latin typeface="Arial"/>
                <a:cs typeface="Arial"/>
              </a:rPr>
              <a:t>eléctricos,</a:t>
            </a:r>
            <a:r>
              <a:rPr sz="1900" b="1" spc="160" dirty="0">
                <a:latin typeface="Arial"/>
                <a:cs typeface="Arial"/>
              </a:rPr>
              <a:t> </a:t>
            </a:r>
            <a:r>
              <a:rPr sz="1900" b="1" spc="-5" dirty="0">
                <a:latin typeface="Arial"/>
                <a:cs typeface="Arial"/>
              </a:rPr>
              <a:t>son</a:t>
            </a:r>
            <a:r>
              <a:rPr sz="1900" b="1" spc="149" dirty="0">
                <a:latin typeface="Arial"/>
                <a:cs typeface="Arial"/>
              </a:rPr>
              <a:t> </a:t>
            </a:r>
            <a:r>
              <a:rPr sz="1900" b="1" spc="-5" dirty="0">
                <a:latin typeface="Arial"/>
                <a:cs typeface="Arial"/>
              </a:rPr>
              <a:t>consideradas</a:t>
            </a:r>
            <a:endParaRPr sz="1900">
              <a:latin typeface="Arial"/>
              <a:cs typeface="Arial"/>
            </a:endParaRPr>
          </a:p>
        </p:txBody>
      </p:sp>
      <p:sp>
        <p:nvSpPr>
          <p:cNvPr id="13" name="object 13"/>
          <p:cNvSpPr txBox="1"/>
          <p:nvPr/>
        </p:nvSpPr>
        <p:spPr>
          <a:xfrm>
            <a:off x="947927" y="1702563"/>
            <a:ext cx="29495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áreas</a:t>
            </a:r>
            <a:r>
              <a:rPr sz="1900" b="1" spc="325" dirty="0">
                <a:latin typeface="Arial"/>
                <a:cs typeface="Arial"/>
              </a:rPr>
              <a:t> </a:t>
            </a:r>
            <a:r>
              <a:rPr sz="1900" b="1" spc="-5" dirty="0">
                <a:latin typeface="Arial"/>
                <a:cs typeface="Arial"/>
              </a:rPr>
              <a:t>de</a:t>
            </a:r>
            <a:r>
              <a:rPr sz="1900" b="1" spc="335" dirty="0">
                <a:latin typeface="Arial"/>
                <a:cs typeface="Arial"/>
              </a:rPr>
              <a:t> </a:t>
            </a:r>
            <a:r>
              <a:rPr sz="1900" b="1" spc="-5" dirty="0">
                <a:latin typeface="Arial"/>
                <a:cs typeface="Arial"/>
              </a:rPr>
              <a:t>altos</a:t>
            </a:r>
            <a:r>
              <a:rPr sz="1900" b="1" spc="340" dirty="0">
                <a:latin typeface="Arial"/>
                <a:cs typeface="Arial"/>
              </a:rPr>
              <a:t> </a:t>
            </a:r>
            <a:r>
              <a:rPr sz="1900" b="1" spc="-5" dirty="0">
                <a:latin typeface="Arial"/>
                <a:cs typeface="Arial"/>
              </a:rPr>
              <a:t>esfuerzos</a:t>
            </a:r>
            <a:endParaRPr sz="1900">
              <a:latin typeface="Arial"/>
              <a:cs typeface="Arial"/>
            </a:endParaRPr>
          </a:p>
        </p:txBody>
      </p:sp>
      <p:sp>
        <p:nvSpPr>
          <p:cNvPr id="14" name="object 14"/>
          <p:cNvSpPr txBox="1"/>
          <p:nvPr/>
        </p:nvSpPr>
        <p:spPr>
          <a:xfrm>
            <a:off x="3976243" y="1673098"/>
            <a:ext cx="171577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donde</a:t>
            </a:r>
            <a:r>
              <a:rPr sz="1900" b="1" spc="265" dirty="0">
                <a:latin typeface="Arial"/>
                <a:cs typeface="Arial"/>
              </a:rPr>
              <a:t> </a:t>
            </a:r>
            <a:r>
              <a:rPr sz="1900" b="1" spc="-5" dirty="0">
                <a:latin typeface="Arial"/>
                <a:cs typeface="Arial"/>
              </a:rPr>
              <a:t>pueden</a:t>
            </a:r>
            <a:endParaRPr sz="1900">
              <a:latin typeface="Arial"/>
              <a:cs typeface="Arial"/>
            </a:endParaRPr>
          </a:p>
        </p:txBody>
      </p:sp>
      <p:sp>
        <p:nvSpPr>
          <p:cNvPr id="15" name="object 15"/>
          <p:cNvSpPr txBox="1"/>
          <p:nvPr/>
        </p:nvSpPr>
        <p:spPr>
          <a:xfrm>
            <a:off x="5790566" y="1702563"/>
            <a:ext cx="41821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originarse</a:t>
            </a:r>
            <a:r>
              <a:rPr sz="1900" b="1" spc="340" dirty="0">
                <a:latin typeface="Arial"/>
                <a:cs typeface="Arial"/>
              </a:rPr>
              <a:t> </a:t>
            </a:r>
            <a:r>
              <a:rPr sz="1900" b="1" spc="-5" dirty="0">
                <a:latin typeface="Arial"/>
                <a:cs typeface="Arial"/>
              </a:rPr>
              <a:t>estas</a:t>
            </a:r>
            <a:r>
              <a:rPr sz="1900" b="1" spc="350" dirty="0">
                <a:latin typeface="Arial"/>
                <a:cs typeface="Arial"/>
              </a:rPr>
              <a:t> </a:t>
            </a:r>
            <a:r>
              <a:rPr sz="1900" b="1" spc="-5" dirty="0">
                <a:latin typeface="Arial"/>
                <a:cs typeface="Arial"/>
              </a:rPr>
              <a:t>descargas</a:t>
            </a:r>
            <a:r>
              <a:rPr sz="1900" b="1" spc="360" dirty="0">
                <a:latin typeface="Arial"/>
                <a:cs typeface="Arial"/>
              </a:rPr>
              <a:t> </a:t>
            </a:r>
            <a:r>
              <a:rPr sz="1900" b="1" spc="-5" dirty="0">
                <a:latin typeface="Arial"/>
                <a:cs typeface="Arial"/>
              </a:rPr>
              <a:t>de</a:t>
            </a:r>
            <a:r>
              <a:rPr sz="1900" b="1" spc="350" dirty="0">
                <a:latin typeface="Arial"/>
                <a:cs typeface="Arial"/>
              </a:rPr>
              <a:t> </a:t>
            </a:r>
            <a:r>
              <a:rPr sz="1900" b="1" spc="-5" dirty="0">
                <a:latin typeface="Arial"/>
                <a:cs typeface="Arial"/>
              </a:rPr>
              <a:t>baja</a:t>
            </a:r>
            <a:endParaRPr sz="1900">
              <a:latin typeface="Arial"/>
              <a:cs typeface="Arial"/>
            </a:endParaRPr>
          </a:p>
        </p:txBody>
      </p:sp>
      <p:sp>
        <p:nvSpPr>
          <p:cNvPr id="16" name="object 16"/>
          <p:cNvSpPr txBox="1"/>
          <p:nvPr/>
        </p:nvSpPr>
        <p:spPr>
          <a:xfrm>
            <a:off x="947927" y="1979931"/>
            <a:ext cx="9258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n</a:t>
            </a:r>
            <a:r>
              <a:rPr sz="1900" b="1" spc="-5" dirty="0">
                <a:latin typeface="Arial"/>
                <a:cs typeface="Arial"/>
              </a:rPr>
              <a:t>ergía.</a:t>
            </a:r>
            <a:endParaRPr sz="1900">
              <a:latin typeface="Arial"/>
              <a:cs typeface="Arial"/>
            </a:endParaRPr>
          </a:p>
        </p:txBody>
      </p:sp>
      <p:pic>
        <p:nvPicPr>
          <p:cNvPr id="17" name="object 17"/>
          <p:cNvPicPr/>
          <p:nvPr/>
        </p:nvPicPr>
        <p:blipFill>
          <a:blip r:embed="rId3" cstate="print"/>
          <a:stretch>
            <a:fillRect/>
          </a:stretch>
        </p:blipFill>
        <p:spPr>
          <a:xfrm>
            <a:off x="719455" y="2563453"/>
            <a:ext cx="208914" cy="194987"/>
          </a:xfrm>
          <a:prstGeom prst="rect">
            <a:avLst/>
          </a:prstGeom>
        </p:spPr>
      </p:pic>
      <p:sp>
        <p:nvSpPr>
          <p:cNvPr id="18" name="object 18"/>
          <p:cNvSpPr txBox="1"/>
          <p:nvPr/>
        </p:nvSpPr>
        <p:spPr>
          <a:xfrm>
            <a:off x="1321562" y="2535049"/>
            <a:ext cx="1663063" cy="269304"/>
          </a:xfrm>
          <a:prstGeom prst="rect">
            <a:avLst/>
          </a:prstGeom>
          <a:solidFill>
            <a:srgbClr val="FFFF00"/>
          </a:solidFill>
        </p:spPr>
        <p:txBody>
          <a:bodyPr vert="horz" wrap="square" lIns="0" tIns="0" rIns="0" bIns="0" rtlCol="0">
            <a:spAutoFit/>
          </a:bodyPr>
          <a:lstStyle/>
          <a:p>
            <a:pPr>
              <a:lnSpc>
                <a:spcPts val="2145"/>
              </a:lnSpc>
              <a:tabLst>
                <a:tab pos="856539" algn="l"/>
              </a:tabLst>
            </a:pPr>
            <a:r>
              <a:rPr sz="1900" b="1" spc="-5" dirty="0">
                <a:latin typeface="Arial"/>
                <a:cs typeface="Arial"/>
              </a:rPr>
              <a:t>efec</a:t>
            </a:r>
            <a:r>
              <a:rPr sz="1900" b="1" dirty="0">
                <a:latin typeface="Arial"/>
                <a:cs typeface="Arial"/>
              </a:rPr>
              <a:t>t</a:t>
            </a:r>
            <a:r>
              <a:rPr sz="1900" b="1" spc="-5" dirty="0">
                <a:latin typeface="Arial"/>
                <a:cs typeface="Arial"/>
              </a:rPr>
              <a:t>o</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rona</a:t>
            </a:r>
            <a:endParaRPr sz="1900">
              <a:latin typeface="Arial"/>
              <a:cs typeface="Arial"/>
            </a:endParaRPr>
          </a:p>
        </p:txBody>
      </p:sp>
      <p:sp>
        <p:nvSpPr>
          <p:cNvPr id="19" name="object 19"/>
          <p:cNvSpPr txBox="1"/>
          <p:nvPr/>
        </p:nvSpPr>
        <p:spPr>
          <a:xfrm>
            <a:off x="935228" y="2505582"/>
            <a:ext cx="4244975" cy="304570"/>
          </a:xfrm>
          <a:prstGeom prst="rect">
            <a:avLst/>
          </a:prstGeom>
        </p:spPr>
        <p:txBody>
          <a:bodyPr vert="horz" wrap="square" lIns="0" tIns="12064" rIns="0" bIns="0" rtlCol="0">
            <a:spAutoFit/>
          </a:bodyPr>
          <a:lstStyle/>
          <a:p>
            <a:pPr marL="12699">
              <a:spcBef>
                <a:spcPts val="95"/>
              </a:spcBef>
              <a:tabLst>
                <a:tab pos="2195000" algn="l"/>
                <a:tab pos="3292818" algn="l"/>
              </a:tabLst>
            </a:pPr>
            <a:r>
              <a:rPr sz="1900" b="1" spc="-5" dirty="0">
                <a:latin typeface="Arial"/>
                <a:cs typeface="Arial"/>
              </a:rPr>
              <a:t>El	produce	grandes</a:t>
            </a:r>
            <a:endParaRPr sz="1900">
              <a:latin typeface="Arial"/>
              <a:cs typeface="Arial"/>
            </a:endParaRPr>
          </a:p>
        </p:txBody>
      </p:sp>
      <p:sp>
        <p:nvSpPr>
          <p:cNvPr id="20" name="object 20"/>
          <p:cNvSpPr txBox="1"/>
          <p:nvPr/>
        </p:nvSpPr>
        <p:spPr>
          <a:xfrm>
            <a:off x="5314822" y="2535048"/>
            <a:ext cx="3670935" cy="269304"/>
          </a:xfrm>
          <a:prstGeom prst="rect">
            <a:avLst/>
          </a:prstGeom>
          <a:solidFill>
            <a:srgbClr val="FFFF00"/>
          </a:solidFill>
        </p:spPr>
        <p:txBody>
          <a:bodyPr vert="horz" wrap="square" lIns="0" tIns="0" rIns="0" bIns="0" rtlCol="0">
            <a:spAutoFit/>
          </a:bodyPr>
          <a:lstStyle/>
          <a:p>
            <a:pPr>
              <a:lnSpc>
                <a:spcPts val="2145"/>
              </a:lnSpc>
              <a:tabLst>
                <a:tab pos="1407035" algn="l"/>
                <a:tab pos="1833082" algn="l"/>
                <a:tab pos="3159480" algn="l"/>
              </a:tabLst>
            </a:pPr>
            <a:r>
              <a:rPr sz="1900" b="1" spc="-5" dirty="0">
                <a:latin typeface="Arial"/>
                <a:cs typeface="Arial"/>
              </a:rPr>
              <a:t>ca</a:t>
            </a:r>
            <a:r>
              <a:rPr sz="1900" b="1" dirty="0">
                <a:latin typeface="Arial"/>
                <a:cs typeface="Arial"/>
              </a:rPr>
              <a:t>n</a:t>
            </a:r>
            <a:r>
              <a:rPr sz="1900" b="1" spc="-5" dirty="0">
                <a:latin typeface="Arial"/>
                <a:cs typeface="Arial"/>
              </a:rPr>
              <a:t>ti</a:t>
            </a:r>
            <a:r>
              <a:rPr sz="1900" b="1" dirty="0">
                <a:latin typeface="Arial"/>
                <a:cs typeface="Arial"/>
              </a:rPr>
              <a:t>d</a:t>
            </a:r>
            <a:r>
              <a:rPr sz="1900" b="1" spc="-5" dirty="0">
                <a:latin typeface="Arial"/>
                <a:cs typeface="Arial"/>
              </a:rPr>
              <a:t>a</a:t>
            </a:r>
            <a:r>
              <a:rPr sz="1900" b="1" dirty="0">
                <a:latin typeface="Arial"/>
                <a:cs typeface="Arial"/>
              </a:rPr>
              <a:t>d</a:t>
            </a:r>
            <a:r>
              <a:rPr sz="1900" b="1" spc="-5" dirty="0">
                <a:latin typeface="Arial"/>
                <a:cs typeface="Arial"/>
              </a:rPr>
              <a:t>es</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hidró</a:t>
            </a:r>
            <a:r>
              <a:rPr sz="1900" b="1" dirty="0">
                <a:latin typeface="Arial"/>
                <a:cs typeface="Arial"/>
              </a:rPr>
              <a:t>g</a:t>
            </a:r>
            <a:r>
              <a:rPr sz="1900" b="1" spc="-5" dirty="0">
                <a:latin typeface="Arial"/>
                <a:cs typeface="Arial"/>
              </a:rPr>
              <a:t>e</a:t>
            </a:r>
            <a:r>
              <a:rPr sz="1900" b="1" dirty="0">
                <a:latin typeface="Arial"/>
                <a:cs typeface="Arial"/>
              </a:rPr>
              <a:t>n</a:t>
            </a:r>
            <a:r>
              <a:rPr sz="1900" b="1" spc="-5" dirty="0">
                <a:latin typeface="Arial"/>
                <a:cs typeface="Arial"/>
              </a:rPr>
              <a:t>o</a:t>
            </a:r>
            <a:r>
              <a:rPr sz="1900" b="1" dirty="0">
                <a:latin typeface="Arial"/>
                <a:cs typeface="Arial"/>
              </a:rPr>
              <a:t>	</a:t>
            </a:r>
            <a:r>
              <a:rPr sz="1900" b="1" spc="-21" dirty="0">
                <a:latin typeface="Arial"/>
                <a:cs typeface="Arial"/>
              </a:rPr>
              <a:t>l</a:t>
            </a:r>
            <a:r>
              <a:rPr sz="1900" b="1" spc="-5" dirty="0">
                <a:latin typeface="Arial"/>
                <a:cs typeface="Arial"/>
              </a:rPr>
              <a:t>ibre</a:t>
            </a:r>
            <a:endParaRPr sz="1900">
              <a:latin typeface="Arial"/>
              <a:cs typeface="Arial"/>
            </a:endParaRPr>
          </a:p>
        </p:txBody>
      </p:sp>
      <p:sp>
        <p:nvSpPr>
          <p:cNvPr id="21" name="object 21"/>
          <p:cNvSpPr txBox="1"/>
          <p:nvPr/>
        </p:nvSpPr>
        <p:spPr>
          <a:xfrm>
            <a:off x="9118854" y="2505582"/>
            <a:ext cx="868044" cy="304570"/>
          </a:xfrm>
          <a:prstGeom prst="rect">
            <a:avLst/>
          </a:prstGeom>
        </p:spPr>
        <p:txBody>
          <a:bodyPr vert="horz" wrap="square" lIns="0" tIns="12064" rIns="0" bIns="0" rtlCol="0">
            <a:spAutoFit/>
          </a:bodyPr>
          <a:lstStyle/>
          <a:p>
            <a:pPr marL="12699">
              <a:spcBef>
                <a:spcPts val="95"/>
              </a:spcBef>
              <a:tabLst>
                <a:tab pos="587958" algn="l"/>
              </a:tabLst>
            </a:pP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15" dirty="0">
                <a:latin typeface="Arial"/>
                <a:cs typeface="Arial"/>
              </a:rPr>
              <a:t>s</a:t>
            </a:r>
            <a:r>
              <a:rPr sz="1900" b="1" spc="-5" dirty="0">
                <a:latin typeface="Arial"/>
                <a:cs typeface="Arial"/>
              </a:rPr>
              <a:t>e</a:t>
            </a:r>
            <a:endParaRPr sz="1900">
              <a:latin typeface="Arial"/>
              <a:cs typeface="Arial"/>
            </a:endParaRPr>
          </a:p>
        </p:txBody>
      </p:sp>
      <p:sp>
        <p:nvSpPr>
          <p:cNvPr id="22" name="object 22"/>
          <p:cNvSpPr txBox="1"/>
          <p:nvPr/>
        </p:nvSpPr>
        <p:spPr>
          <a:xfrm>
            <a:off x="947927" y="2812416"/>
            <a:ext cx="23355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disuelve</a:t>
            </a:r>
            <a:r>
              <a:rPr sz="1900" b="1" spc="-15" dirty="0">
                <a:latin typeface="Arial"/>
                <a:cs typeface="Arial"/>
              </a:rPr>
              <a:t> </a:t>
            </a:r>
            <a:r>
              <a:rPr sz="1900" b="1" spc="-5" dirty="0">
                <a:latin typeface="Arial"/>
                <a:cs typeface="Arial"/>
              </a:rPr>
              <a:t>en</a:t>
            </a:r>
            <a:r>
              <a:rPr sz="1900" b="1" dirty="0">
                <a:latin typeface="Arial"/>
                <a:cs typeface="Arial"/>
              </a:rPr>
              <a:t> el</a:t>
            </a:r>
            <a:r>
              <a:rPr sz="1900" b="1" spc="5" dirty="0">
                <a:latin typeface="Arial"/>
                <a:cs typeface="Arial"/>
              </a:rPr>
              <a:t> </a:t>
            </a:r>
            <a:r>
              <a:rPr sz="1900" b="1" spc="-5" dirty="0">
                <a:latin typeface="Arial"/>
                <a:cs typeface="Arial"/>
              </a:rPr>
              <a:t>aceite</a:t>
            </a:r>
            <a:endParaRPr sz="1900">
              <a:latin typeface="Arial"/>
              <a:cs typeface="Arial"/>
            </a:endParaRPr>
          </a:p>
        </p:txBody>
      </p:sp>
      <p:sp>
        <p:nvSpPr>
          <p:cNvPr id="23" name="object 23"/>
          <p:cNvSpPr txBox="1"/>
          <p:nvPr/>
        </p:nvSpPr>
        <p:spPr>
          <a:xfrm>
            <a:off x="3337306" y="2782950"/>
            <a:ext cx="9912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aislante.</a:t>
            </a:r>
            <a:endParaRPr sz="1900">
              <a:latin typeface="Arial"/>
              <a:cs typeface="Arial"/>
            </a:endParaRPr>
          </a:p>
        </p:txBody>
      </p:sp>
      <p:pic>
        <p:nvPicPr>
          <p:cNvPr id="24" name="object 24"/>
          <p:cNvPicPr/>
          <p:nvPr/>
        </p:nvPicPr>
        <p:blipFill>
          <a:blip r:embed="rId3" cstate="print"/>
          <a:stretch>
            <a:fillRect/>
          </a:stretch>
        </p:blipFill>
        <p:spPr>
          <a:xfrm>
            <a:off x="719455" y="3395896"/>
            <a:ext cx="208914" cy="194394"/>
          </a:xfrm>
          <a:prstGeom prst="rect">
            <a:avLst/>
          </a:prstGeom>
        </p:spPr>
      </p:pic>
      <p:sp>
        <p:nvSpPr>
          <p:cNvPr id="25" name="object 25"/>
          <p:cNvSpPr txBox="1"/>
          <p:nvPr/>
        </p:nvSpPr>
        <p:spPr>
          <a:xfrm>
            <a:off x="935228" y="3337687"/>
            <a:ext cx="1012190" cy="304570"/>
          </a:xfrm>
          <a:prstGeom prst="rect">
            <a:avLst/>
          </a:prstGeom>
        </p:spPr>
        <p:txBody>
          <a:bodyPr vert="horz" wrap="square" lIns="0" tIns="12064" rIns="0" bIns="0" rtlCol="0">
            <a:spAutoFit/>
          </a:bodyPr>
          <a:lstStyle/>
          <a:p>
            <a:pPr marL="12699">
              <a:spcBef>
                <a:spcPts val="95"/>
              </a:spcBef>
              <a:tabLst>
                <a:tab pos="332075" algn="l"/>
              </a:tabLst>
            </a:pPr>
            <a:r>
              <a:rPr sz="1900" b="1" spc="-5" dirty="0">
                <a:latin typeface="Arial"/>
                <a:cs typeface="Arial"/>
              </a:rPr>
              <a:t>A	</a:t>
            </a:r>
            <a:r>
              <a:rPr sz="1900" b="1" spc="-40" dirty="0">
                <a:latin typeface="Arial"/>
                <a:cs typeface="Arial"/>
              </a:rPr>
              <a:t>v</a:t>
            </a:r>
            <a:r>
              <a:rPr sz="1900" b="1" spc="5" dirty="0">
                <a:latin typeface="Arial"/>
                <a:cs typeface="Arial"/>
              </a:rPr>
              <a:t>e</a:t>
            </a:r>
            <a:r>
              <a:rPr sz="1900" b="1" spc="-5" dirty="0">
                <a:latin typeface="Arial"/>
                <a:cs typeface="Arial"/>
              </a:rPr>
              <a:t>ces</a:t>
            </a:r>
            <a:endParaRPr sz="1900">
              <a:latin typeface="Arial"/>
              <a:cs typeface="Arial"/>
            </a:endParaRPr>
          </a:p>
        </p:txBody>
      </p:sp>
      <p:sp>
        <p:nvSpPr>
          <p:cNvPr id="26" name="object 26"/>
          <p:cNvSpPr txBox="1"/>
          <p:nvPr/>
        </p:nvSpPr>
        <p:spPr>
          <a:xfrm>
            <a:off x="2080514" y="3367152"/>
            <a:ext cx="6973570" cy="269304"/>
          </a:xfrm>
          <a:prstGeom prst="rect">
            <a:avLst/>
          </a:prstGeom>
          <a:solidFill>
            <a:srgbClr val="FFFF00"/>
          </a:solidFill>
        </p:spPr>
        <p:txBody>
          <a:bodyPr vert="horz" wrap="square" lIns="0" tIns="0" rIns="0" bIns="0" rtlCol="0">
            <a:spAutoFit/>
          </a:bodyPr>
          <a:lstStyle/>
          <a:p>
            <a:pPr>
              <a:lnSpc>
                <a:spcPts val="2145"/>
              </a:lnSpc>
              <a:tabLst>
                <a:tab pos="934003" algn="l"/>
                <a:tab pos="1707362" algn="l"/>
                <a:tab pos="3001379" algn="l"/>
                <a:tab pos="3429966" algn="l"/>
                <a:tab pos="4297933" algn="l"/>
                <a:tab pos="5444641" algn="l"/>
                <a:tab pos="5788781" algn="l"/>
              </a:tabLst>
            </a:pPr>
            <a:r>
              <a:rPr sz="1900" b="1" spc="-5" dirty="0">
                <a:latin typeface="Arial"/>
                <a:cs typeface="Arial"/>
              </a:rPr>
              <a:t>re</a:t>
            </a:r>
            <a:r>
              <a:rPr sz="1900" b="1" dirty="0">
                <a:latin typeface="Arial"/>
                <a:cs typeface="Arial"/>
              </a:rPr>
              <a:t>s</a:t>
            </a:r>
            <a:r>
              <a:rPr sz="1900" b="1" spc="-5" dirty="0">
                <a:latin typeface="Arial"/>
                <a:cs typeface="Arial"/>
              </a:rPr>
              <a:t>ulta</a:t>
            </a:r>
            <a:r>
              <a:rPr sz="1900" b="1" dirty="0">
                <a:latin typeface="Arial"/>
                <a:cs typeface="Arial"/>
              </a:rPr>
              <a:t>	</a:t>
            </a:r>
            <a:r>
              <a:rPr sz="1900" b="1" spc="-5" dirty="0">
                <a:latin typeface="Arial"/>
                <a:cs typeface="Arial"/>
              </a:rPr>
              <a:t>difí</a:t>
            </a:r>
            <a:r>
              <a:rPr sz="1900" b="1" dirty="0">
                <a:latin typeface="Arial"/>
                <a:cs typeface="Arial"/>
              </a:rPr>
              <a:t>c</a:t>
            </a:r>
            <a:r>
              <a:rPr sz="1900" b="1" spc="-5" dirty="0">
                <a:latin typeface="Arial"/>
                <a:cs typeface="Arial"/>
              </a:rPr>
              <a:t>il</a:t>
            </a:r>
            <a:r>
              <a:rPr sz="1900" b="1" dirty="0">
                <a:latin typeface="Arial"/>
                <a:cs typeface="Arial"/>
              </a:rPr>
              <a:t>	</a:t>
            </a:r>
            <a:r>
              <a:rPr sz="1900" b="1" spc="-21" dirty="0">
                <a:latin typeface="Arial"/>
                <a:cs typeface="Arial"/>
              </a:rPr>
              <a:t>i</a:t>
            </a:r>
            <a:r>
              <a:rPr sz="1900" b="1" spc="-5" dirty="0">
                <a:latin typeface="Arial"/>
                <a:cs typeface="Arial"/>
              </a:rPr>
              <a:t>d</a:t>
            </a:r>
            <a:r>
              <a:rPr sz="1900" b="1" dirty="0">
                <a:latin typeface="Arial"/>
                <a:cs typeface="Arial"/>
              </a:rPr>
              <a:t>e</a:t>
            </a:r>
            <a:r>
              <a:rPr sz="1900" b="1" spc="-5" dirty="0">
                <a:latin typeface="Arial"/>
                <a:cs typeface="Arial"/>
              </a:rPr>
              <a:t>n</a:t>
            </a:r>
            <a:r>
              <a:rPr sz="1900" b="1" dirty="0">
                <a:latin typeface="Arial"/>
                <a:cs typeface="Arial"/>
              </a:rPr>
              <a:t>t</a:t>
            </a:r>
            <a:r>
              <a:rPr sz="1900" b="1" spc="-5" dirty="0">
                <a:latin typeface="Arial"/>
                <a:cs typeface="Arial"/>
              </a:rPr>
              <a:t>ificar</a:t>
            </a:r>
            <a:r>
              <a:rPr sz="1900" b="1"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d</a:t>
            </a:r>
            <a:r>
              <a:rPr sz="1900" b="1" dirty="0">
                <a:latin typeface="Arial"/>
                <a:cs typeface="Arial"/>
              </a:rPr>
              <a:t>o</a:t>
            </a:r>
            <a:r>
              <a:rPr sz="1900" b="1" spc="-5" dirty="0">
                <a:latin typeface="Arial"/>
                <a:cs typeface="Arial"/>
              </a:rPr>
              <a:t>n</a:t>
            </a:r>
            <a:r>
              <a:rPr sz="1900" b="1" dirty="0">
                <a:latin typeface="Arial"/>
                <a:cs typeface="Arial"/>
              </a:rPr>
              <a:t>d</a:t>
            </a:r>
            <a:r>
              <a:rPr sz="1900" b="1" spc="-5" dirty="0">
                <a:latin typeface="Arial"/>
                <a:cs typeface="Arial"/>
              </a:rPr>
              <a:t>e</a:t>
            </a:r>
            <a:r>
              <a:rPr sz="1900" b="1" dirty="0">
                <a:latin typeface="Arial"/>
                <a:cs typeface="Arial"/>
              </a:rPr>
              <a:t>	</a:t>
            </a:r>
            <a:r>
              <a:rPr sz="1900" b="1" spc="-5" dirty="0">
                <a:latin typeface="Arial"/>
                <a:cs typeface="Arial"/>
              </a:rPr>
              <a:t>pr</a:t>
            </a:r>
            <a:r>
              <a:rPr sz="1900" b="1" spc="10" dirty="0">
                <a:latin typeface="Arial"/>
                <a:cs typeface="Arial"/>
              </a:rPr>
              <a:t>o</a:t>
            </a:r>
            <a:r>
              <a:rPr sz="1900" b="1" spc="-30" dirty="0">
                <a:latin typeface="Arial"/>
                <a:cs typeface="Arial"/>
              </a:rPr>
              <a:t>v</a:t>
            </a:r>
            <a:r>
              <a:rPr sz="1900" b="1" spc="-5" dirty="0">
                <a:latin typeface="Arial"/>
                <a:cs typeface="Arial"/>
              </a:rPr>
              <a:t>ie</a:t>
            </a:r>
            <a:r>
              <a:rPr sz="1900" b="1" dirty="0">
                <a:latin typeface="Arial"/>
                <a:cs typeface="Arial"/>
              </a:rPr>
              <a:t>n</a:t>
            </a:r>
            <a:r>
              <a:rPr sz="1900" b="1" spc="-5" dirty="0">
                <a:latin typeface="Arial"/>
                <a:cs typeface="Arial"/>
              </a:rPr>
              <a:t>e</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hidró</a:t>
            </a:r>
            <a:r>
              <a:rPr sz="1900" b="1" dirty="0">
                <a:latin typeface="Arial"/>
                <a:cs typeface="Arial"/>
              </a:rPr>
              <a:t>g</a:t>
            </a:r>
            <a:r>
              <a:rPr sz="1900" b="1" spc="-5" dirty="0">
                <a:latin typeface="Arial"/>
                <a:cs typeface="Arial"/>
              </a:rPr>
              <a:t>e</a:t>
            </a:r>
            <a:r>
              <a:rPr sz="1900" b="1" dirty="0">
                <a:latin typeface="Arial"/>
                <a:cs typeface="Arial"/>
              </a:rPr>
              <a:t>n</a:t>
            </a:r>
            <a:r>
              <a:rPr sz="1900" b="1" spc="-5" dirty="0">
                <a:latin typeface="Arial"/>
                <a:cs typeface="Arial"/>
              </a:rPr>
              <a:t>o</a:t>
            </a:r>
            <a:endParaRPr sz="1900">
              <a:latin typeface="Arial"/>
              <a:cs typeface="Arial"/>
            </a:endParaRPr>
          </a:p>
        </p:txBody>
      </p:sp>
      <p:sp>
        <p:nvSpPr>
          <p:cNvPr id="27" name="object 27"/>
          <p:cNvSpPr txBox="1"/>
          <p:nvPr/>
        </p:nvSpPr>
        <p:spPr>
          <a:xfrm>
            <a:off x="9041129" y="3337687"/>
            <a:ext cx="944245" cy="304570"/>
          </a:xfrm>
          <a:prstGeom prst="rect">
            <a:avLst/>
          </a:prstGeom>
        </p:spPr>
        <p:txBody>
          <a:bodyPr vert="horz" wrap="square" lIns="0" tIns="12064" rIns="0" bIns="0" rtlCol="0">
            <a:spAutoFit/>
          </a:bodyPr>
          <a:lstStyle/>
          <a:p>
            <a:pPr marL="12699">
              <a:spcBef>
                <a:spcPts val="95"/>
              </a:spcBef>
              <a:tabLst>
                <a:tab pos="222230" algn="l"/>
              </a:tabLst>
            </a:pPr>
            <a:r>
              <a:rPr sz="1900" b="1" spc="-5" dirty="0">
                <a:latin typeface="Arial"/>
                <a:cs typeface="Arial"/>
              </a:rPr>
              <a:t>,	</a:t>
            </a:r>
            <a:r>
              <a:rPr sz="1900" b="1" spc="-10" dirty="0">
                <a:latin typeface="Arial"/>
                <a:cs typeface="Arial"/>
              </a:rPr>
              <a:t>puede</a:t>
            </a:r>
            <a:endParaRPr sz="1900">
              <a:latin typeface="Arial"/>
              <a:cs typeface="Arial"/>
            </a:endParaRPr>
          </a:p>
        </p:txBody>
      </p:sp>
      <p:sp>
        <p:nvSpPr>
          <p:cNvPr id="28" name="object 28"/>
          <p:cNvSpPr txBox="1"/>
          <p:nvPr/>
        </p:nvSpPr>
        <p:spPr>
          <a:xfrm>
            <a:off x="935228" y="3615055"/>
            <a:ext cx="127190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producirse</a:t>
            </a:r>
            <a:endParaRPr sz="1900">
              <a:latin typeface="Arial"/>
              <a:cs typeface="Arial"/>
            </a:endParaRPr>
          </a:p>
        </p:txBody>
      </p:sp>
      <p:sp>
        <p:nvSpPr>
          <p:cNvPr id="29" name="object 29"/>
          <p:cNvSpPr txBox="1"/>
          <p:nvPr/>
        </p:nvSpPr>
        <p:spPr>
          <a:xfrm>
            <a:off x="2309115" y="3644520"/>
            <a:ext cx="7663815" cy="538609"/>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por</a:t>
            </a:r>
            <a:r>
              <a:rPr sz="1900" b="1" spc="370" dirty="0">
                <a:latin typeface="Arial"/>
                <a:cs typeface="Arial"/>
              </a:rPr>
              <a:t> </a:t>
            </a:r>
            <a:r>
              <a:rPr sz="1900" b="1" spc="-5" dirty="0">
                <a:latin typeface="Arial"/>
                <a:cs typeface="Arial"/>
              </a:rPr>
              <a:t>efecto</a:t>
            </a:r>
            <a:r>
              <a:rPr sz="1900" b="1" spc="384" dirty="0">
                <a:latin typeface="Arial"/>
                <a:cs typeface="Arial"/>
              </a:rPr>
              <a:t> </a:t>
            </a:r>
            <a:r>
              <a:rPr sz="1900" b="1" spc="-5" dirty="0">
                <a:latin typeface="Arial"/>
                <a:cs typeface="Arial"/>
              </a:rPr>
              <a:t>corona</a:t>
            </a:r>
            <a:r>
              <a:rPr sz="1900" b="1" spc="384" dirty="0">
                <a:latin typeface="Arial"/>
                <a:cs typeface="Arial"/>
              </a:rPr>
              <a:t> </a:t>
            </a:r>
            <a:r>
              <a:rPr sz="1900" b="1" spc="-5" dirty="0">
                <a:latin typeface="Arial"/>
                <a:cs typeface="Arial"/>
              </a:rPr>
              <a:t>o</a:t>
            </a:r>
            <a:r>
              <a:rPr sz="1900" b="1" spc="380" dirty="0">
                <a:latin typeface="Arial"/>
                <a:cs typeface="Arial"/>
              </a:rPr>
              <a:t> </a:t>
            </a:r>
            <a:r>
              <a:rPr sz="1900" b="1" spc="-5" dirty="0">
                <a:latin typeface="Arial"/>
                <a:cs typeface="Arial"/>
              </a:rPr>
              <a:t>como</a:t>
            </a:r>
            <a:r>
              <a:rPr sz="1900" b="1" spc="380" dirty="0">
                <a:latin typeface="Arial"/>
                <a:cs typeface="Arial"/>
              </a:rPr>
              <a:t> </a:t>
            </a:r>
            <a:r>
              <a:rPr sz="1900" b="1" spc="-5" dirty="0">
                <a:latin typeface="Arial"/>
                <a:cs typeface="Arial"/>
              </a:rPr>
              <a:t>consecuencia</a:t>
            </a:r>
            <a:r>
              <a:rPr sz="1900" b="1" spc="384" dirty="0">
                <a:latin typeface="Arial"/>
                <a:cs typeface="Arial"/>
              </a:rPr>
              <a:t> </a:t>
            </a:r>
            <a:r>
              <a:rPr sz="1900" b="1" spc="-5" dirty="0">
                <a:latin typeface="Arial"/>
                <a:cs typeface="Arial"/>
              </a:rPr>
              <a:t>de</a:t>
            </a:r>
            <a:r>
              <a:rPr sz="1900" b="1" spc="384" dirty="0">
                <a:latin typeface="Arial"/>
                <a:cs typeface="Arial"/>
              </a:rPr>
              <a:t> </a:t>
            </a:r>
            <a:r>
              <a:rPr sz="1900" b="1" spc="-5" dirty="0">
                <a:latin typeface="Arial"/>
                <a:cs typeface="Arial"/>
              </a:rPr>
              <a:t>la</a:t>
            </a:r>
            <a:r>
              <a:rPr sz="1900" b="1" spc="380" dirty="0">
                <a:latin typeface="Arial"/>
                <a:cs typeface="Arial"/>
              </a:rPr>
              <a:t> </a:t>
            </a:r>
            <a:r>
              <a:rPr sz="1900" b="1" spc="-5" dirty="0">
                <a:latin typeface="Arial"/>
                <a:cs typeface="Arial"/>
              </a:rPr>
              <a:t>oxidación</a:t>
            </a:r>
            <a:r>
              <a:rPr sz="1900" b="1" spc="384" dirty="0">
                <a:latin typeface="Arial"/>
                <a:cs typeface="Arial"/>
              </a:rPr>
              <a:t> </a:t>
            </a:r>
            <a:r>
              <a:rPr sz="1900" b="1" spc="-5" dirty="0">
                <a:latin typeface="Arial"/>
                <a:cs typeface="Arial"/>
              </a:rPr>
              <a:t>de</a:t>
            </a:r>
            <a:r>
              <a:rPr sz="1900" b="1" spc="434" dirty="0">
                <a:latin typeface="Arial"/>
                <a:cs typeface="Arial"/>
              </a:rPr>
              <a:t> </a:t>
            </a:r>
            <a:r>
              <a:rPr sz="1900" b="1" spc="-5" dirty="0">
                <a:latin typeface="Arial"/>
                <a:cs typeface="Arial"/>
              </a:rPr>
              <a:t>las</a:t>
            </a:r>
            <a:endParaRPr sz="1900">
              <a:latin typeface="Arial"/>
              <a:cs typeface="Arial"/>
            </a:endParaRPr>
          </a:p>
        </p:txBody>
      </p:sp>
      <p:sp>
        <p:nvSpPr>
          <p:cNvPr id="30" name="object 30"/>
          <p:cNvSpPr txBox="1"/>
          <p:nvPr/>
        </p:nvSpPr>
        <p:spPr>
          <a:xfrm>
            <a:off x="947928" y="3921886"/>
            <a:ext cx="189166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partes</a:t>
            </a:r>
            <a:r>
              <a:rPr sz="1900" b="1" spc="-25" dirty="0">
                <a:latin typeface="Arial"/>
                <a:cs typeface="Arial"/>
              </a:rPr>
              <a:t> </a:t>
            </a:r>
            <a:r>
              <a:rPr sz="1900" b="1" spc="-5" dirty="0">
                <a:latin typeface="Arial"/>
                <a:cs typeface="Arial"/>
              </a:rPr>
              <a:t>metálicas</a:t>
            </a:r>
            <a:endParaRPr sz="1900">
              <a:latin typeface="Arial"/>
              <a:cs typeface="Arial"/>
            </a:endParaRPr>
          </a:p>
        </p:txBody>
      </p:sp>
      <p:sp>
        <p:nvSpPr>
          <p:cNvPr id="31" name="object 31"/>
          <p:cNvSpPr txBox="1"/>
          <p:nvPr/>
        </p:nvSpPr>
        <p:spPr>
          <a:xfrm>
            <a:off x="2893823" y="3892676"/>
            <a:ext cx="628649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que</a:t>
            </a:r>
            <a:r>
              <a:rPr sz="1900" b="1" dirty="0">
                <a:latin typeface="Arial"/>
                <a:cs typeface="Arial"/>
              </a:rPr>
              <a:t> </a:t>
            </a:r>
            <a:r>
              <a:rPr sz="1900" b="1" spc="-5" dirty="0">
                <a:latin typeface="Arial"/>
                <a:cs typeface="Arial"/>
              </a:rPr>
              <a:t>se</a:t>
            </a:r>
            <a:r>
              <a:rPr sz="1900" b="1" spc="5" dirty="0">
                <a:latin typeface="Arial"/>
                <a:cs typeface="Arial"/>
              </a:rPr>
              <a:t> </a:t>
            </a:r>
            <a:r>
              <a:rPr sz="1900" b="1" spc="-5" dirty="0">
                <a:latin typeface="Arial"/>
                <a:cs typeface="Arial"/>
              </a:rPr>
              <a:t>utilizan</a:t>
            </a:r>
            <a:r>
              <a:rPr sz="1900" b="1" spc="10"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la</a:t>
            </a:r>
            <a:r>
              <a:rPr sz="1900" b="1" dirty="0">
                <a:latin typeface="Arial"/>
                <a:cs typeface="Arial"/>
              </a:rPr>
              <a:t> </a:t>
            </a:r>
            <a:r>
              <a:rPr sz="1900" b="1" spc="-5" dirty="0">
                <a:latin typeface="Arial"/>
                <a:cs typeface="Arial"/>
              </a:rPr>
              <a:t>construcción</a:t>
            </a:r>
            <a:r>
              <a:rPr sz="1900" b="1" spc="30" dirty="0">
                <a:latin typeface="Arial"/>
                <a:cs typeface="Arial"/>
              </a:rPr>
              <a:t> </a:t>
            </a:r>
            <a:r>
              <a:rPr sz="1900" b="1" spc="-5" dirty="0">
                <a:latin typeface="Arial"/>
                <a:cs typeface="Arial"/>
              </a:rPr>
              <a:t>del</a:t>
            </a:r>
            <a:r>
              <a:rPr sz="1900" b="1" dirty="0">
                <a:latin typeface="Arial"/>
                <a:cs typeface="Arial"/>
              </a:rPr>
              <a:t> </a:t>
            </a:r>
            <a:r>
              <a:rPr sz="1900" b="1" spc="-5" dirty="0">
                <a:latin typeface="Arial"/>
                <a:cs typeface="Arial"/>
              </a:rPr>
              <a:t>equipo</a:t>
            </a:r>
            <a:r>
              <a:rPr sz="1900" b="1" spc="10" dirty="0">
                <a:latin typeface="Arial"/>
                <a:cs typeface="Arial"/>
              </a:rPr>
              <a:t> </a:t>
            </a:r>
            <a:r>
              <a:rPr sz="1900" b="1" spc="-5" dirty="0">
                <a:latin typeface="Arial"/>
                <a:cs typeface="Arial"/>
              </a:rPr>
              <a:t>eléctrico.</a:t>
            </a:r>
            <a:endParaRPr sz="1900">
              <a:latin typeface="Arial"/>
              <a:cs typeface="Arial"/>
            </a:endParaRPr>
          </a:p>
        </p:txBody>
      </p:sp>
      <p:pic>
        <p:nvPicPr>
          <p:cNvPr id="32" name="object 32"/>
          <p:cNvPicPr/>
          <p:nvPr/>
        </p:nvPicPr>
        <p:blipFill>
          <a:blip r:embed="rId4" cstate="print"/>
          <a:stretch>
            <a:fillRect/>
          </a:stretch>
        </p:blipFill>
        <p:spPr>
          <a:xfrm>
            <a:off x="719328" y="4478401"/>
            <a:ext cx="228599" cy="277368"/>
          </a:xfrm>
          <a:prstGeom prst="rect">
            <a:avLst/>
          </a:prstGeom>
        </p:spPr>
      </p:pic>
      <p:sp>
        <p:nvSpPr>
          <p:cNvPr id="33" name="object 33"/>
          <p:cNvSpPr txBox="1"/>
          <p:nvPr/>
        </p:nvSpPr>
        <p:spPr>
          <a:xfrm>
            <a:off x="935227" y="4448936"/>
            <a:ext cx="13455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Cuando</a:t>
            </a:r>
            <a:r>
              <a:rPr sz="1900" b="1" spc="-10" dirty="0">
                <a:latin typeface="Arial"/>
                <a:cs typeface="Arial"/>
              </a:rPr>
              <a:t> </a:t>
            </a:r>
            <a:r>
              <a:rPr sz="1900" b="1" spc="-5" dirty="0">
                <a:latin typeface="Arial"/>
                <a:cs typeface="Arial"/>
              </a:rPr>
              <a:t>los</a:t>
            </a:r>
            <a:endParaRPr sz="1900">
              <a:latin typeface="Arial"/>
              <a:cs typeface="Arial"/>
            </a:endParaRPr>
          </a:p>
        </p:txBody>
      </p:sp>
      <p:sp>
        <p:nvSpPr>
          <p:cNvPr id="34" name="object 34"/>
          <p:cNvSpPr txBox="1"/>
          <p:nvPr/>
        </p:nvSpPr>
        <p:spPr>
          <a:xfrm>
            <a:off x="2342641" y="4478402"/>
            <a:ext cx="21069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niveles</a:t>
            </a:r>
            <a:r>
              <a:rPr sz="1900" b="1" spc="50" dirty="0">
                <a:latin typeface="Arial"/>
                <a:cs typeface="Arial"/>
              </a:rPr>
              <a:t> </a:t>
            </a:r>
            <a:r>
              <a:rPr sz="1900" b="1" spc="-5" dirty="0">
                <a:latin typeface="Arial"/>
                <a:cs typeface="Arial"/>
              </a:rPr>
              <a:t>de</a:t>
            </a:r>
            <a:r>
              <a:rPr sz="1900" b="1" spc="44" dirty="0">
                <a:latin typeface="Arial"/>
                <a:cs typeface="Arial"/>
              </a:rPr>
              <a:t> </a:t>
            </a:r>
            <a:r>
              <a:rPr sz="1900" b="1" spc="-5" dirty="0">
                <a:latin typeface="Arial"/>
                <a:cs typeface="Arial"/>
              </a:rPr>
              <a:t>energía</a:t>
            </a:r>
            <a:endParaRPr sz="1900">
              <a:latin typeface="Arial"/>
              <a:cs typeface="Arial"/>
            </a:endParaRPr>
          </a:p>
        </p:txBody>
      </p:sp>
      <p:sp>
        <p:nvSpPr>
          <p:cNvPr id="35" name="object 35"/>
          <p:cNvSpPr txBox="1"/>
          <p:nvPr/>
        </p:nvSpPr>
        <p:spPr>
          <a:xfrm>
            <a:off x="7244461" y="4478402"/>
            <a:ext cx="1362710" cy="538609"/>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importantes</a:t>
            </a:r>
            <a:endParaRPr sz="1900">
              <a:latin typeface="Arial"/>
              <a:cs typeface="Arial"/>
            </a:endParaRPr>
          </a:p>
        </p:txBody>
      </p:sp>
      <p:sp>
        <p:nvSpPr>
          <p:cNvPr id="36" name="object 36"/>
          <p:cNvSpPr txBox="1"/>
          <p:nvPr/>
        </p:nvSpPr>
        <p:spPr>
          <a:xfrm>
            <a:off x="4509642" y="4448936"/>
            <a:ext cx="5475606" cy="304570"/>
          </a:xfrm>
          <a:prstGeom prst="rect">
            <a:avLst/>
          </a:prstGeom>
        </p:spPr>
        <p:txBody>
          <a:bodyPr vert="horz" wrap="square" lIns="0" tIns="12064" rIns="0" bIns="0" rtlCol="0">
            <a:spAutoFit/>
          </a:bodyPr>
          <a:lstStyle/>
          <a:p>
            <a:pPr marL="12699">
              <a:spcBef>
                <a:spcPts val="95"/>
              </a:spcBef>
              <a:tabLst>
                <a:tab pos="4096656" algn="l"/>
              </a:tabLst>
            </a:pPr>
            <a:r>
              <a:rPr sz="1900" b="1" spc="-5" dirty="0">
                <a:latin typeface="Arial"/>
                <a:cs typeface="Arial"/>
              </a:rPr>
              <a:t>son</a:t>
            </a:r>
            <a:r>
              <a:rPr sz="1900" b="1" spc="75" dirty="0">
                <a:latin typeface="Arial"/>
                <a:cs typeface="Arial"/>
              </a:rPr>
              <a:t> </a:t>
            </a:r>
            <a:r>
              <a:rPr sz="1900" b="1" spc="-5" dirty="0">
                <a:latin typeface="Arial"/>
                <a:cs typeface="Arial"/>
              </a:rPr>
              <a:t>lo</a:t>
            </a:r>
            <a:r>
              <a:rPr sz="1900" b="1" spc="70" dirty="0">
                <a:latin typeface="Arial"/>
                <a:cs typeface="Arial"/>
              </a:rPr>
              <a:t> </a:t>
            </a:r>
            <a:r>
              <a:rPr sz="1900" b="1" spc="-5" dirty="0">
                <a:latin typeface="Arial"/>
                <a:cs typeface="Arial"/>
              </a:rPr>
              <a:t>suficientemente	,</a:t>
            </a:r>
            <a:r>
              <a:rPr sz="1900" b="1" spc="15" dirty="0">
                <a:latin typeface="Arial"/>
                <a:cs typeface="Arial"/>
              </a:rPr>
              <a:t> </a:t>
            </a:r>
            <a:r>
              <a:rPr sz="1900" b="1" spc="-5" dirty="0">
                <a:latin typeface="Arial"/>
                <a:cs typeface="Arial"/>
              </a:rPr>
              <a:t>como</a:t>
            </a:r>
            <a:r>
              <a:rPr sz="1900" b="1" spc="15" dirty="0">
                <a:latin typeface="Arial"/>
                <a:cs typeface="Arial"/>
              </a:rPr>
              <a:t> </a:t>
            </a:r>
            <a:r>
              <a:rPr sz="1900" b="1" spc="-5" dirty="0">
                <a:latin typeface="Arial"/>
                <a:cs typeface="Arial"/>
              </a:rPr>
              <a:t>para</a:t>
            </a:r>
            <a:endParaRPr sz="1900">
              <a:latin typeface="Arial"/>
              <a:cs typeface="Arial"/>
            </a:endParaRPr>
          </a:p>
        </p:txBody>
      </p:sp>
      <p:sp>
        <p:nvSpPr>
          <p:cNvPr id="37" name="object 37"/>
          <p:cNvSpPr txBox="1"/>
          <p:nvPr/>
        </p:nvSpPr>
        <p:spPr>
          <a:xfrm>
            <a:off x="935228" y="4726304"/>
            <a:ext cx="12147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permitir</a:t>
            </a:r>
            <a:r>
              <a:rPr sz="1900" b="1" spc="125" dirty="0">
                <a:latin typeface="Arial"/>
                <a:cs typeface="Arial"/>
              </a:rPr>
              <a:t> </a:t>
            </a:r>
            <a:r>
              <a:rPr sz="1900" b="1" spc="-5" dirty="0">
                <a:latin typeface="Arial"/>
                <a:cs typeface="Arial"/>
              </a:rPr>
              <a:t>la</a:t>
            </a:r>
            <a:endParaRPr sz="1900">
              <a:latin typeface="Arial"/>
              <a:cs typeface="Arial"/>
            </a:endParaRPr>
          </a:p>
        </p:txBody>
      </p:sp>
      <p:sp>
        <p:nvSpPr>
          <p:cNvPr id="38" name="object 38"/>
          <p:cNvSpPr txBox="1"/>
          <p:nvPr/>
        </p:nvSpPr>
        <p:spPr>
          <a:xfrm>
            <a:off x="2229867" y="4755769"/>
            <a:ext cx="34544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creación</a:t>
            </a:r>
            <a:r>
              <a:rPr sz="1900" b="1" spc="204" dirty="0">
                <a:latin typeface="Arial"/>
                <a:cs typeface="Arial"/>
              </a:rPr>
              <a:t> </a:t>
            </a:r>
            <a:r>
              <a:rPr sz="1900" b="1" spc="-5" dirty="0">
                <a:latin typeface="Arial"/>
                <a:cs typeface="Arial"/>
              </a:rPr>
              <a:t>de</a:t>
            </a:r>
            <a:r>
              <a:rPr sz="1900" b="1" spc="200" dirty="0">
                <a:latin typeface="Arial"/>
                <a:cs typeface="Arial"/>
              </a:rPr>
              <a:t> </a:t>
            </a:r>
            <a:r>
              <a:rPr sz="1900" b="1" spc="-5" dirty="0">
                <a:latin typeface="Arial"/>
                <a:cs typeface="Arial"/>
              </a:rPr>
              <a:t>chispas</a:t>
            </a:r>
            <a:r>
              <a:rPr sz="1900" b="1" spc="200" dirty="0">
                <a:latin typeface="Arial"/>
                <a:cs typeface="Arial"/>
              </a:rPr>
              <a:t> </a:t>
            </a:r>
            <a:r>
              <a:rPr sz="1900" b="1" spc="-5" dirty="0">
                <a:latin typeface="Arial"/>
                <a:cs typeface="Arial"/>
              </a:rPr>
              <a:t>menores</a:t>
            </a:r>
            <a:endParaRPr sz="1900">
              <a:latin typeface="Arial"/>
              <a:cs typeface="Arial"/>
            </a:endParaRPr>
          </a:p>
        </p:txBody>
      </p:sp>
      <p:sp>
        <p:nvSpPr>
          <p:cNvPr id="39" name="object 39"/>
          <p:cNvSpPr txBox="1"/>
          <p:nvPr/>
        </p:nvSpPr>
        <p:spPr>
          <a:xfrm>
            <a:off x="5671185" y="4726304"/>
            <a:ext cx="149352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55" dirty="0">
                <a:latin typeface="Arial"/>
                <a:cs typeface="Arial"/>
              </a:rPr>
              <a:t> </a:t>
            </a:r>
            <a:r>
              <a:rPr sz="1900" b="1" spc="-5" dirty="0">
                <a:latin typeface="Arial"/>
                <a:cs typeface="Arial"/>
              </a:rPr>
              <a:t>se</a:t>
            </a:r>
            <a:r>
              <a:rPr sz="1900" b="1" spc="160" dirty="0">
                <a:latin typeface="Arial"/>
                <a:cs typeface="Arial"/>
              </a:rPr>
              <a:t> </a:t>
            </a:r>
            <a:r>
              <a:rPr sz="1900" b="1" spc="-5" dirty="0">
                <a:latin typeface="Arial"/>
                <a:cs typeface="Arial"/>
              </a:rPr>
              <a:t>originan</a:t>
            </a:r>
            <a:endParaRPr sz="1900">
              <a:latin typeface="Arial"/>
              <a:cs typeface="Arial"/>
            </a:endParaRPr>
          </a:p>
        </p:txBody>
      </p:sp>
      <p:sp>
        <p:nvSpPr>
          <p:cNvPr id="40" name="object 40"/>
          <p:cNvSpPr txBox="1"/>
          <p:nvPr/>
        </p:nvSpPr>
        <p:spPr>
          <a:xfrm>
            <a:off x="7244460" y="4755769"/>
            <a:ext cx="27412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cantidades</a:t>
            </a:r>
            <a:r>
              <a:rPr sz="1900" b="1" spc="180" dirty="0">
                <a:latin typeface="Arial"/>
                <a:cs typeface="Arial"/>
              </a:rPr>
              <a:t> </a:t>
            </a:r>
            <a:r>
              <a:rPr sz="1900" b="1" spc="-5" dirty="0">
                <a:latin typeface="Arial"/>
                <a:cs typeface="Arial"/>
              </a:rPr>
              <a:t>menores</a:t>
            </a:r>
            <a:r>
              <a:rPr sz="1900" b="1" spc="170" dirty="0">
                <a:latin typeface="Arial"/>
                <a:cs typeface="Arial"/>
              </a:rPr>
              <a:t> </a:t>
            </a:r>
            <a:r>
              <a:rPr sz="1900" b="1" spc="-5" dirty="0">
                <a:latin typeface="Arial"/>
                <a:cs typeface="Arial"/>
              </a:rPr>
              <a:t>de</a:t>
            </a:r>
            <a:endParaRPr sz="1900">
              <a:latin typeface="Arial"/>
              <a:cs typeface="Arial"/>
            </a:endParaRPr>
          </a:p>
        </p:txBody>
      </p:sp>
      <p:sp>
        <p:nvSpPr>
          <p:cNvPr id="41" name="object 41"/>
          <p:cNvSpPr txBox="1"/>
          <p:nvPr/>
        </p:nvSpPr>
        <p:spPr>
          <a:xfrm>
            <a:off x="947927" y="5033137"/>
            <a:ext cx="27501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metano,</a:t>
            </a:r>
            <a:r>
              <a:rPr sz="1900" b="1" spc="5" dirty="0">
                <a:latin typeface="Arial"/>
                <a:cs typeface="Arial"/>
              </a:rPr>
              <a:t> </a:t>
            </a:r>
            <a:r>
              <a:rPr sz="1900" b="1" spc="-5" dirty="0">
                <a:latin typeface="Arial"/>
                <a:cs typeface="Arial"/>
              </a:rPr>
              <a:t>etano</a:t>
            </a:r>
            <a:r>
              <a:rPr sz="1900" b="1" spc="2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etileno.</a:t>
            </a:r>
            <a:endParaRPr sz="1900">
              <a:latin typeface="Arial"/>
              <a:cs typeface="Arial"/>
            </a:endParaRPr>
          </a:p>
        </p:txBody>
      </p:sp>
      <p:pic>
        <p:nvPicPr>
          <p:cNvPr id="42" name="object 42"/>
          <p:cNvPicPr/>
          <p:nvPr/>
        </p:nvPicPr>
        <p:blipFill>
          <a:blip r:embed="rId3" cstate="print"/>
          <a:stretch>
            <a:fillRect/>
          </a:stretch>
        </p:blipFill>
        <p:spPr>
          <a:xfrm>
            <a:off x="719455" y="5615898"/>
            <a:ext cx="208914" cy="194987"/>
          </a:xfrm>
          <a:prstGeom prst="rect">
            <a:avLst/>
          </a:prstGeom>
        </p:spPr>
      </p:pic>
      <p:sp>
        <p:nvSpPr>
          <p:cNvPr id="43" name="object 43"/>
          <p:cNvSpPr txBox="1"/>
          <p:nvPr/>
        </p:nvSpPr>
        <p:spPr>
          <a:xfrm>
            <a:off x="935228" y="5558790"/>
            <a:ext cx="44132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t>
            </a:r>
            <a:r>
              <a:rPr sz="1900" b="1" dirty="0">
                <a:latin typeface="Arial"/>
                <a:cs typeface="Arial"/>
              </a:rPr>
              <a:t>a</a:t>
            </a:r>
            <a:r>
              <a:rPr sz="1900" b="1" spc="-5" dirty="0">
                <a:latin typeface="Arial"/>
                <a:cs typeface="Arial"/>
              </a:rPr>
              <a:t>s</a:t>
            </a:r>
            <a:endParaRPr sz="1900">
              <a:latin typeface="Arial"/>
              <a:cs typeface="Arial"/>
            </a:endParaRPr>
          </a:p>
        </p:txBody>
      </p:sp>
      <p:sp>
        <p:nvSpPr>
          <p:cNvPr id="44" name="object 44"/>
          <p:cNvSpPr txBox="1"/>
          <p:nvPr/>
        </p:nvSpPr>
        <p:spPr>
          <a:xfrm>
            <a:off x="1501395" y="5587950"/>
            <a:ext cx="8471535" cy="269304"/>
          </a:xfrm>
          <a:prstGeom prst="rect">
            <a:avLst/>
          </a:prstGeom>
          <a:solidFill>
            <a:srgbClr val="FFFF00"/>
          </a:solidFill>
        </p:spPr>
        <p:txBody>
          <a:bodyPr vert="horz" wrap="square" lIns="0" tIns="0" rIns="0" bIns="0" rtlCol="0">
            <a:spAutoFit/>
          </a:bodyPr>
          <a:lstStyle/>
          <a:p>
            <a:pPr>
              <a:lnSpc>
                <a:spcPts val="2145"/>
              </a:lnSpc>
              <a:tabLst>
                <a:tab pos="1034323" algn="l"/>
                <a:tab pos="1599423" algn="l"/>
                <a:tab pos="2793752" algn="l"/>
                <a:tab pos="3573461" algn="l"/>
                <a:tab pos="4902400" algn="l"/>
                <a:tab pos="5468769" algn="l"/>
                <a:tab pos="6033869" algn="l"/>
                <a:tab pos="7189466" algn="l"/>
                <a:tab pos="8062514" algn="l"/>
                <a:tab pos="8331730" algn="l"/>
              </a:tabLst>
            </a:pPr>
            <a:r>
              <a:rPr sz="1900" b="1" spc="-5" dirty="0">
                <a:latin typeface="Arial"/>
                <a:cs typeface="Arial"/>
              </a:rPr>
              <a:t>c</a:t>
            </a:r>
            <a:r>
              <a:rPr sz="1900" b="1" dirty="0">
                <a:latin typeface="Arial"/>
                <a:cs typeface="Arial"/>
              </a:rPr>
              <a:t>h</a:t>
            </a:r>
            <a:r>
              <a:rPr sz="1900" b="1" spc="-5" dirty="0">
                <a:latin typeface="Arial"/>
                <a:cs typeface="Arial"/>
              </a:rPr>
              <a:t>is</a:t>
            </a:r>
            <a:r>
              <a:rPr sz="1900" b="1" dirty="0">
                <a:latin typeface="Arial"/>
                <a:cs typeface="Arial"/>
              </a:rPr>
              <a:t>p</a:t>
            </a:r>
            <a:r>
              <a:rPr sz="1900" b="1" spc="-5" dirty="0">
                <a:latin typeface="Arial"/>
                <a:cs typeface="Arial"/>
              </a:rPr>
              <a:t>as</a:t>
            </a:r>
            <a:r>
              <a:rPr sz="1900" b="1" dirty="0">
                <a:latin typeface="Arial"/>
                <a:cs typeface="Arial"/>
              </a:rPr>
              <a:t>	</a:t>
            </a:r>
            <a:r>
              <a:rPr sz="1900" b="1" spc="-5" dirty="0">
                <a:latin typeface="Arial"/>
                <a:cs typeface="Arial"/>
              </a:rPr>
              <a:t>s</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fi</a:t>
            </a:r>
            <a:r>
              <a:rPr sz="1900" b="1" dirty="0">
                <a:latin typeface="Arial"/>
                <a:cs typeface="Arial"/>
              </a:rPr>
              <a:t>n</a:t>
            </a:r>
            <a:r>
              <a:rPr sz="1900" b="1" spc="-21" dirty="0">
                <a:latin typeface="Arial"/>
                <a:cs typeface="Arial"/>
              </a:rPr>
              <a:t>i</a:t>
            </a:r>
            <a:r>
              <a:rPr sz="1900" b="1" spc="-15" dirty="0">
                <a:latin typeface="Arial"/>
                <a:cs typeface="Arial"/>
              </a:rPr>
              <a:t>d</a:t>
            </a:r>
            <a:r>
              <a:rPr sz="1900" b="1" spc="-5" dirty="0">
                <a:latin typeface="Arial"/>
                <a:cs typeface="Arial"/>
              </a:rPr>
              <a:t>as</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mo</a:t>
            </a:r>
            <a:r>
              <a:rPr sz="1900" b="1" dirty="0">
                <a:latin typeface="Arial"/>
                <a:cs typeface="Arial"/>
              </a:rPr>
              <a:t>	</a:t>
            </a:r>
            <a:r>
              <a:rPr sz="1900" b="1" spc="-5" dirty="0">
                <a:latin typeface="Arial"/>
                <a:cs typeface="Arial"/>
              </a:rPr>
              <a:t>descargas</a:t>
            </a:r>
            <a:r>
              <a:rPr sz="1900" b="1" dirty="0">
                <a:latin typeface="Arial"/>
                <a:cs typeface="Arial"/>
              </a:rPr>
              <a:t>	</a:t>
            </a:r>
            <a:r>
              <a:rPr sz="1900" b="1" spc="-5" dirty="0">
                <a:latin typeface="Arial"/>
                <a:cs typeface="Arial"/>
              </a:rPr>
              <a:t>c</a:t>
            </a:r>
            <a:r>
              <a:rPr sz="1900" b="1" dirty="0">
                <a:latin typeface="Arial"/>
                <a:cs typeface="Arial"/>
              </a:rPr>
              <a:t>o</a:t>
            </a:r>
            <a:r>
              <a:rPr sz="1900" b="1" spc="-5" dirty="0">
                <a:latin typeface="Arial"/>
                <a:cs typeface="Arial"/>
              </a:rPr>
              <a:t>n</a:t>
            </a:r>
            <a:r>
              <a:rPr sz="1900" b="1" dirty="0">
                <a:latin typeface="Arial"/>
                <a:cs typeface="Arial"/>
              </a:rPr>
              <a:t>	</a:t>
            </a:r>
            <a:r>
              <a:rPr sz="1900" b="1" spc="-5" dirty="0">
                <a:latin typeface="Arial"/>
                <a:cs typeface="Arial"/>
              </a:rPr>
              <a:t>u</a:t>
            </a:r>
            <a:r>
              <a:rPr sz="1900" b="1" dirty="0">
                <a:latin typeface="Arial"/>
                <a:cs typeface="Arial"/>
              </a:rPr>
              <a:t>n</a:t>
            </a:r>
            <a:r>
              <a:rPr sz="1900" b="1" spc="-5" dirty="0">
                <a:latin typeface="Arial"/>
                <a:cs typeface="Arial"/>
              </a:rPr>
              <a:t>a</a:t>
            </a:r>
            <a:r>
              <a:rPr sz="1900" b="1" dirty="0">
                <a:latin typeface="Arial"/>
                <a:cs typeface="Arial"/>
              </a:rPr>
              <a:t>	</a:t>
            </a:r>
            <a:r>
              <a:rPr sz="1900" b="1" spc="-5" dirty="0">
                <a:latin typeface="Arial"/>
                <a:cs typeface="Arial"/>
              </a:rPr>
              <a:t>d</a:t>
            </a:r>
            <a:r>
              <a:rPr sz="1900" b="1" dirty="0">
                <a:latin typeface="Arial"/>
                <a:cs typeface="Arial"/>
              </a:rPr>
              <a:t>u</a:t>
            </a:r>
            <a:r>
              <a:rPr sz="1900" b="1" spc="-5" dirty="0">
                <a:latin typeface="Arial"/>
                <a:cs typeface="Arial"/>
              </a:rPr>
              <a:t>ración</a:t>
            </a:r>
            <a:r>
              <a:rPr sz="1900" b="1" dirty="0">
                <a:latin typeface="Arial"/>
                <a:cs typeface="Arial"/>
              </a:rPr>
              <a:t>	</a:t>
            </a:r>
            <a:r>
              <a:rPr sz="1900" b="1" spc="-5" dirty="0">
                <a:latin typeface="Arial"/>
                <a:cs typeface="Arial"/>
              </a:rPr>
              <a:t>men</a:t>
            </a:r>
            <a:r>
              <a:rPr sz="1900" b="1" dirty="0">
                <a:latin typeface="Arial"/>
                <a:cs typeface="Arial"/>
              </a:rPr>
              <a:t>o</a:t>
            </a:r>
            <a:r>
              <a:rPr sz="1900" b="1" spc="-5" dirty="0">
                <a:latin typeface="Arial"/>
                <a:cs typeface="Arial"/>
              </a:rPr>
              <a:t>r</a:t>
            </a:r>
            <a:r>
              <a:rPr sz="1900" b="1" dirty="0">
                <a:latin typeface="Arial"/>
                <a:cs typeface="Arial"/>
              </a:rPr>
              <a:t>	</a:t>
            </a:r>
            <a:r>
              <a:rPr sz="1900" b="1" spc="-5" dirty="0">
                <a:latin typeface="Arial"/>
                <a:cs typeface="Arial"/>
              </a:rPr>
              <a:t>a</a:t>
            </a:r>
            <a:r>
              <a:rPr sz="1900" b="1" dirty="0">
                <a:latin typeface="Arial"/>
                <a:cs typeface="Arial"/>
              </a:rPr>
              <a:t>	</a:t>
            </a:r>
            <a:r>
              <a:rPr sz="1900" b="1" spc="-5" dirty="0">
                <a:latin typeface="Arial"/>
                <a:cs typeface="Arial"/>
              </a:rPr>
              <a:t>1</a:t>
            </a:r>
            <a:endParaRPr sz="1900">
              <a:latin typeface="Arial"/>
              <a:cs typeface="Arial"/>
            </a:endParaRPr>
          </a:p>
        </p:txBody>
      </p:sp>
      <p:sp>
        <p:nvSpPr>
          <p:cNvPr id="45" name="object 45"/>
          <p:cNvSpPr txBox="1"/>
          <p:nvPr/>
        </p:nvSpPr>
        <p:spPr>
          <a:xfrm>
            <a:off x="947928" y="5865623"/>
            <a:ext cx="1663063"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mic</a:t>
            </a:r>
            <a:r>
              <a:rPr sz="1900" b="1" spc="-15" dirty="0">
                <a:latin typeface="Arial"/>
                <a:cs typeface="Arial"/>
              </a:rPr>
              <a:t>r</a:t>
            </a:r>
            <a:r>
              <a:rPr sz="1900" b="1" spc="-5" dirty="0">
                <a:latin typeface="Arial"/>
                <a:cs typeface="Arial"/>
              </a:rPr>
              <a:t>o</a:t>
            </a:r>
            <a:r>
              <a:rPr sz="1900" b="1" dirty="0">
                <a:latin typeface="Arial"/>
                <a:cs typeface="Arial"/>
              </a:rPr>
              <a:t>s</a:t>
            </a:r>
            <a:r>
              <a:rPr sz="1900" b="1" spc="-5" dirty="0">
                <a:latin typeface="Arial"/>
                <a:cs typeface="Arial"/>
              </a:rPr>
              <a:t>e</a:t>
            </a:r>
            <a:r>
              <a:rPr sz="1900" b="1" dirty="0">
                <a:latin typeface="Arial"/>
                <a:cs typeface="Arial"/>
              </a:rPr>
              <a:t>g</a:t>
            </a:r>
            <a:r>
              <a:rPr sz="1900" b="1" spc="-5" dirty="0">
                <a:latin typeface="Arial"/>
                <a:cs typeface="Arial"/>
              </a:rPr>
              <a:t>u</a:t>
            </a:r>
            <a:r>
              <a:rPr sz="1900" b="1" dirty="0">
                <a:latin typeface="Arial"/>
                <a:cs typeface="Arial"/>
              </a:rPr>
              <a:t>n</a:t>
            </a:r>
            <a:r>
              <a:rPr sz="1900" b="1" spc="-5" dirty="0">
                <a:latin typeface="Arial"/>
                <a:cs typeface="Arial"/>
              </a:rPr>
              <a:t>do</a:t>
            </a:r>
            <a:endParaRPr sz="1900">
              <a:latin typeface="Arial"/>
              <a:cs typeface="Arial"/>
            </a:endParaRPr>
          </a:p>
        </p:txBody>
      </p:sp>
      <p:sp>
        <p:nvSpPr>
          <p:cNvPr id="46" name="object 46"/>
          <p:cNvSpPr txBox="1"/>
          <p:nvPr/>
        </p:nvSpPr>
        <p:spPr>
          <a:xfrm>
            <a:off x="2598167" y="583615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47" name="object 47"/>
          <p:cNvSpPr/>
          <p:nvPr/>
        </p:nvSpPr>
        <p:spPr>
          <a:xfrm>
            <a:off x="7974839" y="6420308"/>
            <a:ext cx="1047115" cy="277495"/>
          </a:xfrm>
          <a:custGeom>
            <a:avLst/>
            <a:gdLst/>
            <a:ahLst/>
            <a:cxnLst/>
            <a:rect l="l" t="t" r="r" b="b"/>
            <a:pathLst>
              <a:path w="1047115" h="277495">
                <a:moveTo>
                  <a:pt x="1046988" y="0"/>
                </a:moveTo>
                <a:lnTo>
                  <a:pt x="0" y="0"/>
                </a:lnTo>
                <a:lnTo>
                  <a:pt x="0" y="277367"/>
                </a:lnTo>
                <a:lnTo>
                  <a:pt x="1046988" y="277367"/>
                </a:lnTo>
                <a:lnTo>
                  <a:pt x="1046988" y="0"/>
                </a:lnTo>
                <a:close/>
              </a:path>
            </a:pathLst>
          </a:custGeom>
          <a:solidFill>
            <a:srgbClr val="FFFF00"/>
          </a:solidFill>
        </p:spPr>
        <p:txBody>
          <a:bodyPr wrap="square" lIns="0" tIns="0" rIns="0" bIns="0" rtlCol="0"/>
          <a:lstStyle/>
          <a:p>
            <a:endParaRPr/>
          </a:p>
        </p:txBody>
      </p:sp>
      <p:pic>
        <p:nvPicPr>
          <p:cNvPr id="48" name="object 48"/>
          <p:cNvPicPr/>
          <p:nvPr/>
        </p:nvPicPr>
        <p:blipFill>
          <a:blip r:embed="rId3" cstate="print"/>
          <a:stretch>
            <a:fillRect/>
          </a:stretch>
        </p:blipFill>
        <p:spPr>
          <a:xfrm>
            <a:off x="719455" y="6448383"/>
            <a:ext cx="208914" cy="194987"/>
          </a:xfrm>
          <a:prstGeom prst="rect">
            <a:avLst/>
          </a:prstGeom>
        </p:spPr>
      </p:pic>
      <p:sp>
        <p:nvSpPr>
          <p:cNvPr id="49" name="object 49"/>
          <p:cNvSpPr txBox="1"/>
          <p:nvPr/>
        </p:nvSpPr>
        <p:spPr>
          <a:xfrm>
            <a:off x="935227" y="6390843"/>
            <a:ext cx="346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t>
            </a:r>
            <a:endParaRPr sz="1900">
              <a:latin typeface="Arial"/>
              <a:cs typeface="Arial"/>
            </a:endParaRPr>
          </a:p>
        </p:txBody>
      </p:sp>
      <p:sp>
        <p:nvSpPr>
          <p:cNvPr id="52" name="object 5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155</a:t>
            </a:fld>
            <a:endParaRPr dirty="0"/>
          </a:p>
        </p:txBody>
      </p:sp>
      <p:sp>
        <p:nvSpPr>
          <p:cNvPr id="50" name="object 50"/>
          <p:cNvSpPr txBox="1"/>
          <p:nvPr/>
        </p:nvSpPr>
        <p:spPr>
          <a:xfrm>
            <a:off x="1336803" y="6420308"/>
            <a:ext cx="258826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arco</a:t>
            </a:r>
            <a:r>
              <a:rPr sz="1900" b="1" dirty="0">
                <a:latin typeface="Arial"/>
                <a:cs typeface="Arial"/>
              </a:rPr>
              <a:t> </a:t>
            </a:r>
            <a:r>
              <a:rPr sz="1900" b="1" spc="-5" dirty="0">
                <a:latin typeface="Arial"/>
                <a:cs typeface="Arial"/>
              </a:rPr>
              <a:t>eléctrico</a:t>
            </a:r>
            <a:r>
              <a:rPr sz="1900" b="1" dirty="0">
                <a:latin typeface="Arial"/>
                <a:cs typeface="Arial"/>
              </a:rPr>
              <a:t> </a:t>
            </a:r>
            <a:r>
              <a:rPr sz="1900" b="1" spc="-5" dirty="0">
                <a:latin typeface="Arial"/>
                <a:cs typeface="Arial"/>
              </a:rPr>
              <a:t>produce</a:t>
            </a:r>
            <a:endParaRPr sz="1900">
              <a:latin typeface="Arial"/>
              <a:cs typeface="Arial"/>
            </a:endParaRPr>
          </a:p>
        </p:txBody>
      </p:sp>
      <p:sp>
        <p:nvSpPr>
          <p:cNvPr id="51" name="object 51"/>
          <p:cNvSpPr txBox="1"/>
          <p:nvPr/>
        </p:nvSpPr>
        <p:spPr>
          <a:xfrm>
            <a:off x="3979289" y="6390843"/>
            <a:ext cx="512254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un</a:t>
            </a:r>
            <a:r>
              <a:rPr sz="1900" b="1" dirty="0">
                <a:latin typeface="Arial"/>
                <a:cs typeface="Arial"/>
              </a:rPr>
              <a:t> </a:t>
            </a:r>
            <a:r>
              <a:rPr sz="1900" b="1" spc="-5" dirty="0">
                <a:latin typeface="Arial"/>
                <a:cs typeface="Arial"/>
              </a:rPr>
              <a:t>gas</a:t>
            </a:r>
            <a:r>
              <a:rPr sz="1900" b="1" spc="-10" dirty="0">
                <a:latin typeface="Arial"/>
                <a:cs typeface="Arial"/>
              </a:rPr>
              <a:t> </a:t>
            </a:r>
            <a:r>
              <a:rPr sz="1900" b="1" spc="-5" dirty="0">
                <a:latin typeface="Arial"/>
                <a:cs typeface="Arial"/>
              </a:rPr>
              <a:t>característico</a:t>
            </a:r>
            <a:r>
              <a:rPr sz="1900" b="1" spc="15" dirty="0">
                <a:latin typeface="Arial"/>
                <a:cs typeface="Arial"/>
              </a:rPr>
              <a:t> </a:t>
            </a:r>
            <a:r>
              <a:rPr sz="1900" b="1" spc="-5" dirty="0">
                <a:latin typeface="Arial"/>
                <a:cs typeface="Arial"/>
              </a:rPr>
              <a:t>denominado</a:t>
            </a:r>
            <a:r>
              <a:rPr sz="1900" b="1" spc="10" dirty="0">
                <a:latin typeface="Arial"/>
                <a:cs typeface="Arial"/>
              </a:rPr>
              <a:t> </a:t>
            </a:r>
            <a:r>
              <a:rPr sz="1900" b="1" dirty="0">
                <a:latin typeface="Arial"/>
                <a:cs typeface="Arial"/>
              </a:rPr>
              <a:t>acetileno.</a:t>
            </a:r>
            <a:endParaRPr sz="1900">
              <a:latin typeface="Arial"/>
              <a:cs typeface="Arial"/>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p:nvPr/>
        </p:nvSpPr>
        <p:spPr>
          <a:xfrm>
            <a:off x="5241672" y="1702563"/>
            <a:ext cx="4536440" cy="277495"/>
          </a:xfrm>
          <a:custGeom>
            <a:avLst/>
            <a:gdLst/>
            <a:ahLst/>
            <a:cxnLst/>
            <a:rect l="l" t="t" r="r" b="b"/>
            <a:pathLst>
              <a:path w="4536440" h="277494">
                <a:moveTo>
                  <a:pt x="4536059" y="0"/>
                </a:moveTo>
                <a:lnTo>
                  <a:pt x="0" y="0"/>
                </a:lnTo>
                <a:lnTo>
                  <a:pt x="0" y="277367"/>
                </a:lnTo>
                <a:lnTo>
                  <a:pt x="4536059" y="277367"/>
                </a:lnTo>
                <a:lnTo>
                  <a:pt x="4536059" y="0"/>
                </a:lnTo>
                <a:close/>
              </a:path>
            </a:pathLst>
          </a:custGeom>
          <a:solidFill>
            <a:srgbClr val="FFFF00"/>
          </a:solidFill>
        </p:spPr>
        <p:txBody>
          <a:bodyPr wrap="square" lIns="0" tIns="0" rIns="0" bIns="0" rtlCol="0"/>
          <a:lstStyle/>
          <a:p>
            <a:endParaRPr/>
          </a:p>
        </p:txBody>
      </p:sp>
      <p:pic>
        <p:nvPicPr>
          <p:cNvPr id="7" name="object 7"/>
          <p:cNvPicPr/>
          <p:nvPr/>
        </p:nvPicPr>
        <p:blipFill>
          <a:blip r:embed="rId2" cstate="print"/>
          <a:stretch>
            <a:fillRect/>
          </a:stretch>
        </p:blipFill>
        <p:spPr>
          <a:xfrm>
            <a:off x="719455" y="1731602"/>
            <a:ext cx="208914" cy="194987"/>
          </a:xfrm>
          <a:prstGeom prst="rect">
            <a:avLst/>
          </a:prstGeom>
        </p:spPr>
      </p:pic>
      <p:sp>
        <p:nvSpPr>
          <p:cNvPr id="8" name="object 8"/>
          <p:cNvSpPr txBox="1"/>
          <p:nvPr/>
        </p:nvSpPr>
        <p:spPr>
          <a:xfrm>
            <a:off x="1297177" y="1702563"/>
            <a:ext cx="11264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prese</a:t>
            </a:r>
            <a:r>
              <a:rPr sz="1900" b="1" dirty="0">
                <a:latin typeface="Arial"/>
                <a:cs typeface="Arial"/>
              </a:rPr>
              <a:t>n</a:t>
            </a:r>
            <a:r>
              <a:rPr sz="1900" b="1" spc="-5" dirty="0">
                <a:latin typeface="Arial"/>
                <a:cs typeface="Arial"/>
              </a:rPr>
              <a:t>cia</a:t>
            </a:r>
            <a:endParaRPr sz="1900">
              <a:latin typeface="Arial"/>
              <a:cs typeface="Arial"/>
            </a:endParaRPr>
          </a:p>
        </p:txBody>
      </p:sp>
      <p:sp>
        <p:nvSpPr>
          <p:cNvPr id="9" name="object 9"/>
          <p:cNvSpPr txBox="1"/>
          <p:nvPr/>
        </p:nvSpPr>
        <p:spPr>
          <a:xfrm>
            <a:off x="935227" y="1673098"/>
            <a:ext cx="1849120" cy="304570"/>
          </a:xfrm>
          <a:prstGeom prst="rect">
            <a:avLst/>
          </a:prstGeom>
        </p:spPr>
        <p:txBody>
          <a:bodyPr vert="horz" wrap="square" lIns="0" tIns="12064" rIns="0" bIns="0" rtlCol="0">
            <a:spAutoFit/>
          </a:bodyPr>
          <a:lstStyle/>
          <a:p>
            <a:pPr marL="12699">
              <a:spcBef>
                <a:spcPts val="95"/>
              </a:spcBef>
              <a:tabLst>
                <a:tab pos="1554977" algn="l"/>
              </a:tabLst>
            </a:pPr>
            <a:r>
              <a:rPr sz="1900" b="1" spc="-5" dirty="0">
                <a:latin typeface="Arial"/>
                <a:cs typeface="Arial"/>
              </a:rPr>
              <a:t>La	de</a:t>
            </a:r>
            <a:endParaRPr sz="1900">
              <a:latin typeface="Arial"/>
              <a:cs typeface="Arial"/>
            </a:endParaRPr>
          </a:p>
        </p:txBody>
      </p:sp>
      <p:sp>
        <p:nvSpPr>
          <p:cNvPr id="10" name="object 10"/>
          <p:cNvSpPr txBox="1"/>
          <p:nvPr/>
        </p:nvSpPr>
        <p:spPr>
          <a:xfrm>
            <a:off x="2839466" y="1702563"/>
            <a:ext cx="23482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este</a:t>
            </a:r>
            <a:r>
              <a:rPr sz="1900" b="1" spc="-15" dirty="0">
                <a:latin typeface="Arial"/>
                <a:cs typeface="Arial"/>
              </a:rPr>
              <a:t> </a:t>
            </a:r>
            <a:r>
              <a:rPr sz="1900" b="1" spc="-5" dirty="0">
                <a:latin typeface="Arial"/>
                <a:cs typeface="Arial"/>
              </a:rPr>
              <a:t>gas</a:t>
            </a:r>
            <a:r>
              <a:rPr sz="1900" b="1" spc="-15" dirty="0">
                <a:latin typeface="Arial"/>
                <a:cs typeface="Arial"/>
              </a:rPr>
              <a:t> </a:t>
            </a:r>
            <a:r>
              <a:rPr sz="1900" b="1" spc="-5" dirty="0">
                <a:latin typeface="Arial"/>
                <a:cs typeface="Arial"/>
              </a:rPr>
              <a:t>en</a:t>
            </a:r>
            <a:r>
              <a:rPr sz="1900" b="1" dirty="0">
                <a:latin typeface="Arial"/>
                <a:cs typeface="Arial"/>
              </a:rPr>
              <a:t> </a:t>
            </a:r>
            <a:r>
              <a:rPr sz="1900" b="1" spc="-5" dirty="0">
                <a:latin typeface="Arial"/>
                <a:cs typeface="Arial"/>
              </a:rPr>
              <a:t>el</a:t>
            </a:r>
            <a:r>
              <a:rPr sz="1900" b="1" spc="-10" dirty="0">
                <a:latin typeface="Arial"/>
                <a:cs typeface="Arial"/>
              </a:rPr>
              <a:t> </a:t>
            </a:r>
            <a:r>
              <a:rPr sz="1900" b="1" spc="-5" dirty="0">
                <a:latin typeface="Arial"/>
                <a:cs typeface="Arial"/>
              </a:rPr>
              <a:t>aceite</a:t>
            </a:r>
            <a:endParaRPr sz="1900">
              <a:latin typeface="Arial"/>
              <a:cs typeface="Arial"/>
            </a:endParaRPr>
          </a:p>
        </p:txBody>
      </p:sp>
      <p:sp>
        <p:nvSpPr>
          <p:cNvPr id="11" name="object 11"/>
          <p:cNvSpPr txBox="1"/>
          <p:nvPr/>
        </p:nvSpPr>
        <p:spPr>
          <a:xfrm>
            <a:off x="5228973" y="1673098"/>
            <a:ext cx="46285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facilita</a:t>
            </a:r>
            <a:r>
              <a:rPr sz="1900" b="1" spc="5" dirty="0">
                <a:latin typeface="Arial"/>
                <a:cs typeface="Arial"/>
              </a:rPr>
              <a:t> </a:t>
            </a:r>
            <a:r>
              <a:rPr sz="1900" b="1" spc="-5" dirty="0">
                <a:latin typeface="Arial"/>
                <a:cs typeface="Arial"/>
              </a:rPr>
              <a:t>la detección</a:t>
            </a:r>
            <a:r>
              <a:rPr sz="1900" b="1" spc="10" dirty="0">
                <a:latin typeface="Arial"/>
                <a:cs typeface="Arial"/>
              </a:rPr>
              <a:t> </a:t>
            </a:r>
            <a:r>
              <a:rPr sz="1900" b="1" spc="-5" dirty="0">
                <a:latin typeface="Arial"/>
                <a:cs typeface="Arial"/>
              </a:rPr>
              <a:t>de este</a:t>
            </a:r>
            <a:r>
              <a:rPr sz="1900" b="1" spc="5" dirty="0">
                <a:latin typeface="Arial"/>
                <a:cs typeface="Arial"/>
              </a:rPr>
              <a:t> </a:t>
            </a:r>
            <a:r>
              <a:rPr sz="1900" b="1" spc="-5" dirty="0">
                <a:latin typeface="Arial"/>
                <a:cs typeface="Arial"/>
              </a:rPr>
              <a:t>tipo</a:t>
            </a:r>
            <a:r>
              <a:rPr sz="1900" b="1"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falla.</a:t>
            </a:r>
            <a:endParaRPr sz="1900">
              <a:latin typeface="Arial"/>
              <a:cs typeface="Arial"/>
            </a:endParaRPr>
          </a:p>
        </p:txBody>
      </p:sp>
      <p:pic>
        <p:nvPicPr>
          <p:cNvPr id="12" name="object 12"/>
          <p:cNvPicPr/>
          <p:nvPr/>
        </p:nvPicPr>
        <p:blipFill>
          <a:blip r:embed="rId2" cstate="print"/>
          <a:stretch>
            <a:fillRect/>
          </a:stretch>
        </p:blipFill>
        <p:spPr>
          <a:xfrm>
            <a:off x="719455" y="2285958"/>
            <a:ext cx="208914" cy="194987"/>
          </a:xfrm>
          <a:prstGeom prst="rect">
            <a:avLst/>
          </a:prstGeom>
        </p:spPr>
      </p:pic>
      <p:sp>
        <p:nvSpPr>
          <p:cNvPr id="13" name="object 13"/>
          <p:cNvSpPr txBox="1"/>
          <p:nvPr/>
        </p:nvSpPr>
        <p:spPr>
          <a:xfrm>
            <a:off x="947927" y="2257375"/>
            <a:ext cx="902525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Altos</a:t>
            </a:r>
            <a:r>
              <a:rPr sz="1900" b="1" spc="-15" dirty="0">
                <a:latin typeface="Arial"/>
                <a:cs typeface="Arial"/>
              </a:rPr>
              <a:t> </a:t>
            </a:r>
            <a:r>
              <a:rPr sz="1900" b="1" spc="-5" dirty="0">
                <a:latin typeface="Arial"/>
                <a:cs typeface="Arial"/>
              </a:rPr>
              <a:t>Niveles</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Hidrógeno</a:t>
            </a:r>
            <a:r>
              <a:rPr sz="1900" b="1" spc="15" dirty="0">
                <a:latin typeface="Arial"/>
                <a:cs typeface="Arial"/>
              </a:rPr>
              <a:t> </a:t>
            </a:r>
            <a:r>
              <a:rPr sz="1900" b="1" spc="-5" dirty="0">
                <a:latin typeface="Arial"/>
                <a:cs typeface="Arial"/>
              </a:rPr>
              <a:t>(H2),</a:t>
            </a:r>
            <a:r>
              <a:rPr sz="1900" b="1" spc="-15" dirty="0">
                <a:latin typeface="Arial"/>
                <a:cs typeface="Arial"/>
              </a:rPr>
              <a:t> </a:t>
            </a:r>
            <a:r>
              <a:rPr sz="1900" b="1" spc="-5" dirty="0">
                <a:latin typeface="Arial"/>
                <a:cs typeface="Arial"/>
              </a:rPr>
              <a:t>Oxigeno</a:t>
            </a:r>
            <a:r>
              <a:rPr sz="1900" b="1" spc="-10" dirty="0">
                <a:latin typeface="Arial"/>
                <a:cs typeface="Arial"/>
              </a:rPr>
              <a:t> </a:t>
            </a:r>
            <a:r>
              <a:rPr sz="1900" b="1" spc="-5" dirty="0">
                <a:latin typeface="Arial"/>
                <a:cs typeface="Arial"/>
              </a:rPr>
              <a:t>(O2)</a:t>
            </a:r>
            <a:r>
              <a:rPr sz="1900" b="1" spc="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Nitrógeno</a:t>
            </a:r>
            <a:r>
              <a:rPr sz="1900" b="1" spc="-10" dirty="0">
                <a:latin typeface="Arial"/>
                <a:cs typeface="Arial"/>
              </a:rPr>
              <a:t> </a:t>
            </a:r>
            <a:r>
              <a:rPr sz="1900" b="1" spc="-5" dirty="0">
                <a:latin typeface="Arial"/>
                <a:cs typeface="Arial"/>
              </a:rPr>
              <a:t>(N2) pueden</a:t>
            </a:r>
            <a:r>
              <a:rPr sz="1900" b="1" spc="-10" dirty="0">
                <a:latin typeface="Arial"/>
                <a:cs typeface="Arial"/>
              </a:rPr>
              <a:t> </a:t>
            </a:r>
            <a:r>
              <a:rPr sz="1900" b="1" spc="-5" dirty="0">
                <a:latin typeface="Arial"/>
                <a:cs typeface="Arial"/>
              </a:rPr>
              <a:t>indicar</a:t>
            </a:r>
            <a:endParaRPr sz="1900">
              <a:latin typeface="Arial"/>
              <a:cs typeface="Arial"/>
            </a:endParaRPr>
          </a:p>
        </p:txBody>
      </p:sp>
      <p:sp>
        <p:nvSpPr>
          <p:cNvPr id="14" name="object 14"/>
          <p:cNvSpPr txBox="1"/>
          <p:nvPr/>
        </p:nvSpPr>
        <p:spPr>
          <a:xfrm>
            <a:off x="947927" y="2535048"/>
            <a:ext cx="237490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10" dirty="0">
                <a:latin typeface="Arial"/>
                <a:cs typeface="Arial"/>
              </a:rPr>
              <a:t> </a:t>
            </a:r>
            <a:r>
              <a:rPr sz="1900" b="1" spc="-5" dirty="0">
                <a:latin typeface="Arial"/>
                <a:cs typeface="Arial"/>
              </a:rPr>
              <a:t>presencia </a:t>
            </a:r>
            <a:r>
              <a:rPr sz="1900" b="1" dirty="0">
                <a:latin typeface="Arial"/>
                <a:cs typeface="Arial"/>
              </a:rPr>
              <a:t>de</a:t>
            </a:r>
            <a:r>
              <a:rPr sz="1900" b="1" spc="-5" dirty="0">
                <a:latin typeface="Arial"/>
                <a:cs typeface="Arial"/>
              </a:rPr>
              <a:t> agua</a:t>
            </a:r>
            <a:endParaRPr sz="1900">
              <a:latin typeface="Arial"/>
              <a:cs typeface="Arial"/>
            </a:endParaRPr>
          </a:p>
        </p:txBody>
      </p:sp>
      <p:sp>
        <p:nvSpPr>
          <p:cNvPr id="15" name="object 15"/>
          <p:cNvSpPr txBox="1"/>
          <p:nvPr/>
        </p:nvSpPr>
        <p:spPr>
          <a:xfrm>
            <a:off x="3309874" y="2505582"/>
            <a:ext cx="577405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5" dirty="0">
                <a:latin typeface="Arial"/>
                <a:cs typeface="Arial"/>
              </a:rPr>
              <a:t> </a:t>
            </a:r>
            <a:r>
              <a:rPr sz="1900" b="1" spc="-5" dirty="0">
                <a:latin typeface="Arial"/>
                <a:cs typeface="Arial"/>
              </a:rPr>
              <a:t>corrosión,</a:t>
            </a:r>
            <a:r>
              <a:rPr sz="1900" b="1" spc="5" dirty="0">
                <a:latin typeface="Arial"/>
                <a:cs typeface="Arial"/>
              </a:rPr>
              <a:t> </a:t>
            </a:r>
            <a:r>
              <a:rPr sz="1900" b="1" spc="-5" dirty="0">
                <a:latin typeface="Arial"/>
                <a:cs typeface="Arial"/>
              </a:rPr>
              <a:t>sellos dañados</a:t>
            </a:r>
            <a:r>
              <a:rPr sz="1900" b="1" dirty="0">
                <a:latin typeface="Arial"/>
                <a:cs typeface="Arial"/>
              </a:rPr>
              <a:t> </a:t>
            </a:r>
            <a:r>
              <a:rPr sz="1900" b="1" spc="-5" dirty="0">
                <a:latin typeface="Arial"/>
                <a:cs typeface="Arial"/>
              </a:rPr>
              <a:t>o</a:t>
            </a:r>
            <a:r>
              <a:rPr sz="1900" b="1" spc="10" dirty="0">
                <a:latin typeface="Arial"/>
                <a:cs typeface="Arial"/>
              </a:rPr>
              <a:t> </a:t>
            </a:r>
            <a:r>
              <a:rPr sz="1900" b="1" spc="-5" dirty="0">
                <a:latin typeface="Arial"/>
                <a:cs typeface="Arial"/>
              </a:rPr>
              <a:t>bushings</a:t>
            </a:r>
            <a:r>
              <a:rPr sz="1900" b="1" spc="15" dirty="0">
                <a:latin typeface="Arial"/>
                <a:cs typeface="Arial"/>
              </a:rPr>
              <a:t> </a:t>
            </a:r>
            <a:r>
              <a:rPr sz="1900" b="1" spc="-5" dirty="0">
                <a:latin typeface="Arial"/>
                <a:cs typeface="Arial"/>
              </a:rPr>
              <a:t>con</a:t>
            </a:r>
            <a:r>
              <a:rPr sz="1900" b="1" dirty="0">
                <a:latin typeface="Arial"/>
                <a:cs typeface="Arial"/>
              </a:rPr>
              <a:t> </a:t>
            </a:r>
            <a:r>
              <a:rPr sz="1900" b="1" spc="-5" dirty="0">
                <a:latin typeface="Arial"/>
                <a:cs typeface="Arial"/>
              </a:rPr>
              <a:t>fugas.</a:t>
            </a:r>
            <a:endParaRPr sz="1900">
              <a:latin typeface="Arial"/>
              <a:cs typeface="Arial"/>
            </a:endParaRPr>
          </a:p>
        </p:txBody>
      </p:sp>
      <p:pic>
        <p:nvPicPr>
          <p:cNvPr id="16" name="object 16"/>
          <p:cNvPicPr/>
          <p:nvPr/>
        </p:nvPicPr>
        <p:blipFill>
          <a:blip r:embed="rId2" cstate="print"/>
          <a:stretch>
            <a:fillRect/>
          </a:stretch>
        </p:blipFill>
        <p:spPr>
          <a:xfrm>
            <a:off x="719455" y="3118442"/>
            <a:ext cx="208914" cy="194987"/>
          </a:xfrm>
          <a:prstGeom prst="rect">
            <a:avLst/>
          </a:prstGeom>
        </p:spPr>
      </p:pic>
      <p:sp>
        <p:nvSpPr>
          <p:cNvPr id="17" name="object 17"/>
          <p:cNvSpPr txBox="1"/>
          <p:nvPr/>
        </p:nvSpPr>
        <p:spPr>
          <a:xfrm>
            <a:off x="947928" y="3089784"/>
            <a:ext cx="7115809"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Altos</a:t>
            </a:r>
            <a:r>
              <a:rPr sz="1900" b="1" spc="165" dirty="0">
                <a:latin typeface="Arial"/>
                <a:cs typeface="Arial"/>
              </a:rPr>
              <a:t> </a:t>
            </a:r>
            <a:r>
              <a:rPr sz="1900" b="1" spc="-5" dirty="0">
                <a:latin typeface="Arial"/>
                <a:cs typeface="Arial"/>
              </a:rPr>
              <a:t>niveles</a:t>
            </a:r>
            <a:r>
              <a:rPr sz="1900" b="1" spc="175" dirty="0">
                <a:latin typeface="Arial"/>
                <a:cs typeface="Arial"/>
              </a:rPr>
              <a:t> </a:t>
            </a:r>
            <a:r>
              <a:rPr sz="1900" b="1" spc="-5" dirty="0">
                <a:latin typeface="Arial"/>
                <a:cs typeface="Arial"/>
              </a:rPr>
              <a:t>de</a:t>
            </a:r>
            <a:r>
              <a:rPr sz="1900" b="1" spc="165" dirty="0">
                <a:latin typeface="Arial"/>
                <a:cs typeface="Arial"/>
              </a:rPr>
              <a:t> </a:t>
            </a:r>
            <a:r>
              <a:rPr sz="1900" b="1" spc="-5" dirty="0">
                <a:latin typeface="Arial"/>
                <a:cs typeface="Arial"/>
              </a:rPr>
              <a:t>monóxido</a:t>
            </a:r>
            <a:r>
              <a:rPr sz="1900" b="1" spc="165" dirty="0">
                <a:latin typeface="Arial"/>
                <a:cs typeface="Arial"/>
              </a:rPr>
              <a:t> </a:t>
            </a:r>
            <a:r>
              <a:rPr sz="1900" b="1" spc="-5" dirty="0">
                <a:latin typeface="Arial"/>
                <a:cs typeface="Arial"/>
              </a:rPr>
              <a:t>de</a:t>
            </a:r>
            <a:r>
              <a:rPr sz="1900" b="1" spc="165" dirty="0">
                <a:latin typeface="Arial"/>
                <a:cs typeface="Arial"/>
              </a:rPr>
              <a:t> </a:t>
            </a:r>
            <a:r>
              <a:rPr sz="1900" b="1" spc="-5" dirty="0">
                <a:latin typeface="Arial"/>
                <a:cs typeface="Arial"/>
              </a:rPr>
              <a:t>carbono</a:t>
            </a:r>
            <a:r>
              <a:rPr sz="1900" b="1" spc="165" dirty="0">
                <a:latin typeface="Arial"/>
                <a:cs typeface="Arial"/>
              </a:rPr>
              <a:t> </a:t>
            </a:r>
            <a:r>
              <a:rPr sz="1900" b="1" spc="-5" dirty="0">
                <a:latin typeface="Arial"/>
                <a:cs typeface="Arial"/>
              </a:rPr>
              <a:t>o</a:t>
            </a:r>
            <a:r>
              <a:rPr sz="1900" b="1" spc="165" dirty="0">
                <a:latin typeface="Arial"/>
                <a:cs typeface="Arial"/>
              </a:rPr>
              <a:t> </a:t>
            </a:r>
            <a:r>
              <a:rPr sz="1900" b="1" spc="-5" dirty="0">
                <a:latin typeface="Arial"/>
                <a:cs typeface="Arial"/>
              </a:rPr>
              <a:t>dióxido</a:t>
            </a:r>
            <a:r>
              <a:rPr sz="1900" b="1" spc="165" dirty="0">
                <a:latin typeface="Arial"/>
                <a:cs typeface="Arial"/>
              </a:rPr>
              <a:t> </a:t>
            </a:r>
            <a:r>
              <a:rPr sz="1900" b="1" spc="-5" dirty="0">
                <a:latin typeface="Arial"/>
                <a:cs typeface="Arial"/>
              </a:rPr>
              <a:t>de</a:t>
            </a:r>
            <a:r>
              <a:rPr sz="1900" b="1" spc="149" dirty="0">
                <a:latin typeface="Arial"/>
                <a:cs typeface="Arial"/>
              </a:rPr>
              <a:t> </a:t>
            </a:r>
            <a:r>
              <a:rPr sz="1900" b="1" spc="-5" dirty="0">
                <a:latin typeface="Arial"/>
                <a:cs typeface="Arial"/>
              </a:rPr>
              <a:t>carbono</a:t>
            </a:r>
            <a:endParaRPr sz="1900">
              <a:latin typeface="Arial"/>
              <a:cs typeface="Arial"/>
            </a:endParaRPr>
          </a:p>
        </p:txBody>
      </p:sp>
      <p:sp>
        <p:nvSpPr>
          <p:cNvPr id="18" name="object 18"/>
          <p:cNvSpPr txBox="1"/>
          <p:nvPr/>
        </p:nvSpPr>
        <p:spPr>
          <a:xfrm>
            <a:off x="8050530" y="3060317"/>
            <a:ext cx="19342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135" dirty="0">
                <a:latin typeface="Arial"/>
                <a:cs typeface="Arial"/>
              </a:rPr>
              <a:t> </a:t>
            </a:r>
            <a:r>
              <a:rPr sz="1900" b="1" spc="-5" dirty="0">
                <a:latin typeface="Arial"/>
                <a:cs typeface="Arial"/>
              </a:rPr>
              <a:t>reflejan</a:t>
            </a:r>
            <a:r>
              <a:rPr sz="1900" b="1" spc="145" dirty="0">
                <a:latin typeface="Arial"/>
                <a:cs typeface="Arial"/>
              </a:rPr>
              <a:t> </a:t>
            </a:r>
            <a:r>
              <a:rPr sz="1900" b="1" spc="-5" dirty="0">
                <a:latin typeface="Arial"/>
                <a:cs typeface="Arial"/>
              </a:rPr>
              <a:t>que</a:t>
            </a:r>
            <a:r>
              <a:rPr sz="1900" b="1" spc="135" dirty="0">
                <a:latin typeface="Arial"/>
                <a:cs typeface="Arial"/>
              </a:rPr>
              <a:t> </a:t>
            </a:r>
            <a:r>
              <a:rPr sz="1900" b="1" spc="-5" dirty="0">
                <a:latin typeface="Arial"/>
                <a:cs typeface="Arial"/>
              </a:rPr>
              <a:t>un</a:t>
            </a:r>
            <a:endParaRPr sz="1900">
              <a:latin typeface="Arial"/>
              <a:cs typeface="Arial"/>
            </a:endParaRPr>
          </a:p>
        </p:txBody>
      </p:sp>
      <p:sp>
        <p:nvSpPr>
          <p:cNvPr id="19" name="object 19"/>
          <p:cNvSpPr txBox="1"/>
          <p:nvPr/>
        </p:nvSpPr>
        <p:spPr>
          <a:xfrm>
            <a:off x="935227" y="3337687"/>
            <a:ext cx="258508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r>
              <a:rPr sz="1900" b="1" spc="-21" dirty="0">
                <a:latin typeface="Arial"/>
                <a:cs typeface="Arial"/>
              </a:rPr>
              <a:t> </a:t>
            </a:r>
            <a:r>
              <a:rPr sz="1900" b="1" spc="-5" dirty="0">
                <a:latin typeface="Arial"/>
                <a:cs typeface="Arial"/>
              </a:rPr>
              <a:t>ha</a:t>
            </a:r>
            <a:r>
              <a:rPr sz="1900" b="1" spc="-21" dirty="0">
                <a:latin typeface="Arial"/>
                <a:cs typeface="Arial"/>
              </a:rPr>
              <a:t> </a:t>
            </a:r>
            <a:r>
              <a:rPr sz="1900" b="1" spc="-5" dirty="0">
                <a:latin typeface="Arial"/>
                <a:cs typeface="Arial"/>
              </a:rPr>
              <a:t>sido</a:t>
            </a:r>
            <a:endParaRPr sz="1900">
              <a:latin typeface="Arial"/>
              <a:cs typeface="Arial"/>
            </a:endParaRPr>
          </a:p>
        </p:txBody>
      </p:sp>
      <p:sp>
        <p:nvSpPr>
          <p:cNvPr id="20" name="object 20"/>
          <p:cNvSpPr txBox="1"/>
          <p:nvPr/>
        </p:nvSpPr>
        <p:spPr>
          <a:xfrm>
            <a:off x="3577465" y="3367152"/>
            <a:ext cx="55391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sometido</a:t>
            </a:r>
            <a:r>
              <a:rPr sz="1900" b="1" spc="10" dirty="0">
                <a:latin typeface="Arial"/>
                <a:cs typeface="Arial"/>
              </a:rPr>
              <a:t> </a:t>
            </a:r>
            <a:r>
              <a:rPr sz="1900" b="1" spc="-5" dirty="0">
                <a:latin typeface="Arial"/>
                <a:cs typeface="Arial"/>
              </a:rPr>
              <a:t>a</a:t>
            </a:r>
            <a:r>
              <a:rPr sz="1900" b="1" spc="21" dirty="0">
                <a:latin typeface="Arial"/>
                <a:cs typeface="Arial"/>
              </a:rPr>
              <a:t> </a:t>
            </a:r>
            <a:r>
              <a:rPr sz="1900" b="1" spc="-5" dirty="0">
                <a:latin typeface="Arial"/>
                <a:cs typeface="Arial"/>
              </a:rPr>
              <a:t>condiciones</a:t>
            </a:r>
            <a:r>
              <a:rPr sz="1900" b="1" spc="10" dirty="0">
                <a:latin typeface="Arial"/>
                <a:cs typeface="Arial"/>
              </a:rPr>
              <a:t> </a:t>
            </a:r>
            <a:r>
              <a:rPr sz="1900" b="1" dirty="0">
                <a:latin typeface="Arial"/>
                <a:cs typeface="Arial"/>
              </a:rPr>
              <a:t>de</a:t>
            </a:r>
            <a:r>
              <a:rPr sz="1900" b="1" spc="10" dirty="0">
                <a:latin typeface="Arial"/>
                <a:cs typeface="Arial"/>
              </a:rPr>
              <a:t> </a:t>
            </a:r>
            <a:r>
              <a:rPr sz="1900" b="1" spc="-5" dirty="0">
                <a:latin typeface="Arial"/>
                <a:cs typeface="Arial"/>
              </a:rPr>
              <a:t>sobrecarga</a:t>
            </a:r>
            <a:r>
              <a:rPr sz="1900" b="1" spc="30" dirty="0">
                <a:latin typeface="Arial"/>
                <a:cs typeface="Arial"/>
              </a:rPr>
              <a:t> </a:t>
            </a:r>
            <a:r>
              <a:rPr sz="1900" b="1" spc="-5" dirty="0">
                <a:latin typeface="Arial"/>
                <a:cs typeface="Arial"/>
              </a:rPr>
              <a:t>menores</a:t>
            </a:r>
            <a:endParaRPr sz="1900">
              <a:latin typeface="Arial"/>
              <a:cs typeface="Arial"/>
            </a:endParaRPr>
          </a:p>
        </p:txBody>
      </p:sp>
      <p:sp>
        <p:nvSpPr>
          <p:cNvPr id="21" name="object 21"/>
          <p:cNvSpPr txBox="1"/>
          <p:nvPr/>
        </p:nvSpPr>
        <p:spPr>
          <a:xfrm>
            <a:off x="9103615" y="3337687"/>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
        <p:nvSpPr>
          <p:cNvPr id="22" name="object 22"/>
          <p:cNvSpPr/>
          <p:nvPr/>
        </p:nvSpPr>
        <p:spPr>
          <a:xfrm>
            <a:off x="8258303" y="3921837"/>
            <a:ext cx="1714500" cy="278130"/>
          </a:xfrm>
          <a:custGeom>
            <a:avLst/>
            <a:gdLst/>
            <a:ahLst/>
            <a:cxnLst/>
            <a:rect l="l" t="t" r="r" b="b"/>
            <a:pathLst>
              <a:path w="1714500" h="278129">
                <a:moveTo>
                  <a:pt x="1714500" y="0"/>
                </a:moveTo>
                <a:lnTo>
                  <a:pt x="0" y="0"/>
                </a:lnTo>
                <a:lnTo>
                  <a:pt x="0" y="277672"/>
                </a:lnTo>
                <a:lnTo>
                  <a:pt x="1714500" y="277672"/>
                </a:lnTo>
                <a:lnTo>
                  <a:pt x="1714500" y="0"/>
                </a:lnTo>
                <a:close/>
              </a:path>
            </a:pathLst>
          </a:custGeom>
          <a:solidFill>
            <a:srgbClr val="FFFF00"/>
          </a:solidFill>
        </p:spPr>
        <p:txBody>
          <a:bodyPr wrap="square" lIns="0" tIns="0" rIns="0" bIns="0" rtlCol="0"/>
          <a:lstStyle/>
          <a:p>
            <a:endParaRPr/>
          </a:p>
        </p:txBody>
      </p:sp>
      <p:pic>
        <p:nvPicPr>
          <p:cNvPr id="23" name="object 23"/>
          <p:cNvPicPr/>
          <p:nvPr/>
        </p:nvPicPr>
        <p:blipFill>
          <a:blip r:embed="rId2" cstate="print"/>
          <a:stretch>
            <a:fillRect/>
          </a:stretch>
        </p:blipFill>
        <p:spPr>
          <a:xfrm>
            <a:off x="719455" y="3950292"/>
            <a:ext cx="208914" cy="194987"/>
          </a:xfrm>
          <a:prstGeom prst="rect">
            <a:avLst/>
          </a:prstGeom>
        </p:spPr>
      </p:pic>
      <p:sp>
        <p:nvSpPr>
          <p:cNvPr id="24" name="object 24"/>
          <p:cNvSpPr txBox="1"/>
          <p:nvPr/>
        </p:nvSpPr>
        <p:spPr>
          <a:xfrm>
            <a:off x="935227" y="3892676"/>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endParaRPr sz="1900">
              <a:latin typeface="Arial"/>
              <a:cs typeface="Arial"/>
            </a:endParaRP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156</a:t>
            </a:fld>
            <a:endParaRPr dirty="0"/>
          </a:p>
        </p:txBody>
      </p:sp>
      <p:sp>
        <p:nvSpPr>
          <p:cNvPr id="25" name="object 25"/>
          <p:cNvSpPr txBox="1"/>
          <p:nvPr/>
        </p:nvSpPr>
        <p:spPr>
          <a:xfrm>
            <a:off x="1310895" y="3921837"/>
            <a:ext cx="54844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presencia</a:t>
            </a:r>
            <a:r>
              <a:rPr sz="1900" b="1" spc="114" dirty="0">
                <a:latin typeface="Arial"/>
                <a:cs typeface="Arial"/>
              </a:rPr>
              <a:t> </a:t>
            </a:r>
            <a:r>
              <a:rPr sz="1900" b="1" spc="-5" dirty="0">
                <a:latin typeface="Arial"/>
                <a:cs typeface="Arial"/>
              </a:rPr>
              <a:t>de</a:t>
            </a:r>
            <a:r>
              <a:rPr sz="1900" b="1" spc="114" dirty="0">
                <a:latin typeface="Arial"/>
                <a:cs typeface="Arial"/>
              </a:rPr>
              <a:t> </a:t>
            </a:r>
            <a:r>
              <a:rPr sz="1900" b="1" spc="-5" dirty="0">
                <a:latin typeface="Arial"/>
                <a:cs typeface="Arial"/>
              </a:rPr>
              <a:t>acetileno,</a:t>
            </a:r>
            <a:r>
              <a:rPr sz="1900" b="1" spc="105" dirty="0">
                <a:latin typeface="Arial"/>
                <a:cs typeface="Arial"/>
              </a:rPr>
              <a:t> </a:t>
            </a:r>
            <a:r>
              <a:rPr sz="1900" b="1" spc="-5" dirty="0">
                <a:latin typeface="Arial"/>
                <a:cs typeface="Arial"/>
              </a:rPr>
              <a:t>etileno,</a:t>
            </a:r>
            <a:r>
              <a:rPr sz="1900" b="1" spc="114" dirty="0">
                <a:latin typeface="Arial"/>
                <a:cs typeface="Arial"/>
              </a:rPr>
              <a:t> </a:t>
            </a:r>
            <a:r>
              <a:rPr sz="1900" b="1" spc="-5" dirty="0">
                <a:latin typeface="Arial"/>
                <a:cs typeface="Arial"/>
              </a:rPr>
              <a:t>metano</a:t>
            </a:r>
            <a:r>
              <a:rPr sz="1900" b="1" spc="114" dirty="0">
                <a:latin typeface="Arial"/>
                <a:cs typeface="Arial"/>
              </a:rPr>
              <a:t> </a:t>
            </a:r>
            <a:r>
              <a:rPr sz="1900" b="1" spc="-5" dirty="0">
                <a:latin typeface="Arial"/>
                <a:cs typeface="Arial"/>
              </a:rPr>
              <a:t>y</a:t>
            </a:r>
            <a:r>
              <a:rPr sz="1900" b="1" spc="86" dirty="0">
                <a:latin typeface="Arial"/>
                <a:cs typeface="Arial"/>
              </a:rPr>
              <a:t> </a:t>
            </a:r>
            <a:r>
              <a:rPr sz="1900" b="1" spc="-5" dirty="0">
                <a:latin typeface="Arial"/>
                <a:cs typeface="Arial"/>
              </a:rPr>
              <a:t>etano</a:t>
            </a:r>
            <a:endParaRPr sz="1900">
              <a:latin typeface="Arial"/>
              <a:cs typeface="Arial"/>
            </a:endParaRPr>
          </a:p>
        </p:txBody>
      </p:sp>
      <p:sp>
        <p:nvSpPr>
          <p:cNvPr id="26" name="object 26"/>
          <p:cNvSpPr txBox="1"/>
          <p:nvPr/>
        </p:nvSpPr>
        <p:spPr>
          <a:xfrm>
            <a:off x="6862953" y="3892676"/>
            <a:ext cx="31216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pueden</a:t>
            </a:r>
            <a:r>
              <a:rPr sz="1900" b="1" spc="95" dirty="0">
                <a:latin typeface="Arial"/>
                <a:cs typeface="Arial"/>
              </a:rPr>
              <a:t> </a:t>
            </a:r>
            <a:r>
              <a:rPr sz="1900" b="1" spc="-5" dirty="0">
                <a:latin typeface="Arial"/>
                <a:cs typeface="Arial"/>
              </a:rPr>
              <a:t>ser</a:t>
            </a:r>
            <a:r>
              <a:rPr sz="1900" b="1" spc="105" dirty="0">
                <a:latin typeface="Arial"/>
                <a:cs typeface="Arial"/>
              </a:rPr>
              <a:t> </a:t>
            </a:r>
            <a:r>
              <a:rPr sz="1900" b="1" spc="-5" dirty="0">
                <a:latin typeface="Arial"/>
                <a:cs typeface="Arial"/>
              </a:rPr>
              <a:t>indicadores</a:t>
            </a:r>
            <a:r>
              <a:rPr sz="1900" b="1" spc="95" dirty="0">
                <a:latin typeface="Arial"/>
                <a:cs typeface="Arial"/>
              </a:rPr>
              <a:t> </a:t>
            </a:r>
            <a:r>
              <a:rPr sz="1900" b="1" spc="-10" dirty="0">
                <a:latin typeface="Arial"/>
                <a:cs typeface="Arial"/>
              </a:rPr>
              <a:t>de</a:t>
            </a:r>
            <a:endParaRPr sz="1900">
              <a:latin typeface="Arial"/>
              <a:cs typeface="Arial"/>
            </a:endParaRPr>
          </a:p>
        </p:txBody>
      </p:sp>
      <p:sp>
        <p:nvSpPr>
          <p:cNvPr id="27" name="object 27"/>
          <p:cNvSpPr txBox="1"/>
          <p:nvPr/>
        </p:nvSpPr>
        <p:spPr>
          <a:xfrm>
            <a:off x="947927" y="4199510"/>
            <a:ext cx="50971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390" dirty="0">
                <a:latin typeface="Arial"/>
                <a:cs typeface="Arial"/>
              </a:rPr>
              <a:t> </a:t>
            </a:r>
            <a:r>
              <a:rPr sz="1900" b="1" spc="-5" dirty="0">
                <a:latin typeface="Arial"/>
                <a:cs typeface="Arial"/>
              </a:rPr>
              <a:t>integridad</a:t>
            </a:r>
            <a:r>
              <a:rPr sz="1900" b="1" spc="390" dirty="0">
                <a:latin typeface="Arial"/>
                <a:cs typeface="Arial"/>
              </a:rPr>
              <a:t> </a:t>
            </a:r>
            <a:r>
              <a:rPr sz="1900" b="1" spc="-5" dirty="0">
                <a:latin typeface="Arial"/>
                <a:cs typeface="Arial"/>
              </a:rPr>
              <a:t>de</a:t>
            </a:r>
            <a:r>
              <a:rPr sz="1900" b="1" spc="395" dirty="0">
                <a:latin typeface="Arial"/>
                <a:cs typeface="Arial"/>
              </a:rPr>
              <a:t> </a:t>
            </a:r>
            <a:r>
              <a:rPr sz="1900" b="1" spc="-5" dirty="0">
                <a:latin typeface="Arial"/>
                <a:cs typeface="Arial"/>
              </a:rPr>
              <a:t>los</a:t>
            </a:r>
            <a:r>
              <a:rPr sz="1900" b="1" spc="395" dirty="0">
                <a:latin typeface="Arial"/>
                <a:cs typeface="Arial"/>
              </a:rPr>
              <a:t> </a:t>
            </a:r>
            <a:r>
              <a:rPr sz="1900" b="1" spc="-5" dirty="0">
                <a:latin typeface="Arial"/>
                <a:cs typeface="Arial"/>
              </a:rPr>
              <a:t>componentes</a:t>
            </a:r>
            <a:r>
              <a:rPr sz="1900" b="1" spc="426" dirty="0">
                <a:latin typeface="Arial"/>
                <a:cs typeface="Arial"/>
              </a:rPr>
              <a:t> </a:t>
            </a:r>
            <a:r>
              <a:rPr sz="1900" b="1" spc="-5" dirty="0">
                <a:latin typeface="Arial"/>
                <a:cs typeface="Arial"/>
              </a:rPr>
              <a:t>internos</a:t>
            </a:r>
            <a:endParaRPr sz="1900">
              <a:latin typeface="Arial"/>
              <a:cs typeface="Arial"/>
            </a:endParaRPr>
          </a:p>
        </p:txBody>
      </p:sp>
      <p:sp>
        <p:nvSpPr>
          <p:cNvPr id="28" name="object 28"/>
          <p:cNvSpPr txBox="1"/>
          <p:nvPr/>
        </p:nvSpPr>
        <p:spPr>
          <a:xfrm>
            <a:off x="6148197" y="4170045"/>
            <a:ext cx="383286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del</a:t>
            </a:r>
            <a:r>
              <a:rPr sz="1900" b="1" spc="375" dirty="0">
                <a:latin typeface="Arial"/>
                <a:cs typeface="Arial"/>
              </a:rPr>
              <a:t> </a:t>
            </a:r>
            <a:r>
              <a:rPr sz="1900" b="1" spc="-5" dirty="0">
                <a:latin typeface="Arial"/>
                <a:cs typeface="Arial"/>
              </a:rPr>
              <a:t>equipo</a:t>
            </a:r>
            <a:r>
              <a:rPr sz="1900" b="1" spc="384" dirty="0">
                <a:latin typeface="Arial"/>
                <a:cs typeface="Arial"/>
              </a:rPr>
              <a:t> </a:t>
            </a:r>
            <a:r>
              <a:rPr sz="1900" b="1" spc="-5" dirty="0">
                <a:latin typeface="Arial"/>
                <a:cs typeface="Arial"/>
              </a:rPr>
              <a:t>eléctrico,</a:t>
            </a:r>
            <a:r>
              <a:rPr sz="1900" b="1" spc="380" dirty="0">
                <a:latin typeface="Arial"/>
                <a:cs typeface="Arial"/>
              </a:rPr>
              <a:t> </a:t>
            </a:r>
            <a:r>
              <a:rPr sz="1900" b="1" spc="-5" dirty="0">
                <a:latin typeface="Arial"/>
                <a:cs typeface="Arial"/>
              </a:rPr>
              <a:t>la</a:t>
            </a:r>
            <a:r>
              <a:rPr sz="1900" b="1" spc="380" dirty="0">
                <a:latin typeface="Arial"/>
                <a:cs typeface="Arial"/>
              </a:rPr>
              <a:t> </a:t>
            </a:r>
            <a:r>
              <a:rPr sz="1900" b="1" spc="-5" dirty="0">
                <a:latin typeface="Arial"/>
                <a:cs typeface="Arial"/>
              </a:rPr>
              <a:t>tabla</a:t>
            </a:r>
            <a:r>
              <a:rPr sz="1900" b="1" spc="384" dirty="0">
                <a:latin typeface="Arial"/>
                <a:cs typeface="Arial"/>
              </a:rPr>
              <a:t> </a:t>
            </a:r>
            <a:r>
              <a:rPr sz="1900" b="1" spc="-10" dirty="0">
                <a:latin typeface="Arial"/>
                <a:cs typeface="Arial"/>
              </a:rPr>
              <a:t>22</a:t>
            </a:r>
            <a:endParaRPr sz="1900">
              <a:latin typeface="Arial"/>
              <a:cs typeface="Arial"/>
            </a:endParaRPr>
          </a:p>
        </p:txBody>
      </p:sp>
      <p:sp>
        <p:nvSpPr>
          <p:cNvPr id="29" name="object 29"/>
          <p:cNvSpPr txBox="1"/>
          <p:nvPr/>
        </p:nvSpPr>
        <p:spPr>
          <a:xfrm>
            <a:off x="935227" y="4448936"/>
            <a:ext cx="12242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muestra</a:t>
            </a:r>
            <a:r>
              <a:rPr sz="1900" b="1" spc="-114" dirty="0">
                <a:latin typeface="Arial"/>
                <a:cs typeface="Arial"/>
              </a:rPr>
              <a:t> </a:t>
            </a:r>
            <a:r>
              <a:rPr sz="1900" b="1" spc="-5" dirty="0">
                <a:latin typeface="Arial"/>
                <a:cs typeface="Arial"/>
              </a:rPr>
              <a:t>la</a:t>
            </a:r>
            <a:endParaRPr sz="1900">
              <a:latin typeface="Arial"/>
              <a:cs typeface="Arial"/>
            </a:endParaRPr>
          </a:p>
        </p:txBody>
      </p:sp>
      <p:sp>
        <p:nvSpPr>
          <p:cNvPr id="30" name="object 30"/>
          <p:cNvSpPr txBox="1"/>
          <p:nvPr/>
        </p:nvSpPr>
        <p:spPr>
          <a:xfrm>
            <a:off x="2210055" y="4478402"/>
            <a:ext cx="7351396"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relación</a:t>
            </a:r>
            <a:r>
              <a:rPr sz="1900" b="1" spc="-40" dirty="0">
                <a:latin typeface="Arial"/>
                <a:cs typeface="Arial"/>
              </a:rPr>
              <a:t> </a:t>
            </a:r>
            <a:r>
              <a:rPr sz="1900" b="1" spc="-5" dirty="0">
                <a:latin typeface="Arial"/>
                <a:cs typeface="Arial"/>
              </a:rPr>
              <a:t>entre</a:t>
            </a:r>
            <a:r>
              <a:rPr sz="1900" b="1" spc="-40" dirty="0">
                <a:latin typeface="Arial"/>
                <a:cs typeface="Arial"/>
              </a:rPr>
              <a:t> </a:t>
            </a:r>
            <a:r>
              <a:rPr sz="1900" b="1" spc="-5" dirty="0">
                <a:latin typeface="Arial"/>
                <a:cs typeface="Arial"/>
              </a:rPr>
              <a:t>el</a:t>
            </a:r>
            <a:r>
              <a:rPr sz="1900" b="1" spc="-35" dirty="0">
                <a:latin typeface="Arial"/>
                <a:cs typeface="Arial"/>
              </a:rPr>
              <a:t> </a:t>
            </a:r>
            <a:r>
              <a:rPr sz="1900" b="1" spc="-5" dirty="0">
                <a:latin typeface="Arial"/>
                <a:cs typeface="Arial"/>
              </a:rPr>
              <a:t>tipo</a:t>
            </a:r>
            <a:r>
              <a:rPr sz="1900" b="1" spc="-3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falla</a:t>
            </a:r>
            <a:r>
              <a:rPr sz="1900" b="1" spc="-35" dirty="0">
                <a:latin typeface="Arial"/>
                <a:cs typeface="Arial"/>
              </a:rPr>
              <a:t> </a:t>
            </a:r>
            <a:r>
              <a:rPr sz="1900" b="1" spc="-5" dirty="0">
                <a:latin typeface="Arial"/>
                <a:cs typeface="Arial"/>
              </a:rPr>
              <a:t>y</a:t>
            </a:r>
            <a:r>
              <a:rPr sz="1900" b="1" spc="-50" dirty="0">
                <a:latin typeface="Arial"/>
                <a:cs typeface="Arial"/>
              </a:rPr>
              <a:t> </a:t>
            </a:r>
            <a:r>
              <a:rPr sz="1900" b="1" spc="-5" dirty="0">
                <a:latin typeface="Arial"/>
                <a:cs typeface="Arial"/>
              </a:rPr>
              <a:t>el</a:t>
            </a:r>
            <a:r>
              <a:rPr sz="1900" b="1" spc="-25" dirty="0">
                <a:latin typeface="Arial"/>
                <a:cs typeface="Arial"/>
              </a:rPr>
              <a:t> </a:t>
            </a:r>
            <a:r>
              <a:rPr sz="1900" b="1" spc="-5" dirty="0">
                <a:latin typeface="Arial"/>
                <a:cs typeface="Arial"/>
              </a:rPr>
              <a:t>tipo</a:t>
            </a:r>
            <a:r>
              <a:rPr sz="1900" b="1" spc="-35"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gas</a:t>
            </a:r>
            <a:r>
              <a:rPr sz="1900" b="1" spc="-40" dirty="0">
                <a:latin typeface="Arial"/>
                <a:cs typeface="Arial"/>
              </a:rPr>
              <a:t> </a:t>
            </a:r>
            <a:r>
              <a:rPr sz="1900" b="1" spc="-5" dirty="0">
                <a:latin typeface="Arial"/>
                <a:cs typeface="Arial"/>
              </a:rPr>
              <a:t>disuelto</a:t>
            </a:r>
            <a:r>
              <a:rPr sz="1900" b="1" spc="-35" dirty="0">
                <a:latin typeface="Arial"/>
                <a:cs typeface="Arial"/>
              </a:rPr>
              <a:t> </a:t>
            </a:r>
            <a:r>
              <a:rPr sz="1900" b="1" spc="-5" dirty="0">
                <a:latin typeface="Arial"/>
                <a:cs typeface="Arial"/>
              </a:rPr>
              <a:t>en</a:t>
            </a:r>
            <a:r>
              <a:rPr sz="1900" b="1" spc="5" dirty="0">
                <a:latin typeface="Arial"/>
                <a:cs typeface="Arial"/>
              </a:rPr>
              <a:t> </a:t>
            </a:r>
            <a:r>
              <a:rPr sz="1900" b="1" spc="-5" dirty="0">
                <a:latin typeface="Arial"/>
                <a:cs typeface="Arial"/>
              </a:rPr>
              <a:t>el</a:t>
            </a:r>
            <a:r>
              <a:rPr sz="1900" b="1" spc="-35" dirty="0">
                <a:latin typeface="Arial"/>
                <a:cs typeface="Arial"/>
              </a:rPr>
              <a:t> </a:t>
            </a:r>
            <a:r>
              <a:rPr sz="1900" b="1" spc="-5" dirty="0">
                <a:latin typeface="Arial"/>
                <a:cs typeface="Arial"/>
              </a:rPr>
              <a:t>aceite</a:t>
            </a:r>
            <a:endParaRPr sz="1900">
              <a:latin typeface="Arial"/>
              <a:cs typeface="Arial"/>
            </a:endParaRPr>
          </a:p>
        </p:txBody>
      </p:sp>
      <p:sp>
        <p:nvSpPr>
          <p:cNvPr id="31" name="object 31"/>
          <p:cNvSpPr txBox="1"/>
          <p:nvPr/>
        </p:nvSpPr>
        <p:spPr>
          <a:xfrm>
            <a:off x="9609581" y="4448936"/>
            <a:ext cx="3746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a:t>
            </a:r>
            <a:r>
              <a:rPr sz="1900" b="1" dirty="0">
                <a:latin typeface="Arial"/>
                <a:cs typeface="Arial"/>
              </a:rPr>
              <a:t>e</a:t>
            </a:r>
            <a:r>
              <a:rPr sz="1900" b="1" spc="-5" dirty="0">
                <a:latin typeface="Arial"/>
                <a:cs typeface="Arial"/>
              </a:rPr>
              <a:t>l</a:t>
            </a:r>
            <a:endParaRPr sz="1900">
              <a:latin typeface="Arial"/>
              <a:cs typeface="Arial"/>
            </a:endParaRPr>
          </a:p>
        </p:txBody>
      </p:sp>
      <p:sp>
        <p:nvSpPr>
          <p:cNvPr id="32" name="object 32"/>
          <p:cNvSpPr txBox="1"/>
          <p:nvPr/>
        </p:nvSpPr>
        <p:spPr>
          <a:xfrm>
            <a:off x="935227" y="4726304"/>
            <a:ext cx="174116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transformador.</a:t>
            </a:r>
            <a:endParaRPr sz="1900">
              <a:latin typeface="Arial"/>
              <a:cs typeface="Arial"/>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468141" y="1294843"/>
            <a:ext cx="7829352" cy="5129961"/>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157</a:t>
            </a:fld>
            <a:endParaRPr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1" y="1124086"/>
            <a:ext cx="9114790" cy="247650"/>
            <a:chOff x="789431" y="1124085"/>
            <a:chExt cx="9114790" cy="247650"/>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948054" y="1176612"/>
              <a:ext cx="208915"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1164132" y="1118362"/>
            <a:ext cx="8820150" cy="878443"/>
          </a:xfrm>
          <a:prstGeom prst="rect">
            <a:avLst/>
          </a:prstGeom>
        </p:spPr>
        <p:txBody>
          <a:bodyPr vert="horz" wrap="square" lIns="0" tIns="31747" rIns="0" bIns="0" rtlCol="0">
            <a:spAutoFit/>
          </a:bodyPr>
          <a:lstStyle/>
          <a:p>
            <a:pPr marL="12699" marR="5080" algn="just">
              <a:lnSpc>
                <a:spcPts val="2180"/>
              </a:lnSpc>
              <a:spcBef>
                <a:spcPts val="250"/>
              </a:spcBef>
            </a:pPr>
            <a:r>
              <a:rPr sz="1900" b="1" spc="-5" dirty="0">
                <a:latin typeface="Arial"/>
                <a:cs typeface="Arial"/>
              </a:rPr>
              <a:t>La tabla 23</a:t>
            </a:r>
            <a:r>
              <a:rPr sz="1900" b="1" dirty="0">
                <a:latin typeface="Arial"/>
                <a:cs typeface="Arial"/>
              </a:rPr>
              <a:t> </a:t>
            </a:r>
            <a:r>
              <a:rPr sz="1900" b="1" spc="-5" dirty="0">
                <a:latin typeface="Arial"/>
                <a:cs typeface="Arial"/>
              </a:rPr>
              <a:t>muestra los</a:t>
            </a:r>
            <a:r>
              <a:rPr sz="1900" b="1" dirty="0">
                <a:latin typeface="Arial"/>
                <a:cs typeface="Arial"/>
              </a:rPr>
              <a:t> </a:t>
            </a:r>
            <a:r>
              <a:rPr sz="1900" b="1" spc="-5" dirty="0">
                <a:latin typeface="Arial"/>
                <a:cs typeface="Arial"/>
              </a:rPr>
              <a:t>límites para</a:t>
            </a:r>
            <a:r>
              <a:rPr sz="1900" b="1" dirty="0">
                <a:latin typeface="Arial"/>
                <a:cs typeface="Arial"/>
              </a:rPr>
              <a:t> </a:t>
            </a:r>
            <a:r>
              <a:rPr sz="1900" b="1" spc="-5" dirty="0">
                <a:latin typeface="Arial"/>
                <a:cs typeface="Arial"/>
              </a:rPr>
              <a:t>los diferentes tipos</a:t>
            </a:r>
            <a:r>
              <a:rPr sz="1900" b="1" dirty="0">
                <a:latin typeface="Arial"/>
                <a:cs typeface="Arial"/>
              </a:rPr>
              <a:t> </a:t>
            </a:r>
            <a:r>
              <a:rPr sz="1900" b="1" spc="-5" dirty="0">
                <a:latin typeface="Arial"/>
                <a:cs typeface="Arial"/>
              </a:rPr>
              <a:t>de gases, está </a:t>
            </a:r>
            <a:r>
              <a:rPr sz="1900" b="1" dirty="0">
                <a:latin typeface="Arial"/>
                <a:cs typeface="Arial"/>
              </a:rPr>
              <a:t> </a:t>
            </a:r>
            <a:r>
              <a:rPr sz="1900" b="1" spc="-5" dirty="0">
                <a:latin typeface="Arial"/>
                <a:cs typeface="Arial"/>
              </a:rPr>
              <a:t>dividida en cuatro filas </a:t>
            </a:r>
            <a:r>
              <a:rPr sz="1900" b="1" spc="-10" dirty="0">
                <a:latin typeface="Arial"/>
                <a:cs typeface="Arial"/>
              </a:rPr>
              <a:t>que </a:t>
            </a:r>
            <a:r>
              <a:rPr sz="1900" b="1" spc="-21" dirty="0">
                <a:latin typeface="Arial"/>
                <a:cs typeface="Arial"/>
              </a:rPr>
              <a:t>va </a:t>
            </a:r>
            <a:r>
              <a:rPr sz="1900" b="1" spc="-5" dirty="0">
                <a:latin typeface="Arial"/>
                <a:cs typeface="Arial"/>
              </a:rPr>
              <a:t>desde la condición normal a la condición </a:t>
            </a:r>
            <a:r>
              <a:rPr sz="1900" b="1" dirty="0">
                <a:latin typeface="Arial"/>
                <a:cs typeface="Arial"/>
              </a:rPr>
              <a:t> </a:t>
            </a:r>
            <a:r>
              <a:rPr sz="1900" b="1" spc="-5" dirty="0">
                <a:latin typeface="Arial"/>
                <a:cs typeface="Arial"/>
              </a:rPr>
              <a:t>extrema.</a:t>
            </a:r>
            <a:endParaRPr sz="1900">
              <a:latin typeface="Arial"/>
              <a:cs typeface="Arial"/>
            </a:endParaRPr>
          </a:p>
        </p:txBody>
      </p:sp>
      <p:pic>
        <p:nvPicPr>
          <p:cNvPr id="9" name="object 9"/>
          <p:cNvPicPr/>
          <p:nvPr/>
        </p:nvPicPr>
        <p:blipFill>
          <a:blip r:embed="rId3" cstate="print"/>
          <a:stretch>
            <a:fillRect/>
          </a:stretch>
        </p:blipFill>
        <p:spPr>
          <a:xfrm>
            <a:off x="1908264" y="2089185"/>
            <a:ext cx="6939637" cy="4511761"/>
          </a:xfrm>
          <a:prstGeom prst="rect">
            <a:avLst/>
          </a:prstGeom>
        </p:spPr>
      </p:pic>
      <p:sp>
        <p:nvSpPr>
          <p:cNvPr id="10" name="object 10"/>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158</a:t>
            </a:fld>
            <a:endParaRPr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6" name="object 6"/>
          <p:cNvSpPr txBox="1"/>
          <p:nvPr/>
        </p:nvSpPr>
        <p:spPr>
          <a:xfrm>
            <a:off x="1397763" y="1147827"/>
            <a:ext cx="7619364"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La</a:t>
            </a:r>
            <a:r>
              <a:rPr sz="1900" b="1" spc="10" dirty="0">
                <a:latin typeface="Arial"/>
                <a:cs typeface="Arial"/>
              </a:rPr>
              <a:t> </a:t>
            </a:r>
            <a:r>
              <a:rPr sz="1900" b="1" spc="-5" dirty="0">
                <a:latin typeface="Arial"/>
                <a:cs typeface="Arial"/>
              </a:rPr>
              <a:t>condición</a:t>
            </a:r>
            <a:r>
              <a:rPr sz="1900" b="1" spc="10" dirty="0">
                <a:latin typeface="Arial"/>
                <a:cs typeface="Arial"/>
              </a:rPr>
              <a:t> </a:t>
            </a:r>
            <a:r>
              <a:rPr sz="1900" b="1" spc="-5" dirty="0">
                <a:latin typeface="Arial"/>
                <a:cs typeface="Arial"/>
              </a:rPr>
              <a:t>1</a:t>
            </a:r>
            <a:r>
              <a:rPr sz="1900" b="1" dirty="0">
                <a:latin typeface="Arial"/>
                <a:cs typeface="Arial"/>
              </a:rPr>
              <a:t> </a:t>
            </a:r>
            <a:r>
              <a:rPr sz="1900" b="1" spc="-5" dirty="0">
                <a:latin typeface="Arial"/>
                <a:cs typeface="Arial"/>
              </a:rPr>
              <a:t>puede</a:t>
            </a:r>
            <a:r>
              <a:rPr sz="1900" b="1" spc="10" dirty="0">
                <a:latin typeface="Arial"/>
                <a:cs typeface="Arial"/>
              </a:rPr>
              <a:t> </a:t>
            </a:r>
            <a:r>
              <a:rPr sz="1900" b="1" spc="-5" dirty="0">
                <a:latin typeface="Arial"/>
                <a:cs typeface="Arial"/>
              </a:rPr>
              <a:t>considerarse</a:t>
            </a:r>
            <a:r>
              <a:rPr sz="1900" b="1" spc="5" dirty="0">
                <a:latin typeface="Arial"/>
                <a:cs typeface="Arial"/>
              </a:rPr>
              <a:t> </a:t>
            </a:r>
            <a:r>
              <a:rPr sz="1900" b="1" dirty="0">
                <a:latin typeface="Arial"/>
                <a:cs typeface="Arial"/>
              </a:rPr>
              <a:t>como</a:t>
            </a:r>
            <a:r>
              <a:rPr sz="1900" b="1" spc="5" dirty="0">
                <a:latin typeface="Arial"/>
                <a:cs typeface="Arial"/>
              </a:rPr>
              <a:t> </a:t>
            </a:r>
            <a:r>
              <a:rPr sz="1900" b="1" spc="-5" dirty="0">
                <a:latin typeface="Arial"/>
                <a:cs typeface="Arial"/>
              </a:rPr>
              <a:t>una</a:t>
            </a:r>
            <a:r>
              <a:rPr sz="1900" b="1" spc="5" dirty="0">
                <a:latin typeface="Arial"/>
                <a:cs typeface="Arial"/>
              </a:rPr>
              <a:t> </a:t>
            </a:r>
            <a:r>
              <a:rPr sz="1900" b="1" spc="-5" dirty="0">
                <a:latin typeface="Arial"/>
                <a:cs typeface="Arial"/>
              </a:rPr>
              <a:t>condición</a:t>
            </a:r>
            <a:r>
              <a:rPr sz="1900" b="1" spc="5" dirty="0">
                <a:latin typeface="Arial"/>
                <a:cs typeface="Arial"/>
              </a:rPr>
              <a:t> </a:t>
            </a:r>
            <a:r>
              <a:rPr sz="1900" b="1" spc="-5" dirty="0">
                <a:latin typeface="Arial"/>
                <a:cs typeface="Arial"/>
              </a:rPr>
              <a:t>normal,</a:t>
            </a:r>
            <a:endParaRPr sz="1900">
              <a:latin typeface="Arial"/>
              <a:cs typeface="Arial"/>
            </a:endParaRPr>
          </a:p>
        </p:txBody>
      </p:sp>
      <p:sp>
        <p:nvSpPr>
          <p:cNvPr id="7" name="object 7"/>
          <p:cNvSpPr txBox="1"/>
          <p:nvPr/>
        </p:nvSpPr>
        <p:spPr>
          <a:xfrm>
            <a:off x="1397762" y="1702563"/>
            <a:ext cx="7002145"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la</a:t>
            </a:r>
            <a:r>
              <a:rPr sz="1900" b="1" spc="15" dirty="0">
                <a:latin typeface="Arial"/>
                <a:cs typeface="Arial"/>
              </a:rPr>
              <a:t> </a:t>
            </a:r>
            <a:r>
              <a:rPr sz="1900" b="1" spc="-5" dirty="0">
                <a:latin typeface="Arial"/>
                <a:cs typeface="Arial"/>
              </a:rPr>
              <a:t>condición</a:t>
            </a:r>
            <a:r>
              <a:rPr sz="1900" b="1" spc="10" dirty="0">
                <a:latin typeface="Arial"/>
                <a:cs typeface="Arial"/>
              </a:rPr>
              <a:t> </a:t>
            </a:r>
            <a:r>
              <a:rPr sz="1900" b="1" spc="-5" dirty="0">
                <a:latin typeface="Arial"/>
                <a:cs typeface="Arial"/>
              </a:rPr>
              <a:t>2</a:t>
            </a:r>
            <a:r>
              <a:rPr sz="1900" b="1" spc="15" dirty="0">
                <a:latin typeface="Arial"/>
                <a:cs typeface="Arial"/>
              </a:rPr>
              <a:t> </a:t>
            </a:r>
            <a:r>
              <a:rPr sz="1900" b="1" spc="-5" dirty="0">
                <a:latin typeface="Arial"/>
                <a:cs typeface="Arial"/>
              </a:rPr>
              <a:t>sugiere</a:t>
            </a:r>
            <a:r>
              <a:rPr sz="1900" b="1" spc="10" dirty="0">
                <a:latin typeface="Arial"/>
                <a:cs typeface="Arial"/>
              </a:rPr>
              <a:t> </a:t>
            </a:r>
            <a:r>
              <a:rPr sz="1900" b="1" spc="-5" dirty="0">
                <a:latin typeface="Arial"/>
                <a:cs typeface="Arial"/>
              </a:rPr>
              <a:t>realizar</a:t>
            </a:r>
            <a:r>
              <a:rPr sz="1900" b="1" spc="10" dirty="0">
                <a:latin typeface="Arial"/>
                <a:cs typeface="Arial"/>
              </a:rPr>
              <a:t> </a:t>
            </a:r>
            <a:r>
              <a:rPr sz="1900" b="1" spc="-5" dirty="0">
                <a:latin typeface="Arial"/>
                <a:cs typeface="Arial"/>
              </a:rPr>
              <a:t>investigaciones</a:t>
            </a:r>
            <a:r>
              <a:rPr sz="1900" b="1" spc="15" dirty="0">
                <a:latin typeface="Arial"/>
                <a:cs typeface="Arial"/>
              </a:rPr>
              <a:t> </a:t>
            </a:r>
            <a:r>
              <a:rPr sz="1900" b="1" spc="-5" dirty="0">
                <a:latin typeface="Arial"/>
                <a:cs typeface="Arial"/>
              </a:rPr>
              <a:t>adicionales,</a:t>
            </a:r>
            <a:endParaRPr sz="1900">
              <a:latin typeface="Arial"/>
              <a:cs typeface="Arial"/>
            </a:endParaRPr>
          </a:p>
        </p:txBody>
      </p:sp>
      <p:sp>
        <p:nvSpPr>
          <p:cNvPr id="8" name="object 8"/>
          <p:cNvSpPr txBox="1"/>
          <p:nvPr/>
        </p:nvSpPr>
        <p:spPr>
          <a:xfrm>
            <a:off x="1397761" y="2257375"/>
            <a:ext cx="8060056"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la</a:t>
            </a:r>
            <a:r>
              <a:rPr sz="1900" b="1" spc="5" dirty="0">
                <a:latin typeface="Arial"/>
                <a:cs typeface="Arial"/>
              </a:rPr>
              <a:t> </a:t>
            </a:r>
            <a:r>
              <a:rPr sz="1900" b="1" spc="-5" dirty="0">
                <a:latin typeface="Arial"/>
                <a:cs typeface="Arial"/>
              </a:rPr>
              <a:t>condición</a:t>
            </a:r>
            <a:r>
              <a:rPr sz="1900" b="1" spc="5" dirty="0">
                <a:latin typeface="Arial"/>
                <a:cs typeface="Arial"/>
              </a:rPr>
              <a:t> </a:t>
            </a:r>
            <a:r>
              <a:rPr sz="1900" b="1" spc="-5" dirty="0">
                <a:latin typeface="Arial"/>
                <a:cs typeface="Arial"/>
              </a:rPr>
              <a:t>3</a:t>
            </a:r>
            <a:r>
              <a:rPr sz="1900" b="1" spc="5" dirty="0">
                <a:latin typeface="Arial"/>
                <a:cs typeface="Arial"/>
              </a:rPr>
              <a:t> </a:t>
            </a:r>
            <a:r>
              <a:rPr sz="1900" b="1" spc="-5" dirty="0">
                <a:latin typeface="Arial"/>
                <a:cs typeface="Arial"/>
              </a:rPr>
              <a:t>sugiere</a:t>
            </a:r>
            <a:r>
              <a:rPr sz="1900" b="1" spc="5" dirty="0">
                <a:latin typeface="Arial"/>
                <a:cs typeface="Arial"/>
              </a:rPr>
              <a:t> </a:t>
            </a:r>
            <a:r>
              <a:rPr sz="1900" b="1" spc="-5" dirty="0">
                <a:latin typeface="Arial"/>
                <a:cs typeface="Arial"/>
              </a:rPr>
              <a:t>investigar</a:t>
            </a:r>
            <a:r>
              <a:rPr sz="1900" b="1" spc="5" dirty="0">
                <a:latin typeface="Arial"/>
                <a:cs typeface="Arial"/>
              </a:rPr>
              <a:t> </a:t>
            </a:r>
            <a:r>
              <a:rPr sz="1900" b="1" spc="-5" dirty="0">
                <a:latin typeface="Arial"/>
                <a:cs typeface="Arial"/>
              </a:rPr>
              <a:t>que</a:t>
            </a:r>
            <a:r>
              <a:rPr sz="1900" b="1" spc="5" dirty="0">
                <a:latin typeface="Arial"/>
                <a:cs typeface="Arial"/>
              </a:rPr>
              <a:t> </a:t>
            </a:r>
            <a:r>
              <a:rPr sz="1900" b="1" spc="-5" dirty="0">
                <a:latin typeface="Arial"/>
                <a:cs typeface="Arial"/>
              </a:rPr>
              <a:t>probablemente</a:t>
            </a:r>
            <a:r>
              <a:rPr sz="1900" b="1" spc="40" dirty="0">
                <a:latin typeface="Arial"/>
                <a:cs typeface="Arial"/>
              </a:rPr>
              <a:t> </a:t>
            </a:r>
            <a:r>
              <a:rPr sz="1900" b="1" spc="-5" dirty="0">
                <a:latin typeface="Arial"/>
                <a:cs typeface="Arial"/>
              </a:rPr>
              <a:t>existe</a:t>
            </a:r>
            <a:r>
              <a:rPr sz="1900" b="1" spc="10" dirty="0">
                <a:latin typeface="Arial"/>
                <a:cs typeface="Arial"/>
              </a:rPr>
              <a:t> </a:t>
            </a:r>
            <a:r>
              <a:rPr sz="1900" b="1" spc="-5" dirty="0">
                <a:latin typeface="Arial"/>
                <a:cs typeface="Arial"/>
              </a:rPr>
              <a:t>una</a:t>
            </a:r>
            <a:r>
              <a:rPr sz="1900" b="1" spc="15" dirty="0">
                <a:latin typeface="Arial"/>
                <a:cs typeface="Arial"/>
              </a:rPr>
              <a:t> </a:t>
            </a:r>
            <a:r>
              <a:rPr sz="1900" b="1" spc="-5" dirty="0">
                <a:latin typeface="Arial"/>
                <a:cs typeface="Arial"/>
              </a:rPr>
              <a:t>falla</a:t>
            </a:r>
            <a:endParaRPr sz="1900">
              <a:latin typeface="Arial"/>
              <a:cs typeface="Arial"/>
            </a:endParaRPr>
          </a:p>
        </p:txBody>
      </p:sp>
      <p:sp>
        <p:nvSpPr>
          <p:cNvPr id="9" name="object 9"/>
          <p:cNvSpPr txBox="1"/>
          <p:nvPr/>
        </p:nvSpPr>
        <p:spPr>
          <a:xfrm>
            <a:off x="1397761" y="2812416"/>
            <a:ext cx="8575040" cy="269304"/>
          </a:xfrm>
          <a:prstGeom prst="rect">
            <a:avLst/>
          </a:prstGeom>
          <a:solidFill>
            <a:srgbClr val="00FF00"/>
          </a:solidFill>
        </p:spPr>
        <p:txBody>
          <a:bodyPr vert="horz" wrap="square" lIns="0" tIns="0" rIns="0" bIns="0" rtlCol="0">
            <a:spAutoFit/>
          </a:bodyPr>
          <a:lstStyle/>
          <a:p>
            <a:pPr marL="228580" indent="-228580">
              <a:lnSpc>
                <a:spcPts val="2145"/>
              </a:lnSpc>
              <a:buFont typeface="Wingdings"/>
              <a:buChar char=""/>
              <a:tabLst>
                <a:tab pos="228580" algn="l"/>
              </a:tabLst>
            </a:pPr>
            <a:r>
              <a:rPr sz="1900" b="1" spc="-5" dirty="0">
                <a:latin typeface="Arial"/>
                <a:cs typeface="Arial"/>
              </a:rPr>
              <a:t>y</a:t>
            </a:r>
            <a:r>
              <a:rPr sz="1900" b="1" spc="114" dirty="0">
                <a:latin typeface="Arial"/>
                <a:cs typeface="Arial"/>
              </a:rPr>
              <a:t> </a:t>
            </a:r>
            <a:r>
              <a:rPr sz="1900" b="1" spc="-5" dirty="0">
                <a:latin typeface="Arial"/>
                <a:cs typeface="Arial"/>
              </a:rPr>
              <a:t>la</a:t>
            </a:r>
            <a:r>
              <a:rPr sz="1900" b="1" spc="140" dirty="0">
                <a:latin typeface="Arial"/>
                <a:cs typeface="Arial"/>
              </a:rPr>
              <a:t> </a:t>
            </a:r>
            <a:r>
              <a:rPr sz="1900" b="1" spc="-5" dirty="0">
                <a:latin typeface="Arial"/>
                <a:cs typeface="Arial"/>
              </a:rPr>
              <a:t>condición</a:t>
            </a:r>
            <a:r>
              <a:rPr sz="1900" b="1" spc="130" dirty="0">
                <a:latin typeface="Arial"/>
                <a:cs typeface="Arial"/>
              </a:rPr>
              <a:t> </a:t>
            </a:r>
            <a:r>
              <a:rPr sz="1900" b="1" spc="-5" dirty="0">
                <a:latin typeface="Arial"/>
                <a:cs typeface="Arial"/>
              </a:rPr>
              <a:t>4</a:t>
            </a:r>
            <a:r>
              <a:rPr sz="1900" b="1" spc="130" dirty="0">
                <a:latin typeface="Arial"/>
                <a:cs typeface="Arial"/>
              </a:rPr>
              <a:t> </a:t>
            </a:r>
            <a:r>
              <a:rPr sz="1900" b="1" spc="-5" dirty="0">
                <a:latin typeface="Arial"/>
                <a:cs typeface="Arial"/>
              </a:rPr>
              <a:t>es</a:t>
            </a:r>
            <a:r>
              <a:rPr sz="1900" b="1" spc="130" dirty="0">
                <a:latin typeface="Arial"/>
                <a:cs typeface="Arial"/>
              </a:rPr>
              <a:t> </a:t>
            </a:r>
            <a:r>
              <a:rPr sz="1900" b="1" spc="-5" dirty="0">
                <a:latin typeface="Arial"/>
                <a:cs typeface="Arial"/>
              </a:rPr>
              <a:t>extrema</a:t>
            </a:r>
            <a:r>
              <a:rPr sz="1900" b="1" spc="120" dirty="0">
                <a:latin typeface="Arial"/>
                <a:cs typeface="Arial"/>
              </a:rPr>
              <a:t> </a:t>
            </a:r>
            <a:r>
              <a:rPr sz="1900" b="1" spc="-5" dirty="0">
                <a:latin typeface="Arial"/>
                <a:cs typeface="Arial"/>
              </a:rPr>
              <a:t>e</a:t>
            </a:r>
            <a:r>
              <a:rPr sz="1900" b="1" spc="140" dirty="0">
                <a:latin typeface="Arial"/>
                <a:cs typeface="Arial"/>
              </a:rPr>
              <a:t> </a:t>
            </a:r>
            <a:r>
              <a:rPr sz="1900" b="1" spc="-5" dirty="0">
                <a:latin typeface="Arial"/>
                <a:cs typeface="Arial"/>
              </a:rPr>
              <a:t>implica</a:t>
            </a:r>
            <a:r>
              <a:rPr sz="1900" b="1" spc="180" dirty="0">
                <a:latin typeface="Arial"/>
                <a:cs typeface="Arial"/>
              </a:rPr>
              <a:t> </a:t>
            </a:r>
            <a:r>
              <a:rPr sz="1900" b="1" spc="-5" dirty="0">
                <a:latin typeface="Arial"/>
                <a:cs typeface="Arial"/>
              </a:rPr>
              <a:t>un</a:t>
            </a:r>
            <a:r>
              <a:rPr sz="1900" b="1" spc="135" dirty="0">
                <a:latin typeface="Arial"/>
                <a:cs typeface="Arial"/>
              </a:rPr>
              <a:t> </a:t>
            </a:r>
            <a:r>
              <a:rPr sz="1900" b="1" spc="-5" dirty="0">
                <a:latin typeface="Arial"/>
                <a:cs typeface="Arial"/>
              </a:rPr>
              <a:t>alto</a:t>
            </a:r>
            <a:r>
              <a:rPr sz="1900" b="1" spc="130" dirty="0">
                <a:latin typeface="Arial"/>
                <a:cs typeface="Arial"/>
              </a:rPr>
              <a:t> </a:t>
            </a:r>
            <a:r>
              <a:rPr sz="1900" b="1" spc="-5" dirty="0">
                <a:latin typeface="Arial"/>
                <a:cs typeface="Arial"/>
              </a:rPr>
              <a:t>riesgo</a:t>
            </a:r>
            <a:r>
              <a:rPr sz="1900" b="1" spc="135" dirty="0">
                <a:latin typeface="Arial"/>
                <a:cs typeface="Arial"/>
              </a:rPr>
              <a:t> </a:t>
            </a:r>
            <a:r>
              <a:rPr sz="1900" b="1" spc="-5" dirty="0">
                <a:latin typeface="Arial"/>
                <a:cs typeface="Arial"/>
              </a:rPr>
              <a:t>si</a:t>
            </a:r>
            <a:r>
              <a:rPr sz="1900" b="1" spc="130" dirty="0">
                <a:latin typeface="Arial"/>
                <a:cs typeface="Arial"/>
              </a:rPr>
              <a:t> </a:t>
            </a:r>
            <a:r>
              <a:rPr sz="1900" b="1" spc="-5" dirty="0">
                <a:latin typeface="Arial"/>
                <a:cs typeface="Arial"/>
              </a:rPr>
              <a:t>el</a:t>
            </a:r>
            <a:r>
              <a:rPr sz="1900" b="1" spc="130" dirty="0">
                <a:latin typeface="Arial"/>
                <a:cs typeface="Arial"/>
              </a:rPr>
              <a:t> </a:t>
            </a:r>
            <a:r>
              <a:rPr sz="1900" b="1" spc="-5" dirty="0">
                <a:latin typeface="Arial"/>
                <a:cs typeface="Arial"/>
              </a:rPr>
              <a:t>transformador</a:t>
            </a:r>
            <a:endParaRPr sz="1900">
              <a:latin typeface="Arial"/>
              <a:cs typeface="Arial"/>
            </a:endParaRPr>
          </a:p>
        </p:txBody>
      </p:sp>
      <p:sp>
        <p:nvSpPr>
          <p:cNvPr id="10" name="object 10"/>
          <p:cNvSpPr txBox="1"/>
          <p:nvPr/>
        </p:nvSpPr>
        <p:spPr>
          <a:xfrm>
            <a:off x="1626362" y="3089784"/>
            <a:ext cx="2402205" cy="269304"/>
          </a:xfrm>
          <a:prstGeom prst="rect">
            <a:avLst/>
          </a:prstGeom>
          <a:solidFill>
            <a:srgbClr val="00FF00"/>
          </a:solidFill>
        </p:spPr>
        <p:txBody>
          <a:bodyPr vert="horz" wrap="square" lIns="0" tIns="0" rIns="0" bIns="0" rtlCol="0">
            <a:spAutoFit/>
          </a:bodyPr>
          <a:lstStyle/>
          <a:p>
            <a:pPr>
              <a:lnSpc>
                <a:spcPts val="2145"/>
              </a:lnSpc>
            </a:pPr>
            <a:r>
              <a:rPr sz="1900" b="1" spc="-5" dirty="0">
                <a:latin typeface="Arial"/>
                <a:cs typeface="Arial"/>
              </a:rPr>
              <a:t>continúa</a:t>
            </a:r>
            <a:r>
              <a:rPr sz="1900" b="1" dirty="0">
                <a:latin typeface="Arial"/>
                <a:cs typeface="Arial"/>
              </a:rPr>
              <a:t> </a:t>
            </a:r>
            <a:r>
              <a:rPr sz="1900" b="1" spc="-5" dirty="0">
                <a:latin typeface="Arial"/>
                <a:cs typeface="Arial"/>
              </a:rPr>
              <a:t>en</a:t>
            </a:r>
            <a:r>
              <a:rPr sz="1900" b="1" spc="10" dirty="0">
                <a:latin typeface="Arial"/>
                <a:cs typeface="Arial"/>
              </a:rPr>
              <a:t> </a:t>
            </a:r>
            <a:r>
              <a:rPr sz="1900" b="1" spc="-5" dirty="0">
                <a:latin typeface="Arial"/>
                <a:cs typeface="Arial"/>
              </a:rPr>
              <a:t>servicio.</a:t>
            </a:r>
            <a:endParaRPr sz="1900">
              <a:latin typeface="Arial"/>
              <a:cs typeface="Arial"/>
            </a:endParaRPr>
          </a:p>
        </p:txBody>
      </p:sp>
      <p:grpSp>
        <p:nvGrpSpPr>
          <p:cNvPr id="11" name="object 11"/>
          <p:cNvGrpSpPr/>
          <p:nvPr/>
        </p:nvGrpSpPr>
        <p:grpSpPr>
          <a:xfrm>
            <a:off x="719327" y="3644520"/>
            <a:ext cx="8607425" cy="277495"/>
            <a:chOff x="719327" y="3644519"/>
            <a:chExt cx="8607425" cy="277495"/>
          </a:xfrm>
        </p:grpSpPr>
        <p:sp>
          <p:nvSpPr>
            <p:cNvPr id="12" name="object 12"/>
            <p:cNvSpPr/>
            <p:nvPr/>
          </p:nvSpPr>
          <p:spPr>
            <a:xfrm>
              <a:off x="719327" y="3644519"/>
              <a:ext cx="8607425" cy="277495"/>
            </a:xfrm>
            <a:custGeom>
              <a:avLst/>
              <a:gdLst/>
              <a:ahLst/>
              <a:cxnLst/>
              <a:rect l="l" t="t" r="r" b="b"/>
              <a:pathLst>
                <a:path w="8607425" h="277495">
                  <a:moveTo>
                    <a:pt x="8607298" y="0"/>
                  </a:moveTo>
                  <a:lnTo>
                    <a:pt x="0" y="0"/>
                  </a:lnTo>
                  <a:lnTo>
                    <a:pt x="0" y="277367"/>
                  </a:lnTo>
                  <a:lnTo>
                    <a:pt x="8607298" y="277367"/>
                  </a:lnTo>
                  <a:lnTo>
                    <a:pt x="8607298" y="0"/>
                  </a:lnTo>
                  <a:close/>
                </a:path>
              </a:pathLst>
            </a:custGeom>
            <a:solidFill>
              <a:srgbClr val="FFFF00"/>
            </a:solidFill>
          </p:spPr>
          <p:txBody>
            <a:bodyPr wrap="square" lIns="0" tIns="0" rIns="0" bIns="0" rtlCol="0"/>
            <a:lstStyle/>
            <a:p>
              <a:endParaRPr/>
            </a:p>
          </p:txBody>
        </p:sp>
        <p:pic>
          <p:nvPicPr>
            <p:cNvPr id="13" name="object 13"/>
            <p:cNvPicPr/>
            <p:nvPr/>
          </p:nvPicPr>
          <p:blipFill>
            <a:blip r:embed="rId2" cstate="print"/>
            <a:stretch>
              <a:fillRect/>
            </a:stretch>
          </p:blipFill>
          <p:spPr>
            <a:xfrm>
              <a:off x="719454" y="3658870"/>
              <a:ext cx="208914" cy="208914"/>
            </a:xfrm>
            <a:prstGeom prst="rect">
              <a:avLst/>
            </a:prstGeom>
          </p:spPr>
        </p:pic>
      </p:grpSp>
      <p:sp>
        <p:nvSpPr>
          <p:cNvPr id="14" name="object 14"/>
          <p:cNvSpPr txBox="1"/>
          <p:nvPr/>
        </p:nvSpPr>
        <p:spPr>
          <a:xfrm>
            <a:off x="719327" y="3644520"/>
            <a:ext cx="8607425" cy="269304"/>
          </a:xfrm>
          <a:prstGeom prst="rect">
            <a:avLst/>
          </a:prstGeom>
        </p:spPr>
        <p:txBody>
          <a:bodyPr vert="horz" wrap="square" lIns="0" tIns="0" rIns="0" bIns="0" rtlCol="0">
            <a:spAutoFit/>
          </a:bodyPr>
          <a:lstStyle/>
          <a:p>
            <a:pPr marL="271121">
              <a:lnSpc>
                <a:spcPts val="2145"/>
              </a:lnSpc>
            </a:pPr>
            <a:r>
              <a:rPr sz="1900" b="1" spc="-5" dirty="0">
                <a:latin typeface="Arial"/>
                <a:cs typeface="Arial"/>
              </a:rPr>
              <a:t>Análisis</a:t>
            </a:r>
            <a:r>
              <a:rPr sz="1900" b="1" spc="445" dirty="0">
                <a:latin typeface="Arial"/>
                <a:cs typeface="Arial"/>
              </a:rPr>
              <a:t> </a:t>
            </a:r>
            <a:r>
              <a:rPr sz="1900" b="1" spc="-5" dirty="0">
                <a:latin typeface="Arial"/>
                <a:cs typeface="Arial"/>
              </a:rPr>
              <a:t>de</a:t>
            </a:r>
            <a:r>
              <a:rPr sz="1900" b="1" spc="440" dirty="0">
                <a:latin typeface="Arial"/>
                <a:cs typeface="Arial"/>
              </a:rPr>
              <a:t> </a:t>
            </a:r>
            <a:r>
              <a:rPr sz="1900" b="1" spc="-5" dirty="0">
                <a:latin typeface="Arial"/>
                <a:cs typeface="Arial"/>
              </a:rPr>
              <a:t>Resultados</a:t>
            </a:r>
            <a:r>
              <a:rPr sz="1900" b="1" spc="449" dirty="0">
                <a:latin typeface="Arial"/>
                <a:cs typeface="Arial"/>
              </a:rPr>
              <a:t> </a:t>
            </a:r>
            <a:r>
              <a:rPr sz="1900" b="1" spc="-5" dirty="0">
                <a:latin typeface="Arial"/>
                <a:cs typeface="Arial"/>
              </a:rPr>
              <a:t>(IEEE</a:t>
            </a:r>
            <a:r>
              <a:rPr sz="1900" b="1" spc="445" dirty="0">
                <a:latin typeface="Arial"/>
                <a:cs typeface="Arial"/>
              </a:rPr>
              <a:t> </a:t>
            </a:r>
            <a:r>
              <a:rPr sz="1900" b="1" dirty="0">
                <a:latin typeface="Arial"/>
                <a:cs typeface="Arial"/>
              </a:rPr>
              <a:t>C57.104-2008</a:t>
            </a:r>
            <a:r>
              <a:rPr sz="1900" b="1" spc="465" dirty="0">
                <a:latin typeface="Arial"/>
                <a:cs typeface="Arial"/>
              </a:rPr>
              <a:t> </a:t>
            </a:r>
            <a:r>
              <a:rPr sz="1900" b="1" spc="-5" dirty="0">
                <a:latin typeface="Arial"/>
                <a:cs typeface="Arial"/>
              </a:rPr>
              <a:t>y</a:t>
            </a:r>
            <a:r>
              <a:rPr sz="1900" b="1" spc="426" dirty="0">
                <a:latin typeface="Arial"/>
                <a:cs typeface="Arial"/>
              </a:rPr>
              <a:t> </a:t>
            </a:r>
            <a:r>
              <a:rPr sz="1900" b="1" spc="-5" dirty="0">
                <a:latin typeface="Arial"/>
                <a:cs typeface="Arial"/>
              </a:rPr>
              <a:t>El</a:t>
            </a:r>
            <a:r>
              <a:rPr sz="1900" b="1" spc="459" dirty="0">
                <a:latin typeface="Arial"/>
                <a:cs typeface="Arial"/>
              </a:rPr>
              <a:t> </a:t>
            </a:r>
            <a:r>
              <a:rPr sz="1900" b="1" spc="-5" dirty="0">
                <a:latin typeface="Arial"/>
                <a:cs typeface="Arial"/>
              </a:rPr>
              <a:t>Triángulo</a:t>
            </a:r>
            <a:r>
              <a:rPr sz="1900" b="1" spc="449" dirty="0">
                <a:latin typeface="Arial"/>
                <a:cs typeface="Arial"/>
              </a:rPr>
              <a:t> </a:t>
            </a:r>
            <a:r>
              <a:rPr sz="1900" b="1" spc="-5" dirty="0">
                <a:latin typeface="Arial"/>
                <a:cs typeface="Arial"/>
              </a:rPr>
              <a:t>de</a:t>
            </a:r>
            <a:r>
              <a:rPr sz="1900" b="1" spc="440" dirty="0">
                <a:latin typeface="Arial"/>
                <a:cs typeface="Arial"/>
              </a:rPr>
              <a:t> </a:t>
            </a:r>
            <a:r>
              <a:rPr sz="1900" b="1" spc="-5" dirty="0">
                <a:latin typeface="Arial"/>
                <a:cs typeface="Arial"/>
              </a:rPr>
              <a:t>Duval):</a:t>
            </a:r>
            <a:endParaRPr sz="1900">
              <a:latin typeface="Arial"/>
              <a:cs typeface="Arial"/>
            </a:endParaRPr>
          </a:p>
        </p:txBody>
      </p:sp>
      <p:sp>
        <p:nvSpPr>
          <p:cNvPr id="15" name="object 15"/>
          <p:cNvSpPr txBox="1"/>
          <p:nvPr/>
        </p:nvSpPr>
        <p:spPr>
          <a:xfrm>
            <a:off x="9450069" y="3644520"/>
            <a:ext cx="5232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Para</a:t>
            </a:r>
            <a:endParaRPr sz="1900">
              <a:latin typeface="Arial"/>
              <a:cs typeface="Arial"/>
            </a:endParaRPr>
          </a:p>
        </p:txBody>
      </p:sp>
      <p:sp>
        <p:nvSpPr>
          <p:cNvPr id="16" name="object 16"/>
          <p:cNvSpPr/>
          <p:nvPr/>
        </p:nvSpPr>
        <p:spPr>
          <a:xfrm>
            <a:off x="8418321" y="3921837"/>
            <a:ext cx="1181100" cy="278130"/>
          </a:xfrm>
          <a:custGeom>
            <a:avLst/>
            <a:gdLst/>
            <a:ahLst/>
            <a:cxnLst/>
            <a:rect l="l" t="t" r="r" b="b"/>
            <a:pathLst>
              <a:path w="1181100" h="278129">
                <a:moveTo>
                  <a:pt x="1181100" y="0"/>
                </a:moveTo>
                <a:lnTo>
                  <a:pt x="0" y="0"/>
                </a:lnTo>
                <a:lnTo>
                  <a:pt x="0" y="277672"/>
                </a:lnTo>
                <a:lnTo>
                  <a:pt x="1181100" y="277672"/>
                </a:lnTo>
                <a:lnTo>
                  <a:pt x="1181100" y="0"/>
                </a:lnTo>
                <a:close/>
              </a:path>
            </a:pathLst>
          </a:custGeom>
          <a:solidFill>
            <a:srgbClr val="FFFF00"/>
          </a:solidFill>
        </p:spPr>
        <p:txBody>
          <a:bodyPr wrap="square" lIns="0" tIns="0" rIns="0" bIns="0" rtlCol="0"/>
          <a:lstStyle/>
          <a:p>
            <a:endParaRPr/>
          </a:p>
        </p:txBody>
      </p:sp>
      <p:sp>
        <p:nvSpPr>
          <p:cNvPr id="17" name="object 17"/>
          <p:cNvSpPr txBox="1"/>
          <p:nvPr/>
        </p:nvSpPr>
        <p:spPr>
          <a:xfrm>
            <a:off x="990601" y="3921886"/>
            <a:ext cx="272732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conocer</a:t>
            </a:r>
            <a:r>
              <a:rPr sz="1900" b="1" spc="210" dirty="0">
                <a:latin typeface="Arial"/>
                <a:cs typeface="Arial"/>
              </a:rPr>
              <a:t> </a:t>
            </a:r>
            <a:r>
              <a:rPr sz="1900" b="1" spc="-5" dirty="0">
                <a:latin typeface="Arial"/>
                <a:cs typeface="Arial"/>
              </a:rPr>
              <a:t>el</a:t>
            </a:r>
            <a:r>
              <a:rPr sz="1900" b="1" spc="220" dirty="0">
                <a:latin typeface="Arial"/>
                <a:cs typeface="Arial"/>
              </a:rPr>
              <a:t> </a:t>
            </a:r>
            <a:r>
              <a:rPr sz="1900" b="1" spc="-5" dirty="0">
                <a:latin typeface="Arial"/>
                <a:cs typeface="Arial"/>
              </a:rPr>
              <a:t>tipo</a:t>
            </a:r>
            <a:r>
              <a:rPr sz="1900" b="1" spc="220" dirty="0">
                <a:latin typeface="Arial"/>
                <a:cs typeface="Arial"/>
              </a:rPr>
              <a:t> </a:t>
            </a:r>
            <a:r>
              <a:rPr sz="1900" b="1" spc="-5" dirty="0">
                <a:latin typeface="Arial"/>
                <a:cs typeface="Arial"/>
              </a:rPr>
              <a:t>de</a:t>
            </a:r>
            <a:r>
              <a:rPr sz="1900" b="1" spc="220" dirty="0">
                <a:latin typeface="Arial"/>
                <a:cs typeface="Arial"/>
              </a:rPr>
              <a:t> </a:t>
            </a:r>
            <a:r>
              <a:rPr sz="1900" b="1" spc="-5" dirty="0">
                <a:latin typeface="Arial"/>
                <a:cs typeface="Arial"/>
              </a:rPr>
              <a:t>falla</a:t>
            </a:r>
            <a:endParaRPr sz="1900">
              <a:latin typeface="Arial"/>
              <a:cs typeface="Arial"/>
            </a:endParaRPr>
          </a:p>
        </p:txBody>
      </p:sp>
      <p:sp>
        <p:nvSpPr>
          <p:cNvPr id="18" name="object 18"/>
          <p:cNvSpPr txBox="1"/>
          <p:nvPr/>
        </p:nvSpPr>
        <p:spPr>
          <a:xfrm>
            <a:off x="3717672" y="3921886"/>
            <a:ext cx="4700905" cy="269304"/>
          </a:xfrm>
          <a:prstGeom prst="rect">
            <a:avLst/>
          </a:prstGeom>
        </p:spPr>
        <p:txBody>
          <a:bodyPr vert="horz" wrap="square" lIns="0" tIns="0" rIns="0" bIns="0" rtlCol="0">
            <a:spAutoFit/>
          </a:bodyPr>
          <a:lstStyle/>
          <a:p>
            <a:pPr marL="93971">
              <a:lnSpc>
                <a:spcPts val="2145"/>
              </a:lnSpc>
            </a:pPr>
            <a:r>
              <a:rPr sz="1900" b="1" spc="-5" dirty="0">
                <a:latin typeface="Arial"/>
                <a:cs typeface="Arial"/>
              </a:rPr>
              <a:t>al</a:t>
            </a:r>
            <a:r>
              <a:rPr sz="1900" b="1" spc="214" dirty="0">
                <a:latin typeface="Arial"/>
                <a:cs typeface="Arial"/>
              </a:rPr>
              <a:t> </a:t>
            </a:r>
            <a:r>
              <a:rPr sz="1900" b="1" spc="-5" dirty="0">
                <a:latin typeface="Arial"/>
                <a:cs typeface="Arial"/>
              </a:rPr>
              <a:t>cual</a:t>
            </a:r>
            <a:r>
              <a:rPr sz="1900" b="1" spc="220" dirty="0">
                <a:latin typeface="Arial"/>
                <a:cs typeface="Arial"/>
              </a:rPr>
              <a:t> </a:t>
            </a:r>
            <a:r>
              <a:rPr sz="1900" b="1" spc="-5" dirty="0">
                <a:latin typeface="Arial"/>
                <a:cs typeface="Arial"/>
              </a:rPr>
              <a:t>fue</a:t>
            </a:r>
            <a:r>
              <a:rPr sz="1900" b="1" spc="220" dirty="0">
                <a:latin typeface="Arial"/>
                <a:cs typeface="Arial"/>
              </a:rPr>
              <a:t> </a:t>
            </a:r>
            <a:r>
              <a:rPr sz="1900" b="1" spc="-5" dirty="0">
                <a:latin typeface="Arial"/>
                <a:cs typeface="Arial"/>
              </a:rPr>
              <a:t>sometido</a:t>
            </a:r>
            <a:r>
              <a:rPr sz="1900" b="1" spc="220" dirty="0">
                <a:latin typeface="Arial"/>
                <a:cs typeface="Arial"/>
              </a:rPr>
              <a:t> </a:t>
            </a:r>
            <a:r>
              <a:rPr sz="1900" b="1" spc="-5" dirty="0">
                <a:latin typeface="Arial"/>
                <a:cs typeface="Arial"/>
              </a:rPr>
              <a:t>el</a:t>
            </a:r>
            <a:r>
              <a:rPr sz="1900" b="1" spc="220" dirty="0">
                <a:latin typeface="Arial"/>
                <a:cs typeface="Arial"/>
              </a:rPr>
              <a:t> </a:t>
            </a:r>
            <a:r>
              <a:rPr sz="1900" b="1" spc="-5" dirty="0">
                <a:latin typeface="Arial"/>
                <a:cs typeface="Arial"/>
              </a:rPr>
              <a:t>transformador,</a:t>
            </a:r>
            <a:endParaRPr sz="1900">
              <a:latin typeface="Arial"/>
              <a:cs typeface="Arial"/>
            </a:endParaRPr>
          </a:p>
        </p:txBody>
      </p:sp>
      <p:sp>
        <p:nvSpPr>
          <p:cNvPr id="19" name="object 19"/>
          <p:cNvSpPr txBox="1"/>
          <p:nvPr/>
        </p:nvSpPr>
        <p:spPr>
          <a:xfrm>
            <a:off x="8405622" y="3892676"/>
            <a:ext cx="158051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r>
              <a:rPr sz="1900" b="1" spc="185" dirty="0">
                <a:latin typeface="Arial"/>
                <a:cs typeface="Arial"/>
              </a:rPr>
              <a:t> </a:t>
            </a:r>
            <a:r>
              <a:rPr sz="1900" b="1" spc="-5" dirty="0">
                <a:latin typeface="Arial"/>
                <a:cs typeface="Arial"/>
              </a:rPr>
              <a:t>análisis</a:t>
            </a:r>
            <a:r>
              <a:rPr sz="1900" b="1" spc="195" dirty="0">
                <a:latin typeface="Arial"/>
                <a:cs typeface="Arial"/>
              </a:rPr>
              <a:t> </a:t>
            </a:r>
            <a:r>
              <a:rPr sz="1900" b="1" spc="-15" dirty="0">
                <a:latin typeface="Arial"/>
                <a:cs typeface="Arial"/>
              </a:rPr>
              <a:t>de</a:t>
            </a:r>
            <a:endParaRPr sz="1900">
              <a:latin typeface="Arial"/>
              <a:cs typeface="Arial"/>
            </a:endParaRPr>
          </a:p>
        </p:txBody>
      </p:sp>
      <p:sp>
        <p:nvSpPr>
          <p:cNvPr id="20" name="object 20"/>
          <p:cNvSpPr txBox="1"/>
          <p:nvPr/>
        </p:nvSpPr>
        <p:spPr>
          <a:xfrm>
            <a:off x="990600" y="4199510"/>
            <a:ext cx="1884045" cy="269304"/>
          </a:xfrm>
          <a:prstGeom prst="rect">
            <a:avLst/>
          </a:prstGeom>
          <a:solidFill>
            <a:srgbClr val="FFFF00"/>
          </a:solidFill>
        </p:spPr>
        <p:txBody>
          <a:bodyPr vert="horz" wrap="square" lIns="0" tIns="0" rIns="0" bIns="0" rtlCol="0">
            <a:spAutoFit/>
          </a:bodyPr>
          <a:lstStyle/>
          <a:p>
            <a:pPr>
              <a:lnSpc>
                <a:spcPts val="2145"/>
              </a:lnSpc>
              <a:tabLst>
                <a:tab pos="823521" algn="l"/>
              </a:tabLst>
            </a:pPr>
            <a:r>
              <a:rPr sz="1900" b="1" spc="-5" dirty="0">
                <a:latin typeface="Arial"/>
                <a:cs typeface="Arial"/>
              </a:rPr>
              <a:t>g</a:t>
            </a:r>
            <a:r>
              <a:rPr sz="1900" b="1" dirty="0">
                <a:latin typeface="Arial"/>
                <a:cs typeface="Arial"/>
              </a:rPr>
              <a:t>a</a:t>
            </a:r>
            <a:r>
              <a:rPr sz="1900" b="1" spc="-5" dirty="0">
                <a:latin typeface="Arial"/>
                <a:cs typeface="Arial"/>
              </a:rPr>
              <a:t>ses</a:t>
            </a:r>
            <a:r>
              <a:rPr sz="1900" b="1" dirty="0">
                <a:latin typeface="Arial"/>
                <a:cs typeface="Arial"/>
              </a:rPr>
              <a:t>	</a:t>
            </a:r>
            <a:r>
              <a:rPr sz="1900" b="1" spc="-5" dirty="0">
                <a:latin typeface="Arial"/>
                <a:cs typeface="Arial"/>
              </a:rPr>
              <a:t>dis</a:t>
            </a:r>
            <a:r>
              <a:rPr sz="1900" b="1" dirty="0">
                <a:latin typeface="Arial"/>
                <a:cs typeface="Arial"/>
              </a:rPr>
              <a:t>u</a:t>
            </a:r>
            <a:r>
              <a:rPr sz="1900" b="1" spc="-5" dirty="0">
                <a:latin typeface="Arial"/>
                <a:cs typeface="Arial"/>
              </a:rPr>
              <a:t>e</a:t>
            </a:r>
            <a:r>
              <a:rPr sz="1900" b="1" spc="-15" dirty="0">
                <a:latin typeface="Arial"/>
                <a:cs typeface="Arial"/>
              </a:rPr>
              <a:t>l</a:t>
            </a:r>
            <a:r>
              <a:rPr sz="1900" b="1" spc="-5" dirty="0">
                <a:latin typeface="Arial"/>
                <a:cs typeface="Arial"/>
              </a:rPr>
              <a:t>t</a:t>
            </a:r>
            <a:r>
              <a:rPr sz="1900" b="1" dirty="0">
                <a:latin typeface="Arial"/>
                <a:cs typeface="Arial"/>
              </a:rPr>
              <a:t>o</a:t>
            </a:r>
            <a:r>
              <a:rPr sz="1900" b="1" spc="-5" dirty="0">
                <a:latin typeface="Arial"/>
                <a:cs typeface="Arial"/>
              </a:rPr>
              <a:t>s</a:t>
            </a:r>
            <a:endParaRPr sz="1900">
              <a:latin typeface="Arial"/>
              <a:cs typeface="Arial"/>
            </a:endParaRPr>
          </a:p>
        </p:txBody>
      </p:sp>
      <p:sp>
        <p:nvSpPr>
          <p:cNvPr id="21" name="object 21"/>
          <p:cNvSpPr txBox="1"/>
          <p:nvPr/>
        </p:nvSpPr>
        <p:spPr>
          <a:xfrm>
            <a:off x="2874519" y="4199509"/>
            <a:ext cx="4594224" cy="269304"/>
          </a:xfrm>
          <a:prstGeom prst="rect">
            <a:avLst/>
          </a:prstGeom>
        </p:spPr>
        <p:txBody>
          <a:bodyPr vert="horz" wrap="square" lIns="0" tIns="0" rIns="0" bIns="0" rtlCol="0">
            <a:spAutoFit/>
          </a:bodyPr>
          <a:lstStyle/>
          <a:p>
            <a:pPr marL="139688">
              <a:lnSpc>
                <a:spcPts val="2145"/>
              </a:lnSpc>
              <a:tabLst>
                <a:tab pos="561291" algn="l"/>
                <a:tab pos="902255" algn="l"/>
                <a:tab pos="1725142" algn="l"/>
                <a:tab pos="2641365" algn="l"/>
                <a:tab pos="3370916" algn="l"/>
                <a:tab pos="4167134" algn="l"/>
              </a:tabLst>
            </a:pPr>
            <a:r>
              <a:rPr sz="1900" b="1" spc="-5" dirty="0">
                <a:latin typeface="Arial"/>
                <a:cs typeface="Arial"/>
              </a:rPr>
              <a:t>en	el	aceite	cuenta	entre	otras,	de</a:t>
            </a:r>
            <a:endParaRPr sz="1900">
              <a:latin typeface="Arial"/>
              <a:cs typeface="Arial"/>
            </a:endParaRPr>
          </a:p>
        </p:txBody>
      </p:sp>
      <p:sp>
        <p:nvSpPr>
          <p:cNvPr id="22" name="object 22"/>
          <p:cNvSpPr txBox="1"/>
          <p:nvPr/>
        </p:nvSpPr>
        <p:spPr>
          <a:xfrm>
            <a:off x="7468490" y="4199510"/>
            <a:ext cx="2107565" cy="269304"/>
          </a:xfrm>
          <a:prstGeom prst="rect">
            <a:avLst/>
          </a:prstGeom>
          <a:solidFill>
            <a:srgbClr val="FFFF00"/>
          </a:solidFill>
        </p:spPr>
        <p:txBody>
          <a:bodyPr vert="horz" wrap="square" lIns="0" tIns="0" rIns="0" bIns="0" rtlCol="0">
            <a:spAutoFit/>
          </a:bodyPr>
          <a:lstStyle/>
          <a:p>
            <a:pPr>
              <a:lnSpc>
                <a:spcPts val="2145"/>
              </a:lnSpc>
              <a:tabLst>
                <a:tab pos="570180" algn="l"/>
              </a:tabLst>
            </a:pPr>
            <a:r>
              <a:rPr sz="1900" b="1" dirty="0">
                <a:latin typeface="Arial"/>
                <a:cs typeface="Arial"/>
              </a:rPr>
              <a:t>dos	</a:t>
            </a:r>
            <a:r>
              <a:rPr sz="1900" b="1" spc="-5" dirty="0">
                <a:latin typeface="Arial"/>
                <a:cs typeface="Arial"/>
              </a:rPr>
              <a:t>herramientas</a:t>
            </a:r>
            <a:endParaRPr sz="1900">
              <a:latin typeface="Arial"/>
              <a:cs typeface="Arial"/>
            </a:endParaRPr>
          </a:p>
        </p:txBody>
      </p:sp>
      <p:sp>
        <p:nvSpPr>
          <p:cNvPr id="23" name="object 23"/>
          <p:cNvSpPr txBox="1"/>
          <p:nvPr/>
        </p:nvSpPr>
        <p:spPr>
          <a:xfrm>
            <a:off x="9679686" y="4170045"/>
            <a:ext cx="30670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endParaRPr sz="1900">
              <a:latin typeface="Arial"/>
              <a:cs typeface="Arial"/>
            </a:endParaRPr>
          </a:p>
        </p:txBody>
      </p:sp>
      <p:sp>
        <p:nvSpPr>
          <p:cNvPr id="24" name="object 24"/>
          <p:cNvSpPr txBox="1"/>
          <p:nvPr/>
        </p:nvSpPr>
        <p:spPr>
          <a:xfrm>
            <a:off x="977900" y="4448936"/>
            <a:ext cx="1379856"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diagnóstico</a:t>
            </a:r>
            <a:endParaRPr sz="1900">
              <a:latin typeface="Arial"/>
              <a:cs typeface="Arial"/>
            </a:endParaRPr>
          </a:p>
        </p:txBody>
      </p:sp>
      <p:sp>
        <p:nvSpPr>
          <p:cNvPr id="25" name="object 25"/>
          <p:cNvSpPr txBox="1"/>
          <p:nvPr/>
        </p:nvSpPr>
        <p:spPr>
          <a:xfrm>
            <a:off x="2345689" y="4478402"/>
            <a:ext cx="22345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a:t>
            </a:r>
            <a:r>
              <a:rPr sz="1900" b="1" spc="40" dirty="0">
                <a:latin typeface="Arial"/>
                <a:cs typeface="Arial"/>
              </a:rPr>
              <a:t> </a:t>
            </a:r>
            <a:r>
              <a:rPr sz="1900" b="1" spc="-5" dirty="0">
                <a:latin typeface="Arial"/>
                <a:cs typeface="Arial"/>
              </a:rPr>
              <a:t>Radio</a:t>
            </a:r>
            <a:r>
              <a:rPr sz="1900" b="1" spc="55" dirty="0">
                <a:latin typeface="Arial"/>
                <a:cs typeface="Arial"/>
              </a:rPr>
              <a:t> </a:t>
            </a:r>
            <a:r>
              <a:rPr sz="1900" b="1" spc="-5" dirty="0">
                <a:latin typeface="Arial"/>
                <a:cs typeface="Arial"/>
              </a:rPr>
              <a:t>de</a:t>
            </a:r>
            <a:r>
              <a:rPr sz="1900" b="1" spc="55" dirty="0">
                <a:latin typeface="Arial"/>
                <a:cs typeface="Arial"/>
              </a:rPr>
              <a:t> </a:t>
            </a:r>
            <a:r>
              <a:rPr sz="1900" b="1" spc="-5" dirty="0">
                <a:latin typeface="Arial"/>
                <a:cs typeface="Arial"/>
              </a:rPr>
              <a:t>Rodgers</a:t>
            </a:r>
            <a:endParaRPr sz="1900">
              <a:latin typeface="Arial"/>
              <a:cs typeface="Arial"/>
            </a:endParaRPr>
          </a:p>
        </p:txBody>
      </p:sp>
      <p:sp>
        <p:nvSpPr>
          <p:cNvPr id="26" name="object 26"/>
          <p:cNvSpPr txBox="1"/>
          <p:nvPr/>
        </p:nvSpPr>
        <p:spPr>
          <a:xfrm>
            <a:off x="4642230" y="4448936"/>
            <a:ext cx="423417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según</a:t>
            </a:r>
            <a:r>
              <a:rPr sz="1900" b="1" spc="60" dirty="0">
                <a:latin typeface="Arial"/>
                <a:cs typeface="Arial"/>
              </a:rPr>
              <a:t> </a:t>
            </a:r>
            <a:r>
              <a:rPr sz="1900" b="1" spc="-5" dirty="0">
                <a:latin typeface="Arial"/>
                <a:cs typeface="Arial"/>
              </a:rPr>
              <a:t>lo</a:t>
            </a:r>
            <a:r>
              <a:rPr sz="1900" b="1" spc="70" dirty="0">
                <a:latin typeface="Arial"/>
                <a:cs typeface="Arial"/>
              </a:rPr>
              <a:t> </a:t>
            </a:r>
            <a:r>
              <a:rPr sz="1900" b="1" spc="-5" dirty="0">
                <a:latin typeface="Arial"/>
                <a:cs typeface="Arial"/>
              </a:rPr>
              <a:t>expresado</a:t>
            </a:r>
            <a:r>
              <a:rPr sz="1900" b="1" spc="60" dirty="0">
                <a:latin typeface="Arial"/>
                <a:cs typeface="Arial"/>
              </a:rPr>
              <a:t> </a:t>
            </a:r>
            <a:r>
              <a:rPr sz="1900" b="1" spc="-5" dirty="0">
                <a:latin typeface="Arial"/>
                <a:cs typeface="Arial"/>
              </a:rPr>
              <a:t>en</a:t>
            </a:r>
            <a:r>
              <a:rPr sz="1900" b="1" spc="60" dirty="0">
                <a:latin typeface="Arial"/>
                <a:cs typeface="Arial"/>
              </a:rPr>
              <a:t> </a:t>
            </a:r>
            <a:r>
              <a:rPr sz="1900" b="1" spc="-5" dirty="0">
                <a:latin typeface="Arial"/>
                <a:cs typeface="Arial"/>
              </a:rPr>
              <a:t>la</a:t>
            </a:r>
            <a:r>
              <a:rPr sz="1900" b="1" spc="55" dirty="0">
                <a:latin typeface="Arial"/>
                <a:cs typeface="Arial"/>
              </a:rPr>
              <a:t> </a:t>
            </a:r>
            <a:r>
              <a:rPr sz="1900" b="1" spc="-5" dirty="0">
                <a:latin typeface="Arial"/>
                <a:cs typeface="Arial"/>
              </a:rPr>
              <a:t>norma</a:t>
            </a:r>
            <a:r>
              <a:rPr sz="1900" b="1" spc="65" dirty="0">
                <a:latin typeface="Arial"/>
                <a:cs typeface="Arial"/>
              </a:rPr>
              <a:t> </a:t>
            </a:r>
            <a:r>
              <a:rPr sz="1900" b="1" spc="-5" dirty="0">
                <a:latin typeface="Arial"/>
                <a:cs typeface="Arial"/>
              </a:rPr>
              <a:t>y</a:t>
            </a:r>
            <a:r>
              <a:rPr sz="1900" b="1" spc="44" dirty="0">
                <a:latin typeface="Arial"/>
                <a:cs typeface="Arial"/>
              </a:rPr>
              <a:t> </a:t>
            </a:r>
            <a:r>
              <a:rPr sz="1900" b="1" spc="-5" dirty="0">
                <a:latin typeface="Arial"/>
                <a:cs typeface="Arial"/>
              </a:rPr>
              <a:t>el</a:t>
            </a:r>
            <a:endParaRPr sz="1900">
              <a:latin typeface="Arial"/>
              <a:cs typeface="Arial"/>
            </a:endParaRPr>
          </a:p>
        </p:txBody>
      </p:sp>
      <p:sp>
        <p:nvSpPr>
          <p:cNvPr id="27" name="object 27"/>
          <p:cNvSpPr txBox="1"/>
          <p:nvPr/>
        </p:nvSpPr>
        <p:spPr>
          <a:xfrm>
            <a:off x="8941055" y="4478402"/>
            <a:ext cx="1044575" cy="269304"/>
          </a:xfrm>
          <a:prstGeom prst="rect">
            <a:avLst/>
          </a:prstGeom>
          <a:solidFill>
            <a:srgbClr val="FFFF00"/>
          </a:solidFill>
        </p:spPr>
        <p:txBody>
          <a:bodyPr vert="horz" wrap="square" lIns="0" tIns="0" rIns="0" bIns="0" rtlCol="0">
            <a:spAutoFit/>
          </a:bodyPr>
          <a:lstStyle/>
          <a:p>
            <a:pPr>
              <a:lnSpc>
                <a:spcPts val="2145"/>
              </a:lnSpc>
            </a:pPr>
            <a:r>
              <a:rPr sz="1900" b="1" spc="10" dirty="0">
                <a:latin typeface="Arial"/>
                <a:cs typeface="Arial"/>
              </a:rPr>
              <a:t>t</a:t>
            </a:r>
            <a:r>
              <a:rPr sz="1900" b="1" spc="-5" dirty="0">
                <a:latin typeface="Arial"/>
                <a:cs typeface="Arial"/>
              </a:rPr>
              <a:t>rián</a:t>
            </a:r>
            <a:r>
              <a:rPr sz="1900" b="1" dirty="0">
                <a:latin typeface="Arial"/>
                <a:cs typeface="Arial"/>
              </a:rPr>
              <a:t>g</a:t>
            </a:r>
            <a:r>
              <a:rPr sz="1900" b="1" spc="-5" dirty="0">
                <a:latin typeface="Arial"/>
                <a:cs typeface="Arial"/>
              </a:rPr>
              <a:t>ulo</a:t>
            </a:r>
            <a:endParaRPr sz="1900">
              <a:latin typeface="Arial"/>
              <a:cs typeface="Arial"/>
            </a:endParaRPr>
          </a:p>
        </p:txBody>
      </p:sp>
      <p:sp>
        <p:nvSpPr>
          <p:cNvPr id="28" name="object 28"/>
          <p:cNvSpPr txBox="1"/>
          <p:nvPr/>
        </p:nvSpPr>
        <p:spPr>
          <a:xfrm>
            <a:off x="990601" y="4755769"/>
            <a:ext cx="10737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a:t>
            </a:r>
            <a:r>
              <a:rPr sz="1900" b="1" spc="-55" dirty="0">
                <a:latin typeface="Arial"/>
                <a:cs typeface="Arial"/>
              </a:rPr>
              <a:t> </a:t>
            </a:r>
            <a:r>
              <a:rPr sz="1900" b="1" spc="-5" dirty="0">
                <a:latin typeface="Arial"/>
                <a:cs typeface="Arial"/>
              </a:rPr>
              <a:t>Duval.</a:t>
            </a:r>
            <a:endParaRPr sz="1900">
              <a:latin typeface="Arial"/>
              <a:cs typeface="Arial"/>
            </a:endParaRPr>
          </a:p>
        </p:txBody>
      </p:sp>
      <p:pic>
        <p:nvPicPr>
          <p:cNvPr id="29" name="object 29"/>
          <p:cNvPicPr/>
          <p:nvPr/>
        </p:nvPicPr>
        <p:blipFill>
          <a:blip r:embed="rId3" cstate="print"/>
          <a:stretch>
            <a:fillRect/>
          </a:stretch>
        </p:blipFill>
        <p:spPr>
          <a:xfrm>
            <a:off x="719455" y="5338996"/>
            <a:ext cx="208914" cy="194394"/>
          </a:xfrm>
          <a:prstGeom prst="rect">
            <a:avLst/>
          </a:prstGeom>
        </p:spPr>
      </p:pic>
      <p:sp>
        <p:nvSpPr>
          <p:cNvPr id="30" name="object 30"/>
          <p:cNvSpPr txBox="1"/>
          <p:nvPr/>
        </p:nvSpPr>
        <p:spPr>
          <a:xfrm>
            <a:off x="977901" y="5281041"/>
            <a:ext cx="2533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El</a:t>
            </a:r>
            <a:endParaRPr sz="1900">
              <a:latin typeface="Arial"/>
              <a:cs typeface="Arial"/>
            </a:endParaRPr>
          </a:p>
        </p:txBody>
      </p:sp>
      <p:sp>
        <p:nvSpPr>
          <p:cNvPr id="42" name="object 4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159</a:t>
            </a:fld>
            <a:endParaRPr dirty="0"/>
          </a:p>
        </p:txBody>
      </p:sp>
      <p:sp>
        <p:nvSpPr>
          <p:cNvPr id="31" name="object 31"/>
          <p:cNvSpPr txBox="1"/>
          <p:nvPr/>
        </p:nvSpPr>
        <p:spPr>
          <a:xfrm>
            <a:off x="1281940" y="5310505"/>
            <a:ext cx="209740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triángulo</a:t>
            </a:r>
            <a:r>
              <a:rPr sz="1900" b="1" spc="-35" dirty="0">
                <a:latin typeface="Arial"/>
                <a:cs typeface="Arial"/>
              </a:rPr>
              <a:t> </a:t>
            </a:r>
            <a:r>
              <a:rPr sz="1900" b="1" spc="-10" dirty="0">
                <a:latin typeface="Arial"/>
                <a:cs typeface="Arial"/>
              </a:rPr>
              <a:t>de</a:t>
            </a:r>
            <a:r>
              <a:rPr sz="1900" b="1" spc="-35" dirty="0">
                <a:latin typeface="Arial"/>
                <a:cs typeface="Arial"/>
              </a:rPr>
              <a:t> </a:t>
            </a:r>
            <a:r>
              <a:rPr sz="1900" b="1" spc="-5" dirty="0">
                <a:latin typeface="Arial"/>
                <a:cs typeface="Arial"/>
              </a:rPr>
              <a:t>Duval</a:t>
            </a:r>
            <a:endParaRPr sz="1900">
              <a:latin typeface="Arial"/>
              <a:cs typeface="Arial"/>
            </a:endParaRPr>
          </a:p>
        </p:txBody>
      </p:sp>
      <p:sp>
        <p:nvSpPr>
          <p:cNvPr id="32" name="object 32"/>
          <p:cNvSpPr txBox="1"/>
          <p:nvPr/>
        </p:nvSpPr>
        <p:spPr>
          <a:xfrm>
            <a:off x="3430652" y="5281041"/>
            <a:ext cx="193357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es</a:t>
            </a:r>
            <a:r>
              <a:rPr sz="1900" b="1" spc="-44" dirty="0">
                <a:latin typeface="Arial"/>
                <a:cs typeface="Arial"/>
              </a:rPr>
              <a:t> </a:t>
            </a:r>
            <a:r>
              <a:rPr sz="1900" b="1" spc="-5" dirty="0">
                <a:latin typeface="Arial"/>
                <a:cs typeface="Arial"/>
              </a:rPr>
              <a:t>un</a:t>
            </a:r>
            <a:r>
              <a:rPr sz="1900" b="1" spc="-35" dirty="0">
                <a:latin typeface="Arial"/>
                <a:cs typeface="Arial"/>
              </a:rPr>
              <a:t> </a:t>
            </a:r>
            <a:r>
              <a:rPr sz="1900" b="1" spc="-5" dirty="0">
                <a:latin typeface="Arial"/>
                <a:cs typeface="Arial"/>
              </a:rPr>
              <a:t>método</a:t>
            </a:r>
            <a:r>
              <a:rPr sz="1900" b="1" spc="-40" dirty="0">
                <a:latin typeface="Arial"/>
                <a:cs typeface="Arial"/>
              </a:rPr>
              <a:t> </a:t>
            </a:r>
            <a:r>
              <a:rPr sz="1900" b="1" spc="-5" dirty="0">
                <a:latin typeface="Arial"/>
                <a:cs typeface="Arial"/>
              </a:rPr>
              <a:t>de</a:t>
            </a:r>
            <a:endParaRPr sz="1900">
              <a:latin typeface="Arial"/>
              <a:cs typeface="Arial"/>
            </a:endParaRPr>
          </a:p>
        </p:txBody>
      </p:sp>
      <p:sp>
        <p:nvSpPr>
          <p:cNvPr id="33" name="object 33"/>
          <p:cNvSpPr txBox="1"/>
          <p:nvPr/>
        </p:nvSpPr>
        <p:spPr>
          <a:xfrm>
            <a:off x="5416931" y="5310505"/>
            <a:ext cx="24618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interpretación</a:t>
            </a:r>
            <a:r>
              <a:rPr sz="1900" b="1" spc="-40" dirty="0">
                <a:latin typeface="Arial"/>
                <a:cs typeface="Arial"/>
              </a:rPr>
              <a:t> </a:t>
            </a:r>
            <a:r>
              <a:rPr sz="1900" b="1" spc="-5" dirty="0">
                <a:latin typeface="Arial"/>
                <a:cs typeface="Arial"/>
              </a:rPr>
              <a:t>gráfica</a:t>
            </a:r>
            <a:endParaRPr sz="1900">
              <a:latin typeface="Arial"/>
              <a:cs typeface="Arial"/>
            </a:endParaRPr>
          </a:p>
        </p:txBody>
      </p:sp>
      <p:sp>
        <p:nvSpPr>
          <p:cNvPr id="34" name="object 34"/>
          <p:cNvSpPr txBox="1"/>
          <p:nvPr/>
        </p:nvSpPr>
        <p:spPr>
          <a:xfrm>
            <a:off x="7865745" y="5281041"/>
            <a:ext cx="212026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r>
              <a:rPr sz="1900" b="1" spc="-44" dirty="0">
                <a:latin typeface="Arial"/>
                <a:cs typeface="Arial"/>
              </a:rPr>
              <a:t> </a:t>
            </a:r>
            <a:r>
              <a:rPr sz="1900" b="1" spc="-5" dirty="0">
                <a:latin typeface="Arial"/>
                <a:cs typeface="Arial"/>
              </a:rPr>
              <a:t>donde</a:t>
            </a:r>
            <a:r>
              <a:rPr sz="1900" b="1" spc="-44" dirty="0">
                <a:latin typeface="Arial"/>
                <a:cs typeface="Arial"/>
              </a:rPr>
              <a:t> </a:t>
            </a:r>
            <a:r>
              <a:rPr sz="1900" b="1" spc="-5" dirty="0">
                <a:latin typeface="Arial"/>
                <a:cs typeface="Arial"/>
              </a:rPr>
              <a:t>se</a:t>
            </a:r>
            <a:r>
              <a:rPr sz="1900" b="1" spc="-35" dirty="0">
                <a:latin typeface="Arial"/>
                <a:cs typeface="Arial"/>
              </a:rPr>
              <a:t> </a:t>
            </a:r>
            <a:r>
              <a:rPr sz="1900" b="1" spc="-5" dirty="0">
                <a:latin typeface="Arial"/>
                <a:cs typeface="Arial"/>
              </a:rPr>
              <a:t>efectúa</a:t>
            </a:r>
            <a:endParaRPr sz="1900">
              <a:latin typeface="Arial"/>
              <a:cs typeface="Arial"/>
            </a:endParaRPr>
          </a:p>
        </p:txBody>
      </p:sp>
      <p:sp>
        <p:nvSpPr>
          <p:cNvPr id="35" name="object 35"/>
          <p:cNvSpPr txBox="1"/>
          <p:nvPr/>
        </p:nvSpPr>
        <p:spPr>
          <a:xfrm>
            <a:off x="977900" y="5558790"/>
            <a:ext cx="321310" cy="304570"/>
          </a:xfrm>
          <a:prstGeom prst="rect">
            <a:avLst/>
          </a:prstGeom>
        </p:spPr>
        <p:txBody>
          <a:bodyPr vert="horz" wrap="square" lIns="0" tIns="12064" rIns="0" bIns="0" rtlCol="0">
            <a:spAutoFit/>
          </a:bodyPr>
          <a:lstStyle/>
          <a:p>
            <a:pPr marL="12699">
              <a:spcBef>
                <a:spcPts val="95"/>
              </a:spcBef>
            </a:pPr>
            <a:r>
              <a:rPr sz="1900" b="1" dirty="0">
                <a:latin typeface="Arial"/>
                <a:cs typeface="Arial"/>
              </a:rPr>
              <a:t>un</a:t>
            </a:r>
            <a:endParaRPr sz="1900">
              <a:latin typeface="Arial"/>
              <a:cs typeface="Arial"/>
            </a:endParaRPr>
          </a:p>
        </p:txBody>
      </p:sp>
      <p:sp>
        <p:nvSpPr>
          <p:cNvPr id="36" name="object 36"/>
          <p:cNvSpPr txBox="1"/>
          <p:nvPr/>
        </p:nvSpPr>
        <p:spPr>
          <a:xfrm>
            <a:off x="1408431" y="5587874"/>
            <a:ext cx="57918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cociente</a:t>
            </a:r>
            <a:r>
              <a:rPr sz="1900" b="1" spc="440" dirty="0">
                <a:latin typeface="Arial"/>
                <a:cs typeface="Arial"/>
              </a:rPr>
              <a:t> </a:t>
            </a:r>
            <a:r>
              <a:rPr sz="1900" b="1" spc="-5" dirty="0">
                <a:latin typeface="Arial"/>
                <a:cs typeface="Arial"/>
              </a:rPr>
              <a:t>entre</a:t>
            </a:r>
            <a:r>
              <a:rPr sz="1900" b="1" spc="440" dirty="0">
                <a:latin typeface="Arial"/>
                <a:cs typeface="Arial"/>
              </a:rPr>
              <a:t> </a:t>
            </a:r>
            <a:r>
              <a:rPr sz="1900" b="1" spc="-5" dirty="0">
                <a:latin typeface="Arial"/>
                <a:cs typeface="Arial"/>
              </a:rPr>
              <a:t>el</a:t>
            </a:r>
            <a:r>
              <a:rPr sz="1900" b="1" spc="445" dirty="0">
                <a:latin typeface="Arial"/>
                <a:cs typeface="Arial"/>
              </a:rPr>
              <a:t> </a:t>
            </a:r>
            <a:r>
              <a:rPr sz="1900" b="1" spc="-5" dirty="0">
                <a:latin typeface="Arial"/>
                <a:cs typeface="Arial"/>
              </a:rPr>
              <a:t>contenido</a:t>
            </a:r>
            <a:r>
              <a:rPr sz="1900" b="1" spc="470" dirty="0">
                <a:latin typeface="Arial"/>
                <a:cs typeface="Arial"/>
              </a:rPr>
              <a:t> </a:t>
            </a:r>
            <a:r>
              <a:rPr sz="1900" b="1" spc="-5" dirty="0">
                <a:latin typeface="Arial"/>
                <a:cs typeface="Arial"/>
              </a:rPr>
              <a:t>en</a:t>
            </a:r>
            <a:r>
              <a:rPr sz="1900" b="1" spc="445" dirty="0">
                <a:latin typeface="Arial"/>
                <a:cs typeface="Arial"/>
              </a:rPr>
              <a:t> </a:t>
            </a:r>
            <a:r>
              <a:rPr sz="1900" b="1" spc="-5" dirty="0">
                <a:latin typeface="Arial"/>
                <a:cs typeface="Arial"/>
              </a:rPr>
              <a:t>PPM</a:t>
            </a:r>
            <a:r>
              <a:rPr sz="1900" b="1" spc="445" dirty="0">
                <a:latin typeface="Arial"/>
                <a:cs typeface="Arial"/>
              </a:rPr>
              <a:t> </a:t>
            </a:r>
            <a:r>
              <a:rPr sz="1900" b="1" spc="-5" dirty="0">
                <a:latin typeface="Arial"/>
                <a:cs typeface="Arial"/>
              </a:rPr>
              <a:t>de</a:t>
            </a:r>
            <a:r>
              <a:rPr sz="1900" b="1" spc="445" dirty="0">
                <a:latin typeface="Arial"/>
                <a:cs typeface="Arial"/>
              </a:rPr>
              <a:t> </a:t>
            </a:r>
            <a:r>
              <a:rPr sz="1900" b="1" spc="-5" dirty="0">
                <a:latin typeface="Arial"/>
                <a:cs typeface="Arial"/>
              </a:rPr>
              <a:t>algunos</a:t>
            </a:r>
            <a:endParaRPr sz="1900">
              <a:latin typeface="Arial"/>
              <a:cs typeface="Arial"/>
            </a:endParaRPr>
          </a:p>
        </p:txBody>
      </p:sp>
      <p:sp>
        <p:nvSpPr>
          <p:cNvPr id="37" name="object 37"/>
          <p:cNvSpPr txBox="1"/>
          <p:nvPr/>
        </p:nvSpPr>
        <p:spPr>
          <a:xfrm>
            <a:off x="7309484" y="5558790"/>
            <a:ext cx="267208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de</a:t>
            </a:r>
            <a:r>
              <a:rPr sz="1900" b="1" spc="415" dirty="0">
                <a:latin typeface="Arial"/>
                <a:cs typeface="Arial"/>
              </a:rPr>
              <a:t> </a:t>
            </a:r>
            <a:r>
              <a:rPr sz="1900" b="1" spc="-5" dirty="0">
                <a:latin typeface="Arial"/>
                <a:cs typeface="Arial"/>
              </a:rPr>
              <a:t>los</a:t>
            </a:r>
            <a:r>
              <a:rPr sz="1900" b="1" spc="415" dirty="0">
                <a:latin typeface="Arial"/>
                <a:cs typeface="Arial"/>
              </a:rPr>
              <a:t> </a:t>
            </a:r>
            <a:r>
              <a:rPr sz="1900" b="1" dirty="0">
                <a:latin typeface="Arial"/>
                <a:cs typeface="Arial"/>
              </a:rPr>
              <a:t>gases</a:t>
            </a:r>
            <a:r>
              <a:rPr sz="1900" b="1" spc="420" dirty="0">
                <a:latin typeface="Arial"/>
                <a:cs typeface="Arial"/>
              </a:rPr>
              <a:t> </a:t>
            </a:r>
            <a:r>
              <a:rPr sz="1900" b="1" spc="-5" dirty="0">
                <a:latin typeface="Arial"/>
                <a:cs typeface="Arial"/>
              </a:rPr>
              <a:t>de</a:t>
            </a:r>
            <a:r>
              <a:rPr sz="1900" b="1" spc="415" dirty="0">
                <a:latin typeface="Arial"/>
                <a:cs typeface="Arial"/>
              </a:rPr>
              <a:t> </a:t>
            </a:r>
            <a:r>
              <a:rPr sz="1900" b="1" spc="-5" dirty="0">
                <a:latin typeface="Arial"/>
                <a:cs typeface="Arial"/>
              </a:rPr>
              <a:t>falla:</a:t>
            </a:r>
            <a:endParaRPr sz="1900">
              <a:latin typeface="Arial"/>
              <a:cs typeface="Arial"/>
            </a:endParaRPr>
          </a:p>
        </p:txBody>
      </p:sp>
      <p:sp>
        <p:nvSpPr>
          <p:cNvPr id="38" name="object 38"/>
          <p:cNvSpPr txBox="1"/>
          <p:nvPr/>
        </p:nvSpPr>
        <p:spPr>
          <a:xfrm>
            <a:off x="990600" y="5865623"/>
            <a:ext cx="30854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metano,</a:t>
            </a:r>
            <a:r>
              <a:rPr sz="1900" b="1" spc="21" dirty="0">
                <a:latin typeface="Arial"/>
                <a:cs typeface="Arial"/>
              </a:rPr>
              <a:t> </a:t>
            </a:r>
            <a:r>
              <a:rPr sz="1900" b="1" spc="-5" dirty="0">
                <a:latin typeface="Arial"/>
                <a:cs typeface="Arial"/>
              </a:rPr>
              <a:t>etileno</a:t>
            </a:r>
            <a:r>
              <a:rPr sz="1900" b="1" spc="25" dirty="0">
                <a:latin typeface="Arial"/>
                <a:cs typeface="Arial"/>
              </a:rPr>
              <a:t> </a:t>
            </a:r>
            <a:r>
              <a:rPr sz="1900" b="1" spc="-5" dirty="0">
                <a:latin typeface="Arial"/>
                <a:cs typeface="Arial"/>
              </a:rPr>
              <a:t>y</a:t>
            </a:r>
            <a:r>
              <a:rPr sz="1900" b="1" spc="-15" dirty="0">
                <a:latin typeface="Arial"/>
                <a:cs typeface="Arial"/>
              </a:rPr>
              <a:t> </a:t>
            </a:r>
            <a:r>
              <a:rPr sz="1900" b="1" spc="-5" dirty="0">
                <a:latin typeface="Arial"/>
                <a:cs typeface="Arial"/>
              </a:rPr>
              <a:t>acetileno</a:t>
            </a:r>
            <a:endParaRPr sz="1900">
              <a:latin typeface="Arial"/>
              <a:cs typeface="Arial"/>
            </a:endParaRPr>
          </a:p>
        </p:txBody>
      </p:sp>
      <p:sp>
        <p:nvSpPr>
          <p:cNvPr id="39" name="object 39"/>
          <p:cNvSpPr txBox="1"/>
          <p:nvPr/>
        </p:nvSpPr>
        <p:spPr>
          <a:xfrm>
            <a:off x="4063111" y="5836158"/>
            <a:ext cx="362585" cy="304570"/>
          </a:xfrm>
          <a:prstGeom prst="rect">
            <a:avLst/>
          </a:prstGeom>
        </p:spPr>
        <p:txBody>
          <a:bodyPr vert="horz" wrap="square" lIns="0" tIns="12064" rIns="0" bIns="0" rtlCol="0">
            <a:spAutoFit/>
          </a:bodyPr>
          <a:lstStyle/>
          <a:p>
            <a:pPr marL="12699">
              <a:spcBef>
                <a:spcPts val="95"/>
              </a:spcBef>
              <a:tabLst>
                <a:tab pos="215246" algn="l"/>
              </a:tabLst>
            </a:pPr>
            <a:r>
              <a:rPr sz="1900" b="1" spc="-5" dirty="0">
                <a:latin typeface="Arial"/>
                <a:cs typeface="Arial"/>
              </a:rPr>
              <a:t>,	y</a:t>
            </a:r>
            <a:endParaRPr sz="1900">
              <a:latin typeface="Arial"/>
              <a:cs typeface="Arial"/>
            </a:endParaRPr>
          </a:p>
        </p:txBody>
      </p:sp>
      <p:sp>
        <p:nvSpPr>
          <p:cNvPr id="40" name="object 40"/>
          <p:cNvSpPr txBox="1"/>
          <p:nvPr/>
        </p:nvSpPr>
        <p:spPr>
          <a:xfrm>
            <a:off x="4476623" y="5865623"/>
            <a:ext cx="45485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dirty="0">
                <a:latin typeface="Arial"/>
                <a:cs typeface="Arial"/>
              </a:rPr>
              <a:t> </a:t>
            </a:r>
            <a:r>
              <a:rPr sz="1900" b="1" spc="-5" dirty="0">
                <a:latin typeface="Arial"/>
                <a:cs typeface="Arial"/>
              </a:rPr>
              <a:t>suma</a:t>
            </a:r>
            <a:r>
              <a:rPr sz="1900" b="1" spc="10" dirty="0">
                <a:latin typeface="Arial"/>
                <a:cs typeface="Arial"/>
              </a:rPr>
              <a:t> </a:t>
            </a:r>
            <a:r>
              <a:rPr sz="1900" b="1" spc="-5" dirty="0">
                <a:latin typeface="Arial"/>
                <a:cs typeface="Arial"/>
              </a:rPr>
              <a:t>de</a:t>
            </a:r>
            <a:r>
              <a:rPr sz="1900" b="1" spc="15" dirty="0">
                <a:latin typeface="Arial"/>
                <a:cs typeface="Arial"/>
              </a:rPr>
              <a:t> </a:t>
            </a:r>
            <a:r>
              <a:rPr sz="1900" b="1" spc="-5" dirty="0">
                <a:latin typeface="Arial"/>
                <a:cs typeface="Arial"/>
              </a:rPr>
              <a:t>los</a:t>
            </a:r>
            <a:r>
              <a:rPr sz="1900" b="1" dirty="0">
                <a:latin typeface="Arial"/>
                <a:cs typeface="Arial"/>
              </a:rPr>
              <a:t> </a:t>
            </a:r>
            <a:r>
              <a:rPr sz="1900" b="1" spc="-5" dirty="0">
                <a:latin typeface="Arial"/>
                <a:cs typeface="Arial"/>
              </a:rPr>
              <a:t>ppm</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estos</a:t>
            </a:r>
            <a:r>
              <a:rPr sz="1900" b="1" dirty="0">
                <a:latin typeface="Arial"/>
                <a:cs typeface="Arial"/>
              </a:rPr>
              <a:t> </a:t>
            </a:r>
            <a:r>
              <a:rPr sz="1900" b="1" spc="-5" dirty="0">
                <a:latin typeface="Arial"/>
                <a:cs typeface="Arial"/>
              </a:rPr>
              <a:t>tres</a:t>
            </a:r>
            <a:r>
              <a:rPr sz="1900" b="1" spc="25" dirty="0">
                <a:latin typeface="Arial"/>
                <a:cs typeface="Arial"/>
              </a:rPr>
              <a:t> </a:t>
            </a:r>
            <a:r>
              <a:rPr sz="1900" b="1" spc="-5" dirty="0">
                <a:latin typeface="Arial"/>
                <a:cs typeface="Arial"/>
              </a:rPr>
              <a:t>gases</a:t>
            </a:r>
            <a:endParaRPr sz="1900">
              <a:latin typeface="Arial"/>
              <a:cs typeface="Arial"/>
            </a:endParaRPr>
          </a:p>
        </p:txBody>
      </p:sp>
      <p:sp>
        <p:nvSpPr>
          <p:cNvPr id="41" name="object 41"/>
          <p:cNvSpPr txBox="1"/>
          <p:nvPr/>
        </p:nvSpPr>
        <p:spPr>
          <a:xfrm>
            <a:off x="9012173" y="5836158"/>
            <a:ext cx="9271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19456" y="1124086"/>
            <a:ext cx="9184640" cy="247650"/>
            <a:chOff x="719455" y="1124085"/>
            <a:chExt cx="9184640" cy="247650"/>
          </a:xfrm>
        </p:grpSpPr>
        <p:sp>
          <p:nvSpPr>
            <p:cNvPr id="4" name="object 4"/>
            <p:cNvSpPr/>
            <p:nvPr/>
          </p:nvSpPr>
          <p:spPr>
            <a:xfrm>
              <a:off x="789432"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19455" y="1176612"/>
              <a:ext cx="208914" cy="194987"/>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8" name="object 8"/>
          <p:cNvSpPr txBox="1"/>
          <p:nvPr/>
        </p:nvSpPr>
        <p:spPr>
          <a:xfrm>
            <a:off x="947927" y="1147827"/>
            <a:ext cx="185229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Estos</a:t>
            </a:r>
            <a:r>
              <a:rPr sz="1900" b="1" spc="86" dirty="0">
                <a:latin typeface="Arial"/>
                <a:cs typeface="Arial"/>
              </a:rPr>
              <a:t> </a:t>
            </a:r>
            <a:r>
              <a:rPr sz="1900" b="1" spc="-5" dirty="0">
                <a:latin typeface="Arial"/>
                <a:cs typeface="Arial"/>
              </a:rPr>
              <a:t>cocientes</a:t>
            </a:r>
            <a:endParaRPr sz="1900">
              <a:latin typeface="Arial"/>
              <a:cs typeface="Arial"/>
            </a:endParaRPr>
          </a:p>
        </p:txBody>
      </p:sp>
      <p:sp>
        <p:nvSpPr>
          <p:cNvPr id="9" name="object 9"/>
          <p:cNvSpPr txBox="1"/>
          <p:nvPr/>
        </p:nvSpPr>
        <p:spPr>
          <a:xfrm>
            <a:off x="6395593" y="1147827"/>
            <a:ext cx="13550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relaci</a:t>
            </a:r>
            <a:r>
              <a:rPr sz="1900" b="1" dirty="0">
                <a:latin typeface="Arial"/>
                <a:cs typeface="Arial"/>
              </a:rPr>
              <a:t>o</a:t>
            </a:r>
            <a:r>
              <a:rPr sz="1900" b="1" spc="-5" dirty="0">
                <a:latin typeface="Arial"/>
                <a:cs typeface="Arial"/>
              </a:rPr>
              <a:t>n</a:t>
            </a:r>
            <a:r>
              <a:rPr sz="1900" b="1" dirty="0">
                <a:latin typeface="Arial"/>
                <a:cs typeface="Arial"/>
              </a:rPr>
              <a:t>a</a:t>
            </a:r>
            <a:r>
              <a:rPr sz="1900" b="1" spc="-5" dirty="0">
                <a:latin typeface="Arial"/>
                <a:cs typeface="Arial"/>
              </a:rPr>
              <a:t>do</a:t>
            </a:r>
            <a:endParaRPr sz="1900">
              <a:latin typeface="Arial"/>
              <a:cs typeface="Arial"/>
            </a:endParaRPr>
          </a:p>
        </p:txBody>
      </p:sp>
      <p:sp>
        <p:nvSpPr>
          <p:cNvPr id="10" name="object 10"/>
          <p:cNvSpPr txBox="1"/>
          <p:nvPr/>
        </p:nvSpPr>
        <p:spPr>
          <a:xfrm>
            <a:off x="2867915" y="1118362"/>
            <a:ext cx="5403215" cy="304570"/>
          </a:xfrm>
          <a:prstGeom prst="rect">
            <a:avLst/>
          </a:prstGeom>
        </p:spPr>
        <p:txBody>
          <a:bodyPr vert="horz" wrap="square" lIns="0" tIns="12064" rIns="0" bIns="0" rtlCol="0">
            <a:spAutoFit/>
          </a:bodyPr>
          <a:lstStyle/>
          <a:p>
            <a:pPr marL="12699">
              <a:spcBef>
                <a:spcPts val="95"/>
              </a:spcBef>
              <a:tabLst>
                <a:tab pos="4962720" algn="l"/>
              </a:tabLst>
            </a:pPr>
            <a:r>
              <a:rPr sz="1900" b="1" spc="-5" dirty="0">
                <a:latin typeface="Arial"/>
                <a:cs typeface="Arial"/>
              </a:rPr>
              <a:t>ar</a:t>
            </a:r>
            <a:r>
              <a:rPr sz="1900" b="1" spc="-15" dirty="0">
                <a:latin typeface="Arial"/>
                <a:cs typeface="Arial"/>
              </a:rPr>
              <a:t>r</a:t>
            </a:r>
            <a:r>
              <a:rPr sz="1900" b="1" spc="-5" dirty="0">
                <a:latin typeface="Arial"/>
                <a:cs typeface="Arial"/>
              </a:rPr>
              <a:t>ojan</a:t>
            </a:r>
            <a:r>
              <a:rPr sz="1900" b="1" spc="110" dirty="0">
                <a:latin typeface="Arial"/>
                <a:cs typeface="Arial"/>
              </a:rPr>
              <a:t> </a:t>
            </a:r>
            <a:r>
              <a:rPr sz="1900" b="1" spc="-5" dirty="0">
                <a:latin typeface="Arial"/>
                <a:cs typeface="Arial"/>
              </a:rPr>
              <a:t>un</a:t>
            </a:r>
            <a:r>
              <a:rPr sz="1900" b="1" spc="114" dirty="0">
                <a:latin typeface="Arial"/>
                <a:cs typeface="Arial"/>
              </a:rPr>
              <a:t> </a:t>
            </a:r>
            <a:r>
              <a:rPr sz="1900" b="1" spc="-5" dirty="0">
                <a:latin typeface="Arial"/>
                <a:cs typeface="Arial"/>
              </a:rPr>
              <a:t>resul</a:t>
            </a:r>
            <a:r>
              <a:rPr sz="1900" b="1" dirty="0">
                <a:latin typeface="Arial"/>
                <a:cs typeface="Arial"/>
              </a:rPr>
              <a:t>t</a:t>
            </a:r>
            <a:r>
              <a:rPr sz="1900" b="1" spc="-5" dirty="0">
                <a:latin typeface="Arial"/>
                <a:cs typeface="Arial"/>
              </a:rPr>
              <a:t>a</a:t>
            </a:r>
            <a:r>
              <a:rPr sz="1900" b="1" dirty="0">
                <a:latin typeface="Arial"/>
                <a:cs typeface="Arial"/>
              </a:rPr>
              <a:t>d</a:t>
            </a:r>
            <a:r>
              <a:rPr sz="1900" b="1" spc="-5" dirty="0">
                <a:latin typeface="Arial"/>
                <a:cs typeface="Arial"/>
              </a:rPr>
              <a:t>o</a:t>
            </a:r>
            <a:r>
              <a:rPr sz="1900" b="1" spc="110" dirty="0">
                <a:latin typeface="Arial"/>
                <a:cs typeface="Arial"/>
              </a:rPr>
              <a:t> </a:t>
            </a:r>
            <a:r>
              <a:rPr sz="1900" b="1" spc="-15" dirty="0">
                <a:latin typeface="Arial"/>
                <a:cs typeface="Arial"/>
              </a:rPr>
              <a:t>q</a:t>
            </a:r>
            <a:r>
              <a:rPr sz="1900" b="1" spc="-5" dirty="0">
                <a:latin typeface="Arial"/>
                <a:cs typeface="Arial"/>
              </a:rPr>
              <a:t>ue</a:t>
            </a:r>
            <a:r>
              <a:rPr sz="1900" b="1" spc="110" dirty="0">
                <a:latin typeface="Arial"/>
                <a:cs typeface="Arial"/>
              </a:rPr>
              <a:t> </a:t>
            </a:r>
            <a:r>
              <a:rPr sz="1900" b="1" spc="-5" dirty="0">
                <a:latin typeface="Arial"/>
                <a:cs typeface="Arial"/>
              </a:rPr>
              <a:t>es</a:t>
            </a:r>
            <a:r>
              <a:rPr sz="1900" b="1" dirty="0">
                <a:latin typeface="Arial"/>
                <a:cs typeface="Arial"/>
              </a:rPr>
              <a:t>t</a:t>
            </a:r>
            <a:r>
              <a:rPr sz="1900" b="1" spc="-5" dirty="0">
                <a:latin typeface="Arial"/>
                <a:cs typeface="Arial"/>
              </a:rPr>
              <a:t>a</a:t>
            </a:r>
            <a:r>
              <a:rPr sz="1900" b="1" dirty="0">
                <a:latin typeface="Arial"/>
                <a:cs typeface="Arial"/>
              </a:rPr>
              <a:t>	</a:t>
            </a:r>
            <a:r>
              <a:rPr sz="1900" b="1" spc="-15" dirty="0">
                <a:latin typeface="Arial"/>
                <a:cs typeface="Arial"/>
              </a:rPr>
              <a:t>c</a:t>
            </a:r>
            <a:r>
              <a:rPr sz="1900" b="1" spc="-5" dirty="0">
                <a:latin typeface="Arial"/>
                <a:cs typeface="Arial"/>
              </a:rPr>
              <a:t>on</a:t>
            </a:r>
            <a:endParaRPr sz="1900">
              <a:latin typeface="Arial"/>
              <a:cs typeface="Arial"/>
            </a:endParaRPr>
          </a:p>
        </p:txBody>
      </p:sp>
      <p:sp>
        <p:nvSpPr>
          <p:cNvPr id="11" name="object 11"/>
          <p:cNvSpPr txBox="1"/>
          <p:nvPr/>
        </p:nvSpPr>
        <p:spPr>
          <a:xfrm>
            <a:off x="8340598" y="1147827"/>
            <a:ext cx="163258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la</a:t>
            </a:r>
            <a:r>
              <a:rPr sz="1900" b="1" spc="75" dirty="0">
                <a:latin typeface="Arial"/>
                <a:cs typeface="Arial"/>
              </a:rPr>
              <a:t> </a:t>
            </a:r>
            <a:r>
              <a:rPr sz="1900" b="1" spc="-5" dirty="0">
                <a:latin typeface="Arial"/>
                <a:cs typeface="Arial"/>
              </a:rPr>
              <a:t>cantidad</a:t>
            </a:r>
            <a:r>
              <a:rPr sz="1900" b="1" spc="75" dirty="0">
                <a:latin typeface="Arial"/>
                <a:cs typeface="Arial"/>
              </a:rPr>
              <a:t> </a:t>
            </a:r>
            <a:r>
              <a:rPr sz="1900" b="1" spc="-10" dirty="0">
                <a:latin typeface="Arial"/>
                <a:cs typeface="Arial"/>
              </a:rPr>
              <a:t>de</a:t>
            </a:r>
            <a:endParaRPr sz="1900">
              <a:latin typeface="Arial"/>
              <a:cs typeface="Arial"/>
            </a:endParaRPr>
          </a:p>
        </p:txBody>
      </p:sp>
      <p:sp>
        <p:nvSpPr>
          <p:cNvPr id="12" name="object 12"/>
          <p:cNvSpPr txBox="1"/>
          <p:nvPr/>
        </p:nvSpPr>
        <p:spPr>
          <a:xfrm>
            <a:off x="947927" y="1425195"/>
            <a:ext cx="8585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n</a:t>
            </a:r>
            <a:r>
              <a:rPr sz="1900" b="1" spc="-5" dirty="0">
                <a:latin typeface="Arial"/>
                <a:cs typeface="Arial"/>
              </a:rPr>
              <a:t>ergía</a:t>
            </a:r>
            <a:endParaRPr sz="1900">
              <a:latin typeface="Arial"/>
              <a:cs typeface="Arial"/>
            </a:endParaRPr>
          </a:p>
        </p:txBody>
      </p:sp>
      <p:sp>
        <p:nvSpPr>
          <p:cNvPr id="13" name="object 13"/>
          <p:cNvSpPr txBox="1"/>
          <p:nvPr/>
        </p:nvSpPr>
        <p:spPr>
          <a:xfrm>
            <a:off x="3443352" y="1425195"/>
            <a:ext cx="413067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liberación</a:t>
            </a:r>
            <a:r>
              <a:rPr sz="1900" b="1"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cada</a:t>
            </a:r>
            <a:r>
              <a:rPr sz="1900" b="1" dirty="0">
                <a:latin typeface="Arial"/>
                <a:cs typeface="Arial"/>
              </a:rPr>
              <a:t> </a:t>
            </a:r>
            <a:r>
              <a:rPr sz="1900" b="1" spc="-5" dirty="0">
                <a:latin typeface="Arial"/>
                <a:cs typeface="Arial"/>
              </a:rPr>
              <a:t>uno</a:t>
            </a:r>
            <a:r>
              <a:rPr sz="1900" b="1" spc="1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los</a:t>
            </a:r>
            <a:r>
              <a:rPr sz="1900" b="1" spc="-15" dirty="0">
                <a:latin typeface="Arial"/>
                <a:cs typeface="Arial"/>
              </a:rPr>
              <a:t> </a:t>
            </a:r>
            <a:r>
              <a:rPr sz="1900" b="1" spc="-5" dirty="0">
                <a:latin typeface="Arial"/>
                <a:cs typeface="Arial"/>
              </a:rPr>
              <a:t>gases</a:t>
            </a:r>
            <a:endParaRPr sz="1900">
              <a:latin typeface="Arial"/>
              <a:cs typeface="Arial"/>
            </a:endParaRPr>
          </a:p>
        </p:txBody>
      </p:sp>
      <p:sp>
        <p:nvSpPr>
          <p:cNvPr id="14" name="object 14"/>
          <p:cNvSpPr txBox="1"/>
          <p:nvPr/>
        </p:nvSpPr>
        <p:spPr>
          <a:xfrm>
            <a:off x="1860551" y="1395730"/>
            <a:ext cx="5793105" cy="304570"/>
          </a:xfrm>
          <a:prstGeom prst="rect">
            <a:avLst/>
          </a:prstGeom>
        </p:spPr>
        <p:txBody>
          <a:bodyPr vert="horz" wrap="square" lIns="0" tIns="12064" rIns="0" bIns="0" rtlCol="0">
            <a:spAutoFit/>
          </a:bodyPr>
          <a:lstStyle/>
          <a:p>
            <a:pPr marL="12699">
              <a:spcBef>
                <a:spcPts val="95"/>
              </a:spcBef>
              <a:tabLst>
                <a:tab pos="5711953" algn="l"/>
              </a:tabLst>
            </a:pPr>
            <a:r>
              <a:rPr sz="1900" b="1" spc="-5" dirty="0">
                <a:latin typeface="Arial"/>
                <a:cs typeface="Arial"/>
              </a:rPr>
              <a:t>as</a:t>
            </a:r>
            <a:r>
              <a:rPr sz="1900" b="1" dirty="0">
                <a:latin typeface="Arial"/>
                <a:cs typeface="Arial"/>
              </a:rPr>
              <a:t>o</a:t>
            </a:r>
            <a:r>
              <a:rPr sz="1900" b="1" spc="-5" dirty="0">
                <a:latin typeface="Arial"/>
                <a:cs typeface="Arial"/>
              </a:rPr>
              <a:t>cia</a:t>
            </a:r>
            <a:r>
              <a:rPr sz="1900" b="1" dirty="0">
                <a:latin typeface="Arial"/>
                <a:cs typeface="Arial"/>
              </a:rPr>
              <a:t>d</a:t>
            </a:r>
            <a:r>
              <a:rPr sz="1900" b="1" spc="-5" dirty="0">
                <a:latin typeface="Arial"/>
                <a:cs typeface="Arial"/>
              </a:rPr>
              <a:t>a a la</a:t>
            </a:r>
            <a:r>
              <a:rPr sz="1900" b="1" dirty="0">
                <a:latin typeface="Arial"/>
                <a:cs typeface="Arial"/>
              </a:rPr>
              <a:t>	</a:t>
            </a:r>
            <a:r>
              <a:rPr sz="1900" b="1" spc="-5" dirty="0">
                <a:latin typeface="Arial"/>
                <a:cs typeface="Arial"/>
              </a:rPr>
              <a:t>.</a:t>
            </a:r>
            <a:endParaRPr sz="1900">
              <a:latin typeface="Arial"/>
              <a:cs typeface="Arial"/>
            </a:endParaRPr>
          </a:p>
        </p:txBody>
      </p:sp>
      <p:pic>
        <p:nvPicPr>
          <p:cNvPr id="15" name="object 15"/>
          <p:cNvPicPr/>
          <p:nvPr/>
        </p:nvPicPr>
        <p:blipFill>
          <a:blip r:embed="rId2" cstate="print"/>
          <a:stretch>
            <a:fillRect/>
          </a:stretch>
        </p:blipFill>
        <p:spPr>
          <a:xfrm>
            <a:off x="719455" y="2009056"/>
            <a:ext cx="208914" cy="194394"/>
          </a:xfrm>
          <a:prstGeom prst="rect">
            <a:avLst/>
          </a:prstGeom>
        </p:spPr>
      </p:pic>
      <p:sp>
        <p:nvSpPr>
          <p:cNvPr id="16" name="object 16"/>
          <p:cNvSpPr txBox="1"/>
          <p:nvPr/>
        </p:nvSpPr>
        <p:spPr>
          <a:xfrm>
            <a:off x="935228" y="1950466"/>
            <a:ext cx="749935"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t>
            </a:r>
            <a:r>
              <a:rPr sz="1900" b="1" dirty="0">
                <a:latin typeface="Arial"/>
                <a:cs typeface="Arial"/>
              </a:rPr>
              <a:t>u</a:t>
            </a:r>
            <a:r>
              <a:rPr sz="1900" b="1" spc="-5" dirty="0">
                <a:latin typeface="Arial"/>
                <a:cs typeface="Arial"/>
              </a:rPr>
              <a:t>e</a:t>
            </a:r>
            <a:r>
              <a:rPr sz="1900" b="1" dirty="0">
                <a:latin typeface="Arial"/>
                <a:cs typeface="Arial"/>
              </a:rPr>
              <a:t>g</a:t>
            </a:r>
            <a:r>
              <a:rPr sz="1900" b="1" spc="-5" dirty="0">
                <a:latin typeface="Arial"/>
                <a:cs typeface="Arial"/>
              </a:rPr>
              <a:t>o</a:t>
            </a:r>
            <a:endParaRPr sz="1900">
              <a:latin typeface="Arial"/>
              <a:cs typeface="Arial"/>
            </a:endParaRPr>
          </a:p>
        </p:txBody>
      </p:sp>
      <p:sp>
        <p:nvSpPr>
          <p:cNvPr id="17" name="object 17"/>
          <p:cNvSpPr txBox="1"/>
          <p:nvPr/>
        </p:nvSpPr>
        <p:spPr>
          <a:xfrm>
            <a:off x="1769618" y="1979931"/>
            <a:ext cx="820356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refiriendo</a:t>
            </a:r>
            <a:r>
              <a:rPr sz="1900" b="1" spc="235" dirty="0">
                <a:latin typeface="Arial"/>
                <a:cs typeface="Arial"/>
              </a:rPr>
              <a:t> </a:t>
            </a:r>
            <a:r>
              <a:rPr sz="1900" b="1" spc="-5" dirty="0">
                <a:latin typeface="Arial"/>
                <a:cs typeface="Arial"/>
              </a:rPr>
              <a:t>el</a:t>
            </a:r>
            <a:r>
              <a:rPr sz="1900" b="1" spc="250" dirty="0">
                <a:latin typeface="Arial"/>
                <a:cs typeface="Arial"/>
              </a:rPr>
              <a:t> </a:t>
            </a:r>
            <a:r>
              <a:rPr sz="1900" b="1" spc="-10" dirty="0">
                <a:latin typeface="Arial"/>
                <a:cs typeface="Arial"/>
              </a:rPr>
              <a:t>valor</a:t>
            </a:r>
            <a:r>
              <a:rPr sz="1900" b="1" spc="225" dirty="0">
                <a:latin typeface="Arial"/>
                <a:cs typeface="Arial"/>
              </a:rPr>
              <a:t> </a:t>
            </a:r>
            <a:r>
              <a:rPr sz="1900" b="1" spc="-5" dirty="0">
                <a:latin typeface="Arial"/>
                <a:cs typeface="Arial"/>
              </a:rPr>
              <a:t>obtenido</a:t>
            </a:r>
            <a:r>
              <a:rPr sz="1900" b="1" spc="240" dirty="0">
                <a:latin typeface="Arial"/>
                <a:cs typeface="Arial"/>
              </a:rPr>
              <a:t> </a:t>
            </a:r>
            <a:r>
              <a:rPr sz="1900" b="1" spc="-5" dirty="0">
                <a:latin typeface="Arial"/>
                <a:cs typeface="Arial"/>
              </a:rPr>
              <a:t>de</a:t>
            </a:r>
            <a:r>
              <a:rPr sz="1900" b="1" spc="220" dirty="0">
                <a:latin typeface="Arial"/>
                <a:cs typeface="Arial"/>
              </a:rPr>
              <a:t> </a:t>
            </a:r>
            <a:r>
              <a:rPr sz="1900" b="1" spc="-5" dirty="0">
                <a:latin typeface="Arial"/>
                <a:cs typeface="Arial"/>
              </a:rPr>
              <a:t>cada</a:t>
            </a:r>
            <a:r>
              <a:rPr sz="1900" b="1" spc="235" dirty="0">
                <a:latin typeface="Arial"/>
                <a:cs typeface="Arial"/>
              </a:rPr>
              <a:t> </a:t>
            </a:r>
            <a:r>
              <a:rPr sz="1900" b="1" spc="-5" dirty="0">
                <a:latin typeface="Arial"/>
                <a:cs typeface="Arial"/>
              </a:rPr>
              <a:t>uno</a:t>
            </a:r>
            <a:r>
              <a:rPr sz="1900" b="1" spc="235" dirty="0">
                <a:latin typeface="Arial"/>
                <a:cs typeface="Arial"/>
              </a:rPr>
              <a:t> </a:t>
            </a:r>
            <a:r>
              <a:rPr sz="1900" b="1" spc="-5" dirty="0">
                <a:latin typeface="Arial"/>
                <a:cs typeface="Arial"/>
              </a:rPr>
              <a:t>de</a:t>
            </a:r>
            <a:r>
              <a:rPr sz="1900" b="1" spc="229" dirty="0">
                <a:latin typeface="Arial"/>
                <a:cs typeface="Arial"/>
              </a:rPr>
              <a:t> </a:t>
            </a:r>
            <a:r>
              <a:rPr sz="1900" b="1" spc="-5" dirty="0">
                <a:latin typeface="Arial"/>
                <a:cs typeface="Arial"/>
              </a:rPr>
              <a:t>los</a:t>
            </a:r>
            <a:r>
              <a:rPr sz="1900" b="1" spc="275" dirty="0">
                <a:latin typeface="Arial"/>
                <a:cs typeface="Arial"/>
              </a:rPr>
              <a:t> </a:t>
            </a:r>
            <a:r>
              <a:rPr sz="1900" b="1" spc="-5" dirty="0">
                <a:latin typeface="Arial"/>
                <a:cs typeface="Arial"/>
              </a:rPr>
              <a:t>gases</a:t>
            </a:r>
            <a:r>
              <a:rPr sz="1900" b="1" spc="235" dirty="0">
                <a:latin typeface="Arial"/>
                <a:cs typeface="Arial"/>
              </a:rPr>
              <a:t> </a:t>
            </a:r>
            <a:r>
              <a:rPr sz="1900" b="1" spc="-5" dirty="0">
                <a:latin typeface="Arial"/>
                <a:cs typeface="Arial"/>
              </a:rPr>
              <a:t>en</a:t>
            </a:r>
            <a:r>
              <a:rPr sz="1900" b="1" spc="240" dirty="0">
                <a:latin typeface="Arial"/>
                <a:cs typeface="Arial"/>
              </a:rPr>
              <a:t> </a:t>
            </a:r>
            <a:r>
              <a:rPr sz="1900" b="1" spc="-5" dirty="0">
                <a:latin typeface="Arial"/>
                <a:cs typeface="Arial"/>
              </a:rPr>
              <a:t>la</a:t>
            </a:r>
            <a:r>
              <a:rPr sz="1900" b="1" spc="229" dirty="0">
                <a:latin typeface="Arial"/>
                <a:cs typeface="Arial"/>
              </a:rPr>
              <a:t> </a:t>
            </a:r>
            <a:r>
              <a:rPr sz="1900" b="1" spc="-5" dirty="0">
                <a:latin typeface="Arial"/>
                <a:cs typeface="Arial"/>
              </a:rPr>
              <a:t>dirección</a:t>
            </a:r>
            <a:endParaRPr sz="1900">
              <a:latin typeface="Arial"/>
              <a:cs typeface="Arial"/>
            </a:endParaRPr>
          </a:p>
        </p:txBody>
      </p:sp>
      <p:sp>
        <p:nvSpPr>
          <p:cNvPr id="18" name="object 18"/>
          <p:cNvSpPr txBox="1"/>
          <p:nvPr/>
        </p:nvSpPr>
        <p:spPr>
          <a:xfrm>
            <a:off x="947927" y="2257375"/>
            <a:ext cx="33858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correspondiente</a:t>
            </a:r>
            <a:r>
              <a:rPr sz="1900" b="1" spc="-80" dirty="0">
                <a:latin typeface="Arial"/>
                <a:cs typeface="Arial"/>
              </a:rPr>
              <a:t> </a:t>
            </a:r>
            <a:r>
              <a:rPr sz="1900" b="1" spc="-5" dirty="0">
                <a:latin typeface="Arial"/>
                <a:cs typeface="Arial"/>
              </a:rPr>
              <a:t>del</a:t>
            </a:r>
            <a:r>
              <a:rPr sz="1900" b="1" spc="-75" dirty="0">
                <a:latin typeface="Arial"/>
                <a:cs typeface="Arial"/>
              </a:rPr>
              <a:t> </a:t>
            </a:r>
            <a:r>
              <a:rPr sz="1900" b="1" spc="-5" dirty="0">
                <a:latin typeface="Arial"/>
                <a:cs typeface="Arial"/>
              </a:rPr>
              <a:t>triángulo</a:t>
            </a:r>
            <a:endParaRPr sz="1900">
              <a:latin typeface="Arial"/>
              <a:cs typeface="Arial"/>
            </a:endParaRPr>
          </a:p>
        </p:txBody>
      </p:sp>
      <p:sp>
        <p:nvSpPr>
          <p:cNvPr id="19" name="object 19"/>
          <p:cNvSpPr txBox="1"/>
          <p:nvPr/>
        </p:nvSpPr>
        <p:spPr>
          <a:xfrm>
            <a:off x="4333367" y="2257374"/>
            <a:ext cx="448309" cy="269304"/>
          </a:xfrm>
          <a:prstGeom prst="rect">
            <a:avLst/>
          </a:prstGeom>
        </p:spPr>
        <p:txBody>
          <a:bodyPr vert="horz" wrap="square" lIns="0" tIns="0" rIns="0" bIns="0" rtlCol="0">
            <a:spAutoFit/>
          </a:bodyPr>
          <a:lstStyle/>
          <a:p>
            <a:pPr>
              <a:lnSpc>
                <a:spcPts val="2145"/>
              </a:lnSpc>
            </a:pPr>
            <a:r>
              <a:rPr sz="1900" b="1" spc="-5" dirty="0">
                <a:latin typeface="Arial"/>
                <a:cs typeface="Arial"/>
              </a:rPr>
              <a:t>,</a:t>
            </a:r>
            <a:r>
              <a:rPr sz="1900" b="1" spc="-86" dirty="0">
                <a:latin typeface="Arial"/>
                <a:cs typeface="Arial"/>
              </a:rPr>
              <a:t> </a:t>
            </a:r>
            <a:r>
              <a:rPr sz="1900" b="1" spc="-5" dirty="0">
                <a:latin typeface="Arial"/>
                <a:cs typeface="Arial"/>
              </a:rPr>
              <a:t>se</a:t>
            </a:r>
            <a:endParaRPr sz="1900">
              <a:latin typeface="Arial"/>
              <a:cs typeface="Arial"/>
            </a:endParaRPr>
          </a:p>
        </p:txBody>
      </p:sp>
      <p:sp>
        <p:nvSpPr>
          <p:cNvPr id="20" name="object 20"/>
          <p:cNvSpPr txBox="1"/>
          <p:nvPr/>
        </p:nvSpPr>
        <p:spPr>
          <a:xfrm>
            <a:off x="4781423" y="2257375"/>
            <a:ext cx="224282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encuentra</a:t>
            </a:r>
            <a:r>
              <a:rPr sz="1900" b="1" spc="-105" dirty="0">
                <a:latin typeface="Arial"/>
                <a:cs typeface="Arial"/>
              </a:rPr>
              <a:t> </a:t>
            </a:r>
            <a:r>
              <a:rPr sz="1900" b="1" spc="-5" dirty="0">
                <a:latin typeface="Arial"/>
                <a:cs typeface="Arial"/>
              </a:rPr>
              <a:t>un</a:t>
            </a:r>
            <a:r>
              <a:rPr sz="1900" b="1" spc="-86" dirty="0">
                <a:latin typeface="Arial"/>
                <a:cs typeface="Arial"/>
              </a:rPr>
              <a:t> </a:t>
            </a:r>
            <a:r>
              <a:rPr sz="1900" b="1" spc="-5" dirty="0">
                <a:latin typeface="Arial"/>
                <a:cs typeface="Arial"/>
              </a:rPr>
              <a:t>punto</a:t>
            </a:r>
            <a:endParaRPr sz="1900">
              <a:latin typeface="Arial"/>
              <a:cs typeface="Arial"/>
            </a:endParaRPr>
          </a:p>
        </p:txBody>
      </p:sp>
      <p:sp>
        <p:nvSpPr>
          <p:cNvPr id="21" name="object 21"/>
          <p:cNvSpPr txBox="1"/>
          <p:nvPr/>
        </p:nvSpPr>
        <p:spPr>
          <a:xfrm>
            <a:off x="7620889" y="2257375"/>
            <a:ext cx="157353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según</a:t>
            </a:r>
            <a:r>
              <a:rPr sz="1900" b="1" spc="-105" dirty="0">
                <a:latin typeface="Arial"/>
                <a:cs typeface="Arial"/>
              </a:rPr>
              <a:t> </a:t>
            </a:r>
            <a:r>
              <a:rPr sz="1900" b="1" spc="-10" dirty="0">
                <a:latin typeface="Arial"/>
                <a:cs typeface="Arial"/>
              </a:rPr>
              <a:t>la</a:t>
            </a:r>
            <a:r>
              <a:rPr sz="1900" b="1" spc="-105" dirty="0">
                <a:latin typeface="Arial"/>
                <a:cs typeface="Arial"/>
              </a:rPr>
              <a:t> </a:t>
            </a:r>
            <a:r>
              <a:rPr sz="1900" b="1" spc="-5" dirty="0">
                <a:latin typeface="Arial"/>
                <a:cs typeface="Arial"/>
              </a:rPr>
              <a:t>zona</a:t>
            </a:r>
            <a:endParaRPr sz="1900">
              <a:latin typeface="Arial"/>
              <a:cs typeface="Arial"/>
            </a:endParaRPr>
          </a:p>
        </p:txBody>
      </p:sp>
      <p:sp>
        <p:nvSpPr>
          <p:cNvPr id="22" name="object 22"/>
          <p:cNvSpPr txBox="1"/>
          <p:nvPr/>
        </p:nvSpPr>
        <p:spPr>
          <a:xfrm>
            <a:off x="7054977" y="2228214"/>
            <a:ext cx="2931160" cy="304570"/>
          </a:xfrm>
          <a:prstGeom prst="rect">
            <a:avLst/>
          </a:prstGeom>
        </p:spPr>
        <p:txBody>
          <a:bodyPr vert="horz" wrap="square" lIns="0" tIns="12064" rIns="0" bIns="0" rtlCol="0">
            <a:spAutoFit/>
          </a:bodyPr>
          <a:lstStyle/>
          <a:p>
            <a:pPr marL="12699">
              <a:spcBef>
                <a:spcPts val="95"/>
              </a:spcBef>
              <a:tabLst>
                <a:tab pos="2195000" algn="l"/>
              </a:tabLst>
            </a:pPr>
            <a:r>
              <a:rPr sz="1900" b="1" spc="-5" dirty="0">
                <a:latin typeface="Arial"/>
                <a:cs typeface="Arial"/>
              </a:rPr>
              <a:t>q</a:t>
            </a:r>
            <a:r>
              <a:rPr sz="1900" b="1" dirty="0">
                <a:latin typeface="Arial"/>
                <a:cs typeface="Arial"/>
              </a:rPr>
              <a:t>u</a:t>
            </a:r>
            <a:r>
              <a:rPr sz="1900" b="1" spc="-5" dirty="0">
                <a:latin typeface="Arial"/>
                <a:cs typeface="Arial"/>
              </a:rPr>
              <a:t>e,</a:t>
            </a:r>
            <a:r>
              <a:rPr sz="1900" b="1" dirty="0">
                <a:latin typeface="Arial"/>
                <a:cs typeface="Arial"/>
              </a:rPr>
              <a:t>	</a:t>
            </a:r>
            <a:r>
              <a:rPr sz="1900" b="1" spc="-5" dirty="0">
                <a:latin typeface="Arial"/>
                <a:cs typeface="Arial"/>
              </a:rPr>
              <a:t>d</a:t>
            </a:r>
            <a:r>
              <a:rPr sz="1900" b="1" dirty="0">
                <a:latin typeface="Arial"/>
                <a:cs typeface="Arial"/>
              </a:rPr>
              <a:t>o</a:t>
            </a:r>
            <a:r>
              <a:rPr sz="1900" b="1" spc="-15" dirty="0">
                <a:latin typeface="Arial"/>
                <a:cs typeface="Arial"/>
              </a:rPr>
              <a:t>n</a:t>
            </a:r>
            <a:r>
              <a:rPr sz="1900" b="1" spc="-5" dirty="0">
                <a:latin typeface="Arial"/>
                <a:cs typeface="Arial"/>
              </a:rPr>
              <a:t>de</a:t>
            </a:r>
            <a:endParaRPr sz="1900">
              <a:latin typeface="Arial"/>
              <a:cs typeface="Arial"/>
            </a:endParaRPr>
          </a:p>
        </p:txBody>
      </p:sp>
      <p:sp>
        <p:nvSpPr>
          <p:cNvPr id="23" name="object 23"/>
          <p:cNvSpPr txBox="1"/>
          <p:nvPr/>
        </p:nvSpPr>
        <p:spPr>
          <a:xfrm>
            <a:off x="2571242" y="2535048"/>
            <a:ext cx="26708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indicaría</a:t>
            </a:r>
            <a:r>
              <a:rPr sz="1900" b="1" dirty="0">
                <a:latin typeface="Arial"/>
                <a:cs typeface="Arial"/>
              </a:rPr>
              <a:t> </a:t>
            </a:r>
            <a:r>
              <a:rPr sz="1900" b="1" spc="-5" dirty="0">
                <a:latin typeface="Arial"/>
                <a:cs typeface="Arial"/>
              </a:rPr>
              <a:t>el</a:t>
            </a:r>
            <a:r>
              <a:rPr sz="1900" b="1" dirty="0">
                <a:latin typeface="Arial"/>
                <a:cs typeface="Arial"/>
              </a:rPr>
              <a:t> </a:t>
            </a:r>
            <a:r>
              <a:rPr sz="1900" b="1" spc="-5" dirty="0">
                <a:latin typeface="Arial"/>
                <a:cs typeface="Arial"/>
              </a:rPr>
              <a:t>tipo</a:t>
            </a:r>
            <a:r>
              <a:rPr sz="1900" b="1" spc="5" dirty="0">
                <a:latin typeface="Arial"/>
                <a:cs typeface="Arial"/>
              </a:rPr>
              <a:t> </a:t>
            </a:r>
            <a:r>
              <a:rPr sz="1900" b="1" spc="-5" dirty="0">
                <a:latin typeface="Arial"/>
                <a:cs typeface="Arial"/>
              </a:rPr>
              <a:t>de</a:t>
            </a:r>
            <a:r>
              <a:rPr sz="1900" b="1" spc="10" dirty="0">
                <a:latin typeface="Arial"/>
                <a:cs typeface="Arial"/>
              </a:rPr>
              <a:t> </a:t>
            </a:r>
            <a:r>
              <a:rPr sz="1900" b="1" spc="-5" dirty="0">
                <a:latin typeface="Arial"/>
                <a:cs typeface="Arial"/>
              </a:rPr>
              <a:t>falla</a:t>
            </a:r>
            <a:endParaRPr sz="1900">
              <a:latin typeface="Arial"/>
              <a:cs typeface="Arial"/>
            </a:endParaRPr>
          </a:p>
        </p:txBody>
      </p:sp>
      <p:sp>
        <p:nvSpPr>
          <p:cNvPr id="24" name="object 24"/>
          <p:cNvSpPr txBox="1"/>
          <p:nvPr/>
        </p:nvSpPr>
        <p:spPr>
          <a:xfrm>
            <a:off x="935228" y="2505582"/>
            <a:ext cx="8753475" cy="304570"/>
          </a:xfrm>
          <a:prstGeom prst="rect">
            <a:avLst/>
          </a:prstGeom>
        </p:spPr>
        <p:txBody>
          <a:bodyPr vert="horz" wrap="square" lIns="0" tIns="12064" rIns="0" bIns="0" rtlCol="0">
            <a:spAutoFit/>
          </a:bodyPr>
          <a:lstStyle/>
          <a:p>
            <a:pPr marL="12699">
              <a:spcBef>
                <a:spcPts val="95"/>
              </a:spcBef>
              <a:tabLst>
                <a:tab pos="4372856" algn="l"/>
              </a:tabLst>
            </a:pPr>
            <a:r>
              <a:rPr sz="1900" b="1" spc="-5" dirty="0">
                <a:latin typeface="Arial"/>
                <a:cs typeface="Arial"/>
              </a:rPr>
              <a:t>se</a:t>
            </a:r>
            <a:r>
              <a:rPr sz="1900" b="1" spc="15" dirty="0">
                <a:latin typeface="Arial"/>
                <a:cs typeface="Arial"/>
              </a:rPr>
              <a:t> </a:t>
            </a:r>
            <a:r>
              <a:rPr sz="1900" b="1" spc="-5" dirty="0">
                <a:latin typeface="Arial"/>
                <a:cs typeface="Arial"/>
              </a:rPr>
              <a:t>encuentre,	al</a:t>
            </a:r>
            <a:r>
              <a:rPr sz="1900" b="1" spc="-10" dirty="0">
                <a:latin typeface="Arial"/>
                <a:cs typeface="Arial"/>
              </a:rPr>
              <a:t> </a:t>
            </a:r>
            <a:r>
              <a:rPr sz="1900" b="1" spc="-5" dirty="0">
                <a:latin typeface="Arial"/>
                <a:cs typeface="Arial"/>
              </a:rPr>
              <a:t>cual fue</a:t>
            </a:r>
            <a:r>
              <a:rPr sz="1900" b="1" spc="5" dirty="0">
                <a:latin typeface="Arial"/>
                <a:cs typeface="Arial"/>
              </a:rPr>
              <a:t> </a:t>
            </a:r>
            <a:r>
              <a:rPr sz="1900" b="1" spc="-5" dirty="0">
                <a:latin typeface="Arial"/>
                <a:cs typeface="Arial"/>
              </a:rPr>
              <a:t>sometido</a:t>
            </a:r>
            <a:r>
              <a:rPr sz="1900" b="1" spc="21" dirty="0">
                <a:latin typeface="Arial"/>
                <a:cs typeface="Arial"/>
              </a:rPr>
              <a:t> </a:t>
            </a:r>
            <a:r>
              <a:rPr sz="1900" b="1" spc="-5" dirty="0">
                <a:latin typeface="Arial"/>
                <a:cs typeface="Arial"/>
              </a:rPr>
              <a:t>el transformador.</a:t>
            </a:r>
            <a:endParaRPr sz="1900">
              <a:latin typeface="Arial"/>
              <a:cs typeface="Arial"/>
            </a:endParaRPr>
          </a:p>
        </p:txBody>
      </p:sp>
      <p:sp>
        <p:nvSpPr>
          <p:cNvPr id="25" name="object 25"/>
          <p:cNvSpPr/>
          <p:nvPr/>
        </p:nvSpPr>
        <p:spPr>
          <a:xfrm>
            <a:off x="3737484" y="3089784"/>
            <a:ext cx="3499485" cy="277495"/>
          </a:xfrm>
          <a:custGeom>
            <a:avLst/>
            <a:gdLst/>
            <a:ahLst/>
            <a:cxnLst/>
            <a:rect l="l" t="t" r="r" b="b"/>
            <a:pathLst>
              <a:path w="3499484" h="277495">
                <a:moveTo>
                  <a:pt x="3499358" y="0"/>
                </a:moveTo>
                <a:lnTo>
                  <a:pt x="0" y="0"/>
                </a:lnTo>
                <a:lnTo>
                  <a:pt x="0" y="277367"/>
                </a:lnTo>
                <a:lnTo>
                  <a:pt x="3499358" y="277367"/>
                </a:lnTo>
                <a:lnTo>
                  <a:pt x="3499358" y="0"/>
                </a:lnTo>
                <a:close/>
              </a:path>
            </a:pathLst>
          </a:custGeom>
          <a:solidFill>
            <a:srgbClr val="FFFF00"/>
          </a:solidFill>
        </p:spPr>
        <p:txBody>
          <a:bodyPr wrap="square" lIns="0" tIns="0" rIns="0" bIns="0" rtlCol="0"/>
          <a:lstStyle/>
          <a:p>
            <a:endParaRPr/>
          </a:p>
        </p:txBody>
      </p:sp>
      <p:pic>
        <p:nvPicPr>
          <p:cNvPr id="26" name="object 26"/>
          <p:cNvPicPr/>
          <p:nvPr/>
        </p:nvPicPr>
        <p:blipFill>
          <a:blip r:embed="rId2" cstate="print"/>
          <a:stretch>
            <a:fillRect/>
          </a:stretch>
        </p:blipFill>
        <p:spPr>
          <a:xfrm>
            <a:off x="719455" y="3118442"/>
            <a:ext cx="208914" cy="194987"/>
          </a:xfrm>
          <a:prstGeom prst="rect">
            <a:avLst/>
          </a:prstGeom>
        </p:spPr>
      </p:pic>
      <p:sp>
        <p:nvSpPr>
          <p:cNvPr id="27" name="object 27"/>
          <p:cNvSpPr txBox="1"/>
          <p:nvPr/>
        </p:nvSpPr>
        <p:spPr>
          <a:xfrm>
            <a:off x="935227" y="3060317"/>
            <a:ext cx="638175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La</a:t>
            </a:r>
            <a:r>
              <a:rPr sz="1900" b="1" spc="10" dirty="0">
                <a:latin typeface="Arial"/>
                <a:cs typeface="Arial"/>
              </a:rPr>
              <a:t> </a:t>
            </a:r>
            <a:r>
              <a:rPr sz="1900" b="1" spc="-5" dirty="0">
                <a:latin typeface="Arial"/>
                <a:cs typeface="Arial"/>
              </a:rPr>
              <a:t>figura</a:t>
            </a:r>
            <a:r>
              <a:rPr sz="1900" b="1" dirty="0">
                <a:latin typeface="Arial"/>
                <a:cs typeface="Arial"/>
              </a:rPr>
              <a:t> </a:t>
            </a:r>
            <a:r>
              <a:rPr sz="1900" b="1" spc="-5" dirty="0">
                <a:latin typeface="Arial"/>
                <a:cs typeface="Arial"/>
              </a:rPr>
              <a:t>54</a:t>
            </a:r>
            <a:r>
              <a:rPr sz="1900" b="1" dirty="0">
                <a:latin typeface="Arial"/>
                <a:cs typeface="Arial"/>
              </a:rPr>
              <a:t> </a:t>
            </a:r>
            <a:r>
              <a:rPr sz="1900" b="1" spc="-5" dirty="0">
                <a:latin typeface="Arial"/>
                <a:cs typeface="Arial"/>
              </a:rPr>
              <a:t>muestra</a:t>
            </a:r>
            <a:r>
              <a:rPr sz="1900" b="1" dirty="0">
                <a:latin typeface="Arial"/>
                <a:cs typeface="Arial"/>
              </a:rPr>
              <a:t> </a:t>
            </a:r>
            <a:r>
              <a:rPr sz="1900" b="1" spc="-5" dirty="0">
                <a:latin typeface="Arial"/>
                <a:cs typeface="Arial"/>
              </a:rPr>
              <a:t>un</a:t>
            </a:r>
            <a:r>
              <a:rPr sz="1900" b="1" spc="25" dirty="0">
                <a:latin typeface="Arial"/>
                <a:cs typeface="Arial"/>
              </a:rPr>
              <a:t> </a:t>
            </a:r>
            <a:r>
              <a:rPr sz="1900" b="1" spc="-5" dirty="0">
                <a:latin typeface="Arial"/>
                <a:cs typeface="Arial"/>
              </a:rPr>
              <a:t>ejemplo</a:t>
            </a:r>
            <a:r>
              <a:rPr sz="1900" b="1" spc="10" dirty="0">
                <a:latin typeface="Arial"/>
                <a:cs typeface="Arial"/>
              </a:rPr>
              <a:t> </a:t>
            </a:r>
            <a:r>
              <a:rPr sz="1900" b="1" spc="-5" dirty="0">
                <a:latin typeface="Arial"/>
                <a:cs typeface="Arial"/>
              </a:rPr>
              <a:t>del</a:t>
            </a:r>
            <a:r>
              <a:rPr sz="1900" b="1" spc="21" dirty="0">
                <a:latin typeface="Arial"/>
                <a:cs typeface="Arial"/>
              </a:rPr>
              <a:t> </a:t>
            </a:r>
            <a:r>
              <a:rPr sz="1900" b="1" spc="-5" dirty="0">
                <a:latin typeface="Arial"/>
                <a:cs typeface="Arial"/>
              </a:rPr>
              <a:t>triángulo</a:t>
            </a:r>
            <a:r>
              <a:rPr sz="1900" b="1" spc="5"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Duval.</a:t>
            </a:r>
            <a:endParaRPr sz="1900">
              <a:latin typeface="Arial"/>
              <a:cs typeface="Arial"/>
            </a:endParaRPr>
          </a:p>
        </p:txBody>
      </p:sp>
      <p:sp>
        <p:nvSpPr>
          <p:cNvPr id="28" name="object 28"/>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160</a:t>
            </a:fld>
            <a:endParaRPr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498091" y="1147579"/>
            <a:ext cx="7677669" cy="6028805"/>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161</a:t>
            </a:fld>
            <a:endParaRPr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948057" y="1454107"/>
            <a:ext cx="208915" cy="194987"/>
          </a:xfrm>
          <a:prstGeom prst="rect">
            <a:avLst/>
          </a:prstGeom>
        </p:spPr>
      </p:pic>
      <p:sp>
        <p:nvSpPr>
          <p:cNvPr id="7" name="object 7"/>
          <p:cNvSpPr txBox="1"/>
          <p:nvPr/>
        </p:nvSpPr>
        <p:spPr>
          <a:xfrm>
            <a:off x="1164132" y="1395730"/>
            <a:ext cx="520700"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Si</a:t>
            </a:r>
            <a:r>
              <a:rPr sz="1900" b="1" spc="-80" dirty="0">
                <a:latin typeface="Arial"/>
                <a:cs typeface="Arial"/>
              </a:rPr>
              <a:t> </a:t>
            </a:r>
            <a:r>
              <a:rPr sz="1900" b="1" spc="-5" dirty="0">
                <a:latin typeface="Arial"/>
                <a:cs typeface="Arial"/>
              </a:rPr>
              <a:t>el</a:t>
            </a:r>
            <a:endParaRPr sz="1900">
              <a:latin typeface="Arial"/>
              <a:cs typeface="Arial"/>
            </a:endParaRPr>
          </a:p>
        </p:txBody>
      </p:sp>
      <p:sp>
        <p:nvSpPr>
          <p:cNvPr id="8" name="object 8"/>
          <p:cNvSpPr txBox="1"/>
          <p:nvPr/>
        </p:nvSpPr>
        <p:spPr>
          <a:xfrm>
            <a:off x="1739138" y="1425195"/>
            <a:ext cx="2307590" cy="269304"/>
          </a:xfrm>
          <a:prstGeom prst="rect">
            <a:avLst/>
          </a:prstGeom>
          <a:solidFill>
            <a:srgbClr val="FFFF00"/>
          </a:solidFill>
        </p:spPr>
        <p:txBody>
          <a:bodyPr vert="horz" wrap="square" lIns="0" tIns="0" rIns="0" bIns="0" rtlCol="0">
            <a:spAutoFit/>
          </a:bodyPr>
          <a:lstStyle/>
          <a:p>
            <a:pPr>
              <a:lnSpc>
                <a:spcPts val="2145"/>
              </a:lnSpc>
            </a:pPr>
            <a:r>
              <a:rPr sz="1900" b="1" dirty="0">
                <a:latin typeface="Arial"/>
                <a:cs typeface="Arial"/>
              </a:rPr>
              <a:t>punto</a:t>
            </a:r>
            <a:r>
              <a:rPr sz="1900" b="1" spc="-30" dirty="0">
                <a:latin typeface="Arial"/>
                <a:cs typeface="Arial"/>
              </a:rPr>
              <a:t> </a:t>
            </a:r>
            <a:r>
              <a:rPr sz="1900" b="1" spc="-10" dirty="0">
                <a:latin typeface="Arial"/>
                <a:cs typeface="Arial"/>
              </a:rPr>
              <a:t>se</a:t>
            </a:r>
            <a:r>
              <a:rPr sz="1900" b="1" spc="-40" dirty="0">
                <a:latin typeface="Arial"/>
                <a:cs typeface="Arial"/>
              </a:rPr>
              <a:t> </a:t>
            </a:r>
            <a:r>
              <a:rPr sz="1900" b="1" dirty="0">
                <a:latin typeface="Arial"/>
                <a:cs typeface="Arial"/>
              </a:rPr>
              <a:t>encuentra:</a:t>
            </a:r>
            <a:endParaRPr sz="1900">
              <a:latin typeface="Arial"/>
              <a:cs typeface="Arial"/>
            </a:endParaRPr>
          </a:p>
        </p:txBody>
      </p:sp>
      <p:sp>
        <p:nvSpPr>
          <p:cNvPr id="9" name="object 9"/>
          <p:cNvSpPr/>
          <p:nvPr/>
        </p:nvSpPr>
        <p:spPr>
          <a:xfrm>
            <a:off x="7712329" y="1979931"/>
            <a:ext cx="1903730" cy="277495"/>
          </a:xfrm>
          <a:custGeom>
            <a:avLst/>
            <a:gdLst/>
            <a:ahLst/>
            <a:cxnLst/>
            <a:rect l="l" t="t" r="r" b="b"/>
            <a:pathLst>
              <a:path w="1903729" h="277494">
                <a:moveTo>
                  <a:pt x="1903729" y="0"/>
                </a:moveTo>
                <a:lnTo>
                  <a:pt x="0" y="0"/>
                </a:lnTo>
                <a:lnTo>
                  <a:pt x="0" y="277367"/>
                </a:lnTo>
                <a:lnTo>
                  <a:pt x="1903729" y="277367"/>
                </a:lnTo>
                <a:lnTo>
                  <a:pt x="1903729" y="0"/>
                </a:lnTo>
                <a:close/>
              </a:path>
            </a:pathLst>
          </a:custGeom>
          <a:solidFill>
            <a:srgbClr val="FFFF00"/>
          </a:solidFill>
        </p:spPr>
        <p:txBody>
          <a:bodyPr wrap="square" lIns="0" tIns="0" rIns="0" bIns="0" rtlCol="0"/>
          <a:lstStyle/>
          <a:p>
            <a:endParaRPr/>
          </a:p>
        </p:txBody>
      </p:sp>
      <p:sp>
        <p:nvSpPr>
          <p:cNvPr id="10" name="object 10"/>
          <p:cNvSpPr txBox="1"/>
          <p:nvPr/>
        </p:nvSpPr>
        <p:spPr>
          <a:xfrm>
            <a:off x="1847343" y="1979931"/>
            <a:ext cx="411543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en</a:t>
            </a:r>
            <a:r>
              <a:rPr sz="1900" b="1" spc="5" dirty="0">
                <a:latin typeface="Arial"/>
                <a:cs typeface="Arial"/>
              </a:rPr>
              <a:t> </a:t>
            </a:r>
            <a:r>
              <a:rPr sz="1900" b="1" spc="-5" dirty="0">
                <a:latin typeface="Arial"/>
                <a:cs typeface="Arial"/>
              </a:rPr>
              <a:t>el</a:t>
            </a:r>
            <a:r>
              <a:rPr sz="1900" b="1" spc="30" dirty="0">
                <a:latin typeface="Arial"/>
                <a:cs typeface="Arial"/>
              </a:rPr>
              <a:t> </a:t>
            </a:r>
            <a:r>
              <a:rPr sz="1900" b="1" spc="-10" dirty="0">
                <a:latin typeface="Arial"/>
                <a:cs typeface="Arial"/>
              </a:rPr>
              <a:t>vértice</a:t>
            </a:r>
            <a:r>
              <a:rPr sz="1900" b="1" spc="5" dirty="0">
                <a:latin typeface="Arial"/>
                <a:cs typeface="Arial"/>
              </a:rPr>
              <a:t> </a:t>
            </a:r>
            <a:r>
              <a:rPr sz="1900" b="1" spc="-5" dirty="0">
                <a:latin typeface="Arial"/>
                <a:cs typeface="Arial"/>
              </a:rPr>
              <a:t>superior</a:t>
            </a:r>
            <a:r>
              <a:rPr sz="1900" b="1" dirty="0">
                <a:latin typeface="Arial"/>
                <a:cs typeface="Arial"/>
              </a:rPr>
              <a:t> </a:t>
            </a:r>
            <a:r>
              <a:rPr sz="1900" b="1" spc="-5" dirty="0">
                <a:latin typeface="Arial"/>
                <a:cs typeface="Arial"/>
              </a:rPr>
              <a:t>de</a:t>
            </a:r>
            <a:r>
              <a:rPr sz="1900" b="1" spc="5" dirty="0">
                <a:latin typeface="Arial"/>
                <a:cs typeface="Arial"/>
              </a:rPr>
              <a:t> </a:t>
            </a:r>
            <a:r>
              <a:rPr sz="1900" b="1" spc="-5" dirty="0">
                <a:latin typeface="Arial"/>
                <a:cs typeface="Arial"/>
              </a:rPr>
              <a:t>la</a:t>
            </a:r>
            <a:r>
              <a:rPr sz="1900" b="1" spc="30" dirty="0">
                <a:latin typeface="Arial"/>
                <a:cs typeface="Arial"/>
              </a:rPr>
              <a:t> </a:t>
            </a:r>
            <a:r>
              <a:rPr sz="1900" b="1" spc="-5" dirty="0">
                <a:latin typeface="Arial"/>
                <a:cs typeface="Arial"/>
              </a:rPr>
              <a:t>pirámide</a:t>
            </a:r>
            <a:endParaRPr sz="1900">
              <a:latin typeface="Arial"/>
              <a:cs typeface="Arial"/>
            </a:endParaRPr>
          </a:p>
        </p:txBody>
      </p:sp>
      <p:sp>
        <p:nvSpPr>
          <p:cNvPr id="11" name="object 11"/>
          <p:cNvSpPr txBox="1"/>
          <p:nvPr/>
        </p:nvSpPr>
        <p:spPr>
          <a:xfrm>
            <a:off x="1606042" y="1950466"/>
            <a:ext cx="8089900" cy="304570"/>
          </a:xfrm>
          <a:prstGeom prst="rect">
            <a:avLst/>
          </a:prstGeom>
        </p:spPr>
        <p:txBody>
          <a:bodyPr vert="horz" wrap="square" lIns="0" tIns="12064" rIns="0" bIns="0" rtlCol="0">
            <a:spAutoFit/>
          </a:bodyPr>
          <a:lstStyle/>
          <a:p>
            <a:pPr marL="4423017" indent="-4410953">
              <a:spcBef>
                <a:spcPts val="95"/>
              </a:spcBef>
              <a:buSzPct val="172727"/>
              <a:buChar char=""/>
              <a:tabLst>
                <a:tab pos="4423017" algn="l"/>
                <a:tab pos="4423652" algn="l"/>
              </a:tabLst>
            </a:pPr>
            <a:r>
              <a:rPr sz="1100" dirty="0">
                <a:latin typeface="Wingdings"/>
                <a:cs typeface="Wingdings"/>
              </a:rPr>
              <a:t></a:t>
            </a:r>
            <a:r>
              <a:rPr sz="1100" spc="240" dirty="0">
                <a:latin typeface="Times New Roman"/>
                <a:cs typeface="Times New Roman"/>
              </a:rPr>
              <a:t> </a:t>
            </a:r>
            <a:r>
              <a:rPr sz="1900" b="1" dirty="0">
                <a:latin typeface="Arial"/>
                <a:cs typeface="Arial"/>
              </a:rPr>
              <a:t>falla</a:t>
            </a:r>
            <a:r>
              <a:rPr sz="1900" b="1" spc="-10" dirty="0">
                <a:latin typeface="Arial"/>
                <a:cs typeface="Arial"/>
              </a:rPr>
              <a:t> </a:t>
            </a:r>
            <a:r>
              <a:rPr sz="1900" b="1" spc="-5" dirty="0">
                <a:latin typeface="Arial"/>
                <a:cs typeface="Arial"/>
              </a:rPr>
              <a:t>fue</a:t>
            </a:r>
            <a:r>
              <a:rPr sz="1900" b="1" spc="-10" dirty="0">
                <a:latin typeface="Arial"/>
                <a:cs typeface="Arial"/>
              </a:rPr>
              <a:t> </a:t>
            </a:r>
            <a:r>
              <a:rPr sz="1900" b="1" spc="-5" dirty="0">
                <a:latin typeface="Arial"/>
                <a:cs typeface="Arial"/>
              </a:rPr>
              <a:t>una</a:t>
            </a:r>
            <a:r>
              <a:rPr sz="1900" b="1" spc="5" dirty="0">
                <a:latin typeface="Arial"/>
                <a:cs typeface="Arial"/>
              </a:rPr>
              <a:t> </a:t>
            </a:r>
            <a:r>
              <a:rPr sz="1900" b="1" spc="-5" dirty="0">
                <a:latin typeface="Arial"/>
                <a:cs typeface="Arial"/>
              </a:rPr>
              <a:t>descarga</a:t>
            </a:r>
            <a:r>
              <a:rPr sz="1900" b="1" spc="-15" dirty="0">
                <a:latin typeface="Arial"/>
                <a:cs typeface="Arial"/>
              </a:rPr>
              <a:t> </a:t>
            </a:r>
            <a:r>
              <a:rPr sz="1900" b="1" dirty="0">
                <a:latin typeface="Arial"/>
                <a:cs typeface="Arial"/>
              </a:rPr>
              <a:t>parcial,</a:t>
            </a:r>
            <a:endParaRPr sz="1900">
              <a:latin typeface="Arial"/>
              <a:cs typeface="Arial"/>
            </a:endParaRPr>
          </a:p>
        </p:txBody>
      </p:sp>
      <p:sp>
        <p:nvSpPr>
          <p:cNvPr id="12" name="object 12"/>
          <p:cNvSpPr/>
          <p:nvPr/>
        </p:nvSpPr>
        <p:spPr>
          <a:xfrm>
            <a:off x="2464562" y="2535049"/>
            <a:ext cx="2413000" cy="277495"/>
          </a:xfrm>
          <a:custGeom>
            <a:avLst/>
            <a:gdLst/>
            <a:ahLst/>
            <a:cxnLst/>
            <a:rect l="l" t="t" r="r" b="b"/>
            <a:pathLst>
              <a:path w="2413000" h="277494">
                <a:moveTo>
                  <a:pt x="2412745" y="0"/>
                </a:moveTo>
                <a:lnTo>
                  <a:pt x="0" y="0"/>
                </a:lnTo>
                <a:lnTo>
                  <a:pt x="0" y="277367"/>
                </a:lnTo>
                <a:lnTo>
                  <a:pt x="2412745" y="277367"/>
                </a:lnTo>
                <a:lnTo>
                  <a:pt x="2412745" y="0"/>
                </a:lnTo>
                <a:close/>
              </a:path>
            </a:pathLst>
          </a:custGeom>
          <a:solidFill>
            <a:srgbClr val="FFFF00"/>
          </a:solidFill>
        </p:spPr>
        <p:txBody>
          <a:bodyPr wrap="square" lIns="0" tIns="0" rIns="0" bIns="0" rtlCol="0"/>
          <a:lstStyle/>
          <a:p>
            <a:endParaRPr/>
          </a:p>
        </p:txBody>
      </p:sp>
      <p:sp>
        <p:nvSpPr>
          <p:cNvPr id="13" name="object 13"/>
          <p:cNvSpPr/>
          <p:nvPr/>
        </p:nvSpPr>
        <p:spPr>
          <a:xfrm>
            <a:off x="6825360" y="2535049"/>
            <a:ext cx="2884170" cy="277495"/>
          </a:xfrm>
          <a:custGeom>
            <a:avLst/>
            <a:gdLst/>
            <a:ahLst/>
            <a:cxnLst/>
            <a:rect l="l" t="t" r="r" b="b"/>
            <a:pathLst>
              <a:path w="2884170" h="277494">
                <a:moveTo>
                  <a:pt x="2883662" y="0"/>
                </a:moveTo>
                <a:lnTo>
                  <a:pt x="0" y="0"/>
                </a:lnTo>
                <a:lnTo>
                  <a:pt x="0" y="277367"/>
                </a:lnTo>
                <a:lnTo>
                  <a:pt x="2883662" y="277367"/>
                </a:lnTo>
                <a:lnTo>
                  <a:pt x="2883662" y="0"/>
                </a:lnTo>
                <a:close/>
              </a:path>
            </a:pathLst>
          </a:custGeom>
          <a:solidFill>
            <a:srgbClr val="FFFF00"/>
          </a:solidFill>
        </p:spPr>
        <p:txBody>
          <a:bodyPr wrap="square" lIns="0" tIns="0" rIns="0" bIns="0" rtlCol="0"/>
          <a:lstStyle/>
          <a:p>
            <a:endParaRPr/>
          </a:p>
        </p:txBody>
      </p:sp>
      <p:sp>
        <p:nvSpPr>
          <p:cNvPr id="14" name="object 14"/>
          <p:cNvSpPr txBox="1"/>
          <p:nvPr/>
        </p:nvSpPr>
        <p:spPr>
          <a:xfrm>
            <a:off x="1606042" y="2505582"/>
            <a:ext cx="8183245"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Lst>
            </a:pPr>
            <a:r>
              <a:rPr sz="1900" b="1" spc="-5" dirty="0">
                <a:latin typeface="Arial"/>
                <a:cs typeface="Arial"/>
              </a:rPr>
              <a:t>en</a:t>
            </a:r>
            <a:r>
              <a:rPr sz="1900" b="1" spc="5" dirty="0">
                <a:latin typeface="Arial"/>
                <a:cs typeface="Arial"/>
              </a:rPr>
              <a:t> </a:t>
            </a:r>
            <a:r>
              <a:rPr sz="1900" b="1" spc="-5" dirty="0">
                <a:latin typeface="Arial"/>
                <a:cs typeface="Arial"/>
              </a:rPr>
              <a:t>la</a:t>
            </a:r>
            <a:r>
              <a:rPr sz="1900" b="1" spc="10" dirty="0">
                <a:latin typeface="Arial"/>
                <a:cs typeface="Arial"/>
              </a:rPr>
              <a:t> </a:t>
            </a:r>
            <a:r>
              <a:rPr sz="1900" b="1" spc="-5" dirty="0">
                <a:latin typeface="Arial"/>
                <a:cs typeface="Arial"/>
              </a:rPr>
              <a:t>zona</a:t>
            </a:r>
            <a:r>
              <a:rPr sz="1900" b="1" dirty="0">
                <a:latin typeface="Arial"/>
                <a:cs typeface="Arial"/>
              </a:rPr>
              <a:t> </a:t>
            </a:r>
            <a:r>
              <a:rPr sz="1900" b="1" spc="-5" dirty="0">
                <a:latin typeface="Arial"/>
                <a:cs typeface="Arial"/>
              </a:rPr>
              <a:t>denominada</a:t>
            </a:r>
            <a:r>
              <a:rPr sz="1900" b="1" dirty="0">
                <a:latin typeface="Arial"/>
                <a:cs typeface="Arial"/>
              </a:rPr>
              <a:t> D1</a:t>
            </a:r>
            <a:r>
              <a:rPr sz="1100" dirty="0">
                <a:latin typeface="Wingdings"/>
                <a:cs typeface="Wingdings"/>
              </a:rPr>
              <a:t></a:t>
            </a:r>
            <a:r>
              <a:rPr sz="1100" spc="260" dirty="0">
                <a:latin typeface="Times New Roman"/>
                <a:cs typeface="Times New Roman"/>
              </a:rPr>
              <a:t> </a:t>
            </a:r>
            <a:r>
              <a:rPr sz="1900" b="1" spc="-5" dirty="0">
                <a:latin typeface="Arial"/>
                <a:cs typeface="Arial"/>
              </a:rPr>
              <a:t>la</a:t>
            </a:r>
            <a:r>
              <a:rPr sz="1900" b="1" spc="5" dirty="0">
                <a:latin typeface="Arial"/>
                <a:cs typeface="Arial"/>
              </a:rPr>
              <a:t> </a:t>
            </a:r>
            <a:r>
              <a:rPr sz="1900" b="1" spc="-5" dirty="0">
                <a:latin typeface="Arial"/>
                <a:cs typeface="Arial"/>
              </a:rPr>
              <a:t>falla</a:t>
            </a:r>
            <a:r>
              <a:rPr sz="1900" b="1" dirty="0">
                <a:latin typeface="Arial"/>
                <a:cs typeface="Arial"/>
              </a:rPr>
              <a:t> </a:t>
            </a:r>
            <a:r>
              <a:rPr sz="1900" b="1" spc="-5" dirty="0">
                <a:latin typeface="Arial"/>
                <a:cs typeface="Arial"/>
              </a:rPr>
              <a:t>fue una</a:t>
            </a:r>
            <a:r>
              <a:rPr sz="1900" b="1" spc="15" dirty="0">
                <a:latin typeface="Arial"/>
                <a:cs typeface="Arial"/>
              </a:rPr>
              <a:t> </a:t>
            </a:r>
            <a:r>
              <a:rPr sz="1900" b="1" spc="-5" dirty="0">
                <a:latin typeface="Arial"/>
                <a:cs typeface="Arial"/>
              </a:rPr>
              <a:t>descarga</a:t>
            </a:r>
            <a:r>
              <a:rPr sz="1900" b="1" spc="10" dirty="0">
                <a:latin typeface="Arial"/>
                <a:cs typeface="Arial"/>
              </a:rPr>
              <a:t> </a:t>
            </a:r>
            <a:r>
              <a:rPr sz="1900" b="1" spc="-5" dirty="0">
                <a:latin typeface="Arial"/>
                <a:cs typeface="Arial"/>
              </a:rPr>
              <a:t>de</a:t>
            </a:r>
            <a:r>
              <a:rPr sz="1900" b="1" dirty="0">
                <a:latin typeface="Arial"/>
                <a:cs typeface="Arial"/>
              </a:rPr>
              <a:t> </a:t>
            </a:r>
            <a:r>
              <a:rPr sz="1900" b="1" spc="-5" dirty="0">
                <a:latin typeface="Arial"/>
                <a:cs typeface="Arial"/>
              </a:rPr>
              <a:t>baja</a:t>
            </a:r>
            <a:r>
              <a:rPr sz="1900" b="1" dirty="0">
                <a:latin typeface="Arial"/>
                <a:cs typeface="Arial"/>
              </a:rPr>
              <a:t> energía,</a:t>
            </a:r>
            <a:endParaRPr sz="1900">
              <a:latin typeface="Arial"/>
              <a:cs typeface="Arial"/>
            </a:endParaRP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162</a:t>
            </a:fld>
            <a:endParaRPr dirty="0"/>
          </a:p>
        </p:txBody>
      </p:sp>
      <p:sp>
        <p:nvSpPr>
          <p:cNvPr id="15" name="object 15"/>
          <p:cNvSpPr txBox="1"/>
          <p:nvPr/>
        </p:nvSpPr>
        <p:spPr>
          <a:xfrm>
            <a:off x="2458466" y="3089784"/>
            <a:ext cx="259461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región</a:t>
            </a:r>
            <a:r>
              <a:rPr sz="1900" b="1" spc="-30" dirty="0">
                <a:latin typeface="Arial"/>
                <a:cs typeface="Arial"/>
              </a:rPr>
              <a:t> </a:t>
            </a:r>
            <a:r>
              <a:rPr sz="1900" b="1" spc="-5" dirty="0">
                <a:latin typeface="Arial"/>
                <a:cs typeface="Arial"/>
              </a:rPr>
              <a:t>denominada</a:t>
            </a:r>
            <a:r>
              <a:rPr sz="1900" b="1" spc="-35" dirty="0">
                <a:latin typeface="Arial"/>
                <a:cs typeface="Arial"/>
              </a:rPr>
              <a:t> </a:t>
            </a:r>
            <a:r>
              <a:rPr sz="1900" b="1" spc="-5" dirty="0">
                <a:latin typeface="Arial"/>
                <a:cs typeface="Arial"/>
              </a:rPr>
              <a:t>D2</a:t>
            </a:r>
            <a:endParaRPr sz="1900">
              <a:latin typeface="Arial"/>
              <a:cs typeface="Arial"/>
            </a:endParaRPr>
          </a:p>
        </p:txBody>
      </p:sp>
      <p:sp>
        <p:nvSpPr>
          <p:cNvPr id="16" name="object 16"/>
          <p:cNvSpPr txBox="1"/>
          <p:nvPr/>
        </p:nvSpPr>
        <p:spPr>
          <a:xfrm>
            <a:off x="1606042" y="3060317"/>
            <a:ext cx="6430645"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 pos="3509968" algn="l"/>
              </a:tabLst>
            </a:pPr>
            <a:r>
              <a:rPr sz="1900" b="1" spc="-5" dirty="0">
                <a:latin typeface="Arial"/>
                <a:cs typeface="Arial"/>
              </a:rPr>
              <a:t>en</a:t>
            </a:r>
            <a:r>
              <a:rPr sz="1900" b="1" spc="-21" dirty="0">
                <a:latin typeface="Arial"/>
                <a:cs typeface="Arial"/>
              </a:rPr>
              <a:t> </a:t>
            </a:r>
            <a:r>
              <a:rPr sz="1900" b="1" spc="-5" dirty="0">
                <a:latin typeface="Arial"/>
                <a:cs typeface="Arial"/>
              </a:rPr>
              <a:t>la	</a:t>
            </a:r>
            <a:r>
              <a:rPr sz="1100" dirty="0">
                <a:latin typeface="Wingdings"/>
                <a:cs typeface="Wingdings"/>
              </a:rPr>
              <a:t></a:t>
            </a:r>
            <a:r>
              <a:rPr sz="1100" spc="220" dirty="0">
                <a:latin typeface="Times New Roman"/>
                <a:cs typeface="Times New Roman"/>
              </a:rPr>
              <a:t> </a:t>
            </a:r>
            <a:r>
              <a:rPr sz="1900" b="1" spc="-5" dirty="0">
                <a:latin typeface="Arial"/>
                <a:cs typeface="Arial"/>
              </a:rPr>
              <a:t>la</a:t>
            </a:r>
            <a:r>
              <a:rPr sz="1900" b="1" spc="-30" dirty="0">
                <a:latin typeface="Arial"/>
                <a:cs typeface="Arial"/>
              </a:rPr>
              <a:t> </a:t>
            </a:r>
            <a:r>
              <a:rPr sz="1900" b="1" spc="-5" dirty="0">
                <a:latin typeface="Arial"/>
                <a:cs typeface="Arial"/>
              </a:rPr>
              <a:t>falla</a:t>
            </a:r>
            <a:r>
              <a:rPr sz="1900" b="1" spc="-25" dirty="0">
                <a:latin typeface="Arial"/>
                <a:cs typeface="Arial"/>
              </a:rPr>
              <a:t> </a:t>
            </a:r>
            <a:r>
              <a:rPr sz="1900" b="1" spc="-5" dirty="0">
                <a:latin typeface="Arial"/>
                <a:cs typeface="Arial"/>
              </a:rPr>
              <a:t>fue</a:t>
            </a:r>
            <a:r>
              <a:rPr sz="1900" b="1" spc="-30" dirty="0">
                <a:latin typeface="Arial"/>
                <a:cs typeface="Arial"/>
              </a:rPr>
              <a:t> </a:t>
            </a:r>
            <a:r>
              <a:rPr sz="1900" b="1" spc="-5" dirty="0">
                <a:latin typeface="Arial"/>
                <a:cs typeface="Arial"/>
              </a:rPr>
              <a:t>debida</a:t>
            </a:r>
            <a:r>
              <a:rPr sz="1900" b="1" spc="-25" dirty="0">
                <a:latin typeface="Arial"/>
                <a:cs typeface="Arial"/>
              </a:rPr>
              <a:t> </a:t>
            </a:r>
            <a:r>
              <a:rPr sz="1900" b="1" spc="-5" dirty="0">
                <a:latin typeface="Arial"/>
                <a:cs typeface="Arial"/>
              </a:rPr>
              <a:t>a</a:t>
            </a:r>
            <a:r>
              <a:rPr sz="1900" b="1" spc="-30" dirty="0">
                <a:latin typeface="Arial"/>
                <a:cs typeface="Arial"/>
              </a:rPr>
              <a:t> </a:t>
            </a:r>
            <a:r>
              <a:rPr sz="1900" b="1" spc="-5" dirty="0">
                <a:latin typeface="Arial"/>
                <a:cs typeface="Arial"/>
              </a:rPr>
              <a:t>una</a:t>
            </a:r>
            <a:endParaRPr sz="1900">
              <a:latin typeface="Arial"/>
              <a:cs typeface="Arial"/>
            </a:endParaRPr>
          </a:p>
        </p:txBody>
      </p:sp>
      <p:sp>
        <p:nvSpPr>
          <p:cNvPr id="17" name="object 17"/>
          <p:cNvSpPr txBox="1"/>
          <p:nvPr/>
        </p:nvSpPr>
        <p:spPr>
          <a:xfrm>
            <a:off x="8089139" y="3089784"/>
            <a:ext cx="189674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descarga</a:t>
            </a:r>
            <a:r>
              <a:rPr sz="1900" b="1" spc="-40"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alta</a:t>
            </a:r>
            <a:endParaRPr sz="1900">
              <a:latin typeface="Arial"/>
              <a:cs typeface="Arial"/>
            </a:endParaRPr>
          </a:p>
        </p:txBody>
      </p:sp>
      <p:sp>
        <p:nvSpPr>
          <p:cNvPr id="18" name="object 18"/>
          <p:cNvSpPr txBox="1"/>
          <p:nvPr/>
        </p:nvSpPr>
        <p:spPr>
          <a:xfrm>
            <a:off x="1847342" y="3367152"/>
            <a:ext cx="925194"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e</a:t>
            </a:r>
            <a:r>
              <a:rPr sz="1900" b="1" dirty="0">
                <a:latin typeface="Arial"/>
                <a:cs typeface="Arial"/>
              </a:rPr>
              <a:t>n</a:t>
            </a:r>
            <a:r>
              <a:rPr sz="1900" b="1" spc="-5" dirty="0">
                <a:latin typeface="Arial"/>
                <a:cs typeface="Arial"/>
              </a:rPr>
              <a:t>ergía.</a:t>
            </a:r>
            <a:endParaRPr sz="1900">
              <a:latin typeface="Arial"/>
              <a:cs typeface="Arial"/>
            </a:endParaRPr>
          </a:p>
        </p:txBody>
      </p:sp>
      <p:sp>
        <p:nvSpPr>
          <p:cNvPr id="19" name="object 19"/>
          <p:cNvSpPr txBox="1"/>
          <p:nvPr/>
        </p:nvSpPr>
        <p:spPr>
          <a:xfrm>
            <a:off x="1606042" y="3892676"/>
            <a:ext cx="811530"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Lst>
            </a:pPr>
            <a:r>
              <a:rPr sz="1900" b="1" spc="-5" dirty="0">
                <a:latin typeface="Arial"/>
                <a:cs typeface="Arial"/>
              </a:rPr>
              <a:t>en</a:t>
            </a:r>
            <a:r>
              <a:rPr sz="1900" b="1" spc="-15" dirty="0">
                <a:latin typeface="Arial"/>
                <a:cs typeface="Arial"/>
              </a:rPr>
              <a:t> </a:t>
            </a:r>
            <a:r>
              <a:rPr sz="1900" b="1" spc="-5" dirty="0">
                <a:latin typeface="Arial"/>
                <a:cs typeface="Arial"/>
              </a:rPr>
              <a:t>la</a:t>
            </a:r>
            <a:endParaRPr sz="1900">
              <a:latin typeface="Arial"/>
              <a:cs typeface="Arial"/>
            </a:endParaRPr>
          </a:p>
        </p:txBody>
      </p:sp>
      <p:sp>
        <p:nvSpPr>
          <p:cNvPr id="20" name="object 20"/>
          <p:cNvSpPr txBox="1"/>
          <p:nvPr/>
        </p:nvSpPr>
        <p:spPr>
          <a:xfrm>
            <a:off x="2479801" y="3921837"/>
            <a:ext cx="2402205"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zona</a:t>
            </a:r>
            <a:r>
              <a:rPr sz="1900" b="1" spc="50" dirty="0">
                <a:latin typeface="Arial"/>
                <a:cs typeface="Arial"/>
              </a:rPr>
              <a:t> </a:t>
            </a:r>
            <a:r>
              <a:rPr sz="1900" b="1" spc="-5" dirty="0">
                <a:latin typeface="Arial"/>
                <a:cs typeface="Arial"/>
              </a:rPr>
              <a:t>denominada</a:t>
            </a:r>
            <a:r>
              <a:rPr sz="1900" b="1" spc="50" dirty="0">
                <a:latin typeface="Arial"/>
                <a:cs typeface="Arial"/>
              </a:rPr>
              <a:t> </a:t>
            </a:r>
            <a:r>
              <a:rPr sz="1900" b="1" spc="-5" dirty="0">
                <a:latin typeface="Arial"/>
                <a:cs typeface="Arial"/>
              </a:rPr>
              <a:t>T1</a:t>
            </a:r>
            <a:endParaRPr sz="1900">
              <a:latin typeface="Arial"/>
              <a:cs typeface="Arial"/>
            </a:endParaRPr>
          </a:p>
        </p:txBody>
      </p:sp>
      <p:sp>
        <p:nvSpPr>
          <p:cNvPr id="21" name="object 21"/>
          <p:cNvSpPr txBox="1"/>
          <p:nvPr/>
        </p:nvSpPr>
        <p:spPr>
          <a:xfrm>
            <a:off x="4943984" y="3892676"/>
            <a:ext cx="5039359" cy="304570"/>
          </a:xfrm>
          <a:prstGeom prst="rect">
            <a:avLst/>
          </a:prstGeom>
        </p:spPr>
        <p:txBody>
          <a:bodyPr vert="horz" wrap="square" lIns="0" tIns="12064" rIns="0" bIns="0" rtlCol="0">
            <a:spAutoFit/>
          </a:bodyPr>
          <a:lstStyle/>
          <a:p>
            <a:pPr marL="12699">
              <a:spcBef>
                <a:spcPts val="95"/>
              </a:spcBef>
            </a:pPr>
            <a:r>
              <a:rPr sz="1900" b="1" spc="-5" dirty="0">
                <a:latin typeface="Wingdings"/>
                <a:cs typeface="Wingdings"/>
              </a:rPr>
              <a:t></a:t>
            </a:r>
            <a:r>
              <a:rPr sz="1900" b="1" spc="120" dirty="0">
                <a:latin typeface="Times New Roman"/>
                <a:cs typeface="Times New Roman"/>
              </a:rPr>
              <a:t> </a:t>
            </a:r>
            <a:r>
              <a:rPr sz="1900" b="1" spc="-5" dirty="0">
                <a:latin typeface="Arial"/>
                <a:cs typeface="Arial"/>
              </a:rPr>
              <a:t>falla</a:t>
            </a:r>
            <a:r>
              <a:rPr sz="1900" b="1" spc="60" dirty="0">
                <a:latin typeface="Arial"/>
                <a:cs typeface="Arial"/>
              </a:rPr>
              <a:t> </a:t>
            </a:r>
            <a:r>
              <a:rPr sz="1900" b="1" spc="-5" dirty="0">
                <a:latin typeface="Arial"/>
                <a:cs typeface="Arial"/>
              </a:rPr>
              <a:t>térmica</a:t>
            </a:r>
            <a:r>
              <a:rPr sz="1900" b="1" spc="55" dirty="0">
                <a:latin typeface="Arial"/>
                <a:cs typeface="Arial"/>
              </a:rPr>
              <a:t> </a:t>
            </a:r>
            <a:r>
              <a:rPr sz="1900" b="1" spc="-5" dirty="0">
                <a:latin typeface="Arial"/>
                <a:cs typeface="Arial"/>
              </a:rPr>
              <a:t>con</a:t>
            </a:r>
            <a:r>
              <a:rPr sz="1900" b="1" spc="75" dirty="0">
                <a:latin typeface="Arial"/>
                <a:cs typeface="Arial"/>
              </a:rPr>
              <a:t> </a:t>
            </a:r>
            <a:r>
              <a:rPr sz="1900" b="1" spc="-5" dirty="0">
                <a:latin typeface="Arial"/>
                <a:cs typeface="Arial"/>
              </a:rPr>
              <a:t>una</a:t>
            </a:r>
            <a:r>
              <a:rPr sz="1900" b="1" spc="55" dirty="0">
                <a:latin typeface="Arial"/>
                <a:cs typeface="Arial"/>
              </a:rPr>
              <a:t> </a:t>
            </a:r>
            <a:r>
              <a:rPr sz="1900" b="1" spc="-5" dirty="0">
                <a:latin typeface="Arial"/>
                <a:cs typeface="Arial"/>
              </a:rPr>
              <a:t>temperatura</a:t>
            </a:r>
            <a:r>
              <a:rPr sz="1900" b="1" spc="60" dirty="0">
                <a:latin typeface="Arial"/>
                <a:cs typeface="Arial"/>
              </a:rPr>
              <a:t> </a:t>
            </a:r>
            <a:r>
              <a:rPr sz="1900" b="1" spc="-5" dirty="0">
                <a:latin typeface="Arial"/>
                <a:cs typeface="Arial"/>
              </a:rPr>
              <a:t>menor</a:t>
            </a:r>
            <a:endParaRPr sz="1900">
              <a:latin typeface="Arial"/>
              <a:cs typeface="Arial"/>
            </a:endParaRPr>
          </a:p>
        </p:txBody>
      </p:sp>
      <p:sp>
        <p:nvSpPr>
          <p:cNvPr id="22" name="object 22"/>
          <p:cNvSpPr txBox="1"/>
          <p:nvPr/>
        </p:nvSpPr>
        <p:spPr>
          <a:xfrm>
            <a:off x="1834642" y="4170045"/>
            <a:ext cx="1024889" cy="304570"/>
          </a:xfrm>
          <a:prstGeom prst="rect">
            <a:avLst/>
          </a:prstGeom>
        </p:spPr>
        <p:txBody>
          <a:bodyPr vert="horz" wrap="square" lIns="0" tIns="12064" rIns="0" bIns="0" rtlCol="0">
            <a:spAutoFit/>
          </a:bodyPr>
          <a:lstStyle/>
          <a:p>
            <a:pPr marL="12699">
              <a:spcBef>
                <a:spcPts val="95"/>
              </a:spcBef>
            </a:pPr>
            <a:r>
              <a:rPr sz="1900" b="1" spc="-5" dirty="0">
                <a:latin typeface="Arial"/>
                <a:cs typeface="Arial"/>
              </a:rPr>
              <a:t>a</a:t>
            </a:r>
            <a:r>
              <a:rPr sz="1900" b="1" spc="-44" dirty="0">
                <a:latin typeface="Arial"/>
                <a:cs typeface="Arial"/>
              </a:rPr>
              <a:t> </a:t>
            </a:r>
            <a:r>
              <a:rPr sz="1900" b="1" spc="-5" dirty="0">
                <a:latin typeface="Arial"/>
                <a:cs typeface="Arial"/>
              </a:rPr>
              <a:t>300º</a:t>
            </a:r>
            <a:r>
              <a:rPr sz="1900" b="1" spc="-35" dirty="0">
                <a:latin typeface="Arial"/>
                <a:cs typeface="Arial"/>
              </a:rPr>
              <a:t> </a:t>
            </a:r>
            <a:r>
              <a:rPr sz="1900" b="1" spc="-5" dirty="0">
                <a:latin typeface="Arial"/>
                <a:cs typeface="Arial"/>
              </a:rPr>
              <a:t>C,</a:t>
            </a:r>
            <a:endParaRPr sz="1900">
              <a:latin typeface="Arial"/>
              <a:cs typeface="Arial"/>
            </a:endParaRPr>
          </a:p>
        </p:txBody>
      </p:sp>
      <p:sp>
        <p:nvSpPr>
          <p:cNvPr id="23" name="object 23"/>
          <p:cNvSpPr txBox="1"/>
          <p:nvPr/>
        </p:nvSpPr>
        <p:spPr>
          <a:xfrm>
            <a:off x="2464561" y="4755769"/>
            <a:ext cx="9105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zona</a:t>
            </a:r>
            <a:r>
              <a:rPr sz="1900" b="1" spc="-75" dirty="0">
                <a:latin typeface="Arial"/>
                <a:cs typeface="Arial"/>
              </a:rPr>
              <a:t> </a:t>
            </a:r>
            <a:r>
              <a:rPr sz="1900" b="1" dirty="0">
                <a:latin typeface="Arial"/>
                <a:cs typeface="Arial"/>
              </a:rPr>
              <a:t>T2</a:t>
            </a:r>
            <a:endParaRPr sz="1900">
              <a:latin typeface="Arial"/>
              <a:cs typeface="Arial"/>
            </a:endParaRPr>
          </a:p>
        </p:txBody>
      </p:sp>
      <p:sp>
        <p:nvSpPr>
          <p:cNvPr id="24" name="object 24"/>
          <p:cNvSpPr txBox="1"/>
          <p:nvPr/>
        </p:nvSpPr>
        <p:spPr>
          <a:xfrm>
            <a:off x="1606042" y="4726304"/>
            <a:ext cx="6497320"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 pos="1822923" algn="l"/>
              </a:tabLst>
            </a:pPr>
            <a:r>
              <a:rPr sz="1900" b="1" spc="-5" dirty="0">
                <a:latin typeface="Arial"/>
                <a:cs typeface="Arial"/>
              </a:rPr>
              <a:t>en</a:t>
            </a:r>
            <a:r>
              <a:rPr sz="1900" b="1" spc="5" dirty="0">
                <a:latin typeface="Arial"/>
                <a:cs typeface="Arial"/>
              </a:rPr>
              <a:t> </a:t>
            </a:r>
            <a:r>
              <a:rPr sz="1900" b="1" spc="-5" dirty="0">
                <a:latin typeface="Arial"/>
                <a:cs typeface="Arial"/>
              </a:rPr>
              <a:t>la	</a:t>
            </a:r>
            <a:r>
              <a:rPr sz="1900" b="1" spc="-5" dirty="0">
                <a:latin typeface="Wingdings"/>
                <a:cs typeface="Wingdings"/>
              </a:rPr>
              <a:t></a:t>
            </a:r>
            <a:r>
              <a:rPr sz="1900" b="1" spc="65" dirty="0">
                <a:latin typeface="Times New Roman"/>
                <a:cs typeface="Times New Roman"/>
              </a:rPr>
              <a:t> </a:t>
            </a:r>
            <a:r>
              <a:rPr sz="1900" b="1" spc="-5" dirty="0">
                <a:latin typeface="Arial"/>
                <a:cs typeface="Arial"/>
              </a:rPr>
              <a:t>una</a:t>
            </a:r>
            <a:r>
              <a:rPr sz="1900" b="1" spc="-21" dirty="0">
                <a:latin typeface="Arial"/>
                <a:cs typeface="Arial"/>
              </a:rPr>
              <a:t> </a:t>
            </a:r>
            <a:r>
              <a:rPr sz="1900" b="1" spc="-5" dirty="0">
                <a:latin typeface="Arial"/>
                <a:cs typeface="Arial"/>
              </a:rPr>
              <a:t>falla térmica entre</a:t>
            </a:r>
            <a:r>
              <a:rPr sz="1900" b="1" dirty="0">
                <a:latin typeface="Arial"/>
                <a:cs typeface="Arial"/>
              </a:rPr>
              <a:t> </a:t>
            </a:r>
            <a:r>
              <a:rPr sz="1900" b="1" spc="-5" dirty="0">
                <a:latin typeface="Arial"/>
                <a:cs typeface="Arial"/>
              </a:rPr>
              <a:t>300º</a:t>
            </a:r>
            <a:r>
              <a:rPr sz="1900" b="1" spc="5" dirty="0">
                <a:latin typeface="Arial"/>
                <a:cs typeface="Arial"/>
              </a:rPr>
              <a:t> </a:t>
            </a:r>
            <a:r>
              <a:rPr sz="1900" b="1" spc="-5" dirty="0">
                <a:latin typeface="Arial"/>
                <a:cs typeface="Arial"/>
              </a:rPr>
              <a:t>C</a:t>
            </a:r>
            <a:r>
              <a:rPr sz="1900" b="1" spc="5" dirty="0">
                <a:latin typeface="Arial"/>
                <a:cs typeface="Arial"/>
              </a:rPr>
              <a:t> </a:t>
            </a:r>
            <a:r>
              <a:rPr sz="1900" b="1" spc="-5" dirty="0">
                <a:latin typeface="Arial"/>
                <a:cs typeface="Arial"/>
              </a:rPr>
              <a:t>y</a:t>
            </a:r>
            <a:r>
              <a:rPr sz="1900" b="1" spc="-25" dirty="0">
                <a:latin typeface="Arial"/>
                <a:cs typeface="Arial"/>
              </a:rPr>
              <a:t> </a:t>
            </a:r>
            <a:r>
              <a:rPr sz="1900" b="1" dirty="0">
                <a:latin typeface="Arial"/>
                <a:cs typeface="Arial"/>
              </a:rPr>
              <a:t>700º</a:t>
            </a:r>
            <a:r>
              <a:rPr sz="1900" b="1" spc="-5" dirty="0">
                <a:latin typeface="Arial"/>
                <a:cs typeface="Arial"/>
              </a:rPr>
              <a:t> C</a:t>
            </a:r>
            <a:endParaRPr sz="1900">
              <a:latin typeface="Arial"/>
              <a:cs typeface="Arial"/>
            </a:endParaRPr>
          </a:p>
        </p:txBody>
      </p:sp>
      <p:sp>
        <p:nvSpPr>
          <p:cNvPr id="25" name="object 25"/>
          <p:cNvSpPr txBox="1"/>
          <p:nvPr/>
        </p:nvSpPr>
        <p:spPr>
          <a:xfrm>
            <a:off x="3940175" y="5310505"/>
            <a:ext cx="9105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zona</a:t>
            </a:r>
            <a:r>
              <a:rPr sz="1900" b="1" spc="-75" dirty="0">
                <a:latin typeface="Arial"/>
                <a:cs typeface="Arial"/>
              </a:rPr>
              <a:t> </a:t>
            </a:r>
            <a:r>
              <a:rPr sz="1900" b="1" dirty="0">
                <a:latin typeface="Arial"/>
                <a:cs typeface="Arial"/>
              </a:rPr>
              <a:t>T3</a:t>
            </a:r>
            <a:endParaRPr sz="1900">
              <a:latin typeface="Arial"/>
              <a:cs typeface="Arial"/>
            </a:endParaRPr>
          </a:p>
        </p:txBody>
      </p:sp>
      <p:sp>
        <p:nvSpPr>
          <p:cNvPr id="26" name="object 26"/>
          <p:cNvSpPr txBox="1"/>
          <p:nvPr/>
        </p:nvSpPr>
        <p:spPr>
          <a:xfrm>
            <a:off x="1606042" y="5281041"/>
            <a:ext cx="7374890"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 pos="3297898" algn="l"/>
              </a:tabLst>
            </a:pPr>
            <a:r>
              <a:rPr sz="1900" b="1" spc="-5" dirty="0">
                <a:latin typeface="Arial"/>
                <a:cs typeface="Arial"/>
              </a:rPr>
              <a:t>y</a:t>
            </a:r>
            <a:r>
              <a:rPr sz="1900" b="1" spc="-10" dirty="0">
                <a:latin typeface="Arial"/>
                <a:cs typeface="Arial"/>
              </a:rPr>
              <a:t> </a:t>
            </a:r>
            <a:r>
              <a:rPr sz="1900" b="1" spc="-5" dirty="0">
                <a:latin typeface="Arial"/>
                <a:cs typeface="Arial"/>
              </a:rPr>
              <a:t>finalmente</a:t>
            </a:r>
            <a:r>
              <a:rPr sz="1900" b="1" spc="30" dirty="0">
                <a:latin typeface="Arial"/>
                <a:cs typeface="Arial"/>
              </a:rPr>
              <a:t> </a:t>
            </a:r>
            <a:r>
              <a:rPr sz="1900" b="1" spc="-5" dirty="0">
                <a:latin typeface="Arial"/>
                <a:cs typeface="Arial"/>
              </a:rPr>
              <a:t>en</a:t>
            </a:r>
            <a:r>
              <a:rPr sz="1900" b="1" spc="21" dirty="0">
                <a:latin typeface="Arial"/>
                <a:cs typeface="Arial"/>
              </a:rPr>
              <a:t> </a:t>
            </a:r>
            <a:r>
              <a:rPr sz="1900" b="1" spc="-5" dirty="0">
                <a:latin typeface="Arial"/>
                <a:cs typeface="Arial"/>
              </a:rPr>
              <a:t>la	</a:t>
            </a:r>
            <a:r>
              <a:rPr sz="1900" b="1" spc="-5" dirty="0">
                <a:latin typeface="Wingdings"/>
                <a:cs typeface="Wingdings"/>
              </a:rPr>
              <a:t></a:t>
            </a:r>
            <a:r>
              <a:rPr sz="1900" b="1" spc="60" dirty="0">
                <a:latin typeface="Times New Roman"/>
                <a:cs typeface="Times New Roman"/>
              </a:rPr>
              <a:t> </a:t>
            </a:r>
            <a:r>
              <a:rPr sz="1900" b="1" spc="-5" dirty="0">
                <a:latin typeface="Arial"/>
                <a:cs typeface="Arial"/>
              </a:rPr>
              <a:t>una</a:t>
            </a:r>
            <a:r>
              <a:rPr sz="1900" b="1" spc="-15" dirty="0">
                <a:latin typeface="Arial"/>
                <a:cs typeface="Arial"/>
              </a:rPr>
              <a:t> </a:t>
            </a:r>
            <a:r>
              <a:rPr sz="1900" b="1" spc="-5" dirty="0">
                <a:latin typeface="Arial"/>
                <a:cs typeface="Arial"/>
              </a:rPr>
              <a:t>falla</a:t>
            </a:r>
            <a:r>
              <a:rPr sz="1900" b="1" spc="-10" dirty="0">
                <a:latin typeface="Arial"/>
                <a:cs typeface="Arial"/>
              </a:rPr>
              <a:t> </a:t>
            </a:r>
            <a:r>
              <a:rPr sz="1900" b="1" spc="-5" dirty="0">
                <a:latin typeface="Arial"/>
                <a:cs typeface="Arial"/>
              </a:rPr>
              <a:t>térmica mayor</a:t>
            </a:r>
            <a:r>
              <a:rPr sz="1900" b="1" spc="-10" dirty="0">
                <a:latin typeface="Arial"/>
                <a:cs typeface="Arial"/>
              </a:rPr>
              <a:t> </a:t>
            </a:r>
            <a:r>
              <a:rPr sz="1900" b="1" spc="-5" dirty="0">
                <a:latin typeface="Arial"/>
                <a:cs typeface="Arial"/>
              </a:rPr>
              <a:t>a 700º</a:t>
            </a:r>
            <a:r>
              <a:rPr sz="1900" b="1" dirty="0">
                <a:latin typeface="Arial"/>
                <a:cs typeface="Arial"/>
              </a:rPr>
              <a:t> </a:t>
            </a:r>
            <a:r>
              <a:rPr sz="1900" b="1" spc="-5" dirty="0">
                <a:latin typeface="Arial"/>
                <a:cs typeface="Arial"/>
              </a:rPr>
              <a:t>C.</a:t>
            </a:r>
            <a:endParaRPr sz="1900">
              <a:latin typeface="Arial"/>
              <a:cs typeface="Arial"/>
            </a:endParaRPr>
          </a:p>
        </p:txBody>
      </p:sp>
      <p:sp>
        <p:nvSpPr>
          <p:cNvPr id="27" name="object 27"/>
          <p:cNvSpPr txBox="1"/>
          <p:nvPr/>
        </p:nvSpPr>
        <p:spPr>
          <a:xfrm>
            <a:off x="3699384" y="5865623"/>
            <a:ext cx="29298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no</a:t>
            </a:r>
            <a:r>
              <a:rPr sz="1900" b="1" spc="-114" dirty="0">
                <a:latin typeface="Arial"/>
                <a:cs typeface="Arial"/>
              </a:rPr>
              <a:t> </a:t>
            </a:r>
            <a:r>
              <a:rPr sz="1900" b="1" spc="-5" dirty="0">
                <a:latin typeface="Arial"/>
                <a:cs typeface="Arial"/>
              </a:rPr>
              <a:t>se</a:t>
            </a:r>
            <a:r>
              <a:rPr sz="1900" b="1" spc="-120" dirty="0">
                <a:latin typeface="Arial"/>
                <a:cs typeface="Arial"/>
              </a:rPr>
              <a:t> </a:t>
            </a:r>
            <a:r>
              <a:rPr sz="1900" b="1" spc="-5" dirty="0">
                <a:latin typeface="Arial"/>
                <a:cs typeface="Arial"/>
              </a:rPr>
              <a:t>p</a:t>
            </a:r>
            <a:r>
              <a:rPr sz="1900" b="1" dirty="0">
                <a:latin typeface="Arial"/>
                <a:cs typeface="Arial"/>
              </a:rPr>
              <a:t>u</a:t>
            </a:r>
            <a:r>
              <a:rPr sz="1900" b="1" spc="-15" dirty="0">
                <a:latin typeface="Arial"/>
                <a:cs typeface="Arial"/>
              </a:rPr>
              <a:t>e</a:t>
            </a:r>
            <a:r>
              <a:rPr sz="1900" b="1" spc="-5" dirty="0">
                <a:latin typeface="Arial"/>
                <a:cs typeface="Arial"/>
              </a:rPr>
              <a:t>de</a:t>
            </a:r>
            <a:r>
              <a:rPr sz="1900" b="1" spc="-110"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ter</a:t>
            </a:r>
            <a:r>
              <a:rPr sz="1900" b="1" spc="-21" dirty="0">
                <a:latin typeface="Arial"/>
                <a:cs typeface="Arial"/>
              </a:rPr>
              <a:t>m</a:t>
            </a:r>
            <a:r>
              <a:rPr sz="1900" b="1" spc="-5" dirty="0">
                <a:latin typeface="Arial"/>
                <a:cs typeface="Arial"/>
              </a:rPr>
              <a:t>in</a:t>
            </a:r>
            <a:r>
              <a:rPr sz="1900" b="1" spc="5" dirty="0">
                <a:latin typeface="Arial"/>
                <a:cs typeface="Arial"/>
              </a:rPr>
              <a:t>a</a:t>
            </a:r>
            <a:r>
              <a:rPr sz="1900" b="1" spc="-5" dirty="0">
                <a:latin typeface="Arial"/>
                <a:cs typeface="Arial"/>
              </a:rPr>
              <a:t>r</a:t>
            </a:r>
            <a:r>
              <a:rPr sz="1900" b="1" spc="-130" dirty="0">
                <a:latin typeface="Arial"/>
                <a:cs typeface="Arial"/>
              </a:rPr>
              <a:t> </a:t>
            </a:r>
            <a:r>
              <a:rPr sz="1900" b="1" spc="-5" dirty="0">
                <a:latin typeface="Arial"/>
                <a:cs typeface="Arial"/>
              </a:rPr>
              <a:t>si</a:t>
            </a:r>
            <a:endParaRPr sz="1900">
              <a:latin typeface="Arial"/>
              <a:cs typeface="Arial"/>
            </a:endParaRPr>
          </a:p>
        </p:txBody>
      </p:sp>
      <p:sp>
        <p:nvSpPr>
          <p:cNvPr id="28" name="object 28"/>
          <p:cNvSpPr txBox="1"/>
          <p:nvPr/>
        </p:nvSpPr>
        <p:spPr>
          <a:xfrm>
            <a:off x="1606042" y="5836158"/>
            <a:ext cx="7466965" cy="304570"/>
          </a:xfrm>
          <a:prstGeom prst="rect">
            <a:avLst/>
          </a:prstGeom>
        </p:spPr>
        <p:txBody>
          <a:bodyPr vert="horz" wrap="square" lIns="0" tIns="12064" rIns="0" bIns="0" rtlCol="0">
            <a:spAutoFit/>
          </a:bodyPr>
          <a:lstStyle/>
          <a:p>
            <a:pPr marL="241278" indent="-228580">
              <a:spcBef>
                <a:spcPts val="95"/>
              </a:spcBef>
              <a:buFont typeface="Wingdings"/>
              <a:buChar char=""/>
              <a:tabLst>
                <a:tab pos="241278" algn="l"/>
                <a:tab pos="5073835" algn="l"/>
              </a:tabLst>
            </a:pPr>
            <a:r>
              <a:rPr sz="1900" b="1" spc="-5" dirty="0">
                <a:latin typeface="Arial"/>
                <a:cs typeface="Arial"/>
              </a:rPr>
              <a:t>en</a:t>
            </a:r>
            <a:r>
              <a:rPr sz="1900" b="1" spc="-114" dirty="0">
                <a:latin typeface="Arial"/>
                <a:cs typeface="Arial"/>
              </a:rPr>
              <a:t> </a:t>
            </a:r>
            <a:r>
              <a:rPr sz="1900" b="1" spc="-5" dirty="0">
                <a:latin typeface="Arial"/>
                <a:cs typeface="Arial"/>
              </a:rPr>
              <a:t>la</a:t>
            </a:r>
            <a:r>
              <a:rPr sz="1900" b="1" spc="-120" dirty="0">
                <a:latin typeface="Arial"/>
                <a:cs typeface="Arial"/>
              </a:rPr>
              <a:t> </a:t>
            </a:r>
            <a:r>
              <a:rPr sz="1900" b="1" spc="-5" dirty="0">
                <a:latin typeface="Arial"/>
                <a:cs typeface="Arial"/>
              </a:rPr>
              <a:t>zo</a:t>
            </a:r>
            <a:r>
              <a:rPr sz="1900" b="1" dirty="0">
                <a:latin typeface="Arial"/>
                <a:cs typeface="Arial"/>
              </a:rPr>
              <a:t>n</a:t>
            </a:r>
            <a:r>
              <a:rPr sz="1900" b="1" spc="-5" dirty="0">
                <a:latin typeface="Arial"/>
                <a:cs typeface="Arial"/>
              </a:rPr>
              <a:t>a</a:t>
            </a:r>
            <a:r>
              <a:rPr sz="1900" b="1" spc="-120" dirty="0">
                <a:latin typeface="Arial"/>
                <a:cs typeface="Arial"/>
              </a:rPr>
              <a:t> </a:t>
            </a:r>
            <a:r>
              <a:rPr sz="1900" b="1" spc="-5" dirty="0">
                <a:latin typeface="Arial"/>
                <a:cs typeface="Arial"/>
              </a:rPr>
              <a:t>DT</a:t>
            </a:r>
            <a:r>
              <a:rPr sz="1900" b="1" spc="-110" dirty="0">
                <a:latin typeface="Arial"/>
                <a:cs typeface="Arial"/>
              </a:rPr>
              <a:t> </a:t>
            </a:r>
            <a:r>
              <a:rPr sz="1900" b="1" spc="-5" dirty="0">
                <a:latin typeface="Wingdings"/>
                <a:cs typeface="Wingdings"/>
              </a:rPr>
              <a:t></a:t>
            </a:r>
            <a:r>
              <a:rPr sz="1900" dirty="0">
                <a:latin typeface="Times New Roman"/>
                <a:cs typeface="Times New Roman"/>
              </a:rPr>
              <a:t>	</a:t>
            </a:r>
            <a:r>
              <a:rPr sz="1900" b="1" spc="-5" dirty="0">
                <a:latin typeface="Arial"/>
                <a:cs typeface="Arial"/>
              </a:rPr>
              <a:t>la</a:t>
            </a:r>
            <a:r>
              <a:rPr sz="1900" b="1" spc="-120" dirty="0">
                <a:latin typeface="Arial"/>
                <a:cs typeface="Arial"/>
              </a:rPr>
              <a:t> </a:t>
            </a:r>
            <a:r>
              <a:rPr sz="1900" b="1" spc="-5" dirty="0">
                <a:latin typeface="Arial"/>
                <a:cs typeface="Arial"/>
              </a:rPr>
              <a:t>ca</a:t>
            </a:r>
            <a:r>
              <a:rPr sz="1900" b="1" dirty="0">
                <a:latin typeface="Arial"/>
                <a:cs typeface="Arial"/>
              </a:rPr>
              <a:t>u</a:t>
            </a:r>
            <a:r>
              <a:rPr sz="1900" b="1" spc="-5" dirty="0">
                <a:latin typeface="Arial"/>
                <a:cs typeface="Arial"/>
              </a:rPr>
              <a:t>sa</a:t>
            </a:r>
            <a:r>
              <a:rPr sz="1900" b="1" spc="-120" dirty="0">
                <a:latin typeface="Arial"/>
                <a:cs typeface="Arial"/>
              </a:rPr>
              <a:t> </a:t>
            </a:r>
            <a:r>
              <a:rPr sz="1900" b="1" spc="10" dirty="0">
                <a:latin typeface="Arial"/>
                <a:cs typeface="Arial"/>
              </a:rPr>
              <a:t>d</a:t>
            </a:r>
            <a:r>
              <a:rPr sz="1900" b="1" spc="-5" dirty="0">
                <a:latin typeface="Arial"/>
                <a:cs typeface="Arial"/>
              </a:rPr>
              <a:t>e</a:t>
            </a:r>
            <a:r>
              <a:rPr sz="1900" b="1" spc="-120" dirty="0">
                <a:latin typeface="Arial"/>
                <a:cs typeface="Arial"/>
              </a:rPr>
              <a:t> </a:t>
            </a:r>
            <a:r>
              <a:rPr sz="1900" b="1" spc="-5" dirty="0">
                <a:latin typeface="Arial"/>
                <a:cs typeface="Arial"/>
              </a:rPr>
              <a:t>la</a:t>
            </a:r>
            <a:r>
              <a:rPr sz="1900" b="1" spc="-120" dirty="0">
                <a:latin typeface="Arial"/>
                <a:cs typeface="Arial"/>
              </a:rPr>
              <a:t> </a:t>
            </a:r>
            <a:r>
              <a:rPr sz="1900" b="1" spc="-5" dirty="0">
                <a:latin typeface="Arial"/>
                <a:cs typeface="Arial"/>
              </a:rPr>
              <a:t>falla</a:t>
            </a:r>
            <a:r>
              <a:rPr sz="1900" b="1" spc="-120" dirty="0">
                <a:latin typeface="Arial"/>
                <a:cs typeface="Arial"/>
              </a:rPr>
              <a:t> </a:t>
            </a:r>
            <a:r>
              <a:rPr sz="1900" b="1" spc="-5" dirty="0">
                <a:latin typeface="Arial"/>
                <a:cs typeface="Arial"/>
              </a:rPr>
              <a:t>es</a:t>
            </a:r>
            <a:endParaRPr sz="1900">
              <a:latin typeface="Arial"/>
              <a:cs typeface="Arial"/>
            </a:endParaRPr>
          </a:p>
        </p:txBody>
      </p:sp>
      <p:sp>
        <p:nvSpPr>
          <p:cNvPr id="29" name="object 29"/>
          <p:cNvSpPr txBox="1"/>
          <p:nvPr/>
        </p:nvSpPr>
        <p:spPr>
          <a:xfrm>
            <a:off x="9113266" y="5865623"/>
            <a:ext cx="85979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t</a:t>
            </a:r>
            <a:r>
              <a:rPr sz="1900" b="1" spc="10" dirty="0">
                <a:latin typeface="Arial"/>
                <a:cs typeface="Arial"/>
              </a:rPr>
              <a:t>é</a:t>
            </a:r>
            <a:r>
              <a:rPr sz="1900" b="1" spc="-5" dirty="0">
                <a:latin typeface="Arial"/>
                <a:cs typeface="Arial"/>
              </a:rPr>
              <a:t>r</a:t>
            </a:r>
            <a:r>
              <a:rPr sz="1900" b="1" spc="-21" dirty="0">
                <a:latin typeface="Arial"/>
                <a:cs typeface="Arial"/>
              </a:rPr>
              <a:t>m</a:t>
            </a:r>
            <a:r>
              <a:rPr sz="1900" b="1" spc="-5" dirty="0">
                <a:latin typeface="Arial"/>
                <a:cs typeface="Arial"/>
              </a:rPr>
              <a:t>i</a:t>
            </a:r>
            <a:r>
              <a:rPr sz="1900" b="1" spc="5" dirty="0">
                <a:latin typeface="Arial"/>
                <a:cs typeface="Arial"/>
              </a:rPr>
              <a:t>c</a:t>
            </a:r>
            <a:r>
              <a:rPr sz="1900" b="1" spc="-5" dirty="0">
                <a:latin typeface="Arial"/>
                <a:cs typeface="Arial"/>
              </a:rPr>
              <a:t>a</a:t>
            </a:r>
            <a:endParaRPr sz="1900">
              <a:latin typeface="Arial"/>
              <a:cs typeface="Arial"/>
            </a:endParaRPr>
          </a:p>
        </p:txBody>
      </p:sp>
      <p:sp>
        <p:nvSpPr>
          <p:cNvPr id="30" name="object 30"/>
          <p:cNvSpPr txBox="1"/>
          <p:nvPr/>
        </p:nvSpPr>
        <p:spPr>
          <a:xfrm>
            <a:off x="3537840" y="6142991"/>
            <a:ext cx="777240" cy="269304"/>
          </a:xfrm>
          <a:prstGeom prst="rect">
            <a:avLst/>
          </a:prstGeom>
          <a:solidFill>
            <a:srgbClr val="FFFF00"/>
          </a:solidFill>
        </p:spPr>
        <p:txBody>
          <a:bodyPr vert="horz" wrap="square" lIns="0" tIns="0" rIns="0" bIns="0" rtlCol="0">
            <a:spAutoFit/>
          </a:bodyPr>
          <a:lstStyle/>
          <a:p>
            <a:pPr>
              <a:lnSpc>
                <a:spcPts val="2145"/>
              </a:lnSpc>
            </a:pPr>
            <a:r>
              <a:rPr sz="1900" b="1" spc="-5" dirty="0">
                <a:latin typeface="Arial"/>
                <a:cs typeface="Arial"/>
              </a:rPr>
              <a:t>p</a:t>
            </a:r>
            <a:r>
              <a:rPr sz="1900" b="1" dirty="0">
                <a:latin typeface="Arial"/>
                <a:cs typeface="Arial"/>
              </a:rPr>
              <a:t>a</a:t>
            </a:r>
            <a:r>
              <a:rPr sz="1900" b="1" spc="-5" dirty="0">
                <a:latin typeface="Arial"/>
                <a:cs typeface="Arial"/>
              </a:rPr>
              <a:t>rcial</a:t>
            </a:r>
            <a:endParaRPr sz="1900">
              <a:latin typeface="Arial"/>
              <a:cs typeface="Arial"/>
            </a:endParaRPr>
          </a:p>
        </p:txBody>
      </p:sp>
      <p:sp>
        <p:nvSpPr>
          <p:cNvPr id="31" name="object 31"/>
          <p:cNvSpPr txBox="1"/>
          <p:nvPr/>
        </p:nvSpPr>
        <p:spPr>
          <a:xfrm>
            <a:off x="1834642" y="6113475"/>
            <a:ext cx="2560320" cy="304570"/>
          </a:xfrm>
          <a:prstGeom prst="rect">
            <a:avLst/>
          </a:prstGeom>
        </p:spPr>
        <p:txBody>
          <a:bodyPr vert="horz" wrap="square" lIns="0" tIns="12064" rIns="0" bIns="0" rtlCol="0">
            <a:spAutoFit/>
          </a:bodyPr>
          <a:lstStyle/>
          <a:p>
            <a:pPr marL="12699">
              <a:spcBef>
                <a:spcPts val="95"/>
              </a:spcBef>
              <a:tabLst>
                <a:tab pos="2480090" algn="l"/>
              </a:tabLst>
            </a:pPr>
            <a:r>
              <a:rPr sz="1900" b="1" spc="-5" dirty="0">
                <a:latin typeface="Arial"/>
                <a:cs typeface="Arial"/>
              </a:rPr>
              <a:t>o de</a:t>
            </a:r>
            <a:r>
              <a:rPr sz="1900" b="1" spc="10" dirty="0">
                <a:latin typeface="Arial"/>
                <a:cs typeface="Arial"/>
              </a:rPr>
              <a:t> </a:t>
            </a:r>
            <a:r>
              <a:rPr sz="1900" b="1" spc="-5" dirty="0">
                <a:latin typeface="Arial"/>
                <a:cs typeface="Arial"/>
              </a:rPr>
              <a:t>d</a:t>
            </a:r>
            <a:r>
              <a:rPr sz="1900" b="1" dirty="0">
                <a:latin typeface="Arial"/>
                <a:cs typeface="Arial"/>
              </a:rPr>
              <a:t>e</a:t>
            </a:r>
            <a:r>
              <a:rPr sz="1900" b="1" spc="-5" dirty="0">
                <a:latin typeface="Arial"/>
                <a:cs typeface="Arial"/>
              </a:rPr>
              <a:t>scarga</a:t>
            </a:r>
            <a:r>
              <a:rPr sz="1900" b="1" dirty="0">
                <a:latin typeface="Arial"/>
                <a:cs typeface="Arial"/>
              </a:rPr>
              <a:t>	</a:t>
            </a:r>
            <a:r>
              <a:rPr sz="1900" b="1" spc="-5" dirty="0">
                <a:latin typeface="Arial"/>
                <a:cs typeface="Arial"/>
              </a:rPr>
              <a:t>.</a:t>
            </a:r>
            <a:endParaRPr sz="1900">
              <a:latin typeface="Arial"/>
              <a:cs typeface="Arial"/>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grpSp>
        <p:nvGrpSpPr>
          <p:cNvPr id="3" name="object 3"/>
          <p:cNvGrpSpPr/>
          <p:nvPr/>
        </p:nvGrpSpPr>
        <p:grpSpPr>
          <a:xfrm>
            <a:off x="789432" y="1124086"/>
            <a:ext cx="9173210" cy="3769995"/>
            <a:chOff x="789431" y="1124085"/>
            <a:chExt cx="9173210" cy="3769995"/>
          </a:xfrm>
        </p:grpSpPr>
        <p:sp>
          <p:nvSpPr>
            <p:cNvPr id="4" name="object 4"/>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90494" y="1147572"/>
              <a:ext cx="9171611" cy="3745992"/>
            </a:xfrm>
            <a:prstGeom prst="rect">
              <a:avLst/>
            </a:prstGeom>
          </p:spPr>
        </p:pic>
      </p:grpSp>
      <p:sp>
        <p:nvSpPr>
          <p:cNvPr id="6" name="object 6"/>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8" name="object 8"/>
          <p:cNvPicPr/>
          <p:nvPr/>
        </p:nvPicPr>
        <p:blipFill>
          <a:blip r:embed="rId3" cstate="print"/>
          <a:stretch>
            <a:fillRect/>
          </a:stretch>
        </p:blipFill>
        <p:spPr>
          <a:xfrm>
            <a:off x="719455" y="5206323"/>
            <a:ext cx="208914" cy="194987"/>
          </a:xfrm>
          <a:prstGeom prst="rect">
            <a:avLst/>
          </a:prstGeom>
        </p:spPr>
      </p:pic>
      <p:sp>
        <p:nvSpPr>
          <p:cNvPr id="9" name="object 9"/>
          <p:cNvSpPr txBox="1"/>
          <p:nvPr/>
        </p:nvSpPr>
        <p:spPr>
          <a:xfrm>
            <a:off x="935229" y="5148454"/>
            <a:ext cx="9049384" cy="1149030"/>
          </a:xfrm>
          <a:prstGeom prst="rect">
            <a:avLst/>
          </a:prstGeom>
        </p:spPr>
        <p:txBody>
          <a:bodyPr vert="horz" wrap="square" lIns="0" tIns="30478" rIns="0" bIns="0" rtlCol="0">
            <a:spAutoFit/>
          </a:bodyPr>
          <a:lstStyle/>
          <a:p>
            <a:pPr marL="12699" marR="5080">
              <a:lnSpc>
                <a:spcPts val="2190"/>
              </a:lnSpc>
              <a:spcBef>
                <a:spcPts val="240"/>
              </a:spcBef>
            </a:pPr>
            <a:r>
              <a:rPr sz="1900" b="1" spc="-5" dirty="0">
                <a:latin typeface="Arial"/>
                <a:cs typeface="Arial"/>
              </a:rPr>
              <a:t>La</a:t>
            </a:r>
            <a:r>
              <a:rPr sz="1900" b="1" spc="285" dirty="0">
                <a:latin typeface="Arial"/>
                <a:cs typeface="Arial"/>
              </a:rPr>
              <a:t> </a:t>
            </a:r>
            <a:r>
              <a:rPr sz="1900" b="1" spc="-5" dirty="0">
                <a:latin typeface="Arial"/>
                <a:cs typeface="Arial"/>
              </a:rPr>
              <a:t>Tabla</a:t>
            </a:r>
            <a:r>
              <a:rPr sz="1900" b="1" spc="279" dirty="0">
                <a:latin typeface="Arial"/>
                <a:cs typeface="Arial"/>
              </a:rPr>
              <a:t> </a:t>
            </a:r>
            <a:r>
              <a:rPr sz="1900" b="1" spc="-5" dirty="0">
                <a:latin typeface="Arial"/>
                <a:cs typeface="Arial"/>
              </a:rPr>
              <a:t>24</a:t>
            </a:r>
            <a:r>
              <a:rPr sz="1900" b="1" spc="265" dirty="0">
                <a:latin typeface="Arial"/>
                <a:cs typeface="Arial"/>
              </a:rPr>
              <a:t> </a:t>
            </a:r>
            <a:r>
              <a:rPr sz="1900" b="1" spc="-5" dirty="0">
                <a:latin typeface="Arial"/>
                <a:cs typeface="Arial"/>
              </a:rPr>
              <a:t>muestra</a:t>
            </a:r>
            <a:r>
              <a:rPr sz="1900" b="1" spc="275" dirty="0">
                <a:latin typeface="Arial"/>
                <a:cs typeface="Arial"/>
              </a:rPr>
              <a:t> </a:t>
            </a:r>
            <a:r>
              <a:rPr sz="1900" b="1" spc="-5" dirty="0">
                <a:latin typeface="Arial"/>
                <a:cs typeface="Arial"/>
              </a:rPr>
              <a:t>un</a:t>
            </a:r>
            <a:r>
              <a:rPr sz="1900" b="1" spc="290" dirty="0">
                <a:latin typeface="Arial"/>
                <a:cs typeface="Arial"/>
              </a:rPr>
              <a:t> </a:t>
            </a:r>
            <a:r>
              <a:rPr sz="1900" b="1" spc="-5" dirty="0">
                <a:latin typeface="Arial"/>
                <a:cs typeface="Arial"/>
              </a:rPr>
              <a:t>ejemplo</a:t>
            </a:r>
            <a:r>
              <a:rPr sz="1900" b="1" spc="295" dirty="0">
                <a:latin typeface="Arial"/>
                <a:cs typeface="Arial"/>
              </a:rPr>
              <a:t> </a:t>
            </a:r>
            <a:r>
              <a:rPr sz="1900" b="1" spc="-5" dirty="0">
                <a:latin typeface="Arial"/>
                <a:cs typeface="Arial"/>
              </a:rPr>
              <a:t>de</a:t>
            </a:r>
            <a:r>
              <a:rPr sz="1900" b="1" spc="330" dirty="0">
                <a:latin typeface="Arial"/>
                <a:cs typeface="Arial"/>
              </a:rPr>
              <a:t> </a:t>
            </a:r>
            <a:r>
              <a:rPr sz="1900" b="1" spc="-10" dirty="0">
                <a:latin typeface="Arial"/>
                <a:cs typeface="Arial"/>
              </a:rPr>
              <a:t>valores</a:t>
            </a:r>
            <a:r>
              <a:rPr sz="1900" b="1" spc="279" dirty="0">
                <a:latin typeface="Arial"/>
                <a:cs typeface="Arial"/>
              </a:rPr>
              <a:t> </a:t>
            </a:r>
            <a:r>
              <a:rPr sz="1900" b="1" spc="-5" dirty="0">
                <a:latin typeface="Arial"/>
                <a:cs typeface="Arial"/>
              </a:rPr>
              <a:t>referenciales</a:t>
            </a:r>
            <a:r>
              <a:rPr sz="1900" b="1" spc="300" dirty="0">
                <a:latin typeface="Arial"/>
                <a:cs typeface="Arial"/>
              </a:rPr>
              <a:t> </a:t>
            </a:r>
            <a:r>
              <a:rPr sz="1900" b="1" spc="-5" dirty="0">
                <a:latin typeface="Arial"/>
                <a:cs typeface="Arial"/>
              </a:rPr>
              <a:t>para</a:t>
            </a:r>
            <a:r>
              <a:rPr sz="1900" b="1" spc="275" dirty="0">
                <a:latin typeface="Arial"/>
                <a:cs typeface="Arial"/>
              </a:rPr>
              <a:t> </a:t>
            </a:r>
            <a:r>
              <a:rPr sz="1900" b="1" spc="-5" dirty="0">
                <a:latin typeface="Arial"/>
                <a:cs typeface="Arial"/>
              </a:rPr>
              <a:t>el</a:t>
            </a:r>
            <a:r>
              <a:rPr sz="1900" b="1" spc="279" dirty="0">
                <a:latin typeface="Arial"/>
                <a:cs typeface="Arial"/>
              </a:rPr>
              <a:t> </a:t>
            </a:r>
            <a:r>
              <a:rPr sz="1900" b="1" spc="-5" dirty="0">
                <a:latin typeface="Arial"/>
                <a:cs typeface="Arial"/>
              </a:rPr>
              <a:t>método</a:t>
            </a:r>
            <a:r>
              <a:rPr sz="1900" b="1" spc="295" dirty="0">
                <a:latin typeface="Arial"/>
                <a:cs typeface="Arial"/>
              </a:rPr>
              <a:t> </a:t>
            </a:r>
            <a:r>
              <a:rPr sz="1900" b="1" spc="-5" dirty="0">
                <a:latin typeface="Arial"/>
                <a:cs typeface="Arial"/>
              </a:rPr>
              <a:t>de </a:t>
            </a:r>
            <a:r>
              <a:rPr sz="1900" b="1" spc="-515" dirty="0">
                <a:latin typeface="Arial"/>
                <a:cs typeface="Arial"/>
              </a:rPr>
              <a:t> </a:t>
            </a:r>
            <a:r>
              <a:rPr sz="1900" b="1" spc="-5" dirty="0">
                <a:latin typeface="Arial"/>
                <a:cs typeface="Arial"/>
              </a:rPr>
              <a:t>evaluación</a:t>
            </a:r>
            <a:r>
              <a:rPr sz="1900" b="1" dirty="0">
                <a:latin typeface="Arial"/>
                <a:cs typeface="Arial"/>
              </a:rPr>
              <a:t> </a:t>
            </a:r>
            <a:r>
              <a:rPr sz="1900" b="1" spc="-5" dirty="0">
                <a:latin typeface="Arial"/>
                <a:cs typeface="Arial"/>
              </a:rPr>
              <a:t>denominado Radio</a:t>
            </a:r>
            <a:r>
              <a:rPr sz="1900" b="1" dirty="0">
                <a:latin typeface="Arial"/>
                <a:cs typeface="Arial"/>
              </a:rPr>
              <a:t> </a:t>
            </a:r>
            <a:r>
              <a:rPr sz="1900" b="1" spc="-5" dirty="0">
                <a:latin typeface="Arial"/>
                <a:cs typeface="Arial"/>
              </a:rPr>
              <a:t>de</a:t>
            </a:r>
            <a:r>
              <a:rPr sz="1900" b="1" spc="35" dirty="0">
                <a:latin typeface="Arial"/>
                <a:cs typeface="Arial"/>
              </a:rPr>
              <a:t> </a:t>
            </a:r>
            <a:r>
              <a:rPr sz="1900" b="1" spc="-5" dirty="0">
                <a:latin typeface="Arial"/>
                <a:cs typeface="Arial"/>
              </a:rPr>
              <a:t>Rodgers.</a:t>
            </a:r>
            <a:endParaRPr sz="1900">
              <a:latin typeface="Arial"/>
              <a:cs typeface="Arial"/>
            </a:endParaRPr>
          </a:p>
          <a:p>
            <a:pPr>
              <a:spcBef>
                <a:spcPts val="15"/>
              </a:spcBef>
            </a:pPr>
            <a:endParaRPr sz="1700">
              <a:latin typeface="Arial"/>
              <a:cs typeface="Arial"/>
            </a:endParaRPr>
          </a:p>
          <a:p>
            <a:pPr marL="12699"/>
            <a:r>
              <a:rPr sz="1900" b="1" spc="-5" dirty="0">
                <a:latin typeface="Arial"/>
                <a:cs typeface="Arial"/>
              </a:rPr>
              <a:t>La</a:t>
            </a:r>
            <a:r>
              <a:rPr sz="1900" b="1" spc="10" dirty="0">
                <a:latin typeface="Arial"/>
                <a:cs typeface="Arial"/>
              </a:rPr>
              <a:t> </a:t>
            </a:r>
            <a:r>
              <a:rPr sz="1900" b="1" spc="-5" dirty="0">
                <a:latin typeface="Arial"/>
                <a:cs typeface="Arial"/>
              </a:rPr>
              <a:t>figura</a:t>
            </a:r>
            <a:r>
              <a:rPr sz="1900" b="1" dirty="0">
                <a:latin typeface="Arial"/>
                <a:cs typeface="Arial"/>
              </a:rPr>
              <a:t> </a:t>
            </a:r>
            <a:r>
              <a:rPr sz="1900" b="1" spc="-5" dirty="0">
                <a:latin typeface="Arial"/>
                <a:cs typeface="Arial"/>
              </a:rPr>
              <a:t>55</a:t>
            </a:r>
            <a:r>
              <a:rPr sz="1900" b="1" spc="5" dirty="0">
                <a:latin typeface="Arial"/>
                <a:cs typeface="Arial"/>
              </a:rPr>
              <a:t> </a:t>
            </a:r>
            <a:r>
              <a:rPr sz="1900" b="1" spc="-5" dirty="0">
                <a:latin typeface="Arial"/>
                <a:cs typeface="Arial"/>
              </a:rPr>
              <a:t>muestra</a:t>
            </a:r>
            <a:r>
              <a:rPr sz="1900" b="1" dirty="0">
                <a:latin typeface="Arial"/>
                <a:cs typeface="Arial"/>
              </a:rPr>
              <a:t> </a:t>
            </a:r>
            <a:r>
              <a:rPr sz="1900" b="1" spc="-5" dirty="0">
                <a:latin typeface="Arial"/>
                <a:cs typeface="Arial"/>
              </a:rPr>
              <a:t>un</a:t>
            </a:r>
            <a:r>
              <a:rPr sz="1900" b="1" spc="15" dirty="0">
                <a:latin typeface="Arial"/>
                <a:cs typeface="Arial"/>
              </a:rPr>
              <a:t> </a:t>
            </a:r>
            <a:r>
              <a:rPr sz="1900" b="1" dirty="0">
                <a:latin typeface="Arial"/>
                <a:cs typeface="Arial"/>
              </a:rPr>
              <a:t>equipo</a:t>
            </a:r>
            <a:r>
              <a:rPr sz="1900" b="1" spc="5" dirty="0">
                <a:latin typeface="Arial"/>
                <a:cs typeface="Arial"/>
              </a:rPr>
              <a:t> </a:t>
            </a:r>
            <a:r>
              <a:rPr sz="1900" b="1" spc="-5" dirty="0">
                <a:latin typeface="Arial"/>
                <a:cs typeface="Arial"/>
              </a:rPr>
              <a:t>portátil</a:t>
            </a:r>
            <a:r>
              <a:rPr sz="1900" b="1" dirty="0">
                <a:latin typeface="Arial"/>
                <a:cs typeface="Arial"/>
              </a:rPr>
              <a:t> </a:t>
            </a:r>
            <a:r>
              <a:rPr sz="1900" b="1" spc="-5" dirty="0">
                <a:latin typeface="Arial"/>
                <a:cs typeface="Arial"/>
              </a:rPr>
              <a:t>que</a:t>
            </a:r>
            <a:r>
              <a:rPr sz="1900" b="1" spc="44" dirty="0">
                <a:latin typeface="Arial"/>
                <a:cs typeface="Arial"/>
              </a:rPr>
              <a:t> </a:t>
            </a:r>
            <a:r>
              <a:rPr sz="1900" b="1" spc="-5" dirty="0">
                <a:latin typeface="Arial"/>
                <a:cs typeface="Arial"/>
              </a:rPr>
              <a:t>permite</a:t>
            </a:r>
            <a:r>
              <a:rPr sz="1900" b="1" spc="10" dirty="0">
                <a:latin typeface="Arial"/>
                <a:cs typeface="Arial"/>
              </a:rPr>
              <a:t> </a:t>
            </a:r>
            <a:r>
              <a:rPr sz="1900" b="1" spc="-5" dirty="0">
                <a:latin typeface="Arial"/>
                <a:cs typeface="Arial"/>
              </a:rPr>
              <a:t>realizar</a:t>
            </a:r>
            <a:r>
              <a:rPr sz="1900" b="1" spc="5" dirty="0">
                <a:latin typeface="Arial"/>
                <a:cs typeface="Arial"/>
              </a:rPr>
              <a:t> </a:t>
            </a:r>
            <a:r>
              <a:rPr sz="1900" b="1" spc="-5" dirty="0">
                <a:latin typeface="Arial"/>
                <a:cs typeface="Arial"/>
              </a:rPr>
              <a:t>cromatografía.</a:t>
            </a:r>
            <a:endParaRPr sz="1900">
              <a:latin typeface="Arial"/>
              <a:cs typeface="Arial"/>
            </a:endParaRPr>
          </a:p>
        </p:txBody>
      </p:sp>
      <p:pic>
        <p:nvPicPr>
          <p:cNvPr id="10" name="object 10"/>
          <p:cNvPicPr/>
          <p:nvPr/>
        </p:nvPicPr>
        <p:blipFill>
          <a:blip r:embed="rId3" cstate="print"/>
          <a:stretch>
            <a:fillRect/>
          </a:stretch>
        </p:blipFill>
        <p:spPr>
          <a:xfrm>
            <a:off x="719455" y="6038172"/>
            <a:ext cx="208914" cy="194987"/>
          </a:xfrm>
          <a:prstGeom prst="rect">
            <a:avLst/>
          </a:prstGeom>
        </p:spPr>
      </p:pic>
      <p:sp>
        <p:nvSpPr>
          <p:cNvPr id="11" name="object 11"/>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163</a:t>
            </a:fld>
            <a:endParaRPr dirty="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729099" y="1236569"/>
            <a:ext cx="6987794" cy="5250803"/>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164</a:t>
            </a:fld>
            <a:endParaRPr dirty="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1824" y="575819"/>
            <a:ext cx="8969755" cy="751487"/>
          </a:xfrm>
          <a:prstGeom prst="rect">
            <a:avLst/>
          </a:prstGeom>
        </p:spPr>
        <p:txBody>
          <a:bodyPr vert="horz" wrap="square" lIns="0" tIns="12699" rIns="0" bIns="0" rtlCol="0">
            <a:spAutoFit/>
          </a:bodyPr>
          <a:lstStyle/>
          <a:p>
            <a:pPr marL="1974039">
              <a:spcBef>
                <a:spcPts val="100"/>
              </a:spcBef>
            </a:pPr>
            <a:r>
              <a:rPr lang="es-ES" dirty="0" smtClean="0">
                <a:solidFill>
                  <a:srgbClr val="0070C0"/>
                </a:solidFill>
                <a:effectLst>
                  <a:outerShdw blurRad="38100" dist="38100" dir="2700000" algn="tl">
                    <a:srgbClr val="000000">
                      <a:alpha val="43137"/>
                    </a:srgbClr>
                  </a:outerShdw>
                </a:effectLst>
              </a:rPr>
              <a:t>Ensayos de Transformadores de Potencia</a:t>
            </a:r>
            <a:br>
              <a:rPr lang="es-ES" dirty="0" smtClean="0">
                <a:solidFill>
                  <a:srgbClr val="0070C0"/>
                </a:solidFill>
                <a:effectLst>
                  <a:outerShdw blurRad="38100" dist="38100" dir="2700000" algn="tl">
                    <a:srgbClr val="000000">
                      <a:alpha val="43137"/>
                    </a:srgbClr>
                  </a:outerShdw>
                </a:effectLst>
              </a:rPr>
            </a:br>
            <a:endParaRPr spc="-5" dirty="0"/>
          </a:p>
        </p:txBody>
      </p:sp>
      <p:sp>
        <p:nvSpPr>
          <p:cNvPr id="3" name="object 3"/>
          <p:cNvSpPr/>
          <p:nvPr/>
        </p:nvSpPr>
        <p:spPr>
          <a:xfrm>
            <a:off x="789431" y="1128637"/>
            <a:ext cx="9114790"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a:p>
        </p:txBody>
      </p:sp>
      <p:sp>
        <p:nvSpPr>
          <p:cNvPr id="4" name="object 4"/>
          <p:cNvSpPr/>
          <p:nvPr/>
        </p:nvSpPr>
        <p:spPr>
          <a:xfrm>
            <a:off x="719328" y="7093014"/>
            <a:ext cx="9181465"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fld id="{81D60167-4931-47E6-BA6A-407CBD079E47}" type="slidenum">
              <a:rPr dirty="0"/>
              <a:pPr/>
              <a:t>165</a:t>
            </a:fld>
            <a:endParaRPr dirty="0"/>
          </a:p>
        </p:txBody>
      </p:sp>
      <p:sp>
        <p:nvSpPr>
          <p:cNvPr id="8" name="7 CuadroTexto"/>
          <p:cNvSpPr txBox="1"/>
          <p:nvPr/>
        </p:nvSpPr>
        <p:spPr>
          <a:xfrm>
            <a:off x="1846238" y="3138483"/>
            <a:ext cx="6786610" cy="830997"/>
          </a:xfrm>
          <a:prstGeom prst="rect">
            <a:avLst/>
          </a:prstGeom>
          <a:noFill/>
        </p:spPr>
        <p:txBody>
          <a:bodyPr wrap="square" rtlCol="0">
            <a:spAutoFit/>
          </a:bodyPr>
          <a:lstStyle/>
          <a:p>
            <a:pPr algn="ctr"/>
            <a:r>
              <a:rPr lang="es-ES" sz="4800" b="1" dirty="0" smtClean="0">
                <a:solidFill>
                  <a:srgbClr val="0070C0"/>
                </a:solidFill>
              </a:rPr>
              <a:t>Tecnología de OMICRON</a:t>
            </a:r>
            <a:endParaRPr lang="es-AR" sz="4800" b="1" dirty="0">
              <a:solidFill>
                <a:srgbClr val="0070C0"/>
              </a:solidFill>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57839" y="287109"/>
            <a:ext cx="5051518" cy="6908103"/>
          </a:xfrm>
          <a:prstGeom prst="rect">
            <a:avLst/>
          </a:prstGeom>
          <a:noFill/>
          <a:ln w="9525">
            <a:noFill/>
            <a:miter lim="800000"/>
            <a:headEnd/>
            <a:tailEnd/>
          </a:ln>
        </p:spPr>
      </p:pic>
      <p:pic>
        <p:nvPicPr>
          <p:cNvPr id="3075" name="Picture 3"/>
          <p:cNvPicPr>
            <a:picLocks noChangeAspect="1" noChangeArrowheads="1"/>
          </p:cNvPicPr>
          <p:nvPr/>
        </p:nvPicPr>
        <p:blipFill>
          <a:blip r:embed="rId3"/>
          <a:srcRect/>
          <a:stretch>
            <a:fillRect/>
          </a:stretch>
        </p:blipFill>
        <p:spPr bwMode="auto">
          <a:xfrm>
            <a:off x="5382902" y="367639"/>
            <a:ext cx="5116959" cy="6722533"/>
          </a:xfrm>
          <a:prstGeom prst="rect">
            <a:avLst/>
          </a:prstGeom>
          <a:noFill/>
          <a:ln w="9525">
            <a:noFill/>
            <a:miter lim="800000"/>
            <a:headEnd/>
            <a:tailEnd/>
          </a:ln>
        </p:spPr>
      </p:pic>
      <p:sp>
        <p:nvSpPr>
          <p:cNvPr id="2"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l="1587"/>
          <a:stretch>
            <a:fillRect/>
          </a:stretch>
        </p:blipFill>
        <p:spPr bwMode="auto">
          <a:xfrm>
            <a:off x="357839" y="315119"/>
            <a:ext cx="3915344" cy="6696274"/>
          </a:xfrm>
          <a:prstGeom prst="rect">
            <a:avLst/>
          </a:prstGeom>
          <a:noFill/>
          <a:ln w="9525">
            <a:noFill/>
            <a:miter lim="800000"/>
            <a:headEnd/>
            <a:tailEnd/>
          </a:ln>
        </p:spPr>
      </p:pic>
      <p:pic>
        <p:nvPicPr>
          <p:cNvPr id="4099" name="Picture 3"/>
          <p:cNvPicPr>
            <a:picLocks noChangeAspect="1" noChangeArrowheads="1"/>
          </p:cNvPicPr>
          <p:nvPr/>
        </p:nvPicPr>
        <p:blipFill>
          <a:blip r:embed="rId3"/>
          <a:srcRect/>
          <a:stretch>
            <a:fillRect/>
          </a:stretch>
        </p:blipFill>
        <p:spPr bwMode="auto">
          <a:xfrm>
            <a:off x="4019772" y="236340"/>
            <a:ext cx="6253132" cy="6853832"/>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293791" y="157560"/>
            <a:ext cx="5303536" cy="7168952"/>
          </a:xfrm>
          <a:prstGeom prst="rect">
            <a:avLst/>
          </a:prstGeom>
          <a:noFill/>
          <a:ln w="9525">
            <a:noFill/>
            <a:miter lim="800000"/>
            <a:headEnd/>
            <a:tailEnd/>
          </a:ln>
        </p:spPr>
      </p:pic>
      <p:pic>
        <p:nvPicPr>
          <p:cNvPr id="5123" name="Picture 3"/>
          <p:cNvPicPr>
            <a:picLocks noChangeAspect="1" noChangeArrowheads="1"/>
          </p:cNvPicPr>
          <p:nvPr/>
        </p:nvPicPr>
        <p:blipFill>
          <a:blip r:embed="rId3"/>
          <a:srcRect/>
          <a:stretch>
            <a:fillRect/>
          </a:stretch>
        </p:blipFill>
        <p:spPr bwMode="auto">
          <a:xfrm>
            <a:off x="5590365" y="157560"/>
            <a:ext cx="4555834" cy="7168952"/>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srcRect t="6934"/>
          <a:stretch>
            <a:fillRect/>
          </a:stretch>
        </p:blipFill>
        <p:spPr bwMode="auto">
          <a:xfrm>
            <a:off x="270120" y="763288"/>
            <a:ext cx="4824562" cy="6671765"/>
          </a:xfrm>
          <a:prstGeom prst="rect">
            <a:avLst/>
          </a:prstGeom>
          <a:noFill/>
          <a:ln w="9525">
            <a:noFill/>
            <a:miter lim="800000"/>
            <a:headEnd/>
            <a:tailEnd/>
          </a:ln>
        </p:spPr>
      </p:pic>
      <p:pic>
        <p:nvPicPr>
          <p:cNvPr id="6147" name="Picture 3"/>
          <p:cNvPicPr>
            <a:picLocks noChangeAspect="1" noChangeArrowheads="1"/>
          </p:cNvPicPr>
          <p:nvPr/>
        </p:nvPicPr>
        <p:blipFill>
          <a:blip r:embed="rId4"/>
          <a:srcRect/>
          <a:stretch>
            <a:fillRect/>
          </a:stretch>
        </p:blipFill>
        <p:spPr bwMode="auto">
          <a:xfrm>
            <a:off x="5879978" y="684508"/>
            <a:ext cx="4518240" cy="6617494"/>
          </a:xfrm>
          <a:prstGeom prst="rect">
            <a:avLst/>
          </a:prstGeom>
          <a:noFill/>
          <a:ln w="9525">
            <a:noFill/>
            <a:miter lim="800000"/>
            <a:headEnd/>
            <a:tailEnd/>
          </a:ln>
        </p:spPr>
      </p:pic>
      <p:sp>
        <p:nvSpPr>
          <p:cNvPr id="3" name="Rectángulo 2"/>
          <p:cNvSpPr/>
          <p:nvPr/>
        </p:nvSpPr>
        <p:spPr>
          <a:xfrm>
            <a:off x="62657" y="24509"/>
            <a:ext cx="4342801" cy="630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endParaRPr lang="en-US" dirty="0"/>
          </a:p>
        </p:txBody>
      </p:sp>
      <p:sp>
        <p:nvSpPr>
          <p:cNvPr id="5" name="Rectángulo 4"/>
          <p:cNvSpPr/>
          <p:nvPr/>
        </p:nvSpPr>
        <p:spPr>
          <a:xfrm>
            <a:off x="1461989" y="414907"/>
            <a:ext cx="8763575" cy="24369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object 11"/>
          <p:cNvSpPr txBox="1"/>
          <p:nvPr/>
        </p:nvSpPr>
        <p:spPr>
          <a:xfrm>
            <a:off x="348092" y="99789"/>
            <a:ext cx="9356725" cy="751488"/>
          </a:xfrm>
          <a:prstGeom prst="rect">
            <a:avLst/>
          </a:prstGeom>
          <a:noFill/>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Medición</a:t>
            </a:r>
            <a:r>
              <a:rPr sz="2400" b="1" spc="-125" dirty="0">
                <a:solidFill>
                  <a:srgbClr val="282829"/>
                </a:solidFill>
                <a:latin typeface="Trebuchet MS"/>
                <a:cs typeface="Trebuchet MS"/>
              </a:rPr>
              <a:t> </a:t>
            </a:r>
            <a:r>
              <a:rPr sz="2400" b="1" dirty="0">
                <a:solidFill>
                  <a:srgbClr val="282829"/>
                </a:solidFill>
                <a:latin typeface="Trebuchet MS"/>
                <a:cs typeface="Trebuchet MS"/>
              </a:rPr>
              <a:t>de</a:t>
            </a:r>
            <a:r>
              <a:rPr sz="2400" b="1" spc="-125" dirty="0">
                <a:solidFill>
                  <a:srgbClr val="282829"/>
                </a:solidFill>
                <a:latin typeface="Trebuchet MS"/>
                <a:cs typeface="Trebuchet MS"/>
              </a:rPr>
              <a:t> </a:t>
            </a:r>
            <a:r>
              <a:rPr sz="2400" b="1" spc="-65" dirty="0">
                <a:solidFill>
                  <a:srgbClr val="282829"/>
                </a:solidFill>
                <a:latin typeface="Trebuchet MS"/>
                <a:cs typeface="Trebuchet MS"/>
              </a:rPr>
              <a:t>la</a:t>
            </a:r>
            <a:r>
              <a:rPr sz="2400" b="1" spc="-120" dirty="0">
                <a:solidFill>
                  <a:srgbClr val="282829"/>
                </a:solidFill>
                <a:latin typeface="Trebuchet MS"/>
                <a:cs typeface="Trebuchet MS"/>
              </a:rPr>
              <a:t> </a:t>
            </a:r>
            <a:r>
              <a:rPr sz="2400" b="1" spc="-60" dirty="0">
                <a:solidFill>
                  <a:srgbClr val="282829"/>
                </a:solidFill>
                <a:latin typeface="Trebuchet MS"/>
                <a:cs typeface="Trebuchet MS"/>
              </a:rPr>
              <a:t>capacitancia</a:t>
            </a:r>
            <a:r>
              <a:rPr sz="2400" b="1" spc="-125" dirty="0">
                <a:solidFill>
                  <a:srgbClr val="282829"/>
                </a:solidFill>
                <a:latin typeface="Trebuchet MS"/>
                <a:cs typeface="Trebuchet MS"/>
              </a:rPr>
              <a:t> </a:t>
            </a:r>
            <a:r>
              <a:rPr sz="2400" b="1" spc="-50" dirty="0">
                <a:solidFill>
                  <a:srgbClr val="282829"/>
                </a:solidFill>
                <a:latin typeface="Trebuchet MS"/>
                <a:cs typeface="Trebuchet MS"/>
              </a:rPr>
              <a:t>y</a:t>
            </a:r>
            <a:r>
              <a:rPr sz="2400" b="1" spc="-125" dirty="0">
                <a:solidFill>
                  <a:srgbClr val="282829"/>
                </a:solidFill>
                <a:latin typeface="Trebuchet MS"/>
                <a:cs typeface="Trebuchet MS"/>
              </a:rPr>
              <a:t> </a:t>
            </a:r>
            <a:r>
              <a:rPr sz="2400" b="1" spc="-80" dirty="0">
                <a:solidFill>
                  <a:srgbClr val="282829"/>
                </a:solidFill>
                <a:latin typeface="Trebuchet MS"/>
                <a:cs typeface="Trebuchet MS"/>
              </a:rPr>
              <a:t>el</a:t>
            </a:r>
            <a:r>
              <a:rPr sz="2400" b="1" spc="-120" dirty="0">
                <a:solidFill>
                  <a:srgbClr val="282829"/>
                </a:solidFill>
                <a:latin typeface="Trebuchet MS"/>
                <a:cs typeface="Trebuchet MS"/>
              </a:rPr>
              <a:t> </a:t>
            </a:r>
            <a:r>
              <a:rPr sz="2400" b="1" spc="-70" dirty="0">
                <a:solidFill>
                  <a:srgbClr val="282829"/>
                </a:solidFill>
                <a:latin typeface="Trebuchet MS"/>
                <a:cs typeface="Trebuchet MS"/>
              </a:rPr>
              <a:t>factor</a:t>
            </a:r>
            <a:r>
              <a:rPr sz="2400" b="1" spc="-125" dirty="0">
                <a:solidFill>
                  <a:srgbClr val="282829"/>
                </a:solidFill>
                <a:latin typeface="Trebuchet MS"/>
                <a:cs typeface="Trebuchet MS"/>
              </a:rPr>
              <a:t> </a:t>
            </a:r>
            <a:r>
              <a:rPr sz="2400" b="1" dirty="0">
                <a:solidFill>
                  <a:srgbClr val="282829"/>
                </a:solidFill>
                <a:latin typeface="Trebuchet MS"/>
                <a:cs typeface="Trebuchet MS"/>
              </a:rPr>
              <a:t>de</a:t>
            </a:r>
            <a:r>
              <a:rPr sz="2400" b="1" spc="-125" dirty="0">
                <a:solidFill>
                  <a:srgbClr val="282829"/>
                </a:solidFill>
                <a:latin typeface="Trebuchet MS"/>
                <a:cs typeface="Trebuchet MS"/>
              </a:rPr>
              <a:t> </a:t>
            </a:r>
            <a:r>
              <a:rPr sz="2400" b="1" spc="-65" dirty="0">
                <a:solidFill>
                  <a:srgbClr val="282829"/>
                </a:solidFill>
                <a:latin typeface="Trebuchet MS"/>
                <a:cs typeface="Trebuchet MS"/>
              </a:rPr>
              <a:t>potencia/factor</a:t>
            </a:r>
            <a:r>
              <a:rPr sz="2400" b="1" spc="-120" dirty="0">
                <a:solidFill>
                  <a:srgbClr val="282829"/>
                </a:solidFill>
                <a:latin typeface="Trebuchet MS"/>
                <a:cs typeface="Trebuchet MS"/>
              </a:rPr>
              <a:t> </a:t>
            </a:r>
            <a:r>
              <a:rPr sz="2400" b="1" dirty="0">
                <a:solidFill>
                  <a:srgbClr val="282829"/>
                </a:solidFill>
                <a:latin typeface="Trebuchet MS"/>
                <a:cs typeface="Trebuchet MS"/>
              </a:rPr>
              <a:t>de</a:t>
            </a:r>
            <a:r>
              <a:rPr sz="2400" b="1" spc="-125" dirty="0">
                <a:solidFill>
                  <a:srgbClr val="282829"/>
                </a:solidFill>
                <a:latin typeface="Trebuchet MS"/>
                <a:cs typeface="Trebuchet MS"/>
              </a:rPr>
              <a:t> </a:t>
            </a:r>
            <a:r>
              <a:rPr sz="2400" b="1" spc="-10" dirty="0">
                <a:solidFill>
                  <a:srgbClr val="282829"/>
                </a:solidFill>
                <a:latin typeface="Trebuchet MS"/>
                <a:cs typeface="Trebuchet MS"/>
              </a:rPr>
              <a:t>disipación</a:t>
            </a:r>
            <a:endParaRPr sz="2400" b="1" dirty="0">
              <a:latin typeface="Trebuchet MS"/>
              <a:cs typeface="Trebuchet MS"/>
            </a:endParaRPr>
          </a:p>
        </p:txBody>
      </p:sp>
      <p:sp>
        <p:nvSpPr>
          <p:cNvPr id="9" name="object 12"/>
          <p:cNvSpPr txBox="1"/>
          <p:nvPr/>
        </p:nvSpPr>
        <p:spPr>
          <a:xfrm>
            <a:off x="1535784" y="749282"/>
            <a:ext cx="3702311" cy="1586973"/>
          </a:xfrm>
          <a:prstGeom prst="rect">
            <a:avLst/>
          </a:prstGeom>
        </p:spPr>
        <p:txBody>
          <a:bodyPr lIns="0" tIns="98425" rIns="0" bIns="0">
            <a:spAutoFit/>
          </a:bodyPr>
          <a:lstStyle/>
          <a:p>
            <a:pPr marL="12700" algn="just" eaLnBrk="1" hangingPunct="1">
              <a:lnSpc>
                <a:spcPts val="1400"/>
              </a:lnSpc>
              <a:spcBef>
                <a:spcPts val="775"/>
              </a:spcBef>
            </a:pPr>
            <a:r>
              <a:rPr lang="es-AR" sz="1400">
                <a:solidFill>
                  <a:srgbClr val="005E9D"/>
                </a:solidFill>
                <a:latin typeface="Trebuchet MS" pitchFamily="34" charset="0"/>
              </a:rPr>
              <a:t>¿Por qué medir?</a:t>
            </a:r>
            <a:endParaRPr lang="es-AR" sz="1400">
              <a:latin typeface="Trebuchet MS" pitchFamily="34" charset="0"/>
            </a:endParaRPr>
          </a:p>
          <a:p>
            <a:pPr marL="12700" algn="just" eaLnBrk="1" hangingPunct="1">
              <a:lnSpc>
                <a:spcPts val="1400"/>
              </a:lnSpc>
              <a:spcBef>
                <a:spcPts val="388"/>
              </a:spcBef>
            </a:pPr>
            <a:r>
              <a:rPr lang="es-AR" sz="1400">
                <a:solidFill>
                  <a:srgbClr val="282829"/>
                </a:solidFill>
                <a:latin typeface="Trebuchet MS" pitchFamily="34" charset="0"/>
              </a:rPr>
              <a:t>Las mediciones de capacitancia y factor de potencia/factor de disipación (PF/DF) se realizan para investigar el estado del aislamiento de los transformadores de potencia y las bornas. Ambos sistemas de aislamiento son esenciales para el funcionamiento confiable del transformador.</a:t>
            </a:r>
            <a:endParaRPr lang="es-AR" sz="1400">
              <a:latin typeface="Trebuchet MS" pitchFamily="34" charset="0"/>
            </a:endParaRPr>
          </a:p>
        </p:txBody>
      </p:sp>
      <p:sp>
        <p:nvSpPr>
          <p:cNvPr id="6" name="Rectángulo 5"/>
          <p:cNvSpPr/>
          <p:nvPr/>
        </p:nvSpPr>
        <p:spPr>
          <a:xfrm>
            <a:off x="270120" y="2594478"/>
            <a:ext cx="5032024" cy="2254850"/>
          </a:xfrm>
          <a:prstGeom prst="rect">
            <a:avLst/>
          </a:prstGeom>
        </p:spPr>
        <p:txBody>
          <a:bodyPr>
            <a:spAutoFit/>
          </a:bodyPr>
          <a:lstStyle/>
          <a:p>
            <a:pPr marL="12700" algn="just" eaLnBrk="1" hangingPunct="1">
              <a:lnSpc>
                <a:spcPts val="1200"/>
              </a:lnSpc>
              <a:spcBef>
                <a:spcPts val="425"/>
              </a:spcBef>
            </a:pPr>
            <a:r>
              <a:rPr lang="es-ES" sz="1400">
                <a:solidFill>
                  <a:srgbClr val="282829"/>
                </a:solidFill>
                <a:latin typeface="Trebuchet MS" pitchFamily="34" charset="0"/>
              </a:rPr>
              <a:t>Una alta conductividad del aceite, el envejecimiento y un aumento en el contenido de agua son síntomas del proceso de degradación del aislamiento. Estos síntomas producen también un aumento de las pérdidas, que pueden cuantificarse midiendo el factor de potencia o el factor de disipación.</a:t>
            </a:r>
            <a:endParaRPr lang="es-ES" sz="1400">
              <a:latin typeface="Trebuchet MS" pitchFamily="34" charset="0"/>
            </a:endParaRPr>
          </a:p>
          <a:p>
            <a:pPr marL="12700" algn="just" eaLnBrk="1" hangingPunct="1">
              <a:lnSpc>
                <a:spcPts val="1200"/>
              </a:lnSpc>
              <a:spcBef>
                <a:spcPts val="425"/>
              </a:spcBef>
            </a:pPr>
            <a:r>
              <a:rPr lang="es-ES" sz="1400">
                <a:solidFill>
                  <a:srgbClr val="282829"/>
                </a:solidFill>
                <a:latin typeface="Trebuchet MS" pitchFamily="34" charset="0"/>
              </a:rPr>
              <a:t>Los cambios en la capacitancia pueden indicar una ruptura parcial entre las capas capacitivas de las bornas. Midiendo la capacitancia y las pérdidas, pueden detectarse problemas en el aislamiento antes de que se produzca una falla.</a:t>
            </a:r>
            <a:endParaRPr lang="es-ES" sz="1400">
              <a:latin typeface="Trebuchet MS" pitchFamily="34" charset="0"/>
            </a:endParaRPr>
          </a:p>
          <a:p>
            <a:pPr marL="12700" algn="just" eaLnBrk="1" hangingPunct="1">
              <a:lnSpc>
                <a:spcPts val="1200"/>
              </a:lnSpc>
              <a:spcBef>
                <a:spcPts val="425"/>
              </a:spcBef>
            </a:pPr>
            <a:r>
              <a:rPr lang="es-ES" sz="1400">
                <a:solidFill>
                  <a:srgbClr val="282829"/>
                </a:solidFill>
                <a:latin typeface="Trebuchet MS" pitchFamily="34" charset="0"/>
              </a:rPr>
              <a:t>Una de las principales causas de las retiradas de servicio de los transformadores es la sustitución de las bornas debido al deterioro o falla del aislamiento.</a:t>
            </a:r>
            <a:endParaRPr lang="es-ES" sz="1400">
              <a:latin typeface="Trebuchet MS" pitchFamily="34" charset="0"/>
            </a:endParaRPr>
          </a:p>
        </p:txBody>
      </p:sp>
      <p:sp>
        <p:nvSpPr>
          <p:cNvPr id="11" name="object 12"/>
          <p:cNvSpPr txBox="1"/>
          <p:nvPr/>
        </p:nvSpPr>
        <p:spPr>
          <a:xfrm>
            <a:off x="5168477" y="416657"/>
            <a:ext cx="5105820" cy="2510303"/>
          </a:xfrm>
          <a:prstGeom prst="rect">
            <a:avLst/>
          </a:prstGeom>
        </p:spPr>
        <p:txBody>
          <a:bodyPr lIns="0" tIns="98425" rIns="0" bIns="0">
            <a:spAutoFit/>
          </a:bodyPr>
          <a:lstStyle/>
          <a:p>
            <a:pPr marL="38100" algn="just" eaLnBrk="1" hangingPunct="1">
              <a:lnSpc>
                <a:spcPts val="1100"/>
              </a:lnSpc>
              <a:spcBef>
                <a:spcPts val="775"/>
              </a:spcBef>
            </a:pPr>
            <a:r>
              <a:rPr lang="es-AR" sz="1100">
                <a:solidFill>
                  <a:srgbClr val="005E9D"/>
                </a:solidFill>
                <a:latin typeface="Trebuchet MS" pitchFamily="34" charset="0"/>
              </a:rPr>
              <a:t>¿</a:t>
            </a:r>
            <a:r>
              <a:rPr lang="es-AR" sz="1400">
                <a:solidFill>
                  <a:srgbClr val="005E9D"/>
                </a:solidFill>
                <a:latin typeface="Trebuchet MS" pitchFamily="34" charset="0"/>
              </a:rPr>
              <a:t>Cómo funciona?</a:t>
            </a:r>
            <a:endParaRPr lang="es-AR" sz="1400">
              <a:latin typeface="Trebuchet MS" pitchFamily="34" charset="0"/>
            </a:endParaRPr>
          </a:p>
          <a:p>
            <a:pPr marL="38100" algn="just" eaLnBrk="1" hangingPunct="1">
              <a:lnSpc>
                <a:spcPts val="1100"/>
              </a:lnSpc>
              <a:spcBef>
                <a:spcPts val="388"/>
              </a:spcBef>
            </a:pPr>
            <a:r>
              <a:rPr lang="es-AR" sz="1400">
                <a:solidFill>
                  <a:srgbClr val="282829"/>
                </a:solidFill>
                <a:latin typeface="Trebuchet MS" pitchFamily="34" charset="0"/>
              </a:rPr>
              <a:t>En los transformadores de potencia, las mediciones se realizan en el aislamiento principal entre los devanados (C</a:t>
            </a:r>
            <a:r>
              <a:rPr lang="es-AR" sz="1400" baseline="-33000">
                <a:solidFill>
                  <a:srgbClr val="282829"/>
                </a:solidFill>
                <a:latin typeface="Trebuchet MS" pitchFamily="34" charset="0"/>
              </a:rPr>
              <a:t>HL</a:t>
            </a:r>
            <a:r>
              <a:rPr lang="es-AR" sz="1400">
                <a:solidFill>
                  <a:srgbClr val="282829"/>
                </a:solidFill>
                <a:latin typeface="Trebuchet MS" pitchFamily="34" charset="0"/>
              </a:rPr>
              <a:t>) y el aislamiento entre los devanados y la cuba (C</a:t>
            </a:r>
            <a:r>
              <a:rPr lang="es-AR" sz="1400" baseline="-33000">
                <a:solidFill>
                  <a:srgbClr val="282829"/>
                </a:solidFill>
                <a:latin typeface="Trebuchet MS" pitchFamily="34" charset="0"/>
              </a:rPr>
              <a:t>H</a:t>
            </a:r>
            <a:r>
              <a:rPr lang="es-AR" sz="1400">
                <a:solidFill>
                  <a:srgbClr val="282829"/>
                </a:solidFill>
                <a:latin typeface="Trebuchet MS" pitchFamily="34" charset="0"/>
              </a:rPr>
              <a:t>, C</a:t>
            </a:r>
            <a:r>
              <a:rPr lang="es-AR" sz="1400" baseline="-33000">
                <a:solidFill>
                  <a:srgbClr val="282829"/>
                </a:solidFill>
                <a:latin typeface="Trebuchet MS" pitchFamily="34" charset="0"/>
              </a:rPr>
              <a:t>L</a:t>
            </a:r>
            <a:r>
              <a:rPr lang="es-AR" sz="1400">
                <a:solidFill>
                  <a:srgbClr val="282829"/>
                </a:solidFill>
                <a:latin typeface="Trebuchet MS" pitchFamily="34" charset="0"/>
              </a:rPr>
              <a:t>). Se cortocircuitan los devanados y se aplica la tensión de prueba a un devanado mientras se mide la corriente a través del aislamiento en el devanado opuesto o en la cuba.</a:t>
            </a:r>
            <a:endParaRPr lang="es-AR" sz="1400">
              <a:latin typeface="Trebuchet MS" pitchFamily="34" charset="0"/>
            </a:endParaRPr>
          </a:p>
          <a:p>
            <a:pPr marL="38100" algn="just" eaLnBrk="1" hangingPunct="1">
              <a:lnSpc>
                <a:spcPts val="1100"/>
              </a:lnSpc>
              <a:spcBef>
                <a:spcPts val="425"/>
              </a:spcBef>
            </a:pPr>
            <a:r>
              <a:rPr lang="es-AR" sz="1400">
                <a:solidFill>
                  <a:srgbClr val="282829"/>
                </a:solidFill>
                <a:latin typeface="Trebuchet MS" pitchFamily="34" charset="0"/>
              </a:rPr>
              <a:t>En las bornas, la tensión se aplica al conductor principal, mientras que la medición de la corriente se realiza en la toma de medición.</a:t>
            </a:r>
            <a:endParaRPr lang="es-AR" sz="1400">
              <a:latin typeface="Trebuchet MS" pitchFamily="34" charset="0"/>
            </a:endParaRPr>
          </a:p>
          <a:p>
            <a:pPr marL="38100" algn="just" eaLnBrk="1" hangingPunct="1">
              <a:lnSpc>
                <a:spcPts val="1100"/>
              </a:lnSpc>
              <a:spcBef>
                <a:spcPts val="425"/>
              </a:spcBef>
            </a:pPr>
            <a:r>
              <a:rPr lang="es-AR" sz="1400">
                <a:solidFill>
                  <a:srgbClr val="282829"/>
                </a:solidFill>
                <a:latin typeface="Trebuchet MS" pitchFamily="34" charset="0"/>
              </a:rPr>
              <a:t>El factor de disipación, también denominado tan (δ), se calcula a través de la tangente del ángulo δ entre la corriente medida y la corriente ideal, que se produciría de no existir pérdidas. El factor de potencia es el coseno del ángulo φ, por lo tanto, también se denomina cos (φ), entre la tensión de salida y la corriente medida.</a:t>
            </a:r>
            <a:endParaRPr lang="es-AR" sz="1400">
              <a:latin typeface="Trebuchet MS" pitchFamily="34" charset="0"/>
            </a:endParaRPr>
          </a:p>
        </p:txBody>
      </p:sp>
      <p:sp>
        <p:nvSpPr>
          <p:cNvPr id="8" name="Rectángulo 7"/>
          <p:cNvSpPr/>
          <p:nvPr/>
        </p:nvSpPr>
        <p:spPr>
          <a:xfrm>
            <a:off x="5302145" y="2731030"/>
            <a:ext cx="2755500" cy="1785104"/>
          </a:xfrm>
          <a:prstGeom prst="rect">
            <a:avLst/>
          </a:prstGeom>
        </p:spPr>
        <p:txBody>
          <a:bodyPr>
            <a:spAutoFit/>
          </a:bodyPr>
          <a:lstStyle/>
          <a:p>
            <a:pPr marL="38100" algn="just" eaLnBrk="1" hangingPunct="1">
              <a:lnSpc>
                <a:spcPts val="1200"/>
              </a:lnSpc>
              <a:spcBef>
                <a:spcPts val="425"/>
              </a:spcBef>
            </a:pPr>
            <a:r>
              <a:rPr lang="es-ES" sz="1400">
                <a:solidFill>
                  <a:srgbClr val="282829"/>
                </a:solidFill>
                <a:latin typeface="Trebuchet MS" pitchFamily="34" charset="0"/>
              </a:rPr>
              <a:t>El uso de frecuencias diferentes a la frecuencia de la línea aumenta la sensibilidad de la medición, ya que algunos problemas son más dominantes a frecuencias por encima o por debajo de la frecuencia de la línea. Los modernos dispositivos de prueba pueden realizar barridos automáticos de frecuencia o de tensión.</a:t>
            </a:r>
            <a:endParaRPr lang="es-ES" sz="1400">
              <a:latin typeface="Trebuchet MS" pitchFamily="34" charset="0"/>
            </a:endParaRPr>
          </a:p>
        </p:txBody>
      </p:sp>
      <p:sp>
        <p:nvSpPr>
          <p:cNvPr id="13" name="Rectángulo 1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t="66704"/>
          <a:stretch>
            <a:fillRect/>
          </a:stretch>
        </p:blipFill>
        <p:spPr bwMode="auto">
          <a:xfrm>
            <a:off x="799220" y="3426042"/>
            <a:ext cx="9284322" cy="3909223"/>
          </a:xfrm>
          <a:prstGeom prst="rect">
            <a:avLst/>
          </a:prstGeom>
          <a:noFill/>
          <a:ln w="9525">
            <a:noFill/>
            <a:miter lim="800000"/>
            <a:headEnd/>
            <a:tailEnd/>
          </a:ln>
        </p:spPr>
      </p:pic>
      <p:sp>
        <p:nvSpPr>
          <p:cNvPr id="3" name="Rectángulo 2"/>
          <p:cNvSpPr/>
          <p:nvPr/>
        </p:nvSpPr>
        <p:spPr>
          <a:xfrm>
            <a:off x="799220" y="1001377"/>
            <a:ext cx="9157617" cy="2663037"/>
          </a:xfrm>
          <a:prstGeom prst="rect">
            <a:avLst/>
          </a:prstGeom>
        </p:spPr>
        <p:txBody>
          <a:bodyPr>
            <a:spAutoFit/>
          </a:bodyPr>
          <a:lstStyle/>
          <a:p>
            <a:pPr marL="38100" algn="just" eaLnBrk="1" hangingPunct="1">
              <a:lnSpc>
                <a:spcPct val="116000"/>
              </a:lnSpc>
              <a:spcBef>
                <a:spcPts val="425"/>
              </a:spcBef>
            </a:pPr>
            <a:r>
              <a:rPr lang="es-ES" sz="2400">
                <a:solidFill>
                  <a:srgbClr val="282829"/>
                </a:solidFill>
                <a:latin typeface="Trebuchet MS" pitchFamily="34" charset="0"/>
              </a:rPr>
              <a:t>El uso de frecuencias diferentes a la frecuencia de la línea aumenta la sensibilidad de la medición, ya que algunos problemas son más dominantes a frecuencias por encima o por debajo de la frecuencia de la línea. Los modernos dispositivos de prueba pueden realizar barridos automáticos de frecuencia o de tensión.</a:t>
            </a:r>
            <a:endParaRPr lang="es-ES" sz="2400">
              <a:latin typeface="Trebuchet MS" pitchFamily="34" charset="0"/>
            </a:endParaRPr>
          </a:p>
        </p:txBody>
      </p:sp>
      <p:sp>
        <p:nvSpPr>
          <p:cNvPr id="5" name="object 5"/>
          <p:cNvSpPr txBox="1"/>
          <p:nvPr/>
        </p:nvSpPr>
        <p:spPr>
          <a:xfrm>
            <a:off x="231133" y="287108"/>
            <a:ext cx="10041771" cy="874598"/>
          </a:xfrm>
          <a:prstGeom prst="rect">
            <a:avLst/>
          </a:prstGeom>
        </p:spPr>
        <p:txBody>
          <a:bodyPr lIns="0" tIns="12700" rIns="0" bIns="0">
            <a:spAutoFit/>
          </a:bodyPr>
          <a:lstStyle/>
          <a:p>
            <a:pPr marL="12700" eaLnBrk="1" hangingPunct="1">
              <a:spcBef>
                <a:spcPts val="100"/>
              </a:spcBef>
              <a:defRPr/>
            </a:pPr>
            <a:r>
              <a:rPr sz="2800" b="1" dirty="0">
                <a:solidFill>
                  <a:srgbClr val="282829"/>
                </a:solidFill>
                <a:latin typeface="Trebuchet MS"/>
                <a:cs typeface="Trebuchet MS"/>
              </a:rPr>
              <a:t>Medición</a:t>
            </a:r>
            <a:r>
              <a:rPr sz="2800" b="1" spc="-125" dirty="0">
                <a:solidFill>
                  <a:srgbClr val="282829"/>
                </a:solidFill>
                <a:latin typeface="Trebuchet MS"/>
                <a:cs typeface="Trebuchet MS"/>
              </a:rPr>
              <a:t> </a:t>
            </a:r>
            <a:r>
              <a:rPr sz="2800" b="1" dirty="0">
                <a:solidFill>
                  <a:srgbClr val="282829"/>
                </a:solidFill>
                <a:latin typeface="Trebuchet MS"/>
                <a:cs typeface="Trebuchet MS"/>
              </a:rPr>
              <a:t>de</a:t>
            </a:r>
            <a:r>
              <a:rPr sz="2800" b="1" spc="-125" dirty="0">
                <a:solidFill>
                  <a:srgbClr val="282829"/>
                </a:solidFill>
                <a:latin typeface="Trebuchet MS"/>
                <a:cs typeface="Trebuchet MS"/>
              </a:rPr>
              <a:t> </a:t>
            </a:r>
            <a:r>
              <a:rPr sz="2800" b="1" spc="-65" dirty="0">
                <a:solidFill>
                  <a:srgbClr val="282829"/>
                </a:solidFill>
                <a:latin typeface="Trebuchet MS"/>
                <a:cs typeface="Trebuchet MS"/>
              </a:rPr>
              <a:t>la</a:t>
            </a:r>
            <a:r>
              <a:rPr sz="2800" b="1" spc="-120" dirty="0">
                <a:solidFill>
                  <a:srgbClr val="282829"/>
                </a:solidFill>
                <a:latin typeface="Trebuchet MS"/>
                <a:cs typeface="Trebuchet MS"/>
              </a:rPr>
              <a:t> </a:t>
            </a:r>
            <a:r>
              <a:rPr sz="2800" b="1" spc="-60" dirty="0">
                <a:solidFill>
                  <a:srgbClr val="282829"/>
                </a:solidFill>
                <a:latin typeface="Trebuchet MS"/>
                <a:cs typeface="Trebuchet MS"/>
              </a:rPr>
              <a:t>capacitancia</a:t>
            </a:r>
            <a:r>
              <a:rPr sz="2800" b="1" spc="-125" dirty="0">
                <a:solidFill>
                  <a:srgbClr val="282829"/>
                </a:solidFill>
                <a:latin typeface="Trebuchet MS"/>
                <a:cs typeface="Trebuchet MS"/>
              </a:rPr>
              <a:t> </a:t>
            </a:r>
            <a:r>
              <a:rPr sz="2800" b="1" spc="-50" dirty="0">
                <a:solidFill>
                  <a:srgbClr val="282829"/>
                </a:solidFill>
                <a:latin typeface="Trebuchet MS"/>
                <a:cs typeface="Trebuchet MS"/>
              </a:rPr>
              <a:t>y</a:t>
            </a:r>
            <a:r>
              <a:rPr sz="2800" b="1" spc="-125" dirty="0">
                <a:solidFill>
                  <a:srgbClr val="282829"/>
                </a:solidFill>
                <a:latin typeface="Trebuchet MS"/>
                <a:cs typeface="Trebuchet MS"/>
              </a:rPr>
              <a:t> </a:t>
            </a:r>
            <a:r>
              <a:rPr sz="2800" b="1" spc="-80" dirty="0">
                <a:solidFill>
                  <a:srgbClr val="282829"/>
                </a:solidFill>
                <a:latin typeface="Trebuchet MS"/>
                <a:cs typeface="Trebuchet MS"/>
              </a:rPr>
              <a:t>el</a:t>
            </a:r>
            <a:r>
              <a:rPr sz="2800" b="1" spc="-120" dirty="0">
                <a:solidFill>
                  <a:srgbClr val="282829"/>
                </a:solidFill>
                <a:latin typeface="Trebuchet MS"/>
                <a:cs typeface="Trebuchet MS"/>
              </a:rPr>
              <a:t> </a:t>
            </a:r>
            <a:r>
              <a:rPr sz="2800" b="1" spc="-70" dirty="0">
                <a:solidFill>
                  <a:srgbClr val="282829"/>
                </a:solidFill>
                <a:latin typeface="Trebuchet MS"/>
                <a:cs typeface="Trebuchet MS"/>
              </a:rPr>
              <a:t>factor</a:t>
            </a:r>
            <a:r>
              <a:rPr sz="2800" b="1" spc="-125" dirty="0">
                <a:solidFill>
                  <a:srgbClr val="282829"/>
                </a:solidFill>
                <a:latin typeface="Trebuchet MS"/>
                <a:cs typeface="Trebuchet MS"/>
              </a:rPr>
              <a:t> </a:t>
            </a:r>
            <a:r>
              <a:rPr sz="2800" b="1" dirty="0">
                <a:solidFill>
                  <a:srgbClr val="282829"/>
                </a:solidFill>
                <a:latin typeface="Trebuchet MS"/>
                <a:cs typeface="Trebuchet MS"/>
              </a:rPr>
              <a:t>de</a:t>
            </a:r>
            <a:r>
              <a:rPr sz="2800" b="1" spc="-125" dirty="0">
                <a:solidFill>
                  <a:srgbClr val="282829"/>
                </a:solidFill>
                <a:latin typeface="Trebuchet MS"/>
                <a:cs typeface="Trebuchet MS"/>
              </a:rPr>
              <a:t> </a:t>
            </a:r>
            <a:r>
              <a:rPr sz="2800" b="1" spc="-65" dirty="0">
                <a:solidFill>
                  <a:srgbClr val="282829"/>
                </a:solidFill>
                <a:latin typeface="Trebuchet MS"/>
                <a:cs typeface="Trebuchet MS"/>
              </a:rPr>
              <a:t>potencia/factor</a:t>
            </a:r>
            <a:r>
              <a:rPr sz="2800" b="1" spc="-120" dirty="0">
                <a:solidFill>
                  <a:srgbClr val="282829"/>
                </a:solidFill>
                <a:latin typeface="Trebuchet MS"/>
                <a:cs typeface="Trebuchet MS"/>
              </a:rPr>
              <a:t> </a:t>
            </a:r>
            <a:r>
              <a:rPr sz="2800" b="1" dirty="0">
                <a:solidFill>
                  <a:srgbClr val="282829"/>
                </a:solidFill>
                <a:latin typeface="Trebuchet MS"/>
                <a:cs typeface="Trebuchet MS"/>
              </a:rPr>
              <a:t>de</a:t>
            </a:r>
            <a:r>
              <a:rPr sz="2800" b="1" spc="-125" dirty="0">
                <a:solidFill>
                  <a:srgbClr val="282829"/>
                </a:solidFill>
                <a:latin typeface="Trebuchet MS"/>
                <a:cs typeface="Trebuchet MS"/>
              </a:rPr>
              <a:t> </a:t>
            </a:r>
            <a:r>
              <a:rPr sz="2800" b="1" spc="-10" dirty="0">
                <a:solidFill>
                  <a:srgbClr val="282829"/>
                </a:solidFill>
                <a:latin typeface="Trebuchet MS"/>
                <a:cs typeface="Trebuchet MS"/>
              </a:rPr>
              <a:t>disipación</a:t>
            </a:r>
            <a:endParaRPr sz="2800" b="1" dirty="0">
              <a:latin typeface="Trebuchet MS"/>
              <a:cs typeface="Trebuchet MS"/>
            </a:endParaRPr>
          </a:p>
        </p:txBody>
      </p:sp>
      <p:sp>
        <p:nvSpPr>
          <p:cNvPr id="6" name="Rectángulo 5"/>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t="19334"/>
          <a:stretch>
            <a:fillRect/>
          </a:stretch>
        </p:blipFill>
        <p:spPr bwMode="auto">
          <a:xfrm>
            <a:off x="2126150" y="2590977"/>
            <a:ext cx="6630465" cy="4725031"/>
          </a:xfrm>
          <a:prstGeom prst="rect">
            <a:avLst/>
          </a:prstGeom>
          <a:noFill/>
          <a:ln w="9525">
            <a:noFill/>
            <a:miter lim="800000"/>
            <a:headEnd/>
            <a:tailEnd/>
          </a:ln>
        </p:spPr>
      </p:pic>
      <p:sp>
        <p:nvSpPr>
          <p:cNvPr id="3" name="object 9"/>
          <p:cNvSpPr txBox="1"/>
          <p:nvPr/>
        </p:nvSpPr>
        <p:spPr>
          <a:xfrm>
            <a:off x="293791" y="208329"/>
            <a:ext cx="10105820" cy="2243563"/>
          </a:xfrm>
          <a:prstGeom prst="rect">
            <a:avLst/>
          </a:prstGeom>
        </p:spPr>
        <p:txBody>
          <a:bodyPr lIns="0" tIns="98425" rIns="0" bIns="0">
            <a:spAutoFit/>
          </a:bodyPr>
          <a:lstStyle/>
          <a:p>
            <a:pPr marL="12700" algn="just" eaLnBrk="1" hangingPunct="1">
              <a:spcBef>
                <a:spcPts val="775"/>
              </a:spcBef>
            </a:pPr>
            <a:r>
              <a:rPr lang="es-AR" sz="2000">
                <a:solidFill>
                  <a:srgbClr val="005E9D"/>
                </a:solidFill>
                <a:latin typeface="Trebuchet MS" pitchFamily="34" charset="0"/>
              </a:rPr>
              <a:t>Nuestras soluciones...</a:t>
            </a:r>
            <a:endParaRPr lang="es-AR" sz="2000">
              <a:latin typeface="Trebuchet MS" pitchFamily="34" charset="0"/>
            </a:endParaRPr>
          </a:p>
          <a:p>
            <a:pPr marL="12700" algn="just" eaLnBrk="1" hangingPunct="1">
              <a:lnSpc>
                <a:spcPct val="116000"/>
              </a:lnSpc>
              <a:spcBef>
                <a:spcPts val="388"/>
              </a:spcBef>
            </a:pPr>
            <a:r>
              <a:rPr lang="es-AR" sz="2000">
                <a:solidFill>
                  <a:srgbClr val="282829"/>
                </a:solidFill>
                <a:latin typeface="Trebuchet MS" pitchFamily="34" charset="0"/>
              </a:rPr>
              <a:t>Ofrecemos una amplia gama de soluciones para la medición de la capacitancia y del factor de potencia/factor de disipación (tan δ). Van desde soluciones móviles para cómodas pruebas in situ, pasando por soluciones de alta precisión para uso en laboratorio, hasta equipos de pruebas especializados para el diagnóstico avanzado del estado de</a:t>
            </a:r>
            <a:r>
              <a:rPr lang="es-ES" sz="2000">
                <a:solidFill>
                  <a:srgbClr val="282829"/>
                </a:solidFill>
                <a:latin typeface="Trebuchet MS" pitchFamily="34" charset="0"/>
              </a:rPr>
              <a:t> </a:t>
            </a:r>
            <a:r>
              <a:rPr lang="es-AR" sz="2000">
                <a:solidFill>
                  <a:srgbClr val="282829"/>
                </a:solidFill>
                <a:latin typeface="Trebuchet MS" pitchFamily="34" charset="0"/>
              </a:rPr>
              <a:t>los transformadores de potencia, como la determinación de la humedad.</a:t>
            </a:r>
            <a:endParaRPr lang="es-AR" sz="2000">
              <a:latin typeface="Trebuchet MS" pitchFamily="34" charset="0"/>
            </a:endParaRPr>
          </a:p>
        </p:txBody>
      </p:sp>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t="7858"/>
          <a:stretch>
            <a:fillRect/>
          </a:stretch>
        </p:blipFill>
        <p:spPr bwMode="auto">
          <a:xfrm>
            <a:off x="343916" y="763288"/>
            <a:ext cx="5178223" cy="6606990"/>
          </a:xfrm>
          <a:prstGeom prst="rect">
            <a:avLst/>
          </a:prstGeom>
          <a:noFill/>
          <a:ln w="9525">
            <a:noFill/>
            <a:miter lim="800000"/>
            <a:headEnd/>
            <a:tailEnd/>
          </a:ln>
        </p:spPr>
      </p:pic>
      <p:pic>
        <p:nvPicPr>
          <p:cNvPr id="10243" name="Picture 3"/>
          <p:cNvPicPr>
            <a:picLocks noChangeAspect="1" noChangeArrowheads="1"/>
          </p:cNvPicPr>
          <p:nvPr/>
        </p:nvPicPr>
        <p:blipFill>
          <a:blip r:embed="rId3"/>
          <a:srcRect/>
          <a:stretch>
            <a:fillRect/>
          </a:stretch>
        </p:blipFill>
        <p:spPr bwMode="auto">
          <a:xfrm>
            <a:off x="5534670" y="0"/>
            <a:ext cx="4927596" cy="7368527"/>
          </a:xfrm>
          <a:prstGeom prst="rect">
            <a:avLst/>
          </a:prstGeom>
          <a:noFill/>
          <a:ln w="9525">
            <a:noFill/>
            <a:miter lim="800000"/>
            <a:headEnd/>
            <a:tailEnd/>
          </a:ln>
        </p:spPr>
      </p:pic>
      <p:sp>
        <p:nvSpPr>
          <p:cNvPr id="3" name="Rectángulo 2"/>
          <p:cNvSpPr/>
          <p:nvPr/>
        </p:nvSpPr>
        <p:spPr>
          <a:xfrm>
            <a:off x="1747425" y="605729"/>
            <a:ext cx="6378446" cy="3891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object 13"/>
          <p:cNvSpPr txBox="1"/>
          <p:nvPr/>
        </p:nvSpPr>
        <p:spPr>
          <a:xfrm>
            <a:off x="1936787" y="367639"/>
            <a:ext cx="3409913" cy="1992251"/>
          </a:xfrm>
          <a:prstGeom prst="rect">
            <a:avLst/>
          </a:prstGeom>
        </p:spPr>
        <p:txBody>
          <a:bodyPr lIns="0" tIns="98425" rIns="0" bIns="0">
            <a:spAutoFit/>
          </a:bodyPr>
          <a:lstStyle/>
          <a:p>
            <a:pPr marL="12700" algn="just" eaLnBrk="1" hangingPunct="1">
              <a:lnSpc>
                <a:spcPts val="1000"/>
              </a:lnSpc>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algn="just" eaLnBrk="1" hangingPunct="1">
              <a:lnSpc>
                <a:spcPts val="1000"/>
              </a:lnSpc>
              <a:spcBef>
                <a:spcPts val="388"/>
              </a:spcBef>
            </a:pPr>
            <a:r>
              <a:rPr lang="es-AR" sz="900">
                <a:solidFill>
                  <a:srgbClr val="282829"/>
                </a:solidFill>
                <a:latin typeface="Trebuchet MS" pitchFamily="34" charset="0"/>
              </a:rPr>
              <a:t>Las mediciones de la resistencia del devanado se realizan para evaluar los posibles daños en los devanados o problemas de contacto, como el de las bornas con los devanados, los devanados con el cambiador de tomas, etc.</a:t>
            </a:r>
            <a:endParaRPr lang="es-AR" sz="900">
              <a:latin typeface="Trebuchet MS" pitchFamily="34" charset="0"/>
            </a:endParaRPr>
          </a:p>
          <a:p>
            <a:pPr marL="12700" algn="just" eaLnBrk="1" hangingPunct="1">
              <a:lnSpc>
                <a:spcPts val="1000"/>
              </a:lnSpc>
              <a:spcBef>
                <a:spcPts val="425"/>
              </a:spcBef>
            </a:pPr>
            <a:r>
              <a:rPr lang="es-AR" sz="900">
                <a:solidFill>
                  <a:srgbClr val="282829"/>
                </a:solidFill>
                <a:latin typeface="Trebuchet MS" pitchFamily="34" charset="0"/>
              </a:rPr>
              <a:t>También se utilizan para comprobar el cambiador de tomas bajo carga (OLTC), ya que pueden indicar cuándo limpiar o reemplazar los contactos del OLTC, o cuando hay que cambiar o renovar el propio OLTC. Pueden detectarse fallas sin necesidad de abrir el compartimiento del cambiador de tomas.</a:t>
            </a:r>
            <a:endParaRPr lang="es-ES" sz="900">
              <a:solidFill>
                <a:srgbClr val="282829"/>
              </a:solidFill>
              <a:latin typeface="Trebuchet MS" pitchFamily="34" charset="0"/>
            </a:endParaRPr>
          </a:p>
          <a:p>
            <a:pPr marL="12700" algn="just" eaLnBrk="1" hangingPunct="1">
              <a:lnSpc>
                <a:spcPts val="1000"/>
              </a:lnSpc>
              <a:spcBef>
                <a:spcPts val="425"/>
              </a:spcBef>
            </a:pPr>
            <a:endParaRPr lang="es-ES" sz="900">
              <a:solidFill>
                <a:srgbClr val="282829"/>
              </a:solidFill>
              <a:latin typeface="Trebuchet MS" pitchFamily="34" charset="0"/>
            </a:endParaRPr>
          </a:p>
          <a:p>
            <a:pPr marL="12700" algn="just" eaLnBrk="1" hangingPunct="1">
              <a:spcBef>
                <a:spcPts val="775"/>
              </a:spcBef>
            </a:pPr>
            <a:r>
              <a:rPr lang="es-ES" sz="1100">
                <a:solidFill>
                  <a:srgbClr val="005E9D"/>
                </a:solidFill>
                <a:latin typeface="Trebuchet MS" pitchFamily="34" charset="0"/>
              </a:rPr>
              <a:t>¿</a:t>
            </a:r>
            <a:endParaRPr lang="es-AR" sz="900">
              <a:latin typeface="Trebuchet MS" pitchFamily="34" charset="0"/>
            </a:endParaRPr>
          </a:p>
        </p:txBody>
      </p:sp>
      <p:sp>
        <p:nvSpPr>
          <p:cNvPr id="5" name="Rectángulo 4"/>
          <p:cNvSpPr/>
          <p:nvPr/>
        </p:nvSpPr>
        <p:spPr>
          <a:xfrm>
            <a:off x="284043" y="3032143"/>
            <a:ext cx="5062657" cy="1528624"/>
          </a:xfrm>
          <a:prstGeom prst="rect">
            <a:avLst/>
          </a:prstGeom>
        </p:spPr>
        <p:txBody>
          <a:bodyPr>
            <a:spAutoFit/>
          </a:bodyPr>
          <a:lstStyle/>
          <a:p>
            <a:pPr marL="12700" algn="just" eaLnBrk="1" hangingPunct="1">
              <a:lnSpc>
                <a:spcPts val="900"/>
              </a:lnSpc>
              <a:spcBef>
                <a:spcPts val="425"/>
              </a:spcBef>
            </a:pPr>
            <a:r>
              <a:rPr lang="es-ES" sz="1100">
                <a:solidFill>
                  <a:srgbClr val="282829"/>
                </a:solidFill>
                <a:latin typeface="Trebuchet MS" pitchFamily="34" charset="0"/>
              </a:rPr>
              <a:t>Las </a:t>
            </a:r>
            <a:r>
              <a:rPr lang="es-ES" sz="1100" b="1">
                <a:solidFill>
                  <a:srgbClr val="282829"/>
                </a:solidFill>
                <a:latin typeface="Trebuchet MS" pitchFamily="34" charset="0"/>
              </a:rPr>
              <a:t>mediciones de la resistencia estática del devanado </a:t>
            </a:r>
            <a:r>
              <a:rPr lang="es-ES" sz="1100">
                <a:solidFill>
                  <a:srgbClr val="282829"/>
                </a:solidFill>
                <a:latin typeface="Trebuchet MS" pitchFamily="34" charset="0"/>
              </a:rPr>
              <a:t>son la forma más común y más fácil de comprobar si existen problemas en relación con el devanado y el OLTC. Se investiga la resistencia de cada posición subsiguiente de toma y se compara con los datos de medición de referencia del fabricante.</a:t>
            </a:r>
            <a:endParaRPr lang="es-ES" sz="1100">
              <a:latin typeface="Trebuchet MS" pitchFamily="34" charset="0"/>
            </a:endParaRPr>
          </a:p>
          <a:p>
            <a:pPr marL="12700" algn="just" eaLnBrk="1" hangingPunct="1">
              <a:lnSpc>
                <a:spcPts val="900"/>
              </a:lnSpc>
              <a:spcBef>
                <a:spcPts val="425"/>
              </a:spcBef>
            </a:pPr>
            <a:r>
              <a:rPr lang="es-ES" sz="1100">
                <a:solidFill>
                  <a:srgbClr val="282829"/>
                </a:solidFill>
                <a:latin typeface="Trebuchet MS" pitchFamily="34" charset="0"/>
              </a:rPr>
              <a:t>Las </a:t>
            </a:r>
            <a:r>
              <a:rPr lang="es-ES" sz="1100" b="1">
                <a:solidFill>
                  <a:srgbClr val="282829"/>
                </a:solidFill>
                <a:latin typeface="Trebuchet MS" pitchFamily="34" charset="0"/>
              </a:rPr>
              <a:t>mediciones de la resistencia dinámica </a:t>
            </a:r>
            <a:r>
              <a:rPr lang="es-ES" sz="1100">
                <a:solidFill>
                  <a:srgbClr val="282829"/>
                </a:solidFill>
                <a:latin typeface="Trebuchet MS" pitchFamily="34" charset="0"/>
              </a:rPr>
              <a:t>se realizan como una medición complementaria con el fin de analizar el proceso de conmutación de transitorios de un OLTC derivador resistivo. Se investiga el proceso de conmutación del propio conmutador de derivación.</a:t>
            </a:r>
            <a:endParaRPr lang="es-ES" sz="1100">
              <a:latin typeface="Trebuchet MS" pitchFamily="34" charset="0"/>
            </a:endParaRPr>
          </a:p>
          <a:p>
            <a:pPr marL="12700" algn="just" eaLnBrk="1" hangingPunct="1">
              <a:lnSpc>
                <a:spcPts val="900"/>
              </a:lnSpc>
            </a:pPr>
            <a:r>
              <a:rPr lang="es-ES" sz="1100">
                <a:solidFill>
                  <a:srgbClr val="282829"/>
                </a:solidFill>
                <a:latin typeface="Trebuchet MS" pitchFamily="34" charset="0"/>
              </a:rPr>
              <a:t>Al conmutar el cambiador de tomas durante la medición de resistencia del devanado, la corriente CC se reduce temporalmente y se registra y analiza este comportamiento.</a:t>
            </a:r>
            <a:endParaRPr lang="es-ES" sz="1100">
              <a:latin typeface="Trebuchet MS" pitchFamily="34" charset="0"/>
            </a:endParaRPr>
          </a:p>
        </p:txBody>
      </p:sp>
      <p:sp>
        <p:nvSpPr>
          <p:cNvPr id="7" name="Rectángulo 6"/>
          <p:cNvSpPr/>
          <p:nvPr/>
        </p:nvSpPr>
        <p:spPr>
          <a:xfrm>
            <a:off x="1908939" y="1741907"/>
            <a:ext cx="3625731" cy="1330501"/>
          </a:xfrm>
          <a:prstGeom prst="rect">
            <a:avLst/>
          </a:prstGeom>
        </p:spPr>
        <p:txBody>
          <a:bodyPr>
            <a:spAutoFit/>
          </a:bodyPr>
          <a:lstStyle/>
          <a:p>
            <a:pPr marL="12700" algn="just" eaLnBrk="1" hangingPunct="1">
              <a:lnSpc>
                <a:spcPts val="900"/>
              </a:lnSpc>
              <a:spcBef>
                <a:spcPts val="775"/>
              </a:spcBef>
            </a:pPr>
            <a:r>
              <a:rPr lang="es-ES" sz="1100">
                <a:solidFill>
                  <a:srgbClr val="005E9D"/>
                </a:solidFill>
                <a:latin typeface="Trebuchet MS" pitchFamily="34" charset="0"/>
              </a:rPr>
              <a:t>Cómo funciona?</a:t>
            </a:r>
            <a:endParaRPr lang="es-ES" sz="1100">
              <a:latin typeface="Trebuchet MS" pitchFamily="34" charset="0"/>
            </a:endParaRPr>
          </a:p>
          <a:p>
            <a:pPr marL="12700" algn="just" eaLnBrk="1" hangingPunct="1">
              <a:lnSpc>
                <a:spcPts val="900"/>
              </a:lnSpc>
              <a:spcBef>
                <a:spcPts val="388"/>
              </a:spcBef>
            </a:pPr>
            <a:r>
              <a:rPr lang="es-ES" sz="1100">
                <a:solidFill>
                  <a:srgbClr val="282829"/>
                </a:solidFill>
                <a:latin typeface="Trebuchet MS" pitchFamily="34" charset="0"/>
              </a:rPr>
              <a:t>Para medir la resistencia del devanado, el devanado debe cargarse hasta que el núcleo esté saturado. A continuación puede determinarse la resistencia midiendo la corriente y la tensión de CC Para devanados con tomas múltiples, esto hay que realizarlo en cada posición de toma, probando por tanto el OLTC y el devanado juntos. Hay dos métodos comunes para estas pruebas: mediciones de la resistencia estática y de la dinámica del devanado</a:t>
            </a:r>
            <a:r>
              <a:rPr lang="es-ES">
                <a:solidFill>
                  <a:srgbClr val="282829"/>
                </a:solidFill>
                <a:latin typeface="Trebuchet MS" pitchFamily="34" charset="0"/>
              </a:rPr>
              <a:t>.</a:t>
            </a:r>
            <a:endParaRPr lang="es-ES">
              <a:latin typeface="Trebuchet MS" pitchFamily="34" charset="0"/>
            </a:endParaRPr>
          </a:p>
        </p:txBody>
      </p:sp>
      <p:sp>
        <p:nvSpPr>
          <p:cNvPr id="11" name="object 17"/>
          <p:cNvSpPr txBox="1"/>
          <p:nvPr/>
        </p:nvSpPr>
        <p:spPr>
          <a:xfrm>
            <a:off x="5430243" y="367639"/>
            <a:ext cx="2898914" cy="4060214"/>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Para la resistencia del devanado de CC, los resultados no deben diferir en más del 1 % en comparación con la medición de referencia. Además, las diferencias entre fases por lo general son inferiores al 2-3 %</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Al comparar las mediciones de la resistencia del devanado, los resultados tienen que corregirse según la temperatura. La temperatura de referencia usual es de 75 °C.</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Puede utilizarse una medición de la relación de transformación del transformador para confirmar un circuito abierto, mientras que puede utilizarse un análisis de respuesta en frecuencia para confirmar problemas de contacto.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En ambos casos, un análisis de gases adicional puede indicar puntos calientes en el transformador. Sin embargo, las firmas de los gases no son únicas y por tanto no permiten la identificación de la causa raíz.</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Durante las mediciones de la resistencia del devanado de CC, el núcleo del transformador puede resultar magnetizado.</a:t>
            </a:r>
            <a:endParaRPr lang="es-AR" sz="900">
              <a:latin typeface="Trebuchet MS" pitchFamily="34" charset="0"/>
            </a:endParaRPr>
          </a:p>
          <a:p>
            <a:pPr marL="12700" eaLnBrk="1" hangingPunct="1">
              <a:lnSpc>
                <a:spcPct val="116000"/>
              </a:lnSpc>
            </a:pPr>
            <a:r>
              <a:rPr lang="es-AR" sz="900">
                <a:solidFill>
                  <a:srgbClr val="282829"/>
                </a:solidFill>
                <a:latin typeface="Trebuchet MS" pitchFamily="34" charset="0"/>
              </a:rPr>
              <a:t>Por lo tanto, se recomienda desmagnetizar el núcleo después de realizar esta prueba.</a:t>
            </a:r>
            <a:endParaRPr lang="es-AR" sz="900">
              <a:latin typeface="Trebuchet MS" pitchFamily="34" charset="0"/>
            </a:endParaRPr>
          </a:p>
        </p:txBody>
      </p:sp>
      <p:sp>
        <p:nvSpPr>
          <p:cNvPr id="12" name="object 12"/>
          <p:cNvSpPr txBox="1"/>
          <p:nvPr/>
        </p:nvSpPr>
        <p:spPr>
          <a:xfrm>
            <a:off x="313284" y="73528"/>
            <a:ext cx="10275689" cy="874598"/>
          </a:xfrm>
          <a:prstGeom prst="rect">
            <a:avLst/>
          </a:prstGeom>
        </p:spPr>
        <p:txBody>
          <a:bodyPr lIns="0" tIns="12700" rIns="0" bIns="0">
            <a:spAutoFit/>
          </a:bodyPr>
          <a:lstStyle/>
          <a:p>
            <a:pPr marL="12700" eaLnBrk="1" hangingPunct="1">
              <a:spcBef>
                <a:spcPts val="100"/>
              </a:spcBef>
              <a:defRPr/>
            </a:pPr>
            <a:r>
              <a:rPr sz="2800" b="1" dirty="0">
                <a:solidFill>
                  <a:srgbClr val="282829"/>
                </a:solidFill>
                <a:latin typeface="Trebuchet MS"/>
                <a:cs typeface="Trebuchet MS"/>
              </a:rPr>
              <a:t>Medición</a:t>
            </a:r>
            <a:r>
              <a:rPr sz="2800" b="1" spc="-80" dirty="0">
                <a:solidFill>
                  <a:srgbClr val="282829"/>
                </a:solidFill>
                <a:latin typeface="Trebuchet MS"/>
                <a:cs typeface="Trebuchet MS"/>
              </a:rPr>
              <a:t> </a:t>
            </a:r>
            <a:r>
              <a:rPr sz="2800" b="1" dirty="0">
                <a:solidFill>
                  <a:srgbClr val="282829"/>
                </a:solidFill>
                <a:latin typeface="Trebuchet MS"/>
                <a:cs typeface="Trebuchet MS"/>
              </a:rPr>
              <a:t>de</a:t>
            </a:r>
            <a:r>
              <a:rPr sz="2800" b="1" spc="-75" dirty="0">
                <a:solidFill>
                  <a:srgbClr val="282829"/>
                </a:solidFill>
                <a:latin typeface="Trebuchet MS"/>
                <a:cs typeface="Trebuchet MS"/>
              </a:rPr>
              <a:t> </a:t>
            </a:r>
            <a:r>
              <a:rPr sz="2800" b="1" spc="-55" dirty="0">
                <a:solidFill>
                  <a:srgbClr val="282829"/>
                </a:solidFill>
                <a:latin typeface="Trebuchet MS"/>
                <a:cs typeface="Trebuchet MS"/>
              </a:rPr>
              <a:t>la</a:t>
            </a:r>
            <a:r>
              <a:rPr sz="2800" b="1" spc="-75" dirty="0">
                <a:solidFill>
                  <a:srgbClr val="282829"/>
                </a:solidFill>
                <a:latin typeface="Trebuchet MS"/>
                <a:cs typeface="Trebuchet MS"/>
              </a:rPr>
              <a:t> </a:t>
            </a:r>
            <a:r>
              <a:rPr sz="2800" b="1" spc="-60" dirty="0">
                <a:solidFill>
                  <a:srgbClr val="282829"/>
                </a:solidFill>
                <a:latin typeface="Trebuchet MS"/>
                <a:cs typeface="Trebuchet MS"/>
              </a:rPr>
              <a:t>resistencia</a:t>
            </a:r>
            <a:r>
              <a:rPr sz="2800" b="1" spc="-75" dirty="0">
                <a:solidFill>
                  <a:srgbClr val="282829"/>
                </a:solidFill>
                <a:latin typeface="Trebuchet MS"/>
                <a:cs typeface="Trebuchet MS"/>
              </a:rPr>
              <a:t> </a:t>
            </a:r>
            <a:r>
              <a:rPr sz="2800" b="1" spc="-30" dirty="0">
                <a:solidFill>
                  <a:srgbClr val="282829"/>
                </a:solidFill>
                <a:latin typeface="Trebuchet MS"/>
                <a:cs typeface="Trebuchet MS"/>
              </a:rPr>
              <a:t>del</a:t>
            </a:r>
            <a:r>
              <a:rPr sz="2800" b="1" spc="-75" dirty="0">
                <a:solidFill>
                  <a:srgbClr val="282829"/>
                </a:solidFill>
                <a:latin typeface="Trebuchet MS"/>
                <a:cs typeface="Trebuchet MS"/>
              </a:rPr>
              <a:t> </a:t>
            </a:r>
            <a:r>
              <a:rPr sz="2800" b="1" dirty="0">
                <a:solidFill>
                  <a:srgbClr val="282829"/>
                </a:solidFill>
                <a:latin typeface="Trebuchet MS"/>
                <a:cs typeface="Trebuchet MS"/>
              </a:rPr>
              <a:t>devanado</a:t>
            </a:r>
            <a:r>
              <a:rPr sz="2800" b="1" spc="-75" dirty="0">
                <a:solidFill>
                  <a:srgbClr val="282829"/>
                </a:solidFill>
                <a:latin typeface="Trebuchet MS"/>
                <a:cs typeface="Trebuchet MS"/>
              </a:rPr>
              <a:t> </a:t>
            </a:r>
            <a:r>
              <a:rPr sz="2800" b="1" dirty="0">
                <a:solidFill>
                  <a:srgbClr val="282829"/>
                </a:solidFill>
                <a:latin typeface="Trebuchet MS"/>
                <a:cs typeface="Trebuchet MS"/>
              </a:rPr>
              <a:t>de</a:t>
            </a:r>
            <a:r>
              <a:rPr sz="2800" b="1" spc="-75" dirty="0">
                <a:solidFill>
                  <a:srgbClr val="282829"/>
                </a:solidFill>
                <a:latin typeface="Trebuchet MS"/>
                <a:cs typeface="Trebuchet MS"/>
              </a:rPr>
              <a:t> </a:t>
            </a:r>
            <a:r>
              <a:rPr sz="2800" b="1" spc="-20" dirty="0">
                <a:solidFill>
                  <a:srgbClr val="282829"/>
                </a:solidFill>
                <a:latin typeface="Trebuchet MS"/>
                <a:cs typeface="Trebuchet MS"/>
              </a:rPr>
              <a:t>CC</a:t>
            </a:r>
            <a:r>
              <a:rPr sz="2800" b="1" spc="-75" dirty="0">
                <a:solidFill>
                  <a:srgbClr val="282829"/>
                </a:solidFill>
                <a:latin typeface="Trebuchet MS"/>
                <a:cs typeface="Trebuchet MS"/>
              </a:rPr>
              <a:t> </a:t>
            </a:r>
            <a:r>
              <a:rPr sz="2800" b="1" spc="-45" dirty="0">
                <a:solidFill>
                  <a:srgbClr val="282829"/>
                </a:solidFill>
                <a:latin typeface="Trebuchet MS"/>
                <a:cs typeface="Trebuchet MS"/>
              </a:rPr>
              <a:t>y</a:t>
            </a:r>
            <a:r>
              <a:rPr sz="2800" b="1" spc="-80" dirty="0">
                <a:solidFill>
                  <a:srgbClr val="282829"/>
                </a:solidFill>
                <a:latin typeface="Trebuchet MS"/>
                <a:cs typeface="Trebuchet MS"/>
              </a:rPr>
              <a:t> </a:t>
            </a:r>
            <a:r>
              <a:rPr sz="2800" b="1" spc="-60" dirty="0">
                <a:solidFill>
                  <a:srgbClr val="282829"/>
                </a:solidFill>
                <a:latin typeface="Trebuchet MS"/>
                <a:cs typeface="Trebuchet MS"/>
              </a:rPr>
              <a:t>verificación</a:t>
            </a:r>
            <a:r>
              <a:rPr sz="2800" b="1" spc="-75" dirty="0">
                <a:solidFill>
                  <a:srgbClr val="282829"/>
                </a:solidFill>
                <a:latin typeface="Trebuchet MS"/>
                <a:cs typeface="Trebuchet MS"/>
              </a:rPr>
              <a:t> </a:t>
            </a:r>
            <a:r>
              <a:rPr sz="2800" b="1" spc="-30" dirty="0">
                <a:solidFill>
                  <a:srgbClr val="282829"/>
                </a:solidFill>
                <a:latin typeface="Trebuchet MS"/>
                <a:cs typeface="Trebuchet MS"/>
              </a:rPr>
              <a:t>del</a:t>
            </a:r>
            <a:r>
              <a:rPr sz="2800" b="1" spc="-75" dirty="0">
                <a:solidFill>
                  <a:srgbClr val="282829"/>
                </a:solidFill>
                <a:latin typeface="Trebuchet MS"/>
                <a:cs typeface="Trebuchet MS"/>
              </a:rPr>
              <a:t> </a:t>
            </a:r>
            <a:r>
              <a:rPr sz="2800" b="1" spc="-20" dirty="0">
                <a:solidFill>
                  <a:srgbClr val="282829"/>
                </a:solidFill>
                <a:latin typeface="Trebuchet MS"/>
                <a:cs typeface="Trebuchet MS"/>
              </a:rPr>
              <a:t>OLTC</a:t>
            </a:r>
            <a:endParaRPr sz="2800" b="1" dirty="0">
              <a:latin typeface="Trebuchet MS"/>
              <a:cs typeface="Trebuchet MS"/>
            </a:endParaRPr>
          </a:p>
        </p:txBody>
      </p:sp>
      <p:sp>
        <p:nvSpPr>
          <p:cNvPr id="13" name="Rectángulo 1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l="1205" t="7350"/>
          <a:stretch>
            <a:fillRect/>
          </a:stretch>
        </p:blipFill>
        <p:spPr bwMode="auto">
          <a:xfrm>
            <a:off x="357840" y="684509"/>
            <a:ext cx="5176831" cy="6642003"/>
          </a:xfrm>
          <a:prstGeom prst="rect">
            <a:avLst/>
          </a:prstGeom>
          <a:noFill/>
          <a:ln w="9525">
            <a:noFill/>
            <a:miter lim="800000"/>
            <a:headEnd/>
            <a:tailEnd/>
          </a:ln>
        </p:spPr>
      </p:pic>
      <p:pic>
        <p:nvPicPr>
          <p:cNvPr id="11267" name="Picture 3"/>
          <p:cNvPicPr>
            <a:picLocks noChangeAspect="1" noChangeArrowheads="1"/>
          </p:cNvPicPr>
          <p:nvPr/>
        </p:nvPicPr>
        <p:blipFill>
          <a:blip r:embed="rId3"/>
          <a:srcRect/>
          <a:stretch>
            <a:fillRect/>
          </a:stretch>
        </p:blipFill>
        <p:spPr bwMode="auto">
          <a:xfrm>
            <a:off x="5534670" y="157560"/>
            <a:ext cx="4927596" cy="7247731"/>
          </a:xfrm>
          <a:prstGeom prst="rect">
            <a:avLst/>
          </a:prstGeom>
          <a:noFill/>
          <a:ln w="9525">
            <a:noFill/>
            <a:miter lim="800000"/>
            <a:headEnd/>
            <a:tailEnd/>
          </a:ln>
        </p:spPr>
      </p:pic>
      <p:sp>
        <p:nvSpPr>
          <p:cNvPr id="2" name="Rectángulo 1"/>
          <p:cNvSpPr/>
          <p:nvPr/>
        </p:nvSpPr>
        <p:spPr>
          <a:xfrm>
            <a:off x="1913116" y="367639"/>
            <a:ext cx="6505152" cy="3413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13"/>
          <p:cNvSpPr txBox="1"/>
          <p:nvPr/>
        </p:nvSpPr>
        <p:spPr>
          <a:xfrm>
            <a:off x="1888054" y="316871"/>
            <a:ext cx="3600668" cy="2843727"/>
          </a:xfrm>
          <a:prstGeom prst="rect">
            <a:avLst/>
          </a:prstGeom>
        </p:spPr>
        <p:txBody>
          <a:bodyPr lIns="0" tIns="98425" rIns="0" bIns="0">
            <a:spAutoFit/>
          </a:bodyPr>
          <a:lstStyle/>
          <a:p>
            <a:pPr marL="12700" algn="just" eaLnBrk="1" hangingPunct="1">
              <a:lnSpc>
                <a:spcPts val="1000"/>
              </a:lnSpc>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algn="just" eaLnBrk="1" hangingPunct="1">
              <a:lnSpc>
                <a:spcPts val="1000"/>
              </a:lnSpc>
              <a:spcBef>
                <a:spcPts val="388"/>
              </a:spcBef>
            </a:pPr>
            <a:r>
              <a:rPr lang="es-AR" sz="900">
                <a:solidFill>
                  <a:srgbClr val="282829"/>
                </a:solidFill>
                <a:latin typeface="Trebuchet MS" pitchFamily="34" charset="0"/>
              </a:rPr>
              <a:t>Las mediciones de la resistencia del devanado se realizan para evaluar los posibles daños en los devanados o problemas de contacto, como el de las bornas con los devanados, los devanados con el cambiador de tomas, etc.</a:t>
            </a:r>
            <a:endParaRPr lang="es-AR" sz="900">
              <a:latin typeface="Trebuchet MS" pitchFamily="34" charset="0"/>
            </a:endParaRPr>
          </a:p>
          <a:p>
            <a:pPr marL="12700" algn="just" eaLnBrk="1" hangingPunct="1">
              <a:lnSpc>
                <a:spcPts val="1000"/>
              </a:lnSpc>
              <a:spcBef>
                <a:spcPts val="425"/>
              </a:spcBef>
            </a:pPr>
            <a:r>
              <a:rPr lang="es-AR" sz="900">
                <a:solidFill>
                  <a:srgbClr val="282829"/>
                </a:solidFill>
                <a:latin typeface="Trebuchet MS" pitchFamily="34" charset="0"/>
              </a:rPr>
              <a:t>También se utilizan para comprobar el cambiador de tomas bajo carga (OLTC), ya que pueden indicar cuándo limpiar o reemplazar los contactos del OLTC, o cuando hay que cambiar o renovar el propio OLTC. Pueden detectarse fallas sin necesidad de abrir el compartimiento del cambiador de tomas.</a:t>
            </a:r>
            <a:endParaRPr lang="es-ES" sz="900">
              <a:solidFill>
                <a:srgbClr val="282829"/>
              </a:solidFill>
              <a:latin typeface="Trebuchet MS" pitchFamily="34" charset="0"/>
            </a:endParaRPr>
          </a:p>
          <a:p>
            <a:pPr marL="12700" algn="just" eaLnBrk="1" hangingPunct="1">
              <a:lnSpc>
                <a:spcPts val="1000"/>
              </a:lnSpc>
              <a:spcBef>
                <a:spcPts val="775"/>
              </a:spcBef>
            </a:pPr>
            <a:r>
              <a:rPr lang="es-ES" sz="900">
                <a:solidFill>
                  <a:srgbClr val="005E9D"/>
                </a:solidFill>
                <a:latin typeface="Trebuchet MS" pitchFamily="34" charset="0"/>
              </a:rPr>
              <a:t>¿Cómo funciona?</a:t>
            </a:r>
            <a:endParaRPr lang="es-ES" sz="900">
              <a:latin typeface="Trebuchet MS" pitchFamily="34" charset="0"/>
            </a:endParaRPr>
          </a:p>
          <a:p>
            <a:pPr marL="12700" algn="just" eaLnBrk="1" hangingPunct="1">
              <a:lnSpc>
                <a:spcPts val="1000"/>
              </a:lnSpc>
              <a:spcBef>
                <a:spcPts val="388"/>
              </a:spcBef>
            </a:pPr>
            <a:r>
              <a:rPr lang="es-ES" sz="900">
                <a:solidFill>
                  <a:srgbClr val="282829"/>
                </a:solidFill>
                <a:latin typeface="Trebuchet MS" pitchFamily="34" charset="0"/>
              </a:rPr>
              <a:t>Para medir la resistencia del devanado, el devanado debe cargarse hasta que el núcleo esté saturado. A continuación puede determinarse la resistencia midiendo la corriente y la tensión de CC Para devanados con tomas múltiples, esto hay que realizarlo en cada posición de toma, probando por tanto el OLTC y el devanado juntos. Hay dos métodos comunes para estas pruebas: mediciones de la resistencia estática y de la dinámica del devanado.</a:t>
            </a:r>
            <a:endParaRPr lang="es-ES" sz="900">
              <a:latin typeface="Trebuchet MS" pitchFamily="34" charset="0"/>
            </a:endParaRPr>
          </a:p>
          <a:p>
            <a:pPr marL="12700" algn="just" eaLnBrk="1" hangingPunct="1">
              <a:lnSpc>
                <a:spcPts val="1000"/>
              </a:lnSpc>
              <a:spcBef>
                <a:spcPts val="425"/>
              </a:spcBef>
            </a:pPr>
            <a:endParaRPr lang="es-ES" sz="900">
              <a:solidFill>
                <a:srgbClr val="282829"/>
              </a:solidFill>
              <a:latin typeface="Trebuchet MS" pitchFamily="34" charset="0"/>
            </a:endParaRPr>
          </a:p>
        </p:txBody>
      </p:sp>
      <p:sp>
        <p:nvSpPr>
          <p:cNvPr id="3" name="Rectángulo 2"/>
          <p:cNvSpPr/>
          <p:nvPr/>
        </p:nvSpPr>
        <p:spPr>
          <a:xfrm>
            <a:off x="288221" y="2590977"/>
            <a:ext cx="5132275" cy="1981440"/>
          </a:xfrm>
          <a:prstGeom prst="rect">
            <a:avLst/>
          </a:prstGeom>
        </p:spPr>
        <p:txBody>
          <a:bodyPr>
            <a:spAutoFit/>
          </a:bodyPr>
          <a:lstStyle/>
          <a:p>
            <a:pPr marL="12700" eaLnBrk="1" hangingPunct="1">
              <a:lnSpc>
                <a:spcPct val="116000"/>
              </a:lnSpc>
              <a:spcBef>
                <a:spcPts val="425"/>
              </a:spcBef>
            </a:pPr>
            <a:endParaRPr lang="es-ES" sz="1100">
              <a:solidFill>
                <a:srgbClr val="282829"/>
              </a:solidFill>
              <a:latin typeface="Trebuchet MS" pitchFamily="34" charset="0"/>
            </a:endParaRPr>
          </a:p>
          <a:p>
            <a:pPr marL="12700" algn="just" eaLnBrk="1" hangingPunct="1">
              <a:lnSpc>
                <a:spcPts val="1000"/>
              </a:lnSpc>
              <a:spcBef>
                <a:spcPts val="425"/>
              </a:spcBef>
            </a:pPr>
            <a:r>
              <a:rPr lang="es-ES" sz="1100">
                <a:solidFill>
                  <a:srgbClr val="282829"/>
                </a:solidFill>
                <a:latin typeface="Trebuchet MS" pitchFamily="34" charset="0"/>
              </a:rPr>
              <a:t>Las </a:t>
            </a:r>
            <a:r>
              <a:rPr lang="es-ES" sz="1100" b="1">
                <a:solidFill>
                  <a:srgbClr val="282829"/>
                </a:solidFill>
                <a:latin typeface="Trebuchet MS" pitchFamily="34" charset="0"/>
              </a:rPr>
              <a:t>mediciones de la resistencia estática del devanado </a:t>
            </a:r>
            <a:r>
              <a:rPr lang="es-ES" sz="1100">
                <a:solidFill>
                  <a:srgbClr val="282829"/>
                </a:solidFill>
                <a:latin typeface="Trebuchet MS" pitchFamily="34" charset="0"/>
              </a:rPr>
              <a:t>son la forma más común y más fácil de comprobar si existen problemas en relación con el devanado y el OLTC. Se investiga la resistencia de cada posición subsiguiente de toma y se compara con los datos de medición de referencia del fabricante.</a:t>
            </a:r>
            <a:endParaRPr lang="es-ES" sz="1100">
              <a:latin typeface="Trebuchet MS" pitchFamily="34" charset="0"/>
            </a:endParaRPr>
          </a:p>
          <a:p>
            <a:pPr marL="12700" algn="just" eaLnBrk="1" hangingPunct="1">
              <a:lnSpc>
                <a:spcPts val="1000"/>
              </a:lnSpc>
              <a:spcBef>
                <a:spcPts val="425"/>
              </a:spcBef>
            </a:pPr>
            <a:r>
              <a:rPr lang="es-ES" sz="1100">
                <a:solidFill>
                  <a:srgbClr val="282829"/>
                </a:solidFill>
                <a:latin typeface="Trebuchet MS" pitchFamily="34" charset="0"/>
              </a:rPr>
              <a:t>Las </a:t>
            </a:r>
            <a:r>
              <a:rPr lang="es-ES" sz="1100" b="1">
                <a:solidFill>
                  <a:srgbClr val="282829"/>
                </a:solidFill>
                <a:latin typeface="Trebuchet MS" pitchFamily="34" charset="0"/>
              </a:rPr>
              <a:t>mediciones de la resistencia dinámica </a:t>
            </a:r>
            <a:r>
              <a:rPr lang="es-ES" sz="1100">
                <a:solidFill>
                  <a:srgbClr val="282829"/>
                </a:solidFill>
                <a:latin typeface="Trebuchet MS" pitchFamily="34" charset="0"/>
              </a:rPr>
              <a:t>se realizan como una medición complementaria con el fin de analizar el proceso de conmutación de transitorios de un OLTC derivador resistivo. Se investiga el proceso de conmutación del propio conmutador de derivación.</a:t>
            </a:r>
            <a:endParaRPr lang="es-ES" sz="1100">
              <a:latin typeface="Trebuchet MS" pitchFamily="34" charset="0"/>
            </a:endParaRPr>
          </a:p>
          <a:p>
            <a:pPr marL="12700" algn="just" eaLnBrk="1" hangingPunct="1">
              <a:lnSpc>
                <a:spcPts val="1000"/>
              </a:lnSpc>
            </a:pPr>
            <a:r>
              <a:rPr lang="es-ES" sz="1100">
                <a:solidFill>
                  <a:srgbClr val="282829"/>
                </a:solidFill>
                <a:latin typeface="Trebuchet MS" pitchFamily="34" charset="0"/>
              </a:rPr>
              <a:t>Al conmutar el cambiador de tomas durante la medición de resistencia del devanado, la corriente CC se reduce temporalmente y se registra y analiza este comportamiento.</a:t>
            </a:r>
            <a:endParaRPr lang="es-ES" sz="1100">
              <a:latin typeface="Trebuchet MS" pitchFamily="34" charset="0"/>
            </a:endParaRPr>
          </a:p>
          <a:p>
            <a:pPr marL="12700" algn="just" eaLnBrk="1" hangingPunct="1">
              <a:lnSpc>
                <a:spcPts val="1000"/>
              </a:lnSpc>
              <a:spcBef>
                <a:spcPts val="425"/>
              </a:spcBef>
            </a:pPr>
            <a:endParaRPr lang="es-ES" sz="1100">
              <a:latin typeface="Trebuchet MS" pitchFamily="34" charset="0"/>
            </a:endParaRPr>
          </a:p>
        </p:txBody>
      </p:sp>
      <p:sp>
        <p:nvSpPr>
          <p:cNvPr id="7" name="object 17"/>
          <p:cNvSpPr txBox="1"/>
          <p:nvPr/>
        </p:nvSpPr>
        <p:spPr>
          <a:xfrm>
            <a:off x="5484545" y="266101"/>
            <a:ext cx="2900306" cy="4060214"/>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Para la resistencia del devanado de CC, los resultados no deben diferir en más del 1 % en comparación con la medición de referencia. Además, las diferencias entre fases por lo general son inferiores al 2-3 %</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Al comparar las mediciones de la resistencia del devanado, los resultados tienen que corregirse según la temperatura. La temperatura de referencia usual es de 75 °C.</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Puede utilizarse una medición de la relación de transformación del transformador para confirmar un circuito abierto, mientras que puede utilizarse un análisis de respuesta en frecuencia para confirmar problemas de contacto.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En ambos casos, un análisis de gases adicional puede indicar puntos calientes en el transformador. Sin embargo, las firmas de los gases no son únicas y por tanto no permiten la identificación de la causa raíz.</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Durante las mediciones de la resistencia del devanado de CC, el núcleo del transformador puede resultar magnetizado.</a:t>
            </a:r>
            <a:endParaRPr lang="es-AR" sz="900">
              <a:latin typeface="Trebuchet MS" pitchFamily="34" charset="0"/>
            </a:endParaRPr>
          </a:p>
          <a:p>
            <a:pPr marL="12700" eaLnBrk="1" hangingPunct="1">
              <a:lnSpc>
                <a:spcPct val="116000"/>
              </a:lnSpc>
            </a:pPr>
            <a:r>
              <a:rPr lang="es-AR" sz="900">
                <a:solidFill>
                  <a:srgbClr val="282829"/>
                </a:solidFill>
                <a:latin typeface="Trebuchet MS" pitchFamily="34" charset="0"/>
              </a:rPr>
              <a:t>Por lo tanto, se recomienda desmagnetizar el núcleo después de realizar esta prueba.</a:t>
            </a:r>
            <a:endParaRPr lang="es-AR" sz="900">
              <a:latin typeface="Trebuchet MS" pitchFamily="34" charset="0"/>
            </a:endParaRPr>
          </a:p>
        </p:txBody>
      </p:sp>
      <p:sp>
        <p:nvSpPr>
          <p:cNvPr id="8" name="object 12"/>
          <p:cNvSpPr txBox="1"/>
          <p:nvPr/>
        </p:nvSpPr>
        <p:spPr>
          <a:xfrm>
            <a:off x="288221" y="50770"/>
            <a:ext cx="6700083" cy="566822"/>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Medición</a:t>
            </a:r>
            <a:r>
              <a:rPr b="1" spc="-80" dirty="0">
                <a:solidFill>
                  <a:srgbClr val="282829"/>
                </a:solidFill>
                <a:latin typeface="Trebuchet MS"/>
                <a:cs typeface="Trebuchet MS"/>
              </a:rPr>
              <a:t> </a:t>
            </a:r>
            <a:r>
              <a:rPr b="1" dirty="0">
                <a:solidFill>
                  <a:srgbClr val="282829"/>
                </a:solidFill>
                <a:latin typeface="Trebuchet MS"/>
                <a:cs typeface="Trebuchet MS"/>
              </a:rPr>
              <a:t>de</a:t>
            </a:r>
            <a:r>
              <a:rPr b="1" spc="-75" dirty="0">
                <a:solidFill>
                  <a:srgbClr val="282829"/>
                </a:solidFill>
                <a:latin typeface="Trebuchet MS"/>
                <a:cs typeface="Trebuchet MS"/>
              </a:rPr>
              <a:t> </a:t>
            </a:r>
            <a:r>
              <a:rPr b="1" spc="-55" dirty="0">
                <a:solidFill>
                  <a:srgbClr val="282829"/>
                </a:solidFill>
                <a:latin typeface="Trebuchet MS"/>
                <a:cs typeface="Trebuchet MS"/>
              </a:rPr>
              <a:t>la</a:t>
            </a:r>
            <a:r>
              <a:rPr b="1" spc="-75" dirty="0">
                <a:solidFill>
                  <a:srgbClr val="282829"/>
                </a:solidFill>
                <a:latin typeface="Trebuchet MS"/>
                <a:cs typeface="Trebuchet MS"/>
              </a:rPr>
              <a:t> </a:t>
            </a:r>
            <a:r>
              <a:rPr b="1" spc="-60" dirty="0">
                <a:solidFill>
                  <a:srgbClr val="282829"/>
                </a:solidFill>
                <a:latin typeface="Trebuchet MS"/>
                <a:cs typeface="Trebuchet MS"/>
              </a:rPr>
              <a:t>resistencia</a:t>
            </a:r>
            <a:r>
              <a:rPr b="1" spc="-75" dirty="0">
                <a:solidFill>
                  <a:srgbClr val="282829"/>
                </a:solidFill>
                <a:latin typeface="Trebuchet MS"/>
                <a:cs typeface="Trebuchet MS"/>
              </a:rPr>
              <a:t> </a:t>
            </a:r>
            <a:r>
              <a:rPr b="1" spc="-30" dirty="0">
                <a:solidFill>
                  <a:srgbClr val="282829"/>
                </a:solidFill>
                <a:latin typeface="Trebuchet MS"/>
                <a:cs typeface="Trebuchet MS"/>
              </a:rPr>
              <a:t>del</a:t>
            </a:r>
            <a:r>
              <a:rPr b="1" spc="-75" dirty="0">
                <a:solidFill>
                  <a:srgbClr val="282829"/>
                </a:solidFill>
                <a:latin typeface="Trebuchet MS"/>
                <a:cs typeface="Trebuchet MS"/>
              </a:rPr>
              <a:t> </a:t>
            </a:r>
            <a:r>
              <a:rPr b="1" dirty="0">
                <a:solidFill>
                  <a:srgbClr val="282829"/>
                </a:solidFill>
                <a:latin typeface="Trebuchet MS"/>
                <a:cs typeface="Trebuchet MS"/>
              </a:rPr>
              <a:t>devanado</a:t>
            </a:r>
            <a:r>
              <a:rPr b="1" spc="-75" dirty="0">
                <a:solidFill>
                  <a:srgbClr val="282829"/>
                </a:solidFill>
                <a:latin typeface="Trebuchet MS"/>
                <a:cs typeface="Trebuchet MS"/>
              </a:rPr>
              <a:t> </a:t>
            </a:r>
            <a:r>
              <a:rPr b="1" dirty="0">
                <a:solidFill>
                  <a:srgbClr val="282829"/>
                </a:solidFill>
                <a:latin typeface="Trebuchet MS"/>
                <a:cs typeface="Trebuchet MS"/>
              </a:rPr>
              <a:t>de</a:t>
            </a:r>
            <a:r>
              <a:rPr b="1" spc="-75" dirty="0">
                <a:solidFill>
                  <a:srgbClr val="282829"/>
                </a:solidFill>
                <a:latin typeface="Trebuchet MS"/>
                <a:cs typeface="Trebuchet MS"/>
              </a:rPr>
              <a:t> </a:t>
            </a:r>
            <a:r>
              <a:rPr b="1" spc="-20" dirty="0">
                <a:solidFill>
                  <a:srgbClr val="282829"/>
                </a:solidFill>
                <a:latin typeface="Trebuchet MS"/>
                <a:cs typeface="Trebuchet MS"/>
              </a:rPr>
              <a:t>CC</a:t>
            </a:r>
            <a:r>
              <a:rPr b="1" spc="-75" dirty="0">
                <a:solidFill>
                  <a:srgbClr val="282829"/>
                </a:solidFill>
                <a:latin typeface="Trebuchet MS"/>
                <a:cs typeface="Trebuchet MS"/>
              </a:rPr>
              <a:t> </a:t>
            </a:r>
            <a:r>
              <a:rPr b="1" spc="-45" dirty="0">
                <a:solidFill>
                  <a:srgbClr val="282829"/>
                </a:solidFill>
                <a:latin typeface="Trebuchet MS"/>
                <a:cs typeface="Trebuchet MS"/>
              </a:rPr>
              <a:t>y</a:t>
            </a:r>
            <a:r>
              <a:rPr b="1" spc="-80" dirty="0">
                <a:solidFill>
                  <a:srgbClr val="282829"/>
                </a:solidFill>
                <a:latin typeface="Trebuchet MS"/>
                <a:cs typeface="Trebuchet MS"/>
              </a:rPr>
              <a:t> </a:t>
            </a:r>
            <a:r>
              <a:rPr b="1" spc="-60" dirty="0">
                <a:solidFill>
                  <a:srgbClr val="282829"/>
                </a:solidFill>
                <a:latin typeface="Trebuchet MS"/>
                <a:cs typeface="Trebuchet MS"/>
              </a:rPr>
              <a:t>verificación</a:t>
            </a:r>
            <a:r>
              <a:rPr b="1" spc="-75" dirty="0">
                <a:solidFill>
                  <a:srgbClr val="282829"/>
                </a:solidFill>
                <a:latin typeface="Trebuchet MS"/>
                <a:cs typeface="Trebuchet MS"/>
              </a:rPr>
              <a:t> </a:t>
            </a:r>
            <a:r>
              <a:rPr b="1" spc="-30" dirty="0">
                <a:solidFill>
                  <a:srgbClr val="282829"/>
                </a:solidFill>
                <a:latin typeface="Trebuchet MS"/>
                <a:cs typeface="Trebuchet MS"/>
              </a:rPr>
              <a:t>del</a:t>
            </a:r>
            <a:r>
              <a:rPr b="1" spc="-75" dirty="0">
                <a:solidFill>
                  <a:srgbClr val="282829"/>
                </a:solidFill>
                <a:latin typeface="Trebuchet MS"/>
                <a:cs typeface="Trebuchet MS"/>
              </a:rPr>
              <a:t> </a:t>
            </a:r>
            <a:r>
              <a:rPr b="1" spc="-20" dirty="0">
                <a:solidFill>
                  <a:srgbClr val="282829"/>
                </a:solidFill>
                <a:latin typeface="Trebuchet MS"/>
                <a:cs typeface="Trebuchet MS"/>
              </a:rPr>
              <a:t>OLTC</a:t>
            </a:r>
            <a:endParaRPr b="1" dirty="0">
              <a:latin typeface="Trebuchet MS"/>
              <a:cs typeface="Trebuchet MS"/>
            </a:endParaRPr>
          </a:p>
        </p:txBody>
      </p:sp>
      <p:sp>
        <p:nvSpPr>
          <p:cNvPr id="9" name="Rectángulo 8"/>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t="7440"/>
          <a:stretch>
            <a:fillRect/>
          </a:stretch>
        </p:blipFill>
        <p:spPr bwMode="auto">
          <a:xfrm>
            <a:off x="231134" y="763288"/>
            <a:ext cx="5052910" cy="6563224"/>
          </a:xfrm>
          <a:prstGeom prst="rect">
            <a:avLst/>
          </a:prstGeom>
          <a:noFill/>
          <a:ln w="9525">
            <a:noFill/>
            <a:miter lim="800000"/>
            <a:headEnd/>
            <a:tailEnd/>
          </a:ln>
        </p:spPr>
      </p:pic>
      <p:pic>
        <p:nvPicPr>
          <p:cNvPr id="12291" name="Picture 3"/>
          <p:cNvPicPr>
            <a:picLocks noChangeAspect="1" noChangeArrowheads="1"/>
          </p:cNvPicPr>
          <p:nvPr/>
        </p:nvPicPr>
        <p:blipFill>
          <a:blip r:embed="rId3"/>
          <a:srcRect/>
          <a:stretch>
            <a:fillRect/>
          </a:stretch>
        </p:blipFill>
        <p:spPr bwMode="auto">
          <a:xfrm>
            <a:off x="5284044" y="157559"/>
            <a:ext cx="5051518" cy="7200464"/>
          </a:xfrm>
          <a:prstGeom prst="rect">
            <a:avLst/>
          </a:prstGeom>
          <a:noFill/>
          <a:ln w="9525">
            <a:noFill/>
            <a:miter lim="800000"/>
            <a:headEnd/>
            <a:tailEnd/>
          </a:ln>
        </p:spPr>
      </p:pic>
      <p:sp>
        <p:nvSpPr>
          <p:cNvPr id="2" name="Rectángulo 1"/>
          <p:cNvSpPr/>
          <p:nvPr/>
        </p:nvSpPr>
        <p:spPr>
          <a:xfrm>
            <a:off x="1747424" y="525198"/>
            <a:ext cx="6505152" cy="37324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14"/>
          <p:cNvSpPr txBox="1"/>
          <p:nvPr/>
        </p:nvSpPr>
        <p:spPr>
          <a:xfrm>
            <a:off x="1752995" y="393899"/>
            <a:ext cx="3783068" cy="2270493"/>
          </a:xfrm>
          <a:prstGeom prst="rect">
            <a:avLst/>
          </a:prstGeom>
        </p:spPr>
        <p:txBody>
          <a:bodyPr lIns="0" tIns="98425" rIns="0" bIns="0">
            <a:spAutoFit/>
          </a:bodyPr>
          <a:lstStyle/>
          <a:p>
            <a:pPr marL="12700" algn="just" eaLnBrk="1" hangingPunct="1">
              <a:spcBef>
                <a:spcPts val="775"/>
              </a:spcBef>
            </a:pPr>
            <a:r>
              <a:rPr lang="es-AR" sz="1100" b="1">
                <a:solidFill>
                  <a:srgbClr val="005E9D"/>
                </a:solidFill>
                <a:latin typeface="Trebuchet MS" pitchFamily="34" charset="0"/>
              </a:rPr>
              <a:t>¿Por qué medir?</a:t>
            </a:r>
            <a:endParaRPr lang="es-AR" sz="1100" b="1">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Las mediciones de la corriente de excitación se llevan a cabo para evaluar el aislamiento entre espiras de los devanados, el circuito magnético de un transformador, así como el cambiador de tomas.</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La ventaja más valiosa de la prueba es detectar cortocircuitos entre espiras en un devanado. Un apilamiento defectuoso de la laminación del núcleo o un acero del núcleo de baja calidad puede influir en la reluctancia del núcleo y, por lo tanto, dará lugar a un cambio en la corriente de excitación. Las desviaciones también pueden indicar un desgaste del contacto o un cableado incorrecto del cambiador de tomas.</a:t>
            </a:r>
            <a:endParaRPr lang="es-ES" sz="900">
              <a:solidFill>
                <a:srgbClr val="282829"/>
              </a:solidFill>
              <a:latin typeface="Trebuchet MS" pitchFamily="34" charset="0"/>
            </a:endParaRPr>
          </a:p>
          <a:p>
            <a:pPr marL="12700" algn="just" eaLnBrk="1" hangingPunct="1">
              <a:spcBef>
                <a:spcPts val="775"/>
              </a:spcBef>
            </a:pPr>
            <a:endParaRPr lang="es-ES" sz="900">
              <a:latin typeface="Trebuchet MS" pitchFamily="34" charset="0"/>
            </a:endParaRPr>
          </a:p>
          <a:p>
            <a:pPr marL="12700" algn="just" eaLnBrk="1" hangingPunct="1">
              <a:lnSpc>
                <a:spcPct val="116000"/>
              </a:lnSpc>
              <a:spcBef>
                <a:spcPts val="425"/>
              </a:spcBef>
            </a:pPr>
            <a:endParaRPr lang="es-AR" sz="900">
              <a:latin typeface="Trebuchet MS" pitchFamily="34" charset="0"/>
            </a:endParaRPr>
          </a:p>
        </p:txBody>
      </p:sp>
      <p:sp>
        <p:nvSpPr>
          <p:cNvPr id="3" name="Rectángulo 2"/>
          <p:cNvSpPr/>
          <p:nvPr/>
        </p:nvSpPr>
        <p:spPr>
          <a:xfrm>
            <a:off x="5563910" y="411406"/>
            <a:ext cx="2724868" cy="4183196"/>
          </a:xfrm>
          <a:prstGeom prst="rect">
            <a:avLst/>
          </a:prstGeom>
        </p:spPr>
        <p:txBody>
          <a:bodyPr>
            <a:spAutoFit/>
          </a:bodyPr>
          <a:lstStyle/>
          <a:p>
            <a:pPr marL="12700" algn="just" eaLnBrk="1" hangingPunct="1">
              <a:lnSpc>
                <a:spcPts val="900"/>
              </a:lnSpc>
              <a:spcBef>
                <a:spcPts val="775"/>
              </a:spcBef>
            </a:pPr>
            <a:r>
              <a:rPr lang="es-ES" sz="1100" b="1">
                <a:solidFill>
                  <a:srgbClr val="005E9D"/>
                </a:solidFill>
                <a:latin typeface="Trebuchet MS" pitchFamily="34" charset="0"/>
              </a:rPr>
              <a:t>Es bueno saber que...</a:t>
            </a:r>
            <a:endParaRPr lang="es-ES" sz="1100" b="1">
              <a:latin typeface="Trebuchet MS" pitchFamily="34" charset="0"/>
            </a:endParaRPr>
          </a:p>
          <a:p>
            <a:pPr marL="12700" algn="just" eaLnBrk="1" hangingPunct="1">
              <a:lnSpc>
                <a:spcPts val="900"/>
              </a:lnSpc>
              <a:spcBef>
                <a:spcPts val="388"/>
              </a:spcBef>
            </a:pPr>
            <a:r>
              <a:rPr lang="es-ES" sz="1100">
                <a:solidFill>
                  <a:srgbClr val="282829"/>
                </a:solidFill>
                <a:latin typeface="Trebuchet MS" pitchFamily="34" charset="0"/>
              </a:rPr>
              <a:t>La prueba de corriente de excitación se debe comparar entre fases y posiciones de las tomas. Dependiendo de la construcción del transformador y el número de las columnas, los resultados deben mostrar un patrón de fases distinto con dos o tres fases similares (HLH, LHL, HHH). Las fases similares no deben desviarse más del 5 % al 10 % entre ellas.</a:t>
            </a:r>
            <a:endParaRPr lang="es-ES" sz="1100">
              <a:latin typeface="Trebuchet MS" pitchFamily="34" charset="0"/>
            </a:endParaRPr>
          </a:p>
          <a:p>
            <a:pPr marL="12700" algn="just" eaLnBrk="1" hangingPunct="1">
              <a:lnSpc>
                <a:spcPts val="900"/>
              </a:lnSpc>
              <a:spcBef>
                <a:spcPts val="425"/>
              </a:spcBef>
            </a:pPr>
            <a:r>
              <a:rPr lang="es-ES" sz="1100">
                <a:solidFill>
                  <a:srgbClr val="282829"/>
                </a:solidFill>
                <a:latin typeface="Trebuchet MS" pitchFamily="34" charset="0"/>
              </a:rPr>
              <a:t>Si las tres fases muestran diferentes corrientes de excitación, se recomienda una investigación adicional. Un patrón de fases diferente podría tener como causa un núcleo magnetizado o un problema</a:t>
            </a:r>
            <a:endParaRPr lang="es-ES" sz="1100">
              <a:latin typeface="Trebuchet MS" pitchFamily="34" charset="0"/>
            </a:endParaRPr>
          </a:p>
          <a:p>
            <a:pPr marL="12700" algn="just" eaLnBrk="1" hangingPunct="1">
              <a:lnSpc>
                <a:spcPts val="900"/>
              </a:lnSpc>
              <a:spcBef>
                <a:spcPts val="175"/>
              </a:spcBef>
            </a:pPr>
            <a:r>
              <a:rPr lang="es-ES" sz="1100">
                <a:solidFill>
                  <a:srgbClr val="282829"/>
                </a:solidFill>
                <a:latin typeface="Trebuchet MS" pitchFamily="34" charset="0"/>
              </a:rPr>
              <a:t>del devanado.</a:t>
            </a:r>
            <a:endParaRPr lang="es-ES" sz="1100">
              <a:latin typeface="Trebuchet MS" pitchFamily="34" charset="0"/>
            </a:endParaRPr>
          </a:p>
          <a:p>
            <a:pPr marL="12700" algn="just" eaLnBrk="1" hangingPunct="1">
              <a:lnSpc>
                <a:spcPts val="900"/>
              </a:lnSpc>
              <a:spcBef>
                <a:spcPts val="425"/>
              </a:spcBef>
            </a:pPr>
            <a:r>
              <a:rPr lang="es-ES" sz="1100">
                <a:solidFill>
                  <a:srgbClr val="282829"/>
                </a:solidFill>
                <a:latin typeface="Trebuchet MS" pitchFamily="34" charset="0"/>
              </a:rPr>
              <a:t>Como se mencionó anteriormente, el magnetismo residual en el núcleo puede influir en los resultados. En este caso el transformador debe desmagnetizarse y repetirse la prueba.</a:t>
            </a:r>
            <a:endParaRPr lang="es-ES" sz="1100">
              <a:latin typeface="Trebuchet MS" pitchFamily="34" charset="0"/>
            </a:endParaRPr>
          </a:p>
          <a:p>
            <a:pPr marL="12700" algn="just" eaLnBrk="1" hangingPunct="1">
              <a:lnSpc>
                <a:spcPts val="900"/>
              </a:lnSpc>
              <a:spcBef>
                <a:spcPts val="425"/>
              </a:spcBef>
            </a:pPr>
            <a:r>
              <a:rPr lang="es-ES" sz="1100">
                <a:solidFill>
                  <a:srgbClr val="282829"/>
                </a:solidFill>
                <a:latin typeface="Trebuchet MS" pitchFamily="34" charset="0"/>
              </a:rPr>
              <a:t>Además del patrón de fases, los resultados también deben mostrar un patrón distintivo en todas las posiciones de toma que pueden variar dependiendo del tipo de cambiador de tomas. Aunque no se conozca el patrón específico del cambiador de tomas, deberá ser el mismo para todas las fases.</a:t>
            </a:r>
            <a:endParaRPr lang="es-ES" sz="1100">
              <a:latin typeface="Trebuchet MS" pitchFamily="34" charset="0"/>
            </a:endParaRPr>
          </a:p>
          <a:p>
            <a:pPr marL="12700" algn="just" eaLnBrk="1" hangingPunct="1">
              <a:lnSpc>
                <a:spcPts val="900"/>
              </a:lnSpc>
              <a:spcBef>
                <a:spcPts val="425"/>
              </a:spcBef>
            </a:pPr>
            <a:r>
              <a:rPr lang="es-ES" sz="1100">
                <a:solidFill>
                  <a:srgbClr val="282829"/>
                </a:solidFill>
                <a:latin typeface="Trebuchet MS" pitchFamily="34" charset="0"/>
              </a:rPr>
              <a:t>.</a:t>
            </a:r>
            <a:endParaRPr lang="es-ES" sz="1100">
              <a:latin typeface="Trebuchet MS" pitchFamily="34" charset="0"/>
            </a:endParaRPr>
          </a:p>
        </p:txBody>
      </p:sp>
      <p:sp>
        <p:nvSpPr>
          <p:cNvPr id="4" name="Rectángulo 3"/>
          <p:cNvSpPr/>
          <p:nvPr/>
        </p:nvSpPr>
        <p:spPr>
          <a:xfrm>
            <a:off x="8125870" y="2440420"/>
            <a:ext cx="2336397" cy="1785104"/>
          </a:xfrm>
          <a:prstGeom prst="rect">
            <a:avLst/>
          </a:prstGeom>
        </p:spPr>
        <p:txBody>
          <a:bodyPr>
            <a:spAutoFit/>
          </a:bodyPr>
          <a:lstStyle/>
          <a:p>
            <a:pPr algn="just" eaLnBrk="1" hangingPunct="1">
              <a:defRPr/>
            </a:pPr>
            <a:r>
              <a:rPr lang="es-ES" sz="1100" dirty="0">
                <a:solidFill>
                  <a:srgbClr val="282829"/>
                </a:solidFill>
                <a:latin typeface="Trebuchet MS"/>
                <a:cs typeface="Trebuchet MS"/>
              </a:rPr>
              <a:t>Mediante</a:t>
            </a:r>
            <a:r>
              <a:rPr lang="es-ES" sz="1100" spc="-10" dirty="0">
                <a:solidFill>
                  <a:srgbClr val="282829"/>
                </a:solidFill>
                <a:latin typeface="Trebuchet MS"/>
                <a:cs typeface="Trebuchet MS"/>
              </a:rPr>
              <a:t> </a:t>
            </a:r>
            <a:r>
              <a:rPr lang="es-ES" sz="1100" spc="-20" dirty="0">
                <a:solidFill>
                  <a:srgbClr val="282829"/>
                </a:solidFill>
                <a:latin typeface="Trebuchet MS"/>
                <a:cs typeface="Trebuchet MS"/>
              </a:rPr>
              <a:t>las</a:t>
            </a:r>
            <a:r>
              <a:rPr lang="es-ES" sz="1100" spc="-5" dirty="0">
                <a:solidFill>
                  <a:srgbClr val="282829"/>
                </a:solidFill>
                <a:latin typeface="Trebuchet MS"/>
                <a:cs typeface="Trebuchet MS"/>
              </a:rPr>
              <a:t> </a:t>
            </a:r>
            <a:r>
              <a:rPr lang="es-ES" sz="1100" dirty="0">
                <a:solidFill>
                  <a:srgbClr val="282829"/>
                </a:solidFill>
                <a:latin typeface="Trebuchet MS"/>
                <a:cs typeface="Trebuchet MS"/>
              </a:rPr>
              <a:t>mediciones</a:t>
            </a:r>
            <a:r>
              <a:rPr lang="es-ES" sz="1100" spc="-10" dirty="0">
                <a:solidFill>
                  <a:srgbClr val="282829"/>
                </a:solidFill>
                <a:latin typeface="Trebuchet MS"/>
                <a:cs typeface="Trebuchet MS"/>
              </a:rPr>
              <a:t> </a:t>
            </a:r>
            <a:r>
              <a:rPr lang="es-ES" sz="1100" dirty="0">
                <a:solidFill>
                  <a:srgbClr val="282829"/>
                </a:solidFill>
                <a:latin typeface="Trebuchet MS"/>
                <a:cs typeface="Trebuchet MS"/>
              </a:rPr>
              <a:t>de</a:t>
            </a:r>
            <a:r>
              <a:rPr lang="es-ES" sz="1100" spc="-5" dirty="0">
                <a:solidFill>
                  <a:srgbClr val="282829"/>
                </a:solidFill>
                <a:latin typeface="Trebuchet MS"/>
                <a:cs typeface="Trebuchet MS"/>
              </a:rPr>
              <a:t> </a:t>
            </a:r>
            <a:r>
              <a:rPr lang="es-ES" sz="1100" spc="-20" dirty="0">
                <a:solidFill>
                  <a:srgbClr val="282829"/>
                </a:solidFill>
                <a:latin typeface="Trebuchet MS"/>
                <a:cs typeface="Trebuchet MS"/>
              </a:rPr>
              <a:t>la</a:t>
            </a:r>
            <a:r>
              <a:rPr lang="es-ES" sz="1100" spc="-5" dirty="0">
                <a:solidFill>
                  <a:srgbClr val="282829"/>
                </a:solidFill>
                <a:latin typeface="Trebuchet MS"/>
                <a:cs typeface="Trebuchet MS"/>
              </a:rPr>
              <a:t> </a:t>
            </a:r>
            <a:r>
              <a:rPr lang="es-ES" sz="1100" spc="-10" dirty="0">
                <a:solidFill>
                  <a:srgbClr val="282829"/>
                </a:solidFill>
                <a:latin typeface="Trebuchet MS"/>
                <a:cs typeface="Trebuchet MS"/>
              </a:rPr>
              <a:t>relación </a:t>
            </a:r>
            <a:r>
              <a:rPr lang="es-ES" sz="1100" dirty="0">
                <a:solidFill>
                  <a:srgbClr val="282829"/>
                </a:solidFill>
                <a:latin typeface="Trebuchet MS"/>
                <a:cs typeface="Trebuchet MS"/>
              </a:rPr>
              <a:t>de</a:t>
            </a:r>
            <a:r>
              <a:rPr lang="es-ES" sz="1100" spc="-5" dirty="0">
                <a:solidFill>
                  <a:srgbClr val="282829"/>
                </a:solidFill>
                <a:latin typeface="Trebuchet MS"/>
                <a:cs typeface="Trebuchet MS"/>
              </a:rPr>
              <a:t> </a:t>
            </a:r>
            <a:r>
              <a:rPr lang="es-ES" sz="1100" dirty="0">
                <a:solidFill>
                  <a:srgbClr val="282829"/>
                </a:solidFill>
                <a:latin typeface="Trebuchet MS"/>
                <a:cs typeface="Trebuchet MS"/>
              </a:rPr>
              <a:t>transformación</a:t>
            </a:r>
            <a:r>
              <a:rPr lang="es-ES" sz="1100" spc="-5" dirty="0">
                <a:solidFill>
                  <a:srgbClr val="282829"/>
                </a:solidFill>
                <a:latin typeface="Trebuchet MS"/>
                <a:cs typeface="Trebuchet MS"/>
              </a:rPr>
              <a:t> </a:t>
            </a:r>
            <a:r>
              <a:rPr lang="es-ES" sz="1100" spc="-25" dirty="0">
                <a:solidFill>
                  <a:srgbClr val="282829"/>
                </a:solidFill>
                <a:latin typeface="Trebuchet MS"/>
                <a:cs typeface="Trebuchet MS"/>
              </a:rPr>
              <a:t>del </a:t>
            </a:r>
            <a:r>
              <a:rPr lang="es-ES" sz="1100" dirty="0">
                <a:solidFill>
                  <a:srgbClr val="282829"/>
                </a:solidFill>
                <a:latin typeface="Trebuchet MS"/>
                <a:cs typeface="Trebuchet MS"/>
              </a:rPr>
              <a:t>transformador</a:t>
            </a:r>
            <a:r>
              <a:rPr lang="es-ES" sz="1100" spc="-5" dirty="0">
                <a:solidFill>
                  <a:srgbClr val="282829"/>
                </a:solidFill>
                <a:latin typeface="Trebuchet MS"/>
                <a:cs typeface="Trebuchet MS"/>
              </a:rPr>
              <a:t> </a:t>
            </a:r>
            <a:r>
              <a:rPr lang="es-ES" sz="1100" spc="-45" dirty="0">
                <a:solidFill>
                  <a:srgbClr val="282829"/>
                </a:solidFill>
                <a:latin typeface="Trebuchet MS"/>
                <a:cs typeface="Trebuchet MS"/>
              </a:rPr>
              <a:t>(TTR)</a:t>
            </a:r>
            <a:r>
              <a:rPr lang="es-ES" sz="1100" spc="-5" dirty="0">
                <a:solidFill>
                  <a:srgbClr val="282829"/>
                </a:solidFill>
                <a:latin typeface="Trebuchet MS"/>
                <a:cs typeface="Trebuchet MS"/>
              </a:rPr>
              <a:t> </a:t>
            </a:r>
            <a:r>
              <a:rPr lang="es-ES" sz="1100" dirty="0">
                <a:solidFill>
                  <a:srgbClr val="282829"/>
                </a:solidFill>
                <a:latin typeface="Trebuchet MS"/>
                <a:cs typeface="Trebuchet MS"/>
              </a:rPr>
              <a:t>también</a:t>
            </a:r>
            <a:r>
              <a:rPr lang="es-ES" sz="1100" spc="-5" dirty="0">
                <a:solidFill>
                  <a:srgbClr val="282829"/>
                </a:solidFill>
                <a:latin typeface="Trebuchet MS"/>
                <a:cs typeface="Trebuchet MS"/>
              </a:rPr>
              <a:t> </a:t>
            </a:r>
            <a:r>
              <a:rPr lang="es-ES" sz="1100" dirty="0">
                <a:solidFill>
                  <a:srgbClr val="282829"/>
                </a:solidFill>
                <a:latin typeface="Trebuchet MS"/>
                <a:cs typeface="Trebuchet MS"/>
              </a:rPr>
              <a:t>pueden</a:t>
            </a:r>
            <a:r>
              <a:rPr lang="es-ES" sz="1100" spc="-5" dirty="0">
                <a:solidFill>
                  <a:srgbClr val="282829"/>
                </a:solidFill>
                <a:latin typeface="Trebuchet MS"/>
                <a:cs typeface="Trebuchet MS"/>
              </a:rPr>
              <a:t> </a:t>
            </a:r>
            <a:r>
              <a:rPr lang="es-ES" sz="1100" spc="-10" dirty="0">
                <a:solidFill>
                  <a:srgbClr val="282829"/>
                </a:solidFill>
                <a:latin typeface="Trebuchet MS"/>
                <a:cs typeface="Trebuchet MS"/>
              </a:rPr>
              <a:t>confirmarse</a:t>
            </a:r>
            <a:r>
              <a:rPr lang="es-ES" sz="1100" spc="-5" dirty="0">
                <a:solidFill>
                  <a:srgbClr val="282829"/>
                </a:solidFill>
                <a:latin typeface="Trebuchet MS"/>
                <a:cs typeface="Trebuchet MS"/>
              </a:rPr>
              <a:t> </a:t>
            </a:r>
            <a:r>
              <a:rPr lang="es-ES" sz="1100" spc="-20" dirty="0">
                <a:solidFill>
                  <a:srgbClr val="282829"/>
                </a:solidFill>
                <a:latin typeface="Trebuchet MS"/>
                <a:cs typeface="Trebuchet MS"/>
              </a:rPr>
              <a:t>las</a:t>
            </a:r>
            <a:r>
              <a:rPr lang="es-ES" sz="1100" spc="-5" dirty="0">
                <a:solidFill>
                  <a:srgbClr val="282829"/>
                </a:solidFill>
                <a:latin typeface="Trebuchet MS"/>
                <a:cs typeface="Trebuchet MS"/>
              </a:rPr>
              <a:t> </a:t>
            </a:r>
            <a:r>
              <a:rPr lang="es-ES" sz="1100" spc="-10" dirty="0">
                <a:solidFill>
                  <a:srgbClr val="282829"/>
                </a:solidFill>
                <a:latin typeface="Trebuchet MS"/>
                <a:cs typeface="Trebuchet MS"/>
              </a:rPr>
              <a:t>espiras</a:t>
            </a:r>
            <a:r>
              <a:rPr lang="es-ES" sz="1100" spc="-5" dirty="0">
                <a:solidFill>
                  <a:srgbClr val="282829"/>
                </a:solidFill>
                <a:latin typeface="Trebuchet MS"/>
                <a:cs typeface="Trebuchet MS"/>
              </a:rPr>
              <a:t> </a:t>
            </a:r>
            <a:r>
              <a:rPr lang="es-ES" sz="1100" spc="-25" dirty="0">
                <a:solidFill>
                  <a:srgbClr val="282829"/>
                </a:solidFill>
                <a:latin typeface="Trebuchet MS"/>
                <a:cs typeface="Trebuchet MS"/>
              </a:rPr>
              <a:t>en </a:t>
            </a:r>
            <a:r>
              <a:rPr lang="es-ES" sz="1100" spc="-30" dirty="0">
                <a:solidFill>
                  <a:srgbClr val="282829"/>
                </a:solidFill>
                <a:latin typeface="Trebuchet MS"/>
                <a:cs typeface="Trebuchet MS"/>
              </a:rPr>
              <a:t>cortocircuito,</a:t>
            </a:r>
            <a:r>
              <a:rPr lang="es-ES" sz="1100" dirty="0">
                <a:solidFill>
                  <a:srgbClr val="282829"/>
                </a:solidFill>
                <a:latin typeface="Trebuchet MS"/>
                <a:cs typeface="Trebuchet MS"/>
              </a:rPr>
              <a:t> </a:t>
            </a:r>
            <a:r>
              <a:rPr lang="es-ES" sz="1100" spc="-10" dirty="0">
                <a:solidFill>
                  <a:srgbClr val="282829"/>
                </a:solidFill>
                <a:latin typeface="Trebuchet MS"/>
                <a:cs typeface="Trebuchet MS"/>
              </a:rPr>
              <a:t>mientras</a:t>
            </a:r>
            <a:r>
              <a:rPr lang="es-ES" sz="1100" dirty="0">
                <a:solidFill>
                  <a:srgbClr val="282829"/>
                </a:solidFill>
                <a:latin typeface="Trebuchet MS"/>
                <a:cs typeface="Trebuchet MS"/>
              </a:rPr>
              <a:t> que </a:t>
            </a:r>
            <a:r>
              <a:rPr lang="es-ES" sz="1100" spc="-20" dirty="0">
                <a:solidFill>
                  <a:srgbClr val="282829"/>
                </a:solidFill>
                <a:latin typeface="Trebuchet MS"/>
                <a:cs typeface="Trebuchet MS"/>
              </a:rPr>
              <a:t>las</a:t>
            </a:r>
            <a:r>
              <a:rPr lang="es-ES" sz="1100" dirty="0">
                <a:solidFill>
                  <a:srgbClr val="282829"/>
                </a:solidFill>
                <a:latin typeface="Trebuchet MS"/>
                <a:cs typeface="Trebuchet MS"/>
              </a:rPr>
              <a:t> pruebas</a:t>
            </a:r>
            <a:r>
              <a:rPr lang="es-ES" sz="1100" spc="5" dirty="0">
                <a:solidFill>
                  <a:srgbClr val="282829"/>
                </a:solidFill>
                <a:latin typeface="Trebuchet MS"/>
                <a:cs typeface="Trebuchet MS"/>
              </a:rPr>
              <a:t> </a:t>
            </a:r>
            <a:r>
              <a:rPr lang="es-ES" sz="1100" dirty="0">
                <a:solidFill>
                  <a:srgbClr val="282829"/>
                </a:solidFill>
                <a:latin typeface="Trebuchet MS"/>
                <a:cs typeface="Trebuchet MS"/>
              </a:rPr>
              <a:t>de </a:t>
            </a:r>
            <a:r>
              <a:rPr lang="es-ES" sz="1100" spc="-10" dirty="0">
                <a:solidFill>
                  <a:srgbClr val="282829"/>
                </a:solidFill>
                <a:latin typeface="Trebuchet MS"/>
                <a:cs typeface="Trebuchet MS"/>
              </a:rPr>
              <a:t>análisis</a:t>
            </a:r>
            <a:r>
              <a:rPr lang="es-ES" sz="1100" dirty="0">
                <a:solidFill>
                  <a:srgbClr val="282829"/>
                </a:solidFill>
                <a:latin typeface="Trebuchet MS"/>
                <a:cs typeface="Trebuchet MS"/>
              </a:rPr>
              <a:t> de </a:t>
            </a:r>
            <a:r>
              <a:rPr lang="es-ES" sz="1100" spc="-10" dirty="0">
                <a:solidFill>
                  <a:srgbClr val="282829"/>
                </a:solidFill>
                <a:latin typeface="Trebuchet MS"/>
                <a:cs typeface="Trebuchet MS"/>
              </a:rPr>
              <a:t>respuesta </a:t>
            </a:r>
            <a:r>
              <a:rPr lang="es-ES" sz="1100" dirty="0">
                <a:solidFill>
                  <a:srgbClr val="282829"/>
                </a:solidFill>
                <a:latin typeface="Trebuchet MS"/>
                <a:cs typeface="Trebuchet MS"/>
              </a:rPr>
              <a:t>en</a:t>
            </a:r>
            <a:r>
              <a:rPr lang="es-ES" sz="1100" spc="-15" dirty="0">
                <a:solidFill>
                  <a:srgbClr val="282829"/>
                </a:solidFill>
                <a:latin typeface="Trebuchet MS"/>
                <a:cs typeface="Trebuchet MS"/>
              </a:rPr>
              <a:t> </a:t>
            </a:r>
            <a:r>
              <a:rPr lang="es-ES" sz="1100" spc="-10" dirty="0">
                <a:solidFill>
                  <a:srgbClr val="282829"/>
                </a:solidFill>
                <a:latin typeface="Trebuchet MS"/>
                <a:cs typeface="Trebuchet MS"/>
              </a:rPr>
              <a:t>frecuencia</a:t>
            </a:r>
            <a:r>
              <a:rPr lang="es-ES" sz="1100" spc="-15" dirty="0">
                <a:solidFill>
                  <a:srgbClr val="282829"/>
                </a:solidFill>
                <a:latin typeface="Trebuchet MS"/>
                <a:cs typeface="Trebuchet MS"/>
              </a:rPr>
              <a:t> </a:t>
            </a:r>
            <a:r>
              <a:rPr lang="es-ES" sz="1100" dirty="0">
                <a:solidFill>
                  <a:srgbClr val="282829"/>
                </a:solidFill>
                <a:latin typeface="Trebuchet MS"/>
                <a:cs typeface="Trebuchet MS"/>
              </a:rPr>
              <a:t>de</a:t>
            </a:r>
            <a:r>
              <a:rPr lang="es-ES" sz="1100" spc="-15" dirty="0">
                <a:solidFill>
                  <a:srgbClr val="282829"/>
                </a:solidFill>
                <a:latin typeface="Trebuchet MS"/>
                <a:cs typeface="Trebuchet MS"/>
              </a:rPr>
              <a:t> </a:t>
            </a:r>
            <a:r>
              <a:rPr lang="es-ES" sz="1100" dirty="0">
                <a:solidFill>
                  <a:srgbClr val="282829"/>
                </a:solidFill>
                <a:latin typeface="Trebuchet MS"/>
                <a:cs typeface="Trebuchet MS"/>
              </a:rPr>
              <a:t>barrido</a:t>
            </a:r>
            <a:r>
              <a:rPr lang="es-ES" sz="1100" spc="-15" dirty="0">
                <a:solidFill>
                  <a:srgbClr val="282829"/>
                </a:solidFill>
                <a:latin typeface="Trebuchet MS"/>
                <a:cs typeface="Trebuchet MS"/>
              </a:rPr>
              <a:t> </a:t>
            </a:r>
            <a:r>
              <a:rPr lang="es-ES" sz="1100" spc="-10" dirty="0">
                <a:solidFill>
                  <a:srgbClr val="282829"/>
                </a:solidFill>
                <a:latin typeface="Trebuchet MS"/>
                <a:cs typeface="Trebuchet MS"/>
              </a:rPr>
              <a:t>(SFRA)</a:t>
            </a:r>
            <a:r>
              <a:rPr lang="es-ES" sz="1100" spc="-15" dirty="0">
                <a:solidFill>
                  <a:srgbClr val="282829"/>
                </a:solidFill>
                <a:latin typeface="Trebuchet MS"/>
                <a:cs typeface="Trebuchet MS"/>
              </a:rPr>
              <a:t> </a:t>
            </a:r>
            <a:r>
              <a:rPr lang="es-ES" sz="1100" dirty="0">
                <a:solidFill>
                  <a:srgbClr val="282829"/>
                </a:solidFill>
                <a:latin typeface="Trebuchet MS"/>
                <a:cs typeface="Trebuchet MS"/>
              </a:rPr>
              <a:t>son</a:t>
            </a:r>
            <a:r>
              <a:rPr lang="es-ES" sz="1100" spc="-15" dirty="0">
                <a:solidFill>
                  <a:srgbClr val="282829"/>
                </a:solidFill>
                <a:latin typeface="Trebuchet MS"/>
                <a:cs typeface="Trebuchet MS"/>
              </a:rPr>
              <a:t> </a:t>
            </a:r>
            <a:r>
              <a:rPr lang="es-ES" sz="1100" spc="-20" dirty="0">
                <a:solidFill>
                  <a:srgbClr val="282829"/>
                </a:solidFill>
                <a:latin typeface="Trebuchet MS"/>
                <a:cs typeface="Trebuchet MS"/>
              </a:rPr>
              <a:t>útiles</a:t>
            </a:r>
            <a:r>
              <a:rPr lang="es-ES" sz="1100" spc="-15" dirty="0">
                <a:solidFill>
                  <a:srgbClr val="282829"/>
                </a:solidFill>
                <a:latin typeface="Trebuchet MS"/>
                <a:cs typeface="Trebuchet MS"/>
              </a:rPr>
              <a:t> </a:t>
            </a:r>
            <a:r>
              <a:rPr lang="es-ES" sz="1100" dirty="0">
                <a:solidFill>
                  <a:srgbClr val="282829"/>
                </a:solidFill>
                <a:latin typeface="Trebuchet MS"/>
                <a:cs typeface="Trebuchet MS"/>
              </a:rPr>
              <a:t>para</a:t>
            </a:r>
            <a:r>
              <a:rPr lang="es-ES" sz="1100" spc="-15" dirty="0">
                <a:solidFill>
                  <a:srgbClr val="282829"/>
                </a:solidFill>
                <a:latin typeface="Trebuchet MS"/>
                <a:cs typeface="Trebuchet MS"/>
              </a:rPr>
              <a:t> </a:t>
            </a:r>
            <a:r>
              <a:rPr lang="es-ES" sz="1100" spc="-10" dirty="0">
                <a:solidFill>
                  <a:srgbClr val="282829"/>
                </a:solidFill>
                <a:latin typeface="Trebuchet MS"/>
                <a:cs typeface="Trebuchet MS"/>
              </a:rPr>
              <a:t>confirmar</a:t>
            </a:r>
            <a:r>
              <a:rPr lang="es-ES" sz="1100" spc="-15" dirty="0">
                <a:solidFill>
                  <a:srgbClr val="282829"/>
                </a:solidFill>
                <a:latin typeface="Trebuchet MS"/>
                <a:cs typeface="Trebuchet MS"/>
              </a:rPr>
              <a:t> </a:t>
            </a:r>
            <a:r>
              <a:rPr lang="es-ES" sz="1100" spc="-50" dirty="0">
                <a:solidFill>
                  <a:srgbClr val="282829"/>
                </a:solidFill>
                <a:latin typeface="Trebuchet MS"/>
                <a:cs typeface="Trebuchet MS"/>
              </a:rPr>
              <a:t>o </a:t>
            </a:r>
            <a:r>
              <a:rPr lang="es-ES" sz="1100" dirty="0">
                <a:solidFill>
                  <a:srgbClr val="282829"/>
                </a:solidFill>
                <a:latin typeface="Trebuchet MS"/>
                <a:cs typeface="Trebuchet MS"/>
              </a:rPr>
              <a:t>diagnosticar</a:t>
            </a:r>
            <a:r>
              <a:rPr lang="es-ES" sz="1100" spc="-20" dirty="0">
                <a:solidFill>
                  <a:srgbClr val="282829"/>
                </a:solidFill>
                <a:latin typeface="Trebuchet MS"/>
                <a:cs typeface="Trebuchet MS"/>
              </a:rPr>
              <a:t> </a:t>
            </a:r>
            <a:r>
              <a:rPr lang="es-ES" sz="1100" dirty="0">
                <a:solidFill>
                  <a:srgbClr val="282829"/>
                </a:solidFill>
                <a:latin typeface="Trebuchet MS"/>
                <a:cs typeface="Trebuchet MS"/>
              </a:rPr>
              <a:t>adicionalmente</a:t>
            </a:r>
            <a:r>
              <a:rPr lang="es-ES" sz="1100" spc="-15" dirty="0">
                <a:solidFill>
                  <a:srgbClr val="282829"/>
                </a:solidFill>
                <a:latin typeface="Trebuchet MS"/>
                <a:cs typeface="Trebuchet MS"/>
              </a:rPr>
              <a:t> </a:t>
            </a:r>
            <a:r>
              <a:rPr lang="es-ES" sz="1100" dirty="0">
                <a:solidFill>
                  <a:srgbClr val="282829"/>
                </a:solidFill>
                <a:latin typeface="Trebuchet MS"/>
                <a:cs typeface="Trebuchet MS"/>
              </a:rPr>
              <a:t>problemas</a:t>
            </a:r>
            <a:r>
              <a:rPr lang="es-ES" sz="1100" spc="-15" dirty="0">
                <a:solidFill>
                  <a:srgbClr val="282829"/>
                </a:solidFill>
                <a:latin typeface="Trebuchet MS"/>
                <a:cs typeface="Trebuchet MS"/>
              </a:rPr>
              <a:t> </a:t>
            </a:r>
            <a:r>
              <a:rPr lang="es-ES" sz="1100" dirty="0">
                <a:solidFill>
                  <a:srgbClr val="282829"/>
                </a:solidFill>
                <a:latin typeface="Trebuchet MS"/>
                <a:cs typeface="Trebuchet MS"/>
              </a:rPr>
              <a:t>en</a:t>
            </a:r>
            <a:r>
              <a:rPr lang="es-ES" sz="1100" spc="-20" dirty="0">
                <a:solidFill>
                  <a:srgbClr val="282829"/>
                </a:solidFill>
                <a:latin typeface="Trebuchet MS"/>
                <a:cs typeface="Trebuchet MS"/>
              </a:rPr>
              <a:t> </a:t>
            </a:r>
            <a:r>
              <a:rPr lang="es-ES" sz="1100" spc="-35" dirty="0">
                <a:solidFill>
                  <a:srgbClr val="282829"/>
                </a:solidFill>
                <a:latin typeface="Trebuchet MS"/>
                <a:cs typeface="Trebuchet MS"/>
              </a:rPr>
              <a:t>el</a:t>
            </a:r>
            <a:r>
              <a:rPr lang="es-ES" sz="1100" spc="-15" dirty="0">
                <a:solidFill>
                  <a:srgbClr val="282829"/>
                </a:solidFill>
                <a:latin typeface="Trebuchet MS"/>
                <a:cs typeface="Trebuchet MS"/>
              </a:rPr>
              <a:t> </a:t>
            </a:r>
            <a:r>
              <a:rPr lang="es-ES" sz="1100" spc="-10" dirty="0">
                <a:solidFill>
                  <a:srgbClr val="282829"/>
                </a:solidFill>
                <a:latin typeface="Trebuchet MS"/>
                <a:cs typeface="Trebuchet MS"/>
              </a:rPr>
              <a:t>núcleo</a:t>
            </a:r>
            <a:endParaRPr lang="en-US" sz="1100" dirty="0"/>
          </a:p>
        </p:txBody>
      </p:sp>
      <p:sp>
        <p:nvSpPr>
          <p:cNvPr id="6" name="Rectángulo 5"/>
          <p:cNvSpPr/>
          <p:nvPr/>
        </p:nvSpPr>
        <p:spPr>
          <a:xfrm>
            <a:off x="142022" y="2590976"/>
            <a:ext cx="5346700" cy="2169825"/>
          </a:xfrm>
          <a:prstGeom prst="rect">
            <a:avLst/>
          </a:prstGeom>
        </p:spPr>
        <p:txBody>
          <a:bodyPr>
            <a:spAutoFit/>
          </a:bodyPr>
          <a:lstStyle/>
          <a:p>
            <a:pPr marL="12700" algn="just" eaLnBrk="1" hangingPunct="1">
              <a:lnSpc>
                <a:spcPts val="1000"/>
              </a:lnSpc>
              <a:spcBef>
                <a:spcPts val="775"/>
              </a:spcBef>
            </a:pPr>
            <a:r>
              <a:rPr lang="es-ES" sz="1100" b="1">
                <a:solidFill>
                  <a:srgbClr val="005E9D"/>
                </a:solidFill>
                <a:latin typeface="Trebuchet MS" pitchFamily="34" charset="0"/>
              </a:rPr>
              <a:t>¿Cómo funciona?</a:t>
            </a:r>
            <a:endParaRPr lang="es-ES" sz="1100" b="1">
              <a:latin typeface="Trebuchet MS" pitchFamily="34" charset="0"/>
            </a:endParaRPr>
          </a:p>
          <a:p>
            <a:pPr marL="12700" algn="just" eaLnBrk="1" hangingPunct="1">
              <a:lnSpc>
                <a:spcPts val="1000"/>
              </a:lnSpc>
              <a:spcBef>
                <a:spcPts val="388"/>
              </a:spcBef>
            </a:pPr>
            <a:r>
              <a:rPr lang="es-ES" sz="1100">
                <a:solidFill>
                  <a:srgbClr val="282829"/>
                </a:solidFill>
                <a:latin typeface="Trebuchet MS" pitchFamily="34" charset="0"/>
              </a:rPr>
              <a:t>La prueba de corriente de excitación se realiza en condiciones sin carga. Por lo tanto, se aplica una tensión de CA a un lado del transformador (normalmente el lado de alta tensión), mientras que el lado opuesto se deja abierto. La magnitud de la corriente consumida en el devanado primario es proporcional a la energía requerida para forzar la acción del transformador, es decir inducir una tensión en el devanado secundario.</a:t>
            </a:r>
            <a:endParaRPr lang="es-ES" sz="1100">
              <a:latin typeface="Trebuchet MS" pitchFamily="34" charset="0"/>
            </a:endParaRPr>
          </a:p>
          <a:p>
            <a:pPr marL="12700" algn="just" eaLnBrk="1" hangingPunct="1">
              <a:lnSpc>
                <a:spcPts val="1000"/>
              </a:lnSpc>
              <a:spcBef>
                <a:spcPts val="425"/>
              </a:spcBef>
            </a:pPr>
            <a:r>
              <a:rPr lang="es-ES" sz="1100">
                <a:solidFill>
                  <a:srgbClr val="282829"/>
                </a:solidFill>
                <a:latin typeface="Trebuchet MS" pitchFamily="34" charset="0"/>
              </a:rPr>
              <a:t>Se recomienda seleccionar la tensión de prueba más alta dentro de las limitaciones del equipo de prueba y el devanado, para detectar las fallas de cortocircuito entre espiras. Una tensión de prueba estándar es de 10 kV.</a:t>
            </a:r>
            <a:endParaRPr lang="es-ES" sz="1100">
              <a:latin typeface="Trebuchet MS" pitchFamily="34" charset="0"/>
            </a:endParaRPr>
          </a:p>
          <a:p>
            <a:pPr marL="12700" algn="just" eaLnBrk="1" hangingPunct="1">
              <a:lnSpc>
                <a:spcPts val="1000"/>
              </a:lnSpc>
              <a:spcBef>
                <a:spcPts val="425"/>
              </a:spcBef>
            </a:pPr>
            <a:r>
              <a:rPr lang="es-ES" sz="1100">
                <a:solidFill>
                  <a:srgbClr val="282829"/>
                </a:solidFill>
                <a:latin typeface="Trebuchet MS" pitchFamily="34" charset="0"/>
              </a:rPr>
              <a:t>Las conexiones de prueba variarán dependiendo de la configuración del devanado. En general, las bornas neutras del devanado energizado, si las hay, deben conectarse al cable de retorno de baja tensión. Las bornas neutras del devanado abierto deberán conectarse a tierra, si lo están también durante el servicio.</a:t>
            </a:r>
            <a:endParaRPr lang="en-US" sz="1100"/>
          </a:p>
        </p:txBody>
      </p:sp>
      <p:sp>
        <p:nvSpPr>
          <p:cNvPr id="9" name="object 13"/>
          <p:cNvSpPr txBox="1"/>
          <p:nvPr/>
        </p:nvSpPr>
        <p:spPr>
          <a:xfrm>
            <a:off x="261766" y="110293"/>
            <a:ext cx="5302144" cy="751488"/>
          </a:xfrm>
          <a:prstGeom prst="rect">
            <a:avLst/>
          </a:prstGeom>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Medición</a:t>
            </a:r>
            <a:r>
              <a:rPr sz="2400" b="1" spc="5" dirty="0">
                <a:solidFill>
                  <a:srgbClr val="282829"/>
                </a:solidFill>
                <a:latin typeface="Trebuchet MS"/>
                <a:cs typeface="Trebuchet MS"/>
              </a:rPr>
              <a:t> </a:t>
            </a:r>
            <a:r>
              <a:rPr sz="2400" b="1" dirty="0">
                <a:solidFill>
                  <a:srgbClr val="282829"/>
                </a:solidFill>
                <a:latin typeface="Trebuchet MS"/>
                <a:cs typeface="Trebuchet MS"/>
              </a:rPr>
              <a:t>de</a:t>
            </a:r>
            <a:r>
              <a:rPr sz="2400" b="1" spc="10" dirty="0">
                <a:solidFill>
                  <a:srgbClr val="282829"/>
                </a:solidFill>
                <a:latin typeface="Trebuchet MS"/>
                <a:cs typeface="Trebuchet MS"/>
              </a:rPr>
              <a:t> </a:t>
            </a:r>
            <a:r>
              <a:rPr sz="2400" b="1" spc="-30" dirty="0">
                <a:solidFill>
                  <a:srgbClr val="282829"/>
                </a:solidFill>
                <a:latin typeface="Trebuchet MS"/>
                <a:cs typeface="Trebuchet MS"/>
              </a:rPr>
              <a:t>la</a:t>
            </a:r>
            <a:r>
              <a:rPr sz="2400" b="1" spc="5" dirty="0">
                <a:solidFill>
                  <a:srgbClr val="282829"/>
                </a:solidFill>
                <a:latin typeface="Trebuchet MS"/>
                <a:cs typeface="Trebuchet MS"/>
              </a:rPr>
              <a:t> </a:t>
            </a:r>
            <a:r>
              <a:rPr sz="2400" b="1" spc="-25" dirty="0">
                <a:solidFill>
                  <a:srgbClr val="282829"/>
                </a:solidFill>
                <a:latin typeface="Trebuchet MS"/>
                <a:cs typeface="Trebuchet MS"/>
              </a:rPr>
              <a:t>corriente</a:t>
            </a:r>
            <a:r>
              <a:rPr sz="2400" b="1" spc="10" dirty="0">
                <a:solidFill>
                  <a:srgbClr val="282829"/>
                </a:solidFill>
                <a:latin typeface="Trebuchet MS"/>
                <a:cs typeface="Trebuchet MS"/>
              </a:rPr>
              <a:t> </a:t>
            </a:r>
            <a:r>
              <a:rPr sz="2400" b="1" dirty="0">
                <a:solidFill>
                  <a:srgbClr val="282829"/>
                </a:solidFill>
                <a:latin typeface="Trebuchet MS"/>
                <a:cs typeface="Trebuchet MS"/>
              </a:rPr>
              <a:t>de</a:t>
            </a:r>
            <a:r>
              <a:rPr sz="2400" b="1" spc="5" dirty="0">
                <a:solidFill>
                  <a:srgbClr val="282829"/>
                </a:solidFill>
                <a:latin typeface="Trebuchet MS"/>
                <a:cs typeface="Trebuchet MS"/>
              </a:rPr>
              <a:t> </a:t>
            </a:r>
            <a:r>
              <a:rPr sz="2400" b="1" spc="-10" dirty="0">
                <a:solidFill>
                  <a:srgbClr val="282829"/>
                </a:solidFill>
                <a:latin typeface="Trebuchet MS"/>
                <a:cs typeface="Trebuchet MS"/>
              </a:rPr>
              <a:t>excitación</a:t>
            </a:r>
            <a:endParaRPr sz="2400" b="1" dirty="0">
              <a:latin typeface="Trebuchet MS"/>
              <a:cs typeface="Trebuchet MS"/>
            </a:endParaRPr>
          </a:p>
        </p:txBody>
      </p:sp>
      <p:sp>
        <p:nvSpPr>
          <p:cNvPr id="10" name="Rectángulo 9"/>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l="1196" t="8118"/>
          <a:stretch>
            <a:fillRect/>
          </a:stretch>
        </p:blipFill>
        <p:spPr bwMode="auto">
          <a:xfrm>
            <a:off x="293790" y="843818"/>
            <a:ext cx="5178223" cy="6514205"/>
          </a:xfrm>
          <a:prstGeom prst="rect">
            <a:avLst/>
          </a:prstGeom>
          <a:noFill/>
          <a:ln w="9525">
            <a:noFill/>
            <a:miter lim="800000"/>
            <a:headEnd/>
            <a:tailEnd/>
          </a:ln>
        </p:spPr>
      </p:pic>
      <p:pic>
        <p:nvPicPr>
          <p:cNvPr id="13315" name="Picture 3"/>
          <p:cNvPicPr>
            <a:picLocks noChangeAspect="1" noChangeArrowheads="1"/>
          </p:cNvPicPr>
          <p:nvPr/>
        </p:nvPicPr>
        <p:blipFill>
          <a:blip r:embed="rId3"/>
          <a:srcRect/>
          <a:stretch>
            <a:fillRect/>
          </a:stretch>
        </p:blipFill>
        <p:spPr bwMode="auto">
          <a:xfrm>
            <a:off x="5472014" y="157559"/>
            <a:ext cx="4927597" cy="7200464"/>
          </a:xfrm>
          <a:prstGeom prst="rect">
            <a:avLst/>
          </a:prstGeom>
          <a:noFill/>
          <a:ln w="9525">
            <a:noFill/>
            <a:miter lim="800000"/>
            <a:headEnd/>
            <a:tailEnd/>
          </a:ln>
        </p:spPr>
      </p:pic>
      <p:sp>
        <p:nvSpPr>
          <p:cNvPr id="2" name="Rectángulo 1"/>
          <p:cNvSpPr/>
          <p:nvPr/>
        </p:nvSpPr>
        <p:spPr>
          <a:xfrm>
            <a:off x="1810081" y="684509"/>
            <a:ext cx="6442495" cy="3573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object 9"/>
          <p:cNvSpPr txBox="1"/>
          <p:nvPr/>
        </p:nvSpPr>
        <p:spPr>
          <a:xfrm>
            <a:off x="282652" y="108541"/>
            <a:ext cx="6390977" cy="566822"/>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Medición</a:t>
            </a:r>
            <a:r>
              <a:rPr b="1" spc="-20" dirty="0">
                <a:solidFill>
                  <a:srgbClr val="282829"/>
                </a:solidFill>
                <a:latin typeface="Trebuchet MS"/>
                <a:cs typeface="Trebuchet MS"/>
              </a:rPr>
              <a:t> </a:t>
            </a:r>
            <a:r>
              <a:rPr b="1" dirty="0">
                <a:solidFill>
                  <a:srgbClr val="282829"/>
                </a:solidFill>
                <a:latin typeface="Trebuchet MS"/>
                <a:cs typeface="Trebuchet MS"/>
              </a:rPr>
              <a:t>de</a:t>
            </a:r>
            <a:r>
              <a:rPr b="1" spc="-20" dirty="0">
                <a:solidFill>
                  <a:srgbClr val="282829"/>
                </a:solidFill>
                <a:latin typeface="Trebuchet MS"/>
                <a:cs typeface="Trebuchet MS"/>
              </a:rPr>
              <a:t> </a:t>
            </a:r>
            <a:r>
              <a:rPr b="1" spc="-45" dirty="0">
                <a:solidFill>
                  <a:srgbClr val="282829"/>
                </a:solidFill>
                <a:latin typeface="Trebuchet MS"/>
                <a:cs typeface="Trebuchet MS"/>
              </a:rPr>
              <a:t>la</a:t>
            </a:r>
            <a:r>
              <a:rPr b="1" spc="-20" dirty="0">
                <a:solidFill>
                  <a:srgbClr val="282829"/>
                </a:solidFill>
                <a:latin typeface="Trebuchet MS"/>
                <a:cs typeface="Trebuchet MS"/>
              </a:rPr>
              <a:t> </a:t>
            </a:r>
            <a:r>
              <a:rPr b="1" dirty="0">
                <a:solidFill>
                  <a:srgbClr val="282829"/>
                </a:solidFill>
                <a:latin typeface="Trebuchet MS"/>
                <a:cs typeface="Trebuchet MS"/>
              </a:rPr>
              <a:t>impedancia</a:t>
            </a:r>
            <a:r>
              <a:rPr b="1" spc="-15" dirty="0">
                <a:solidFill>
                  <a:srgbClr val="282829"/>
                </a:solidFill>
                <a:latin typeface="Trebuchet MS"/>
                <a:cs typeface="Trebuchet MS"/>
              </a:rPr>
              <a:t> </a:t>
            </a:r>
            <a:r>
              <a:rPr b="1" dirty="0">
                <a:solidFill>
                  <a:srgbClr val="282829"/>
                </a:solidFill>
                <a:latin typeface="Trebuchet MS"/>
                <a:cs typeface="Trebuchet MS"/>
              </a:rPr>
              <a:t>en</a:t>
            </a:r>
            <a:r>
              <a:rPr b="1" spc="-20" dirty="0">
                <a:solidFill>
                  <a:srgbClr val="282829"/>
                </a:solidFill>
                <a:latin typeface="Trebuchet MS"/>
                <a:cs typeface="Trebuchet MS"/>
              </a:rPr>
              <a:t> </a:t>
            </a:r>
            <a:r>
              <a:rPr b="1" spc="-45" dirty="0">
                <a:solidFill>
                  <a:srgbClr val="282829"/>
                </a:solidFill>
                <a:latin typeface="Trebuchet MS"/>
                <a:cs typeface="Trebuchet MS"/>
              </a:rPr>
              <a:t>cortocircuito/reactancia</a:t>
            </a:r>
            <a:r>
              <a:rPr b="1" spc="-20" dirty="0">
                <a:solidFill>
                  <a:srgbClr val="282829"/>
                </a:solidFill>
                <a:latin typeface="Trebuchet MS"/>
                <a:cs typeface="Trebuchet MS"/>
              </a:rPr>
              <a:t> </a:t>
            </a:r>
            <a:r>
              <a:rPr b="1" dirty="0">
                <a:solidFill>
                  <a:srgbClr val="282829"/>
                </a:solidFill>
                <a:latin typeface="Trebuchet MS"/>
                <a:cs typeface="Trebuchet MS"/>
              </a:rPr>
              <a:t>de</a:t>
            </a:r>
            <a:r>
              <a:rPr b="1" spc="-15" dirty="0">
                <a:solidFill>
                  <a:srgbClr val="282829"/>
                </a:solidFill>
                <a:latin typeface="Trebuchet MS"/>
                <a:cs typeface="Trebuchet MS"/>
              </a:rPr>
              <a:t> </a:t>
            </a:r>
            <a:r>
              <a:rPr b="1" spc="-10" dirty="0">
                <a:solidFill>
                  <a:srgbClr val="282829"/>
                </a:solidFill>
                <a:latin typeface="Trebuchet MS"/>
                <a:cs typeface="Trebuchet MS"/>
              </a:rPr>
              <a:t>dispersión</a:t>
            </a:r>
            <a:endParaRPr b="1" dirty="0">
              <a:latin typeface="Trebuchet MS"/>
              <a:cs typeface="Trebuchet MS"/>
            </a:endParaRPr>
          </a:p>
        </p:txBody>
      </p:sp>
      <p:sp>
        <p:nvSpPr>
          <p:cNvPr id="9" name="object 13"/>
          <p:cNvSpPr txBox="1"/>
          <p:nvPr/>
        </p:nvSpPr>
        <p:spPr>
          <a:xfrm>
            <a:off x="1810081" y="477931"/>
            <a:ext cx="3473963" cy="2590976"/>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Las mediciones de la impedancia en cortocircuito / reactancia de dispersión son métodos sensibles para evaluar la posible deformación o desplazamiento de los devanados.</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Unos cortocircuitos graves o el transporte del transformador de potencia pueden hacer que los devanados se muevan o se deformen. En eventos como estos, son recomendables las pruebas de impedancia en cortocircuito / reactancia de dispersión.</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Las pruebas se realizan generalmente como una medición trifásica que se puede comparar con el valor de la placa de características establecido por el fabricante durante las pruebas de aceptación en fábrica. Como este valor representa el promedio de las tres fases, también es recomendable realizar una medición por fase para el diagnóstico del devanado.</a:t>
            </a:r>
            <a:endParaRPr lang="es-AR" sz="900">
              <a:latin typeface="Trebuchet MS" pitchFamily="34" charset="0"/>
            </a:endParaRPr>
          </a:p>
        </p:txBody>
      </p:sp>
      <p:sp>
        <p:nvSpPr>
          <p:cNvPr id="10" name="object 14"/>
          <p:cNvSpPr txBox="1"/>
          <p:nvPr/>
        </p:nvSpPr>
        <p:spPr>
          <a:xfrm>
            <a:off x="282652" y="2855327"/>
            <a:ext cx="5064048" cy="1496051"/>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eaLnBrk="1" hangingPunct="1">
              <a:lnSpc>
                <a:spcPct val="116000"/>
              </a:lnSpc>
              <a:spcBef>
                <a:spcPts val="388"/>
              </a:spcBef>
            </a:pPr>
            <a:r>
              <a:rPr lang="es-AR" sz="900">
                <a:solidFill>
                  <a:srgbClr val="404041"/>
                </a:solidFill>
                <a:latin typeface="Trebuchet MS" pitchFamily="34" charset="0"/>
              </a:rPr>
              <a:t>Se conecta una fuente de CA a cada fase del devanado de alta tensión Durante la medición de tres fases, las tres fases del lado de baja tensión están en cortocircuito sin conectar el terminal neutro, si lo hay. Para la prueba por fase, el cortocircuito se aplica solo en el devanado correspondiente en el lado de baja tensión.</a:t>
            </a:r>
            <a:endParaRPr lang="es-AR" sz="900">
              <a:latin typeface="Trebuchet MS" pitchFamily="34" charset="0"/>
            </a:endParaRPr>
          </a:p>
          <a:p>
            <a:pPr marL="12700" eaLnBrk="1" hangingPunct="1">
              <a:lnSpc>
                <a:spcPct val="116000"/>
              </a:lnSpc>
              <a:spcBef>
                <a:spcPts val="425"/>
              </a:spcBef>
            </a:pPr>
            <a:r>
              <a:rPr lang="es-AR" sz="900">
                <a:solidFill>
                  <a:srgbClr val="404041"/>
                </a:solidFill>
                <a:latin typeface="Trebuchet MS" pitchFamily="34" charset="0"/>
              </a:rPr>
              <a:t>Se mide la corriente y la tensión que pasa por el devanado de alta tensión en amplitud y fase Finalmente se calcula la impedancia de cortocircuito teniendo en cuenta los valores nominales específicos del transformador</a:t>
            </a:r>
            <a:endParaRPr lang="es-AR" sz="900">
              <a:latin typeface="Trebuchet MS" pitchFamily="34" charset="0"/>
            </a:endParaRPr>
          </a:p>
        </p:txBody>
      </p:sp>
      <p:sp>
        <p:nvSpPr>
          <p:cNvPr id="11" name="object 13"/>
          <p:cNvSpPr txBox="1"/>
          <p:nvPr/>
        </p:nvSpPr>
        <p:spPr>
          <a:xfrm>
            <a:off x="5460875" y="481433"/>
            <a:ext cx="2979671" cy="4126304"/>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La impedancia de cortocircuito obtenida a partir de la medición de tres fases no debe desviarse más del 3 % del valor de la placa de características.</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Sin embargo, las desviaciones superiores no confirman automática- mente una deformación del devanado. Para que sea así, debe</a:t>
            </a:r>
            <a:r>
              <a:rPr lang="es-ES" sz="900">
                <a:solidFill>
                  <a:srgbClr val="282829"/>
                </a:solidFill>
                <a:latin typeface="Trebuchet MS" pitchFamily="34" charset="0"/>
              </a:rPr>
              <a:t> </a:t>
            </a:r>
            <a:r>
              <a:rPr lang="es-AR" sz="900">
                <a:solidFill>
                  <a:srgbClr val="282829"/>
                </a:solidFill>
                <a:latin typeface="Trebuchet MS" pitchFamily="34" charset="0"/>
              </a:rPr>
              <a:t>fallar al menos uno de los resultados de la prueba de reactancia de dispersión por fase.</a:t>
            </a:r>
            <a:endParaRPr lang="es-AR" sz="900">
              <a:latin typeface="Trebuchet MS" pitchFamily="34" charset="0"/>
            </a:endParaRPr>
          </a:p>
          <a:p>
            <a:pPr marL="12700" eaLnBrk="1" hangingPunct="1">
              <a:spcBef>
                <a:spcPts val="600"/>
              </a:spcBef>
            </a:pPr>
            <a:r>
              <a:rPr lang="es-AR" sz="900">
                <a:solidFill>
                  <a:srgbClr val="282829"/>
                </a:solidFill>
                <a:latin typeface="Trebuchet MS" pitchFamily="34" charset="0"/>
              </a:rPr>
              <a:t>Cada resultado de fase deberá compararse con el promedio de</a:t>
            </a:r>
            <a:endParaRPr lang="es-AR" sz="900">
              <a:latin typeface="Trebuchet MS" pitchFamily="34" charset="0"/>
            </a:endParaRPr>
          </a:p>
          <a:p>
            <a:pPr marL="12700" eaLnBrk="1" hangingPunct="1">
              <a:lnSpc>
                <a:spcPct val="116000"/>
              </a:lnSpc>
            </a:pPr>
            <a:r>
              <a:rPr lang="es-AR" sz="900">
                <a:solidFill>
                  <a:srgbClr val="282829"/>
                </a:solidFill>
                <a:latin typeface="Trebuchet MS" pitchFamily="34" charset="0"/>
              </a:rPr>
              <a:t>las tres mediciones de la prueba por fase. En la mayoría de los casos las desviaciones del promedio serán inferiores al 1 % y no deberán ser superiores al 2-3 %. Los resultados de la prueba por fase no se pueden comparar con el valor de la placa de características.</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La reactancia de dispersión representa solo la parte reactiva de la impedancia en cortocircuito. Sin embargo, ambos términos se</a:t>
            </a:r>
            <a:r>
              <a:rPr lang="es-ES" sz="900">
                <a:solidFill>
                  <a:srgbClr val="282829"/>
                </a:solidFill>
                <a:latin typeface="Trebuchet MS" pitchFamily="34" charset="0"/>
              </a:rPr>
              <a:t> </a:t>
            </a:r>
            <a:r>
              <a:rPr lang="es-AR" sz="900">
                <a:solidFill>
                  <a:srgbClr val="282829"/>
                </a:solidFill>
                <a:latin typeface="Trebuchet MS" pitchFamily="34" charset="0"/>
              </a:rPr>
              <a:t>utilizan como sinónimos para referirse al mismo método de prueba.</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Además, se puede realizar un análisis de la respuesta en frecuencia de barrido (SFRA) para investigar adicionalmente el movimiento</a:t>
            </a:r>
            <a:r>
              <a:rPr lang="es-ES" sz="900">
                <a:solidFill>
                  <a:srgbClr val="282829"/>
                </a:solidFill>
                <a:latin typeface="Trebuchet MS" pitchFamily="34" charset="0"/>
              </a:rPr>
              <a:t> </a:t>
            </a:r>
            <a:r>
              <a:rPr lang="es-AR" sz="900">
                <a:solidFill>
                  <a:srgbClr val="282829"/>
                </a:solidFill>
                <a:latin typeface="Trebuchet MS" pitchFamily="34" charset="0"/>
              </a:rPr>
              <a:t>y la deformación del devanado.</a:t>
            </a:r>
            <a:endParaRPr lang="es-AR" sz="900">
              <a:latin typeface="Trebuchet MS" pitchFamily="34" charset="0"/>
            </a:endParaRPr>
          </a:p>
        </p:txBody>
      </p:sp>
      <p:sp>
        <p:nvSpPr>
          <p:cNvPr id="12" name="Rectángulo 1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l="1282" t="7350" r="-1251"/>
          <a:stretch>
            <a:fillRect/>
          </a:stretch>
        </p:blipFill>
        <p:spPr bwMode="auto">
          <a:xfrm>
            <a:off x="293791" y="684509"/>
            <a:ext cx="4926204" cy="6642003"/>
          </a:xfrm>
          <a:prstGeom prst="rect">
            <a:avLst/>
          </a:prstGeom>
          <a:noFill/>
          <a:ln w="9525">
            <a:noFill/>
            <a:miter lim="800000"/>
            <a:headEnd/>
            <a:tailEnd/>
          </a:ln>
        </p:spPr>
      </p:pic>
      <p:pic>
        <p:nvPicPr>
          <p:cNvPr id="14339" name="Picture 3"/>
          <p:cNvPicPr>
            <a:picLocks noChangeAspect="1" noChangeArrowheads="1"/>
          </p:cNvPicPr>
          <p:nvPr/>
        </p:nvPicPr>
        <p:blipFill>
          <a:blip r:embed="rId3"/>
          <a:srcRect l="859" t="8562"/>
          <a:stretch>
            <a:fillRect/>
          </a:stretch>
        </p:blipFill>
        <p:spPr bwMode="auto">
          <a:xfrm>
            <a:off x="5094682" y="843818"/>
            <a:ext cx="5304929" cy="6482694"/>
          </a:xfrm>
          <a:prstGeom prst="rect">
            <a:avLst/>
          </a:prstGeom>
          <a:noFill/>
          <a:ln w="9525">
            <a:noFill/>
            <a:miter lim="800000"/>
            <a:headEnd/>
            <a:tailEnd/>
          </a:ln>
        </p:spPr>
      </p:pic>
      <p:sp>
        <p:nvSpPr>
          <p:cNvPr id="2" name="Rectángulo 1"/>
          <p:cNvSpPr/>
          <p:nvPr/>
        </p:nvSpPr>
        <p:spPr>
          <a:xfrm>
            <a:off x="1695906" y="649496"/>
            <a:ext cx="6505152" cy="3651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bject 14"/>
          <p:cNvSpPr txBox="1"/>
          <p:nvPr/>
        </p:nvSpPr>
        <p:spPr>
          <a:xfrm>
            <a:off x="1704261" y="367639"/>
            <a:ext cx="3642439" cy="2460161"/>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La respuesta en frecuencia de pérdidas de dispersión (FRSL) es una medición de la componente resistiva de la impedancia en cortocircuito a múltiples frecuencias. Es el único método eléctrico para identificar los cortocircuitos entre hebras paralelas y el sobrecalentamiento local debido a pérdidas excesivas por corrientes parásitas.</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Al igual que en la prueba de cortocircuito y de reactancia de dispersión, se recomienda realizar la medición FRSL como una prueba de puesta en servicio o de aceptación para establecer los resultados de referencia. Igualmente las pruebas FRSL no son pruebas de diagnóstico de rutina, pero se recomiendan para un diagnóstico avanzado. La prueba también se puede realizar como una prueba trifásica o por fase.</a:t>
            </a:r>
            <a:endParaRPr lang="es-AR" sz="900">
              <a:latin typeface="Trebuchet MS" pitchFamily="34" charset="0"/>
            </a:endParaRPr>
          </a:p>
        </p:txBody>
      </p:sp>
      <p:sp>
        <p:nvSpPr>
          <p:cNvPr id="10" name="object 15"/>
          <p:cNvSpPr txBox="1"/>
          <p:nvPr/>
        </p:nvSpPr>
        <p:spPr>
          <a:xfrm>
            <a:off x="270120" y="2475433"/>
            <a:ext cx="5052910" cy="2402068"/>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algn="just" eaLnBrk="1" hangingPunct="1">
              <a:lnSpc>
                <a:spcPct val="116000"/>
              </a:lnSpc>
              <a:spcBef>
                <a:spcPts val="388"/>
              </a:spcBef>
            </a:pPr>
            <a:r>
              <a:rPr lang="es-AR" sz="900">
                <a:solidFill>
                  <a:srgbClr val="404041"/>
                </a:solidFill>
                <a:latin typeface="Trebuchet MS" pitchFamily="34" charset="0"/>
              </a:rPr>
              <a:t>La configuración y el procedimiento de la prueba FRSL son iguales que para las pruebas de impedancia en cortocircuito / reactancia de dispersión y se pueden realizar simultáneamente.</a:t>
            </a:r>
            <a:endParaRPr lang="es-AR" sz="900">
              <a:latin typeface="Trebuchet MS" pitchFamily="34" charset="0"/>
            </a:endParaRPr>
          </a:p>
          <a:p>
            <a:pPr marL="12700" algn="just" eaLnBrk="1" hangingPunct="1">
              <a:lnSpc>
                <a:spcPct val="116000"/>
              </a:lnSpc>
              <a:spcBef>
                <a:spcPts val="425"/>
              </a:spcBef>
            </a:pPr>
            <a:r>
              <a:rPr lang="es-AR" sz="900">
                <a:solidFill>
                  <a:srgbClr val="404041"/>
                </a:solidFill>
                <a:latin typeface="Trebuchet MS" pitchFamily="34" charset="0"/>
              </a:rPr>
              <a:t>Se conecta una fuente de CA a cada fase del devanado de alta tensión Durante la medición de tres fases, las tres fases del lado de baja tensión están en cortocircuito s in conectar el terminal neutro, si lo hay. Para la prueba por fase, el cortocircuito se aplica solo en el devanado correspondiente en el lado de baja tensión.</a:t>
            </a:r>
            <a:endParaRPr lang="es-AR" sz="900">
              <a:latin typeface="Trebuchet MS" pitchFamily="34" charset="0"/>
            </a:endParaRPr>
          </a:p>
          <a:p>
            <a:pPr marL="12700" algn="just" eaLnBrk="1" hangingPunct="1">
              <a:lnSpc>
                <a:spcPct val="116000"/>
              </a:lnSpc>
              <a:spcBef>
                <a:spcPts val="425"/>
              </a:spcBef>
            </a:pPr>
            <a:r>
              <a:rPr lang="es-AR" sz="900">
                <a:solidFill>
                  <a:srgbClr val="404041"/>
                </a:solidFill>
                <a:latin typeface="Trebuchet MS" pitchFamily="34" charset="0"/>
              </a:rPr>
              <a:t>A partir de la corriente medida, se calcula la tensión y el desplazamiento de fase de la componente resistiva de la impedancia en cortocircuito a frecuencias discretas entre 15 y 400 Hz.</a:t>
            </a:r>
            <a:endParaRPr lang="es-AR" sz="900">
              <a:latin typeface="Trebuchet MS" pitchFamily="34" charset="0"/>
            </a:endParaRPr>
          </a:p>
          <a:p>
            <a:pPr marL="12700" algn="just" eaLnBrk="1" hangingPunct="1">
              <a:lnSpc>
                <a:spcPct val="116000"/>
              </a:lnSpc>
              <a:spcBef>
                <a:spcPts val="425"/>
              </a:spcBef>
            </a:pPr>
            <a:r>
              <a:rPr lang="es-AR" sz="900">
                <a:solidFill>
                  <a:srgbClr val="404041"/>
                </a:solidFill>
                <a:latin typeface="Trebuchet MS" pitchFamily="34" charset="0"/>
              </a:rPr>
              <a:t>Ya que las pérdidas eddy en el transformador son más pronunciadas a altas frecuencias, un aumento en el componente resistivo puede observarse graficando los resultados sobre el rango de frecuencias</a:t>
            </a:r>
            <a:endParaRPr lang="es-AR" sz="900">
              <a:latin typeface="Trebuchet MS" pitchFamily="34" charset="0"/>
            </a:endParaRPr>
          </a:p>
        </p:txBody>
      </p:sp>
      <p:sp>
        <p:nvSpPr>
          <p:cNvPr id="11" name="object 28"/>
          <p:cNvSpPr txBox="1"/>
          <p:nvPr/>
        </p:nvSpPr>
        <p:spPr>
          <a:xfrm>
            <a:off x="5490115" y="367639"/>
            <a:ext cx="2719298" cy="4651658"/>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El análisis de los resultados de la FRSL es en gran parte visual e incluye la comparación entre las fases y en función del tiempo. Como las pérdidas parásitas son proporcionales a la frecuencia, se puede observar un aumento de la impedancia en el rango de frecuencias.</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Este aumento debe ser uniforme a través de las tres fases, lo que produce una curva suave y exponencial. Desviaciones tan pequeñas como del 3 %, especialmente en las frecuencias más altas, pueden ser una indicación de un estado de cortocircuito entre hebras.</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Los resultados de la FRSL deberán verificarse mediante la realización de un análisis de gases disueltos (DGA). Muchos de los problemas, que pueden ser diagnosticados mediante el uso de la FRSL, producen gases combustibles. Por ejemplo, las hebras en cortocircuito pueden causar un sobrecalentamiento superior al normal, que podría detectarse mediante DGA.</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Los problemas más comunes que pueden dar lugar a resultados FRSL falsos son conexiones deficientes y secciones transversales pequeñas del puente de cortocircuito aplicado. En este caso, puede observarse un desplazamiento vertical entre las fases.</a:t>
            </a:r>
            <a:endParaRPr lang="es-AR" sz="900">
              <a:latin typeface="Trebuchet MS" pitchFamily="34" charset="0"/>
            </a:endParaRPr>
          </a:p>
        </p:txBody>
      </p:sp>
      <p:sp>
        <p:nvSpPr>
          <p:cNvPr id="12" name="object 10"/>
          <p:cNvSpPr txBox="1"/>
          <p:nvPr/>
        </p:nvSpPr>
        <p:spPr>
          <a:xfrm>
            <a:off x="293791" y="162813"/>
            <a:ext cx="9663046" cy="751488"/>
          </a:xfrm>
          <a:prstGeom prst="rect">
            <a:avLst/>
          </a:prstGeom>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Medición</a:t>
            </a:r>
            <a:r>
              <a:rPr sz="2400" b="1" spc="-140" dirty="0">
                <a:solidFill>
                  <a:srgbClr val="282829"/>
                </a:solidFill>
                <a:latin typeface="Trebuchet MS"/>
                <a:cs typeface="Trebuchet MS"/>
              </a:rPr>
              <a:t> </a:t>
            </a:r>
            <a:r>
              <a:rPr sz="2400" b="1" dirty="0">
                <a:solidFill>
                  <a:srgbClr val="282829"/>
                </a:solidFill>
                <a:latin typeface="Trebuchet MS"/>
                <a:cs typeface="Trebuchet MS"/>
              </a:rPr>
              <a:t>de</a:t>
            </a:r>
            <a:r>
              <a:rPr sz="2400" b="1" spc="-135" dirty="0">
                <a:solidFill>
                  <a:srgbClr val="282829"/>
                </a:solidFill>
                <a:latin typeface="Trebuchet MS"/>
                <a:cs typeface="Trebuchet MS"/>
              </a:rPr>
              <a:t> </a:t>
            </a:r>
            <a:r>
              <a:rPr sz="2400" b="1" spc="-65" dirty="0">
                <a:solidFill>
                  <a:srgbClr val="282829"/>
                </a:solidFill>
                <a:latin typeface="Trebuchet MS"/>
                <a:cs typeface="Trebuchet MS"/>
              </a:rPr>
              <a:t>la</a:t>
            </a:r>
            <a:r>
              <a:rPr sz="2400" b="1" spc="-135" dirty="0">
                <a:solidFill>
                  <a:srgbClr val="282829"/>
                </a:solidFill>
                <a:latin typeface="Trebuchet MS"/>
                <a:cs typeface="Trebuchet MS"/>
              </a:rPr>
              <a:t> </a:t>
            </a:r>
            <a:r>
              <a:rPr sz="2400" b="1" spc="-50" dirty="0">
                <a:solidFill>
                  <a:srgbClr val="282829"/>
                </a:solidFill>
                <a:latin typeface="Trebuchet MS"/>
                <a:cs typeface="Trebuchet MS"/>
              </a:rPr>
              <a:t>respuesta</a:t>
            </a:r>
            <a:r>
              <a:rPr sz="2400" b="1" spc="-135" dirty="0">
                <a:solidFill>
                  <a:srgbClr val="282829"/>
                </a:solidFill>
                <a:latin typeface="Trebuchet MS"/>
                <a:cs typeface="Trebuchet MS"/>
              </a:rPr>
              <a:t> </a:t>
            </a:r>
            <a:r>
              <a:rPr sz="2400" b="1" dirty="0">
                <a:solidFill>
                  <a:srgbClr val="282829"/>
                </a:solidFill>
                <a:latin typeface="Trebuchet MS"/>
                <a:cs typeface="Trebuchet MS"/>
              </a:rPr>
              <a:t>en</a:t>
            </a:r>
            <a:r>
              <a:rPr sz="2400" b="1" spc="-135" dirty="0">
                <a:solidFill>
                  <a:srgbClr val="282829"/>
                </a:solidFill>
                <a:latin typeface="Trebuchet MS"/>
                <a:cs typeface="Trebuchet MS"/>
              </a:rPr>
              <a:t> </a:t>
            </a:r>
            <a:r>
              <a:rPr sz="2400" b="1" spc="-70" dirty="0">
                <a:solidFill>
                  <a:srgbClr val="282829"/>
                </a:solidFill>
                <a:latin typeface="Trebuchet MS"/>
                <a:cs typeface="Trebuchet MS"/>
              </a:rPr>
              <a:t>frecuencia</a:t>
            </a:r>
            <a:r>
              <a:rPr sz="2400" b="1" spc="-135" dirty="0">
                <a:solidFill>
                  <a:srgbClr val="282829"/>
                </a:solidFill>
                <a:latin typeface="Trebuchet MS"/>
                <a:cs typeface="Trebuchet MS"/>
              </a:rPr>
              <a:t> </a:t>
            </a:r>
            <a:r>
              <a:rPr sz="2400" b="1" dirty="0">
                <a:solidFill>
                  <a:srgbClr val="282829"/>
                </a:solidFill>
                <a:latin typeface="Trebuchet MS"/>
                <a:cs typeface="Trebuchet MS"/>
              </a:rPr>
              <a:t>de</a:t>
            </a:r>
            <a:r>
              <a:rPr sz="2400" b="1" spc="-135" dirty="0">
                <a:solidFill>
                  <a:srgbClr val="282829"/>
                </a:solidFill>
                <a:latin typeface="Trebuchet MS"/>
                <a:cs typeface="Trebuchet MS"/>
              </a:rPr>
              <a:t> </a:t>
            </a:r>
            <a:r>
              <a:rPr sz="2400" b="1" spc="-40" dirty="0">
                <a:solidFill>
                  <a:srgbClr val="282829"/>
                </a:solidFill>
                <a:latin typeface="Trebuchet MS"/>
                <a:cs typeface="Trebuchet MS"/>
              </a:rPr>
              <a:t>pérdidas</a:t>
            </a:r>
            <a:r>
              <a:rPr sz="2400" b="1" spc="-135" dirty="0">
                <a:solidFill>
                  <a:srgbClr val="282829"/>
                </a:solidFill>
                <a:latin typeface="Trebuchet MS"/>
                <a:cs typeface="Trebuchet MS"/>
              </a:rPr>
              <a:t> </a:t>
            </a:r>
            <a:r>
              <a:rPr sz="2400" b="1" dirty="0">
                <a:solidFill>
                  <a:srgbClr val="282829"/>
                </a:solidFill>
                <a:latin typeface="Trebuchet MS"/>
                <a:cs typeface="Trebuchet MS"/>
              </a:rPr>
              <a:t>de</a:t>
            </a:r>
            <a:r>
              <a:rPr sz="2400" b="1" spc="-135" dirty="0">
                <a:solidFill>
                  <a:srgbClr val="282829"/>
                </a:solidFill>
                <a:latin typeface="Trebuchet MS"/>
                <a:cs typeface="Trebuchet MS"/>
              </a:rPr>
              <a:t> </a:t>
            </a:r>
            <a:r>
              <a:rPr sz="2400" b="1" spc="-40" dirty="0">
                <a:solidFill>
                  <a:srgbClr val="282829"/>
                </a:solidFill>
                <a:latin typeface="Trebuchet MS"/>
                <a:cs typeface="Trebuchet MS"/>
              </a:rPr>
              <a:t>dispersión</a:t>
            </a:r>
            <a:r>
              <a:rPr sz="2400" b="1" spc="-135" dirty="0">
                <a:solidFill>
                  <a:srgbClr val="282829"/>
                </a:solidFill>
                <a:latin typeface="Trebuchet MS"/>
                <a:cs typeface="Trebuchet MS"/>
              </a:rPr>
              <a:t> </a:t>
            </a:r>
            <a:r>
              <a:rPr sz="2400" b="1" spc="-50" dirty="0">
                <a:solidFill>
                  <a:srgbClr val="282829"/>
                </a:solidFill>
                <a:latin typeface="Trebuchet MS"/>
                <a:cs typeface="Trebuchet MS"/>
              </a:rPr>
              <a:t>(FRSL)</a:t>
            </a:r>
            <a:endParaRPr sz="2400" b="1" dirty="0">
              <a:latin typeface="Trebuchet MS"/>
              <a:cs typeface="Trebuchet MS"/>
            </a:endParaRPr>
          </a:p>
        </p:txBody>
      </p:sp>
      <p:sp>
        <p:nvSpPr>
          <p:cNvPr id="13" name="Rectángulo 1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l="1205" t="7269"/>
          <a:stretch>
            <a:fillRect/>
          </a:stretch>
        </p:blipFill>
        <p:spPr bwMode="auto">
          <a:xfrm>
            <a:off x="293790" y="684509"/>
            <a:ext cx="5178223" cy="6720782"/>
          </a:xfrm>
          <a:prstGeom prst="rect">
            <a:avLst/>
          </a:prstGeom>
          <a:noFill/>
          <a:ln w="9525">
            <a:noFill/>
            <a:miter lim="800000"/>
            <a:headEnd/>
            <a:tailEnd/>
          </a:ln>
        </p:spPr>
      </p:pic>
      <p:pic>
        <p:nvPicPr>
          <p:cNvPr id="15363" name="Picture 3"/>
          <p:cNvPicPr>
            <a:picLocks noChangeAspect="1" noChangeArrowheads="1"/>
          </p:cNvPicPr>
          <p:nvPr/>
        </p:nvPicPr>
        <p:blipFill>
          <a:blip r:embed="rId3"/>
          <a:srcRect/>
          <a:stretch>
            <a:fillRect/>
          </a:stretch>
        </p:blipFill>
        <p:spPr bwMode="auto">
          <a:xfrm>
            <a:off x="5472013" y="157560"/>
            <a:ext cx="5052910" cy="7247731"/>
          </a:xfrm>
          <a:prstGeom prst="rect">
            <a:avLst/>
          </a:prstGeom>
          <a:noFill/>
          <a:ln w="9525">
            <a:noFill/>
            <a:miter lim="800000"/>
            <a:headEnd/>
            <a:tailEnd/>
          </a:ln>
        </p:spPr>
      </p:pic>
      <p:sp>
        <p:nvSpPr>
          <p:cNvPr id="2" name="Rectángulo 1"/>
          <p:cNvSpPr/>
          <p:nvPr/>
        </p:nvSpPr>
        <p:spPr>
          <a:xfrm>
            <a:off x="1810081" y="684509"/>
            <a:ext cx="6694514" cy="3413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61"/>
          <p:cNvSpPr txBox="1"/>
          <p:nvPr/>
        </p:nvSpPr>
        <p:spPr>
          <a:xfrm>
            <a:off x="1810081" y="446419"/>
            <a:ext cx="3473963" cy="2993512"/>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Siempre que un transformador de potencia está aislado del sistema eléctrico, permanece en su núcleo magnetismo residual debido a un desfase También permanece el magne- tismo residual después de aplicar una tensión de CC al núcleo del transformador,</a:t>
            </a:r>
            <a:endParaRPr lang="es-AR" sz="900">
              <a:latin typeface="Trebuchet MS" pitchFamily="34" charset="0"/>
            </a:endParaRPr>
          </a:p>
          <a:p>
            <a:pPr marL="12700" algn="just" eaLnBrk="1" hangingPunct="1">
              <a:lnSpc>
                <a:spcPct val="116000"/>
              </a:lnSpc>
            </a:pPr>
            <a:r>
              <a:rPr lang="es-AR" sz="900">
                <a:solidFill>
                  <a:srgbClr val="282829"/>
                </a:solidFill>
                <a:latin typeface="Trebuchet MS" pitchFamily="34" charset="0"/>
              </a:rPr>
              <a:t>por ejemplo durante las pruebas de resistencia del devanado de rutina en campo o en fábrica.</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Debido al magnetismo residual del núcleo, pueden producirse altas corrientes de avalancha, hasta la máxima corriente de cortocircuito. Esto impone un estrés no deseado al transformador cuando se pone de nuevo en servicio. Además pueden verse afectadas por el magnetismo residual muchas mediciones de diagnóstico, lo que dificulta mucho realizar una evaluación confiable.</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Por lo tanto, se recomienda desmagnetizar el núcleo antes de volver a poner en servicio el transformador y también después de aplicar tensiones de CC durante las pruebas de diagnóstico.</a:t>
            </a:r>
            <a:endParaRPr lang="es-AR" sz="900">
              <a:latin typeface="Trebuchet MS" pitchFamily="34" charset="0"/>
            </a:endParaRPr>
          </a:p>
        </p:txBody>
      </p:sp>
      <p:sp>
        <p:nvSpPr>
          <p:cNvPr id="6" name="object 62"/>
          <p:cNvSpPr txBox="1"/>
          <p:nvPr/>
        </p:nvSpPr>
        <p:spPr>
          <a:xfrm>
            <a:off x="90505" y="3152939"/>
            <a:ext cx="5367585" cy="1656736"/>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En primer lugar, se satura el núcleo en ambas direcciones, a continuación se determinan los parámetros de histéresis específicos y se calcula el flujo inicial. Basándose en estos parámetros, se utiliza un algoritmo iterativo para reducir el flujo aplicado adaptando la tensión y la frecuencia. Mediante el uso de múltiples iteraciones, el núcleo se des- magnetiza hasta por debajo de un 1 % de su valor máximo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El método descrito para la desmagnetización del núcleo de un transformador de potencia basado en la medición del flujo magnético, funciona de forma confiable para los transformadores de potencia pequeños y grandes.</a:t>
            </a:r>
            <a:endParaRPr lang="es-AR" sz="900">
              <a:latin typeface="Trebuchet MS" pitchFamily="34" charset="0"/>
            </a:endParaRPr>
          </a:p>
        </p:txBody>
      </p:sp>
      <p:sp>
        <p:nvSpPr>
          <p:cNvPr id="7" name="object 30"/>
          <p:cNvSpPr txBox="1"/>
          <p:nvPr/>
        </p:nvSpPr>
        <p:spPr>
          <a:xfrm>
            <a:off x="5420496" y="490185"/>
            <a:ext cx="3059036" cy="2656881"/>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La desmagnetización del núcleo del transformador de potencia minimiza el riesgo para el personal y el equipo cuando se pone de nuevo en servicio el transformador.</a:t>
            </a:r>
            <a:endParaRPr lang="es-AR" sz="900">
              <a:latin typeface="Trebuchet MS" pitchFamily="34" charset="0"/>
            </a:endParaRPr>
          </a:p>
          <a:p>
            <a:pPr marL="12700" algn="just" eaLnBrk="1" hangingPunct="1">
              <a:spcBef>
                <a:spcPts val="600"/>
              </a:spcBef>
            </a:pPr>
            <a:r>
              <a:rPr lang="es-AR" sz="900">
                <a:solidFill>
                  <a:srgbClr val="282829"/>
                </a:solidFill>
                <a:latin typeface="Trebuchet MS" pitchFamily="34" charset="0"/>
              </a:rPr>
              <a:t>También se recomienda desmagnetizar el transformador antes</a:t>
            </a:r>
            <a:endParaRPr lang="es-AR" sz="900">
              <a:latin typeface="Trebuchet MS" pitchFamily="34" charset="0"/>
            </a:endParaRPr>
          </a:p>
          <a:p>
            <a:pPr marL="12700" eaLnBrk="1" hangingPunct="1">
              <a:lnSpc>
                <a:spcPct val="116000"/>
              </a:lnSpc>
            </a:pPr>
            <a:r>
              <a:rPr lang="es-AR" sz="900">
                <a:solidFill>
                  <a:srgbClr val="282829"/>
                </a:solidFill>
                <a:latin typeface="Trebuchet MS" pitchFamily="34" charset="0"/>
              </a:rPr>
              <a:t>de realizar el análisis corriente de excitación, el análisis de respuesta en frecuencia de barrido (SFRA) o las pruebas de equilibrio magnético. Todas estas mediciones se verán afectadas si el núcleo está magnetizado, y pueden conducir a una falsa interpretación</a:t>
            </a:r>
            <a:endParaRPr lang="es-AR" sz="900">
              <a:latin typeface="Trebuchet MS" pitchFamily="34" charset="0"/>
            </a:endParaRPr>
          </a:p>
          <a:p>
            <a:pPr marL="12700" eaLnBrk="1" hangingPunct="1">
              <a:spcBef>
                <a:spcPts val="175"/>
              </a:spcBef>
            </a:pPr>
            <a:r>
              <a:rPr lang="es-AR" sz="900">
                <a:solidFill>
                  <a:srgbClr val="282829"/>
                </a:solidFill>
                <a:latin typeface="Trebuchet MS" pitchFamily="34" charset="0"/>
              </a:rPr>
              <a:t>de los resultados.</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Un aspecto importante de una desmagnetización correcta es supervisar constantemente el flujo magnético (ф) en el núcleo durante el proceso de desmagnetización.</a:t>
            </a:r>
            <a:endParaRPr lang="es-AR" sz="900">
              <a:latin typeface="Trebuchet MS" pitchFamily="34" charset="0"/>
            </a:endParaRPr>
          </a:p>
        </p:txBody>
      </p:sp>
      <p:sp>
        <p:nvSpPr>
          <p:cNvPr id="8" name="object 60"/>
          <p:cNvSpPr txBox="1"/>
          <p:nvPr/>
        </p:nvSpPr>
        <p:spPr>
          <a:xfrm>
            <a:off x="293790" y="189071"/>
            <a:ext cx="2716513" cy="382156"/>
          </a:xfrm>
          <a:prstGeom prst="rect">
            <a:avLst/>
          </a:prstGeom>
        </p:spPr>
        <p:txBody>
          <a:bodyPr lIns="0" tIns="12700" rIns="0" bIns="0">
            <a:spAutoFit/>
          </a:bodyPr>
          <a:lstStyle/>
          <a:p>
            <a:pPr marL="12700" eaLnBrk="1" hangingPunct="1">
              <a:spcBef>
                <a:spcPts val="100"/>
              </a:spcBef>
              <a:defRPr/>
            </a:pPr>
            <a:r>
              <a:rPr sz="2400" b="1" spc="-10" dirty="0">
                <a:solidFill>
                  <a:srgbClr val="282829"/>
                </a:solidFill>
                <a:latin typeface="Trebuchet MS"/>
                <a:cs typeface="Trebuchet MS"/>
              </a:rPr>
              <a:t>Desmagnetización</a:t>
            </a:r>
            <a:endParaRPr sz="2400" b="1" dirty="0">
              <a:latin typeface="Trebuchet MS"/>
              <a:cs typeface="Trebuchet MS"/>
            </a:endParaRPr>
          </a:p>
        </p:txBody>
      </p:sp>
      <p:sp>
        <p:nvSpPr>
          <p:cNvPr id="9" name="Rectángulo 8"/>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l="1192" t="7204"/>
          <a:stretch>
            <a:fillRect/>
          </a:stretch>
        </p:blipFill>
        <p:spPr bwMode="auto">
          <a:xfrm>
            <a:off x="231133" y="684509"/>
            <a:ext cx="5240880" cy="6720782"/>
          </a:xfrm>
          <a:prstGeom prst="rect">
            <a:avLst/>
          </a:prstGeom>
          <a:noFill/>
          <a:ln w="9525">
            <a:noFill/>
            <a:miter lim="800000"/>
            <a:headEnd/>
            <a:tailEnd/>
          </a:ln>
        </p:spPr>
      </p:pic>
      <p:pic>
        <p:nvPicPr>
          <p:cNvPr id="16387" name="Picture 3"/>
          <p:cNvPicPr>
            <a:picLocks noChangeAspect="1" noChangeArrowheads="1"/>
          </p:cNvPicPr>
          <p:nvPr/>
        </p:nvPicPr>
        <p:blipFill>
          <a:blip r:embed="rId3"/>
          <a:srcRect/>
          <a:stretch>
            <a:fillRect/>
          </a:stretch>
        </p:blipFill>
        <p:spPr bwMode="auto">
          <a:xfrm>
            <a:off x="5472013" y="157560"/>
            <a:ext cx="4990253" cy="7247731"/>
          </a:xfrm>
          <a:prstGeom prst="rect">
            <a:avLst/>
          </a:prstGeom>
          <a:noFill/>
          <a:ln w="9525">
            <a:noFill/>
            <a:miter lim="800000"/>
            <a:headEnd/>
            <a:tailEnd/>
          </a:ln>
        </p:spPr>
      </p:pic>
      <p:sp>
        <p:nvSpPr>
          <p:cNvPr id="2" name="Rectángulo 1"/>
          <p:cNvSpPr/>
          <p:nvPr/>
        </p:nvSpPr>
        <p:spPr>
          <a:xfrm>
            <a:off x="1747425" y="684509"/>
            <a:ext cx="6567808" cy="3573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10"/>
          <p:cNvSpPr txBox="1"/>
          <p:nvPr/>
        </p:nvSpPr>
        <p:spPr>
          <a:xfrm>
            <a:off x="1810081" y="525198"/>
            <a:ext cx="3284601" cy="2592728"/>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El análisis de la respuesta en frecuencia de barrido (SFRA) se utiliza para identificar problemas mecánicos o eléctricos en los devanados, contactos o núcleos de los transformadores de potencia. Unos cortocircuitos graves o golpes durante el transporte del transformador pueden hacer que el devanado se mueva o se deforme.</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Desde que se introdujo la norma IEC 60076-18, este método se ha convertido en una de las pruebas eléctricas comunes y su aceptación en el mercado ha aumentado en consonancia.</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Se recomienda realizar las pruebas de SFRA al final de la prueba de aceptación en fábrica para establecer la huella digital original del transformador y, posteriormente, otra vez después del transporte y durante la puesta en servicio.</a:t>
            </a:r>
            <a:endParaRPr lang="es-AR" sz="900">
              <a:latin typeface="Trebuchet MS" pitchFamily="34" charset="0"/>
            </a:endParaRPr>
          </a:p>
        </p:txBody>
      </p:sp>
      <p:sp>
        <p:nvSpPr>
          <p:cNvPr id="6" name="object 11"/>
          <p:cNvSpPr txBox="1"/>
          <p:nvPr/>
        </p:nvSpPr>
        <p:spPr>
          <a:xfrm>
            <a:off x="231133" y="2748536"/>
            <a:ext cx="4863548" cy="2029402"/>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Los transformadores de potencia pueden considerarse una compleja red eléctrica de capacitancias, inductancias y resistencias. Cada red eléctrica tiene su exclusiva respuesta en frecuencia.</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Se inyecta una tensión de excitación sinusoidal con una frecuencia continuamente creciente en un extremo del devanado del transformador y se mide la señal de retorno de respuesta en el otro extremo. La comparación de las señales de entrada y salida genera una respuesta en frecuencia exclusiva que puede compararse con la huella digital de referencia.</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Los cambios, el movimiento o la deformación de los componentes internos producen cambios en esta función de transferencia y pueden identificarse mediante la comparación de los trazados.</a:t>
            </a:r>
            <a:endParaRPr lang="es-AR" sz="900">
              <a:latin typeface="Trebuchet MS" pitchFamily="34" charset="0"/>
            </a:endParaRPr>
          </a:p>
        </p:txBody>
      </p:sp>
      <p:sp>
        <p:nvSpPr>
          <p:cNvPr id="7" name="object 9"/>
          <p:cNvSpPr txBox="1"/>
          <p:nvPr/>
        </p:nvSpPr>
        <p:spPr>
          <a:xfrm>
            <a:off x="5207463" y="544456"/>
            <a:ext cx="3145364" cy="3044808"/>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El SFRA se basa en la comparación de una prueba actual con una prueba de referencia. Cuando no se dispone de huella dactilar, la evaluación se puede realizar comparando los resultados de otra fase o de un transformador gemelo.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Estas fallas detectadas pueden confirmarse mediante otras mediciones, como la resistencia del devanado de CC, la respuesta en frecuencia de pérdidas de dispersión (FRSL), la impedancia de cortocircuito/ reactancia de dispersión, la corriente de excitación o la medición de la relación de transformación del transformador (TTR).</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El SFRA es un método no invasivo. Permite la evaluación confiable de la integridad del transformador de potencia sin aplicar alta tensión.</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Ningún otro método es tan sensible a las deformaciones mecánicas de la parte activa de los transformadores de potencia como el SFRA.</a:t>
            </a:r>
            <a:endParaRPr lang="es-AR" sz="900">
              <a:latin typeface="Trebuchet MS" pitchFamily="34" charset="0"/>
            </a:endParaRPr>
          </a:p>
        </p:txBody>
      </p:sp>
      <p:sp>
        <p:nvSpPr>
          <p:cNvPr id="8" name="object 9"/>
          <p:cNvSpPr txBox="1"/>
          <p:nvPr/>
        </p:nvSpPr>
        <p:spPr>
          <a:xfrm>
            <a:off x="199110" y="217082"/>
            <a:ext cx="5235310" cy="566822"/>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Análisis</a:t>
            </a:r>
            <a:r>
              <a:rPr b="1" spc="-50" dirty="0">
                <a:solidFill>
                  <a:srgbClr val="282829"/>
                </a:solidFill>
                <a:latin typeface="Trebuchet MS"/>
                <a:cs typeface="Trebuchet MS"/>
              </a:rPr>
              <a:t> </a:t>
            </a:r>
            <a:r>
              <a:rPr b="1" dirty="0">
                <a:solidFill>
                  <a:srgbClr val="282829"/>
                </a:solidFill>
                <a:latin typeface="Trebuchet MS"/>
                <a:cs typeface="Trebuchet MS"/>
              </a:rPr>
              <a:t>de</a:t>
            </a:r>
            <a:r>
              <a:rPr b="1" spc="-50" dirty="0">
                <a:solidFill>
                  <a:srgbClr val="282829"/>
                </a:solidFill>
                <a:latin typeface="Trebuchet MS"/>
                <a:cs typeface="Trebuchet MS"/>
              </a:rPr>
              <a:t> </a:t>
            </a:r>
            <a:r>
              <a:rPr b="1" dirty="0">
                <a:solidFill>
                  <a:srgbClr val="282829"/>
                </a:solidFill>
                <a:latin typeface="Trebuchet MS"/>
                <a:cs typeface="Trebuchet MS"/>
              </a:rPr>
              <a:t>respuesta</a:t>
            </a:r>
            <a:r>
              <a:rPr b="1" spc="-50" dirty="0">
                <a:solidFill>
                  <a:srgbClr val="282829"/>
                </a:solidFill>
                <a:latin typeface="Trebuchet MS"/>
                <a:cs typeface="Trebuchet MS"/>
              </a:rPr>
              <a:t> </a:t>
            </a:r>
            <a:r>
              <a:rPr b="1" dirty="0">
                <a:solidFill>
                  <a:srgbClr val="282829"/>
                </a:solidFill>
                <a:latin typeface="Trebuchet MS"/>
                <a:cs typeface="Trebuchet MS"/>
              </a:rPr>
              <a:t>en</a:t>
            </a:r>
            <a:r>
              <a:rPr b="1" spc="-50" dirty="0">
                <a:solidFill>
                  <a:srgbClr val="282829"/>
                </a:solidFill>
                <a:latin typeface="Trebuchet MS"/>
                <a:cs typeface="Trebuchet MS"/>
              </a:rPr>
              <a:t> </a:t>
            </a:r>
            <a:r>
              <a:rPr b="1" spc="-25" dirty="0">
                <a:solidFill>
                  <a:srgbClr val="282829"/>
                </a:solidFill>
                <a:latin typeface="Trebuchet MS"/>
                <a:cs typeface="Trebuchet MS"/>
              </a:rPr>
              <a:t>frecuencia</a:t>
            </a:r>
            <a:r>
              <a:rPr b="1" spc="-50" dirty="0">
                <a:solidFill>
                  <a:srgbClr val="282829"/>
                </a:solidFill>
                <a:latin typeface="Trebuchet MS"/>
                <a:cs typeface="Trebuchet MS"/>
              </a:rPr>
              <a:t> </a:t>
            </a:r>
            <a:r>
              <a:rPr b="1" dirty="0">
                <a:solidFill>
                  <a:srgbClr val="282829"/>
                </a:solidFill>
                <a:latin typeface="Trebuchet MS"/>
                <a:cs typeface="Trebuchet MS"/>
              </a:rPr>
              <a:t>de</a:t>
            </a:r>
            <a:r>
              <a:rPr b="1" spc="-50" dirty="0">
                <a:solidFill>
                  <a:srgbClr val="282829"/>
                </a:solidFill>
                <a:latin typeface="Trebuchet MS"/>
                <a:cs typeface="Trebuchet MS"/>
              </a:rPr>
              <a:t> </a:t>
            </a:r>
            <a:r>
              <a:rPr b="1" dirty="0">
                <a:solidFill>
                  <a:srgbClr val="282829"/>
                </a:solidFill>
                <a:latin typeface="Trebuchet MS"/>
                <a:cs typeface="Trebuchet MS"/>
              </a:rPr>
              <a:t>barrido</a:t>
            </a:r>
            <a:r>
              <a:rPr b="1" spc="-50" dirty="0">
                <a:solidFill>
                  <a:srgbClr val="282829"/>
                </a:solidFill>
                <a:latin typeface="Trebuchet MS"/>
                <a:cs typeface="Trebuchet MS"/>
              </a:rPr>
              <a:t> </a:t>
            </a:r>
            <a:r>
              <a:rPr b="1" spc="-10" dirty="0">
                <a:solidFill>
                  <a:srgbClr val="282829"/>
                </a:solidFill>
                <a:latin typeface="Trebuchet MS"/>
                <a:cs typeface="Trebuchet MS"/>
              </a:rPr>
              <a:t>(SFRA)</a:t>
            </a:r>
            <a:endParaRPr b="1" dirty="0">
              <a:latin typeface="Trebuchet MS"/>
              <a:cs typeface="Trebuchet MS"/>
            </a:endParaRPr>
          </a:p>
        </p:txBody>
      </p:sp>
      <p:sp>
        <p:nvSpPr>
          <p:cNvPr id="9" name="Rectángulo 8"/>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t="7269"/>
          <a:stretch>
            <a:fillRect/>
          </a:stretch>
        </p:blipFill>
        <p:spPr bwMode="auto">
          <a:xfrm>
            <a:off x="293791" y="684509"/>
            <a:ext cx="5303536" cy="6720782"/>
          </a:xfrm>
          <a:prstGeom prst="rect">
            <a:avLst/>
          </a:prstGeom>
          <a:noFill/>
          <a:ln w="9525">
            <a:noFill/>
            <a:miter lim="800000"/>
            <a:headEnd/>
            <a:tailEnd/>
          </a:ln>
        </p:spPr>
      </p:pic>
      <p:pic>
        <p:nvPicPr>
          <p:cNvPr id="17411" name="Picture 3"/>
          <p:cNvPicPr>
            <a:picLocks noChangeAspect="1" noChangeArrowheads="1"/>
          </p:cNvPicPr>
          <p:nvPr/>
        </p:nvPicPr>
        <p:blipFill>
          <a:blip r:embed="rId3"/>
          <a:srcRect/>
          <a:stretch>
            <a:fillRect/>
          </a:stretch>
        </p:blipFill>
        <p:spPr bwMode="auto">
          <a:xfrm>
            <a:off x="5472013" y="236340"/>
            <a:ext cx="4990253" cy="7168951"/>
          </a:xfrm>
          <a:prstGeom prst="rect">
            <a:avLst/>
          </a:prstGeom>
          <a:noFill/>
          <a:ln w="9525">
            <a:noFill/>
            <a:miter lim="800000"/>
            <a:headEnd/>
            <a:tailEnd/>
          </a:ln>
        </p:spPr>
      </p:pic>
      <p:sp>
        <p:nvSpPr>
          <p:cNvPr id="2" name="Rectángulo 1"/>
          <p:cNvSpPr/>
          <p:nvPr/>
        </p:nvSpPr>
        <p:spPr>
          <a:xfrm>
            <a:off x="1872738" y="684509"/>
            <a:ext cx="6505152" cy="3256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Rectángulo 2"/>
          <p:cNvSpPr/>
          <p:nvPr/>
        </p:nvSpPr>
        <p:spPr>
          <a:xfrm>
            <a:off x="1872738" y="3622116"/>
            <a:ext cx="3599275" cy="9541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bject 9"/>
          <p:cNvSpPr txBox="1"/>
          <p:nvPr/>
        </p:nvSpPr>
        <p:spPr>
          <a:xfrm>
            <a:off x="1851852" y="404404"/>
            <a:ext cx="3724590" cy="2592726"/>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Se utiliza el análisis de respuesta dieléctrica, también denominado análisis de respuesta en frecuencia dieléctrica, para evaluar el contenido de humedad del aislamiento de celulosa y, por tanto, determinar su estado.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La humedad en los transformadores de potencia con aislamiento de aceite y papel se produce por el envejecimiento del papel o porque penetra en el transformador</a:t>
            </a:r>
            <a:r>
              <a:rPr lang="es-ES" sz="900">
                <a:solidFill>
                  <a:srgbClr val="282829"/>
                </a:solidFill>
                <a:latin typeface="Trebuchet MS" pitchFamily="34" charset="0"/>
              </a:rPr>
              <a:t> </a:t>
            </a:r>
            <a:r>
              <a:rPr lang="es-AR" sz="900">
                <a:solidFill>
                  <a:srgbClr val="282829"/>
                </a:solidFill>
                <a:latin typeface="Trebuchet MS" pitchFamily="34" charset="0"/>
              </a:rPr>
              <a:t>a través de juntas con fugas o respiraderos. Esto provoca una reducción de la resistenci a la ruptura y un aumento del envejecimiento del aislamiento.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Conocer el contenido de humedad es importante para evaluar el estado de las bornas del transformador de potencia y sus bornas. Esta medición también se</a:t>
            </a:r>
            <a:r>
              <a:rPr lang="es-ES" sz="900">
                <a:solidFill>
                  <a:srgbClr val="282829"/>
                </a:solidFill>
                <a:latin typeface="Trebuchet MS" pitchFamily="34" charset="0"/>
              </a:rPr>
              <a:t> </a:t>
            </a:r>
            <a:r>
              <a:rPr lang="es-AR" sz="900">
                <a:solidFill>
                  <a:srgbClr val="282829"/>
                </a:solidFill>
                <a:latin typeface="Trebuchet MS" pitchFamily="34" charset="0"/>
              </a:rPr>
              <a:t>usa para demostrar el bajo contenido en humedad de los nuevos transformadores después del proceso de secado.</a:t>
            </a:r>
            <a:endParaRPr lang="es-AR" sz="900">
              <a:latin typeface="Trebuchet MS" pitchFamily="34" charset="0"/>
            </a:endParaRPr>
          </a:p>
        </p:txBody>
      </p:sp>
      <p:sp>
        <p:nvSpPr>
          <p:cNvPr id="10" name="object 10"/>
          <p:cNvSpPr txBox="1"/>
          <p:nvPr/>
        </p:nvSpPr>
        <p:spPr>
          <a:xfrm>
            <a:off x="293791" y="2648749"/>
            <a:ext cx="5052910" cy="2239093"/>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La cantidad principal de aislamiento de celulosa de la parte activa de un transformador de potencia se encuentra entre el devanado primario y el secundario. Para medir este aislamiento, se conecta la salida al devanado de alta tensión y la entrada al devanado de baja tensión. Las corrientes capacitivas y resistivas no deseadas se derivan mediante la conexión de guarda que se aplica a la cuba.</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Se mide el factor de potencia/factor de disipación de este aislamiento en un amplio rango de frecuencias. La curva resultante contiene información sobre el estado del aislamiento.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Las frecuencias muy bajas contienen información sobre la humedad del aislamiento sólido, mientras que la posición de la pendiente en las frecuencias de rango medio indica la conductividad del aislamiento líquido. Esta curva se compara automáticamente para modelizar las curvas y se calcula el contenido de humedad del aislamiento de celulosa.</a:t>
            </a:r>
            <a:endParaRPr lang="es-AR" sz="900">
              <a:latin typeface="Trebuchet MS" pitchFamily="34" charset="0"/>
            </a:endParaRPr>
          </a:p>
        </p:txBody>
      </p:sp>
      <p:sp>
        <p:nvSpPr>
          <p:cNvPr id="11" name="object 8"/>
          <p:cNvSpPr txBox="1"/>
          <p:nvPr/>
        </p:nvSpPr>
        <p:spPr>
          <a:xfrm>
            <a:off x="231134" y="136552"/>
            <a:ext cx="4926204" cy="566822"/>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Análisis</a:t>
            </a:r>
            <a:r>
              <a:rPr b="1" spc="-80" dirty="0">
                <a:solidFill>
                  <a:srgbClr val="282829"/>
                </a:solidFill>
                <a:latin typeface="Trebuchet MS"/>
                <a:cs typeface="Trebuchet MS"/>
              </a:rPr>
              <a:t> </a:t>
            </a:r>
            <a:r>
              <a:rPr b="1" dirty="0">
                <a:solidFill>
                  <a:srgbClr val="282829"/>
                </a:solidFill>
                <a:latin typeface="Trebuchet MS"/>
                <a:cs typeface="Trebuchet MS"/>
              </a:rPr>
              <a:t>de</a:t>
            </a:r>
            <a:r>
              <a:rPr b="1" spc="-75" dirty="0">
                <a:solidFill>
                  <a:srgbClr val="282829"/>
                </a:solidFill>
                <a:latin typeface="Trebuchet MS"/>
                <a:cs typeface="Trebuchet MS"/>
              </a:rPr>
              <a:t> </a:t>
            </a:r>
            <a:r>
              <a:rPr b="1" dirty="0">
                <a:solidFill>
                  <a:srgbClr val="282829"/>
                </a:solidFill>
                <a:latin typeface="Trebuchet MS"/>
                <a:cs typeface="Trebuchet MS"/>
              </a:rPr>
              <a:t>respuesta</a:t>
            </a:r>
            <a:r>
              <a:rPr b="1" spc="-80" dirty="0">
                <a:solidFill>
                  <a:srgbClr val="282829"/>
                </a:solidFill>
                <a:latin typeface="Trebuchet MS"/>
                <a:cs typeface="Trebuchet MS"/>
              </a:rPr>
              <a:t> </a:t>
            </a:r>
            <a:r>
              <a:rPr b="1" dirty="0">
                <a:solidFill>
                  <a:srgbClr val="282829"/>
                </a:solidFill>
                <a:latin typeface="Trebuchet MS"/>
                <a:cs typeface="Trebuchet MS"/>
              </a:rPr>
              <a:t>(en</a:t>
            </a:r>
            <a:r>
              <a:rPr b="1" spc="-75" dirty="0">
                <a:solidFill>
                  <a:srgbClr val="282829"/>
                </a:solidFill>
                <a:latin typeface="Trebuchet MS"/>
                <a:cs typeface="Trebuchet MS"/>
              </a:rPr>
              <a:t> </a:t>
            </a:r>
            <a:r>
              <a:rPr b="1" spc="-30" dirty="0">
                <a:solidFill>
                  <a:srgbClr val="282829"/>
                </a:solidFill>
                <a:latin typeface="Trebuchet MS"/>
                <a:cs typeface="Trebuchet MS"/>
              </a:rPr>
              <a:t>frecuencia)</a:t>
            </a:r>
            <a:r>
              <a:rPr b="1" spc="-75" dirty="0">
                <a:solidFill>
                  <a:srgbClr val="282829"/>
                </a:solidFill>
                <a:latin typeface="Trebuchet MS"/>
                <a:cs typeface="Trebuchet MS"/>
              </a:rPr>
              <a:t> </a:t>
            </a:r>
            <a:r>
              <a:rPr b="1" spc="-30" dirty="0">
                <a:solidFill>
                  <a:srgbClr val="282829"/>
                </a:solidFill>
                <a:latin typeface="Trebuchet MS"/>
                <a:cs typeface="Trebuchet MS"/>
              </a:rPr>
              <a:t>dieléctrica</a:t>
            </a:r>
            <a:endParaRPr b="1" dirty="0">
              <a:latin typeface="Trebuchet MS"/>
              <a:cs typeface="Trebuchet MS"/>
            </a:endParaRPr>
          </a:p>
        </p:txBody>
      </p:sp>
      <p:sp>
        <p:nvSpPr>
          <p:cNvPr id="12" name="object 11"/>
          <p:cNvSpPr txBox="1"/>
          <p:nvPr/>
        </p:nvSpPr>
        <p:spPr>
          <a:xfrm>
            <a:off x="5472014" y="584721"/>
            <a:ext cx="2905876" cy="2350772"/>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Este método es científicamente aprobado por CIGRE. No existe otra forma no invasiva de evaluar la humedad en un transformador que brinde precisión comparable.</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El contenido de humedad se determina directamente en la celulosa y no se deduce de la humedad en el aceite. Por lo tanto, el método es aplicable a todas las temperaturas y no hay necesidad de esperar hasta que se haya alcanzado el equilibrio de humedad entre el papel y aceite.</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La evaluación se realiza de acuerdo con la norma IEC 60422 que ofrece categorías para los niveles de humedad.</a:t>
            </a:r>
            <a:endParaRPr lang="es-AR" sz="900">
              <a:latin typeface="Trebuchet MS" pitchFamily="34" charset="0"/>
            </a:endParaRPr>
          </a:p>
        </p:txBody>
      </p:sp>
      <p:sp>
        <p:nvSpPr>
          <p:cNvPr id="13" name="Rectángulo 1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t="7269"/>
          <a:stretch>
            <a:fillRect/>
          </a:stretch>
        </p:blipFill>
        <p:spPr bwMode="auto">
          <a:xfrm>
            <a:off x="293791" y="684509"/>
            <a:ext cx="5428849" cy="6720782"/>
          </a:xfrm>
          <a:prstGeom prst="rect">
            <a:avLst/>
          </a:prstGeom>
          <a:noFill/>
          <a:ln w="9525">
            <a:noFill/>
            <a:miter lim="800000"/>
            <a:headEnd/>
            <a:tailEnd/>
          </a:ln>
        </p:spPr>
      </p:pic>
      <p:pic>
        <p:nvPicPr>
          <p:cNvPr id="18435" name="Picture 3"/>
          <p:cNvPicPr>
            <a:picLocks noChangeAspect="1" noChangeArrowheads="1"/>
          </p:cNvPicPr>
          <p:nvPr/>
        </p:nvPicPr>
        <p:blipFill>
          <a:blip r:embed="rId3"/>
          <a:srcRect/>
          <a:stretch>
            <a:fillRect/>
          </a:stretch>
        </p:blipFill>
        <p:spPr bwMode="auto">
          <a:xfrm>
            <a:off x="5158731" y="157560"/>
            <a:ext cx="5303536" cy="7247731"/>
          </a:xfrm>
          <a:prstGeom prst="rect">
            <a:avLst/>
          </a:prstGeom>
          <a:noFill/>
          <a:ln w="9525">
            <a:noFill/>
            <a:miter lim="800000"/>
            <a:headEnd/>
            <a:tailEnd/>
          </a:ln>
        </p:spPr>
      </p:pic>
      <p:sp>
        <p:nvSpPr>
          <p:cNvPr id="2" name="Rectángulo 1"/>
          <p:cNvSpPr/>
          <p:nvPr/>
        </p:nvSpPr>
        <p:spPr>
          <a:xfrm>
            <a:off x="1872738" y="684509"/>
            <a:ext cx="6315789" cy="3573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98"/>
          <p:cNvSpPr txBox="1"/>
          <p:nvPr/>
        </p:nvSpPr>
        <p:spPr>
          <a:xfrm>
            <a:off x="1936787" y="446419"/>
            <a:ext cx="3093846" cy="2832827"/>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Los fabricantes de transformadores de potencia prueban los transformadores de corriente (TC) durante la prueba de aceptación final, mientras que los operadores de la subestación los prueban durante la puesta en servicio. Las pruebas verifican si los TC envían señales correctas al sistema de protección de la subestación.</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Unas señales erróneas provocan un funcionamiento incorrecto del sistema de protección que puede dañar los activos conectados. Los parámetros que se comprueban son la exactitud del TC, incluido el error de relación y de desplazamiento de fase del TC, la exactitud para diferentes cargas, la resistencia del devanado del TC, las características de excitación del TC, ALF y FS.</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Todas las pruebas se realizan en cumplimiento de las normas: IEC 60044-6, IEC 60044-1, IEC 61869-2, IEEE C57.13</a:t>
            </a:r>
            <a:endParaRPr lang="es-AR" sz="900">
              <a:latin typeface="Trebuchet MS" pitchFamily="34" charset="0"/>
            </a:endParaRPr>
          </a:p>
        </p:txBody>
      </p:sp>
      <p:sp>
        <p:nvSpPr>
          <p:cNvPr id="6" name="object 97"/>
          <p:cNvSpPr txBox="1"/>
          <p:nvPr/>
        </p:nvSpPr>
        <p:spPr>
          <a:xfrm>
            <a:off x="314676" y="157560"/>
            <a:ext cx="4021164" cy="566822"/>
          </a:xfrm>
          <a:prstGeom prst="rect">
            <a:avLst/>
          </a:prstGeom>
        </p:spPr>
        <p:txBody>
          <a:bodyPr lIns="0" tIns="12700" rIns="0" bIns="0">
            <a:spAutoFit/>
          </a:bodyPr>
          <a:lstStyle/>
          <a:p>
            <a:pPr marL="12700" eaLnBrk="1" hangingPunct="1">
              <a:spcBef>
                <a:spcPts val="100"/>
              </a:spcBef>
              <a:defRPr/>
            </a:pPr>
            <a:r>
              <a:rPr b="1" dirty="0">
                <a:solidFill>
                  <a:srgbClr val="282829"/>
                </a:solidFill>
                <a:latin typeface="Trebuchet MS"/>
                <a:cs typeface="Trebuchet MS"/>
              </a:rPr>
              <a:t>Análisis</a:t>
            </a:r>
            <a:r>
              <a:rPr b="1" spc="-45" dirty="0">
                <a:solidFill>
                  <a:srgbClr val="282829"/>
                </a:solidFill>
                <a:latin typeface="Trebuchet MS"/>
                <a:cs typeface="Trebuchet MS"/>
              </a:rPr>
              <a:t> </a:t>
            </a:r>
            <a:r>
              <a:rPr b="1" dirty="0">
                <a:solidFill>
                  <a:srgbClr val="282829"/>
                </a:solidFill>
                <a:latin typeface="Trebuchet MS"/>
                <a:cs typeface="Trebuchet MS"/>
              </a:rPr>
              <a:t>de</a:t>
            </a:r>
            <a:r>
              <a:rPr b="1" spc="-45" dirty="0">
                <a:solidFill>
                  <a:srgbClr val="282829"/>
                </a:solidFill>
                <a:latin typeface="Trebuchet MS"/>
                <a:cs typeface="Trebuchet MS"/>
              </a:rPr>
              <a:t> </a:t>
            </a:r>
            <a:r>
              <a:rPr b="1" dirty="0">
                <a:solidFill>
                  <a:srgbClr val="282829"/>
                </a:solidFill>
                <a:latin typeface="Trebuchet MS"/>
                <a:cs typeface="Trebuchet MS"/>
              </a:rPr>
              <a:t>transformador</a:t>
            </a:r>
            <a:r>
              <a:rPr b="1" spc="-40" dirty="0">
                <a:solidFill>
                  <a:srgbClr val="282829"/>
                </a:solidFill>
                <a:latin typeface="Trebuchet MS"/>
                <a:cs typeface="Trebuchet MS"/>
              </a:rPr>
              <a:t> </a:t>
            </a:r>
            <a:r>
              <a:rPr b="1" dirty="0">
                <a:solidFill>
                  <a:srgbClr val="282829"/>
                </a:solidFill>
                <a:latin typeface="Trebuchet MS"/>
                <a:cs typeface="Trebuchet MS"/>
              </a:rPr>
              <a:t>de</a:t>
            </a:r>
            <a:r>
              <a:rPr b="1" spc="-45" dirty="0">
                <a:solidFill>
                  <a:srgbClr val="282829"/>
                </a:solidFill>
                <a:latin typeface="Trebuchet MS"/>
                <a:cs typeface="Trebuchet MS"/>
              </a:rPr>
              <a:t> </a:t>
            </a:r>
            <a:r>
              <a:rPr b="1" spc="-10" dirty="0">
                <a:solidFill>
                  <a:srgbClr val="282829"/>
                </a:solidFill>
                <a:latin typeface="Trebuchet MS"/>
                <a:cs typeface="Trebuchet MS"/>
              </a:rPr>
              <a:t>corriente</a:t>
            </a:r>
            <a:endParaRPr b="1" dirty="0">
              <a:latin typeface="Trebuchet MS"/>
              <a:cs typeface="Trebuchet MS"/>
            </a:endParaRPr>
          </a:p>
        </p:txBody>
      </p:sp>
      <p:sp>
        <p:nvSpPr>
          <p:cNvPr id="7" name="object 99"/>
          <p:cNvSpPr txBox="1"/>
          <p:nvPr/>
        </p:nvSpPr>
        <p:spPr>
          <a:xfrm>
            <a:off x="203286" y="3063654"/>
            <a:ext cx="5004177" cy="1820883"/>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eaLnBrk="1" hangingPunct="1">
              <a:spcBef>
                <a:spcPts val="550"/>
              </a:spcBef>
            </a:pPr>
            <a:r>
              <a:rPr lang="es-AR" sz="900">
                <a:solidFill>
                  <a:srgbClr val="282829"/>
                </a:solidFill>
                <a:latin typeface="Trebuchet MS" pitchFamily="34" charset="0"/>
              </a:rPr>
              <a:t>Cada fase se prueba por separado, las demás fases deben estar cortocircuitadas.</a:t>
            </a:r>
            <a:endParaRPr lang="es-AR" sz="900">
              <a:latin typeface="Trebuchet MS" pitchFamily="34" charset="0"/>
            </a:endParaRPr>
          </a:p>
          <a:p>
            <a:pPr marL="12700" eaLnBrk="1" hangingPunct="1">
              <a:lnSpc>
                <a:spcPct val="116000"/>
              </a:lnSpc>
            </a:pPr>
            <a:r>
              <a:rPr lang="es-AR" sz="900">
                <a:solidFill>
                  <a:srgbClr val="282829"/>
                </a:solidFill>
                <a:latin typeface="Trebuchet MS" pitchFamily="34" charset="0"/>
              </a:rPr>
              <a:t>Se aplica una tensión a través del lado secundario. Esto produce la fuerza magnética y la densidad de flujo magnético en el núcleo del TC. El error de relación se calcula utilizando la carga y los datos del modelo de TC (diagrama de circuito equivalente), cuyos parámetros se determinan.</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No se necesita una fuente de alta corriente y solo hay que realizar la prueba una vez, incluso cuando hay que evaluar posteriormente el TC utilizando más cargas y corrientes primarias. Se miden con precisión todos los parámetros relevantes del TC, teniendo en cuenta las características de carga y excitación del TC.</a:t>
            </a:r>
            <a:endParaRPr lang="es-AR" sz="900">
              <a:latin typeface="Trebuchet MS" pitchFamily="34" charset="0"/>
            </a:endParaRPr>
          </a:p>
        </p:txBody>
      </p:sp>
      <p:sp>
        <p:nvSpPr>
          <p:cNvPr id="8" name="object 15"/>
          <p:cNvSpPr txBox="1"/>
          <p:nvPr/>
        </p:nvSpPr>
        <p:spPr>
          <a:xfrm>
            <a:off x="5158730" y="187321"/>
            <a:ext cx="3219159" cy="4775800"/>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Los ciclos y valores de las pruebas de diagnóstico en los transformadores de corriente (TC) de la borna se definen en las respectivas normas y en la guía de puesta en servicio de los operadores de TC.</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Se determina el error de TC para diferentes métodos de conexión de los devanados de un transformador. Mediante una comprobación</a:t>
            </a:r>
            <a:r>
              <a:rPr lang="es-ES" sz="900">
                <a:solidFill>
                  <a:srgbClr val="282829"/>
                </a:solidFill>
                <a:latin typeface="Trebuchet MS" pitchFamily="34" charset="0"/>
              </a:rPr>
              <a:t> </a:t>
            </a:r>
            <a:r>
              <a:rPr lang="es-AR" sz="900">
                <a:solidFill>
                  <a:srgbClr val="282829"/>
                </a:solidFill>
                <a:latin typeface="Trebuchet MS" pitchFamily="34" charset="0"/>
              </a:rPr>
              <a:t>de la polaridad se verifica la correcta polaridad del TC y del devanado del TC. Se mide la curva de excitación y se calculan los puntos de inflexión. Se mide la remanencia y se desmagnetizan los TC para evitar un funcionamiento erróneo del relé de protección.</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Cuanto mayor sea la impedancia de la carga, menor será el margen hasta alcanzar la saturación. La saturación del núcleo se alcanza cuando la magnetización ya no se incrementa más mientras que la intensidad del campo magnético externo sigue aumentando. El resultado es una disminución masiva de la eficiencia y desempeño del TC.</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Cuando se mide la relación de los TC montados en la borna de los terminales del devanado del transformador, se utiliza el método</a:t>
            </a:r>
            <a:r>
              <a:rPr lang="es-ES" sz="900">
                <a:solidFill>
                  <a:srgbClr val="282829"/>
                </a:solidFill>
                <a:latin typeface="Trebuchet MS" pitchFamily="34" charset="0"/>
              </a:rPr>
              <a:t> </a:t>
            </a:r>
            <a:r>
              <a:rPr lang="es-AR" sz="900">
                <a:solidFill>
                  <a:srgbClr val="282829"/>
                </a:solidFill>
                <a:latin typeface="Trebuchet MS" pitchFamily="34" charset="0"/>
              </a:rPr>
              <a:t>de inyección de tensión en lugar del método de inyección de corriente debido a la impedancia del devanado del</a:t>
            </a:r>
            <a:r>
              <a:rPr lang="es-ES" sz="900">
                <a:solidFill>
                  <a:srgbClr val="282829"/>
                </a:solidFill>
                <a:latin typeface="Trebuchet MS" pitchFamily="34" charset="0"/>
              </a:rPr>
              <a:t> </a:t>
            </a:r>
            <a:r>
              <a:rPr lang="es-AR" sz="900">
                <a:solidFill>
                  <a:srgbClr val="282829"/>
                </a:solidFill>
                <a:latin typeface="Trebuchet MS" pitchFamily="34" charset="0"/>
              </a:rPr>
              <a:t>transformador. Para este método, se aplica una tensión de prueba en el lado secundario del TC y se realiza una medición de la tensión en los terminales de las bornas de los devanados del transformador. Esta prueba también puede realizarse usando el sistema CPC 100 para comprobar la relación, polaridad y la clase de protección del TC.</a:t>
            </a:r>
            <a:endParaRPr lang="es-AR" sz="900">
              <a:latin typeface="Trebuchet MS" pitchFamily="34" charset="0"/>
            </a:endParaRPr>
          </a:p>
        </p:txBody>
      </p:sp>
      <p:sp>
        <p:nvSpPr>
          <p:cNvPr id="9" name="Rectángulo 8"/>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t="7269"/>
          <a:stretch>
            <a:fillRect/>
          </a:stretch>
        </p:blipFill>
        <p:spPr bwMode="auto">
          <a:xfrm>
            <a:off x="293791" y="684509"/>
            <a:ext cx="5366193" cy="6720782"/>
          </a:xfrm>
          <a:prstGeom prst="rect">
            <a:avLst/>
          </a:prstGeom>
          <a:noFill/>
          <a:ln w="9525">
            <a:noFill/>
            <a:miter lim="800000"/>
            <a:headEnd/>
            <a:tailEnd/>
          </a:ln>
        </p:spPr>
      </p:pic>
      <p:pic>
        <p:nvPicPr>
          <p:cNvPr id="19459" name="Picture 3"/>
          <p:cNvPicPr>
            <a:picLocks noChangeAspect="1" noChangeArrowheads="1"/>
          </p:cNvPicPr>
          <p:nvPr/>
        </p:nvPicPr>
        <p:blipFill>
          <a:blip r:embed="rId3"/>
          <a:srcRect/>
          <a:stretch>
            <a:fillRect/>
          </a:stretch>
        </p:blipFill>
        <p:spPr bwMode="auto">
          <a:xfrm>
            <a:off x="5659984" y="157560"/>
            <a:ext cx="4802283" cy="7247731"/>
          </a:xfrm>
          <a:prstGeom prst="rect">
            <a:avLst/>
          </a:prstGeom>
          <a:noFill/>
          <a:ln w="9525">
            <a:noFill/>
            <a:miter lim="800000"/>
            <a:headEnd/>
            <a:tailEnd/>
          </a:ln>
        </p:spPr>
      </p:pic>
      <p:sp>
        <p:nvSpPr>
          <p:cNvPr id="2" name="Rectángulo 1"/>
          <p:cNvSpPr/>
          <p:nvPr/>
        </p:nvSpPr>
        <p:spPr>
          <a:xfrm>
            <a:off x="1872738" y="684508"/>
            <a:ext cx="6569201" cy="3494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40"/>
          <p:cNvSpPr txBox="1"/>
          <p:nvPr/>
        </p:nvSpPr>
        <p:spPr>
          <a:xfrm>
            <a:off x="1888054" y="446420"/>
            <a:ext cx="3206628" cy="2672142"/>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Las descargas parciales (PD) pueden dañar los materiales del aislamiento en las bornas y devanados de los transformadores de potencia. Esto puede producir graves fallas y costosas interrupciones.</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Se observan DP en las bornas de transformadores de potencia y devanados si el material de aislamiento entre los diferentes potenciales de tensión envejece, se contamina o es defectuoso.</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La medición de DP es un método confiable y no destructivo que se utiliza para diagnosticar el estado del sistema de aislamiento de un transformador de potencia. Se lleva a cabo durante las pruebas de aceptación en fábrica, la puesta en servicio in situ y las pruebas de mantenimiento de rutina para detectar defectos críticos y evaluar los riesgos.</a:t>
            </a:r>
            <a:endParaRPr lang="es-AR" sz="900">
              <a:latin typeface="Trebuchet MS" pitchFamily="34" charset="0"/>
            </a:endParaRPr>
          </a:p>
        </p:txBody>
      </p:sp>
      <p:sp>
        <p:nvSpPr>
          <p:cNvPr id="6" name="object 41"/>
          <p:cNvSpPr txBox="1"/>
          <p:nvPr/>
        </p:nvSpPr>
        <p:spPr>
          <a:xfrm>
            <a:off x="168477" y="2636494"/>
            <a:ext cx="4799498" cy="2080698"/>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eaLnBrk="1" hangingPunct="1">
              <a:lnSpc>
                <a:spcPct val="116000"/>
              </a:lnSpc>
              <a:spcBef>
                <a:spcPts val="388"/>
              </a:spcBef>
            </a:pPr>
            <a:r>
              <a:rPr lang="es-AR" sz="900">
                <a:solidFill>
                  <a:srgbClr val="404041"/>
                </a:solidFill>
                <a:latin typeface="Trebuchet MS" pitchFamily="34" charset="0"/>
              </a:rPr>
              <a:t>Al realizar la medición y el análisis de la actividad de DP en los transformadores de potencia, se determinan las pruebas y configuraciones de prueba específicas mediante el tipo de transformador y la norma según la cual se realizan las mediciones.</a:t>
            </a:r>
            <a:endParaRPr lang="es-AR" sz="900">
              <a:latin typeface="Trebuchet MS" pitchFamily="34" charset="0"/>
            </a:endParaRPr>
          </a:p>
          <a:p>
            <a:pPr marL="12700" eaLnBrk="1" hangingPunct="1">
              <a:lnSpc>
                <a:spcPct val="116000"/>
              </a:lnSpc>
              <a:spcBef>
                <a:spcPts val="425"/>
              </a:spcBef>
            </a:pPr>
            <a:r>
              <a:rPr lang="es-AR" sz="900">
                <a:solidFill>
                  <a:srgbClr val="404041"/>
                </a:solidFill>
                <a:latin typeface="Trebuchet MS" pitchFamily="34" charset="0"/>
              </a:rPr>
              <a:t>Dependiendo del tipo de bornas utilizadas, el sistema de análisis de DP se conecta a la toma capacitiva de las bornas o a un condensador de acoplamiento externo. Esto permite mediciones de DP eléctricas en el transformador.</a:t>
            </a:r>
            <a:endParaRPr lang="es-AR" sz="900">
              <a:latin typeface="Trebuchet MS" pitchFamily="34" charset="0"/>
            </a:endParaRPr>
          </a:p>
          <a:p>
            <a:pPr marL="12700" eaLnBrk="1" hangingPunct="1">
              <a:lnSpc>
                <a:spcPct val="116000"/>
              </a:lnSpc>
              <a:spcBef>
                <a:spcPts val="425"/>
              </a:spcBef>
            </a:pPr>
            <a:r>
              <a:rPr lang="es-AR" sz="900">
                <a:solidFill>
                  <a:srgbClr val="404041"/>
                </a:solidFill>
                <a:latin typeface="Trebuchet MS" pitchFamily="34" charset="0"/>
              </a:rPr>
              <a:t>Las DP se miden en µV (de acuerdo con las normas IEEE) o en pC (de acuerdo con la norma IEC 60270).</a:t>
            </a:r>
            <a:endParaRPr lang="es-AR" sz="900">
              <a:latin typeface="Trebuchet MS" pitchFamily="34" charset="0"/>
            </a:endParaRPr>
          </a:p>
          <a:p>
            <a:pPr marL="12700" eaLnBrk="1" hangingPunct="1">
              <a:lnSpc>
                <a:spcPct val="116000"/>
              </a:lnSpc>
              <a:spcBef>
                <a:spcPts val="425"/>
              </a:spcBef>
            </a:pPr>
            <a:r>
              <a:rPr lang="es-AR" sz="900">
                <a:solidFill>
                  <a:srgbClr val="404041"/>
                </a:solidFill>
                <a:latin typeface="Trebuchet MS" pitchFamily="34" charset="0"/>
              </a:rPr>
              <a:t>Por lo general se despliegan avanzadas técnicas de supresión de ruidos en entornos de muchas interferencias para minimizar los datos irrelevantes.</a:t>
            </a:r>
            <a:endParaRPr lang="es-AR" sz="900">
              <a:latin typeface="Trebuchet MS" pitchFamily="34" charset="0"/>
            </a:endParaRPr>
          </a:p>
        </p:txBody>
      </p:sp>
      <p:sp>
        <p:nvSpPr>
          <p:cNvPr id="7" name="object 39"/>
          <p:cNvSpPr txBox="1"/>
          <p:nvPr/>
        </p:nvSpPr>
        <p:spPr>
          <a:xfrm>
            <a:off x="231134" y="157559"/>
            <a:ext cx="4358117" cy="382156"/>
          </a:xfrm>
          <a:prstGeom prst="rect">
            <a:avLst/>
          </a:prstGeom>
        </p:spPr>
        <p:txBody>
          <a:bodyPr lIns="0" tIns="12700" rIns="0" bIns="0">
            <a:spAutoFit/>
          </a:bodyPr>
          <a:lstStyle/>
          <a:p>
            <a:pPr marL="12700" eaLnBrk="1" hangingPunct="1">
              <a:spcBef>
                <a:spcPts val="100"/>
              </a:spcBef>
              <a:defRPr/>
            </a:pPr>
            <a:r>
              <a:rPr sz="2400" b="1" dirty="0">
                <a:solidFill>
                  <a:srgbClr val="282829"/>
                </a:solidFill>
                <a:latin typeface="Trebuchet MS"/>
                <a:cs typeface="Trebuchet MS"/>
              </a:rPr>
              <a:t>Análisis</a:t>
            </a:r>
            <a:r>
              <a:rPr sz="2400" b="1" spc="-40" dirty="0">
                <a:solidFill>
                  <a:srgbClr val="282829"/>
                </a:solidFill>
                <a:latin typeface="Trebuchet MS"/>
                <a:cs typeface="Trebuchet MS"/>
              </a:rPr>
              <a:t> </a:t>
            </a:r>
            <a:r>
              <a:rPr sz="2400" b="1" dirty="0">
                <a:solidFill>
                  <a:srgbClr val="282829"/>
                </a:solidFill>
                <a:latin typeface="Trebuchet MS"/>
                <a:cs typeface="Trebuchet MS"/>
              </a:rPr>
              <a:t>de</a:t>
            </a:r>
            <a:r>
              <a:rPr sz="2400" b="1" spc="-40" dirty="0">
                <a:solidFill>
                  <a:srgbClr val="282829"/>
                </a:solidFill>
                <a:latin typeface="Trebuchet MS"/>
                <a:cs typeface="Trebuchet MS"/>
              </a:rPr>
              <a:t> </a:t>
            </a:r>
            <a:r>
              <a:rPr sz="2400" b="1" dirty="0">
                <a:solidFill>
                  <a:srgbClr val="282829"/>
                </a:solidFill>
                <a:latin typeface="Trebuchet MS"/>
                <a:cs typeface="Trebuchet MS"/>
              </a:rPr>
              <a:t>descargas</a:t>
            </a:r>
            <a:r>
              <a:rPr sz="2400" b="1" spc="-40" dirty="0">
                <a:solidFill>
                  <a:srgbClr val="282829"/>
                </a:solidFill>
                <a:latin typeface="Trebuchet MS"/>
                <a:cs typeface="Trebuchet MS"/>
              </a:rPr>
              <a:t> </a:t>
            </a:r>
            <a:r>
              <a:rPr sz="2400" b="1" spc="-10" dirty="0">
                <a:solidFill>
                  <a:srgbClr val="282829"/>
                </a:solidFill>
                <a:latin typeface="Trebuchet MS"/>
                <a:cs typeface="Trebuchet MS"/>
              </a:rPr>
              <a:t>parciales</a:t>
            </a:r>
            <a:endParaRPr sz="2400" b="1" dirty="0">
              <a:latin typeface="Trebuchet MS"/>
              <a:cs typeface="Trebuchet MS"/>
            </a:endParaRPr>
          </a:p>
        </p:txBody>
      </p:sp>
      <p:sp>
        <p:nvSpPr>
          <p:cNvPr id="8" name="object 19"/>
          <p:cNvSpPr txBox="1"/>
          <p:nvPr/>
        </p:nvSpPr>
        <p:spPr>
          <a:xfrm>
            <a:off x="5219995" y="446419"/>
            <a:ext cx="3022834" cy="2996974"/>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Las DP también pueden medirse directamente en el interior de la cuba de los transformadores con aislamiento líquido mediante</a:t>
            </a:r>
            <a:endParaRPr lang="es-AR" sz="900">
              <a:latin typeface="Trebuchet MS" pitchFamily="34" charset="0"/>
            </a:endParaRPr>
          </a:p>
          <a:p>
            <a:pPr marL="12700" eaLnBrk="1" hangingPunct="1">
              <a:lnSpc>
                <a:spcPct val="116000"/>
              </a:lnSpc>
            </a:pPr>
            <a:r>
              <a:rPr lang="es-AR" sz="900">
                <a:solidFill>
                  <a:srgbClr val="282829"/>
                </a:solidFill>
                <a:latin typeface="Trebuchet MS" pitchFamily="34" charset="0"/>
              </a:rPr>
              <a:t>sensores de ultraalta frecuencia (UHF). Las mediciones UHF de DP se pueden utilizar como un método de puertas eficaz para verificar los resultados: los pulsos de DP de una medición eléctrica en las bornas se aceptan solamente si también hay presente un pulso</a:t>
            </a:r>
            <a:endParaRPr lang="es-AR" sz="900">
              <a:latin typeface="Trebuchet MS" pitchFamily="34" charset="0"/>
            </a:endParaRPr>
          </a:p>
          <a:p>
            <a:pPr marL="12700" eaLnBrk="1" hangingPunct="1">
              <a:spcBef>
                <a:spcPts val="175"/>
              </a:spcBef>
            </a:pPr>
            <a:r>
              <a:rPr lang="es-AR" sz="900">
                <a:solidFill>
                  <a:srgbClr val="282829"/>
                </a:solidFill>
                <a:latin typeface="Trebuchet MS" pitchFamily="34" charset="0"/>
              </a:rPr>
              <a:t>de UHF procedente de la cuba del transformador.</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Una vez que se detecta actividad de DP, pueden realizarse mediciones de DP acústicas para localizar con precisión los defectos del transformador.</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Para la gestión continua de riesgos, puede instalarse un sistema en línea de monitoreo del estado dieléctrico para evaluar continuamente el estado del aislamiento de las bornas y los transformadores.</a:t>
            </a:r>
            <a:endParaRPr lang="es-AR" sz="900">
              <a:latin typeface="Trebuchet MS" pitchFamily="34" charset="0"/>
            </a:endParaRPr>
          </a:p>
        </p:txBody>
      </p:sp>
      <p:sp>
        <p:nvSpPr>
          <p:cNvPr id="9" name="Rectángulo 8"/>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t="7269"/>
          <a:stretch>
            <a:fillRect/>
          </a:stretch>
        </p:blipFill>
        <p:spPr bwMode="auto">
          <a:xfrm>
            <a:off x="231133" y="852467"/>
            <a:ext cx="5303537" cy="6552824"/>
          </a:xfrm>
          <a:prstGeom prst="rect">
            <a:avLst/>
          </a:prstGeom>
          <a:noFill/>
          <a:ln w="9525">
            <a:noFill/>
            <a:miter lim="800000"/>
            <a:headEnd/>
            <a:tailEnd/>
          </a:ln>
        </p:spPr>
      </p:pic>
      <p:pic>
        <p:nvPicPr>
          <p:cNvPr id="20483" name="Picture 3"/>
          <p:cNvPicPr>
            <a:picLocks noChangeAspect="1" noChangeArrowheads="1"/>
          </p:cNvPicPr>
          <p:nvPr/>
        </p:nvPicPr>
        <p:blipFill>
          <a:blip r:embed="rId3"/>
          <a:srcRect/>
          <a:stretch>
            <a:fillRect/>
          </a:stretch>
        </p:blipFill>
        <p:spPr bwMode="auto">
          <a:xfrm>
            <a:off x="5526317" y="171565"/>
            <a:ext cx="4935950" cy="7247731"/>
          </a:xfrm>
          <a:prstGeom prst="rect">
            <a:avLst/>
          </a:prstGeom>
          <a:noFill/>
          <a:ln w="9525">
            <a:noFill/>
            <a:miter lim="800000"/>
            <a:headEnd/>
            <a:tailEnd/>
          </a:ln>
        </p:spPr>
      </p:pic>
      <p:sp>
        <p:nvSpPr>
          <p:cNvPr id="2" name="Rectángulo 1"/>
          <p:cNvSpPr/>
          <p:nvPr/>
        </p:nvSpPr>
        <p:spPr>
          <a:xfrm>
            <a:off x="1810081" y="684509"/>
            <a:ext cx="6567809" cy="3573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object 76"/>
          <p:cNvSpPr txBox="1"/>
          <p:nvPr/>
        </p:nvSpPr>
        <p:spPr>
          <a:xfrm>
            <a:off x="1825397" y="446419"/>
            <a:ext cx="3458647" cy="2769544"/>
          </a:xfrm>
          <a:prstGeom prst="rect">
            <a:avLst/>
          </a:prstGeom>
        </p:spPr>
        <p:txBody>
          <a:bodyPr lIns="0" tIns="98425" rIns="0" bIns="0">
            <a:spAutoFit/>
          </a:bodyPr>
          <a:lstStyle/>
          <a:p>
            <a:pPr marL="12700" algn="just" eaLnBrk="1" hangingPunct="1">
              <a:spcBef>
                <a:spcPts val="775"/>
              </a:spcBef>
            </a:pPr>
            <a:r>
              <a:rPr lang="es-AR" sz="1100">
                <a:solidFill>
                  <a:srgbClr val="005E9D"/>
                </a:solidFill>
                <a:latin typeface="Trebuchet MS" pitchFamily="34" charset="0"/>
              </a:rPr>
              <a:t>¿Por qué medir?</a:t>
            </a:r>
            <a:endParaRPr lang="es-AR" sz="1100">
              <a:latin typeface="Trebuchet MS" pitchFamily="34" charset="0"/>
            </a:endParaRPr>
          </a:p>
          <a:p>
            <a:pPr marL="12700" algn="just" eaLnBrk="1" hangingPunct="1">
              <a:lnSpc>
                <a:spcPct val="116000"/>
              </a:lnSpc>
              <a:spcBef>
                <a:spcPts val="388"/>
              </a:spcBef>
            </a:pPr>
            <a:r>
              <a:rPr lang="es-AR" sz="900">
                <a:solidFill>
                  <a:srgbClr val="282829"/>
                </a:solidFill>
                <a:latin typeface="Trebuchet MS" pitchFamily="34" charset="0"/>
              </a:rPr>
              <a:t>Las descargas parciales (DP) pueden causar daños irreversibles en el aislamiento del transformador de potencia, mucho antes de que falle el aislamiento realmente. Incluso después de la detección y el análisis, es esencial saber exactamente dónde se encuentran los defectos de aislamiento en el transformador.</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Mediante las mediciones de DP acústicas, pueden localizarse con precisión los puntos débiles o defectos del aislamiento. Una vez que se conoce la ubicación exacta de defectos, se pueden planificar y ejecutar medidas correctivas de manera eficiente para evitar la falla.</a:t>
            </a:r>
            <a:endParaRPr lang="es-AR" sz="900">
              <a:latin typeface="Trebuchet MS" pitchFamily="34" charset="0"/>
            </a:endParaRPr>
          </a:p>
          <a:p>
            <a:pPr marL="12700" algn="just" eaLnBrk="1" hangingPunct="1">
              <a:lnSpc>
                <a:spcPct val="116000"/>
              </a:lnSpc>
              <a:spcBef>
                <a:spcPts val="425"/>
              </a:spcBef>
            </a:pPr>
            <a:r>
              <a:rPr lang="es-AR" sz="900">
                <a:solidFill>
                  <a:srgbClr val="282829"/>
                </a:solidFill>
                <a:latin typeface="Trebuchet MS" pitchFamily="34" charset="0"/>
              </a:rPr>
              <a:t>Las mediciones de DP acústicas se llevan a cabo después detectarse una DP durante las pruebas de aceptación en fábrica, y son parte integrante de mediciones de diagnóstico in situ durante la vida útil de los transformadores de potencia.</a:t>
            </a:r>
            <a:endParaRPr lang="es-AR" sz="900">
              <a:latin typeface="Trebuchet MS" pitchFamily="34" charset="0"/>
            </a:endParaRPr>
          </a:p>
        </p:txBody>
      </p:sp>
      <p:sp>
        <p:nvSpPr>
          <p:cNvPr id="6" name="object 77"/>
          <p:cNvSpPr txBox="1"/>
          <p:nvPr/>
        </p:nvSpPr>
        <p:spPr>
          <a:xfrm>
            <a:off x="231134" y="2907846"/>
            <a:ext cx="5052910" cy="1706893"/>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¿Cómo funciona?</a:t>
            </a:r>
            <a:endParaRPr lang="es-AR" sz="1100">
              <a:latin typeface="Trebuchet MS" pitchFamily="34" charset="0"/>
            </a:endParaRPr>
          </a:p>
          <a:p>
            <a:pPr marL="12700" eaLnBrk="1" hangingPunct="1">
              <a:lnSpc>
                <a:spcPct val="116000"/>
              </a:lnSpc>
              <a:spcBef>
                <a:spcPts val="388"/>
              </a:spcBef>
            </a:pPr>
            <a:r>
              <a:rPr lang="es-AR" sz="900">
                <a:solidFill>
                  <a:srgbClr val="404041"/>
                </a:solidFill>
                <a:latin typeface="Trebuchet MS" pitchFamily="34" charset="0"/>
              </a:rPr>
              <a:t>Se instalan magnéticamente múltiples sensores acústicos en la superficie de la cuba del transformador de potencia. Cada sensor mide el tiempo de propagación de la señal acústica de la fuente de DP hasta la pared de la cuba. La ubicación</a:t>
            </a:r>
            <a:endParaRPr lang="es-AR" sz="900">
              <a:latin typeface="Trebuchet MS" pitchFamily="34" charset="0"/>
            </a:endParaRPr>
          </a:p>
          <a:p>
            <a:pPr marL="12700" eaLnBrk="1" hangingPunct="1">
              <a:lnSpc>
                <a:spcPct val="116000"/>
              </a:lnSpc>
            </a:pPr>
            <a:r>
              <a:rPr lang="es-AR" sz="900">
                <a:solidFill>
                  <a:srgbClr val="404041"/>
                </a:solidFill>
                <a:latin typeface="Trebuchet MS" pitchFamily="34" charset="0"/>
              </a:rPr>
              <a:t>del defecto se calcula basándose en las diferencias de tiempo, posición del sensor y velocidad de propagación.</a:t>
            </a:r>
            <a:endParaRPr lang="es-AR" sz="900">
              <a:latin typeface="Trebuchet MS" pitchFamily="34" charset="0"/>
            </a:endParaRPr>
          </a:p>
          <a:p>
            <a:pPr marL="12700" eaLnBrk="1" hangingPunct="1">
              <a:lnSpc>
                <a:spcPct val="116000"/>
              </a:lnSpc>
              <a:spcBef>
                <a:spcPts val="425"/>
              </a:spcBef>
            </a:pPr>
            <a:r>
              <a:rPr lang="es-AR" sz="900">
                <a:solidFill>
                  <a:srgbClr val="404041"/>
                </a:solidFill>
                <a:latin typeface="Trebuchet MS" pitchFamily="34" charset="0"/>
              </a:rPr>
              <a:t>Los datos recogidos por estos sensores se comparan de forma simultánea para identificar con precisión la ubicación del defecto.</a:t>
            </a:r>
            <a:endParaRPr lang="es-AR" sz="900">
              <a:latin typeface="Trebuchet MS" pitchFamily="34" charset="0"/>
            </a:endParaRPr>
          </a:p>
          <a:p>
            <a:pPr marL="12700" eaLnBrk="1" hangingPunct="1">
              <a:lnSpc>
                <a:spcPct val="116000"/>
              </a:lnSpc>
              <a:spcBef>
                <a:spcPts val="425"/>
              </a:spcBef>
            </a:pPr>
            <a:r>
              <a:rPr lang="es-AR" sz="900">
                <a:solidFill>
                  <a:srgbClr val="404041"/>
                </a:solidFill>
                <a:latin typeface="Trebuchet MS" pitchFamily="34" charset="0"/>
              </a:rPr>
              <a:t>La norma IEEE C57.127-2007 describe el flujo de trabajo típico de una medición acústica.</a:t>
            </a:r>
            <a:endParaRPr lang="es-AR" sz="900">
              <a:latin typeface="Trebuchet MS" pitchFamily="34" charset="0"/>
            </a:endParaRPr>
          </a:p>
        </p:txBody>
      </p:sp>
      <p:sp>
        <p:nvSpPr>
          <p:cNvPr id="7" name="object 9"/>
          <p:cNvSpPr txBox="1"/>
          <p:nvPr/>
        </p:nvSpPr>
        <p:spPr>
          <a:xfrm>
            <a:off x="204679" y="171564"/>
            <a:ext cx="4890003" cy="751488"/>
          </a:xfrm>
          <a:prstGeom prst="rect">
            <a:avLst/>
          </a:prstGeom>
        </p:spPr>
        <p:txBody>
          <a:bodyPr lIns="0" tIns="12700" rIns="0" bIns="0">
            <a:spAutoFit/>
          </a:bodyPr>
          <a:lstStyle/>
          <a:p>
            <a:pPr marL="12700" eaLnBrk="1" hangingPunct="1">
              <a:spcBef>
                <a:spcPts val="100"/>
              </a:spcBef>
              <a:defRPr/>
            </a:pPr>
            <a:r>
              <a:rPr sz="2400" b="1" spc="-20" dirty="0">
                <a:solidFill>
                  <a:srgbClr val="282829"/>
                </a:solidFill>
                <a:latin typeface="Trebuchet MS"/>
                <a:cs typeface="Trebuchet MS"/>
              </a:rPr>
              <a:t>Localización</a:t>
            </a:r>
            <a:r>
              <a:rPr sz="2400" b="1" spc="-15" dirty="0">
                <a:solidFill>
                  <a:srgbClr val="282829"/>
                </a:solidFill>
                <a:latin typeface="Trebuchet MS"/>
                <a:cs typeface="Trebuchet MS"/>
              </a:rPr>
              <a:t> </a:t>
            </a:r>
            <a:r>
              <a:rPr sz="2400" b="1" dirty="0">
                <a:solidFill>
                  <a:srgbClr val="282829"/>
                </a:solidFill>
                <a:latin typeface="Trebuchet MS"/>
                <a:cs typeface="Trebuchet MS"/>
              </a:rPr>
              <a:t>de</a:t>
            </a:r>
            <a:r>
              <a:rPr sz="2400" b="1" spc="-15" dirty="0">
                <a:solidFill>
                  <a:srgbClr val="282829"/>
                </a:solidFill>
                <a:latin typeface="Trebuchet MS"/>
                <a:cs typeface="Trebuchet MS"/>
              </a:rPr>
              <a:t> </a:t>
            </a:r>
            <a:r>
              <a:rPr sz="2400" b="1" dirty="0">
                <a:solidFill>
                  <a:srgbClr val="282829"/>
                </a:solidFill>
                <a:latin typeface="Trebuchet MS"/>
                <a:cs typeface="Trebuchet MS"/>
              </a:rPr>
              <a:t>descargas</a:t>
            </a:r>
            <a:r>
              <a:rPr sz="2400" b="1" spc="-15" dirty="0">
                <a:solidFill>
                  <a:srgbClr val="282829"/>
                </a:solidFill>
                <a:latin typeface="Trebuchet MS"/>
                <a:cs typeface="Trebuchet MS"/>
              </a:rPr>
              <a:t> </a:t>
            </a:r>
            <a:r>
              <a:rPr sz="2400" b="1" spc="-10" dirty="0">
                <a:solidFill>
                  <a:srgbClr val="282829"/>
                </a:solidFill>
                <a:latin typeface="Trebuchet MS"/>
                <a:cs typeface="Trebuchet MS"/>
              </a:rPr>
              <a:t>parciales</a:t>
            </a:r>
            <a:endParaRPr sz="2400" b="1" dirty="0">
              <a:latin typeface="Trebuchet MS"/>
              <a:cs typeface="Trebuchet MS"/>
            </a:endParaRPr>
          </a:p>
        </p:txBody>
      </p:sp>
      <p:sp>
        <p:nvSpPr>
          <p:cNvPr id="8" name="object 15"/>
          <p:cNvSpPr txBox="1"/>
          <p:nvPr/>
        </p:nvSpPr>
        <p:spPr>
          <a:xfrm>
            <a:off x="5336954" y="593474"/>
            <a:ext cx="2921192" cy="2832827"/>
          </a:xfrm>
          <a:prstGeom prst="rect">
            <a:avLst/>
          </a:prstGeom>
        </p:spPr>
        <p:txBody>
          <a:bodyPr lIns="0" tIns="98425" rIns="0" bIns="0">
            <a:spAutoFit/>
          </a:bodyPr>
          <a:lstStyle/>
          <a:p>
            <a:pPr marL="12700" eaLnBrk="1" hangingPunct="1">
              <a:spcBef>
                <a:spcPts val="775"/>
              </a:spcBef>
            </a:pPr>
            <a:r>
              <a:rPr lang="es-AR" sz="1100">
                <a:solidFill>
                  <a:srgbClr val="005E9D"/>
                </a:solidFill>
                <a:latin typeface="Trebuchet MS" pitchFamily="34" charset="0"/>
              </a:rPr>
              <a:t>Es bueno saber que...</a:t>
            </a:r>
            <a:endParaRPr lang="es-AR" sz="1100">
              <a:latin typeface="Trebuchet MS" pitchFamily="34" charset="0"/>
            </a:endParaRPr>
          </a:p>
          <a:p>
            <a:pPr marL="12700" eaLnBrk="1" hangingPunct="1">
              <a:lnSpc>
                <a:spcPct val="116000"/>
              </a:lnSpc>
              <a:spcBef>
                <a:spcPts val="388"/>
              </a:spcBef>
            </a:pPr>
            <a:r>
              <a:rPr lang="es-AR" sz="900">
                <a:solidFill>
                  <a:srgbClr val="282829"/>
                </a:solidFill>
                <a:latin typeface="Trebuchet MS" pitchFamily="34" charset="0"/>
              </a:rPr>
              <a:t>El análisis de gases disueltos (DGA) puede indicar actividad de DP, pero no puede ubicarla en los transformadores de potencia. Por ese motivo se realizan mediciones acústicas de DP si los resultados del DGA muestran evidencias de DP.</a:t>
            </a:r>
            <a:endParaRPr lang="es-AR" sz="900">
              <a:latin typeface="Trebuchet MS" pitchFamily="34" charset="0"/>
            </a:endParaRPr>
          </a:p>
          <a:p>
            <a:pPr marL="12700" eaLnBrk="1" hangingPunct="1">
              <a:lnSpc>
                <a:spcPct val="116000"/>
              </a:lnSpc>
              <a:spcBef>
                <a:spcPts val="425"/>
              </a:spcBef>
            </a:pPr>
            <a:r>
              <a:rPr lang="es-AR" sz="900">
                <a:solidFill>
                  <a:srgbClr val="282829"/>
                </a:solidFill>
                <a:latin typeface="Trebuchet MS" pitchFamily="34" charset="0"/>
              </a:rPr>
              <a:t>Se puede utilizar la combinación de mediciones de detección de DP eléctricas y de ultraalta (UHF) para desencadenar una</a:t>
            </a:r>
            <a:endParaRPr lang="es-AR" sz="900">
              <a:latin typeface="Trebuchet MS" pitchFamily="34" charset="0"/>
            </a:endParaRPr>
          </a:p>
          <a:p>
            <a:pPr marL="12700" eaLnBrk="1" hangingPunct="1">
              <a:lnSpc>
                <a:spcPct val="116000"/>
              </a:lnSpc>
            </a:pPr>
            <a:r>
              <a:rPr lang="es-AR" sz="900">
                <a:solidFill>
                  <a:srgbClr val="282829"/>
                </a:solidFill>
                <a:latin typeface="Trebuchet MS" pitchFamily="34" charset="0"/>
              </a:rPr>
              <a:t>medición de DP acústica. Este método garantiza una localización óptima de las DP en entornos con fuertes interferencias.</a:t>
            </a:r>
            <a:endParaRPr lang="es-AR" sz="900">
              <a:latin typeface="Trebuchet MS" pitchFamily="34" charset="0"/>
            </a:endParaRPr>
          </a:p>
          <a:p>
            <a:pPr marL="12700" eaLnBrk="1" hangingPunct="1">
              <a:lnSpc>
                <a:spcPct val="116000"/>
              </a:lnSpc>
              <a:spcBef>
                <a:spcPts val="425"/>
              </a:spcBef>
            </a:pPr>
            <a:r>
              <a:rPr lang="es-AR" sz="900">
                <a:solidFill>
                  <a:srgbClr val="404041"/>
                </a:solidFill>
                <a:latin typeface="Trebuchet MS" pitchFamily="34" charset="0"/>
              </a:rPr>
              <a:t>Las mediciones de DP acústicas se realizan mientras los transformadores de potencia están en servicio. Esto elimina la necesidad de cortes de suministro y mantiene el transformador a pleno servicio.</a:t>
            </a:r>
            <a:endParaRPr lang="es-AR" sz="900">
              <a:latin typeface="Trebuchet MS" pitchFamily="34" charset="0"/>
            </a:endParaRPr>
          </a:p>
        </p:txBody>
      </p:sp>
      <p:sp>
        <p:nvSpPr>
          <p:cNvPr id="9" name="Rectángulo 8"/>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2" y="856073"/>
            <a:ext cx="4980506" cy="382797"/>
          </a:xfrm>
        </p:spPr>
        <p:txBody>
          <a:bodyPr tIns="13335" rtlCol="0">
            <a:spAutoFit/>
          </a:bodyPr>
          <a:lstStyle/>
          <a:p>
            <a:pPr marL="12700">
              <a:spcBef>
                <a:spcPts val="105"/>
              </a:spcBef>
              <a:defRPr/>
            </a:pPr>
            <a:r>
              <a:rPr dirty="0">
                <a:solidFill>
                  <a:schemeClr val="tx1"/>
                </a:solidFill>
                <a:latin typeface="Century Gothic"/>
                <a:cs typeface="Century Gothic"/>
              </a:rPr>
              <a:t>EQUIPOS</a:t>
            </a:r>
            <a:r>
              <a:rPr spc="-45" dirty="0">
                <a:solidFill>
                  <a:schemeClr val="tx1"/>
                </a:solidFill>
                <a:latin typeface="Century Gothic"/>
                <a:cs typeface="Century Gothic"/>
              </a:rPr>
              <a:t> </a:t>
            </a:r>
            <a:r>
              <a:rPr dirty="0">
                <a:solidFill>
                  <a:schemeClr val="tx1"/>
                </a:solidFill>
                <a:latin typeface="Century Gothic"/>
                <a:cs typeface="Century Gothic"/>
              </a:rPr>
              <a:t>DE</a:t>
            </a:r>
            <a:r>
              <a:rPr spc="-35" dirty="0">
                <a:solidFill>
                  <a:schemeClr val="tx1"/>
                </a:solidFill>
                <a:latin typeface="Century Gothic"/>
                <a:cs typeface="Century Gothic"/>
              </a:rPr>
              <a:t> </a:t>
            </a:r>
            <a:r>
              <a:rPr spc="-10" dirty="0">
                <a:solidFill>
                  <a:schemeClr val="tx1"/>
                </a:solidFill>
                <a:latin typeface="Century Gothic"/>
                <a:cs typeface="Century Gothic"/>
              </a:rPr>
              <a:t>PRUEBAS</a:t>
            </a:r>
          </a:p>
        </p:txBody>
      </p:sp>
      <p:pic>
        <p:nvPicPr>
          <p:cNvPr id="92163" name="object 4"/>
          <p:cNvPicPr>
            <a:picLocks noChangeAspect="1" noChangeArrowheads="1"/>
          </p:cNvPicPr>
          <p:nvPr/>
        </p:nvPicPr>
        <p:blipFill>
          <a:blip r:embed="rId2"/>
          <a:srcRect/>
          <a:stretch>
            <a:fillRect/>
          </a:stretch>
        </p:blipFill>
        <p:spPr bwMode="auto">
          <a:xfrm>
            <a:off x="1070733" y="4187579"/>
            <a:ext cx="2062099" cy="1524825"/>
          </a:xfrm>
          <a:prstGeom prst="rect">
            <a:avLst/>
          </a:prstGeom>
          <a:noFill/>
          <a:ln w="9525">
            <a:noFill/>
            <a:miter lim="800000"/>
            <a:headEnd/>
            <a:tailEnd/>
          </a:ln>
        </p:spPr>
      </p:pic>
      <p:pic>
        <p:nvPicPr>
          <p:cNvPr id="92164" name="object 5"/>
          <p:cNvPicPr>
            <a:picLocks noChangeAspect="1" noChangeArrowheads="1"/>
          </p:cNvPicPr>
          <p:nvPr/>
        </p:nvPicPr>
        <p:blipFill>
          <a:blip r:embed="rId3"/>
          <a:srcRect/>
          <a:stretch>
            <a:fillRect/>
          </a:stretch>
        </p:blipFill>
        <p:spPr bwMode="auto">
          <a:xfrm>
            <a:off x="1088834" y="5815691"/>
            <a:ext cx="1825397" cy="1344507"/>
          </a:xfrm>
          <a:prstGeom prst="rect">
            <a:avLst/>
          </a:prstGeom>
          <a:noFill/>
          <a:ln w="9525">
            <a:noFill/>
            <a:miter lim="800000"/>
            <a:headEnd/>
            <a:tailEnd/>
          </a:ln>
        </p:spPr>
      </p:pic>
      <p:grpSp>
        <p:nvGrpSpPr>
          <p:cNvPr id="2" name="object 6"/>
          <p:cNvGrpSpPr>
            <a:grpSpLocks/>
          </p:cNvGrpSpPr>
          <p:nvPr/>
        </p:nvGrpSpPr>
        <p:grpSpPr bwMode="auto">
          <a:xfrm>
            <a:off x="857700" y="2083286"/>
            <a:ext cx="9384572" cy="5479565"/>
            <a:chOff x="978408" y="1889760"/>
            <a:chExt cx="10698480" cy="4968240"/>
          </a:xfrm>
        </p:grpSpPr>
        <p:pic>
          <p:nvPicPr>
            <p:cNvPr id="92167" name="object 7"/>
            <p:cNvPicPr>
              <a:picLocks noChangeAspect="1" noChangeArrowheads="1"/>
            </p:cNvPicPr>
            <p:nvPr/>
          </p:nvPicPr>
          <p:blipFill>
            <a:blip r:embed="rId4"/>
            <a:srcRect/>
            <a:stretch>
              <a:fillRect/>
            </a:stretch>
          </p:blipFill>
          <p:spPr bwMode="auto">
            <a:xfrm>
              <a:off x="5181599" y="1889760"/>
              <a:ext cx="1921763" cy="1836420"/>
            </a:xfrm>
            <a:prstGeom prst="rect">
              <a:avLst/>
            </a:prstGeom>
            <a:noFill/>
            <a:ln w="9525">
              <a:noFill/>
              <a:miter lim="800000"/>
              <a:headEnd/>
              <a:tailEnd/>
            </a:ln>
          </p:spPr>
        </p:pic>
        <p:pic>
          <p:nvPicPr>
            <p:cNvPr id="92168" name="object 8"/>
            <p:cNvPicPr>
              <a:picLocks noChangeAspect="1" noChangeArrowheads="1"/>
            </p:cNvPicPr>
            <p:nvPr/>
          </p:nvPicPr>
          <p:blipFill>
            <a:blip r:embed="rId5"/>
            <a:srcRect/>
            <a:stretch>
              <a:fillRect/>
            </a:stretch>
          </p:blipFill>
          <p:spPr bwMode="auto">
            <a:xfrm>
              <a:off x="8564879" y="4893563"/>
              <a:ext cx="3112007" cy="1940575"/>
            </a:xfrm>
            <a:prstGeom prst="rect">
              <a:avLst/>
            </a:prstGeom>
            <a:noFill/>
            <a:ln w="9525">
              <a:noFill/>
              <a:miter lim="800000"/>
              <a:headEnd/>
              <a:tailEnd/>
            </a:ln>
          </p:spPr>
        </p:pic>
        <p:pic>
          <p:nvPicPr>
            <p:cNvPr id="92169" name="object 9"/>
            <p:cNvPicPr>
              <a:picLocks noChangeAspect="1" noChangeArrowheads="1"/>
            </p:cNvPicPr>
            <p:nvPr/>
          </p:nvPicPr>
          <p:blipFill>
            <a:blip r:embed="rId6"/>
            <a:srcRect/>
            <a:stretch>
              <a:fillRect/>
            </a:stretch>
          </p:blipFill>
          <p:spPr bwMode="auto">
            <a:xfrm>
              <a:off x="8786622" y="3279394"/>
              <a:ext cx="2163978" cy="2122398"/>
            </a:xfrm>
            <a:prstGeom prst="rect">
              <a:avLst/>
            </a:prstGeom>
            <a:noFill/>
            <a:ln w="9525">
              <a:noFill/>
              <a:miter lim="800000"/>
              <a:headEnd/>
              <a:tailEnd/>
            </a:ln>
          </p:spPr>
        </p:pic>
        <p:pic>
          <p:nvPicPr>
            <p:cNvPr id="92170" name="object 10"/>
            <p:cNvPicPr>
              <a:picLocks noChangeAspect="1" noChangeArrowheads="1"/>
            </p:cNvPicPr>
            <p:nvPr/>
          </p:nvPicPr>
          <p:blipFill>
            <a:blip r:embed="rId7"/>
            <a:srcRect/>
            <a:stretch>
              <a:fillRect/>
            </a:stretch>
          </p:blipFill>
          <p:spPr bwMode="auto">
            <a:xfrm>
              <a:off x="8766048" y="2013204"/>
              <a:ext cx="2107692" cy="1589532"/>
            </a:xfrm>
            <a:prstGeom prst="rect">
              <a:avLst/>
            </a:prstGeom>
            <a:noFill/>
            <a:ln w="9525">
              <a:noFill/>
              <a:miter lim="800000"/>
              <a:headEnd/>
              <a:tailEnd/>
            </a:ln>
          </p:spPr>
        </p:pic>
        <p:pic>
          <p:nvPicPr>
            <p:cNvPr id="92171" name="object 11"/>
            <p:cNvPicPr>
              <a:picLocks noChangeAspect="1" noChangeArrowheads="1"/>
            </p:cNvPicPr>
            <p:nvPr/>
          </p:nvPicPr>
          <p:blipFill>
            <a:blip r:embed="rId8"/>
            <a:srcRect/>
            <a:stretch>
              <a:fillRect/>
            </a:stretch>
          </p:blipFill>
          <p:spPr bwMode="auto">
            <a:xfrm>
              <a:off x="5312696" y="4165092"/>
              <a:ext cx="1665672" cy="920495"/>
            </a:xfrm>
            <a:prstGeom prst="rect">
              <a:avLst/>
            </a:prstGeom>
            <a:noFill/>
            <a:ln w="9525">
              <a:noFill/>
              <a:miter lim="800000"/>
              <a:headEnd/>
              <a:tailEnd/>
            </a:ln>
          </p:spPr>
        </p:pic>
        <p:pic>
          <p:nvPicPr>
            <p:cNvPr id="92172" name="object 12"/>
            <p:cNvPicPr>
              <a:picLocks noChangeAspect="1" noChangeArrowheads="1"/>
            </p:cNvPicPr>
            <p:nvPr/>
          </p:nvPicPr>
          <p:blipFill>
            <a:blip r:embed="rId9"/>
            <a:srcRect/>
            <a:stretch>
              <a:fillRect/>
            </a:stretch>
          </p:blipFill>
          <p:spPr bwMode="auto">
            <a:xfrm>
              <a:off x="4878323" y="4578095"/>
              <a:ext cx="2918460" cy="2279903"/>
            </a:xfrm>
            <a:prstGeom prst="rect">
              <a:avLst/>
            </a:prstGeom>
            <a:noFill/>
            <a:ln w="9525">
              <a:noFill/>
              <a:miter lim="800000"/>
              <a:headEnd/>
              <a:tailEnd/>
            </a:ln>
          </p:spPr>
        </p:pic>
        <p:pic>
          <p:nvPicPr>
            <p:cNvPr id="92173" name="object 13"/>
            <p:cNvPicPr>
              <a:picLocks noChangeAspect="1" noChangeArrowheads="1"/>
            </p:cNvPicPr>
            <p:nvPr/>
          </p:nvPicPr>
          <p:blipFill>
            <a:blip r:embed="rId10"/>
            <a:srcRect/>
            <a:stretch>
              <a:fillRect/>
            </a:stretch>
          </p:blipFill>
          <p:spPr bwMode="auto">
            <a:xfrm>
              <a:off x="978408" y="1889760"/>
              <a:ext cx="3031236" cy="1810512"/>
            </a:xfrm>
            <a:prstGeom prst="rect">
              <a:avLst/>
            </a:prstGeom>
            <a:noFill/>
            <a:ln w="9525">
              <a:noFill/>
              <a:miter lim="800000"/>
              <a:headEnd/>
              <a:tailEnd/>
            </a:ln>
          </p:spPr>
        </p:pic>
      </p:grpSp>
      <p:sp>
        <p:nvSpPr>
          <p:cNvPr id="14" name="Rectángulo 13"/>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93790" y="287108"/>
            <a:ext cx="10125008" cy="7017306"/>
          </a:xfrm>
          <a:prstGeom prst="rect">
            <a:avLst/>
          </a:prstGeom>
        </p:spPr>
        <p:txBody>
          <a:bodyPr wrap="square">
            <a:spAutoFit/>
          </a:bodyPr>
          <a:lstStyle/>
          <a:p>
            <a:pPr algn="just">
              <a:lnSpc>
                <a:spcPts val="1800"/>
              </a:lnSpc>
              <a:defRPr/>
            </a:pPr>
            <a:r>
              <a:rPr lang="es-ES" sz="2800" b="1" dirty="0" smtClean="0">
                <a:effectLst>
                  <a:outerShdw blurRad="38100" dist="38100" dir="2700000" algn="tl">
                    <a:srgbClr val="000000">
                      <a:alpha val="43137"/>
                    </a:srgbClr>
                  </a:outerShdw>
                </a:effectLst>
                <a:latin typeface="NotoSans-Regular"/>
              </a:rPr>
              <a:t>2. INTEGRIDAD DIELÉCTRICA Y SU VERIFICACIÓN</a:t>
            </a:r>
          </a:p>
          <a:p>
            <a:pPr algn="just">
              <a:lnSpc>
                <a:spcPts val="1800"/>
              </a:lnSpc>
              <a:defRPr/>
            </a:pPr>
            <a:endParaRPr lang="es-ES" dirty="0">
              <a:latin typeface="NotoSans-Regular"/>
            </a:endParaRPr>
          </a:p>
          <a:p>
            <a:pPr algn="just">
              <a:lnSpc>
                <a:spcPts val="1800"/>
              </a:lnSpc>
              <a:defRPr/>
            </a:pPr>
            <a:r>
              <a:rPr lang="es-ES" dirty="0">
                <a:latin typeface="NotoSans-Regular"/>
              </a:rPr>
              <a:t>Las pruebas dieléctricas están destinadas a verificar la integridad del transformador en caso de </a:t>
            </a:r>
            <a:r>
              <a:rPr lang="es-ES" dirty="0" smtClean="0">
                <a:latin typeface="NotoSans-Regular"/>
              </a:rPr>
              <a:t>sobretensiones que </a:t>
            </a:r>
            <a:r>
              <a:rPr lang="es-ES" dirty="0">
                <a:latin typeface="NotoSans-Regular"/>
              </a:rPr>
              <a:t>pueden aparecer durante el funcionamiento </a:t>
            </a:r>
            <a:r>
              <a:rPr lang="en-US" dirty="0">
                <a:latin typeface="NotoSans-Regular"/>
              </a:rPr>
              <a:t>normal o </a:t>
            </a:r>
            <a:r>
              <a:rPr lang="en-US" dirty="0" err="1">
                <a:latin typeface="NotoSans-Regular"/>
              </a:rPr>
              <a:t>anormal</a:t>
            </a:r>
            <a:r>
              <a:rPr lang="en-US" dirty="0">
                <a:latin typeface="NotoSans-Regular"/>
              </a:rPr>
              <a:t>.</a:t>
            </a:r>
          </a:p>
          <a:p>
            <a:pPr algn="just">
              <a:lnSpc>
                <a:spcPts val="1800"/>
              </a:lnSpc>
              <a:defRPr/>
            </a:pPr>
            <a:r>
              <a:rPr lang="es-ES" dirty="0">
                <a:latin typeface="NotoSans-Regular"/>
              </a:rPr>
              <a:t>El funcionamiento normal se define como una exposición prolongada a voltajes cercanos al voltaje nominal en los terminales del transformador, junto con posibles </a:t>
            </a:r>
            <a:r>
              <a:rPr lang="en-US" dirty="0" err="1">
                <a:latin typeface="NotoSans-Regular"/>
              </a:rPr>
              <a:t>sobretensiones</a:t>
            </a:r>
            <a:r>
              <a:rPr lang="en-US" dirty="0">
                <a:latin typeface="NotoSans-Regular"/>
              </a:rPr>
              <a:t>  </a:t>
            </a:r>
            <a:r>
              <a:rPr lang="en-US" dirty="0" err="1">
                <a:latin typeface="NotoSans-Regular"/>
              </a:rPr>
              <a:t>transitorias</a:t>
            </a:r>
            <a:r>
              <a:rPr lang="en-US" dirty="0">
                <a:latin typeface="NotoSans-Regular"/>
              </a:rPr>
              <a:t>.</a:t>
            </a:r>
          </a:p>
          <a:p>
            <a:pPr algn="just">
              <a:lnSpc>
                <a:spcPts val="1800"/>
              </a:lnSpc>
              <a:defRPr/>
            </a:pPr>
            <a:r>
              <a:rPr lang="es-ES" b="1" dirty="0">
                <a:solidFill>
                  <a:srgbClr val="FF0000"/>
                </a:solidFill>
                <a:latin typeface="NotoSans-Regular"/>
              </a:rPr>
              <a:t>En general, las sobretensiones se dividen en tres categorías:</a:t>
            </a:r>
          </a:p>
          <a:p>
            <a:pPr algn="just">
              <a:lnSpc>
                <a:spcPts val="1800"/>
              </a:lnSpc>
              <a:defRPr/>
            </a:pPr>
            <a:endParaRPr lang="es-ES" b="1" dirty="0">
              <a:solidFill>
                <a:srgbClr val="FF0000"/>
              </a:solidFill>
              <a:latin typeface="NotoSans-Regular"/>
            </a:endParaRPr>
          </a:p>
          <a:p>
            <a:pPr marL="285750" indent="-285750" algn="just">
              <a:lnSpc>
                <a:spcPts val="1800"/>
              </a:lnSpc>
              <a:buFont typeface="Wingdings" panose="05000000000000000000" pitchFamily="2" charset="2"/>
              <a:buChar char="§"/>
              <a:defRPr/>
            </a:pPr>
            <a:r>
              <a:rPr lang="es-ES" b="1" dirty="0">
                <a:solidFill>
                  <a:srgbClr val="FF0000"/>
                </a:solidFill>
                <a:latin typeface="NotoSans-Regular"/>
              </a:rPr>
              <a:t>Sobretensiones en el rango de frecuencia industrial con una duración </a:t>
            </a:r>
            <a:r>
              <a:rPr lang="en-US" b="1" dirty="0">
                <a:solidFill>
                  <a:srgbClr val="FF0000"/>
                </a:solidFill>
                <a:latin typeface="NotoSans-Regular"/>
              </a:rPr>
              <a:t>del </a:t>
            </a:r>
            <a:r>
              <a:rPr lang="en-US" b="1" dirty="0" err="1">
                <a:solidFill>
                  <a:srgbClr val="FF0000"/>
                </a:solidFill>
                <a:latin typeface="NotoSans-Regular"/>
              </a:rPr>
              <a:t>orden</a:t>
            </a:r>
            <a:r>
              <a:rPr lang="en-US" b="1" dirty="0">
                <a:solidFill>
                  <a:srgbClr val="FF0000"/>
                </a:solidFill>
                <a:latin typeface="NotoSans-Regular"/>
              </a:rPr>
              <a:t> de </a:t>
            </a:r>
            <a:r>
              <a:rPr lang="en-US" b="1" dirty="0" err="1">
                <a:solidFill>
                  <a:srgbClr val="FF0000"/>
                </a:solidFill>
                <a:latin typeface="NotoSans-Regular"/>
              </a:rPr>
              <a:t>segundos</a:t>
            </a:r>
            <a:r>
              <a:rPr lang="en-US" b="1" dirty="0">
                <a:solidFill>
                  <a:srgbClr val="FF0000"/>
                </a:solidFill>
                <a:latin typeface="NotoSans-Regular"/>
              </a:rPr>
              <a:t>.</a:t>
            </a:r>
          </a:p>
          <a:p>
            <a:pPr marL="285750" indent="-285750" algn="just">
              <a:lnSpc>
                <a:spcPts val="1800"/>
              </a:lnSpc>
              <a:buFont typeface="Wingdings" panose="05000000000000000000" pitchFamily="2" charset="2"/>
              <a:buChar char="§"/>
              <a:defRPr/>
            </a:pPr>
            <a:r>
              <a:rPr lang="es-ES" b="1" dirty="0">
                <a:solidFill>
                  <a:srgbClr val="FF0000"/>
                </a:solidFill>
                <a:latin typeface="NotoSans-Regular"/>
              </a:rPr>
              <a:t>Conmutación de sobretensiones con una duración del orden de una </a:t>
            </a:r>
            <a:r>
              <a:rPr lang="en-US" b="1" dirty="0" err="1">
                <a:solidFill>
                  <a:srgbClr val="FF0000"/>
                </a:solidFill>
                <a:latin typeface="NotoSans-Regular"/>
              </a:rPr>
              <a:t>fracción</a:t>
            </a:r>
            <a:r>
              <a:rPr lang="en-US" b="1" dirty="0">
                <a:solidFill>
                  <a:srgbClr val="FF0000"/>
                </a:solidFill>
                <a:latin typeface="NotoSans-Regular"/>
              </a:rPr>
              <a:t> de </a:t>
            </a:r>
            <a:r>
              <a:rPr lang="en-US" b="1" dirty="0" err="1">
                <a:solidFill>
                  <a:srgbClr val="FF0000"/>
                </a:solidFill>
                <a:latin typeface="NotoSans-Regular"/>
              </a:rPr>
              <a:t>segundo</a:t>
            </a:r>
            <a:r>
              <a:rPr lang="en-US" b="1" dirty="0">
                <a:solidFill>
                  <a:srgbClr val="FF0000"/>
                </a:solidFill>
                <a:latin typeface="NotoSans-Regular"/>
              </a:rPr>
              <a:t>.</a:t>
            </a:r>
          </a:p>
          <a:p>
            <a:pPr marL="285750" indent="-285750" algn="just">
              <a:lnSpc>
                <a:spcPts val="1800"/>
              </a:lnSpc>
              <a:buFont typeface="Wingdings" panose="05000000000000000000" pitchFamily="2" charset="2"/>
              <a:buChar char="§"/>
              <a:defRPr/>
            </a:pPr>
            <a:r>
              <a:rPr lang="es-ES" b="1" dirty="0">
                <a:solidFill>
                  <a:srgbClr val="FF0000"/>
                </a:solidFill>
                <a:latin typeface="NotoSans-Regular"/>
              </a:rPr>
              <a:t>Sobretensiones de rayo con una duración del orden de </a:t>
            </a:r>
            <a:r>
              <a:rPr lang="en-US" b="1" dirty="0" err="1">
                <a:solidFill>
                  <a:srgbClr val="FF0000"/>
                </a:solidFill>
                <a:latin typeface="NotoSans-Regular"/>
              </a:rPr>
              <a:t>microsegundos</a:t>
            </a:r>
            <a:r>
              <a:rPr lang="en-US" b="1" dirty="0">
                <a:solidFill>
                  <a:srgbClr val="FF0000"/>
                </a:solidFill>
                <a:latin typeface="NotoSans-Regular"/>
              </a:rPr>
              <a:t>.</a:t>
            </a:r>
          </a:p>
          <a:p>
            <a:pPr algn="just">
              <a:lnSpc>
                <a:spcPts val="1800"/>
              </a:lnSpc>
              <a:defRPr/>
            </a:pPr>
            <a:endParaRPr lang="en-US" dirty="0">
              <a:latin typeface="NotoSans-Regular"/>
            </a:endParaRPr>
          </a:p>
          <a:p>
            <a:pPr algn="just">
              <a:lnSpc>
                <a:spcPts val="1800"/>
              </a:lnSpc>
              <a:defRPr/>
            </a:pPr>
            <a:r>
              <a:rPr lang="es-ES" dirty="0">
                <a:latin typeface="NotoSans-Regular"/>
              </a:rPr>
              <a:t>Los diferentes grupos de sobretensiones también se han considerado en un código de prueba, que puede identificar una o varias pruebas, que se realizarán como pruebas individuales o combinadas. El código de prueba real para un objeto en particular depende principalmente del tamaño y los voltajes nominales del objeto, así como del estándar especificado para el transformador.</a:t>
            </a:r>
          </a:p>
          <a:p>
            <a:pPr algn="just">
              <a:lnSpc>
                <a:spcPts val="1800"/>
              </a:lnSpc>
              <a:defRPr/>
            </a:pPr>
            <a:endParaRPr lang="es-ES" dirty="0">
              <a:latin typeface="NotoSans-Regular"/>
            </a:endParaRPr>
          </a:p>
          <a:p>
            <a:pPr algn="just">
              <a:lnSpc>
                <a:spcPts val="1800"/>
              </a:lnSpc>
              <a:defRPr/>
            </a:pPr>
            <a:r>
              <a:rPr lang="en-US" b="1" dirty="0">
                <a:latin typeface="NotoSans-Regular"/>
              </a:rPr>
              <a:t>2.1 </a:t>
            </a:r>
            <a:r>
              <a:rPr lang="en-US" b="1" dirty="0" err="1">
                <a:latin typeface="NotoSans-Regular"/>
              </a:rPr>
              <a:t>Referencias</a:t>
            </a:r>
            <a:r>
              <a:rPr lang="en-US" b="1" dirty="0">
                <a:latin typeface="NotoSans-Regular"/>
              </a:rPr>
              <a:t> / </a:t>
            </a:r>
            <a:r>
              <a:rPr lang="en-US" b="1" dirty="0" err="1">
                <a:latin typeface="NotoSans-Regular"/>
              </a:rPr>
              <a:t>Estándares</a:t>
            </a:r>
            <a:endParaRPr lang="en-US" b="1" dirty="0">
              <a:latin typeface="NotoSans-Regular"/>
            </a:endParaRPr>
          </a:p>
          <a:p>
            <a:pPr algn="just">
              <a:lnSpc>
                <a:spcPts val="1800"/>
              </a:lnSpc>
              <a:defRPr/>
            </a:pPr>
            <a:endParaRPr lang="en-US" b="1" dirty="0">
              <a:latin typeface="NotoSans-Regular"/>
            </a:endParaRPr>
          </a:p>
          <a:p>
            <a:pPr algn="just">
              <a:lnSpc>
                <a:spcPts val="1800"/>
              </a:lnSpc>
              <a:defRPr/>
            </a:pPr>
            <a:r>
              <a:rPr lang="en-US" dirty="0"/>
              <a:t>• IEC 60076-3 (2000): Power transformers – Part 3 : “Insulation levels, dielectric tests and external clearances in air” [3].</a:t>
            </a:r>
          </a:p>
          <a:p>
            <a:pPr algn="just">
              <a:lnSpc>
                <a:spcPts val="1800"/>
              </a:lnSpc>
              <a:defRPr/>
            </a:pPr>
            <a:r>
              <a:rPr lang="en-US" dirty="0"/>
              <a:t>• IEEE C57.12.90-1999: IEEE Standard Test Code for Liquid-Immersed Distribution, Power and Regulating Transformers, clause 10: “Dielectric tests” [51].</a:t>
            </a:r>
          </a:p>
          <a:p>
            <a:pPr algn="just">
              <a:lnSpc>
                <a:spcPts val="1800"/>
              </a:lnSpc>
              <a:defRPr/>
            </a:pPr>
            <a:r>
              <a:rPr lang="en-US" dirty="0"/>
              <a:t>• IEEE C57.12.00-2000: IEEE Standard General Requirements for Liquid-Immersed Distribution, Power, and Regulating Transformers [50].</a:t>
            </a:r>
            <a:endParaRPr lang="en-US" dirty="0">
              <a:latin typeface="NotoSans-Regular"/>
            </a:endParaRPr>
          </a:p>
        </p:txBody>
      </p:sp>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ángulo 3"/>
          <p:cNvSpPr>
            <a:spLocks noChangeArrowheads="1"/>
          </p:cNvSpPr>
          <p:nvPr/>
        </p:nvSpPr>
        <p:spPr bwMode="auto">
          <a:xfrm>
            <a:off x="168478" y="208330"/>
            <a:ext cx="4926204" cy="6737742"/>
          </a:xfrm>
          <a:prstGeom prst="rect">
            <a:avLst/>
          </a:prstGeom>
          <a:noFill/>
          <a:ln w="9525">
            <a:noFill/>
            <a:miter lim="800000"/>
            <a:headEnd/>
            <a:tailEnd/>
          </a:ln>
        </p:spPr>
        <p:txBody>
          <a:bodyPr>
            <a:spAutoFit/>
          </a:bodyPr>
          <a:lstStyle/>
          <a:p>
            <a:pPr algn="just">
              <a:lnSpc>
                <a:spcPts val="1900"/>
              </a:lnSpc>
            </a:pPr>
            <a:r>
              <a:rPr lang="en-US" altLang="en-US" b="1">
                <a:solidFill>
                  <a:srgbClr val="171615"/>
                </a:solidFill>
                <a:latin typeface="NotoSans-Regular"/>
              </a:rPr>
              <a:t>2.2 General</a:t>
            </a:r>
          </a:p>
          <a:p>
            <a:pPr algn="just">
              <a:lnSpc>
                <a:spcPts val="1900"/>
              </a:lnSpc>
            </a:pPr>
            <a:endParaRPr lang="en-US" altLang="en-US" b="1">
              <a:solidFill>
                <a:srgbClr val="171615"/>
              </a:solidFill>
              <a:latin typeface="NotoSans-Regular"/>
            </a:endParaRPr>
          </a:p>
          <a:p>
            <a:pPr algn="just">
              <a:lnSpc>
                <a:spcPts val="1900"/>
              </a:lnSpc>
            </a:pPr>
            <a:r>
              <a:rPr lang="es-ES" altLang="en-US">
                <a:solidFill>
                  <a:srgbClr val="171615"/>
                </a:solidFill>
                <a:latin typeface="NotoSans-Regular"/>
              </a:rPr>
              <a:t>Los voltajes de prueba son principalmente voltajes de CA sinusoidales, pero también incluyen voltaje de impulso transitorio.</a:t>
            </a:r>
          </a:p>
          <a:p>
            <a:pPr algn="just">
              <a:lnSpc>
                <a:spcPts val="1900"/>
              </a:lnSpc>
            </a:pPr>
            <a:r>
              <a:rPr lang="es-ES" altLang="en-US">
                <a:solidFill>
                  <a:srgbClr val="171615"/>
                </a:solidFill>
                <a:latin typeface="NotoSans-Regular"/>
              </a:rPr>
              <a:t>El presente programa de prueba tiene sus raíces en un código de prueba basado en pruebas de CA de corta duración a voltajes considerablemente más altos que los voltajes de funcionamiento normales. Más tarde se descubrió que las formas de voltaje adicionales, es decir, voltajes transitorios, podrían describir mejor las tensiones durante condiciones anormales, tales como rayos y operaciones de conmutación.</a:t>
            </a:r>
          </a:p>
          <a:p>
            <a:pPr algn="just">
              <a:lnSpc>
                <a:spcPts val="1900"/>
              </a:lnSpc>
            </a:pPr>
            <a:r>
              <a:rPr lang="es-ES" altLang="en-US">
                <a:solidFill>
                  <a:srgbClr val="171615"/>
                </a:solidFill>
                <a:latin typeface="NotoSans-Regular"/>
              </a:rPr>
              <a:t>Originalmente, la prueba dieléctrica era como una prueba de pasa / no pasa, donde el objeto de prueba pasaba la prueba o se descomponía eléctricamente.</a:t>
            </a:r>
          </a:p>
          <a:p>
            <a:pPr algn="just">
              <a:lnSpc>
                <a:spcPts val="1900"/>
              </a:lnSpc>
            </a:pPr>
            <a:r>
              <a:rPr lang="es-ES" altLang="en-US">
                <a:solidFill>
                  <a:srgbClr val="171615"/>
                </a:solidFill>
                <a:latin typeface="NotoSans-Regular"/>
              </a:rPr>
              <a:t>Posteriormente se introdujeron herramientas de diagnóstico más sofisticadas y hoy la medición de descargas parciales se ha convertido en una herramienta </a:t>
            </a:r>
            <a:r>
              <a:rPr lang="en-US" altLang="en-US">
                <a:solidFill>
                  <a:srgbClr val="171615"/>
                </a:solidFill>
                <a:latin typeface="NotoSans-Regular"/>
              </a:rPr>
              <a:t>indispensable.</a:t>
            </a:r>
          </a:p>
          <a:p>
            <a:pPr algn="just"/>
            <a:endParaRPr lang="es-ES" altLang="en-US">
              <a:solidFill>
                <a:srgbClr val="171615"/>
              </a:solidFill>
              <a:latin typeface="NotoSans-Regular"/>
            </a:endParaRPr>
          </a:p>
          <a:p>
            <a:pPr algn="just"/>
            <a:endParaRPr lang="es-ES" altLang="en-US">
              <a:latin typeface="NotoSans-Regular"/>
            </a:endParaRPr>
          </a:p>
        </p:txBody>
      </p:sp>
      <p:sp>
        <p:nvSpPr>
          <p:cNvPr id="5" name="Rectángulo 4"/>
          <p:cNvSpPr/>
          <p:nvPr/>
        </p:nvSpPr>
        <p:spPr>
          <a:xfrm>
            <a:off x="5096074" y="208329"/>
            <a:ext cx="5428850" cy="3323987"/>
          </a:xfrm>
          <a:prstGeom prst="rect">
            <a:avLst/>
          </a:prstGeom>
        </p:spPr>
        <p:txBody>
          <a:bodyPr>
            <a:spAutoFit/>
          </a:bodyPr>
          <a:lstStyle/>
          <a:p>
            <a:pPr algn="just">
              <a:lnSpc>
                <a:spcPts val="1800"/>
              </a:lnSpc>
              <a:defRPr/>
            </a:pPr>
            <a:r>
              <a:rPr lang="es-ES" b="1" dirty="0">
                <a:latin typeface="NotoSans-Regular"/>
              </a:rPr>
              <a:t>2.3 Sobretensiones que aparecen durante el </a:t>
            </a:r>
            <a:r>
              <a:rPr lang="en-US" b="1" dirty="0" err="1">
                <a:latin typeface="NotoSans-Regular"/>
              </a:rPr>
              <a:t>funcionamiento</a:t>
            </a:r>
            <a:endParaRPr lang="en-US" b="1" dirty="0">
              <a:latin typeface="NotoSans-Regular"/>
            </a:endParaRPr>
          </a:p>
          <a:p>
            <a:pPr algn="just">
              <a:lnSpc>
                <a:spcPts val="1800"/>
              </a:lnSpc>
              <a:defRPr/>
            </a:pPr>
            <a:endParaRPr lang="en-US" b="1" dirty="0">
              <a:latin typeface="NotoSans-Regular"/>
            </a:endParaRPr>
          </a:p>
          <a:p>
            <a:pPr algn="just">
              <a:lnSpc>
                <a:spcPts val="1800"/>
              </a:lnSpc>
              <a:defRPr/>
            </a:pPr>
            <a:r>
              <a:rPr lang="es-ES" dirty="0">
                <a:latin typeface="NotoSans-Regular"/>
              </a:rPr>
              <a:t>Además de su voltaje de funcionamiento normal, un voltaje cercano al voltaje nominal, un transformador estará sujeto a diferentes tipos de sobretensiones. Dependiendo de la duración de la sobretensión, generalmente se denominan:</a:t>
            </a:r>
          </a:p>
          <a:p>
            <a:pPr marL="285750" indent="-285750" algn="just">
              <a:lnSpc>
                <a:spcPts val="1800"/>
              </a:lnSpc>
              <a:buFont typeface="Wingdings" panose="05000000000000000000" pitchFamily="2" charset="2"/>
              <a:buChar char="§"/>
              <a:defRPr/>
            </a:pPr>
            <a:r>
              <a:rPr lang="en-US" dirty="0" err="1">
                <a:latin typeface="NotoSans-Regular"/>
              </a:rPr>
              <a:t>Sobretensión</a:t>
            </a:r>
            <a:r>
              <a:rPr lang="en-US" dirty="0">
                <a:latin typeface="NotoSans-Regular"/>
              </a:rPr>
              <a:t> de </a:t>
            </a:r>
            <a:r>
              <a:rPr lang="en-US" dirty="0" err="1">
                <a:latin typeface="NotoSans-Regular"/>
              </a:rPr>
              <a:t>rayos</a:t>
            </a:r>
            <a:endParaRPr lang="en-US" dirty="0">
              <a:latin typeface="NotoSans-Regular"/>
            </a:endParaRPr>
          </a:p>
          <a:p>
            <a:pPr marL="285750" indent="-285750" algn="just">
              <a:lnSpc>
                <a:spcPts val="1800"/>
              </a:lnSpc>
              <a:buFont typeface="Wingdings" panose="05000000000000000000" pitchFamily="2" charset="2"/>
              <a:buChar char="§"/>
              <a:defRPr/>
            </a:pPr>
            <a:r>
              <a:rPr lang="en-US" dirty="0" err="1">
                <a:latin typeface="NotoSans-Regular"/>
              </a:rPr>
              <a:t>Sobretensión</a:t>
            </a:r>
            <a:r>
              <a:rPr lang="en-US" dirty="0">
                <a:latin typeface="NotoSans-Regular"/>
              </a:rPr>
              <a:t> de </a:t>
            </a:r>
            <a:r>
              <a:rPr lang="en-US" dirty="0" err="1">
                <a:latin typeface="NotoSans-Regular"/>
              </a:rPr>
              <a:t>conmutación</a:t>
            </a:r>
            <a:r>
              <a:rPr lang="en-US" dirty="0">
                <a:latin typeface="NotoSans-Regular"/>
              </a:rPr>
              <a:t>  </a:t>
            </a:r>
          </a:p>
          <a:p>
            <a:pPr marL="285750" indent="-285750" algn="just">
              <a:lnSpc>
                <a:spcPts val="1800"/>
              </a:lnSpc>
              <a:buFont typeface="Wingdings" panose="05000000000000000000" pitchFamily="2" charset="2"/>
              <a:buChar char="§"/>
              <a:defRPr/>
            </a:pPr>
            <a:r>
              <a:rPr lang="en-US" dirty="0" err="1">
                <a:latin typeface="NotoSans-Regular"/>
              </a:rPr>
              <a:t>Sobretensión</a:t>
            </a:r>
            <a:r>
              <a:rPr lang="en-US" dirty="0">
                <a:latin typeface="NotoSans-Regular"/>
              </a:rPr>
              <a:t> temporal</a:t>
            </a:r>
          </a:p>
          <a:p>
            <a:pPr algn="just">
              <a:lnSpc>
                <a:spcPts val="1800"/>
              </a:lnSpc>
              <a:defRPr/>
            </a:pPr>
            <a:r>
              <a:rPr lang="es-ES" dirty="0">
                <a:latin typeface="NotoSans-Regular"/>
              </a:rPr>
              <a:t>Las magnitudes y la duración de cada categoría se muestran en la </a:t>
            </a:r>
            <a:r>
              <a:rPr lang="en-US" dirty="0" err="1">
                <a:latin typeface="NotoSans-Regular"/>
              </a:rPr>
              <a:t>figura</a:t>
            </a:r>
            <a:r>
              <a:rPr lang="en-US" dirty="0">
                <a:latin typeface="NotoSans-Regular"/>
              </a:rPr>
              <a:t> 2.1.</a:t>
            </a:r>
          </a:p>
        </p:txBody>
      </p:sp>
      <p:pic>
        <p:nvPicPr>
          <p:cNvPr id="27652" name="Picture 4"/>
          <p:cNvPicPr>
            <a:picLocks noChangeAspect="1" noChangeArrowheads="1"/>
          </p:cNvPicPr>
          <p:nvPr/>
        </p:nvPicPr>
        <p:blipFill>
          <a:blip r:embed="rId2"/>
          <a:srcRect/>
          <a:stretch>
            <a:fillRect/>
          </a:stretch>
        </p:blipFill>
        <p:spPr bwMode="auto">
          <a:xfrm>
            <a:off x="5472013" y="3545086"/>
            <a:ext cx="4072682" cy="3702645"/>
          </a:xfrm>
          <a:prstGeom prst="rect">
            <a:avLst/>
          </a:prstGeom>
          <a:noFill/>
          <a:ln w="9525">
            <a:noFill/>
            <a:miter lim="800000"/>
            <a:headEnd/>
            <a:tailEnd/>
          </a:ln>
        </p:spPr>
      </p:pic>
      <p:sp>
        <p:nvSpPr>
          <p:cNvPr id="6"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ángulo 3"/>
          <p:cNvSpPr>
            <a:spLocks noChangeArrowheads="1"/>
          </p:cNvSpPr>
          <p:nvPr/>
        </p:nvSpPr>
        <p:spPr bwMode="auto">
          <a:xfrm>
            <a:off x="293790" y="287108"/>
            <a:ext cx="5679476" cy="7571303"/>
          </a:xfrm>
          <a:prstGeom prst="rect">
            <a:avLst/>
          </a:prstGeom>
          <a:noFill/>
          <a:ln w="9525">
            <a:noFill/>
            <a:miter lim="800000"/>
            <a:headEnd/>
            <a:tailEnd/>
          </a:ln>
        </p:spPr>
        <p:txBody>
          <a:bodyPr>
            <a:spAutoFit/>
          </a:bodyPr>
          <a:lstStyle/>
          <a:p>
            <a:pPr algn="just"/>
            <a:r>
              <a:rPr lang="en-US" altLang="en-US" b="1">
                <a:latin typeface="NotoSans-Regular"/>
              </a:rPr>
              <a:t>2.3.1 Sobretensiones causadas por rayos</a:t>
            </a:r>
          </a:p>
          <a:p>
            <a:pPr algn="just"/>
            <a:endParaRPr lang="en-US" altLang="en-US" b="1">
              <a:latin typeface="NotoSans-Regular"/>
            </a:endParaRPr>
          </a:p>
          <a:p>
            <a:pPr algn="just"/>
            <a:r>
              <a:rPr lang="es-ES" altLang="en-US">
                <a:latin typeface="NotoSans-Regular"/>
              </a:rPr>
              <a:t>La amplitud de la sobretensión causada por rayos de descargas atmosféricas es función de la corriente del rayo y de la impedancia de impulso en el lugar del impacto. Las ondas se propagan a lo largo de la línea comenzando en la ubicación del impacto de voltaje. Para un observador a lo largo de la línea, la onda es unipolar y aumenta a un valor máximo en unos pocos microsegundos (frente de onda) y vuelve a decaer a cero en unos cien microsegundos.</a:t>
            </a:r>
          </a:p>
          <a:p>
            <a:pPr algn="just"/>
            <a:r>
              <a:rPr lang="es-ES" altLang="en-US">
                <a:latin typeface="NotoSans-Regular"/>
              </a:rPr>
              <a:t>A medida que se propagan, las ondas viajeras se deforman y amortiguan por la impedancia de línea y la descarga de corona. Los equipos de protección, como los descargadores de sobretensión y los descargadores de chispas, ya sea individualmente o en combinación, evitan que las sobretensiones extremas entren en el objeto a proteger, por ejemplo, un transformador. La inserción de descargadores o descargadores de chispas y la protección proporcionada pueden a su vez introducir una ruptura abrupta de voltaje, que puede verse como un impulso de rayo cortado en los terminales del transformador.</a:t>
            </a:r>
          </a:p>
          <a:p>
            <a:pPr algn="just"/>
            <a:endParaRPr lang="en-US" altLang="en-US">
              <a:latin typeface="NotoSans-Regular"/>
            </a:endParaRPr>
          </a:p>
        </p:txBody>
      </p:sp>
      <p:pic>
        <p:nvPicPr>
          <p:cNvPr id="28675" name="Picture 3"/>
          <p:cNvPicPr>
            <a:picLocks noChangeAspect="1" noChangeArrowheads="1"/>
          </p:cNvPicPr>
          <p:nvPr/>
        </p:nvPicPr>
        <p:blipFill>
          <a:blip r:embed="rId3"/>
          <a:srcRect/>
          <a:stretch>
            <a:fillRect/>
          </a:stretch>
        </p:blipFill>
        <p:spPr bwMode="auto">
          <a:xfrm>
            <a:off x="5973267" y="472678"/>
            <a:ext cx="4489000" cy="6636752"/>
          </a:xfrm>
          <a:prstGeom prst="rect">
            <a:avLst/>
          </a:prstGeom>
          <a:noFill/>
          <a:ln w="9525">
            <a:noFill/>
            <a:miter lim="800000"/>
            <a:headEnd/>
            <a:tailEnd/>
          </a:ln>
        </p:spPr>
      </p:pic>
      <p:sp>
        <p:nvSpPr>
          <p:cNvPr id="4"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ángulo 3"/>
          <p:cNvSpPr>
            <a:spLocks noChangeArrowheads="1"/>
          </p:cNvSpPr>
          <p:nvPr/>
        </p:nvSpPr>
        <p:spPr bwMode="auto">
          <a:xfrm>
            <a:off x="231134" y="154059"/>
            <a:ext cx="4926204" cy="7571303"/>
          </a:xfrm>
          <a:prstGeom prst="rect">
            <a:avLst/>
          </a:prstGeom>
          <a:noFill/>
          <a:ln w="9525">
            <a:noFill/>
            <a:miter lim="800000"/>
            <a:headEnd/>
            <a:tailEnd/>
          </a:ln>
        </p:spPr>
        <p:txBody>
          <a:bodyPr>
            <a:spAutoFit/>
          </a:bodyPr>
          <a:lstStyle/>
          <a:p>
            <a:pPr algn="just"/>
            <a:r>
              <a:rPr lang="en-US" altLang="en-US" b="1">
                <a:latin typeface="NotoSans-Regular"/>
              </a:rPr>
              <a:t>2.3.2 Sobretensiones de Conmutación </a:t>
            </a:r>
          </a:p>
          <a:p>
            <a:pPr algn="just"/>
            <a:endParaRPr lang="en-US" altLang="en-US" b="1">
              <a:latin typeface="NotoSans-Regular"/>
            </a:endParaRPr>
          </a:p>
          <a:p>
            <a:pPr algn="just"/>
            <a:r>
              <a:rPr lang="es-ES" altLang="en-US">
                <a:latin typeface="NotoSans-Regular"/>
              </a:rPr>
              <a:t>Las operaciones de conmutación en redes de alta tensión provocan fenómenos transitorios que pueden provocar sobretensiones. La figura 2.3 muestra un ejemplo de una sobretensión de impulso de conmutación cuando se conmuta en una línea </a:t>
            </a:r>
            <a:r>
              <a:rPr lang="en-US" altLang="en-US">
                <a:latin typeface="NotoSans-Regular"/>
              </a:rPr>
              <a:t>aérea.</a:t>
            </a:r>
          </a:p>
          <a:p>
            <a:pPr algn="just"/>
            <a:r>
              <a:rPr lang="es-ES" altLang="en-US">
                <a:latin typeface="NotoSans-Regular"/>
              </a:rPr>
              <a:t>La forma y duración de las sobretensiones de impulso de conmutación varían, dependiendo de la operación de conmutación y la configuración </a:t>
            </a:r>
            <a:r>
              <a:rPr lang="en-US" altLang="en-US">
                <a:solidFill>
                  <a:srgbClr val="171615"/>
                </a:solidFill>
                <a:latin typeface="NotoSans-Regular"/>
              </a:rPr>
              <a:t>de la red.</a:t>
            </a:r>
          </a:p>
          <a:p>
            <a:pPr algn="just"/>
            <a:endParaRPr lang="es-ES" altLang="en-US">
              <a:solidFill>
                <a:srgbClr val="171615"/>
              </a:solidFill>
              <a:latin typeface="NotoSans-Regular"/>
            </a:endParaRPr>
          </a:p>
          <a:p>
            <a:pPr algn="just"/>
            <a:r>
              <a:rPr lang="en-US" altLang="en-US" b="1"/>
              <a:t>2.3.3 Sobretensiones temporales</a:t>
            </a:r>
          </a:p>
          <a:p>
            <a:pPr algn="just"/>
            <a:endParaRPr lang="en-US" altLang="en-US" b="1"/>
          </a:p>
          <a:p>
            <a:pPr algn="just"/>
            <a:r>
              <a:rPr lang="es-ES" altLang="en-US"/>
              <a:t>Las sobretensiones temporales operativas y no operativas son </a:t>
            </a:r>
            <a:r>
              <a:rPr lang="en-US" altLang="en-US"/>
              <a:t>causadas por lo siguiente:</a:t>
            </a:r>
          </a:p>
          <a:p>
            <a:pPr algn="just"/>
            <a:r>
              <a:rPr lang="en-US" altLang="en-US"/>
              <a:t>• rechazo de carga: </a:t>
            </a:r>
            <a:r>
              <a:rPr lang="es-ES" altLang="en-US"/>
              <a:t>sobretensión de 1,1 a 1,4 pu, varios segundos</a:t>
            </a:r>
          </a:p>
          <a:p>
            <a:pPr algn="just"/>
            <a:r>
              <a:rPr lang="en-US" altLang="en-US"/>
              <a:t>• cortocircuito monofásico: </a:t>
            </a:r>
            <a:r>
              <a:rPr lang="es-ES" altLang="en-US"/>
              <a:t>sobretensión de 1,2 a 1,73 pu dependiendo de la configuración del </a:t>
            </a:r>
            <a:r>
              <a:rPr lang="en-US" altLang="en-US"/>
              <a:t>punto neutro</a:t>
            </a:r>
          </a:p>
          <a:p>
            <a:pPr algn="just"/>
            <a:r>
              <a:rPr lang="es-ES" altLang="en-US"/>
              <a:t>• Ferro resonancia (oscilaciones de dientes de sierra)</a:t>
            </a:r>
          </a:p>
          <a:p>
            <a:pPr algn="just"/>
            <a:r>
              <a:rPr lang="en-US" altLang="en-US"/>
              <a:t>• Efecto ferranti</a:t>
            </a:r>
          </a:p>
          <a:p>
            <a:pPr algn="just"/>
            <a:r>
              <a:rPr lang="en-US" altLang="en-US"/>
              <a:t>• otras oscilaciones de resonancia</a:t>
            </a:r>
            <a:endParaRPr lang="en-US" altLang="en-US">
              <a:latin typeface="NotoSans-Regular"/>
            </a:endParaRPr>
          </a:p>
        </p:txBody>
      </p:sp>
      <p:pic>
        <p:nvPicPr>
          <p:cNvPr id="29699" name="Picture 3"/>
          <p:cNvPicPr>
            <a:picLocks noChangeAspect="1" noChangeArrowheads="1"/>
          </p:cNvPicPr>
          <p:nvPr/>
        </p:nvPicPr>
        <p:blipFill>
          <a:blip r:embed="rId3"/>
          <a:srcRect/>
          <a:stretch>
            <a:fillRect/>
          </a:stretch>
        </p:blipFill>
        <p:spPr bwMode="auto">
          <a:xfrm>
            <a:off x="6988305" y="236340"/>
            <a:ext cx="3600668" cy="7039402"/>
          </a:xfrm>
          <a:prstGeom prst="rect">
            <a:avLst/>
          </a:prstGeom>
          <a:noFill/>
          <a:ln w="9525">
            <a:noFill/>
            <a:miter lim="800000"/>
            <a:headEnd/>
            <a:tailEnd/>
          </a:ln>
        </p:spPr>
      </p:pic>
      <p:pic>
        <p:nvPicPr>
          <p:cNvPr id="29700" name="Picture 4"/>
          <p:cNvPicPr>
            <a:picLocks noChangeAspect="1" noChangeArrowheads="1"/>
          </p:cNvPicPr>
          <p:nvPr/>
        </p:nvPicPr>
        <p:blipFill>
          <a:blip r:embed="rId4"/>
          <a:srcRect/>
          <a:stretch>
            <a:fillRect/>
          </a:stretch>
        </p:blipFill>
        <p:spPr bwMode="auto">
          <a:xfrm>
            <a:off x="5157338" y="3384026"/>
            <a:ext cx="1830967" cy="4166570"/>
          </a:xfrm>
          <a:prstGeom prst="rect">
            <a:avLst/>
          </a:prstGeom>
          <a:noFill/>
          <a:ln w="9525">
            <a:noFill/>
            <a:miter lim="800000"/>
            <a:headEnd/>
            <a:tailEnd/>
          </a:ln>
        </p:spPr>
      </p:pic>
      <p:sp>
        <p:nvSpPr>
          <p:cNvPr id="5"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ángulo 3"/>
          <p:cNvSpPr>
            <a:spLocks noChangeArrowheads="1"/>
          </p:cNvSpPr>
          <p:nvPr/>
        </p:nvSpPr>
        <p:spPr bwMode="auto">
          <a:xfrm>
            <a:off x="231134" y="287109"/>
            <a:ext cx="5304929" cy="7812395"/>
          </a:xfrm>
          <a:prstGeom prst="rect">
            <a:avLst/>
          </a:prstGeom>
          <a:noFill/>
          <a:ln w="9525">
            <a:noFill/>
            <a:miter lim="800000"/>
            <a:headEnd/>
            <a:tailEnd/>
          </a:ln>
        </p:spPr>
        <p:txBody>
          <a:bodyPr>
            <a:spAutoFit/>
          </a:bodyPr>
          <a:lstStyle/>
          <a:p>
            <a:pPr algn="just">
              <a:lnSpc>
                <a:spcPts val="1400"/>
              </a:lnSpc>
            </a:pPr>
            <a:r>
              <a:rPr lang="es-ES" altLang="en-US" b="1">
                <a:latin typeface="NotoSans-Regular"/>
              </a:rPr>
              <a:t>2.4 Verificación de la mayor resistencia eléctrica de aislamiento del transformador </a:t>
            </a:r>
          </a:p>
          <a:p>
            <a:pPr algn="just">
              <a:lnSpc>
                <a:spcPts val="1400"/>
              </a:lnSpc>
            </a:pPr>
            <a:endParaRPr lang="es-ES" altLang="en-US" sz="1600">
              <a:latin typeface="NotoSans-Regular"/>
            </a:endParaRPr>
          </a:p>
          <a:p>
            <a:pPr algn="just">
              <a:lnSpc>
                <a:spcPts val="1400"/>
              </a:lnSpc>
            </a:pPr>
            <a:r>
              <a:rPr lang="es-ES" altLang="en-US" sz="1600">
                <a:latin typeface="NotoSans-Regular"/>
              </a:rPr>
              <a:t>La relación básica de la tensión a tierra soportada por el aislamiento del conductor en función de la duración de la sobretensión se puede ver en la figura 2.4.</a:t>
            </a:r>
          </a:p>
          <a:p>
            <a:pPr algn="just">
              <a:lnSpc>
                <a:spcPts val="1400"/>
              </a:lnSpc>
            </a:pPr>
            <a:r>
              <a:rPr lang="es-ES" altLang="en-US" sz="1600">
                <a:latin typeface="NotoSans-Regular"/>
              </a:rPr>
              <a:t>La curva I representa el comportamiento fundamental del aislamiento principal (a tierra) para transformadores. La fuerza eléctrica y, por lo tanto, la vida útil disminuyen con la duración de las tensiones de voltaje CA. Por supuesto, la vida real también depende de otros factores como la construcción del aislamiento, la pureza del aceite, la temperatura, la descarga parcial, etc. Se especifica una prueba para cada área de duración A, B y C:</a:t>
            </a:r>
          </a:p>
          <a:p>
            <a:pPr algn="just">
              <a:lnSpc>
                <a:spcPts val="1400"/>
              </a:lnSpc>
            </a:pPr>
            <a:r>
              <a:rPr lang="en-US" altLang="en-US" sz="1600" b="1">
                <a:latin typeface="NotoSans-Regular"/>
              </a:rPr>
              <a:t>Área A</a:t>
            </a:r>
          </a:p>
          <a:p>
            <a:pPr algn="just">
              <a:lnSpc>
                <a:spcPts val="1400"/>
              </a:lnSpc>
            </a:pPr>
            <a:r>
              <a:rPr lang="es-ES" altLang="en-US" sz="1600">
                <a:latin typeface="NotoSans-Regular"/>
              </a:rPr>
              <a:t>Verificación de la tensión soportada a impulso tipo rayo 1,2 / 50 μs</a:t>
            </a:r>
          </a:p>
          <a:p>
            <a:pPr algn="just">
              <a:lnSpc>
                <a:spcPts val="1400"/>
              </a:lnSpc>
            </a:pPr>
            <a:r>
              <a:rPr lang="en-US" altLang="en-US" sz="1600" b="1">
                <a:latin typeface="NotoSans-Regular"/>
              </a:rPr>
              <a:t>Área B</a:t>
            </a:r>
          </a:p>
          <a:p>
            <a:pPr algn="just">
              <a:lnSpc>
                <a:spcPts val="1400"/>
              </a:lnSpc>
            </a:pPr>
            <a:r>
              <a:rPr lang="es-ES" altLang="en-US" sz="1600">
                <a:latin typeface="NotoSans-Regular"/>
              </a:rPr>
              <a:t>verificación de la tensión soportada al impulso de </a:t>
            </a:r>
            <a:r>
              <a:rPr lang="en-US" altLang="en-US" sz="1600">
                <a:latin typeface="NotoSans-Regular"/>
              </a:rPr>
              <a:t>conmutación ≥100 / ≥1000 </a:t>
            </a:r>
            <a:r>
              <a:rPr lang="el-GR" altLang="en-US" sz="1600">
                <a:latin typeface="NotoSans-Regular"/>
              </a:rPr>
              <a:t>μ</a:t>
            </a:r>
            <a:r>
              <a:rPr lang="en-US" altLang="en-US" sz="1600">
                <a:latin typeface="NotoSans-Regular"/>
              </a:rPr>
              <a:t>s</a:t>
            </a:r>
          </a:p>
          <a:p>
            <a:pPr algn="just">
              <a:lnSpc>
                <a:spcPts val="1400"/>
              </a:lnSpc>
            </a:pPr>
            <a:r>
              <a:rPr lang="en-US" altLang="en-US" sz="1600" b="1">
                <a:latin typeface="NotoSans-Regular"/>
              </a:rPr>
              <a:t>Área C</a:t>
            </a:r>
          </a:p>
          <a:p>
            <a:pPr algn="just">
              <a:lnSpc>
                <a:spcPts val="1400"/>
              </a:lnSpc>
            </a:pPr>
            <a:r>
              <a:rPr lang="es-ES" altLang="en-US" sz="1600">
                <a:latin typeface="NotoSans-Regular"/>
              </a:rPr>
              <a:t>verificación de la tensión soportada de prueba de CA, 60 s (ver secciones 7 y 8)</a:t>
            </a:r>
          </a:p>
          <a:p>
            <a:pPr algn="just">
              <a:lnSpc>
                <a:spcPts val="1400"/>
              </a:lnSpc>
            </a:pPr>
            <a:endParaRPr lang="es-ES" altLang="en-US" sz="1600">
              <a:latin typeface="NotoSans-Regular"/>
            </a:endParaRPr>
          </a:p>
          <a:p>
            <a:pPr algn="just">
              <a:lnSpc>
                <a:spcPts val="1400"/>
              </a:lnSpc>
            </a:pPr>
            <a:r>
              <a:rPr lang="es-ES" altLang="en-US" sz="1600">
                <a:latin typeface="NotoSans-Regular"/>
              </a:rPr>
              <a:t>Los tres voltajes de prueba se muestran en la curva I de la figura 2.4. La magnitud de los voltajes soportados (voltajes de prueba) depende del voltaje más alto para el equipo Um y está definido en IEC e IEEE.</a:t>
            </a:r>
          </a:p>
          <a:p>
            <a:pPr algn="just">
              <a:lnSpc>
                <a:spcPts val="1400"/>
              </a:lnSpc>
            </a:pPr>
            <a:r>
              <a:rPr lang="es-ES" altLang="en-US" sz="1600">
                <a:latin typeface="NotoSans-Regular"/>
              </a:rPr>
              <a:t>Como comparación, la curva II en la figura 2.4 muestra la característica de tensión soportada de las distancias de aislamiento del aire en redes donde Um ≥ 245 kV. Vale la pena señalar la disminución significativa de la tensión soportada en el área de las sobretensiones de conmutación y el consiguiente aumento de la tensión a la frecuencia nominal.</a:t>
            </a:r>
          </a:p>
          <a:p>
            <a:pPr algn="just">
              <a:lnSpc>
                <a:spcPts val="1400"/>
              </a:lnSpc>
            </a:pPr>
            <a:r>
              <a:rPr lang="es-ES" altLang="en-US" sz="1600">
                <a:latin typeface="NotoSans-Regular"/>
              </a:rPr>
              <a:t>Aquí se requiere la prueba de impulso de conmutación en todos los casos, mientras que no es necesaria una prueba de tensión alterna adicional.</a:t>
            </a:r>
            <a:endParaRPr lang="en-US" altLang="en-US" sz="1600">
              <a:latin typeface="NotoSans-Regular"/>
            </a:endParaRPr>
          </a:p>
        </p:txBody>
      </p:sp>
      <p:pic>
        <p:nvPicPr>
          <p:cNvPr id="30723" name="Picture 3"/>
          <p:cNvPicPr>
            <a:picLocks noChangeAspect="1" noChangeArrowheads="1"/>
          </p:cNvPicPr>
          <p:nvPr/>
        </p:nvPicPr>
        <p:blipFill>
          <a:blip r:embed="rId3"/>
          <a:srcRect/>
          <a:stretch>
            <a:fillRect/>
          </a:stretch>
        </p:blipFill>
        <p:spPr bwMode="auto">
          <a:xfrm>
            <a:off x="5536062" y="287108"/>
            <a:ext cx="5157338" cy="7275742"/>
          </a:xfrm>
          <a:prstGeom prst="rect">
            <a:avLst/>
          </a:prstGeom>
          <a:noFill/>
          <a:ln w="9525">
            <a:noFill/>
            <a:miter lim="800000"/>
            <a:headEnd/>
            <a:tailEnd/>
          </a:ln>
        </p:spPr>
      </p:pic>
      <p:sp>
        <p:nvSpPr>
          <p:cNvPr id="4"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ángulo 3"/>
          <p:cNvSpPr>
            <a:spLocks noChangeArrowheads="1"/>
          </p:cNvSpPr>
          <p:nvPr/>
        </p:nvSpPr>
        <p:spPr bwMode="auto">
          <a:xfrm>
            <a:off x="208856" y="367639"/>
            <a:ext cx="10338346" cy="6550969"/>
          </a:xfrm>
          <a:prstGeom prst="rect">
            <a:avLst/>
          </a:prstGeom>
          <a:noFill/>
          <a:ln w="9525">
            <a:noFill/>
            <a:miter lim="800000"/>
            <a:headEnd/>
            <a:tailEnd/>
          </a:ln>
        </p:spPr>
        <p:txBody>
          <a:bodyPr>
            <a:spAutoFit/>
          </a:bodyPr>
          <a:lstStyle/>
          <a:p>
            <a:pPr algn="just">
              <a:lnSpc>
                <a:spcPts val="1900"/>
              </a:lnSpc>
            </a:pPr>
            <a:r>
              <a:rPr lang="en-US" altLang="en-US" b="1">
                <a:solidFill>
                  <a:srgbClr val="171615"/>
                </a:solidFill>
                <a:latin typeface="NotoSans-Regular"/>
              </a:rPr>
              <a:t>2.5 Voltajes de prueba</a:t>
            </a:r>
          </a:p>
          <a:p>
            <a:pPr algn="just">
              <a:lnSpc>
                <a:spcPts val="1900"/>
              </a:lnSpc>
            </a:pPr>
            <a:endParaRPr lang="en-US" altLang="en-US" b="1">
              <a:solidFill>
                <a:srgbClr val="171615"/>
              </a:solidFill>
              <a:latin typeface="NotoSans-Regular"/>
            </a:endParaRPr>
          </a:p>
          <a:p>
            <a:pPr algn="just">
              <a:lnSpc>
                <a:spcPts val="1900"/>
              </a:lnSpc>
            </a:pPr>
            <a:r>
              <a:rPr lang="es-ES" altLang="en-US">
                <a:solidFill>
                  <a:srgbClr val="171615"/>
                </a:solidFill>
                <a:latin typeface="NotoSans-Regular"/>
              </a:rPr>
              <a:t>Los códigos de prueba actuales especifican tensiones de prueba alternas, así como </a:t>
            </a:r>
            <a:r>
              <a:rPr lang="en-US" altLang="en-US">
                <a:solidFill>
                  <a:srgbClr val="171615"/>
                </a:solidFill>
                <a:latin typeface="NotoSans-Regular"/>
              </a:rPr>
              <a:t>tensiones de impulso transitorias.</a:t>
            </a:r>
          </a:p>
          <a:p>
            <a:pPr algn="just">
              <a:lnSpc>
                <a:spcPts val="1900"/>
              </a:lnSpc>
            </a:pPr>
            <a:endParaRPr lang="en-US" altLang="en-US">
              <a:solidFill>
                <a:srgbClr val="171615"/>
              </a:solidFill>
              <a:latin typeface="NotoSans-Regular"/>
            </a:endParaRPr>
          </a:p>
          <a:p>
            <a:pPr algn="just">
              <a:lnSpc>
                <a:spcPts val="1900"/>
              </a:lnSpc>
            </a:pPr>
            <a:r>
              <a:rPr lang="en-US" altLang="en-US" b="1">
                <a:latin typeface="NotoSans-Regular"/>
              </a:rPr>
              <a:t>2.5.1 Tensiones alternas</a:t>
            </a:r>
          </a:p>
          <a:p>
            <a:pPr algn="just">
              <a:lnSpc>
                <a:spcPts val="1900"/>
              </a:lnSpc>
            </a:pPr>
            <a:endParaRPr lang="en-US" altLang="en-US" b="1">
              <a:solidFill>
                <a:srgbClr val="878786"/>
              </a:solidFill>
              <a:latin typeface="NotoSans-Regular"/>
            </a:endParaRPr>
          </a:p>
          <a:p>
            <a:pPr algn="just">
              <a:lnSpc>
                <a:spcPts val="1900"/>
              </a:lnSpc>
            </a:pPr>
            <a:r>
              <a:rPr lang="es-ES" altLang="en-US">
                <a:solidFill>
                  <a:srgbClr val="171615"/>
                </a:solidFill>
                <a:latin typeface="NotoSans-Regular"/>
              </a:rPr>
              <a:t>El voltaje de prueba alterno puede consistir en un voltaje que energiza eléctricamente un circuito, que en el contexto de las Normas se denomina </a:t>
            </a:r>
            <a:r>
              <a:rPr lang="en-US" altLang="en-US">
                <a:solidFill>
                  <a:srgbClr val="171615"/>
                </a:solidFill>
                <a:latin typeface="NotoSans-Regular"/>
              </a:rPr>
              <a:t>Prueba de fuente separada voltaje, o un voltaje a través de dos terminales de </a:t>
            </a:r>
            <a:r>
              <a:rPr lang="es-ES" altLang="en-US">
                <a:solidFill>
                  <a:srgbClr val="171615"/>
                </a:solidFill>
                <a:latin typeface="NotoSans-Regular"/>
              </a:rPr>
              <a:t>un devanado, necesario para realizar una prueba llamada Prueba de tensión </a:t>
            </a:r>
            <a:r>
              <a:rPr lang="en-US" altLang="en-US">
                <a:solidFill>
                  <a:srgbClr val="171615"/>
                </a:solidFill>
                <a:latin typeface="NotoSans-Regular"/>
              </a:rPr>
              <a:t>inducida.</a:t>
            </a:r>
            <a:r>
              <a:rPr lang="es-ES" altLang="en-US">
                <a:latin typeface="NotoSans-Regular"/>
              </a:rPr>
              <a:t> </a:t>
            </a:r>
          </a:p>
          <a:p>
            <a:pPr algn="just">
              <a:lnSpc>
                <a:spcPts val="1900"/>
              </a:lnSpc>
            </a:pPr>
            <a:r>
              <a:rPr lang="es-ES" altLang="en-US">
                <a:latin typeface="NotoSans-Regular"/>
              </a:rPr>
              <a:t>Tradicionalmente, la duración de la tensión de prueba alterna ha sido de un minuto, que es la llamada prueba de un minuto a baja frecuencia (una frecuencia cercana a la frecuencia de potencia normal). Para voltajes considerablemente por encima del valor nominal durante una prueba de voltaje inducido, el núcleo se saturará a menos que la frecuencia aumente en proporción al voltaje de prueba. Las pruebas a mayor frecuencia generalmente conducen a una reducción de la duración de la prueba en proporción a la frecuencia seleccionada. Esto se basa en la filosofía de que las tensiones permisibles no solo dependen de la duración de la prueba, sino también del número de veces que se aplica voltaje.</a:t>
            </a:r>
          </a:p>
          <a:p>
            <a:pPr algn="just">
              <a:lnSpc>
                <a:spcPts val="1900"/>
              </a:lnSpc>
            </a:pPr>
            <a:r>
              <a:rPr lang="es-ES" altLang="en-US">
                <a:latin typeface="NotoSans-Regular"/>
              </a:rPr>
              <a:t>Para grandes transformadores de alta tensión, la prueba de tensión inducida de corta duración a menudo se ha sustituido hoy en día por una combinación de una prueba de tensión inducida de larga duración con mediciones de descargas parciales, junto con una prueba de impulso de conmutación. El impulso de conmutación se considera entonces decisivo para la integridad del aislamiento, mientras que el nivel de descargas parciales es una medida cualitativa de </a:t>
            </a:r>
            <a:r>
              <a:rPr lang="en-US" altLang="en-US">
                <a:latin typeface="NotoSans-Regular"/>
              </a:rPr>
              <a:t>aislamiento.</a:t>
            </a:r>
          </a:p>
        </p:txBody>
      </p:sp>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ángulo 3"/>
          <p:cNvSpPr>
            <a:spLocks noChangeArrowheads="1"/>
          </p:cNvSpPr>
          <p:nvPr/>
        </p:nvSpPr>
        <p:spPr bwMode="auto">
          <a:xfrm>
            <a:off x="168478" y="208329"/>
            <a:ext cx="10167084" cy="6186309"/>
          </a:xfrm>
          <a:prstGeom prst="rect">
            <a:avLst/>
          </a:prstGeom>
          <a:noFill/>
          <a:ln w="9525">
            <a:noFill/>
            <a:miter lim="800000"/>
            <a:headEnd/>
            <a:tailEnd/>
          </a:ln>
        </p:spPr>
        <p:txBody>
          <a:bodyPr>
            <a:spAutoFit/>
          </a:bodyPr>
          <a:lstStyle/>
          <a:p>
            <a:pPr algn="just"/>
            <a:r>
              <a:rPr lang="en-US" altLang="en-US" b="1">
                <a:latin typeface="NotoSans-Regular"/>
              </a:rPr>
              <a:t>2.5.2 Tensiones de impulso</a:t>
            </a:r>
          </a:p>
          <a:p>
            <a:pPr algn="just"/>
            <a:endParaRPr lang="en-US" altLang="en-US" b="1">
              <a:latin typeface="NotoSans-Regular"/>
            </a:endParaRPr>
          </a:p>
          <a:p>
            <a:pPr algn="just"/>
            <a:r>
              <a:rPr lang="es-ES" altLang="en-US">
                <a:solidFill>
                  <a:srgbClr val="171615"/>
                </a:solidFill>
                <a:latin typeface="NotoSans-Regular"/>
              </a:rPr>
              <a:t>Básicamente, existen dos tipos de voltajes de impulso transitorios; uno que es de corta duración y se llama Impulso de rayo y uno que es de larga duración y se llama Impulso de cambio. Un fuerte aumento de</a:t>
            </a:r>
          </a:p>
          <a:p>
            <a:pPr algn="just"/>
            <a:r>
              <a:rPr lang="es-ES" altLang="en-US">
                <a:solidFill>
                  <a:srgbClr val="171615"/>
                </a:solidFill>
                <a:latin typeface="NotoSans-Regular"/>
              </a:rPr>
              <a:t>voltaje y una caída relativamente rápida caracterizan el impulso de rayo, que tiene una duración en el rango de unos cien microsegundos. Por otro lado, el impulso de conmutación tiene un tiempo frontal unas cien veces más largo que el impulso de rayo. La duración total del impulso de conmutación es generalmente de diez a veinte veces mayor que la del </a:t>
            </a:r>
            <a:r>
              <a:rPr lang="en-US" altLang="en-US">
                <a:solidFill>
                  <a:srgbClr val="171615"/>
                </a:solidFill>
                <a:latin typeface="NotoSans-Regular"/>
              </a:rPr>
              <a:t>impulso de rayo.</a:t>
            </a:r>
          </a:p>
          <a:p>
            <a:pPr algn="just"/>
            <a:r>
              <a:rPr lang="es-ES" altLang="en-US">
                <a:solidFill>
                  <a:srgbClr val="171615"/>
                </a:solidFill>
                <a:latin typeface="NotoSans-Regular"/>
              </a:rPr>
              <a:t>Para un impulso de rayo, la longitud del conductor de bobinado es larga en comparación con la velocidad de propagación del impulso a lo largo del conductor.</a:t>
            </a:r>
          </a:p>
          <a:p>
            <a:pPr algn="just"/>
            <a:r>
              <a:rPr lang="es-ES" altLang="en-US">
                <a:solidFill>
                  <a:srgbClr val="171615"/>
                </a:solidFill>
                <a:latin typeface="NotoSans-Regular"/>
              </a:rPr>
              <a:t>Deben tenerse en cuenta las características de las ondas del devanado. Para un impulso de conmutación, la tasa de cambio de voltaje es lo suficientemente baja como para permitir un modelo en el que las características de la onda se pueden ignorar y el comportamiento del transformador es similar al que se produce en condiciones normales de voltaje de CA y frecuencia de potencia.</a:t>
            </a:r>
          </a:p>
          <a:p>
            <a:pPr algn="just"/>
            <a:r>
              <a:rPr lang="es-ES" altLang="en-US">
                <a:solidFill>
                  <a:srgbClr val="171615"/>
                </a:solidFill>
                <a:latin typeface="NotoSans-Regular"/>
              </a:rPr>
              <a:t>La polaridad del impulso generalmente se selecciona para que sea negativa para reducir el riesgo de ruptura aleatoria de voltaje en el lado del aire del bushing del transformador. En un campo dieléctrico altamente divergente, como el que ocurre alrededor de la terminal aérea de un aislador, existe un gran riesgo de ruptura aleatoria de voltaje en el aire si se aplica un impulso de polaridad positiva.</a:t>
            </a:r>
            <a:endParaRPr lang="en-US" altLang="en-US">
              <a:latin typeface="NotoSans-Regular"/>
            </a:endParaRPr>
          </a:p>
        </p:txBody>
      </p:sp>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ángulo 3"/>
          <p:cNvSpPr>
            <a:spLocks noChangeArrowheads="1"/>
          </p:cNvSpPr>
          <p:nvPr/>
        </p:nvSpPr>
        <p:spPr bwMode="auto">
          <a:xfrm>
            <a:off x="293791" y="287109"/>
            <a:ext cx="10253411" cy="6183744"/>
          </a:xfrm>
          <a:prstGeom prst="rect">
            <a:avLst/>
          </a:prstGeom>
          <a:noFill/>
          <a:ln w="9525">
            <a:noFill/>
            <a:miter lim="800000"/>
            <a:headEnd/>
            <a:tailEnd/>
          </a:ln>
        </p:spPr>
        <p:txBody>
          <a:bodyPr>
            <a:spAutoFit/>
          </a:bodyPr>
          <a:lstStyle/>
          <a:p>
            <a:pPr algn="just">
              <a:lnSpc>
                <a:spcPts val="1900"/>
              </a:lnSpc>
            </a:pPr>
            <a:r>
              <a:rPr lang="en-US" altLang="en-US" b="1">
                <a:latin typeface="NotoSans-Regular"/>
              </a:rPr>
              <a:t>2.6 Requisitos de prueba</a:t>
            </a:r>
          </a:p>
          <a:p>
            <a:pPr algn="just">
              <a:lnSpc>
                <a:spcPts val="1900"/>
              </a:lnSpc>
            </a:pPr>
            <a:endParaRPr lang="en-US" altLang="en-US" b="1">
              <a:latin typeface="NotoSans-Regular"/>
            </a:endParaRPr>
          </a:p>
          <a:p>
            <a:pPr algn="just">
              <a:lnSpc>
                <a:spcPts val="1900"/>
              </a:lnSpc>
            </a:pPr>
            <a:r>
              <a:rPr lang="en-US" altLang="en-US" b="1">
                <a:latin typeface="NotoSans-Regular"/>
              </a:rPr>
              <a:t>2.6.1 Filosofía IEC</a:t>
            </a:r>
          </a:p>
          <a:p>
            <a:pPr algn="just">
              <a:lnSpc>
                <a:spcPts val="1900"/>
              </a:lnSpc>
            </a:pPr>
            <a:endParaRPr lang="en-US" altLang="en-US" b="1">
              <a:latin typeface="NotoSans-Regular"/>
            </a:endParaRPr>
          </a:p>
          <a:p>
            <a:pPr algn="just">
              <a:lnSpc>
                <a:spcPts val="1900"/>
              </a:lnSpc>
            </a:pPr>
            <a:r>
              <a:rPr lang="es-ES" altLang="en-US">
                <a:latin typeface="NotoSans-Regular"/>
              </a:rPr>
              <a:t>IEC 600776-3 [3] define las siguientes pruebas dieléctricas, que se realizarán en la secuencia que se indica a continuación:</a:t>
            </a:r>
          </a:p>
          <a:p>
            <a:pPr algn="just">
              <a:lnSpc>
                <a:spcPts val="1900"/>
              </a:lnSpc>
            </a:pPr>
            <a:endParaRPr lang="es-ES" altLang="en-US">
              <a:latin typeface="NotoSans-Regular"/>
            </a:endParaRPr>
          </a:p>
          <a:p>
            <a:pPr algn="just">
              <a:lnSpc>
                <a:spcPts val="1900"/>
              </a:lnSpc>
            </a:pPr>
            <a:r>
              <a:rPr lang="es-ES" altLang="en-US">
                <a:latin typeface="NotoSans-Regular"/>
              </a:rPr>
              <a:t>• </a:t>
            </a:r>
            <a:r>
              <a:rPr lang="es-ES" altLang="en-US" b="1">
                <a:latin typeface="NotoSans-Regular"/>
              </a:rPr>
              <a:t>Prueba de impulso de conmutación (SI) para los terminales de línea</a:t>
            </a:r>
          </a:p>
          <a:p>
            <a:pPr algn="just">
              <a:lnSpc>
                <a:spcPts val="1900"/>
              </a:lnSpc>
            </a:pPr>
            <a:endParaRPr lang="en-US" altLang="en-US">
              <a:latin typeface="NotoSans-Regular"/>
            </a:endParaRPr>
          </a:p>
          <a:p>
            <a:pPr algn="just">
              <a:lnSpc>
                <a:spcPts val="1900"/>
              </a:lnSpc>
            </a:pPr>
            <a:r>
              <a:rPr lang="es-ES" altLang="en-US">
                <a:latin typeface="NotoSans-Regular"/>
              </a:rPr>
              <a:t>• </a:t>
            </a:r>
            <a:r>
              <a:rPr lang="es-ES" altLang="en-US" b="1">
                <a:latin typeface="NotoSans-Regular"/>
              </a:rPr>
              <a:t>Prueba de impulso tipo rayo (LI) para los terminales de línea</a:t>
            </a:r>
          </a:p>
          <a:p>
            <a:pPr algn="just">
              <a:lnSpc>
                <a:spcPts val="1900"/>
              </a:lnSpc>
            </a:pPr>
            <a:endParaRPr lang="en-US" altLang="en-US">
              <a:latin typeface="NotoSans-Regular"/>
            </a:endParaRPr>
          </a:p>
          <a:p>
            <a:pPr algn="just">
              <a:lnSpc>
                <a:spcPts val="1900"/>
              </a:lnSpc>
            </a:pPr>
            <a:r>
              <a:rPr lang="es-ES" altLang="en-US">
                <a:latin typeface="NotoSans-Regular"/>
              </a:rPr>
              <a:t>• </a:t>
            </a:r>
            <a:r>
              <a:rPr lang="es-ES" altLang="en-US" b="1">
                <a:latin typeface="NotoSans-Regular"/>
              </a:rPr>
              <a:t>Prueba de impulso tipo rayo (LI) para el neutro </a:t>
            </a:r>
            <a:endParaRPr lang="en-US" altLang="en-US">
              <a:latin typeface="NotoSans-Regular"/>
            </a:endParaRPr>
          </a:p>
          <a:p>
            <a:pPr algn="just">
              <a:lnSpc>
                <a:spcPts val="1900"/>
              </a:lnSpc>
            </a:pPr>
            <a:endParaRPr lang="en-US" altLang="en-US">
              <a:latin typeface="NotoSans-Regular"/>
            </a:endParaRPr>
          </a:p>
          <a:p>
            <a:pPr algn="just">
              <a:lnSpc>
                <a:spcPts val="1900"/>
              </a:lnSpc>
            </a:pPr>
            <a:r>
              <a:rPr lang="es-ES" altLang="en-US">
                <a:latin typeface="NotoSans-Regular"/>
              </a:rPr>
              <a:t>• </a:t>
            </a:r>
            <a:r>
              <a:rPr lang="es-ES" altLang="en-US" b="1">
                <a:latin typeface="NotoSans-Regular"/>
              </a:rPr>
              <a:t>Prueba de tensión soportada de CA de fuente separada (prueba de tensión aplicada) </a:t>
            </a:r>
            <a:endParaRPr lang="es-ES" altLang="en-US">
              <a:latin typeface="NotoSans-Regular"/>
            </a:endParaRPr>
          </a:p>
          <a:p>
            <a:pPr algn="just">
              <a:lnSpc>
                <a:spcPts val="1900"/>
              </a:lnSpc>
            </a:pPr>
            <a:endParaRPr lang="es-ES" altLang="en-US">
              <a:latin typeface="NotoSans-Regular"/>
            </a:endParaRPr>
          </a:p>
          <a:p>
            <a:pPr algn="just">
              <a:lnSpc>
                <a:spcPts val="1900"/>
              </a:lnSpc>
            </a:pPr>
            <a:r>
              <a:rPr lang="es-ES" altLang="en-US">
                <a:latin typeface="NotoSans-Regular"/>
              </a:rPr>
              <a:t>• </a:t>
            </a:r>
            <a:r>
              <a:rPr lang="es-ES" altLang="en-US" b="1">
                <a:latin typeface="NotoSans-Regular"/>
              </a:rPr>
              <a:t>Prueba de resistencia de CA inducida de corta duración (ACSD) </a:t>
            </a:r>
            <a:endParaRPr lang="en-US" altLang="en-US">
              <a:latin typeface="NotoSans-Regular"/>
            </a:endParaRPr>
          </a:p>
          <a:p>
            <a:pPr algn="just">
              <a:lnSpc>
                <a:spcPts val="1900"/>
              </a:lnSpc>
            </a:pPr>
            <a:endParaRPr lang="en-US" altLang="en-US">
              <a:latin typeface="NotoSans-Regular"/>
            </a:endParaRPr>
          </a:p>
          <a:p>
            <a:pPr algn="just">
              <a:lnSpc>
                <a:spcPts val="1900"/>
              </a:lnSpc>
            </a:pPr>
            <a:r>
              <a:rPr lang="es-ES" altLang="en-US">
                <a:latin typeface="NotoSans-Regular"/>
              </a:rPr>
              <a:t>• </a:t>
            </a:r>
            <a:r>
              <a:rPr lang="es-ES" altLang="en-US" b="1">
                <a:latin typeface="NotoSans-Regular"/>
              </a:rPr>
              <a:t>Prueba de voltaje CA inducida de larga duración (ACLD) </a:t>
            </a:r>
            <a:endParaRPr lang="es-ES" altLang="en-US">
              <a:latin typeface="NotoSans-Regular"/>
            </a:endParaRPr>
          </a:p>
          <a:p>
            <a:pPr algn="just">
              <a:lnSpc>
                <a:spcPts val="1900"/>
              </a:lnSpc>
            </a:pPr>
            <a:endParaRPr lang="es-ES" altLang="en-US">
              <a:latin typeface="NotoSans-Regular"/>
            </a:endParaRPr>
          </a:p>
          <a:p>
            <a:pPr algn="just">
              <a:lnSpc>
                <a:spcPts val="1900"/>
              </a:lnSpc>
            </a:pPr>
            <a:r>
              <a:rPr lang="es-ES" altLang="en-US">
                <a:latin typeface="NotoSans-Regular"/>
              </a:rPr>
              <a:t>Esta prueba no es una prueba de prueba de diseño, sino una prueba de control de calidad. Verifica el funcionamiento libre de descargas parciales del transformador </a:t>
            </a:r>
            <a:r>
              <a:rPr lang="en-US" altLang="en-US">
                <a:latin typeface="NotoSans-Regular"/>
              </a:rPr>
              <a:t>en condiciones de funcionamiento.</a:t>
            </a:r>
          </a:p>
          <a:p>
            <a:pPr algn="just">
              <a:lnSpc>
                <a:spcPts val="1900"/>
              </a:lnSpc>
            </a:pPr>
            <a:endParaRPr lang="en-US" altLang="en-US">
              <a:latin typeface="NotoSans-Regular"/>
            </a:endParaRPr>
          </a:p>
          <a:p>
            <a:pPr algn="just">
              <a:lnSpc>
                <a:spcPts val="1900"/>
              </a:lnSpc>
            </a:pPr>
            <a:r>
              <a:rPr lang="es-ES" altLang="en-US">
                <a:latin typeface="NotoSans-Regular"/>
              </a:rPr>
              <a:t>Los requisitos y pruebas para las diferentes categorías de devanados se especifican en la norma IEC mencionada anteriormente (consulte la tabla </a:t>
            </a:r>
            <a:r>
              <a:rPr lang="en-US" altLang="en-US">
                <a:latin typeface="NotoSans-Regular"/>
              </a:rPr>
              <a:t>1).</a:t>
            </a:r>
          </a:p>
        </p:txBody>
      </p:sp>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p:cNvPicPr>
            <a:picLocks noChangeAspect="1" noChangeArrowheads="1"/>
          </p:cNvPicPr>
          <p:nvPr/>
        </p:nvPicPr>
        <p:blipFill>
          <a:blip r:embed="rId2"/>
          <a:srcRect/>
          <a:stretch>
            <a:fillRect/>
          </a:stretch>
        </p:blipFill>
        <p:spPr bwMode="auto">
          <a:xfrm>
            <a:off x="647453" y="551459"/>
            <a:ext cx="9523809" cy="6381154"/>
          </a:xfrm>
          <a:prstGeom prst="rect">
            <a:avLst/>
          </a:prstGeom>
          <a:noFill/>
          <a:ln w="9525">
            <a:noFill/>
            <a:miter lim="800000"/>
            <a:headEnd/>
            <a:tailEnd/>
          </a:ln>
        </p:spPr>
      </p:pic>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8477" y="446420"/>
            <a:ext cx="10231133" cy="6740307"/>
          </a:xfrm>
          <a:prstGeom prst="rect">
            <a:avLst/>
          </a:prstGeom>
        </p:spPr>
        <p:txBody>
          <a:bodyPr>
            <a:spAutoFit/>
          </a:bodyPr>
          <a:lstStyle/>
          <a:p>
            <a:pPr algn="just">
              <a:defRPr/>
            </a:pPr>
            <a:r>
              <a:rPr lang="fi-FI" b="1" dirty="0">
                <a:latin typeface="NotoSans-Regular"/>
              </a:rPr>
              <a:t>2.6.2 Filosofía IEEE / ANSI </a:t>
            </a:r>
            <a:r>
              <a:rPr lang="fi-FI" dirty="0">
                <a:latin typeface="NotoSans-Regular"/>
              </a:rPr>
              <a:t>[51]</a:t>
            </a:r>
          </a:p>
          <a:p>
            <a:pPr algn="just">
              <a:defRPr/>
            </a:pPr>
            <a:endParaRPr lang="fi-FI" dirty="0">
              <a:solidFill>
                <a:srgbClr val="878786"/>
              </a:solidFill>
              <a:latin typeface="NotoSans-Regular"/>
            </a:endParaRPr>
          </a:p>
          <a:p>
            <a:pPr algn="just">
              <a:defRPr/>
            </a:pPr>
            <a:r>
              <a:rPr lang="es-ES" dirty="0">
                <a:latin typeface="NotoSans-Regular"/>
              </a:rPr>
              <a:t>Los transformadores deben estar diseñados para proporcionar niveles coordinados de aislamiento de impulsos y de baja frecuencia en los terminales de línea y niveles de aislamiento de baja frecuencia en los terminales neutros. La identidad principal de un conjunto de niveles coordinados será su nivel básico de aislamiento de impulsos de </a:t>
            </a:r>
            <a:r>
              <a:rPr lang="en-US" dirty="0" err="1">
                <a:latin typeface="NotoSans-Regular"/>
              </a:rPr>
              <a:t>iluminación</a:t>
            </a:r>
            <a:r>
              <a:rPr lang="en-US" dirty="0">
                <a:latin typeface="NotoSans-Regular"/>
              </a:rPr>
              <a:t> (BIL).</a:t>
            </a:r>
          </a:p>
          <a:p>
            <a:pPr algn="just">
              <a:defRPr/>
            </a:pPr>
            <a:endParaRPr lang="es-ES" dirty="0">
              <a:latin typeface="NotoSans-Regular"/>
            </a:endParaRPr>
          </a:p>
          <a:p>
            <a:pPr algn="just">
              <a:defRPr/>
            </a:pPr>
            <a:r>
              <a:rPr lang="es-ES" dirty="0">
                <a:latin typeface="NotoSans-Regular"/>
              </a:rPr>
              <a:t>Los estándares IEEE dividen los transformadores de potencia en dos clases diferentes debido al voltaje del sistema y al tipo de transformador que influye en los niveles de aislamiento y los procedimientos de prueba:</a:t>
            </a:r>
          </a:p>
          <a:p>
            <a:pPr algn="just">
              <a:defRPr/>
            </a:pPr>
            <a:endParaRPr lang="es-ES" dirty="0">
              <a:latin typeface="NotoSans-Regular"/>
            </a:endParaRPr>
          </a:p>
          <a:p>
            <a:pPr marL="285750" indent="-285750" algn="just">
              <a:buFont typeface="Wingdings" panose="05000000000000000000" pitchFamily="2" charset="2"/>
              <a:buChar char="q"/>
              <a:defRPr/>
            </a:pPr>
            <a:r>
              <a:rPr lang="en-US" dirty="0" err="1">
                <a:latin typeface="NotoSans-Regular"/>
              </a:rPr>
              <a:t>Clase</a:t>
            </a:r>
            <a:r>
              <a:rPr lang="en-US" dirty="0">
                <a:latin typeface="NotoSans-Regular"/>
              </a:rPr>
              <a:t> I: </a:t>
            </a:r>
            <a:r>
              <a:rPr lang="en-US" dirty="0" err="1">
                <a:latin typeface="NotoSans-Regular"/>
              </a:rPr>
              <a:t>transformadores</a:t>
            </a:r>
            <a:r>
              <a:rPr lang="en-US" dirty="0">
                <a:latin typeface="NotoSans-Regular"/>
              </a:rPr>
              <a:t> de </a:t>
            </a:r>
            <a:r>
              <a:rPr lang="en-US" dirty="0" err="1">
                <a:latin typeface="NotoSans-Regular"/>
              </a:rPr>
              <a:t>potencia</a:t>
            </a:r>
            <a:r>
              <a:rPr lang="en-US" dirty="0">
                <a:latin typeface="NotoSans-Regular"/>
              </a:rPr>
              <a:t> con </a:t>
            </a:r>
            <a:r>
              <a:rPr lang="en-US" dirty="0" err="1">
                <a:latin typeface="NotoSans-Regular"/>
              </a:rPr>
              <a:t>devanados</a:t>
            </a:r>
            <a:r>
              <a:rPr lang="en-US" dirty="0">
                <a:latin typeface="NotoSans-Regular"/>
              </a:rPr>
              <a:t> de alto </a:t>
            </a:r>
            <a:r>
              <a:rPr lang="en-US" dirty="0" err="1">
                <a:latin typeface="NotoSans-Regular"/>
              </a:rPr>
              <a:t>voltaje</a:t>
            </a:r>
            <a:r>
              <a:rPr lang="en-US" dirty="0">
                <a:latin typeface="NotoSans-Regular"/>
              </a:rPr>
              <a:t> de 69 kV o </a:t>
            </a:r>
            <a:r>
              <a:rPr lang="en-US" dirty="0" err="1">
                <a:latin typeface="NotoSans-Regular"/>
              </a:rPr>
              <a:t>menos</a:t>
            </a:r>
            <a:endParaRPr lang="en-US" dirty="0">
              <a:latin typeface="NotoSans-Regular"/>
            </a:endParaRPr>
          </a:p>
          <a:p>
            <a:pPr marL="285750" indent="-285750" algn="just">
              <a:buFont typeface="Wingdings" panose="05000000000000000000" pitchFamily="2" charset="2"/>
              <a:buChar char="q"/>
              <a:defRPr/>
            </a:pPr>
            <a:r>
              <a:rPr lang="es-ES" dirty="0">
                <a:latin typeface="NotoSans-Regular"/>
              </a:rPr>
              <a:t>Clase II: transformadores de potencia con devanados de alta tensión clasificados desde 115 </a:t>
            </a:r>
            <a:r>
              <a:rPr lang="es-ES" dirty="0" err="1">
                <a:latin typeface="NotoSans-Regular"/>
              </a:rPr>
              <a:t>kV</a:t>
            </a:r>
            <a:r>
              <a:rPr lang="es-ES" dirty="0">
                <a:latin typeface="NotoSans-Regular"/>
              </a:rPr>
              <a:t> hasta 765 </a:t>
            </a:r>
            <a:r>
              <a:rPr lang="es-ES" dirty="0" err="1">
                <a:latin typeface="NotoSans-Regular"/>
              </a:rPr>
              <a:t>kV</a:t>
            </a:r>
            <a:endParaRPr lang="es-ES" dirty="0">
              <a:latin typeface="NotoSans-Regular"/>
            </a:endParaRPr>
          </a:p>
          <a:p>
            <a:pPr marL="285750" indent="-285750" algn="just">
              <a:buFontTx/>
              <a:buChar char="-"/>
              <a:defRPr/>
            </a:pPr>
            <a:endParaRPr lang="es-ES" dirty="0">
              <a:latin typeface="NotoSans-Regular"/>
            </a:endParaRPr>
          </a:p>
          <a:p>
            <a:pPr algn="just">
              <a:defRPr/>
            </a:pPr>
            <a:r>
              <a:rPr lang="es-ES" dirty="0">
                <a:latin typeface="NotoSans-Regular"/>
              </a:rPr>
              <a:t>Se definen las siguientes pruebas dieléctricas:</a:t>
            </a:r>
          </a:p>
          <a:p>
            <a:pPr marL="285750" indent="-285750" algn="just">
              <a:buFont typeface="Wingdings" panose="05000000000000000000" pitchFamily="2" charset="2"/>
              <a:buChar char="§"/>
              <a:defRPr/>
            </a:pPr>
            <a:r>
              <a:rPr lang="es-ES" b="1" dirty="0">
                <a:latin typeface="NotoSans-Regular"/>
              </a:rPr>
              <a:t>Prueba de impulso de conmutación </a:t>
            </a:r>
            <a:endParaRPr lang="es-ES" dirty="0">
              <a:latin typeface="NotoSans-Regular"/>
            </a:endParaRPr>
          </a:p>
          <a:p>
            <a:pPr marL="285750" indent="-285750" algn="just">
              <a:buFont typeface="Wingdings" panose="05000000000000000000" pitchFamily="2" charset="2"/>
              <a:buChar char="§"/>
              <a:defRPr/>
            </a:pPr>
            <a:r>
              <a:rPr lang="es-ES" b="1" dirty="0">
                <a:latin typeface="NotoSans-Regular"/>
              </a:rPr>
              <a:t>Prueba de impulso de rayo en terminales de línea y </a:t>
            </a:r>
            <a:r>
              <a:rPr lang="en-US" b="1" dirty="0" err="1">
                <a:latin typeface="NotoSans-Regular"/>
              </a:rPr>
              <a:t>en</a:t>
            </a:r>
            <a:r>
              <a:rPr lang="en-US" b="1" dirty="0">
                <a:latin typeface="NotoSans-Regular"/>
              </a:rPr>
              <a:t> </a:t>
            </a:r>
            <a:r>
              <a:rPr lang="en-US" b="1" dirty="0" err="1">
                <a:latin typeface="NotoSans-Regular"/>
              </a:rPr>
              <a:t>neutro</a:t>
            </a:r>
            <a:r>
              <a:rPr lang="en-US" b="1" dirty="0">
                <a:latin typeface="NotoSans-Regular"/>
              </a:rPr>
              <a:t> de </a:t>
            </a:r>
            <a:r>
              <a:rPr lang="en-US" b="1" dirty="0" err="1">
                <a:latin typeface="NotoSans-Regular"/>
              </a:rPr>
              <a:t>transformador</a:t>
            </a:r>
            <a:r>
              <a:rPr lang="en-US" b="1" dirty="0">
                <a:latin typeface="NotoSans-Regular"/>
              </a:rPr>
              <a:t> </a:t>
            </a:r>
            <a:endParaRPr lang="en-US" dirty="0">
              <a:latin typeface="NotoSans-Regular"/>
            </a:endParaRPr>
          </a:p>
          <a:p>
            <a:pPr marL="285750" indent="-285750" algn="just">
              <a:buFont typeface="Wingdings" panose="05000000000000000000" pitchFamily="2" charset="2"/>
              <a:buChar char="§"/>
              <a:defRPr/>
            </a:pPr>
            <a:r>
              <a:rPr lang="es-ES" b="1" dirty="0">
                <a:latin typeface="NotoSans-Regular"/>
              </a:rPr>
              <a:t>Prueba de voltaje aplicado </a:t>
            </a:r>
          </a:p>
          <a:p>
            <a:pPr marL="285750" indent="-285750" algn="just">
              <a:buFont typeface="Wingdings" panose="05000000000000000000" pitchFamily="2" charset="2"/>
              <a:buChar char="§"/>
              <a:defRPr/>
            </a:pPr>
            <a:r>
              <a:rPr lang="es-ES" b="1" dirty="0">
                <a:latin typeface="NotoSans-Regular"/>
              </a:rPr>
              <a:t>Prueba de voltaje inducido </a:t>
            </a:r>
            <a:endParaRPr lang="es-ES" dirty="0">
              <a:latin typeface="NotoSans-Regular"/>
            </a:endParaRPr>
          </a:p>
          <a:p>
            <a:pPr marL="285750" indent="-285750" algn="just">
              <a:buFont typeface="Wingdings" panose="05000000000000000000" pitchFamily="2" charset="2"/>
              <a:buChar char="§"/>
              <a:defRPr/>
            </a:pPr>
            <a:r>
              <a:rPr lang="es-ES" b="1" dirty="0">
                <a:latin typeface="NotoSans-Regular"/>
              </a:rPr>
              <a:t>Medida de DP </a:t>
            </a:r>
            <a:endParaRPr lang="es-ES" dirty="0">
              <a:latin typeface="NotoSans-Regular"/>
            </a:endParaRPr>
          </a:p>
          <a:p>
            <a:pPr marL="285750" indent="-285750" algn="just">
              <a:buFont typeface="Wingdings" panose="05000000000000000000" pitchFamily="2" charset="2"/>
              <a:buChar char="§"/>
              <a:defRPr/>
            </a:pPr>
            <a:r>
              <a:rPr lang="es-ES" b="1" dirty="0">
                <a:latin typeface="NotoSans-Regular"/>
              </a:rPr>
              <a:t>Prueba de factor de potencia de aislamiento </a:t>
            </a:r>
            <a:endParaRPr lang="es-ES" dirty="0">
              <a:latin typeface="NotoSans-Regular"/>
            </a:endParaRPr>
          </a:p>
          <a:p>
            <a:pPr marL="285750" indent="-285750" algn="just">
              <a:buFont typeface="Wingdings" panose="05000000000000000000" pitchFamily="2" charset="2"/>
              <a:buChar char="§"/>
              <a:defRPr/>
            </a:pPr>
            <a:r>
              <a:rPr lang="es-ES" b="1" dirty="0">
                <a:latin typeface="NotoSans-Regular"/>
              </a:rPr>
              <a:t>Prueba de resistencia de aislamiento </a:t>
            </a:r>
            <a:r>
              <a:rPr lang="es-ES" dirty="0">
                <a:latin typeface="NotoSans-Regular"/>
              </a:rPr>
              <a:t>(Prueba de </a:t>
            </a:r>
            <a:r>
              <a:rPr lang="es-ES" dirty="0" err="1">
                <a:latin typeface="NotoSans-Regular"/>
              </a:rPr>
              <a:t>Megger</a:t>
            </a:r>
            <a:r>
              <a:rPr lang="es-ES" dirty="0">
                <a:latin typeface="NotoSans-Regular"/>
              </a:rPr>
              <a:t>) </a:t>
            </a:r>
            <a:endParaRPr lang="en-US" dirty="0">
              <a:latin typeface="NotoSans-Regular"/>
            </a:endParaRPr>
          </a:p>
        </p:txBody>
      </p:sp>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93790" y="843819"/>
            <a:ext cx="10041771" cy="2862322"/>
          </a:xfrm>
          <a:prstGeom prst="rect">
            <a:avLst/>
          </a:prstGeom>
        </p:spPr>
        <p:txBody>
          <a:bodyPr>
            <a:spAutoFit/>
          </a:bodyPr>
          <a:lstStyle/>
          <a:p>
            <a:pPr algn="just">
              <a:defRPr/>
            </a:pPr>
            <a:r>
              <a:rPr lang="es-ES" dirty="0">
                <a:latin typeface="NotoSans-Regular"/>
              </a:rPr>
              <a:t>IEEE [51] define la siguiente secuencia de prueba:</a:t>
            </a:r>
          </a:p>
          <a:p>
            <a:pPr algn="just">
              <a:defRPr/>
            </a:pPr>
            <a:endParaRPr lang="es-ES" dirty="0">
              <a:latin typeface="NotoSans-Regular"/>
            </a:endParaRPr>
          </a:p>
          <a:p>
            <a:pPr marL="285750" indent="-285750" algn="just">
              <a:buFont typeface="Wingdings" panose="05000000000000000000" pitchFamily="2" charset="2"/>
              <a:buChar char="ü"/>
              <a:defRPr/>
            </a:pPr>
            <a:r>
              <a:rPr lang="es-ES" dirty="0">
                <a:latin typeface="NotoSans-Regular"/>
              </a:rPr>
              <a:t>Las pruebas de impulso tipo rayo, cuando se requieran, precederán a las pruebas de baja frecuencia (pruebas de voltaje CA). </a:t>
            </a:r>
          </a:p>
          <a:p>
            <a:pPr marL="285750" indent="-285750" algn="just">
              <a:buFont typeface="Wingdings" panose="05000000000000000000" pitchFamily="2" charset="2"/>
              <a:buChar char="ü"/>
              <a:defRPr/>
            </a:pPr>
            <a:endParaRPr lang="es-ES" dirty="0">
              <a:latin typeface="NotoSans-Regular"/>
            </a:endParaRPr>
          </a:p>
          <a:p>
            <a:pPr marL="285750" indent="-285750" algn="just">
              <a:buFont typeface="Wingdings" panose="05000000000000000000" pitchFamily="2" charset="2"/>
              <a:buChar char="ü"/>
              <a:defRPr/>
            </a:pPr>
            <a:r>
              <a:rPr lang="es-ES" dirty="0">
                <a:latin typeface="NotoSans-Regular"/>
              </a:rPr>
              <a:t>Las pruebas de impulso de conmutación, cuando sea necesario, también precederán a las pruebas de baja tensión.</a:t>
            </a:r>
          </a:p>
          <a:p>
            <a:pPr marL="285750" indent="-285750" algn="just">
              <a:buFont typeface="Wingdings" panose="05000000000000000000" pitchFamily="2" charset="2"/>
              <a:buChar char="ü"/>
              <a:defRPr/>
            </a:pPr>
            <a:endParaRPr lang="es-ES" dirty="0">
              <a:latin typeface="NotoSans-Regular"/>
            </a:endParaRPr>
          </a:p>
          <a:p>
            <a:pPr marL="285750" indent="-285750" algn="just">
              <a:buFont typeface="Wingdings" panose="05000000000000000000" pitchFamily="2" charset="2"/>
              <a:buChar char="ü"/>
              <a:defRPr/>
            </a:pPr>
            <a:r>
              <a:rPr lang="es-ES" dirty="0">
                <a:latin typeface="NotoSans-Regular"/>
              </a:rPr>
              <a:t>Para los transformadores de potencia de Clase II, las pruebas dieléctricas finales que se realizarán serán la prueba de voltaje inducido.</a:t>
            </a:r>
            <a:endParaRPr lang="en-US" dirty="0">
              <a:latin typeface="NotoSans-Regular"/>
            </a:endParaRPr>
          </a:p>
        </p:txBody>
      </p:sp>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ángulo 3"/>
          <p:cNvSpPr>
            <a:spLocks noChangeArrowheads="1"/>
          </p:cNvSpPr>
          <p:nvPr/>
        </p:nvSpPr>
        <p:spPr bwMode="auto">
          <a:xfrm>
            <a:off x="293790" y="446419"/>
            <a:ext cx="9979114" cy="3156439"/>
          </a:xfrm>
          <a:prstGeom prst="rect">
            <a:avLst/>
          </a:prstGeom>
          <a:noFill/>
          <a:ln w="9525">
            <a:noFill/>
            <a:miter lim="800000"/>
            <a:headEnd/>
            <a:tailEnd/>
          </a:ln>
        </p:spPr>
        <p:txBody>
          <a:bodyPr>
            <a:spAutoFit/>
          </a:bodyPr>
          <a:lstStyle/>
          <a:p>
            <a:pPr algn="just"/>
            <a:r>
              <a:rPr lang="en-US" altLang="en-US" b="1">
                <a:latin typeface="NotoSans-Regular"/>
              </a:rPr>
              <a:t>2.6.3 Ensayos dieléctricos repetidos </a:t>
            </a:r>
            <a:r>
              <a:rPr lang="en-US" altLang="en-US">
                <a:latin typeface="NotoSans-Regular"/>
              </a:rPr>
              <a:t>[3]</a:t>
            </a:r>
          </a:p>
          <a:p>
            <a:pPr algn="just"/>
            <a:endParaRPr lang="en-US" altLang="en-US">
              <a:latin typeface="NotoSans-Regular"/>
            </a:endParaRPr>
          </a:p>
          <a:p>
            <a:pPr algn="just">
              <a:buFont typeface="Wingdings" pitchFamily="2" charset="2"/>
              <a:buChar char="q"/>
            </a:pPr>
            <a:r>
              <a:rPr lang="es-ES" altLang="en-US">
                <a:latin typeface="NotoSans-Regular"/>
              </a:rPr>
              <a:t>Para los transformadores que ya han estado en servicio y han sido reacondicionados o reparados, las pruebas dieléctricas deben repetirse a niveles de prueba reducidos al 80% del valor original. Las excepciones a esta regla son las pruebas inducidas por CA de larga duración (ACLD), según IEC, que siempre se repetirán al 100% del nivel de prueba.</a:t>
            </a:r>
          </a:p>
          <a:p>
            <a:pPr algn="just">
              <a:buFont typeface="Wingdings" pitchFamily="2" charset="2"/>
              <a:buChar char="q"/>
            </a:pPr>
            <a:endParaRPr lang="es-ES" altLang="en-US">
              <a:latin typeface="NotoSans-Regular"/>
            </a:endParaRPr>
          </a:p>
          <a:p>
            <a:pPr algn="just">
              <a:buFont typeface="Wingdings" pitchFamily="2" charset="2"/>
              <a:buChar char="q"/>
            </a:pPr>
            <a:r>
              <a:rPr lang="es-ES" altLang="en-US">
                <a:latin typeface="NotoSans-Regular"/>
              </a:rPr>
              <a:t>La repetición de las pruebas requeridas para demostrar que los nuevos transformadores que han sido probados en fábrica, continúan cumpliendo con los requisitos dieléctricos, siempre se realiza al 100% del nivel de prueba.</a:t>
            </a:r>
            <a:endParaRPr lang="en-US" altLang="en-US">
              <a:latin typeface="NotoSans-Regular"/>
            </a:endParaRPr>
          </a:p>
        </p:txBody>
      </p:sp>
      <p:sp>
        <p:nvSpPr>
          <p:cNvPr id="3" name="Rectángulo 1"/>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3230" y="352401"/>
            <a:ext cx="9001188" cy="566822"/>
          </a:xfrm>
        </p:spPr>
        <p:txBody>
          <a:bodyPr wrap="square" lIns="0" tIns="12700" rIns="0" bIns="0" rtlCol="0">
            <a:spAutoFit/>
          </a:bodyPr>
          <a:lstStyle/>
          <a:p>
            <a:pPr marL="12700">
              <a:spcBef>
                <a:spcPts val="100"/>
              </a:spcBef>
              <a:defRPr/>
            </a:pPr>
            <a:r>
              <a:rPr sz="3600" dirty="0">
                <a:latin typeface="Century Gothic"/>
                <a:cs typeface="Century Gothic"/>
              </a:rPr>
              <a:t>ENSAYOS</a:t>
            </a:r>
            <a:r>
              <a:rPr sz="3600" spc="-5" dirty="0">
                <a:latin typeface="Century Gothic"/>
                <a:cs typeface="Century Gothic"/>
              </a:rPr>
              <a:t> </a:t>
            </a:r>
            <a:r>
              <a:rPr sz="3600" dirty="0">
                <a:latin typeface="Century Gothic"/>
                <a:cs typeface="Century Gothic"/>
              </a:rPr>
              <a:t>EN FÁBRICA-</a:t>
            </a:r>
            <a:r>
              <a:rPr sz="3600" spc="-10" dirty="0">
                <a:latin typeface="Century Gothic"/>
                <a:cs typeface="Century Gothic"/>
              </a:rPr>
              <a:t>DIELÉCTRICOS</a:t>
            </a:r>
            <a:endParaRPr sz="3600" dirty="0">
              <a:latin typeface="Century Gothic"/>
              <a:cs typeface="Century Gothic"/>
            </a:endParaRPr>
          </a:p>
        </p:txBody>
      </p:sp>
      <p:sp>
        <p:nvSpPr>
          <p:cNvPr id="4" name="object 4"/>
          <p:cNvSpPr txBox="1"/>
          <p:nvPr/>
        </p:nvSpPr>
        <p:spPr>
          <a:xfrm>
            <a:off x="534670" y="1496815"/>
            <a:ext cx="6166806" cy="5500573"/>
          </a:xfrm>
          <a:prstGeom prst="rect">
            <a:avLst/>
          </a:prstGeom>
        </p:spPr>
        <p:txBody>
          <a:bodyPr lIns="0" tIns="125730" rIns="0" bIns="0">
            <a:spAutoFit/>
          </a:bodyPr>
          <a:lstStyle/>
          <a:p>
            <a:pPr marL="12700">
              <a:lnSpc>
                <a:spcPts val="2900"/>
              </a:lnSpc>
              <a:spcBef>
                <a:spcPts val="990"/>
              </a:spcBef>
              <a:defRPr/>
            </a:pPr>
            <a:r>
              <a:rPr sz="2800" b="1" spc="-35" dirty="0">
                <a:solidFill>
                  <a:srgbClr val="001F5F"/>
                </a:solidFill>
                <a:latin typeface="Calibri"/>
                <a:cs typeface="Calibri"/>
              </a:rPr>
              <a:t>ENSAYOS</a:t>
            </a:r>
            <a:r>
              <a:rPr sz="2800" b="1" spc="-50" dirty="0">
                <a:solidFill>
                  <a:srgbClr val="001F5F"/>
                </a:solidFill>
                <a:latin typeface="Calibri"/>
                <a:cs typeface="Calibri"/>
              </a:rPr>
              <a:t> </a:t>
            </a:r>
            <a:r>
              <a:rPr sz="2800" b="1" spc="-10" dirty="0">
                <a:solidFill>
                  <a:srgbClr val="001F5F"/>
                </a:solidFill>
                <a:latin typeface="Calibri"/>
                <a:cs typeface="Calibri"/>
              </a:rPr>
              <a:t>DIELÉCTRICOS</a:t>
            </a:r>
            <a:endParaRPr sz="2800" dirty="0">
              <a:latin typeface="Calibri"/>
              <a:cs typeface="Calibri"/>
            </a:endParaRPr>
          </a:p>
          <a:p>
            <a:pPr marL="469900" indent="-457200" algn="just">
              <a:lnSpc>
                <a:spcPts val="2900"/>
              </a:lnSpc>
              <a:spcBef>
                <a:spcPts val="800"/>
              </a:spcBef>
              <a:buFont typeface="Wingdings" panose="05000000000000000000" pitchFamily="2" charset="2"/>
              <a:buChar char="q"/>
              <a:defRPr/>
            </a:pPr>
            <a:r>
              <a:rPr sz="2800" dirty="0">
                <a:latin typeface="Calibri"/>
                <a:cs typeface="Calibri"/>
              </a:rPr>
              <a:t>El</a:t>
            </a:r>
            <a:r>
              <a:rPr sz="2800" spc="-20" dirty="0">
                <a:latin typeface="Calibri"/>
                <a:cs typeface="Calibri"/>
              </a:rPr>
              <a:t> </a:t>
            </a:r>
            <a:r>
              <a:rPr sz="2800" dirty="0">
                <a:latin typeface="Calibri"/>
                <a:cs typeface="Calibri"/>
              </a:rPr>
              <a:t>aislamiento</a:t>
            </a:r>
            <a:r>
              <a:rPr sz="2800" spc="-10" dirty="0">
                <a:latin typeface="Calibri"/>
                <a:cs typeface="Calibri"/>
              </a:rPr>
              <a:t> </a:t>
            </a:r>
            <a:r>
              <a:rPr sz="2800" dirty="0">
                <a:latin typeface="Calibri"/>
                <a:cs typeface="Calibri"/>
              </a:rPr>
              <a:t>de</a:t>
            </a:r>
            <a:r>
              <a:rPr sz="2800" spc="-10" dirty="0">
                <a:latin typeface="Calibri"/>
                <a:cs typeface="Calibri"/>
              </a:rPr>
              <a:t> </a:t>
            </a:r>
            <a:r>
              <a:rPr sz="2800" dirty="0">
                <a:latin typeface="Calibri"/>
                <a:cs typeface="Calibri"/>
              </a:rPr>
              <a:t>un</a:t>
            </a:r>
            <a:r>
              <a:rPr sz="2800" spc="10" dirty="0">
                <a:latin typeface="Calibri"/>
                <a:cs typeface="Calibri"/>
              </a:rPr>
              <a:t> </a:t>
            </a:r>
            <a:r>
              <a:rPr sz="2800" spc="-10" dirty="0">
                <a:latin typeface="Calibri"/>
                <a:cs typeface="Calibri"/>
              </a:rPr>
              <a:t>transformador</a:t>
            </a:r>
            <a:r>
              <a:rPr sz="2800" spc="-30" dirty="0">
                <a:latin typeface="Calibri"/>
                <a:cs typeface="Calibri"/>
              </a:rPr>
              <a:t> </a:t>
            </a:r>
            <a:r>
              <a:rPr sz="2800" dirty="0">
                <a:latin typeface="Calibri"/>
                <a:cs typeface="Calibri"/>
              </a:rPr>
              <a:t>es el punto</a:t>
            </a:r>
            <a:r>
              <a:rPr sz="2800" spc="-10" dirty="0">
                <a:latin typeface="Calibri"/>
                <a:cs typeface="Calibri"/>
              </a:rPr>
              <a:t> </a:t>
            </a:r>
            <a:r>
              <a:rPr sz="2800" dirty="0">
                <a:latin typeface="Calibri"/>
                <a:cs typeface="Calibri"/>
              </a:rPr>
              <a:t>mas</a:t>
            </a:r>
            <a:r>
              <a:rPr sz="2800" spc="-10" dirty="0">
                <a:latin typeface="Calibri"/>
                <a:cs typeface="Calibri"/>
              </a:rPr>
              <a:t> importante.</a:t>
            </a:r>
            <a:endParaRPr sz="2800" dirty="0">
              <a:latin typeface="Calibri"/>
              <a:cs typeface="Calibri"/>
            </a:endParaRPr>
          </a:p>
          <a:p>
            <a:pPr marL="469900" indent="-457200" algn="just">
              <a:lnSpc>
                <a:spcPts val="2900"/>
              </a:lnSpc>
              <a:spcBef>
                <a:spcPts val="780"/>
              </a:spcBef>
              <a:buFont typeface="Wingdings" panose="05000000000000000000" pitchFamily="2" charset="2"/>
              <a:buChar char="q"/>
              <a:defRPr/>
            </a:pPr>
            <a:r>
              <a:rPr sz="2800" dirty="0">
                <a:latin typeface="Calibri"/>
                <a:cs typeface="Calibri"/>
              </a:rPr>
              <a:t>Se</a:t>
            </a:r>
            <a:r>
              <a:rPr sz="2800" spc="-50" dirty="0">
                <a:latin typeface="Calibri"/>
                <a:cs typeface="Calibri"/>
              </a:rPr>
              <a:t> </a:t>
            </a:r>
            <a:r>
              <a:rPr sz="2800" dirty="0">
                <a:latin typeface="Calibri"/>
                <a:cs typeface="Calibri"/>
              </a:rPr>
              <a:t>comprueba</a:t>
            </a:r>
            <a:r>
              <a:rPr sz="2800" spc="-25" dirty="0">
                <a:latin typeface="Calibri"/>
                <a:cs typeface="Calibri"/>
              </a:rPr>
              <a:t> </a:t>
            </a:r>
            <a:r>
              <a:rPr sz="2800" dirty="0">
                <a:latin typeface="Calibri"/>
                <a:cs typeface="Calibri"/>
              </a:rPr>
              <a:t>la</a:t>
            </a:r>
            <a:r>
              <a:rPr sz="2800" spc="-25" dirty="0">
                <a:latin typeface="Calibri"/>
                <a:cs typeface="Calibri"/>
              </a:rPr>
              <a:t> </a:t>
            </a:r>
            <a:r>
              <a:rPr sz="2800" dirty="0">
                <a:latin typeface="Calibri"/>
                <a:cs typeface="Calibri"/>
              </a:rPr>
              <a:t>capacidad</a:t>
            </a:r>
            <a:r>
              <a:rPr sz="2800" spc="-15" dirty="0">
                <a:latin typeface="Calibri"/>
                <a:cs typeface="Calibri"/>
              </a:rPr>
              <a:t> </a:t>
            </a:r>
            <a:r>
              <a:rPr sz="2800" dirty="0">
                <a:latin typeface="Calibri"/>
                <a:cs typeface="Calibri"/>
              </a:rPr>
              <a:t>del</a:t>
            </a:r>
            <a:r>
              <a:rPr sz="2800" spc="-40" dirty="0">
                <a:latin typeface="Calibri"/>
                <a:cs typeface="Calibri"/>
              </a:rPr>
              <a:t> </a:t>
            </a:r>
            <a:r>
              <a:rPr sz="2800" dirty="0">
                <a:latin typeface="Calibri"/>
                <a:cs typeface="Calibri"/>
              </a:rPr>
              <a:t>aislamiento</a:t>
            </a:r>
            <a:r>
              <a:rPr sz="2800" spc="-35" dirty="0">
                <a:latin typeface="Calibri"/>
                <a:cs typeface="Calibri"/>
              </a:rPr>
              <a:t> </a:t>
            </a:r>
            <a:r>
              <a:rPr sz="2800" dirty="0">
                <a:latin typeface="Calibri"/>
                <a:cs typeface="Calibri"/>
              </a:rPr>
              <a:t>por</a:t>
            </a:r>
            <a:r>
              <a:rPr sz="2800" spc="-35" dirty="0">
                <a:latin typeface="Calibri"/>
                <a:cs typeface="Calibri"/>
              </a:rPr>
              <a:t> </a:t>
            </a:r>
            <a:r>
              <a:rPr sz="2800" dirty="0">
                <a:latin typeface="Calibri"/>
                <a:cs typeface="Calibri"/>
              </a:rPr>
              <a:t>la</a:t>
            </a:r>
            <a:r>
              <a:rPr sz="2800" spc="-25" dirty="0">
                <a:latin typeface="Calibri"/>
                <a:cs typeface="Calibri"/>
              </a:rPr>
              <a:t> </a:t>
            </a:r>
            <a:r>
              <a:rPr sz="2800" dirty="0">
                <a:latin typeface="Calibri"/>
                <a:cs typeface="Calibri"/>
              </a:rPr>
              <a:t>resistencia</a:t>
            </a:r>
            <a:r>
              <a:rPr sz="2800" spc="-25" dirty="0">
                <a:latin typeface="Calibri"/>
                <a:cs typeface="Calibri"/>
              </a:rPr>
              <a:t> </a:t>
            </a:r>
            <a:r>
              <a:rPr sz="2800" spc="-10" dirty="0">
                <a:latin typeface="Calibri"/>
                <a:cs typeface="Calibri"/>
              </a:rPr>
              <a:t>dieléctrica.</a:t>
            </a:r>
            <a:endParaRPr sz="2800" dirty="0">
              <a:latin typeface="Calibri"/>
              <a:cs typeface="Calibri"/>
            </a:endParaRPr>
          </a:p>
          <a:p>
            <a:pPr>
              <a:lnSpc>
                <a:spcPts val="2900"/>
              </a:lnSpc>
              <a:defRPr/>
            </a:pPr>
            <a:endParaRPr sz="2800" dirty="0">
              <a:latin typeface="Calibri"/>
              <a:cs typeface="Calibri"/>
            </a:endParaRPr>
          </a:p>
          <a:p>
            <a:pPr>
              <a:lnSpc>
                <a:spcPts val="2900"/>
              </a:lnSpc>
              <a:defRPr/>
            </a:pPr>
            <a:endParaRPr sz="2800" dirty="0">
              <a:latin typeface="Calibri"/>
              <a:cs typeface="Calibri"/>
            </a:endParaRPr>
          </a:p>
          <a:p>
            <a:pPr marL="12700">
              <a:lnSpc>
                <a:spcPts val="2900"/>
              </a:lnSpc>
              <a:spcBef>
                <a:spcPts val="5"/>
              </a:spcBef>
              <a:defRPr/>
            </a:pPr>
            <a:r>
              <a:rPr sz="2800" b="1" dirty="0">
                <a:solidFill>
                  <a:srgbClr val="001F5F"/>
                </a:solidFill>
                <a:latin typeface="Calibri"/>
                <a:cs typeface="Calibri"/>
              </a:rPr>
              <a:t>Aislamiento</a:t>
            </a:r>
            <a:r>
              <a:rPr sz="2800" b="1" spc="-80" dirty="0">
                <a:solidFill>
                  <a:srgbClr val="001F5F"/>
                </a:solidFill>
                <a:latin typeface="Calibri"/>
                <a:cs typeface="Calibri"/>
              </a:rPr>
              <a:t> </a:t>
            </a:r>
            <a:r>
              <a:rPr sz="2800" b="1" dirty="0">
                <a:solidFill>
                  <a:srgbClr val="001F5F"/>
                </a:solidFill>
                <a:latin typeface="Calibri"/>
                <a:cs typeface="Calibri"/>
              </a:rPr>
              <a:t>Principal:</a:t>
            </a:r>
            <a:r>
              <a:rPr sz="2800" b="1" spc="-50" dirty="0">
                <a:solidFill>
                  <a:srgbClr val="001F5F"/>
                </a:solidFill>
                <a:latin typeface="Calibri"/>
                <a:cs typeface="Calibri"/>
              </a:rPr>
              <a:t> </a:t>
            </a:r>
            <a:r>
              <a:rPr sz="2800" dirty="0">
                <a:latin typeface="Calibri"/>
                <a:cs typeface="Calibri"/>
              </a:rPr>
              <a:t>Fase</a:t>
            </a:r>
            <a:r>
              <a:rPr sz="2800" spc="-40" dirty="0">
                <a:latin typeface="Calibri"/>
                <a:cs typeface="Calibri"/>
              </a:rPr>
              <a:t> </a:t>
            </a:r>
            <a:r>
              <a:rPr sz="2800" dirty="0">
                <a:latin typeface="Calibri"/>
                <a:cs typeface="Calibri"/>
              </a:rPr>
              <a:t>a</a:t>
            </a:r>
            <a:r>
              <a:rPr sz="2800" spc="-40" dirty="0">
                <a:latin typeface="Calibri"/>
                <a:cs typeface="Calibri"/>
              </a:rPr>
              <a:t> </a:t>
            </a:r>
            <a:r>
              <a:rPr sz="2800" dirty="0">
                <a:latin typeface="Calibri"/>
                <a:cs typeface="Calibri"/>
              </a:rPr>
              <a:t>tierra,</a:t>
            </a:r>
            <a:r>
              <a:rPr sz="2800" spc="-20" dirty="0">
                <a:latin typeface="Calibri"/>
                <a:cs typeface="Calibri"/>
              </a:rPr>
              <a:t> </a:t>
            </a:r>
            <a:r>
              <a:rPr sz="2800" dirty="0">
                <a:latin typeface="Calibri"/>
                <a:cs typeface="Calibri"/>
              </a:rPr>
              <a:t>fase</a:t>
            </a:r>
            <a:r>
              <a:rPr sz="2800" spc="-45" dirty="0">
                <a:latin typeface="Calibri"/>
                <a:cs typeface="Calibri"/>
              </a:rPr>
              <a:t> </a:t>
            </a:r>
            <a:r>
              <a:rPr sz="2800" dirty="0">
                <a:latin typeface="Calibri"/>
                <a:cs typeface="Calibri"/>
              </a:rPr>
              <a:t>a</a:t>
            </a:r>
            <a:r>
              <a:rPr sz="2800" spc="-40" dirty="0">
                <a:latin typeface="Calibri"/>
                <a:cs typeface="Calibri"/>
              </a:rPr>
              <a:t> </a:t>
            </a:r>
            <a:r>
              <a:rPr sz="2800" dirty="0">
                <a:latin typeface="Calibri"/>
                <a:cs typeface="Calibri"/>
              </a:rPr>
              <a:t>fase,</a:t>
            </a:r>
            <a:r>
              <a:rPr sz="2800" spc="-30" dirty="0">
                <a:latin typeface="Calibri"/>
                <a:cs typeface="Calibri"/>
              </a:rPr>
              <a:t> </a:t>
            </a:r>
            <a:r>
              <a:rPr sz="2800" dirty="0">
                <a:latin typeface="Calibri"/>
                <a:cs typeface="Calibri"/>
              </a:rPr>
              <a:t>entre</a:t>
            </a:r>
            <a:r>
              <a:rPr sz="2800" spc="-20" dirty="0">
                <a:latin typeface="Calibri"/>
                <a:cs typeface="Calibri"/>
              </a:rPr>
              <a:t> </a:t>
            </a:r>
            <a:r>
              <a:rPr sz="2800" spc="-10" dirty="0">
                <a:latin typeface="Calibri"/>
                <a:cs typeface="Calibri"/>
              </a:rPr>
              <a:t>devanados.</a:t>
            </a:r>
            <a:endParaRPr sz="2800" dirty="0">
              <a:latin typeface="Calibri"/>
              <a:cs typeface="Calibri"/>
            </a:endParaRPr>
          </a:p>
          <a:p>
            <a:pPr>
              <a:lnSpc>
                <a:spcPts val="2900"/>
              </a:lnSpc>
              <a:defRPr/>
            </a:pPr>
            <a:endParaRPr sz="2800" dirty="0">
              <a:latin typeface="Calibri"/>
              <a:cs typeface="Calibri"/>
            </a:endParaRPr>
          </a:p>
          <a:p>
            <a:pPr marL="12700">
              <a:lnSpc>
                <a:spcPts val="2900"/>
              </a:lnSpc>
              <a:spcBef>
                <a:spcPts val="1485"/>
              </a:spcBef>
              <a:defRPr/>
            </a:pPr>
            <a:r>
              <a:rPr sz="2800" b="1" dirty="0">
                <a:solidFill>
                  <a:srgbClr val="001F5F"/>
                </a:solidFill>
                <a:latin typeface="Calibri"/>
                <a:cs typeface="Calibri"/>
              </a:rPr>
              <a:t>Aislamientos</a:t>
            </a:r>
            <a:r>
              <a:rPr sz="2800" b="1" spc="-60" dirty="0">
                <a:solidFill>
                  <a:srgbClr val="001F5F"/>
                </a:solidFill>
                <a:latin typeface="Calibri"/>
                <a:cs typeface="Calibri"/>
              </a:rPr>
              <a:t> </a:t>
            </a:r>
            <a:r>
              <a:rPr sz="2800" b="1" dirty="0">
                <a:solidFill>
                  <a:srgbClr val="001F5F"/>
                </a:solidFill>
                <a:latin typeface="Calibri"/>
                <a:cs typeface="Calibri"/>
              </a:rPr>
              <a:t>Secundarios:</a:t>
            </a:r>
            <a:r>
              <a:rPr sz="2800" b="1" spc="-40" dirty="0">
                <a:solidFill>
                  <a:srgbClr val="001F5F"/>
                </a:solidFill>
                <a:latin typeface="Calibri"/>
                <a:cs typeface="Calibri"/>
              </a:rPr>
              <a:t> </a:t>
            </a:r>
            <a:r>
              <a:rPr sz="2800" dirty="0">
                <a:latin typeface="Calibri"/>
                <a:cs typeface="Calibri"/>
              </a:rPr>
              <a:t>Capa</a:t>
            </a:r>
            <a:r>
              <a:rPr sz="2800" spc="-5" dirty="0">
                <a:latin typeface="Calibri"/>
                <a:cs typeface="Calibri"/>
              </a:rPr>
              <a:t> </a:t>
            </a:r>
            <a:r>
              <a:rPr sz="2800" dirty="0">
                <a:latin typeface="Calibri"/>
                <a:cs typeface="Calibri"/>
              </a:rPr>
              <a:t>a</a:t>
            </a:r>
            <a:r>
              <a:rPr sz="2800" spc="-25" dirty="0">
                <a:latin typeface="Calibri"/>
                <a:cs typeface="Calibri"/>
              </a:rPr>
              <a:t> </a:t>
            </a:r>
            <a:r>
              <a:rPr sz="2800" dirty="0">
                <a:latin typeface="Calibri"/>
                <a:cs typeface="Calibri"/>
              </a:rPr>
              <a:t>capa,</a:t>
            </a:r>
            <a:r>
              <a:rPr sz="2800" spc="-15" dirty="0">
                <a:latin typeface="Calibri"/>
                <a:cs typeface="Calibri"/>
              </a:rPr>
              <a:t> </a:t>
            </a:r>
            <a:r>
              <a:rPr sz="2800" dirty="0">
                <a:latin typeface="Calibri"/>
                <a:cs typeface="Calibri"/>
              </a:rPr>
              <a:t>entre</a:t>
            </a:r>
            <a:r>
              <a:rPr sz="2800" spc="-20" dirty="0">
                <a:latin typeface="Calibri"/>
                <a:cs typeface="Calibri"/>
              </a:rPr>
              <a:t> </a:t>
            </a:r>
            <a:r>
              <a:rPr sz="2800" dirty="0">
                <a:latin typeface="Calibri"/>
                <a:cs typeface="Calibri"/>
              </a:rPr>
              <a:t>espiras,</a:t>
            </a:r>
            <a:r>
              <a:rPr sz="2800" spc="-25" dirty="0">
                <a:latin typeface="Calibri"/>
                <a:cs typeface="Calibri"/>
              </a:rPr>
              <a:t> </a:t>
            </a:r>
            <a:r>
              <a:rPr sz="2800" dirty="0">
                <a:latin typeface="Calibri"/>
                <a:cs typeface="Calibri"/>
              </a:rPr>
              <a:t>sección a</a:t>
            </a:r>
            <a:r>
              <a:rPr sz="2800" spc="-20" dirty="0">
                <a:latin typeface="Calibri"/>
                <a:cs typeface="Calibri"/>
              </a:rPr>
              <a:t> </a:t>
            </a:r>
            <a:r>
              <a:rPr sz="2800" spc="-10" dirty="0">
                <a:latin typeface="Calibri"/>
                <a:cs typeface="Calibri"/>
              </a:rPr>
              <a:t>sección</a:t>
            </a:r>
            <a:r>
              <a:rPr spc="-10" dirty="0">
                <a:latin typeface="Calibri"/>
                <a:cs typeface="Calibri"/>
              </a:rPr>
              <a:t>.</a:t>
            </a:r>
            <a:endParaRPr dirty="0">
              <a:latin typeface="Calibri"/>
              <a:cs typeface="Calibri"/>
            </a:endParaRPr>
          </a:p>
        </p:txBody>
      </p:sp>
      <p:grpSp>
        <p:nvGrpSpPr>
          <p:cNvPr id="2" name="object 5"/>
          <p:cNvGrpSpPr>
            <a:grpSpLocks/>
          </p:cNvGrpSpPr>
          <p:nvPr/>
        </p:nvGrpSpPr>
        <p:grpSpPr bwMode="auto">
          <a:xfrm>
            <a:off x="6475913" y="2057026"/>
            <a:ext cx="3810916" cy="5374525"/>
            <a:chOff x="7383018" y="1865376"/>
            <a:chExt cx="4345940" cy="4874260"/>
          </a:xfrm>
        </p:grpSpPr>
        <p:pic>
          <p:nvPicPr>
            <p:cNvPr id="38918" name="object 6"/>
            <p:cNvPicPr>
              <a:picLocks noChangeAspect="1" noChangeArrowheads="1"/>
            </p:cNvPicPr>
            <p:nvPr/>
          </p:nvPicPr>
          <p:blipFill>
            <a:blip r:embed="rId2"/>
            <a:srcRect/>
            <a:stretch>
              <a:fillRect/>
            </a:stretch>
          </p:blipFill>
          <p:spPr bwMode="auto">
            <a:xfrm>
              <a:off x="9227820" y="4820411"/>
              <a:ext cx="2500883" cy="1918715"/>
            </a:xfrm>
            <a:prstGeom prst="rect">
              <a:avLst/>
            </a:prstGeom>
            <a:noFill/>
            <a:ln w="9525">
              <a:noFill/>
              <a:miter lim="800000"/>
              <a:headEnd/>
              <a:tailEnd/>
            </a:ln>
          </p:spPr>
        </p:pic>
        <p:pic>
          <p:nvPicPr>
            <p:cNvPr id="38919" name="object 7"/>
            <p:cNvPicPr>
              <a:picLocks noChangeAspect="1" noChangeArrowheads="1"/>
            </p:cNvPicPr>
            <p:nvPr/>
          </p:nvPicPr>
          <p:blipFill>
            <a:blip r:embed="rId3"/>
            <a:srcRect/>
            <a:stretch>
              <a:fillRect/>
            </a:stretch>
          </p:blipFill>
          <p:spPr bwMode="auto">
            <a:xfrm>
              <a:off x="8702040" y="1865376"/>
              <a:ext cx="3026663" cy="3002280"/>
            </a:xfrm>
            <a:prstGeom prst="rect">
              <a:avLst/>
            </a:prstGeom>
            <a:noFill/>
            <a:ln w="9525">
              <a:noFill/>
              <a:miter lim="800000"/>
              <a:headEnd/>
              <a:tailEnd/>
            </a:ln>
          </p:spPr>
        </p:pic>
        <p:sp>
          <p:nvSpPr>
            <p:cNvPr id="38920" name="object 8"/>
            <p:cNvSpPr>
              <a:spLocks noChangeArrowheads="1"/>
            </p:cNvSpPr>
            <p:nvPr/>
          </p:nvSpPr>
          <p:spPr bwMode="auto">
            <a:xfrm>
              <a:off x="7383018" y="3727322"/>
              <a:ext cx="1845310" cy="2321560"/>
            </a:xfrm>
            <a:custGeom>
              <a:avLst/>
              <a:gdLst>
                <a:gd name="T0" fmla="*/ 1756283 w 1845309"/>
                <a:gd name="T1" fmla="*/ 9525 h 2321560"/>
                <a:gd name="T2" fmla="*/ 1562354 w 1845309"/>
                <a:gd name="T3" fmla="*/ 0 h 2321560"/>
                <a:gd name="T4" fmla="*/ 1585645 w 1845309"/>
                <a:gd name="T5" fmla="*/ 52933 h 2321560"/>
                <a:gd name="T6" fmla="*/ 88138 w 1845309"/>
                <a:gd name="T7" fmla="*/ 711835 h 2321560"/>
                <a:gd name="T8" fmla="*/ 111506 w 1845309"/>
                <a:gd name="T9" fmla="*/ 764921 h 2321560"/>
                <a:gd name="T10" fmla="*/ 1609001 w 1845309"/>
                <a:gd name="T11" fmla="*/ 106019 h 2321560"/>
                <a:gd name="T12" fmla="*/ 1632331 w 1845309"/>
                <a:gd name="T13" fmla="*/ 159004 h 2321560"/>
                <a:gd name="T14" fmla="*/ 1729943 w 1845309"/>
                <a:gd name="T15" fmla="*/ 41275 h 2321560"/>
                <a:gd name="T16" fmla="*/ 1756283 w 1845309"/>
                <a:gd name="T17" fmla="*/ 9525 h 2321560"/>
                <a:gd name="T18" fmla="*/ 1844929 w 1845309"/>
                <a:gd name="T19" fmla="*/ 2309812 h 2321560"/>
                <a:gd name="T20" fmla="*/ 1819135 w 1845309"/>
                <a:gd name="T21" fmla="*/ 2279307 h 2321560"/>
                <a:gd name="T22" fmla="*/ 1719453 w 1845309"/>
                <a:gd name="T23" fmla="*/ 2161451 h 2321560"/>
                <a:gd name="T24" fmla="*/ 1696631 w 1845309"/>
                <a:gd name="T25" fmla="*/ 2214676 h 2321560"/>
                <a:gd name="T26" fmla="*/ 22860 w 1845309"/>
                <a:gd name="T27" fmla="*/ 1496199 h 2321560"/>
                <a:gd name="T28" fmla="*/ 0 w 1845309"/>
                <a:gd name="T29" fmla="*/ 1549527 h 2321560"/>
                <a:gd name="T30" fmla="*/ 1673809 w 1845309"/>
                <a:gd name="T31" fmla="*/ 2267902 h 2321560"/>
                <a:gd name="T32" fmla="*/ 1651000 w 1845309"/>
                <a:gd name="T33" fmla="*/ 2321102 h 2321560"/>
                <a:gd name="T34" fmla="*/ 1844929 w 1845309"/>
                <a:gd name="T35" fmla="*/ 2309812 h 23215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45309"/>
                <a:gd name="T55" fmla="*/ 0 h 2321560"/>
                <a:gd name="T56" fmla="*/ 1845309 w 1845309"/>
                <a:gd name="T57" fmla="*/ 2321560 h 23215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45309" h="2321560">
                  <a:moveTo>
                    <a:pt x="1756283" y="9525"/>
                  </a:moveTo>
                  <a:lnTo>
                    <a:pt x="1562354" y="0"/>
                  </a:lnTo>
                  <a:lnTo>
                    <a:pt x="1585645" y="52933"/>
                  </a:lnTo>
                  <a:lnTo>
                    <a:pt x="88138" y="711835"/>
                  </a:lnTo>
                  <a:lnTo>
                    <a:pt x="111506" y="764921"/>
                  </a:lnTo>
                  <a:lnTo>
                    <a:pt x="1609001" y="106019"/>
                  </a:lnTo>
                  <a:lnTo>
                    <a:pt x="1632331" y="159004"/>
                  </a:lnTo>
                  <a:lnTo>
                    <a:pt x="1729943" y="41275"/>
                  </a:lnTo>
                  <a:lnTo>
                    <a:pt x="1756283" y="9525"/>
                  </a:lnTo>
                  <a:close/>
                </a:path>
                <a:path w="1845309" h="2321560">
                  <a:moveTo>
                    <a:pt x="1844929" y="2309812"/>
                  </a:moveTo>
                  <a:lnTo>
                    <a:pt x="1819135" y="2279307"/>
                  </a:lnTo>
                  <a:lnTo>
                    <a:pt x="1719453" y="2161451"/>
                  </a:lnTo>
                  <a:lnTo>
                    <a:pt x="1696631" y="2214676"/>
                  </a:lnTo>
                  <a:lnTo>
                    <a:pt x="22860" y="1496199"/>
                  </a:lnTo>
                  <a:lnTo>
                    <a:pt x="0" y="1549527"/>
                  </a:lnTo>
                  <a:lnTo>
                    <a:pt x="1673809" y="2267902"/>
                  </a:lnTo>
                  <a:lnTo>
                    <a:pt x="1651000" y="2321102"/>
                  </a:lnTo>
                  <a:lnTo>
                    <a:pt x="1844929" y="2309812"/>
                  </a:lnTo>
                  <a:close/>
                </a:path>
              </a:pathLst>
            </a:custGeom>
            <a:solidFill>
              <a:srgbClr val="FF0000"/>
            </a:solidFill>
            <a:ln w="9525">
              <a:noFill/>
              <a:miter lim="800000"/>
              <a:headEnd/>
              <a:tailEnd/>
            </a:ln>
          </p:spPr>
          <p:txBody>
            <a:bodyPr lIns="0" tIns="0" rIns="0" bIns="0"/>
            <a:lstStyle/>
            <a:p>
              <a:endParaRPr lang="es-AR"/>
            </a:p>
          </p:txBody>
        </p:sp>
      </p:grpSp>
      <p:sp>
        <p:nvSpPr>
          <p:cNvPr id="9" name="Rectángulo 8"/>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854359" y="458673"/>
            <a:ext cx="4614313" cy="629018"/>
          </a:xfrm>
        </p:spPr>
        <p:txBody>
          <a:bodyPr tIns="13335" rtlCol="0">
            <a:spAutoFit/>
          </a:bodyPr>
          <a:lstStyle/>
          <a:p>
            <a:pPr marL="12700">
              <a:spcBef>
                <a:spcPts val="105"/>
              </a:spcBef>
              <a:defRPr/>
            </a:pPr>
            <a:r>
              <a:rPr sz="2000" spc="-35" dirty="0">
                <a:solidFill>
                  <a:srgbClr val="000000"/>
                </a:solidFill>
              </a:rPr>
              <a:t>ENSAYOS </a:t>
            </a:r>
            <a:r>
              <a:rPr sz="2000" dirty="0">
                <a:solidFill>
                  <a:srgbClr val="000000"/>
                </a:solidFill>
              </a:rPr>
              <a:t>EN</a:t>
            </a:r>
            <a:r>
              <a:rPr sz="2000" spc="-35" dirty="0">
                <a:solidFill>
                  <a:srgbClr val="000000"/>
                </a:solidFill>
              </a:rPr>
              <a:t> </a:t>
            </a:r>
            <a:r>
              <a:rPr sz="2000" spc="-20" dirty="0">
                <a:solidFill>
                  <a:srgbClr val="000000"/>
                </a:solidFill>
              </a:rPr>
              <a:t>FÁBRICA-</a:t>
            </a:r>
            <a:r>
              <a:rPr sz="2000" dirty="0">
                <a:solidFill>
                  <a:srgbClr val="000000"/>
                </a:solidFill>
              </a:rPr>
              <a:t>DIELÉCTRICOS</a:t>
            </a:r>
            <a:r>
              <a:rPr sz="2000" spc="-45" dirty="0">
                <a:solidFill>
                  <a:srgbClr val="000000"/>
                </a:solidFill>
              </a:rPr>
              <a:t> </a:t>
            </a:r>
            <a:r>
              <a:rPr sz="2000" dirty="0">
                <a:solidFill>
                  <a:srgbClr val="000000"/>
                </a:solidFill>
              </a:rPr>
              <a:t>–IEC</a:t>
            </a:r>
            <a:r>
              <a:rPr sz="2000" spc="-25" dirty="0">
                <a:solidFill>
                  <a:srgbClr val="000000"/>
                </a:solidFill>
              </a:rPr>
              <a:t> </a:t>
            </a:r>
            <a:r>
              <a:rPr sz="2000" dirty="0">
                <a:solidFill>
                  <a:srgbClr val="000000"/>
                </a:solidFill>
              </a:rPr>
              <a:t>60076-</a:t>
            </a:r>
            <a:r>
              <a:rPr sz="2000" spc="-50" dirty="0">
                <a:solidFill>
                  <a:srgbClr val="000000"/>
                </a:solidFill>
              </a:rPr>
              <a:t>1</a:t>
            </a:r>
            <a:endParaRPr sz="2000" dirty="0"/>
          </a:p>
        </p:txBody>
      </p:sp>
      <p:grpSp>
        <p:nvGrpSpPr>
          <p:cNvPr id="2" name="object 4"/>
          <p:cNvGrpSpPr>
            <a:grpSpLocks/>
          </p:cNvGrpSpPr>
          <p:nvPr/>
        </p:nvGrpSpPr>
        <p:grpSpPr bwMode="auto">
          <a:xfrm>
            <a:off x="1136174" y="822811"/>
            <a:ext cx="8153718" cy="6740040"/>
            <a:chOff x="2782823" y="1208532"/>
            <a:chExt cx="7157084" cy="4930140"/>
          </a:xfrm>
        </p:grpSpPr>
        <p:pic>
          <p:nvPicPr>
            <p:cNvPr id="39941" name="object 5"/>
            <p:cNvPicPr>
              <a:picLocks noChangeAspect="1" noChangeArrowheads="1"/>
            </p:cNvPicPr>
            <p:nvPr/>
          </p:nvPicPr>
          <p:blipFill>
            <a:blip r:embed="rId2"/>
            <a:srcRect/>
            <a:stretch>
              <a:fillRect/>
            </a:stretch>
          </p:blipFill>
          <p:spPr bwMode="auto">
            <a:xfrm>
              <a:off x="2782823" y="1208532"/>
              <a:ext cx="7156704" cy="4930140"/>
            </a:xfrm>
            <a:prstGeom prst="rect">
              <a:avLst/>
            </a:prstGeom>
            <a:noFill/>
            <a:ln w="9525">
              <a:noFill/>
              <a:miter lim="800000"/>
              <a:headEnd/>
              <a:tailEnd/>
            </a:ln>
          </p:spPr>
        </p:pic>
        <p:sp>
          <p:nvSpPr>
            <p:cNvPr id="39942" name="object 6"/>
            <p:cNvSpPr>
              <a:spLocks noChangeArrowheads="1"/>
            </p:cNvSpPr>
            <p:nvPr/>
          </p:nvSpPr>
          <p:spPr bwMode="auto">
            <a:xfrm>
              <a:off x="2875787" y="1961388"/>
              <a:ext cx="2066925" cy="2121535"/>
            </a:xfrm>
            <a:custGeom>
              <a:avLst/>
              <a:gdLst>
                <a:gd name="T0" fmla="*/ 0 w 2066925"/>
                <a:gd name="T1" fmla="*/ 318515 h 2121535"/>
                <a:gd name="T2" fmla="*/ 2066543 w 2066925"/>
                <a:gd name="T3" fmla="*/ 318515 h 2121535"/>
                <a:gd name="T4" fmla="*/ 2066543 w 2066925"/>
                <a:gd name="T5" fmla="*/ 0 h 2121535"/>
                <a:gd name="T6" fmla="*/ 0 w 2066925"/>
                <a:gd name="T7" fmla="*/ 0 h 2121535"/>
                <a:gd name="T8" fmla="*/ 0 w 2066925"/>
                <a:gd name="T9" fmla="*/ 318515 h 2121535"/>
                <a:gd name="T10" fmla="*/ 0 w 2066925"/>
                <a:gd name="T11" fmla="*/ 1719072 h 2121535"/>
                <a:gd name="T12" fmla="*/ 2066543 w 2066925"/>
                <a:gd name="T13" fmla="*/ 1719072 h 2121535"/>
                <a:gd name="T14" fmla="*/ 2066543 w 2066925"/>
                <a:gd name="T15" fmla="*/ 1524000 h 2121535"/>
                <a:gd name="T16" fmla="*/ 0 w 2066925"/>
                <a:gd name="T17" fmla="*/ 1524000 h 2121535"/>
                <a:gd name="T18" fmla="*/ 0 w 2066925"/>
                <a:gd name="T19" fmla="*/ 1719072 h 2121535"/>
                <a:gd name="T20" fmla="*/ 0 w 2066925"/>
                <a:gd name="T21" fmla="*/ 2121408 h 2121535"/>
                <a:gd name="T22" fmla="*/ 2066543 w 2066925"/>
                <a:gd name="T23" fmla="*/ 2121408 h 2121535"/>
                <a:gd name="T24" fmla="*/ 2066543 w 2066925"/>
                <a:gd name="T25" fmla="*/ 1802891 h 2121535"/>
                <a:gd name="T26" fmla="*/ 0 w 2066925"/>
                <a:gd name="T27" fmla="*/ 1802891 h 2121535"/>
                <a:gd name="T28" fmla="*/ 0 w 2066925"/>
                <a:gd name="T29" fmla="*/ 2121408 h 212153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66925"/>
                <a:gd name="T46" fmla="*/ 0 h 2121535"/>
                <a:gd name="T47" fmla="*/ 2066925 w 2066925"/>
                <a:gd name="T48" fmla="*/ 2121535 h 212153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66925" h="2121535">
                  <a:moveTo>
                    <a:pt x="0" y="318515"/>
                  </a:moveTo>
                  <a:lnTo>
                    <a:pt x="2066543" y="318515"/>
                  </a:lnTo>
                  <a:lnTo>
                    <a:pt x="2066543" y="0"/>
                  </a:lnTo>
                  <a:lnTo>
                    <a:pt x="0" y="0"/>
                  </a:lnTo>
                  <a:lnTo>
                    <a:pt x="0" y="318515"/>
                  </a:lnTo>
                  <a:close/>
                </a:path>
                <a:path w="2066925" h="2121535">
                  <a:moveTo>
                    <a:pt x="0" y="1719072"/>
                  </a:moveTo>
                  <a:lnTo>
                    <a:pt x="2066543" y="1719072"/>
                  </a:lnTo>
                  <a:lnTo>
                    <a:pt x="2066543" y="1524000"/>
                  </a:lnTo>
                  <a:lnTo>
                    <a:pt x="0" y="1524000"/>
                  </a:lnTo>
                  <a:lnTo>
                    <a:pt x="0" y="1719072"/>
                  </a:lnTo>
                  <a:close/>
                </a:path>
                <a:path w="2066925" h="2121535">
                  <a:moveTo>
                    <a:pt x="0" y="2121408"/>
                  </a:moveTo>
                  <a:lnTo>
                    <a:pt x="2066543" y="2121408"/>
                  </a:lnTo>
                  <a:lnTo>
                    <a:pt x="2066543" y="1802891"/>
                  </a:lnTo>
                  <a:lnTo>
                    <a:pt x="0" y="1802891"/>
                  </a:lnTo>
                  <a:lnTo>
                    <a:pt x="0" y="2121408"/>
                  </a:lnTo>
                  <a:close/>
                </a:path>
              </a:pathLst>
            </a:custGeom>
            <a:noFill/>
            <a:ln w="57912">
              <a:solidFill>
                <a:srgbClr val="FF0000"/>
              </a:solidFill>
              <a:miter lim="800000"/>
              <a:headEnd/>
              <a:tailEnd/>
            </a:ln>
          </p:spPr>
          <p:txBody>
            <a:bodyPr lIns="0" tIns="0" rIns="0" bIns="0"/>
            <a:lstStyle/>
            <a:p>
              <a:endParaRPr lang="es-AR"/>
            </a:p>
          </p:txBody>
        </p:sp>
      </p:grpSp>
      <p:sp>
        <p:nvSpPr>
          <p:cNvPr id="7" name="Rectángulo 6"/>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1633" y="1344507"/>
            <a:ext cx="9610136" cy="1581843"/>
          </a:xfrm>
          <a:prstGeom prst="rect">
            <a:avLst/>
          </a:prstGeom>
        </p:spPr>
        <p:txBody>
          <a:bodyPr lIns="0" tIns="146685" rIns="0" bIns="0">
            <a:spAutoFit/>
          </a:bodyPr>
          <a:lstStyle/>
          <a:p>
            <a:pPr marL="413384" indent="-401320">
              <a:spcBef>
                <a:spcPts val="1155"/>
              </a:spcBef>
              <a:buClr>
                <a:srgbClr val="001F5F"/>
              </a:buClr>
              <a:buFont typeface="Arial"/>
              <a:buChar char="•"/>
              <a:tabLst>
                <a:tab pos="413384" algn="l"/>
                <a:tab pos="414020" algn="l"/>
              </a:tabLst>
              <a:defRPr/>
            </a:pPr>
            <a:r>
              <a:rPr sz="2800" spc="-20" dirty="0">
                <a:latin typeface="Calibri"/>
                <a:cs typeface="Calibri"/>
              </a:rPr>
              <a:t>Ensayos</a:t>
            </a:r>
            <a:r>
              <a:rPr sz="2800" spc="-80" dirty="0">
                <a:latin typeface="Calibri"/>
                <a:cs typeface="Calibri"/>
              </a:rPr>
              <a:t> </a:t>
            </a:r>
            <a:r>
              <a:rPr sz="2800" dirty="0">
                <a:latin typeface="Calibri"/>
                <a:cs typeface="Calibri"/>
              </a:rPr>
              <a:t>de</a:t>
            </a:r>
            <a:r>
              <a:rPr sz="2800" spc="-65" dirty="0">
                <a:latin typeface="Calibri"/>
                <a:cs typeface="Calibri"/>
              </a:rPr>
              <a:t> </a:t>
            </a:r>
            <a:r>
              <a:rPr sz="2800" dirty="0">
                <a:latin typeface="Calibri"/>
                <a:cs typeface="Calibri"/>
              </a:rPr>
              <a:t>alta</a:t>
            </a:r>
            <a:r>
              <a:rPr sz="2800" spc="-80" dirty="0">
                <a:latin typeface="Calibri"/>
                <a:cs typeface="Calibri"/>
              </a:rPr>
              <a:t> </a:t>
            </a:r>
            <a:r>
              <a:rPr sz="2800" spc="-20" dirty="0">
                <a:latin typeface="Calibri"/>
                <a:cs typeface="Calibri"/>
              </a:rPr>
              <a:t>frecuencia:</a:t>
            </a:r>
            <a:r>
              <a:rPr sz="2800" spc="-50" dirty="0">
                <a:latin typeface="Calibri"/>
                <a:cs typeface="Calibri"/>
              </a:rPr>
              <a:t> </a:t>
            </a:r>
            <a:r>
              <a:rPr sz="2800" spc="-10" dirty="0">
                <a:latin typeface="Calibri"/>
                <a:cs typeface="Calibri"/>
              </a:rPr>
              <a:t>Impulso</a:t>
            </a:r>
            <a:r>
              <a:rPr sz="2800" spc="-70" dirty="0">
                <a:latin typeface="Calibri"/>
                <a:cs typeface="Calibri"/>
              </a:rPr>
              <a:t> </a:t>
            </a:r>
            <a:r>
              <a:rPr sz="2800" dirty="0">
                <a:latin typeface="Calibri"/>
                <a:cs typeface="Calibri"/>
              </a:rPr>
              <a:t>de</a:t>
            </a:r>
            <a:r>
              <a:rPr sz="2800" spc="-70" dirty="0">
                <a:latin typeface="Calibri"/>
                <a:cs typeface="Calibri"/>
              </a:rPr>
              <a:t> </a:t>
            </a:r>
            <a:r>
              <a:rPr sz="2800" spc="-25" dirty="0">
                <a:latin typeface="Calibri"/>
                <a:cs typeface="Calibri"/>
              </a:rPr>
              <a:t>rayo</a:t>
            </a:r>
            <a:r>
              <a:rPr sz="2800" spc="-70" dirty="0">
                <a:latin typeface="Calibri"/>
                <a:cs typeface="Calibri"/>
              </a:rPr>
              <a:t> </a:t>
            </a:r>
            <a:r>
              <a:rPr sz="2800" dirty="0">
                <a:latin typeface="Calibri"/>
                <a:cs typeface="Calibri"/>
              </a:rPr>
              <a:t>y</a:t>
            </a:r>
            <a:r>
              <a:rPr sz="2800" spc="-70" dirty="0">
                <a:latin typeface="Calibri"/>
                <a:cs typeface="Calibri"/>
              </a:rPr>
              <a:t> </a:t>
            </a:r>
            <a:r>
              <a:rPr sz="2800" dirty="0">
                <a:latin typeface="Calibri"/>
                <a:cs typeface="Calibri"/>
              </a:rPr>
              <a:t>de</a:t>
            </a:r>
            <a:r>
              <a:rPr sz="2800" spc="-65" dirty="0">
                <a:latin typeface="Calibri"/>
                <a:cs typeface="Calibri"/>
              </a:rPr>
              <a:t> </a:t>
            </a:r>
            <a:r>
              <a:rPr sz="2800" spc="-10" dirty="0">
                <a:latin typeface="Calibri"/>
                <a:cs typeface="Calibri"/>
              </a:rPr>
              <a:t>conmutación</a:t>
            </a:r>
            <a:endParaRPr sz="2800" dirty="0">
              <a:latin typeface="Calibri"/>
              <a:cs typeface="Calibri"/>
            </a:endParaRPr>
          </a:p>
          <a:p>
            <a:pPr marL="413384" indent="-401320">
              <a:spcBef>
                <a:spcPts val="1055"/>
              </a:spcBef>
              <a:buClr>
                <a:srgbClr val="001F5F"/>
              </a:buClr>
              <a:buFont typeface="Arial"/>
              <a:buChar char="•"/>
              <a:tabLst>
                <a:tab pos="413384" algn="l"/>
                <a:tab pos="414020" algn="l"/>
              </a:tabLst>
              <a:defRPr/>
            </a:pPr>
            <a:r>
              <a:rPr sz="2800" spc="-20" dirty="0">
                <a:latin typeface="Calibri"/>
                <a:cs typeface="Calibri"/>
              </a:rPr>
              <a:t>Ensayos</a:t>
            </a:r>
            <a:r>
              <a:rPr sz="2800" spc="-90" dirty="0">
                <a:latin typeface="Calibri"/>
                <a:cs typeface="Calibri"/>
              </a:rPr>
              <a:t> </a:t>
            </a:r>
            <a:r>
              <a:rPr sz="2800" dirty="0">
                <a:latin typeface="Calibri"/>
                <a:cs typeface="Calibri"/>
              </a:rPr>
              <a:t>de</a:t>
            </a:r>
            <a:r>
              <a:rPr sz="2800" spc="-85" dirty="0">
                <a:latin typeface="Calibri"/>
                <a:cs typeface="Calibri"/>
              </a:rPr>
              <a:t> </a:t>
            </a:r>
            <a:r>
              <a:rPr sz="2800" dirty="0">
                <a:latin typeface="Calibri"/>
                <a:cs typeface="Calibri"/>
              </a:rPr>
              <a:t>baja</a:t>
            </a:r>
            <a:r>
              <a:rPr sz="2800" spc="-90" dirty="0">
                <a:latin typeface="Calibri"/>
                <a:cs typeface="Calibri"/>
              </a:rPr>
              <a:t> </a:t>
            </a:r>
            <a:r>
              <a:rPr sz="2800" spc="-20" dirty="0">
                <a:latin typeface="Calibri"/>
                <a:cs typeface="Calibri"/>
              </a:rPr>
              <a:t>frecuencia:</a:t>
            </a:r>
            <a:r>
              <a:rPr sz="2800" spc="-80" dirty="0">
                <a:latin typeface="Calibri"/>
                <a:cs typeface="Calibri"/>
              </a:rPr>
              <a:t> </a:t>
            </a:r>
            <a:r>
              <a:rPr sz="2800" dirty="0">
                <a:latin typeface="Calibri"/>
                <a:cs typeface="Calibri"/>
              </a:rPr>
              <a:t>Aplicada,</a:t>
            </a:r>
            <a:r>
              <a:rPr sz="2800" spc="-30" dirty="0">
                <a:latin typeface="Calibri"/>
                <a:cs typeface="Calibri"/>
              </a:rPr>
              <a:t> </a:t>
            </a:r>
            <a:r>
              <a:rPr sz="2800" spc="-10" dirty="0">
                <a:latin typeface="Calibri"/>
                <a:cs typeface="Calibri"/>
              </a:rPr>
              <a:t>Inducida/Descargas</a:t>
            </a:r>
            <a:r>
              <a:rPr sz="2800" spc="-60" dirty="0">
                <a:latin typeface="Calibri"/>
                <a:cs typeface="Calibri"/>
              </a:rPr>
              <a:t> </a:t>
            </a:r>
            <a:r>
              <a:rPr sz="2800" spc="-10" dirty="0">
                <a:latin typeface="Calibri"/>
                <a:cs typeface="Calibri"/>
              </a:rPr>
              <a:t>parciales</a:t>
            </a:r>
            <a:endParaRPr sz="2800" dirty="0">
              <a:latin typeface="Calibri"/>
              <a:cs typeface="Calibri"/>
            </a:endParaRPr>
          </a:p>
        </p:txBody>
      </p:sp>
      <p:sp>
        <p:nvSpPr>
          <p:cNvPr id="4" name="object 4"/>
          <p:cNvSpPr txBox="1"/>
          <p:nvPr/>
        </p:nvSpPr>
        <p:spPr>
          <a:xfrm>
            <a:off x="867447" y="3168694"/>
            <a:ext cx="1339460" cy="443070"/>
          </a:xfrm>
          <a:prstGeom prst="rect">
            <a:avLst/>
          </a:prstGeom>
        </p:spPr>
        <p:txBody>
          <a:bodyPr lIns="0" tIns="12065" rIns="0" bIns="0">
            <a:spAutoFit/>
          </a:bodyPr>
          <a:lstStyle/>
          <a:p>
            <a:pPr marL="12700">
              <a:spcBef>
                <a:spcPts val="95"/>
              </a:spcBef>
              <a:defRPr/>
            </a:pPr>
            <a:r>
              <a:rPr sz="2800" spc="-10" dirty="0">
                <a:solidFill>
                  <a:srgbClr val="FF0000"/>
                </a:solidFill>
                <a:latin typeface="Arial"/>
                <a:cs typeface="Arial"/>
              </a:rPr>
              <a:t>Objetivo</a:t>
            </a:r>
            <a:endParaRPr sz="2800" dirty="0">
              <a:latin typeface="Arial"/>
              <a:cs typeface="Arial"/>
            </a:endParaRPr>
          </a:p>
        </p:txBody>
      </p:sp>
      <p:sp>
        <p:nvSpPr>
          <p:cNvPr id="5" name="object 5"/>
          <p:cNvSpPr txBox="1"/>
          <p:nvPr/>
        </p:nvSpPr>
        <p:spPr>
          <a:xfrm>
            <a:off x="2539683" y="3109172"/>
            <a:ext cx="7322473" cy="3986348"/>
          </a:xfrm>
          <a:prstGeom prst="rect">
            <a:avLst/>
          </a:prstGeom>
        </p:spPr>
        <p:txBody>
          <a:bodyPr lIns="0" tIns="198755" rIns="0" bIns="0">
            <a:spAutoFit/>
          </a:bodyPr>
          <a:lstStyle/>
          <a:p>
            <a:pPr marL="76200">
              <a:spcBef>
                <a:spcPts val="1565"/>
              </a:spcBef>
              <a:defRPr/>
            </a:pPr>
            <a:r>
              <a:rPr sz="2200" dirty="0">
                <a:solidFill>
                  <a:srgbClr val="001F5F"/>
                </a:solidFill>
                <a:latin typeface="Arial"/>
                <a:cs typeface="Arial"/>
              </a:rPr>
              <a:t>:</a:t>
            </a:r>
            <a:r>
              <a:rPr sz="2200" spc="-35" dirty="0">
                <a:solidFill>
                  <a:srgbClr val="001F5F"/>
                </a:solidFill>
                <a:latin typeface="Arial"/>
                <a:cs typeface="Arial"/>
              </a:rPr>
              <a:t> </a:t>
            </a:r>
            <a:r>
              <a:rPr sz="2800" spc="-25" dirty="0">
                <a:solidFill>
                  <a:srgbClr val="001F5F"/>
                </a:solidFill>
                <a:latin typeface="Arial"/>
                <a:cs typeface="Arial"/>
              </a:rPr>
              <a:t>Demostrar:</a:t>
            </a:r>
            <a:endParaRPr sz="2800" dirty="0">
              <a:latin typeface="Arial"/>
              <a:cs typeface="Arial"/>
            </a:endParaRPr>
          </a:p>
          <a:p>
            <a:pPr marL="381000" indent="-368935">
              <a:spcBef>
                <a:spcPts val="1460"/>
              </a:spcBef>
              <a:buFontTx/>
              <a:buAutoNum type="arabicParenR"/>
              <a:tabLst>
                <a:tab pos="381635" algn="l"/>
              </a:tabLst>
              <a:defRPr/>
            </a:pPr>
            <a:r>
              <a:rPr sz="2800" spc="-10" dirty="0">
                <a:latin typeface="Arial"/>
                <a:cs typeface="Arial"/>
              </a:rPr>
              <a:t>Cumplimiento</a:t>
            </a:r>
            <a:r>
              <a:rPr sz="2800" spc="-65" dirty="0">
                <a:latin typeface="Arial"/>
                <a:cs typeface="Arial"/>
              </a:rPr>
              <a:t> </a:t>
            </a:r>
            <a:r>
              <a:rPr sz="2800" dirty="0">
                <a:latin typeface="Arial"/>
                <a:cs typeface="Arial"/>
              </a:rPr>
              <a:t>de</a:t>
            </a:r>
            <a:r>
              <a:rPr sz="2800" spc="-50" dirty="0">
                <a:latin typeface="Arial"/>
                <a:cs typeface="Arial"/>
              </a:rPr>
              <a:t> </a:t>
            </a:r>
            <a:r>
              <a:rPr sz="2800" dirty="0">
                <a:latin typeface="Arial"/>
                <a:cs typeface="Arial"/>
              </a:rPr>
              <a:t>la</a:t>
            </a:r>
            <a:r>
              <a:rPr sz="2800" spc="-35" dirty="0">
                <a:latin typeface="Arial"/>
                <a:cs typeface="Arial"/>
              </a:rPr>
              <a:t> </a:t>
            </a:r>
            <a:r>
              <a:rPr sz="2800" spc="-10" dirty="0">
                <a:latin typeface="Arial"/>
                <a:cs typeface="Arial"/>
              </a:rPr>
              <a:t>especificación</a:t>
            </a:r>
            <a:r>
              <a:rPr sz="2800" spc="-75" dirty="0">
                <a:latin typeface="Arial"/>
                <a:cs typeface="Arial"/>
              </a:rPr>
              <a:t> </a:t>
            </a:r>
            <a:r>
              <a:rPr sz="2800" dirty="0">
                <a:latin typeface="Arial"/>
                <a:cs typeface="Arial"/>
              </a:rPr>
              <a:t>del</a:t>
            </a:r>
            <a:r>
              <a:rPr sz="2800" spc="-40" dirty="0">
                <a:latin typeface="Arial"/>
                <a:cs typeface="Arial"/>
              </a:rPr>
              <a:t> </a:t>
            </a:r>
            <a:r>
              <a:rPr sz="2800" spc="-10" dirty="0">
                <a:latin typeface="Arial"/>
                <a:cs typeface="Arial"/>
              </a:rPr>
              <a:t>cliente.</a:t>
            </a:r>
            <a:endParaRPr sz="2800" dirty="0">
              <a:latin typeface="Arial"/>
              <a:cs typeface="Arial"/>
            </a:endParaRPr>
          </a:p>
          <a:p>
            <a:pPr marL="381000" indent="-368935">
              <a:spcBef>
                <a:spcPts val="1455"/>
              </a:spcBef>
              <a:buFontTx/>
              <a:buAutoNum type="arabicParenR"/>
              <a:tabLst>
                <a:tab pos="381635" algn="l"/>
              </a:tabLst>
              <a:defRPr/>
            </a:pPr>
            <a:r>
              <a:rPr sz="2800" spc="-10" dirty="0">
                <a:latin typeface="Arial"/>
                <a:cs typeface="Arial"/>
              </a:rPr>
              <a:t>Cumplimiento</a:t>
            </a:r>
            <a:r>
              <a:rPr sz="2800" spc="-90" dirty="0">
                <a:latin typeface="Arial"/>
                <a:cs typeface="Arial"/>
              </a:rPr>
              <a:t> </a:t>
            </a:r>
            <a:r>
              <a:rPr sz="2800" dirty="0">
                <a:latin typeface="Arial"/>
                <a:cs typeface="Arial"/>
              </a:rPr>
              <a:t>de</a:t>
            </a:r>
            <a:r>
              <a:rPr sz="2800" spc="-80" dirty="0">
                <a:latin typeface="Arial"/>
                <a:cs typeface="Arial"/>
              </a:rPr>
              <a:t> </a:t>
            </a:r>
            <a:r>
              <a:rPr sz="2800" dirty="0">
                <a:latin typeface="Arial"/>
                <a:cs typeface="Arial"/>
              </a:rPr>
              <a:t>las</a:t>
            </a:r>
            <a:r>
              <a:rPr sz="2800" spc="-75" dirty="0">
                <a:latin typeface="Arial"/>
                <a:cs typeface="Arial"/>
              </a:rPr>
              <a:t> </a:t>
            </a:r>
            <a:r>
              <a:rPr sz="2800" dirty="0">
                <a:latin typeface="Arial"/>
                <a:cs typeface="Arial"/>
              </a:rPr>
              <a:t>normas</a:t>
            </a:r>
            <a:r>
              <a:rPr sz="2800" spc="-65" dirty="0">
                <a:latin typeface="Arial"/>
                <a:cs typeface="Arial"/>
              </a:rPr>
              <a:t> </a:t>
            </a:r>
            <a:r>
              <a:rPr sz="2800" spc="-10" dirty="0">
                <a:latin typeface="Arial"/>
                <a:cs typeface="Arial"/>
              </a:rPr>
              <a:t>aplicables.</a:t>
            </a:r>
            <a:endParaRPr sz="2800" dirty="0">
              <a:latin typeface="Arial"/>
              <a:cs typeface="Arial"/>
            </a:endParaRPr>
          </a:p>
          <a:p>
            <a:pPr marL="381000" indent="-368935">
              <a:spcBef>
                <a:spcPts val="1455"/>
              </a:spcBef>
              <a:buFontTx/>
              <a:buAutoNum type="arabicParenR"/>
              <a:tabLst>
                <a:tab pos="381635" algn="l"/>
              </a:tabLst>
              <a:defRPr/>
            </a:pPr>
            <a:r>
              <a:rPr sz="2800" spc="-20" dirty="0">
                <a:latin typeface="Arial"/>
                <a:cs typeface="Arial"/>
              </a:rPr>
              <a:t>Verificación</a:t>
            </a:r>
            <a:r>
              <a:rPr sz="2800" spc="-85" dirty="0">
                <a:latin typeface="Arial"/>
                <a:cs typeface="Arial"/>
              </a:rPr>
              <a:t> </a:t>
            </a:r>
            <a:r>
              <a:rPr sz="2800" dirty="0">
                <a:latin typeface="Arial"/>
                <a:cs typeface="Arial"/>
              </a:rPr>
              <a:t>de</a:t>
            </a:r>
            <a:r>
              <a:rPr sz="2800" spc="-50" dirty="0">
                <a:latin typeface="Arial"/>
                <a:cs typeface="Arial"/>
              </a:rPr>
              <a:t> </a:t>
            </a:r>
            <a:r>
              <a:rPr sz="2800" dirty="0">
                <a:latin typeface="Arial"/>
                <a:cs typeface="Arial"/>
              </a:rPr>
              <a:t>cálculos</a:t>
            </a:r>
            <a:r>
              <a:rPr sz="2800" spc="-90" dirty="0">
                <a:latin typeface="Arial"/>
                <a:cs typeface="Arial"/>
              </a:rPr>
              <a:t> </a:t>
            </a:r>
            <a:r>
              <a:rPr sz="2800" dirty="0">
                <a:latin typeface="Arial"/>
                <a:cs typeface="Arial"/>
              </a:rPr>
              <a:t>de</a:t>
            </a:r>
            <a:r>
              <a:rPr sz="2800" spc="-45" dirty="0">
                <a:latin typeface="Arial"/>
                <a:cs typeface="Arial"/>
              </a:rPr>
              <a:t> </a:t>
            </a:r>
            <a:r>
              <a:rPr sz="2800" spc="-10" dirty="0">
                <a:latin typeface="Arial"/>
                <a:cs typeface="Arial"/>
              </a:rPr>
              <a:t>diseño.</a:t>
            </a:r>
            <a:endParaRPr sz="2800" dirty="0">
              <a:latin typeface="Arial"/>
              <a:cs typeface="Arial"/>
            </a:endParaRPr>
          </a:p>
          <a:p>
            <a:pPr marL="381000" indent="-368935">
              <a:spcBef>
                <a:spcPts val="1460"/>
              </a:spcBef>
              <a:buFontTx/>
              <a:buAutoNum type="arabicParenR"/>
              <a:tabLst>
                <a:tab pos="381635" algn="l"/>
              </a:tabLst>
              <a:defRPr/>
            </a:pPr>
            <a:r>
              <a:rPr sz="2800" dirty="0">
                <a:latin typeface="Arial"/>
                <a:cs typeface="Arial"/>
              </a:rPr>
              <a:t>Calidad</a:t>
            </a:r>
            <a:r>
              <a:rPr sz="2800" spc="-85" dirty="0">
                <a:latin typeface="Arial"/>
                <a:cs typeface="Arial"/>
              </a:rPr>
              <a:t> </a:t>
            </a:r>
            <a:r>
              <a:rPr sz="2800" dirty="0">
                <a:latin typeface="Arial"/>
                <a:cs typeface="Arial"/>
              </a:rPr>
              <a:t>y</a:t>
            </a:r>
            <a:r>
              <a:rPr sz="2800" spc="-75" dirty="0">
                <a:latin typeface="Arial"/>
                <a:cs typeface="Arial"/>
              </a:rPr>
              <a:t> </a:t>
            </a:r>
            <a:r>
              <a:rPr sz="2800" dirty="0">
                <a:latin typeface="Arial"/>
                <a:cs typeface="Arial"/>
              </a:rPr>
              <a:t>fiabilidad</a:t>
            </a:r>
            <a:r>
              <a:rPr sz="2800" spc="-95" dirty="0">
                <a:latin typeface="Arial"/>
                <a:cs typeface="Arial"/>
              </a:rPr>
              <a:t> </a:t>
            </a:r>
            <a:r>
              <a:rPr sz="2800" dirty="0">
                <a:latin typeface="Arial"/>
                <a:cs typeface="Arial"/>
              </a:rPr>
              <a:t>de</a:t>
            </a:r>
            <a:r>
              <a:rPr sz="2800" spc="-65" dirty="0">
                <a:latin typeface="Arial"/>
                <a:cs typeface="Arial"/>
              </a:rPr>
              <a:t> </a:t>
            </a:r>
            <a:r>
              <a:rPr sz="2800" dirty="0">
                <a:latin typeface="Arial"/>
                <a:cs typeface="Arial"/>
              </a:rPr>
              <a:t>material</a:t>
            </a:r>
            <a:r>
              <a:rPr sz="2800" spc="-85" dirty="0">
                <a:latin typeface="Arial"/>
                <a:cs typeface="Arial"/>
              </a:rPr>
              <a:t> </a:t>
            </a:r>
            <a:r>
              <a:rPr sz="2800" dirty="0">
                <a:latin typeface="Arial"/>
                <a:cs typeface="Arial"/>
              </a:rPr>
              <a:t>y</a:t>
            </a:r>
            <a:r>
              <a:rPr sz="2800" spc="-60" dirty="0">
                <a:latin typeface="Arial"/>
                <a:cs typeface="Arial"/>
              </a:rPr>
              <a:t> </a:t>
            </a:r>
            <a:r>
              <a:rPr sz="2800" dirty="0">
                <a:latin typeface="Arial"/>
                <a:cs typeface="Arial"/>
              </a:rPr>
              <a:t>mano</a:t>
            </a:r>
            <a:r>
              <a:rPr sz="2800" spc="-65" dirty="0">
                <a:latin typeface="Arial"/>
                <a:cs typeface="Arial"/>
              </a:rPr>
              <a:t> </a:t>
            </a:r>
            <a:r>
              <a:rPr sz="2800" dirty="0">
                <a:latin typeface="Arial"/>
                <a:cs typeface="Arial"/>
              </a:rPr>
              <a:t>de</a:t>
            </a:r>
            <a:r>
              <a:rPr sz="2800" spc="-65" dirty="0">
                <a:latin typeface="Arial"/>
                <a:cs typeface="Arial"/>
              </a:rPr>
              <a:t> </a:t>
            </a:r>
            <a:r>
              <a:rPr sz="2800" spc="-10" dirty="0">
                <a:latin typeface="Arial"/>
                <a:cs typeface="Arial"/>
              </a:rPr>
              <a:t>obra.</a:t>
            </a:r>
            <a:endParaRPr sz="2800" dirty="0">
              <a:latin typeface="Arial"/>
              <a:cs typeface="Arial"/>
            </a:endParaRPr>
          </a:p>
        </p:txBody>
      </p:sp>
      <p:sp>
        <p:nvSpPr>
          <p:cNvPr id="6" name="object 6"/>
          <p:cNvSpPr txBox="1">
            <a:spLocks noGrp="1"/>
          </p:cNvSpPr>
          <p:nvPr>
            <p:ph type="title"/>
          </p:nvPr>
        </p:nvSpPr>
        <p:spPr>
          <a:xfrm>
            <a:off x="1846238" y="566715"/>
            <a:ext cx="8072494" cy="566822"/>
          </a:xfrm>
        </p:spPr>
        <p:txBody>
          <a:bodyPr wrap="square" lIns="0" tIns="12700" rIns="0" bIns="0" rtlCol="0">
            <a:spAutoFit/>
          </a:bodyPr>
          <a:lstStyle/>
          <a:p>
            <a:pPr marL="12700">
              <a:spcBef>
                <a:spcPts val="100"/>
              </a:spcBef>
              <a:defRPr/>
            </a:pPr>
            <a:r>
              <a:rPr sz="3600" dirty="0">
                <a:latin typeface="Century Gothic"/>
                <a:cs typeface="Century Gothic"/>
              </a:rPr>
              <a:t>ENSAYOS</a:t>
            </a:r>
            <a:r>
              <a:rPr sz="3600" spc="-5" dirty="0">
                <a:latin typeface="Century Gothic"/>
                <a:cs typeface="Century Gothic"/>
              </a:rPr>
              <a:t> </a:t>
            </a:r>
            <a:r>
              <a:rPr sz="3600" dirty="0">
                <a:latin typeface="Century Gothic"/>
                <a:cs typeface="Century Gothic"/>
              </a:rPr>
              <a:t>EN FÁBRICA-</a:t>
            </a:r>
            <a:r>
              <a:rPr sz="3600" spc="-10" dirty="0">
                <a:latin typeface="Century Gothic"/>
                <a:cs typeface="Century Gothic"/>
              </a:rPr>
              <a:t>DIELÉCTRICOS</a:t>
            </a:r>
            <a:endParaRPr sz="3600" dirty="0">
              <a:latin typeface="Century Gothic"/>
              <a:cs typeface="Century Gothic"/>
            </a:endParaRPr>
          </a:p>
        </p:txBody>
      </p:sp>
      <p:sp>
        <p:nvSpPr>
          <p:cNvPr id="7" name="Rectángulo 6"/>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bject 3"/>
          <p:cNvSpPr txBox="1">
            <a:spLocks noChangeArrowheads="1"/>
          </p:cNvSpPr>
          <p:nvPr/>
        </p:nvSpPr>
        <p:spPr bwMode="auto">
          <a:xfrm>
            <a:off x="605681" y="1932728"/>
            <a:ext cx="9334447" cy="3698833"/>
          </a:xfrm>
          <a:prstGeom prst="rect">
            <a:avLst/>
          </a:prstGeom>
          <a:noFill/>
          <a:ln w="9525">
            <a:noFill/>
            <a:miter lim="800000"/>
            <a:headEnd/>
            <a:tailEnd/>
          </a:ln>
        </p:spPr>
        <p:txBody>
          <a:bodyPr lIns="0" tIns="12065" rIns="0" bIns="0">
            <a:spAutoFit/>
          </a:bodyPr>
          <a:lstStyle/>
          <a:p>
            <a:pPr marL="412750" indent="-400050">
              <a:lnSpc>
                <a:spcPct val="130000"/>
              </a:lnSpc>
              <a:spcBef>
                <a:spcPts val="100"/>
              </a:spcBef>
              <a:buClr>
                <a:srgbClr val="001F5F"/>
              </a:buClr>
              <a:buFont typeface="Arial" pitchFamily="34" charset="0"/>
              <a:buChar char="•"/>
              <a:tabLst>
                <a:tab pos="412750" algn="l"/>
              </a:tabLst>
            </a:pPr>
            <a:r>
              <a:rPr lang="es-AR" altLang="en-US" sz="2600">
                <a:latin typeface="Calibri" pitchFamily="34" charset="0"/>
              </a:rPr>
              <a:t>Ensayos de Impulso, cuando son requeridos, pueden preceder los ensayos de baja frecuencia. Los ensayos dieléctricos deben realizarse en la secuencia siguiente:</a:t>
            </a:r>
          </a:p>
          <a:p>
            <a:pPr marL="1314450" lvl="2" indent="-457200">
              <a:spcBef>
                <a:spcPts val="1025"/>
              </a:spcBef>
              <a:buClr>
                <a:srgbClr val="001F5F"/>
              </a:buClr>
              <a:buFont typeface="Wingdings" pitchFamily="2" charset="2"/>
              <a:buChar char="ü"/>
              <a:tabLst>
                <a:tab pos="412750" algn="l"/>
              </a:tabLst>
            </a:pPr>
            <a:r>
              <a:rPr lang="es-AR" altLang="en-US" sz="2600">
                <a:latin typeface="Calibri" pitchFamily="34" charset="0"/>
              </a:rPr>
              <a:t>Impulso de rayo (En todos los terminales)</a:t>
            </a:r>
          </a:p>
          <a:p>
            <a:pPr marL="1314450" lvl="2" indent="-457200">
              <a:spcBef>
                <a:spcPts val="1038"/>
              </a:spcBef>
              <a:buClr>
                <a:srgbClr val="001F5F"/>
              </a:buClr>
              <a:buFont typeface="Wingdings" pitchFamily="2" charset="2"/>
              <a:buChar char="ü"/>
              <a:tabLst>
                <a:tab pos="412750" algn="l"/>
              </a:tabLst>
            </a:pPr>
            <a:r>
              <a:rPr lang="es-AR" altLang="en-US" sz="2600">
                <a:latin typeface="Calibri" pitchFamily="34" charset="0"/>
              </a:rPr>
              <a:t>Impulso de conmutación</a:t>
            </a:r>
          </a:p>
          <a:p>
            <a:pPr marL="1314450" lvl="2" indent="-457200">
              <a:spcBef>
                <a:spcPts val="1050"/>
              </a:spcBef>
              <a:buClr>
                <a:srgbClr val="001F5F"/>
              </a:buClr>
              <a:buFont typeface="Wingdings" pitchFamily="2" charset="2"/>
              <a:buChar char="ü"/>
              <a:tabLst>
                <a:tab pos="412750" algn="l"/>
              </a:tabLst>
            </a:pPr>
            <a:r>
              <a:rPr lang="es-AR" altLang="en-US" sz="2600">
                <a:latin typeface="Calibri" pitchFamily="34" charset="0"/>
              </a:rPr>
              <a:t>Tensión aplicada</a:t>
            </a:r>
          </a:p>
          <a:p>
            <a:pPr marL="1314450" lvl="2" indent="-457200">
              <a:spcBef>
                <a:spcPts val="1025"/>
              </a:spcBef>
              <a:buClr>
                <a:srgbClr val="001F5F"/>
              </a:buClr>
              <a:buFont typeface="Wingdings" pitchFamily="2" charset="2"/>
              <a:buChar char="ü"/>
              <a:tabLst>
                <a:tab pos="412750" algn="l"/>
              </a:tabLst>
            </a:pPr>
            <a:r>
              <a:rPr lang="es-AR" altLang="en-US" sz="2600">
                <a:latin typeface="Calibri" pitchFamily="34" charset="0"/>
              </a:rPr>
              <a:t>Tensión inducida</a:t>
            </a:r>
          </a:p>
        </p:txBody>
      </p:sp>
      <p:sp>
        <p:nvSpPr>
          <p:cNvPr id="4" name="object 4"/>
          <p:cNvSpPr txBox="1">
            <a:spLocks noGrp="1"/>
          </p:cNvSpPr>
          <p:nvPr>
            <p:ph type="title"/>
          </p:nvPr>
        </p:nvSpPr>
        <p:spPr>
          <a:xfrm>
            <a:off x="605682" y="871829"/>
            <a:ext cx="9527364" cy="566822"/>
          </a:xfrm>
        </p:spPr>
        <p:txBody>
          <a:bodyPr wrap="square" lIns="0" tIns="12700" rIns="0" bIns="0" rtlCol="0">
            <a:spAutoFit/>
          </a:bodyPr>
          <a:lstStyle/>
          <a:p>
            <a:pPr marL="12700">
              <a:spcBef>
                <a:spcPts val="100"/>
              </a:spcBef>
              <a:defRPr/>
            </a:pPr>
            <a:r>
              <a:rPr sz="3600" dirty="0">
                <a:latin typeface="Century Gothic"/>
                <a:cs typeface="Century Gothic"/>
              </a:rPr>
              <a:t>ENSAYOS</a:t>
            </a:r>
            <a:r>
              <a:rPr sz="3600" spc="-5" dirty="0">
                <a:latin typeface="Century Gothic"/>
                <a:cs typeface="Century Gothic"/>
              </a:rPr>
              <a:t> </a:t>
            </a:r>
            <a:r>
              <a:rPr sz="3600" dirty="0">
                <a:latin typeface="Century Gothic"/>
                <a:cs typeface="Century Gothic"/>
              </a:rPr>
              <a:t>EN FÁBRICA-</a:t>
            </a:r>
            <a:r>
              <a:rPr sz="3600" spc="-10" dirty="0">
                <a:latin typeface="Century Gothic"/>
                <a:cs typeface="Century Gothic"/>
              </a:rPr>
              <a:t>DIELÉCTRICOS</a:t>
            </a:r>
            <a:endParaRPr sz="3600" dirty="0">
              <a:latin typeface="Century Gothic"/>
              <a:cs typeface="Century Gothic"/>
            </a:endParaRPr>
          </a:p>
        </p:txBody>
      </p:sp>
      <p:pic>
        <p:nvPicPr>
          <p:cNvPr id="41988" name="object 5"/>
          <p:cNvPicPr>
            <a:picLocks noChangeAspect="1" noChangeArrowheads="1"/>
          </p:cNvPicPr>
          <p:nvPr/>
        </p:nvPicPr>
        <p:blipFill>
          <a:blip r:embed="rId2"/>
          <a:srcRect/>
          <a:stretch>
            <a:fillRect/>
          </a:stretch>
        </p:blipFill>
        <p:spPr bwMode="auto">
          <a:xfrm>
            <a:off x="6556670" y="4136811"/>
            <a:ext cx="3252576" cy="3317538"/>
          </a:xfrm>
          <a:prstGeom prst="rect">
            <a:avLst/>
          </a:prstGeom>
          <a:noFill/>
          <a:ln w="9525">
            <a:noFill/>
            <a:miter lim="800000"/>
            <a:headEnd/>
            <a:tailEnd/>
          </a:ln>
        </p:spPr>
      </p:pic>
      <p:sp>
        <p:nvSpPr>
          <p:cNvPr id="6" name="Rectángulo 5"/>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79477" y="695013"/>
            <a:ext cx="2024017" cy="566822"/>
          </a:xfrm>
        </p:spPr>
        <p:txBody>
          <a:bodyPr wrap="square" lIns="0" tIns="12700" rIns="0" bIns="0" rtlCol="0">
            <a:spAutoFit/>
          </a:bodyPr>
          <a:lstStyle/>
          <a:p>
            <a:pPr marL="12700">
              <a:spcBef>
                <a:spcPts val="100"/>
              </a:spcBef>
              <a:defRPr/>
            </a:pPr>
            <a:r>
              <a:rPr sz="3600" spc="-10" dirty="0">
                <a:latin typeface="Century Gothic"/>
                <a:cs typeface="Century Gothic"/>
              </a:rPr>
              <a:t>IMPULSO</a:t>
            </a:r>
            <a:endParaRPr sz="3600" dirty="0">
              <a:latin typeface="Century Gothic"/>
              <a:cs typeface="Century Gothic"/>
            </a:endParaRPr>
          </a:p>
        </p:txBody>
      </p:sp>
      <p:sp>
        <p:nvSpPr>
          <p:cNvPr id="4" name="object 4"/>
          <p:cNvSpPr txBox="1"/>
          <p:nvPr/>
        </p:nvSpPr>
        <p:spPr>
          <a:xfrm>
            <a:off x="679477" y="1617609"/>
            <a:ext cx="991367" cy="613630"/>
          </a:xfrm>
          <a:prstGeom prst="rect">
            <a:avLst/>
          </a:prstGeom>
        </p:spPr>
        <p:txBody>
          <a:bodyPr lIns="0" tIns="13335" rIns="0" bIns="0">
            <a:spAutoFit/>
          </a:bodyPr>
          <a:lstStyle/>
          <a:p>
            <a:pPr>
              <a:spcBef>
                <a:spcPts val="105"/>
              </a:spcBef>
              <a:defRPr/>
            </a:pPr>
            <a:r>
              <a:rPr sz="1950" b="1" spc="-10" dirty="0">
                <a:solidFill>
                  <a:srgbClr val="001F5F"/>
                </a:solidFill>
                <a:latin typeface="Arial"/>
                <a:cs typeface="Arial"/>
              </a:rPr>
              <a:t>Objetivo:</a:t>
            </a:r>
            <a:endParaRPr sz="1950">
              <a:latin typeface="Arial"/>
              <a:cs typeface="Arial"/>
            </a:endParaRPr>
          </a:p>
        </p:txBody>
      </p:sp>
      <p:sp>
        <p:nvSpPr>
          <p:cNvPr id="43012" name="object 5"/>
          <p:cNvSpPr txBox="1">
            <a:spLocks noChangeArrowheads="1"/>
          </p:cNvSpPr>
          <p:nvPr/>
        </p:nvSpPr>
        <p:spPr bwMode="auto">
          <a:xfrm>
            <a:off x="1533000" y="2079784"/>
            <a:ext cx="8485102" cy="489236"/>
          </a:xfrm>
          <a:prstGeom prst="rect">
            <a:avLst/>
          </a:prstGeom>
          <a:noFill/>
          <a:ln w="9525">
            <a:noFill/>
            <a:miter lim="800000"/>
            <a:headEnd/>
            <a:tailEnd/>
          </a:ln>
        </p:spPr>
        <p:txBody>
          <a:bodyPr lIns="0" tIns="27305" rIns="0" bIns="0">
            <a:spAutoFit/>
          </a:bodyPr>
          <a:lstStyle/>
          <a:p>
            <a:pPr marL="284163" indent="-284163">
              <a:lnSpc>
                <a:spcPts val="1788"/>
              </a:lnSpc>
              <a:spcBef>
                <a:spcPts val="213"/>
              </a:spcBef>
              <a:buFontTx/>
              <a:buChar char="•"/>
              <a:tabLst>
                <a:tab pos="284163" algn="l"/>
              </a:tabLst>
            </a:pPr>
            <a:r>
              <a:rPr lang="es-AR" altLang="en-US" sz="1500" dirty="0"/>
              <a:t>Comprueba la capacidad del aislamiento de soportar transitorios de altas frecuencias causadas por descargas atmosféricas y de maniobras. rayos.</a:t>
            </a:r>
          </a:p>
        </p:txBody>
      </p:sp>
      <p:grpSp>
        <p:nvGrpSpPr>
          <p:cNvPr id="2" name="object 6"/>
          <p:cNvGrpSpPr>
            <a:grpSpLocks/>
          </p:cNvGrpSpPr>
          <p:nvPr/>
        </p:nvGrpSpPr>
        <p:grpSpPr bwMode="auto">
          <a:xfrm>
            <a:off x="1205793" y="2767794"/>
            <a:ext cx="8586745" cy="4436172"/>
            <a:chOff x="1540763" y="2834639"/>
            <a:chExt cx="9789795" cy="4023360"/>
          </a:xfrm>
        </p:grpSpPr>
        <p:sp>
          <p:nvSpPr>
            <p:cNvPr id="43018" name="object 7"/>
            <p:cNvSpPr>
              <a:spLocks noChangeArrowheads="1"/>
            </p:cNvSpPr>
            <p:nvPr/>
          </p:nvSpPr>
          <p:spPr bwMode="auto">
            <a:xfrm>
              <a:off x="1559051" y="2834639"/>
              <a:ext cx="4247515" cy="3592195"/>
            </a:xfrm>
            <a:custGeom>
              <a:avLst/>
              <a:gdLst>
                <a:gd name="T0" fmla="*/ 44957 w 4247515"/>
                <a:gd name="T1" fmla="*/ 0 h 3592195"/>
                <a:gd name="T2" fmla="*/ 5334 w 4247515"/>
                <a:gd name="T3" fmla="*/ 0 h 3592195"/>
                <a:gd name="T4" fmla="*/ 0 w 4247515"/>
                <a:gd name="T5" fmla="*/ 3565271 h 3592195"/>
                <a:gd name="T6" fmla="*/ 20192 w 4247515"/>
                <a:gd name="T7" fmla="*/ 3565271 h 3592195"/>
                <a:gd name="T8" fmla="*/ 19811 w 4247515"/>
                <a:gd name="T9" fmla="*/ 3585095 h 3592195"/>
                <a:gd name="T10" fmla="*/ 4246499 w 4247515"/>
                <a:gd name="T11" fmla="*/ 3591953 h 3592195"/>
                <a:gd name="T12" fmla="*/ 4247261 w 4247515"/>
                <a:gd name="T13" fmla="*/ 3551567 h 3592195"/>
                <a:gd name="T14" fmla="*/ 40385 w 4247515"/>
                <a:gd name="T15" fmla="*/ 3545509 h 3592195"/>
                <a:gd name="T16" fmla="*/ 44957 w 4247515"/>
                <a:gd name="T17" fmla="*/ 0 h 35921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47515"/>
                <a:gd name="T28" fmla="*/ 0 h 3592195"/>
                <a:gd name="T29" fmla="*/ 4247515 w 4247515"/>
                <a:gd name="T30" fmla="*/ 3592195 h 35921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47515" h="3592195">
                  <a:moveTo>
                    <a:pt x="44957" y="0"/>
                  </a:moveTo>
                  <a:lnTo>
                    <a:pt x="5334" y="0"/>
                  </a:lnTo>
                  <a:lnTo>
                    <a:pt x="0" y="3565271"/>
                  </a:lnTo>
                  <a:lnTo>
                    <a:pt x="20192" y="3565271"/>
                  </a:lnTo>
                  <a:lnTo>
                    <a:pt x="19811" y="3585095"/>
                  </a:lnTo>
                  <a:lnTo>
                    <a:pt x="4246499" y="3591953"/>
                  </a:lnTo>
                  <a:lnTo>
                    <a:pt x="4247261" y="3551567"/>
                  </a:lnTo>
                  <a:lnTo>
                    <a:pt x="40385" y="3545509"/>
                  </a:lnTo>
                  <a:lnTo>
                    <a:pt x="44957" y="0"/>
                  </a:lnTo>
                  <a:close/>
                </a:path>
              </a:pathLst>
            </a:custGeom>
            <a:solidFill>
              <a:srgbClr val="000000"/>
            </a:solidFill>
            <a:ln w="9525">
              <a:noFill/>
              <a:miter lim="800000"/>
              <a:headEnd/>
              <a:tailEnd/>
            </a:ln>
          </p:spPr>
          <p:txBody>
            <a:bodyPr lIns="0" tIns="0" rIns="0" bIns="0"/>
            <a:lstStyle/>
            <a:p>
              <a:endParaRPr lang="es-AR"/>
            </a:p>
          </p:txBody>
        </p:sp>
        <p:sp>
          <p:nvSpPr>
            <p:cNvPr id="43019" name="object 8"/>
            <p:cNvSpPr>
              <a:spLocks noChangeArrowheads="1"/>
            </p:cNvSpPr>
            <p:nvPr/>
          </p:nvSpPr>
          <p:spPr bwMode="auto">
            <a:xfrm>
              <a:off x="1540763" y="3093719"/>
              <a:ext cx="4049395" cy="3291840"/>
            </a:xfrm>
            <a:custGeom>
              <a:avLst/>
              <a:gdLst>
                <a:gd name="T0" fmla="*/ 586613 w 4049395"/>
                <a:gd name="T1" fmla="*/ 6095 h 3291840"/>
                <a:gd name="T2" fmla="*/ 575944 w 4049395"/>
                <a:gd name="T3" fmla="*/ 6095 h 3291840"/>
                <a:gd name="T4" fmla="*/ 572897 w 4049395"/>
                <a:gd name="T5" fmla="*/ 6857 h 3291840"/>
                <a:gd name="T6" fmla="*/ 570611 w 4049395"/>
                <a:gd name="T7" fmla="*/ 6857 h 3291840"/>
                <a:gd name="T8" fmla="*/ 566038 w 4049395"/>
                <a:gd name="T9" fmla="*/ 8381 h 3291840"/>
                <a:gd name="T10" fmla="*/ 562991 w 4049395"/>
                <a:gd name="T11" fmla="*/ 9143 h 3291840"/>
                <a:gd name="T12" fmla="*/ 527558 w 4049395"/>
                <a:gd name="T13" fmla="*/ 35432 h 3291840"/>
                <a:gd name="T14" fmla="*/ 499999 w 4049395"/>
                <a:gd name="T15" fmla="*/ 80644 h 3291840"/>
                <a:gd name="T16" fmla="*/ 479679 w 4049395"/>
                <a:gd name="T17" fmla="*/ 134746 h 3291840"/>
                <a:gd name="T18" fmla="*/ 465709 w 4049395"/>
                <a:gd name="T19" fmla="*/ 187959 h 3291840"/>
                <a:gd name="T20" fmla="*/ 464693 w 4049395"/>
                <a:gd name="T21" fmla="*/ 193039 h 3291840"/>
                <a:gd name="T22" fmla="*/ 462368 w 4049395"/>
                <a:gd name="T23" fmla="*/ 193039 h 3291840"/>
                <a:gd name="T24" fmla="*/ 0 w 4049395"/>
                <a:gd name="T25" fmla="*/ 3279648 h 3291840"/>
                <a:gd name="T26" fmla="*/ 78486 w 4049395"/>
                <a:gd name="T27" fmla="*/ 3291840 h 3291840"/>
                <a:gd name="T28" fmla="*/ 535051 w 4049395"/>
                <a:gd name="T29" fmla="*/ 248157 h 3291840"/>
                <a:gd name="T30" fmla="*/ 535559 w 4049395"/>
                <a:gd name="T31" fmla="*/ 245363 h 3291840"/>
                <a:gd name="T32" fmla="*/ 543433 w 4049395"/>
                <a:gd name="T33" fmla="*/ 206375 h 3291840"/>
                <a:gd name="T34" fmla="*/ 546903 w 4049395"/>
                <a:gd name="T35" fmla="*/ 193039 h 3291840"/>
                <a:gd name="T36" fmla="*/ 464693 w 4049395"/>
                <a:gd name="T37" fmla="*/ 193039 h 3291840"/>
                <a:gd name="T38" fmla="*/ 462406 w 4049395"/>
                <a:gd name="T39" fmla="*/ 192785 h 3291840"/>
                <a:gd name="T40" fmla="*/ 546969 w 4049395"/>
                <a:gd name="T41" fmla="*/ 192785 h 3291840"/>
                <a:gd name="T42" fmla="*/ 554736 w 4049395"/>
                <a:gd name="T43" fmla="*/ 162940 h 3291840"/>
                <a:gd name="T44" fmla="*/ 569976 w 4049395"/>
                <a:gd name="T45" fmla="*/ 120776 h 3291840"/>
                <a:gd name="T46" fmla="*/ 583565 w 4049395"/>
                <a:gd name="T47" fmla="*/ 96265 h 3291840"/>
                <a:gd name="T48" fmla="*/ 589280 w 4049395"/>
                <a:gd name="T49" fmla="*/ 86105 h 3291840"/>
                <a:gd name="T50" fmla="*/ 583565 w 4049395"/>
                <a:gd name="T51" fmla="*/ 86105 h 3291840"/>
                <a:gd name="T52" fmla="*/ 584580 w 4049395"/>
                <a:gd name="T53" fmla="*/ 85851 h 3291840"/>
                <a:gd name="T54" fmla="*/ 582041 w 4049395"/>
                <a:gd name="T55" fmla="*/ 85851 h 3291840"/>
                <a:gd name="T56" fmla="*/ 582168 w 4049395"/>
                <a:gd name="T57" fmla="*/ 83057 h 3291840"/>
                <a:gd name="T58" fmla="*/ 587248 w 4049395"/>
                <a:gd name="T59" fmla="*/ 83057 h 3291840"/>
                <a:gd name="T60" fmla="*/ 587248 w 4049395"/>
                <a:gd name="T61" fmla="*/ 9397 h 3291840"/>
                <a:gd name="T62" fmla="*/ 586486 w 4049395"/>
                <a:gd name="T63" fmla="*/ 9397 h 3291840"/>
                <a:gd name="T64" fmla="*/ 586613 w 4049395"/>
                <a:gd name="T65" fmla="*/ 6095 h 3291840"/>
                <a:gd name="T66" fmla="*/ 590423 w 4049395"/>
                <a:gd name="T67" fmla="*/ 0 h 3291840"/>
                <a:gd name="T68" fmla="*/ 587248 w 4049395"/>
                <a:gd name="T69" fmla="*/ 7365 h 3291840"/>
                <a:gd name="T70" fmla="*/ 587248 w 4049395"/>
                <a:gd name="T71" fmla="*/ 85343 h 3291840"/>
                <a:gd name="T72" fmla="*/ 583565 w 4049395"/>
                <a:gd name="T73" fmla="*/ 86105 h 3291840"/>
                <a:gd name="T74" fmla="*/ 589280 w 4049395"/>
                <a:gd name="T75" fmla="*/ 86105 h 3291840"/>
                <a:gd name="T76" fmla="*/ 4017264 w 4049395"/>
                <a:gd name="T77" fmla="*/ 1568195 h 3291840"/>
                <a:gd name="T78" fmla="*/ 4049268 w 4049395"/>
                <a:gd name="T79" fmla="*/ 1495043 h 3291840"/>
                <a:gd name="T80" fmla="*/ 590423 w 4049395"/>
                <a:gd name="T81" fmla="*/ 0 h 3291840"/>
                <a:gd name="T82" fmla="*/ 586613 w 4049395"/>
                <a:gd name="T83" fmla="*/ 85343 h 3291840"/>
                <a:gd name="T84" fmla="*/ 582041 w 4049395"/>
                <a:gd name="T85" fmla="*/ 85851 h 3291840"/>
                <a:gd name="T86" fmla="*/ 584580 w 4049395"/>
                <a:gd name="T87" fmla="*/ 85851 h 3291840"/>
                <a:gd name="T88" fmla="*/ 586613 w 4049395"/>
                <a:gd name="T89" fmla="*/ 85343 h 3291840"/>
                <a:gd name="T90" fmla="*/ 587248 w 4049395"/>
                <a:gd name="T91" fmla="*/ 83057 h 3291840"/>
                <a:gd name="T92" fmla="*/ 582168 w 4049395"/>
                <a:gd name="T93" fmla="*/ 83057 h 3291840"/>
                <a:gd name="T94" fmla="*/ 587248 w 4049395"/>
                <a:gd name="T95" fmla="*/ 85343 h 3291840"/>
                <a:gd name="T96" fmla="*/ 587248 w 4049395"/>
                <a:gd name="T97" fmla="*/ 83057 h 3291840"/>
                <a:gd name="T98" fmla="*/ 587248 w 4049395"/>
                <a:gd name="T99" fmla="*/ 7365 h 3291840"/>
                <a:gd name="T100" fmla="*/ 586486 w 4049395"/>
                <a:gd name="T101" fmla="*/ 9397 h 3291840"/>
                <a:gd name="T102" fmla="*/ 587248 w 4049395"/>
                <a:gd name="T103" fmla="*/ 9397 h 3291840"/>
                <a:gd name="T104" fmla="*/ 587248 w 4049395"/>
                <a:gd name="T105" fmla="*/ 7365 h 32918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49395"/>
                <a:gd name="T160" fmla="*/ 0 h 3291840"/>
                <a:gd name="T161" fmla="*/ 4049395 w 4049395"/>
                <a:gd name="T162" fmla="*/ 3291840 h 32918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49395" h="3291840">
                  <a:moveTo>
                    <a:pt x="586613" y="6095"/>
                  </a:moveTo>
                  <a:lnTo>
                    <a:pt x="575944" y="6095"/>
                  </a:lnTo>
                  <a:lnTo>
                    <a:pt x="572897" y="6857"/>
                  </a:lnTo>
                  <a:lnTo>
                    <a:pt x="570611" y="6857"/>
                  </a:lnTo>
                  <a:lnTo>
                    <a:pt x="566038" y="8381"/>
                  </a:lnTo>
                  <a:lnTo>
                    <a:pt x="562991" y="9143"/>
                  </a:lnTo>
                  <a:lnTo>
                    <a:pt x="527558" y="35432"/>
                  </a:lnTo>
                  <a:lnTo>
                    <a:pt x="499999" y="80644"/>
                  </a:lnTo>
                  <a:lnTo>
                    <a:pt x="479679" y="134746"/>
                  </a:lnTo>
                  <a:lnTo>
                    <a:pt x="465709" y="187959"/>
                  </a:lnTo>
                  <a:lnTo>
                    <a:pt x="464693" y="193039"/>
                  </a:lnTo>
                  <a:lnTo>
                    <a:pt x="462368" y="193039"/>
                  </a:lnTo>
                  <a:lnTo>
                    <a:pt x="0" y="3279648"/>
                  </a:lnTo>
                  <a:lnTo>
                    <a:pt x="78486" y="3291840"/>
                  </a:lnTo>
                  <a:lnTo>
                    <a:pt x="535051" y="248157"/>
                  </a:lnTo>
                  <a:lnTo>
                    <a:pt x="535559" y="245363"/>
                  </a:lnTo>
                  <a:lnTo>
                    <a:pt x="543433" y="206375"/>
                  </a:lnTo>
                  <a:lnTo>
                    <a:pt x="546903" y="193039"/>
                  </a:lnTo>
                  <a:lnTo>
                    <a:pt x="464693" y="193039"/>
                  </a:lnTo>
                  <a:lnTo>
                    <a:pt x="462406" y="192785"/>
                  </a:lnTo>
                  <a:lnTo>
                    <a:pt x="546969" y="192785"/>
                  </a:lnTo>
                  <a:lnTo>
                    <a:pt x="554736" y="162940"/>
                  </a:lnTo>
                  <a:lnTo>
                    <a:pt x="569976" y="120776"/>
                  </a:lnTo>
                  <a:lnTo>
                    <a:pt x="583565" y="96265"/>
                  </a:lnTo>
                  <a:lnTo>
                    <a:pt x="589280" y="86105"/>
                  </a:lnTo>
                  <a:lnTo>
                    <a:pt x="583565" y="86105"/>
                  </a:lnTo>
                  <a:lnTo>
                    <a:pt x="584580" y="85851"/>
                  </a:lnTo>
                  <a:lnTo>
                    <a:pt x="582041" y="85851"/>
                  </a:lnTo>
                  <a:lnTo>
                    <a:pt x="582168" y="83057"/>
                  </a:lnTo>
                  <a:lnTo>
                    <a:pt x="587248" y="83057"/>
                  </a:lnTo>
                  <a:lnTo>
                    <a:pt x="587248" y="9397"/>
                  </a:lnTo>
                  <a:lnTo>
                    <a:pt x="586486" y="9397"/>
                  </a:lnTo>
                  <a:lnTo>
                    <a:pt x="586613" y="6095"/>
                  </a:lnTo>
                  <a:close/>
                </a:path>
                <a:path w="4049395" h="3291840">
                  <a:moveTo>
                    <a:pt x="590423" y="0"/>
                  </a:moveTo>
                  <a:lnTo>
                    <a:pt x="587248" y="7365"/>
                  </a:lnTo>
                  <a:lnTo>
                    <a:pt x="587248" y="85343"/>
                  </a:lnTo>
                  <a:lnTo>
                    <a:pt x="583565" y="86105"/>
                  </a:lnTo>
                  <a:lnTo>
                    <a:pt x="589280" y="86105"/>
                  </a:lnTo>
                  <a:lnTo>
                    <a:pt x="4017264" y="1568195"/>
                  </a:lnTo>
                  <a:lnTo>
                    <a:pt x="4049268" y="1495043"/>
                  </a:lnTo>
                  <a:lnTo>
                    <a:pt x="590423" y="0"/>
                  </a:lnTo>
                  <a:close/>
                </a:path>
                <a:path w="4049395" h="3291840">
                  <a:moveTo>
                    <a:pt x="586613" y="85343"/>
                  </a:moveTo>
                  <a:lnTo>
                    <a:pt x="582041" y="85851"/>
                  </a:lnTo>
                  <a:lnTo>
                    <a:pt x="584580" y="85851"/>
                  </a:lnTo>
                  <a:lnTo>
                    <a:pt x="586613" y="85343"/>
                  </a:lnTo>
                  <a:close/>
                </a:path>
                <a:path w="4049395" h="3291840">
                  <a:moveTo>
                    <a:pt x="587248" y="83057"/>
                  </a:moveTo>
                  <a:lnTo>
                    <a:pt x="582168" y="83057"/>
                  </a:lnTo>
                  <a:lnTo>
                    <a:pt x="587248" y="85343"/>
                  </a:lnTo>
                  <a:lnTo>
                    <a:pt x="587248" y="83057"/>
                  </a:lnTo>
                  <a:close/>
                </a:path>
                <a:path w="4049395" h="3291840">
                  <a:moveTo>
                    <a:pt x="587248" y="7365"/>
                  </a:moveTo>
                  <a:lnTo>
                    <a:pt x="586486" y="9397"/>
                  </a:lnTo>
                  <a:lnTo>
                    <a:pt x="587248" y="9397"/>
                  </a:lnTo>
                  <a:lnTo>
                    <a:pt x="587248" y="7365"/>
                  </a:lnTo>
                  <a:close/>
                </a:path>
              </a:pathLst>
            </a:custGeom>
            <a:solidFill>
              <a:srgbClr val="663300"/>
            </a:solidFill>
            <a:ln w="9525">
              <a:noFill/>
              <a:miter lim="800000"/>
              <a:headEnd/>
              <a:tailEnd/>
            </a:ln>
          </p:spPr>
          <p:txBody>
            <a:bodyPr lIns="0" tIns="0" rIns="0" bIns="0"/>
            <a:lstStyle/>
            <a:p>
              <a:endParaRPr lang="es-AR"/>
            </a:p>
          </p:txBody>
        </p:sp>
        <p:sp>
          <p:nvSpPr>
            <p:cNvPr id="43020" name="object 9"/>
            <p:cNvSpPr>
              <a:spLocks noChangeArrowheads="1"/>
            </p:cNvSpPr>
            <p:nvPr/>
          </p:nvSpPr>
          <p:spPr bwMode="auto">
            <a:xfrm>
              <a:off x="4379975" y="3052571"/>
              <a:ext cx="5819140" cy="1005840"/>
            </a:xfrm>
            <a:custGeom>
              <a:avLst/>
              <a:gdLst>
                <a:gd name="T0" fmla="*/ 5591302 w 5819140"/>
                <a:gd name="T1" fmla="*/ 0 h 1005839"/>
                <a:gd name="T2" fmla="*/ 546735 w 5819140"/>
                <a:gd name="T3" fmla="*/ 0 h 1005839"/>
                <a:gd name="T4" fmla="*/ 486283 w 5819140"/>
                <a:gd name="T5" fmla="*/ 5841 h 1005839"/>
                <a:gd name="T6" fmla="*/ 431926 w 5819140"/>
                <a:gd name="T7" fmla="*/ 22605 h 1005839"/>
                <a:gd name="T8" fmla="*/ 385952 w 5819140"/>
                <a:gd name="T9" fmla="*/ 48387 h 1005839"/>
                <a:gd name="T10" fmla="*/ 350520 w 5819140"/>
                <a:gd name="T11" fmla="*/ 81787 h 1005839"/>
                <a:gd name="T12" fmla="*/ 327533 w 5819140"/>
                <a:gd name="T13" fmla="*/ 121412 h 1005839"/>
                <a:gd name="T14" fmla="*/ 319532 w 5819140"/>
                <a:gd name="T15" fmla="*/ 165353 h 1005839"/>
                <a:gd name="T16" fmla="*/ 319532 w 5819140"/>
                <a:gd name="T17" fmla="*/ 578357 h 1005839"/>
                <a:gd name="T18" fmla="*/ 0 w 5819140"/>
                <a:gd name="T19" fmla="*/ 1005839 h 1005839"/>
                <a:gd name="T20" fmla="*/ 319532 w 5819140"/>
                <a:gd name="T21" fmla="*/ 826769 h 1005839"/>
                <a:gd name="T22" fmla="*/ 327533 w 5819140"/>
                <a:gd name="T23" fmla="*/ 870711 h 1005839"/>
                <a:gd name="T24" fmla="*/ 350520 w 5819140"/>
                <a:gd name="T25" fmla="*/ 910335 h 1005839"/>
                <a:gd name="T26" fmla="*/ 385952 w 5819140"/>
                <a:gd name="T27" fmla="*/ 943736 h 1005839"/>
                <a:gd name="T28" fmla="*/ 431926 w 5819140"/>
                <a:gd name="T29" fmla="*/ 969517 h 1005839"/>
                <a:gd name="T30" fmla="*/ 486283 w 5819140"/>
                <a:gd name="T31" fmla="*/ 986282 h 1005839"/>
                <a:gd name="T32" fmla="*/ 546735 w 5819140"/>
                <a:gd name="T33" fmla="*/ 992123 h 1005839"/>
                <a:gd name="T34" fmla="*/ 5591302 w 5819140"/>
                <a:gd name="T35" fmla="*/ 992123 h 1005839"/>
                <a:gd name="T36" fmla="*/ 5651754 w 5819140"/>
                <a:gd name="T37" fmla="*/ 986282 h 1005839"/>
                <a:gd name="T38" fmla="*/ 5706109 w 5819140"/>
                <a:gd name="T39" fmla="*/ 969517 h 1005839"/>
                <a:gd name="T40" fmla="*/ 5752083 w 5819140"/>
                <a:gd name="T41" fmla="*/ 943736 h 1005839"/>
                <a:gd name="T42" fmla="*/ 5787644 w 5819140"/>
                <a:gd name="T43" fmla="*/ 910335 h 1005839"/>
                <a:gd name="T44" fmla="*/ 5810504 w 5819140"/>
                <a:gd name="T45" fmla="*/ 870711 h 1005839"/>
                <a:gd name="T46" fmla="*/ 5818632 w 5819140"/>
                <a:gd name="T47" fmla="*/ 826769 h 1005839"/>
                <a:gd name="T48" fmla="*/ 5818632 w 5819140"/>
                <a:gd name="T49" fmla="*/ 165353 h 1005839"/>
                <a:gd name="T50" fmla="*/ 5810504 w 5819140"/>
                <a:gd name="T51" fmla="*/ 121412 h 1005839"/>
                <a:gd name="T52" fmla="*/ 5787644 w 5819140"/>
                <a:gd name="T53" fmla="*/ 81787 h 1005839"/>
                <a:gd name="T54" fmla="*/ 5752083 w 5819140"/>
                <a:gd name="T55" fmla="*/ 48387 h 1005839"/>
                <a:gd name="T56" fmla="*/ 5706109 w 5819140"/>
                <a:gd name="T57" fmla="*/ 22605 h 1005839"/>
                <a:gd name="T58" fmla="*/ 5651754 w 5819140"/>
                <a:gd name="T59" fmla="*/ 5841 h 1005839"/>
                <a:gd name="T60" fmla="*/ 5591302 w 5819140"/>
                <a:gd name="T61" fmla="*/ 0 h 10058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819140"/>
                <a:gd name="T94" fmla="*/ 0 h 1005839"/>
                <a:gd name="T95" fmla="*/ 5819140 w 5819140"/>
                <a:gd name="T96" fmla="*/ 1005839 h 100583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819140" h="1005839">
                  <a:moveTo>
                    <a:pt x="5591302" y="0"/>
                  </a:moveTo>
                  <a:lnTo>
                    <a:pt x="546735" y="0"/>
                  </a:lnTo>
                  <a:lnTo>
                    <a:pt x="486283" y="5841"/>
                  </a:lnTo>
                  <a:lnTo>
                    <a:pt x="431926" y="22605"/>
                  </a:lnTo>
                  <a:lnTo>
                    <a:pt x="385952" y="48387"/>
                  </a:lnTo>
                  <a:lnTo>
                    <a:pt x="350520" y="81787"/>
                  </a:lnTo>
                  <a:lnTo>
                    <a:pt x="327533" y="121412"/>
                  </a:lnTo>
                  <a:lnTo>
                    <a:pt x="319532" y="165353"/>
                  </a:lnTo>
                  <a:lnTo>
                    <a:pt x="319532" y="578357"/>
                  </a:lnTo>
                  <a:lnTo>
                    <a:pt x="0" y="1005839"/>
                  </a:lnTo>
                  <a:lnTo>
                    <a:pt x="319532" y="826769"/>
                  </a:lnTo>
                  <a:lnTo>
                    <a:pt x="327533" y="870711"/>
                  </a:lnTo>
                  <a:lnTo>
                    <a:pt x="350520" y="910335"/>
                  </a:lnTo>
                  <a:lnTo>
                    <a:pt x="385952" y="943736"/>
                  </a:lnTo>
                  <a:lnTo>
                    <a:pt x="431926" y="969517"/>
                  </a:lnTo>
                  <a:lnTo>
                    <a:pt x="486283" y="986282"/>
                  </a:lnTo>
                  <a:lnTo>
                    <a:pt x="546735" y="992123"/>
                  </a:lnTo>
                  <a:lnTo>
                    <a:pt x="5591302" y="992123"/>
                  </a:lnTo>
                  <a:lnTo>
                    <a:pt x="5651754" y="986282"/>
                  </a:lnTo>
                  <a:lnTo>
                    <a:pt x="5706109" y="969517"/>
                  </a:lnTo>
                  <a:lnTo>
                    <a:pt x="5752083" y="943736"/>
                  </a:lnTo>
                  <a:lnTo>
                    <a:pt x="5787644" y="910335"/>
                  </a:lnTo>
                  <a:lnTo>
                    <a:pt x="5810504" y="870711"/>
                  </a:lnTo>
                  <a:lnTo>
                    <a:pt x="5818632" y="826769"/>
                  </a:lnTo>
                  <a:lnTo>
                    <a:pt x="5818632" y="165353"/>
                  </a:lnTo>
                  <a:lnTo>
                    <a:pt x="5810504" y="121412"/>
                  </a:lnTo>
                  <a:lnTo>
                    <a:pt x="5787644" y="81787"/>
                  </a:lnTo>
                  <a:lnTo>
                    <a:pt x="5752083" y="48387"/>
                  </a:lnTo>
                  <a:lnTo>
                    <a:pt x="5706109" y="22605"/>
                  </a:lnTo>
                  <a:lnTo>
                    <a:pt x="5651754" y="5841"/>
                  </a:lnTo>
                  <a:lnTo>
                    <a:pt x="5591302" y="0"/>
                  </a:lnTo>
                  <a:close/>
                </a:path>
              </a:pathLst>
            </a:custGeom>
            <a:solidFill>
              <a:srgbClr val="FFFF99"/>
            </a:solidFill>
            <a:ln w="9525">
              <a:noFill/>
              <a:miter lim="800000"/>
              <a:headEnd/>
              <a:tailEnd/>
            </a:ln>
          </p:spPr>
          <p:txBody>
            <a:bodyPr lIns="0" tIns="0" rIns="0" bIns="0"/>
            <a:lstStyle/>
            <a:p>
              <a:endParaRPr lang="es-AR"/>
            </a:p>
          </p:txBody>
        </p:sp>
        <p:sp>
          <p:nvSpPr>
            <p:cNvPr id="43021" name="object 10"/>
            <p:cNvSpPr>
              <a:spLocks noChangeArrowheads="1"/>
            </p:cNvSpPr>
            <p:nvPr/>
          </p:nvSpPr>
          <p:spPr bwMode="auto">
            <a:xfrm>
              <a:off x="4360164" y="3032759"/>
              <a:ext cx="5838190" cy="1045844"/>
            </a:xfrm>
            <a:custGeom>
              <a:avLst/>
              <a:gdLst>
                <a:gd name="T0" fmla="*/ 5837047 w 5838190"/>
                <a:gd name="T1" fmla="*/ 175133 h 1045845"/>
                <a:gd name="T2" fmla="*/ 5798693 w 5838190"/>
                <a:gd name="T3" fmla="*/ 86233 h 1045845"/>
                <a:gd name="T4" fmla="*/ 5782945 w 5838190"/>
                <a:gd name="T5" fmla="*/ 178181 h 1045845"/>
                <a:gd name="T6" fmla="*/ 5769864 w 5838190"/>
                <a:gd name="T7" fmla="*/ 898017 h 1045845"/>
                <a:gd name="T8" fmla="*/ 5698109 w 5838190"/>
                <a:gd name="T9" fmla="*/ 965200 h 1045845"/>
                <a:gd name="T10" fmla="*/ 5584063 w 5838190"/>
                <a:gd name="T11" fmla="*/ 991743 h 1045845"/>
                <a:gd name="T12" fmla="*/ 538734 w 5838190"/>
                <a:gd name="T13" fmla="*/ 989457 h 1045845"/>
                <a:gd name="T14" fmla="*/ 478409 w 5838190"/>
                <a:gd name="T15" fmla="*/ 974852 h 1045845"/>
                <a:gd name="T16" fmla="*/ 443484 w 5838190"/>
                <a:gd name="T17" fmla="*/ 958215 h 1045845"/>
                <a:gd name="T18" fmla="*/ 375793 w 5838190"/>
                <a:gd name="T19" fmla="*/ 875157 h 1045845"/>
                <a:gd name="T20" fmla="*/ 372745 w 5838190"/>
                <a:gd name="T21" fmla="*/ 860806 h 1045845"/>
                <a:gd name="T22" fmla="*/ 371602 w 5838190"/>
                <a:gd name="T23" fmla="*/ 845566 h 1045845"/>
                <a:gd name="T24" fmla="*/ 365379 w 5838190"/>
                <a:gd name="T25" fmla="*/ 831088 h 1045845"/>
                <a:gd name="T26" fmla="*/ 347726 w 5838190"/>
                <a:gd name="T27" fmla="*/ 824992 h 1045845"/>
                <a:gd name="T28" fmla="*/ 327914 w 5838190"/>
                <a:gd name="T29" fmla="*/ 830326 h 1045845"/>
                <a:gd name="T30" fmla="*/ 317500 w 5838190"/>
                <a:gd name="T31" fmla="*/ 676529 h 1045845"/>
                <a:gd name="T32" fmla="*/ 368554 w 5838190"/>
                <a:gd name="T33" fmla="*/ 607822 h 1045845"/>
                <a:gd name="T34" fmla="*/ 371602 w 5838190"/>
                <a:gd name="T35" fmla="*/ 601726 h 1045845"/>
                <a:gd name="T36" fmla="*/ 372745 w 5838190"/>
                <a:gd name="T37" fmla="*/ 176657 h 1045845"/>
                <a:gd name="T38" fmla="*/ 374777 w 5838190"/>
                <a:gd name="T39" fmla="*/ 162306 h 1045845"/>
                <a:gd name="T40" fmla="*/ 400685 w 5838190"/>
                <a:gd name="T41" fmla="*/ 109728 h 1045845"/>
                <a:gd name="T42" fmla="*/ 452882 w 5838190"/>
                <a:gd name="T43" fmla="*/ 68580 h 1045845"/>
                <a:gd name="T44" fmla="*/ 512191 w 5838190"/>
                <a:gd name="T45" fmla="*/ 45720 h 1045845"/>
                <a:gd name="T46" fmla="*/ 5654040 w 5838190"/>
                <a:gd name="T47" fmla="*/ 48768 h 1045845"/>
                <a:gd name="T48" fmla="*/ 5744083 w 5838190"/>
                <a:gd name="T49" fmla="*/ 98425 h 1045845"/>
                <a:gd name="T50" fmla="*/ 5782945 w 5838190"/>
                <a:gd name="T51" fmla="*/ 178181 h 1045845"/>
                <a:gd name="T52" fmla="*/ 5758434 w 5838190"/>
                <a:gd name="T53" fmla="*/ 50419 h 1045845"/>
                <a:gd name="T54" fmla="*/ 5648706 w 5838190"/>
                <a:gd name="T55" fmla="*/ 5588 h 1045845"/>
                <a:gd name="T56" fmla="*/ 570484 w 5838190"/>
                <a:gd name="T57" fmla="*/ 0 h 1045845"/>
                <a:gd name="T58" fmla="*/ 418465 w 5838190"/>
                <a:gd name="T59" fmla="*/ 36576 h 1045845"/>
                <a:gd name="T60" fmla="*/ 333756 w 5838190"/>
                <a:gd name="T61" fmla="*/ 119761 h 1045845"/>
                <a:gd name="T62" fmla="*/ 317500 w 5838190"/>
                <a:gd name="T63" fmla="*/ 175895 h 1045845"/>
                <a:gd name="T64" fmla="*/ 320675 w 5838190"/>
                <a:gd name="T65" fmla="*/ 588772 h 1045845"/>
                <a:gd name="T66" fmla="*/ 0 w 5838190"/>
                <a:gd name="T67" fmla="*/ 1022604 h 1045845"/>
                <a:gd name="T68" fmla="*/ 26162 w 5838190"/>
                <a:gd name="T69" fmla="*/ 1045464 h 1045845"/>
                <a:gd name="T70" fmla="*/ 43688 w 5838190"/>
                <a:gd name="T71" fmla="*/ 1041273 h 1045845"/>
                <a:gd name="T72" fmla="*/ 322834 w 5838190"/>
                <a:gd name="T73" fmla="*/ 883920 h 1045845"/>
                <a:gd name="T74" fmla="*/ 320675 w 5838190"/>
                <a:gd name="T75" fmla="*/ 875157 h 1045845"/>
                <a:gd name="T76" fmla="*/ 334899 w 5838190"/>
                <a:gd name="T77" fmla="*/ 913765 h 1045845"/>
                <a:gd name="T78" fmla="*/ 361188 w 5838190"/>
                <a:gd name="T79" fmla="*/ 949071 h 1045845"/>
                <a:gd name="T80" fmla="*/ 419481 w 5838190"/>
                <a:gd name="T81" fmla="*/ 994791 h 1045845"/>
                <a:gd name="T82" fmla="*/ 545465 w 5838190"/>
                <a:gd name="T83" fmla="*/ 1030605 h 1045845"/>
                <a:gd name="T84" fmla="*/ 5597652 w 5838190"/>
                <a:gd name="T85" fmla="*/ 1031367 h 1045845"/>
                <a:gd name="T86" fmla="*/ 5715381 w 5838190"/>
                <a:gd name="T87" fmla="*/ 1004570 h 1045845"/>
                <a:gd name="T88" fmla="*/ 5782945 w 5838190"/>
                <a:gd name="T89" fmla="*/ 958850 h 1045845"/>
                <a:gd name="T90" fmla="*/ 5826760 w 5838190"/>
                <a:gd name="T91" fmla="*/ 900684 h 1045845"/>
                <a:gd name="T92" fmla="*/ 5838063 w 5838190"/>
                <a:gd name="T93" fmla="*/ 846328 h 104584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838190"/>
                <a:gd name="T142" fmla="*/ 0 h 1045845"/>
                <a:gd name="T143" fmla="*/ 5838190 w 5838190"/>
                <a:gd name="T144" fmla="*/ 1045845 h 104584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838190" h="1045845">
                  <a:moveTo>
                    <a:pt x="5838063" y="184277"/>
                  </a:moveTo>
                  <a:lnTo>
                    <a:pt x="5837047" y="175133"/>
                  </a:lnTo>
                  <a:lnTo>
                    <a:pt x="5825744" y="128397"/>
                  </a:lnTo>
                  <a:lnTo>
                    <a:pt x="5798693" y="86233"/>
                  </a:lnTo>
                  <a:lnTo>
                    <a:pt x="5782945" y="72224"/>
                  </a:lnTo>
                  <a:lnTo>
                    <a:pt x="5782945" y="178181"/>
                  </a:lnTo>
                  <a:lnTo>
                    <a:pt x="5782945" y="853948"/>
                  </a:lnTo>
                  <a:lnTo>
                    <a:pt x="5769864" y="898017"/>
                  </a:lnTo>
                  <a:lnTo>
                    <a:pt x="5740654" y="935736"/>
                  </a:lnTo>
                  <a:lnTo>
                    <a:pt x="5698109" y="965200"/>
                  </a:lnTo>
                  <a:lnTo>
                    <a:pt x="5645023" y="984377"/>
                  </a:lnTo>
                  <a:lnTo>
                    <a:pt x="5584063" y="991743"/>
                  </a:lnTo>
                  <a:lnTo>
                    <a:pt x="570484" y="991743"/>
                  </a:lnTo>
                  <a:lnTo>
                    <a:pt x="538734" y="989457"/>
                  </a:lnTo>
                  <a:lnTo>
                    <a:pt x="507746" y="983869"/>
                  </a:lnTo>
                  <a:lnTo>
                    <a:pt x="478409" y="974852"/>
                  </a:lnTo>
                  <a:lnTo>
                    <a:pt x="451866" y="962025"/>
                  </a:lnTo>
                  <a:lnTo>
                    <a:pt x="443484" y="958215"/>
                  </a:lnTo>
                  <a:lnTo>
                    <a:pt x="398018" y="917702"/>
                  </a:lnTo>
                  <a:lnTo>
                    <a:pt x="375793" y="875157"/>
                  </a:lnTo>
                  <a:lnTo>
                    <a:pt x="374777" y="867664"/>
                  </a:lnTo>
                  <a:lnTo>
                    <a:pt x="372745" y="860806"/>
                  </a:lnTo>
                  <a:lnTo>
                    <a:pt x="372745" y="853186"/>
                  </a:lnTo>
                  <a:lnTo>
                    <a:pt x="371602" y="845566"/>
                  </a:lnTo>
                  <a:lnTo>
                    <a:pt x="371602" y="837946"/>
                  </a:lnTo>
                  <a:lnTo>
                    <a:pt x="365379" y="831088"/>
                  </a:lnTo>
                  <a:lnTo>
                    <a:pt x="355981" y="828040"/>
                  </a:lnTo>
                  <a:lnTo>
                    <a:pt x="347726" y="824992"/>
                  </a:lnTo>
                  <a:lnTo>
                    <a:pt x="336296" y="825754"/>
                  </a:lnTo>
                  <a:lnTo>
                    <a:pt x="327914" y="830326"/>
                  </a:lnTo>
                  <a:lnTo>
                    <a:pt x="112776" y="952119"/>
                  </a:lnTo>
                  <a:lnTo>
                    <a:pt x="317500" y="676529"/>
                  </a:lnTo>
                  <a:lnTo>
                    <a:pt x="320675" y="672338"/>
                  </a:lnTo>
                  <a:lnTo>
                    <a:pt x="368554" y="607822"/>
                  </a:lnTo>
                  <a:lnTo>
                    <a:pt x="370586" y="604774"/>
                  </a:lnTo>
                  <a:lnTo>
                    <a:pt x="371602" y="601726"/>
                  </a:lnTo>
                  <a:lnTo>
                    <a:pt x="371602" y="185039"/>
                  </a:lnTo>
                  <a:lnTo>
                    <a:pt x="372745" y="176657"/>
                  </a:lnTo>
                  <a:lnTo>
                    <a:pt x="372745" y="169926"/>
                  </a:lnTo>
                  <a:lnTo>
                    <a:pt x="374777" y="162306"/>
                  </a:lnTo>
                  <a:lnTo>
                    <a:pt x="375793" y="155448"/>
                  </a:lnTo>
                  <a:lnTo>
                    <a:pt x="400685" y="109728"/>
                  </a:lnTo>
                  <a:lnTo>
                    <a:pt x="444500" y="72390"/>
                  </a:lnTo>
                  <a:lnTo>
                    <a:pt x="452882" y="68580"/>
                  </a:lnTo>
                  <a:lnTo>
                    <a:pt x="460121" y="64008"/>
                  </a:lnTo>
                  <a:lnTo>
                    <a:pt x="512191" y="45720"/>
                  </a:lnTo>
                  <a:lnTo>
                    <a:pt x="5595493" y="39624"/>
                  </a:lnTo>
                  <a:lnTo>
                    <a:pt x="5654040" y="48768"/>
                  </a:lnTo>
                  <a:lnTo>
                    <a:pt x="5704332" y="68834"/>
                  </a:lnTo>
                  <a:lnTo>
                    <a:pt x="5744083" y="98425"/>
                  </a:lnTo>
                  <a:lnTo>
                    <a:pt x="5771134" y="135382"/>
                  </a:lnTo>
                  <a:lnTo>
                    <a:pt x="5782945" y="178181"/>
                  </a:lnTo>
                  <a:lnTo>
                    <a:pt x="5782945" y="72224"/>
                  </a:lnTo>
                  <a:lnTo>
                    <a:pt x="5758434" y="50419"/>
                  </a:lnTo>
                  <a:lnTo>
                    <a:pt x="5707634" y="22987"/>
                  </a:lnTo>
                  <a:lnTo>
                    <a:pt x="5648706" y="5588"/>
                  </a:lnTo>
                  <a:lnTo>
                    <a:pt x="5584063" y="0"/>
                  </a:lnTo>
                  <a:lnTo>
                    <a:pt x="570484" y="0"/>
                  </a:lnTo>
                  <a:lnTo>
                    <a:pt x="490601" y="9271"/>
                  </a:lnTo>
                  <a:lnTo>
                    <a:pt x="418465" y="36576"/>
                  </a:lnTo>
                  <a:lnTo>
                    <a:pt x="372745" y="69469"/>
                  </a:lnTo>
                  <a:lnTo>
                    <a:pt x="333756" y="119761"/>
                  </a:lnTo>
                  <a:lnTo>
                    <a:pt x="320675" y="156972"/>
                  </a:lnTo>
                  <a:lnTo>
                    <a:pt x="317500" y="175895"/>
                  </a:lnTo>
                  <a:lnTo>
                    <a:pt x="317500" y="592963"/>
                  </a:lnTo>
                  <a:lnTo>
                    <a:pt x="320675" y="588772"/>
                  </a:lnTo>
                  <a:lnTo>
                    <a:pt x="3175" y="1016127"/>
                  </a:lnTo>
                  <a:lnTo>
                    <a:pt x="0" y="1022604"/>
                  </a:lnTo>
                  <a:lnTo>
                    <a:pt x="0" y="1029208"/>
                  </a:lnTo>
                  <a:lnTo>
                    <a:pt x="26162" y="1045464"/>
                  </a:lnTo>
                  <a:lnTo>
                    <a:pt x="35306" y="1044575"/>
                  </a:lnTo>
                  <a:lnTo>
                    <a:pt x="43688" y="1041273"/>
                  </a:lnTo>
                  <a:lnTo>
                    <a:pt x="317500" y="886968"/>
                  </a:lnTo>
                  <a:lnTo>
                    <a:pt x="322834" y="883920"/>
                  </a:lnTo>
                  <a:lnTo>
                    <a:pt x="322707" y="883539"/>
                  </a:lnTo>
                  <a:lnTo>
                    <a:pt x="320675" y="875157"/>
                  </a:lnTo>
                  <a:lnTo>
                    <a:pt x="322834" y="883920"/>
                  </a:lnTo>
                  <a:lnTo>
                    <a:pt x="334899" y="913765"/>
                  </a:lnTo>
                  <a:lnTo>
                    <a:pt x="354076" y="941959"/>
                  </a:lnTo>
                  <a:lnTo>
                    <a:pt x="361188" y="949071"/>
                  </a:lnTo>
                  <a:lnTo>
                    <a:pt x="379476" y="967359"/>
                  </a:lnTo>
                  <a:lnTo>
                    <a:pt x="419481" y="994791"/>
                  </a:lnTo>
                  <a:lnTo>
                    <a:pt x="467106" y="1015111"/>
                  </a:lnTo>
                  <a:lnTo>
                    <a:pt x="545465" y="1030605"/>
                  </a:lnTo>
                  <a:lnTo>
                    <a:pt x="558038" y="1031367"/>
                  </a:lnTo>
                  <a:lnTo>
                    <a:pt x="5597652" y="1031367"/>
                  </a:lnTo>
                  <a:lnTo>
                    <a:pt x="5659247" y="1023239"/>
                  </a:lnTo>
                  <a:lnTo>
                    <a:pt x="5715381" y="1004570"/>
                  </a:lnTo>
                  <a:lnTo>
                    <a:pt x="5763514" y="976884"/>
                  </a:lnTo>
                  <a:lnTo>
                    <a:pt x="5782945" y="958850"/>
                  </a:lnTo>
                  <a:lnTo>
                    <a:pt x="5801487" y="941705"/>
                  </a:lnTo>
                  <a:lnTo>
                    <a:pt x="5826760" y="900684"/>
                  </a:lnTo>
                  <a:lnTo>
                    <a:pt x="5837047" y="855472"/>
                  </a:lnTo>
                  <a:lnTo>
                    <a:pt x="5838063" y="846328"/>
                  </a:lnTo>
                  <a:lnTo>
                    <a:pt x="5838063" y="184277"/>
                  </a:lnTo>
                  <a:close/>
                </a:path>
              </a:pathLst>
            </a:custGeom>
            <a:solidFill>
              <a:srgbClr val="006666"/>
            </a:solidFill>
            <a:ln w="9525">
              <a:noFill/>
              <a:miter lim="800000"/>
              <a:headEnd/>
              <a:tailEnd/>
            </a:ln>
          </p:spPr>
          <p:txBody>
            <a:bodyPr lIns="0" tIns="0" rIns="0" bIns="0"/>
            <a:lstStyle/>
            <a:p>
              <a:endParaRPr lang="es-AR"/>
            </a:p>
          </p:txBody>
        </p:sp>
        <p:sp>
          <p:nvSpPr>
            <p:cNvPr id="43022" name="object 11"/>
            <p:cNvSpPr>
              <a:spLocks noChangeArrowheads="1"/>
            </p:cNvSpPr>
            <p:nvPr/>
          </p:nvSpPr>
          <p:spPr bwMode="auto">
            <a:xfrm>
              <a:off x="2871216" y="4690872"/>
              <a:ext cx="8459470" cy="1210310"/>
            </a:xfrm>
            <a:custGeom>
              <a:avLst/>
              <a:gdLst>
                <a:gd name="T0" fmla="*/ 8157209 w 8459470"/>
                <a:gd name="T1" fmla="*/ 0 h 1210310"/>
                <a:gd name="T2" fmla="*/ 714374 w 8459470"/>
                <a:gd name="T3" fmla="*/ 0 h 1210310"/>
                <a:gd name="T4" fmla="*/ 653414 w 8459470"/>
                <a:gd name="T5" fmla="*/ 4063 h 1210310"/>
                <a:gd name="T6" fmla="*/ 596645 w 8459470"/>
                <a:gd name="T7" fmla="*/ 15875 h 1210310"/>
                <a:gd name="T8" fmla="*/ 545337 w 8459470"/>
                <a:gd name="T9" fmla="*/ 34416 h 1210310"/>
                <a:gd name="T10" fmla="*/ 500633 w 8459470"/>
                <a:gd name="T11" fmla="*/ 59054 h 1210310"/>
                <a:gd name="T12" fmla="*/ 463804 w 8459470"/>
                <a:gd name="T13" fmla="*/ 88900 h 1210310"/>
                <a:gd name="T14" fmla="*/ 435991 w 8459470"/>
                <a:gd name="T15" fmla="*/ 123062 h 1210310"/>
                <a:gd name="T16" fmla="*/ 418337 w 8459470"/>
                <a:gd name="T17" fmla="*/ 161035 h 1210310"/>
                <a:gd name="T18" fmla="*/ 412242 w 8459470"/>
                <a:gd name="T19" fmla="*/ 201675 h 1210310"/>
                <a:gd name="T20" fmla="*/ 412242 w 8459470"/>
                <a:gd name="T21" fmla="*/ 705357 h 1210310"/>
                <a:gd name="T22" fmla="*/ 0 w 8459470"/>
                <a:gd name="T23" fmla="*/ 1200175 h 1210310"/>
                <a:gd name="T24" fmla="*/ 412242 w 8459470"/>
                <a:gd name="T25" fmla="*/ 1008202 h 1210310"/>
                <a:gd name="T26" fmla="*/ 418337 w 8459470"/>
                <a:gd name="T27" fmla="*/ 1048867 h 1210310"/>
                <a:gd name="T28" fmla="*/ 435991 w 8459470"/>
                <a:gd name="T29" fmla="*/ 1086726 h 1210310"/>
                <a:gd name="T30" fmla="*/ 463804 w 8459470"/>
                <a:gd name="T31" fmla="*/ 1120978 h 1210310"/>
                <a:gd name="T32" fmla="*/ 500633 w 8459470"/>
                <a:gd name="T33" fmla="*/ 1150810 h 1210310"/>
                <a:gd name="T34" fmla="*/ 545337 w 8459470"/>
                <a:gd name="T35" fmla="*/ 1175423 h 1210310"/>
                <a:gd name="T36" fmla="*/ 596645 w 8459470"/>
                <a:gd name="T37" fmla="*/ 1194003 h 1210310"/>
                <a:gd name="T38" fmla="*/ 653414 w 8459470"/>
                <a:gd name="T39" fmla="*/ 1205750 h 1210310"/>
                <a:gd name="T40" fmla="*/ 714374 w 8459470"/>
                <a:gd name="T41" fmla="*/ 1209840 h 1210310"/>
                <a:gd name="T42" fmla="*/ 8157209 w 8459470"/>
                <a:gd name="T43" fmla="*/ 1209840 h 1210310"/>
                <a:gd name="T44" fmla="*/ 8218169 w 8459470"/>
                <a:gd name="T45" fmla="*/ 1205750 h 1210310"/>
                <a:gd name="T46" fmla="*/ 8274938 w 8459470"/>
                <a:gd name="T47" fmla="*/ 1194003 h 1210310"/>
                <a:gd name="T48" fmla="*/ 8326247 w 8459470"/>
                <a:gd name="T49" fmla="*/ 1175423 h 1210310"/>
                <a:gd name="T50" fmla="*/ 8370951 w 8459470"/>
                <a:gd name="T51" fmla="*/ 1150810 h 1210310"/>
                <a:gd name="T52" fmla="*/ 8407781 w 8459470"/>
                <a:gd name="T53" fmla="*/ 1120978 h 1210310"/>
                <a:gd name="T54" fmla="*/ 8435720 w 8459470"/>
                <a:gd name="T55" fmla="*/ 1086726 h 1210310"/>
                <a:gd name="T56" fmla="*/ 8453247 w 8459470"/>
                <a:gd name="T57" fmla="*/ 1048867 h 1210310"/>
                <a:gd name="T58" fmla="*/ 8459342 w 8459470"/>
                <a:gd name="T59" fmla="*/ 1008202 h 1210310"/>
                <a:gd name="T60" fmla="*/ 8459342 w 8459470"/>
                <a:gd name="T61" fmla="*/ 201675 h 1210310"/>
                <a:gd name="T62" fmla="*/ 8453247 w 8459470"/>
                <a:gd name="T63" fmla="*/ 161035 h 1210310"/>
                <a:gd name="T64" fmla="*/ 8435720 w 8459470"/>
                <a:gd name="T65" fmla="*/ 123062 h 1210310"/>
                <a:gd name="T66" fmla="*/ 8407781 w 8459470"/>
                <a:gd name="T67" fmla="*/ 88900 h 1210310"/>
                <a:gd name="T68" fmla="*/ 8370951 w 8459470"/>
                <a:gd name="T69" fmla="*/ 59054 h 1210310"/>
                <a:gd name="T70" fmla="*/ 8326247 w 8459470"/>
                <a:gd name="T71" fmla="*/ 34416 h 1210310"/>
                <a:gd name="T72" fmla="*/ 8274938 w 8459470"/>
                <a:gd name="T73" fmla="*/ 15875 h 1210310"/>
                <a:gd name="T74" fmla="*/ 8218169 w 8459470"/>
                <a:gd name="T75" fmla="*/ 4063 h 1210310"/>
                <a:gd name="T76" fmla="*/ 8157209 w 8459470"/>
                <a:gd name="T77" fmla="*/ 0 h 12103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459470"/>
                <a:gd name="T118" fmla="*/ 0 h 1210310"/>
                <a:gd name="T119" fmla="*/ 8459470 w 8459470"/>
                <a:gd name="T120" fmla="*/ 1210310 h 12103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459470" h="1210310">
                  <a:moveTo>
                    <a:pt x="8157209" y="0"/>
                  </a:moveTo>
                  <a:lnTo>
                    <a:pt x="714374" y="0"/>
                  </a:lnTo>
                  <a:lnTo>
                    <a:pt x="653414" y="4063"/>
                  </a:lnTo>
                  <a:lnTo>
                    <a:pt x="596645" y="15875"/>
                  </a:lnTo>
                  <a:lnTo>
                    <a:pt x="545337" y="34416"/>
                  </a:lnTo>
                  <a:lnTo>
                    <a:pt x="500633" y="59054"/>
                  </a:lnTo>
                  <a:lnTo>
                    <a:pt x="463804" y="88900"/>
                  </a:lnTo>
                  <a:lnTo>
                    <a:pt x="435991" y="123062"/>
                  </a:lnTo>
                  <a:lnTo>
                    <a:pt x="418337" y="161035"/>
                  </a:lnTo>
                  <a:lnTo>
                    <a:pt x="412242" y="201675"/>
                  </a:lnTo>
                  <a:lnTo>
                    <a:pt x="412242" y="705357"/>
                  </a:lnTo>
                  <a:lnTo>
                    <a:pt x="0" y="1200175"/>
                  </a:lnTo>
                  <a:lnTo>
                    <a:pt x="412242" y="1008202"/>
                  </a:lnTo>
                  <a:lnTo>
                    <a:pt x="418337" y="1048867"/>
                  </a:lnTo>
                  <a:lnTo>
                    <a:pt x="435991" y="1086726"/>
                  </a:lnTo>
                  <a:lnTo>
                    <a:pt x="463804" y="1120978"/>
                  </a:lnTo>
                  <a:lnTo>
                    <a:pt x="500633" y="1150810"/>
                  </a:lnTo>
                  <a:lnTo>
                    <a:pt x="545337" y="1175423"/>
                  </a:lnTo>
                  <a:lnTo>
                    <a:pt x="596645" y="1194003"/>
                  </a:lnTo>
                  <a:lnTo>
                    <a:pt x="653414" y="1205750"/>
                  </a:lnTo>
                  <a:lnTo>
                    <a:pt x="714374" y="1209840"/>
                  </a:lnTo>
                  <a:lnTo>
                    <a:pt x="8157209" y="1209840"/>
                  </a:lnTo>
                  <a:lnTo>
                    <a:pt x="8218169" y="1205750"/>
                  </a:lnTo>
                  <a:lnTo>
                    <a:pt x="8274938" y="1194003"/>
                  </a:lnTo>
                  <a:lnTo>
                    <a:pt x="8326247" y="1175423"/>
                  </a:lnTo>
                  <a:lnTo>
                    <a:pt x="8370951" y="1150810"/>
                  </a:lnTo>
                  <a:lnTo>
                    <a:pt x="8407781" y="1120978"/>
                  </a:lnTo>
                  <a:lnTo>
                    <a:pt x="8435720" y="1086726"/>
                  </a:lnTo>
                  <a:lnTo>
                    <a:pt x="8453247" y="1048867"/>
                  </a:lnTo>
                  <a:lnTo>
                    <a:pt x="8459342" y="1008202"/>
                  </a:lnTo>
                  <a:lnTo>
                    <a:pt x="8459342" y="201675"/>
                  </a:lnTo>
                  <a:lnTo>
                    <a:pt x="8453247" y="161035"/>
                  </a:lnTo>
                  <a:lnTo>
                    <a:pt x="8435720" y="123062"/>
                  </a:lnTo>
                  <a:lnTo>
                    <a:pt x="8407781" y="88900"/>
                  </a:lnTo>
                  <a:lnTo>
                    <a:pt x="8370951" y="59054"/>
                  </a:lnTo>
                  <a:lnTo>
                    <a:pt x="8326247" y="34416"/>
                  </a:lnTo>
                  <a:lnTo>
                    <a:pt x="8274938" y="15875"/>
                  </a:lnTo>
                  <a:lnTo>
                    <a:pt x="8218169" y="4063"/>
                  </a:lnTo>
                  <a:lnTo>
                    <a:pt x="8157209" y="0"/>
                  </a:lnTo>
                  <a:close/>
                </a:path>
              </a:pathLst>
            </a:custGeom>
            <a:solidFill>
              <a:srgbClr val="FFFF99"/>
            </a:solidFill>
            <a:ln w="9525">
              <a:noFill/>
              <a:miter lim="800000"/>
              <a:headEnd/>
              <a:tailEnd/>
            </a:ln>
          </p:spPr>
          <p:txBody>
            <a:bodyPr lIns="0" tIns="0" rIns="0" bIns="0"/>
            <a:lstStyle/>
            <a:p>
              <a:endParaRPr lang="es-AR"/>
            </a:p>
          </p:txBody>
        </p:sp>
        <p:sp>
          <p:nvSpPr>
            <p:cNvPr id="43023" name="object 12"/>
            <p:cNvSpPr>
              <a:spLocks noChangeArrowheads="1"/>
            </p:cNvSpPr>
            <p:nvPr/>
          </p:nvSpPr>
          <p:spPr bwMode="auto">
            <a:xfrm>
              <a:off x="2851404" y="4671059"/>
              <a:ext cx="8479155" cy="1248410"/>
            </a:xfrm>
            <a:custGeom>
              <a:avLst/>
              <a:gdLst>
                <a:gd name="T0" fmla="*/ 8470392 w 8479155"/>
                <a:gd name="T1" fmla="*/ 170053 h 1248410"/>
                <a:gd name="T2" fmla="*/ 8428355 w 8479155"/>
                <a:gd name="T3" fmla="*/ 102235 h 1248410"/>
                <a:gd name="T4" fmla="*/ 8428101 w 8479155"/>
                <a:gd name="T5" fmla="*/ 210185 h 1248410"/>
                <a:gd name="T6" fmla="*/ 8417433 w 8479155"/>
                <a:gd name="T7" fmla="*/ 1079703 h 1248410"/>
                <a:gd name="T8" fmla="*/ 8362061 w 8479155"/>
                <a:gd name="T9" fmla="*/ 1149273 h 1248410"/>
                <a:gd name="T10" fmla="*/ 8269986 w 8479155"/>
                <a:gd name="T11" fmla="*/ 1196454 h 1248410"/>
                <a:gd name="T12" fmla="*/ 8152003 w 8479155"/>
                <a:gd name="T13" fmla="*/ 1214526 h 1248410"/>
                <a:gd name="T14" fmla="*/ 649478 w 8479155"/>
                <a:gd name="T15" fmla="*/ 1204836 h 1248410"/>
                <a:gd name="T16" fmla="*/ 521335 w 8479155"/>
                <a:gd name="T17" fmla="*/ 1144689 h 1248410"/>
                <a:gd name="T18" fmla="*/ 463664 w 8479155"/>
                <a:gd name="T19" fmla="*/ 1056728 h 1248410"/>
                <a:gd name="T20" fmla="*/ 460756 w 8479155"/>
                <a:gd name="T21" fmla="*/ 1022451 h 1248410"/>
                <a:gd name="T22" fmla="*/ 447294 w 8479155"/>
                <a:gd name="T23" fmla="*/ 1013396 h 1248410"/>
                <a:gd name="T24" fmla="*/ 429006 w 8479155"/>
                <a:gd name="T25" fmla="*/ 1011453 h 1248410"/>
                <a:gd name="T26" fmla="*/ 100330 w 8479155"/>
                <a:gd name="T27" fmla="*/ 1165860 h 1248410"/>
                <a:gd name="T28" fmla="*/ 413626 w 8479155"/>
                <a:gd name="T29" fmla="*/ 786892 h 1248410"/>
                <a:gd name="T30" fmla="*/ 459867 w 8479155"/>
                <a:gd name="T31" fmla="*/ 730758 h 1248410"/>
                <a:gd name="T32" fmla="*/ 460756 w 8479155"/>
                <a:gd name="T33" fmla="*/ 219202 h 1248410"/>
                <a:gd name="T34" fmla="*/ 479933 w 8479155"/>
                <a:gd name="T35" fmla="*/ 151511 h 1248410"/>
                <a:gd name="T36" fmla="*/ 582930 w 8479155"/>
                <a:gd name="T37" fmla="*/ 65278 h 1248410"/>
                <a:gd name="T38" fmla="*/ 708914 w 8479155"/>
                <a:gd name="T39" fmla="*/ 34925 h 1248410"/>
                <a:gd name="T40" fmla="*/ 8167370 w 8479155"/>
                <a:gd name="T41" fmla="*/ 34290 h 1248410"/>
                <a:gd name="T42" fmla="*/ 8279384 w 8479155"/>
                <a:gd name="T43" fmla="*/ 54610 h 1248410"/>
                <a:gd name="T44" fmla="*/ 8366760 w 8479155"/>
                <a:gd name="T45" fmla="*/ 102616 h 1248410"/>
                <a:gd name="T46" fmla="*/ 8418703 w 8479155"/>
                <a:gd name="T47" fmla="*/ 170815 h 1248410"/>
                <a:gd name="T48" fmla="*/ 8428101 w 8479155"/>
                <a:gd name="T49" fmla="*/ 102019 h 1248410"/>
                <a:gd name="T50" fmla="*/ 8356473 w 8479155"/>
                <a:gd name="T51" fmla="*/ 48260 h 1248410"/>
                <a:gd name="T52" fmla="*/ 8261985 w 8479155"/>
                <a:gd name="T53" fmla="*/ 12573 h 1248410"/>
                <a:gd name="T54" fmla="*/ 8152003 w 8479155"/>
                <a:gd name="T55" fmla="*/ 0 h 1248410"/>
                <a:gd name="T56" fmla="*/ 684022 w 8479155"/>
                <a:gd name="T57" fmla="*/ 2921 h 1248410"/>
                <a:gd name="T58" fmla="*/ 585343 w 8479155"/>
                <a:gd name="T59" fmla="*/ 25019 h 1248410"/>
                <a:gd name="T60" fmla="*/ 481965 w 8479155"/>
                <a:gd name="T61" fmla="*/ 82423 h 1248410"/>
                <a:gd name="T62" fmla="*/ 417563 w 8479155"/>
                <a:gd name="T63" fmla="*/ 175260 h 1248410"/>
                <a:gd name="T64" fmla="*/ 410845 w 8479155"/>
                <a:gd name="T65" fmla="*/ 720534 h 1248410"/>
                <a:gd name="T66" fmla="*/ 127 w 8479155"/>
                <a:gd name="T67" fmla="*/ 1218755 h 1248410"/>
                <a:gd name="T68" fmla="*/ 2540 w 8479155"/>
                <a:gd name="T69" fmla="*/ 1229791 h 1248410"/>
                <a:gd name="T70" fmla="*/ 10668 w 8479155"/>
                <a:gd name="T71" fmla="*/ 1235773 h 1248410"/>
                <a:gd name="T72" fmla="*/ 23368 w 8479155"/>
                <a:gd name="T73" fmla="*/ 1238859 h 1248410"/>
                <a:gd name="T74" fmla="*/ 39497 w 8479155"/>
                <a:gd name="T75" fmla="*/ 1235875 h 1248410"/>
                <a:gd name="T76" fmla="*/ 414147 w 8479155"/>
                <a:gd name="T77" fmla="*/ 1059510 h 1248410"/>
                <a:gd name="T78" fmla="*/ 417563 w 8479155"/>
                <a:gd name="T79" fmla="*/ 1073543 h 1248410"/>
                <a:gd name="T80" fmla="*/ 450215 w 8479155"/>
                <a:gd name="T81" fmla="*/ 1132116 h 1248410"/>
                <a:gd name="T82" fmla="*/ 490347 w 8479155"/>
                <a:gd name="T83" fmla="*/ 1172311 h 1248410"/>
                <a:gd name="T84" fmla="*/ 585851 w 8479155"/>
                <a:gd name="T85" fmla="*/ 1223060 h 1248410"/>
                <a:gd name="T86" fmla="*/ 687832 w 8479155"/>
                <a:gd name="T87" fmla="*/ 1245565 h 1248410"/>
                <a:gd name="T88" fmla="*/ 8169275 w 8479155"/>
                <a:gd name="T89" fmla="*/ 1248156 h 1248410"/>
                <a:gd name="T90" fmla="*/ 8286496 w 8479155"/>
                <a:gd name="T91" fmla="*/ 1228928 h 1248410"/>
                <a:gd name="T92" fmla="*/ 8383270 w 8479155"/>
                <a:gd name="T93" fmla="*/ 1183779 h 1248410"/>
                <a:gd name="T94" fmla="*/ 8450072 w 8479155"/>
                <a:gd name="T95" fmla="*/ 1118755 h 1248410"/>
                <a:gd name="T96" fmla="*/ 8478012 w 8479155"/>
                <a:gd name="T97" fmla="*/ 1039914 h 1248410"/>
                <a:gd name="T98" fmla="*/ 8479028 w 8479155"/>
                <a:gd name="T99" fmla="*/ 218567 h 12484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479155"/>
                <a:gd name="T151" fmla="*/ 0 h 1248410"/>
                <a:gd name="T152" fmla="*/ 8479155 w 8479155"/>
                <a:gd name="T153" fmla="*/ 1248410 h 124841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479155" h="1248410">
                  <a:moveTo>
                    <a:pt x="8479028" y="218567"/>
                  </a:moveTo>
                  <a:lnTo>
                    <a:pt x="8470392" y="170053"/>
                  </a:lnTo>
                  <a:lnTo>
                    <a:pt x="8453501" y="134747"/>
                  </a:lnTo>
                  <a:lnTo>
                    <a:pt x="8428355" y="102235"/>
                  </a:lnTo>
                  <a:lnTo>
                    <a:pt x="8428101" y="102019"/>
                  </a:lnTo>
                  <a:lnTo>
                    <a:pt x="8428101" y="210185"/>
                  </a:lnTo>
                  <a:lnTo>
                    <a:pt x="8428101" y="1038618"/>
                  </a:lnTo>
                  <a:lnTo>
                    <a:pt x="8417433" y="1079703"/>
                  </a:lnTo>
                  <a:lnTo>
                    <a:pt x="8395081" y="1116876"/>
                  </a:lnTo>
                  <a:lnTo>
                    <a:pt x="8362061" y="1149273"/>
                  </a:lnTo>
                  <a:lnTo>
                    <a:pt x="8320024" y="1176083"/>
                  </a:lnTo>
                  <a:lnTo>
                    <a:pt x="8269986" y="1196454"/>
                  </a:lnTo>
                  <a:lnTo>
                    <a:pt x="8213598" y="1209548"/>
                  </a:lnTo>
                  <a:lnTo>
                    <a:pt x="8152003" y="1214526"/>
                  </a:lnTo>
                  <a:lnTo>
                    <a:pt x="735838" y="1214462"/>
                  </a:lnTo>
                  <a:lnTo>
                    <a:pt x="649478" y="1204836"/>
                  </a:lnTo>
                  <a:lnTo>
                    <a:pt x="571373" y="1177023"/>
                  </a:lnTo>
                  <a:lnTo>
                    <a:pt x="521335" y="1144689"/>
                  </a:lnTo>
                  <a:lnTo>
                    <a:pt x="478409" y="1094003"/>
                  </a:lnTo>
                  <a:lnTo>
                    <a:pt x="463664" y="1056728"/>
                  </a:lnTo>
                  <a:lnTo>
                    <a:pt x="460756" y="1028268"/>
                  </a:lnTo>
                  <a:lnTo>
                    <a:pt x="460756" y="1022451"/>
                  </a:lnTo>
                  <a:lnTo>
                    <a:pt x="455041" y="1016635"/>
                  </a:lnTo>
                  <a:lnTo>
                    <a:pt x="447294" y="1013396"/>
                  </a:lnTo>
                  <a:lnTo>
                    <a:pt x="438658" y="1010818"/>
                  </a:lnTo>
                  <a:lnTo>
                    <a:pt x="429006" y="1011453"/>
                  </a:lnTo>
                  <a:lnTo>
                    <a:pt x="421386" y="1014691"/>
                  </a:lnTo>
                  <a:lnTo>
                    <a:pt x="100330" y="1165860"/>
                  </a:lnTo>
                  <a:lnTo>
                    <a:pt x="410845" y="790321"/>
                  </a:lnTo>
                  <a:lnTo>
                    <a:pt x="413626" y="786892"/>
                  </a:lnTo>
                  <a:lnTo>
                    <a:pt x="457949" y="733425"/>
                  </a:lnTo>
                  <a:lnTo>
                    <a:pt x="459867" y="730758"/>
                  </a:lnTo>
                  <a:lnTo>
                    <a:pt x="460756" y="728218"/>
                  </a:lnTo>
                  <a:lnTo>
                    <a:pt x="460756" y="219202"/>
                  </a:lnTo>
                  <a:lnTo>
                    <a:pt x="462775" y="199771"/>
                  </a:lnTo>
                  <a:lnTo>
                    <a:pt x="479933" y="151511"/>
                  </a:lnTo>
                  <a:lnTo>
                    <a:pt x="528574" y="97917"/>
                  </a:lnTo>
                  <a:lnTo>
                    <a:pt x="582930" y="65278"/>
                  </a:lnTo>
                  <a:lnTo>
                    <a:pt x="655066" y="42037"/>
                  </a:lnTo>
                  <a:lnTo>
                    <a:pt x="708914" y="34925"/>
                  </a:lnTo>
                  <a:lnTo>
                    <a:pt x="8152003" y="33655"/>
                  </a:lnTo>
                  <a:lnTo>
                    <a:pt x="8167370" y="34290"/>
                  </a:lnTo>
                  <a:lnTo>
                    <a:pt x="8225790" y="40513"/>
                  </a:lnTo>
                  <a:lnTo>
                    <a:pt x="8279384" y="54610"/>
                  </a:lnTo>
                  <a:lnTo>
                    <a:pt x="8326755" y="75692"/>
                  </a:lnTo>
                  <a:lnTo>
                    <a:pt x="8366760" y="102616"/>
                  </a:lnTo>
                  <a:lnTo>
                    <a:pt x="8397748" y="134747"/>
                  </a:lnTo>
                  <a:lnTo>
                    <a:pt x="8418703" y="170815"/>
                  </a:lnTo>
                  <a:lnTo>
                    <a:pt x="8428101" y="210185"/>
                  </a:lnTo>
                  <a:lnTo>
                    <a:pt x="8428101" y="102019"/>
                  </a:lnTo>
                  <a:lnTo>
                    <a:pt x="8395716" y="73279"/>
                  </a:lnTo>
                  <a:lnTo>
                    <a:pt x="8356473" y="48260"/>
                  </a:lnTo>
                  <a:lnTo>
                    <a:pt x="8311642" y="27813"/>
                  </a:lnTo>
                  <a:lnTo>
                    <a:pt x="8261985" y="12573"/>
                  </a:lnTo>
                  <a:lnTo>
                    <a:pt x="8208518" y="3048"/>
                  </a:lnTo>
                  <a:lnTo>
                    <a:pt x="8152003" y="0"/>
                  </a:lnTo>
                  <a:lnTo>
                    <a:pt x="735838" y="0"/>
                  </a:lnTo>
                  <a:lnTo>
                    <a:pt x="684022" y="2921"/>
                  </a:lnTo>
                  <a:lnTo>
                    <a:pt x="633349" y="11176"/>
                  </a:lnTo>
                  <a:lnTo>
                    <a:pt x="585343" y="25019"/>
                  </a:lnTo>
                  <a:lnTo>
                    <a:pt x="541655" y="43942"/>
                  </a:lnTo>
                  <a:lnTo>
                    <a:pt x="481965" y="82423"/>
                  </a:lnTo>
                  <a:lnTo>
                    <a:pt x="453250" y="110871"/>
                  </a:lnTo>
                  <a:lnTo>
                    <a:pt x="417563" y="175260"/>
                  </a:lnTo>
                  <a:lnTo>
                    <a:pt x="410845" y="208280"/>
                  </a:lnTo>
                  <a:lnTo>
                    <a:pt x="410845" y="720534"/>
                  </a:lnTo>
                  <a:lnTo>
                    <a:pt x="3048" y="1213231"/>
                  </a:lnTo>
                  <a:lnTo>
                    <a:pt x="127" y="1218755"/>
                  </a:lnTo>
                  <a:lnTo>
                    <a:pt x="0" y="1224394"/>
                  </a:lnTo>
                  <a:lnTo>
                    <a:pt x="2540" y="1229791"/>
                  </a:lnTo>
                  <a:lnTo>
                    <a:pt x="7874" y="1234579"/>
                  </a:lnTo>
                  <a:lnTo>
                    <a:pt x="10668" y="1235773"/>
                  </a:lnTo>
                  <a:lnTo>
                    <a:pt x="15113" y="1237602"/>
                  </a:lnTo>
                  <a:lnTo>
                    <a:pt x="23368" y="1238859"/>
                  </a:lnTo>
                  <a:lnTo>
                    <a:pt x="31750" y="1238300"/>
                  </a:lnTo>
                  <a:lnTo>
                    <a:pt x="39497" y="1235875"/>
                  </a:lnTo>
                  <a:lnTo>
                    <a:pt x="410845" y="1061072"/>
                  </a:lnTo>
                  <a:lnTo>
                    <a:pt x="414147" y="1059510"/>
                  </a:lnTo>
                  <a:lnTo>
                    <a:pt x="414655" y="1062545"/>
                  </a:lnTo>
                  <a:lnTo>
                    <a:pt x="417563" y="1073543"/>
                  </a:lnTo>
                  <a:lnTo>
                    <a:pt x="433324" y="1109319"/>
                  </a:lnTo>
                  <a:lnTo>
                    <a:pt x="450215" y="1132116"/>
                  </a:lnTo>
                  <a:lnTo>
                    <a:pt x="457835" y="1142441"/>
                  </a:lnTo>
                  <a:lnTo>
                    <a:pt x="490347" y="1172311"/>
                  </a:lnTo>
                  <a:lnTo>
                    <a:pt x="530098" y="1198359"/>
                  </a:lnTo>
                  <a:lnTo>
                    <a:pt x="585851" y="1223060"/>
                  </a:lnTo>
                  <a:lnTo>
                    <a:pt x="640715" y="1238453"/>
                  </a:lnTo>
                  <a:lnTo>
                    <a:pt x="687832" y="1245565"/>
                  </a:lnTo>
                  <a:lnTo>
                    <a:pt x="720471" y="1248156"/>
                  </a:lnTo>
                  <a:lnTo>
                    <a:pt x="8169275" y="1248156"/>
                  </a:lnTo>
                  <a:lnTo>
                    <a:pt x="8229981" y="1242161"/>
                  </a:lnTo>
                  <a:lnTo>
                    <a:pt x="8286496" y="1228928"/>
                  </a:lnTo>
                  <a:lnTo>
                    <a:pt x="8338058" y="1209217"/>
                  </a:lnTo>
                  <a:lnTo>
                    <a:pt x="8383270" y="1183779"/>
                  </a:lnTo>
                  <a:lnTo>
                    <a:pt x="8420989" y="1153375"/>
                  </a:lnTo>
                  <a:lnTo>
                    <a:pt x="8450072" y="1118755"/>
                  </a:lnTo>
                  <a:lnTo>
                    <a:pt x="8469503" y="1080681"/>
                  </a:lnTo>
                  <a:lnTo>
                    <a:pt x="8478012" y="1039914"/>
                  </a:lnTo>
                  <a:lnTo>
                    <a:pt x="8479028" y="1028915"/>
                  </a:lnTo>
                  <a:lnTo>
                    <a:pt x="8479028" y="218567"/>
                  </a:lnTo>
                  <a:close/>
                </a:path>
              </a:pathLst>
            </a:custGeom>
            <a:solidFill>
              <a:srgbClr val="006666"/>
            </a:solidFill>
            <a:ln w="9525">
              <a:noFill/>
              <a:miter lim="800000"/>
              <a:headEnd/>
              <a:tailEnd/>
            </a:ln>
          </p:spPr>
          <p:txBody>
            <a:bodyPr lIns="0" tIns="0" rIns="0" bIns="0"/>
            <a:lstStyle/>
            <a:p>
              <a:endParaRPr lang="es-AR"/>
            </a:p>
          </p:txBody>
        </p:sp>
        <p:pic>
          <p:nvPicPr>
            <p:cNvPr id="43024" name="object 13"/>
            <p:cNvPicPr>
              <a:picLocks noChangeAspect="1" noChangeArrowheads="1"/>
            </p:cNvPicPr>
            <p:nvPr/>
          </p:nvPicPr>
          <p:blipFill>
            <a:blip r:embed="rId2"/>
            <a:srcRect/>
            <a:stretch>
              <a:fillRect/>
            </a:stretch>
          </p:blipFill>
          <p:spPr bwMode="auto">
            <a:xfrm>
              <a:off x="2700527" y="6010655"/>
              <a:ext cx="128016" cy="83820"/>
            </a:xfrm>
            <a:prstGeom prst="rect">
              <a:avLst/>
            </a:prstGeom>
            <a:noFill/>
            <a:ln w="9525">
              <a:noFill/>
              <a:miter lim="800000"/>
              <a:headEnd/>
              <a:tailEnd/>
            </a:ln>
          </p:spPr>
        </p:pic>
        <p:pic>
          <p:nvPicPr>
            <p:cNvPr id="43025" name="object 14"/>
            <p:cNvPicPr>
              <a:picLocks noChangeAspect="1" noChangeArrowheads="1"/>
            </p:cNvPicPr>
            <p:nvPr/>
          </p:nvPicPr>
          <p:blipFill>
            <a:blip r:embed="rId3"/>
            <a:srcRect/>
            <a:stretch>
              <a:fillRect/>
            </a:stretch>
          </p:blipFill>
          <p:spPr bwMode="auto">
            <a:xfrm>
              <a:off x="2519172" y="6754367"/>
              <a:ext cx="169163" cy="103631"/>
            </a:xfrm>
            <a:prstGeom prst="rect">
              <a:avLst/>
            </a:prstGeom>
            <a:noFill/>
            <a:ln w="9525">
              <a:noFill/>
              <a:miter lim="800000"/>
              <a:headEnd/>
              <a:tailEnd/>
            </a:ln>
          </p:spPr>
        </p:pic>
        <p:sp>
          <p:nvSpPr>
            <p:cNvPr id="43026" name="object 15"/>
            <p:cNvSpPr>
              <a:spLocks noChangeArrowheads="1"/>
            </p:cNvSpPr>
            <p:nvPr/>
          </p:nvSpPr>
          <p:spPr bwMode="auto">
            <a:xfrm>
              <a:off x="1542287" y="2834639"/>
              <a:ext cx="1020444" cy="3953510"/>
            </a:xfrm>
            <a:custGeom>
              <a:avLst/>
              <a:gdLst>
                <a:gd name="T0" fmla="*/ 892810 w 1020444"/>
                <a:gd name="T1" fmla="*/ 0 h 3953509"/>
                <a:gd name="T2" fmla="*/ 844931 w 1020444"/>
                <a:gd name="T3" fmla="*/ 3175 h 3953509"/>
                <a:gd name="T4" fmla="*/ 796544 w 1020444"/>
                <a:gd name="T5" fmla="*/ 10287 h 3953509"/>
                <a:gd name="T6" fmla="*/ 748664 w 1020444"/>
                <a:gd name="T7" fmla="*/ 21462 h 3953509"/>
                <a:gd name="T8" fmla="*/ 702310 w 1020444"/>
                <a:gd name="T9" fmla="*/ 36830 h 3953509"/>
                <a:gd name="T10" fmla="*/ 658622 w 1020444"/>
                <a:gd name="T11" fmla="*/ 56769 h 3953509"/>
                <a:gd name="T12" fmla="*/ 618363 w 1020444"/>
                <a:gd name="T13" fmla="*/ 81407 h 3953509"/>
                <a:gd name="T14" fmla="*/ 582803 w 1020444"/>
                <a:gd name="T15" fmla="*/ 110744 h 3953509"/>
                <a:gd name="T16" fmla="*/ 552704 w 1020444"/>
                <a:gd name="T17" fmla="*/ 145034 h 3953509"/>
                <a:gd name="T18" fmla="*/ 529209 w 1020444"/>
                <a:gd name="T19" fmla="*/ 184658 h 3953509"/>
                <a:gd name="T20" fmla="*/ 514223 w 1020444"/>
                <a:gd name="T21" fmla="*/ 226822 h 3953509"/>
                <a:gd name="T22" fmla="*/ 511682 w 1020444"/>
                <a:gd name="T23" fmla="*/ 226440 h 3953509"/>
                <a:gd name="T24" fmla="*/ 0 w 1020444"/>
                <a:gd name="T25" fmla="*/ 3520376 h 3953509"/>
                <a:gd name="T26" fmla="*/ 78486 w 1020444"/>
                <a:gd name="T27" fmla="*/ 3532568 h 3953509"/>
                <a:gd name="T28" fmla="*/ 587501 w 1020444"/>
                <a:gd name="T29" fmla="*/ 260604 h 3953509"/>
                <a:gd name="T30" fmla="*/ 588644 w 1020444"/>
                <a:gd name="T31" fmla="*/ 260731 h 3953509"/>
                <a:gd name="T32" fmla="*/ 606170 w 1020444"/>
                <a:gd name="T33" fmla="*/ 209423 h 3953509"/>
                <a:gd name="T34" fmla="*/ 631698 w 1020444"/>
                <a:gd name="T35" fmla="*/ 175006 h 3953509"/>
                <a:gd name="T36" fmla="*/ 664844 w 1020444"/>
                <a:gd name="T37" fmla="*/ 146431 h 3953509"/>
                <a:gd name="T38" fmla="*/ 704088 w 1020444"/>
                <a:gd name="T39" fmla="*/ 123317 h 3953509"/>
                <a:gd name="T40" fmla="*/ 747776 w 1020444"/>
                <a:gd name="T41" fmla="*/ 105537 h 3953509"/>
                <a:gd name="T42" fmla="*/ 794004 w 1020444"/>
                <a:gd name="T43" fmla="*/ 92583 h 3953509"/>
                <a:gd name="T44" fmla="*/ 841375 w 1020444"/>
                <a:gd name="T45" fmla="*/ 84327 h 3953509"/>
                <a:gd name="T46" fmla="*/ 887984 w 1020444"/>
                <a:gd name="T47" fmla="*/ 80263 h 3953509"/>
                <a:gd name="T48" fmla="*/ 932307 w 1020444"/>
                <a:gd name="T49" fmla="*/ 80263 h 3953509"/>
                <a:gd name="T50" fmla="*/ 940435 w 1020444"/>
                <a:gd name="T51" fmla="*/ 81025 h 3953509"/>
                <a:gd name="T52" fmla="*/ 940435 w 1020444"/>
                <a:gd name="T53" fmla="*/ 3953168 h 3953509"/>
                <a:gd name="T54" fmla="*/ 1020444 w 1020444"/>
                <a:gd name="T55" fmla="*/ 3953168 h 3953509"/>
                <a:gd name="T56" fmla="*/ 1020444 w 1020444"/>
                <a:gd name="T57" fmla="*/ 50419 h 3953509"/>
                <a:gd name="T58" fmla="*/ 998347 w 1020444"/>
                <a:gd name="T59" fmla="*/ 50419 h 3953509"/>
                <a:gd name="T60" fmla="*/ 1003681 w 1020444"/>
                <a:gd name="T61" fmla="*/ 6985 h 3953509"/>
                <a:gd name="T62" fmla="*/ 983107 w 1020444"/>
                <a:gd name="T63" fmla="*/ 4699 h 3953509"/>
                <a:gd name="T64" fmla="*/ 939164 w 1020444"/>
                <a:gd name="T65" fmla="*/ 635 h 3953509"/>
                <a:gd name="T66" fmla="*/ 892810 w 1020444"/>
                <a:gd name="T67" fmla="*/ 0 h 395350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20444"/>
                <a:gd name="T103" fmla="*/ 0 h 3953509"/>
                <a:gd name="T104" fmla="*/ 1020444 w 1020444"/>
                <a:gd name="T105" fmla="*/ 3953509 h 395350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20444" h="3953509">
                  <a:moveTo>
                    <a:pt x="892810" y="0"/>
                  </a:moveTo>
                  <a:lnTo>
                    <a:pt x="844931" y="3175"/>
                  </a:lnTo>
                  <a:lnTo>
                    <a:pt x="796544" y="10287"/>
                  </a:lnTo>
                  <a:lnTo>
                    <a:pt x="748664" y="21462"/>
                  </a:lnTo>
                  <a:lnTo>
                    <a:pt x="702310" y="36830"/>
                  </a:lnTo>
                  <a:lnTo>
                    <a:pt x="658622" y="56769"/>
                  </a:lnTo>
                  <a:lnTo>
                    <a:pt x="618363" y="81407"/>
                  </a:lnTo>
                  <a:lnTo>
                    <a:pt x="582803" y="110744"/>
                  </a:lnTo>
                  <a:lnTo>
                    <a:pt x="552704" y="145034"/>
                  </a:lnTo>
                  <a:lnTo>
                    <a:pt x="529209" y="184658"/>
                  </a:lnTo>
                  <a:lnTo>
                    <a:pt x="514223" y="226822"/>
                  </a:lnTo>
                  <a:lnTo>
                    <a:pt x="511682" y="226440"/>
                  </a:lnTo>
                  <a:lnTo>
                    <a:pt x="0" y="3520376"/>
                  </a:lnTo>
                  <a:lnTo>
                    <a:pt x="78486" y="3532568"/>
                  </a:lnTo>
                  <a:lnTo>
                    <a:pt x="587501" y="260604"/>
                  </a:lnTo>
                  <a:lnTo>
                    <a:pt x="588644" y="260731"/>
                  </a:lnTo>
                  <a:lnTo>
                    <a:pt x="606170" y="209423"/>
                  </a:lnTo>
                  <a:lnTo>
                    <a:pt x="631698" y="175006"/>
                  </a:lnTo>
                  <a:lnTo>
                    <a:pt x="664844" y="146431"/>
                  </a:lnTo>
                  <a:lnTo>
                    <a:pt x="704088" y="123317"/>
                  </a:lnTo>
                  <a:lnTo>
                    <a:pt x="747776" y="105537"/>
                  </a:lnTo>
                  <a:lnTo>
                    <a:pt x="794004" y="92583"/>
                  </a:lnTo>
                  <a:lnTo>
                    <a:pt x="841375" y="84327"/>
                  </a:lnTo>
                  <a:lnTo>
                    <a:pt x="887984" y="80263"/>
                  </a:lnTo>
                  <a:lnTo>
                    <a:pt x="932307" y="80263"/>
                  </a:lnTo>
                  <a:lnTo>
                    <a:pt x="940435" y="81025"/>
                  </a:lnTo>
                  <a:lnTo>
                    <a:pt x="940435" y="3953168"/>
                  </a:lnTo>
                  <a:lnTo>
                    <a:pt x="1020444" y="3953168"/>
                  </a:lnTo>
                  <a:lnTo>
                    <a:pt x="1020444" y="50419"/>
                  </a:lnTo>
                  <a:lnTo>
                    <a:pt x="998347" y="50419"/>
                  </a:lnTo>
                  <a:lnTo>
                    <a:pt x="1003681" y="6985"/>
                  </a:lnTo>
                  <a:lnTo>
                    <a:pt x="983107" y="4699"/>
                  </a:lnTo>
                  <a:lnTo>
                    <a:pt x="939164" y="635"/>
                  </a:lnTo>
                  <a:lnTo>
                    <a:pt x="892810" y="0"/>
                  </a:lnTo>
                  <a:close/>
                </a:path>
              </a:pathLst>
            </a:custGeom>
            <a:solidFill>
              <a:srgbClr val="6666FF"/>
            </a:solidFill>
            <a:ln w="9525">
              <a:noFill/>
              <a:miter lim="800000"/>
              <a:headEnd/>
              <a:tailEnd/>
            </a:ln>
          </p:spPr>
          <p:txBody>
            <a:bodyPr lIns="0" tIns="0" rIns="0" bIns="0"/>
            <a:lstStyle/>
            <a:p>
              <a:endParaRPr lang="es-AR"/>
            </a:p>
          </p:txBody>
        </p:sp>
        <p:pic>
          <p:nvPicPr>
            <p:cNvPr id="43027" name="object 16"/>
            <p:cNvPicPr>
              <a:picLocks noChangeAspect="1" noChangeArrowheads="1"/>
            </p:cNvPicPr>
            <p:nvPr/>
          </p:nvPicPr>
          <p:blipFill>
            <a:blip r:embed="rId4"/>
            <a:srcRect/>
            <a:stretch>
              <a:fillRect/>
            </a:stretch>
          </p:blipFill>
          <p:spPr bwMode="auto">
            <a:xfrm>
              <a:off x="2819400" y="6608063"/>
              <a:ext cx="134112" cy="86868"/>
            </a:xfrm>
            <a:prstGeom prst="rect">
              <a:avLst/>
            </a:prstGeom>
            <a:noFill/>
            <a:ln w="9525">
              <a:noFill/>
              <a:miter lim="800000"/>
              <a:headEnd/>
              <a:tailEnd/>
            </a:ln>
          </p:spPr>
        </p:pic>
        <p:sp>
          <p:nvSpPr>
            <p:cNvPr id="43028" name="object 17"/>
            <p:cNvSpPr>
              <a:spLocks noChangeArrowheads="1"/>
            </p:cNvSpPr>
            <p:nvPr/>
          </p:nvSpPr>
          <p:spPr bwMode="auto">
            <a:xfrm>
              <a:off x="2575686" y="6027381"/>
              <a:ext cx="367030" cy="791210"/>
            </a:xfrm>
            <a:custGeom>
              <a:avLst/>
              <a:gdLst>
                <a:gd name="T0" fmla="*/ 242188 w 367030"/>
                <a:gd name="T1" fmla="*/ 0 h 791209"/>
                <a:gd name="T2" fmla="*/ 162179 w 367030"/>
                <a:gd name="T3" fmla="*/ 5334 h 791209"/>
                <a:gd name="T4" fmla="*/ 163449 w 367030"/>
                <a:gd name="T5" fmla="*/ 25222 h 791209"/>
                <a:gd name="T6" fmla="*/ 89026 w 367030"/>
                <a:gd name="T7" fmla="*/ 16002 h 791209"/>
                <a:gd name="T8" fmla="*/ 0 w 367030"/>
                <a:gd name="T9" fmla="*/ 781761 h 791209"/>
                <a:gd name="T10" fmla="*/ 79882 w 367030"/>
                <a:gd name="T11" fmla="*/ 790903 h 791209"/>
                <a:gd name="T12" fmla="*/ 165481 w 367030"/>
                <a:gd name="T13" fmla="*/ 56095 h 791209"/>
                <a:gd name="T14" fmla="*/ 202564 w 367030"/>
                <a:gd name="T15" fmla="*/ 618705 h 791209"/>
                <a:gd name="T16" fmla="*/ 282448 w 367030"/>
                <a:gd name="T17" fmla="*/ 613371 h 791209"/>
                <a:gd name="T18" fmla="*/ 282067 w 367030"/>
                <a:gd name="T19" fmla="*/ 606234 h 791209"/>
                <a:gd name="T20" fmla="*/ 340360 w 367030"/>
                <a:gd name="T21" fmla="*/ 611847 h 791209"/>
                <a:gd name="T22" fmla="*/ 367030 w 367030"/>
                <a:gd name="T23" fmla="*/ 355066 h 791209"/>
                <a:gd name="T24" fmla="*/ 287019 w 367030"/>
                <a:gd name="T25" fmla="*/ 346684 h 791209"/>
                <a:gd name="T26" fmla="*/ 273685 w 367030"/>
                <a:gd name="T27" fmla="*/ 479653 h 791209"/>
                <a:gd name="T28" fmla="*/ 242188 w 367030"/>
                <a:gd name="T29" fmla="*/ 0 h 7912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7030"/>
                <a:gd name="T46" fmla="*/ 0 h 791209"/>
                <a:gd name="T47" fmla="*/ 367030 w 367030"/>
                <a:gd name="T48" fmla="*/ 791209 h 79120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7030" h="791209">
                  <a:moveTo>
                    <a:pt x="242188" y="0"/>
                  </a:moveTo>
                  <a:lnTo>
                    <a:pt x="162179" y="5334"/>
                  </a:lnTo>
                  <a:lnTo>
                    <a:pt x="163449" y="25222"/>
                  </a:lnTo>
                  <a:lnTo>
                    <a:pt x="89026" y="16002"/>
                  </a:lnTo>
                  <a:lnTo>
                    <a:pt x="0" y="781761"/>
                  </a:lnTo>
                  <a:lnTo>
                    <a:pt x="79882" y="790903"/>
                  </a:lnTo>
                  <a:lnTo>
                    <a:pt x="165481" y="56095"/>
                  </a:lnTo>
                  <a:lnTo>
                    <a:pt x="202564" y="618705"/>
                  </a:lnTo>
                  <a:lnTo>
                    <a:pt x="282448" y="613371"/>
                  </a:lnTo>
                  <a:lnTo>
                    <a:pt x="282067" y="606234"/>
                  </a:lnTo>
                  <a:lnTo>
                    <a:pt x="340360" y="611847"/>
                  </a:lnTo>
                  <a:lnTo>
                    <a:pt x="367030" y="355066"/>
                  </a:lnTo>
                  <a:lnTo>
                    <a:pt x="287019" y="346684"/>
                  </a:lnTo>
                  <a:lnTo>
                    <a:pt x="273685" y="479653"/>
                  </a:lnTo>
                  <a:lnTo>
                    <a:pt x="242188" y="0"/>
                  </a:lnTo>
                  <a:close/>
                </a:path>
              </a:pathLst>
            </a:custGeom>
            <a:solidFill>
              <a:srgbClr val="6666FF"/>
            </a:solidFill>
            <a:ln w="9525">
              <a:noFill/>
              <a:miter lim="800000"/>
              <a:headEnd/>
              <a:tailEnd/>
            </a:ln>
          </p:spPr>
          <p:txBody>
            <a:bodyPr lIns="0" tIns="0" rIns="0" bIns="0"/>
            <a:lstStyle/>
            <a:p>
              <a:endParaRPr lang="es-AR"/>
            </a:p>
          </p:txBody>
        </p:sp>
      </p:grpSp>
      <p:sp>
        <p:nvSpPr>
          <p:cNvPr id="18" name="object 18"/>
          <p:cNvSpPr txBox="1"/>
          <p:nvPr/>
        </p:nvSpPr>
        <p:spPr>
          <a:xfrm>
            <a:off x="962128" y="2813311"/>
            <a:ext cx="243664" cy="581569"/>
          </a:xfrm>
          <a:prstGeom prst="rect">
            <a:avLst/>
          </a:prstGeom>
        </p:spPr>
        <p:txBody>
          <a:bodyPr lIns="0" tIns="12065" rIns="0" bIns="0">
            <a:spAutoFit/>
          </a:bodyPr>
          <a:lstStyle/>
          <a:p>
            <a:pPr>
              <a:spcBef>
                <a:spcPts val="95"/>
              </a:spcBef>
              <a:defRPr/>
            </a:pPr>
            <a:r>
              <a:rPr sz="1850" spc="-25" dirty="0">
                <a:latin typeface="Arial"/>
                <a:cs typeface="Arial"/>
              </a:rPr>
              <a:t>kV</a:t>
            </a:r>
            <a:endParaRPr sz="1850">
              <a:latin typeface="Arial"/>
              <a:cs typeface="Arial"/>
            </a:endParaRPr>
          </a:p>
        </p:txBody>
      </p:sp>
      <p:sp>
        <p:nvSpPr>
          <p:cNvPr id="43015" name="object 19"/>
          <p:cNvSpPr txBox="1">
            <a:spLocks noChangeArrowheads="1"/>
          </p:cNvSpPr>
          <p:nvPr/>
        </p:nvSpPr>
        <p:spPr bwMode="auto">
          <a:xfrm>
            <a:off x="2846371" y="4828320"/>
            <a:ext cx="6808322" cy="2049857"/>
          </a:xfrm>
          <a:prstGeom prst="rect">
            <a:avLst/>
          </a:prstGeom>
          <a:noFill/>
          <a:ln w="9525">
            <a:noFill/>
            <a:miter lim="800000"/>
            <a:headEnd/>
            <a:tailEnd/>
          </a:ln>
        </p:spPr>
        <p:txBody>
          <a:bodyPr wrap="square" lIns="0" tIns="9525" rIns="0" bIns="0">
            <a:spAutoFit/>
          </a:bodyPr>
          <a:lstStyle/>
          <a:p>
            <a:pPr marL="12700" algn="just">
              <a:lnSpc>
                <a:spcPct val="101000"/>
              </a:lnSpc>
              <a:spcBef>
                <a:spcPts val="75"/>
              </a:spcBef>
            </a:pPr>
            <a:r>
              <a:rPr lang="es-AR" altLang="en-US" dirty="0">
                <a:latin typeface="Calibri" pitchFamily="34" charset="0"/>
              </a:rPr>
              <a:t>Impulso de energía, desde la línea de transmisión golpeada por un rayo, viaja a la subestación y, después de alcanzar la cresta del </a:t>
            </a:r>
            <a:r>
              <a:rPr lang="es-AR" altLang="en-US" dirty="0" err="1">
                <a:latin typeface="Calibri" pitchFamily="34" charset="0"/>
              </a:rPr>
              <a:t>del</a:t>
            </a:r>
            <a:r>
              <a:rPr lang="es-AR" altLang="en-US" dirty="0">
                <a:latin typeface="Calibri" pitchFamily="34" charset="0"/>
              </a:rPr>
              <a:t> impulso, provoca la operación del descargador o descarga disruptiva a través de un aislador cerca de las terminales del transformador: </a:t>
            </a:r>
            <a:r>
              <a:rPr lang="es-AR" altLang="en-US" sz="2100" b="1" dirty="0">
                <a:solidFill>
                  <a:srgbClr val="6464FF"/>
                </a:solidFill>
              </a:rPr>
              <a:t>onda cortada.</a:t>
            </a:r>
            <a:endParaRPr lang="es-AR" altLang="en-US" sz="2100" dirty="0"/>
          </a:p>
          <a:p>
            <a:pPr marL="12700"/>
            <a:endParaRPr lang="es-AR" altLang="en-US" sz="2300" dirty="0"/>
          </a:p>
          <a:p>
            <a:pPr marL="12700">
              <a:spcBef>
                <a:spcPts val="1863"/>
              </a:spcBef>
            </a:pPr>
            <a:r>
              <a:rPr lang="es-AR" altLang="en-US" dirty="0">
                <a:latin typeface="Symbol" pitchFamily="18" charset="2"/>
              </a:rPr>
              <a:t></a:t>
            </a:r>
            <a:r>
              <a:rPr lang="es-AR" altLang="en-US" dirty="0"/>
              <a:t>s</a:t>
            </a:r>
          </a:p>
        </p:txBody>
      </p:sp>
      <p:sp>
        <p:nvSpPr>
          <p:cNvPr id="43016" name="object 20"/>
          <p:cNvSpPr txBox="1">
            <a:spLocks noChangeArrowheads="1"/>
          </p:cNvSpPr>
          <p:nvPr/>
        </p:nvSpPr>
        <p:spPr bwMode="auto">
          <a:xfrm>
            <a:off x="4132254" y="2924169"/>
            <a:ext cx="4554330" cy="1221232"/>
          </a:xfrm>
          <a:prstGeom prst="rect">
            <a:avLst/>
          </a:prstGeom>
          <a:noFill/>
          <a:ln w="9525">
            <a:noFill/>
            <a:miter lim="800000"/>
            <a:headEnd/>
            <a:tailEnd/>
          </a:ln>
        </p:spPr>
        <p:txBody>
          <a:bodyPr wrap="square" lIns="0" tIns="8890" rIns="0" bIns="0">
            <a:spAutoFit/>
          </a:bodyPr>
          <a:lstStyle/>
          <a:p>
            <a:pPr marL="12700" algn="just">
              <a:lnSpc>
                <a:spcPct val="101000"/>
              </a:lnSpc>
              <a:spcBef>
                <a:spcPts val="75"/>
              </a:spcBef>
            </a:pPr>
            <a:r>
              <a:rPr lang="es-AR" altLang="en-US" dirty="0">
                <a:latin typeface="Calibri" pitchFamily="34" charset="0"/>
              </a:rPr>
              <a:t>Impulso de energía, desde la línea de transmisión golpeada por un rayo, viaja a la subestación y entra en un transformador: </a:t>
            </a:r>
            <a:r>
              <a:rPr lang="es-AR" altLang="en-US" sz="2100" b="1" dirty="0">
                <a:solidFill>
                  <a:srgbClr val="643300"/>
                </a:solidFill>
              </a:rPr>
              <a:t>onda completa.</a:t>
            </a:r>
            <a:endParaRPr lang="es-AR" altLang="en-US" sz="2100" dirty="0"/>
          </a:p>
        </p:txBody>
      </p:sp>
      <p:sp>
        <p:nvSpPr>
          <p:cNvPr id="21" name="Rectángulo 20"/>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a:grpSpLocks/>
          </p:cNvGrpSpPr>
          <p:nvPr/>
        </p:nvGrpSpPr>
        <p:grpSpPr bwMode="auto">
          <a:xfrm>
            <a:off x="0" y="127799"/>
            <a:ext cx="10693400" cy="7435051"/>
            <a:chOff x="0" y="115784"/>
            <a:chExt cx="12192000" cy="6742430"/>
          </a:xfrm>
        </p:grpSpPr>
        <p:pic>
          <p:nvPicPr>
            <p:cNvPr id="44078" name="object 3"/>
            <p:cNvPicPr>
              <a:picLocks noChangeAspect="1" noChangeArrowheads="1"/>
            </p:cNvPicPr>
            <p:nvPr/>
          </p:nvPicPr>
          <p:blipFill>
            <a:blip r:embed="rId2"/>
            <a:srcRect/>
            <a:stretch>
              <a:fillRect/>
            </a:stretch>
          </p:blipFill>
          <p:spPr bwMode="auto">
            <a:xfrm>
              <a:off x="0" y="115784"/>
              <a:ext cx="12191999" cy="6742212"/>
            </a:xfrm>
            <a:prstGeom prst="rect">
              <a:avLst/>
            </a:prstGeom>
            <a:noFill/>
            <a:ln w="9525">
              <a:noFill/>
              <a:miter lim="800000"/>
              <a:headEnd/>
              <a:tailEnd/>
            </a:ln>
          </p:spPr>
        </p:pic>
        <p:pic>
          <p:nvPicPr>
            <p:cNvPr id="44079" name="object 4"/>
            <p:cNvPicPr>
              <a:picLocks noChangeAspect="1" noChangeArrowheads="1"/>
            </p:cNvPicPr>
            <p:nvPr/>
          </p:nvPicPr>
          <p:blipFill>
            <a:blip r:embed="rId3"/>
            <a:srcRect/>
            <a:stretch>
              <a:fillRect/>
            </a:stretch>
          </p:blipFill>
          <p:spPr bwMode="auto">
            <a:xfrm>
              <a:off x="6711695" y="1121663"/>
              <a:ext cx="4017263" cy="1060703"/>
            </a:xfrm>
            <a:prstGeom prst="rect">
              <a:avLst/>
            </a:prstGeom>
            <a:noFill/>
            <a:ln w="9525">
              <a:noFill/>
              <a:miter lim="800000"/>
              <a:headEnd/>
              <a:tailEnd/>
            </a:ln>
          </p:spPr>
        </p:pic>
        <p:pic>
          <p:nvPicPr>
            <p:cNvPr id="44080" name="object 5"/>
            <p:cNvPicPr>
              <a:picLocks noChangeAspect="1" noChangeArrowheads="1"/>
            </p:cNvPicPr>
            <p:nvPr/>
          </p:nvPicPr>
          <p:blipFill>
            <a:blip r:embed="rId4"/>
            <a:srcRect/>
            <a:stretch>
              <a:fillRect/>
            </a:stretch>
          </p:blipFill>
          <p:spPr bwMode="auto">
            <a:xfrm>
              <a:off x="7367016" y="1491996"/>
              <a:ext cx="3288791" cy="65532"/>
            </a:xfrm>
            <a:prstGeom prst="rect">
              <a:avLst/>
            </a:prstGeom>
            <a:noFill/>
            <a:ln w="9525">
              <a:noFill/>
              <a:miter lim="800000"/>
              <a:headEnd/>
              <a:tailEnd/>
            </a:ln>
          </p:spPr>
        </p:pic>
        <p:sp>
          <p:nvSpPr>
            <p:cNvPr id="44081" name="object 6"/>
            <p:cNvSpPr>
              <a:spLocks noChangeArrowheads="1"/>
            </p:cNvSpPr>
            <p:nvPr/>
          </p:nvSpPr>
          <p:spPr bwMode="auto">
            <a:xfrm>
              <a:off x="10728960" y="2128519"/>
              <a:ext cx="285115" cy="217170"/>
            </a:xfrm>
            <a:custGeom>
              <a:avLst/>
              <a:gdLst>
                <a:gd name="T0" fmla="*/ 61099 w 285115"/>
                <a:gd name="T1" fmla="*/ 571 h 217169"/>
                <a:gd name="T2" fmla="*/ 0 w 285115"/>
                <a:gd name="T3" fmla="*/ 571 h 217169"/>
                <a:gd name="T4" fmla="*/ 0 w 285115"/>
                <a:gd name="T5" fmla="*/ 34798 h 217169"/>
                <a:gd name="T6" fmla="*/ 61099 w 285115"/>
                <a:gd name="T7" fmla="*/ 34798 h 217169"/>
                <a:gd name="T8" fmla="*/ 61099 w 285115"/>
                <a:gd name="T9" fmla="*/ 571 h 217169"/>
                <a:gd name="T10" fmla="*/ 203949 w 285115"/>
                <a:gd name="T11" fmla="*/ 182689 h 217169"/>
                <a:gd name="T12" fmla="*/ 151765 w 285115"/>
                <a:gd name="T13" fmla="*/ 182689 h 217169"/>
                <a:gd name="T14" fmla="*/ 151765 w 285115"/>
                <a:gd name="T15" fmla="*/ 216916 h 217169"/>
                <a:gd name="T16" fmla="*/ 203949 w 285115"/>
                <a:gd name="T17" fmla="*/ 216916 h 217169"/>
                <a:gd name="T18" fmla="*/ 203949 w 285115"/>
                <a:gd name="T19" fmla="*/ 182689 h 217169"/>
                <a:gd name="T20" fmla="*/ 252082 w 285115"/>
                <a:gd name="T21" fmla="*/ 146494 h 217169"/>
                <a:gd name="T22" fmla="*/ 114046 w 285115"/>
                <a:gd name="T23" fmla="*/ 146494 h 217169"/>
                <a:gd name="T24" fmla="*/ 114046 w 285115"/>
                <a:gd name="T25" fmla="*/ 180086 h 217169"/>
                <a:gd name="T26" fmla="*/ 252082 w 285115"/>
                <a:gd name="T27" fmla="*/ 180086 h 217169"/>
                <a:gd name="T28" fmla="*/ 252082 w 285115"/>
                <a:gd name="T29" fmla="*/ 146494 h 217169"/>
                <a:gd name="T30" fmla="*/ 284988 w 285115"/>
                <a:gd name="T31" fmla="*/ 109220 h 217169"/>
                <a:gd name="T32" fmla="*/ 192278 w 285115"/>
                <a:gd name="T33" fmla="*/ 109220 h 217169"/>
                <a:gd name="T34" fmla="*/ 192278 w 285115"/>
                <a:gd name="T35" fmla="*/ 34290 h 217169"/>
                <a:gd name="T36" fmla="*/ 192278 w 285115"/>
                <a:gd name="T37" fmla="*/ 11430 h 217169"/>
                <a:gd name="T38" fmla="*/ 185420 w 285115"/>
                <a:gd name="T39" fmla="*/ 11430 h 217169"/>
                <a:gd name="T40" fmla="*/ 185420 w 285115"/>
                <a:gd name="T41" fmla="*/ 0 h 217169"/>
                <a:gd name="T42" fmla="*/ 97536 w 285115"/>
                <a:gd name="T43" fmla="*/ 0 h 217169"/>
                <a:gd name="T44" fmla="*/ 97536 w 285115"/>
                <a:gd name="T45" fmla="*/ 11430 h 217169"/>
                <a:gd name="T46" fmla="*/ 97536 w 285115"/>
                <a:gd name="T47" fmla="*/ 34290 h 217169"/>
                <a:gd name="T48" fmla="*/ 155829 w 285115"/>
                <a:gd name="T49" fmla="*/ 34290 h 217169"/>
                <a:gd name="T50" fmla="*/ 155829 w 285115"/>
                <a:gd name="T51" fmla="*/ 109220 h 217169"/>
                <a:gd name="T52" fmla="*/ 72136 w 285115"/>
                <a:gd name="T53" fmla="*/ 109220 h 217169"/>
                <a:gd name="T54" fmla="*/ 72136 w 285115"/>
                <a:gd name="T55" fmla="*/ 143510 h 217169"/>
                <a:gd name="T56" fmla="*/ 284988 w 285115"/>
                <a:gd name="T57" fmla="*/ 143510 h 217169"/>
                <a:gd name="T58" fmla="*/ 284988 w 285115"/>
                <a:gd name="T59" fmla="*/ 109220 h 2171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85115"/>
                <a:gd name="T91" fmla="*/ 0 h 217169"/>
                <a:gd name="T92" fmla="*/ 285115 w 285115"/>
                <a:gd name="T93" fmla="*/ 217169 h 21716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85115" h="217169">
                  <a:moveTo>
                    <a:pt x="61099" y="571"/>
                  </a:moveTo>
                  <a:lnTo>
                    <a:pt x="0" y="571"/>
                  </a:lnTo>
                  <a:lnTo>
                    <a:pt x="0" y="34798"/>
                  </a:lnTo>
                  <a:lnTo>
                    <a:pt x="61099" y="34798"/>
                  </a:lnTo>
                  <a:lnTo>
                    <a:pt x="61099" y="571"/>
                  </a:lnTo>
                  <a:close/>
                </a:path>
                <a:path w="285115" h="217169">
                  <a:moveTo>
                    <a:pt x="203949" y="182689"/>
                  </a:moveTo>
                  <a:lnTo>
                    <a:pt x="151765" y="182689"/>
                  </a:lnTo>
                  <a:lnTo>
                    <a:pt x="151765" y="216916"/>
                  </a:lnTo>
                  <a:lnTo>
                    <a:pt x="203949" y="216916"/>
                  </a:lnTo>
                  <a:lnTo>
                    <a:pt x="203949" y="182689"/>
                  </a:lnTo>
                  <a:close/>
                </a:path>
                <a:path w="285115" h="217169">
                  <a:moveTo>
                    <a:pt x="252082" y="146494"/>
                  </a:moveTo>
                  <a:lnTo>
                    <a:pt x="114046" y="146494"/>
                  </a:lnTo>
                  <a:lnTo>
                    <a:pt x="114046" y="180086"/>
                  </a:lnTo>
                  <a:lnTo>
                    <a:pt x="252082" y="180086"/>
                  </a:lnTo>
                  <a:lnTo>
                    <a:pt x="252082" y="146494"/>
                  </a:lnTo>
                  <a:close/>
                </a:path>
                <a:path w="285115" h="217169">
                  <a:moveTo>
                    <a:pt x="284988" y="109220"/>
                  </a:moveTo>
                  <a:lnTo>
                    <a:pt x="192278" y="109220"/>
                  </a:lnTo>
                  <a:lnTo>
                    <a:pt x="192278" y="34290"/>
                  </a:lnTo>
                  <a:lnTo>
                    <a:pt x="192278" y="11430"/>
                  </a:lnTo>
                  <a:lnTo>
                    <a:pt x="185420" y="11430"/>
                  </a:lnTo>
                  <a:lnTo>
                    <a:pt x="185420" y="0"/>
                  </a:lnTo>
                  <a:lnTo>
                    <a:pt x="97536" y="0"/>
                  </a:lnTo>
                  <a:lnTo>
                    <a:pt x="97536" y="11430"/>
                  </a:lnTo>
                  <a:lnTo>
                    <a:pt x="97536" y="34290"/>
                  </a:lnTo>
                  <a:lnTo>
                    <a:pt x="155829" y="34290"/>
                  </a:lnTo>
                  <a:lnTo>
                    <a:pt x="155829" y="109220"/>
                  </a:lnTo>
                  <a:lnTo>
                    <a:pt x="72136" y="109220"/>
                  </a:lnTo>
                  <a:lnTo>
                    <a:pt x="72136" y="143510"/>
                  </a:lnTo>
                  <a:lnTo>
                    <a:pt x="284988" y="143510"/>
                  </a:lnTo>
                  <a:lnTo>
                    <a:pt x="284988" y="109220"/>
                  </a:lnTo>
                  <a:close/>
                </a:path>
              </a:pathLst>
            </a:custGeom>
            <a:solidFill>
              <a:srgbClr val="000000"/>
            </a:solidFill>
            <a:ln w="9525">
              <a:noFill/>
              <a:miter lim="800000"/>
              <a:headEnd/>
              <a:tailEnd/>
            </a:ln>
          </p:spPr>
          <p:txBody>
            <a:bodyPr lIns="0" tIns="0" rIns="0" bIns="0"/>
            <a:lstStyle/>
            <a:p>
              <a:endParaRPr lang="es-AR"/>
            </a:p>
          </p:txBody>
        </p:sp>
        <p:sp>
          <p:nvSpPr>
            <p:cNvPr id="44082" name="object 7"/>
            <p:cNvSpPr>
              <a:spLocks noChangeArrowheads="1"/>
            </p:cNvSpPr>
            <p:nvPr/>
          </p:nvSpPr>
          <p:spPr bwMode="auto">
            <a:xfrm>
              <a:off x="7280147" y="2627376"/>
              <a:ext cx="2060575" cy="1217930"/>
            </a:xfrm>
            <a:custGeom>
              <a:avLst/>
              <a:gdLst>
                <a:gd name="T0" fmla="*/ 0 w 2060575"/>
                <a:gd name="T1" fmla="*/ 10922 h 1217929"/>
                <a:gd name="T2" fmla="*/ 22732 w 2060575"/>
                <a:gd name="T3" fmla="*/ 113411 h 1217929"/>
                <a:gd name="T4" fmla="*/ 49529 w 2060575"/>
                <a:gd name="T5" fmla="*/ 193928 h 1217929"/>
                <a:gd name="T6" fmla="*/ 83693 w 2060575"/>
                <a:gd name="T7" fmla="*/ 271652 h 1217929"/>
                <a:gd name="T8" fmla="*/ 124586 w 2060575"/>
                <a:gd name="T9" fmla="*/ 346328 h 1217929"/>
                <a:gd name="T10" fmla="*/ 171703 w 2060575"/>
                <a:gd name="T11" fmla="*/ 417957 h 1217929"/>
                <a:gd name="T12" fmla="*/ 224408 w 2060575"/>
                <a:gd name="T13" fmla="*/ 486410 h 1217929"/>
                <a:gd name="T14" fmla="*/ 281940 w 2060575"/>
                <a:gd name="T15" fmla="*/ 551307 h 1217929"/>
                <a:gd name="T16" fmla="*/ 343661 w 2060575"/>
                <a:gd name="T17" fmla="*/ 612775 h 1217929"/>
                <a:gd name="T18" fmla="*/ 409194 w 2060575"/>
                <a:gd name="T19" fmla="*/ 670306 h 1217929"/>
                <a:gd name="T20" fmla="*/ 502793 w 2060575"/>
                <a:gd name="T21" fmla="*/ 743458 h 1217929"/>
                <a:gd name="T22" fmla="*/ 574167 w 2060575"/>
                <a:gd name="T23" fmla="*/ 792479 h 1217929"/>
                <a:gd name="T24" fmla="*/ 647953 w 2060575"/>
                <a:gd name="T25" fmla="*/ 838453 h 1217929"/>
                <a:gd name="T26" fmla="*/ 723900 w 2060575"/>
                <a:gd name="T27" fmla="*/ 881507 h 1217929"/>
                <a:gd name="T28" fmla="*/ 801751 w 2060575"/>
                <a:gd name="T29" fmla="*/ 921893 h 1217929"/>
                <a:gd name="T30" fmla="*/ 881379 w 2060575"/>
                <a:gd name="T31" fmla="*/ 959358 h 1217929"/>
                <a:gd name="T32" fmla="*/ 962532 w 2060575"/>
                <a:gd name="T33" fmla="*/ 994156 h 1217929"/>
                <a:gd name="T34" fmla="*/ 1045209 w 2060575"/>
                <a:gd name="T35" fmla="*/ 1026287 h 1217929"/>
                <a:gd name="T36" fmla="*/ 1129283 w 2060575"/>
                <a:gd name="T37" fmla="*/ 1055624 h 1217929"/>
                <a:gd name="T38" fmla="*/ 1214247 w 2060575"/>
                <a:gd name="T39" fmla="*/ 1082548 h 1217929"/>
                <a:gd name="T40" fmla="*/ 1300226 w 2060575"/>
                <a:gd name="T41" fmla="*/ 1106805 h 1217929"/>
                <a:gd name="T42" fmla="*/ 1386967 w 2060575"/>
                <a:gd name="T43" fmla="*/ 1128522 h 1217929"/>
                <a:gd name="T44" fmla="*/ 1474343 w 2060575"/>
                <a:gd name="T45" fmla="*/ 1147953 h 1217929"/>
                <a:gd name="T46" fmla="*/ 1562100 w 2060575"/>
                <a:gd name="T47" fmla="*/ 1164844 h 1217929"/>
                <a:gd name="T48" fmla="*/ 1650110 w 2060575"/>
                <a:gd name="T49" fmla="*/ 1179322 h 1217929"/>
                <a:gd name="T50" fmla="*/ 1738122 w 2060575"/>
                <a:gd name="T51" fmla="*/ 1191514 h 1217929"/>
                <a:gd name="T52" fmla="*/ 1826132 w 2060575"/>
                <a:gd name="T53" fmla="*/ 1201547 h 1217929"/>
                <a:gd name="T54" fmla="*/ 1913762 w 2060575"/>
                <a:gd name="T55" fmla="*/ 1209294 h 1217929"/>
                <a:gd name="T56" fmla="*/ 2057019 w 2060575"/>
                <a:gd name="T57" fmla="*/ 1217422 h 1217929"/>
                <a:gd name="T58" fmla="*/ 2011045 w 2060575"/>
                <a:gd name="T59" fmla="*/ 1147826 h 1217929"/>
                <a:gd name="T60" fmla="*/ 1874393 w 2060575"/>
                <a:gd name="T61" fmla="*/ 1138047 h 1217929"/>
                <a:gd name="T62" fmla="*/ 1786762 w 2060575"/>
                <a:gd name="T63" fmla="*/ 1129284 h 1217929"/>
                <a:gd name="T64" fmla="*/ 1698752 w 2060575"/>
                <a:gd name="T65" fmla="*/ 1118108 h 1217929"/>
                <a:gd name="T66" fmla="*/ 1610613 w 2060575"/>
                <a:gd name="T67" fmla="*/ 1104392 h 1217929"/>
                <a:gd name="T68" fmla="*/ 1522476 w 2060575"/>
                <a:gd name="T69" fmla="*/ 1088390 h 1217929"/>
                <a:gd name="T70" fmla="*/ 1434719 w 2060575"/>
                <a:gd name="T71" fmla="*/ 1069848 h 1217929"/>
                <a:gd name="T72" fmla="*/ 1347343 w 2060575"/>
                <a:gd name="T73" fmla="*/ 1048766 h 1217929"/>
                <a:gd name="T74" fmla="*/ 1260728 w 2060575"/>
                <a:gd name="T75" fmla="*/ 1025144 h 1217929"/>
                <a:gd name="T76" fmla="*/ 1175003 w 2060575"/>
                <a:gd name="T77" fmla="*/ 998855 h 1217929"/>
                <a:gd name="T78" fmla="*/ 1090422 w 2060575"/>
                <a:gd name="T79" fmla="*/ 969899 h 1217929"/>
                <a:gd name="T80" fmla="*/ 1007109 w 2060575"/>
                <a:gd name="T81" fmla="*/ 938276 h 1217929"/>
                <a:gd name="T82" fmla="*/ 925322 w 2060575"/>
                <a:gd name="T83" fmla="*/ 903859 h 1217929"/>
                <a:gd name="T84" fmla="*/ 845184 w 2060575"/>
                <a:gd name="T85" fmla="*/ 866648 h 1217929"/>
                <a:gd name="T86" fmla="*/ 767079 w 2060575"/>
                <a:gd name="T87" fmla="*/ 826770 h 1217929"/>
                <a:gd name="T88" fmla="*/ 691006 w 2060575"/>
                <a:gd name="T89" fmla="*/ 783844 h 1217929"/>
                <a:gd name="T90" fmla="*/ 617220 w 2060575"/>
                <a:gd name="T91" fmla="*/ 738124 h 1217929"/>
                <a:gd name="T92" fmla="*/ 545973 w 2060575"/>
                <a:gd name="T93" fmla="*/ 689356 h 1217929"/>
                <a:gd name="T94" fmla="*/ 455168 w 2060575"/>
                <a:gd name="T95" fmla="*/ 618109 h 1217929"/>
                <a:gd name="T96" fmla="*/ 390017 w 2060575"/>
                <a:gd name="T97" fmla="*/ 560577 h 1217929"/>
                <a:gd name="T98" fmla="*/ 328802 w 2060575"/>
                <a:gd name="T99" fmla="*/ 499110 h 1217929"/>
                <a:gd name="T100" fmla="*/ 272160 w 2060575"/>
                <a:gd name="T101" fmla="*/ 433832 h 1217929"/>
                <a:gd name="T102" fmla="*/ 220852 w 2060575"/>
                <a:gd name="T103" fmla="*/ 365125 h 1217929"/>
                <a:gd name="T104" fmla="*/ 175513 w 2060575"/>
                <a:gd name="T105" fmla="*/ 292988 h 1217929"/>
                <a:gd name="T106" fmla="*/ 136905 w 2060575"/>
                <a:gd name="T107" fmla="*/ 217550 h 1217929"/>
                <a:gd name="T108" fmla="*/ 105663 w 2060575"/>
                <a:gd name="T109" fmla="*/ 138937 h 1217929"/>
                <a:gd name="T110" fmla="*/ 82423 w 2060575"/>
                <a:gd name="T111" fmla="*/ 57403 h 121792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60575"/>
                <a:gd name="T169" fmla="*/ 0 h 1217929"/>
                <a:gd name="T170" fmla="*/ 2060575 w 2060575"/>
                <a:gd name="T171" fmla="*/ 1217929 h 121792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60575" h="1217929">
                  <a:moveTo>
                    <a:pt x="71374" y="0"/>
                  </a:moveTo>
                  <a:lnTo>
                    <a:pt x="0" y="10922"/>
                  </a:lnTo>
                  <a:lnTo>
                    <a:pt x="12319" y="72262"/>
                  </a:lnTo>
                  <a:lnTo>
                    <a:pt x="22732" y="113411"/>
                  </a:lnTo>
                  <a:lnTo>
                    <a:pt x="35178" y="154050"/>
                  </a:lnTo>
                  <a:lnTo>
                    <a:pt x="49529" y="193928"/>
                  </a:lnTo>
                  <a:lnTo>
                    <a:pt x="65658" y="233172"/>
                  </a:lnTo>
                  <a:lnTo>
                    <a:pt x="83693" y="271652"/>
                  </a:lnTo>
                  <a:lnTo>
                    <a:pt x="103377" y="309372"/>
                  </a:lnTo>
                  <a:lnTo>
                    <a:pt x="124586" y="346328"/>
                  </a:lnTo>
                  <a:lnTo>
                    <a:pt x="147447" y="382650"/>
                  </a:lnTo>
                  <a:lnTo>
                    <a:pt x="171703" y="417957"/>
                  </a:lnTo>
                  <a:lnTo>
                    <a:pt x="197357" y="452627"/>
                  </a:lnTo>
                  <a:lnTo>
                    <a:pt x="224408" y="486410"/>
                  </a:lnTo>
                  <a:lnTo>
                    <a:pt x="252602" y="519302"/>
                  </a:lnTo>
                  <a:lnTo>
                    <a:pt x="281940" y="551307"/>
                  </a:lnTo>
                  <a:lnTo>
                    <a:pt x="312293" y="582549"/>
                  </a:lnTo>
                  <a:lnTo>
                    <a:pt x="343661" y="612775"/>
                  </a:lnTo>
                  <a:lnTo>
                    <a:pt x="376047" y="641985"/>
                  </a:lnTo>
                  <a:lnTo>
                    <a:pt x="409194" y="670306"/>
                  </a:lnTo>
                  <a:lnTo>
                    <a:pt x="442975" y="697738"/>
                  </a:lnTo>
                  <a:lnTo>
                    <a:pt x="502793" y="743458"/>
                  </a:lnTo>
                  <a:lnTo>
                    <a:pt x="538226" y="768350"/>
                  </a:lnTo>
                  <a:lnTo>
                    <a:pt x="574167" y="792479"/>
                  </a:lnTo>
                  <a:lnTo>
                    <a:pt x="610743" y="815848"/>
                  </a:lnTo>
                  <a:lnTo>
                    <a:pt x="647953" y="838453"/>
                  </a:lnTo>
                  <a:lnTo>
                    <a:pt x="685673" y="860298"/>
                  </a:lnTo>
                  <a:lnTo>
                    <a:pt x="723900" y="881507"/>
                  </a:lnTo>
                  <a:lnTo>
                    <a:pt x="762507" y="902081"/>
                  </a:lnTo>
                  <a:lnTo>
                    <a:pt x="801751" y="921893"/>
                  </a:lnTo>
                  <a:lnTo>
                    <a:pt x="841248" y="940943"/>
                  </a:lnTo>
                  <a:lnTo>
                    <a:pt x="881379" y="959358"/>
                  </a:lnTo>
                  <a:lnTo>
                    <a:pt x="921766" y="977138"/>
                  </a:lnTo>
                  <a:lnTo>
                    <a:pt x="962532" y="994156"/>
                  </a:lnTo>
                  <a:lnTo>
                    <a:pt x="1003807" y="1010538"/>
                  </a:lnTo>
                  <a:lnTo>
                    <a:pt x="1045209" y="1026287"/>
                  </a:lnTo>
                  <a:lnTo>
                    <a:pt x="1087120" y="1041273"/>
                  </a:lnTo>
                  <a:lnTo>
                    <a:pt x="1129283" y="1055624"/>
                  </a:lnTo>
                  <a:lnTo>
                    <a:pt x="1171575" y="1069467"/>
                  </a:lnTo>
                  <a:lnTo>
                    <a:pt x="1214247" y="1082548"/>
                  </a:lnTo>
                  <a:lnTo>
                    <a:pt x="1257173" y="1094994"/>
                  </a:lnTo>
                  <a:lnTo>
                    <a:pt x="1300226" y="1106805"/>
                  </a:lnTo>
                  <a:lnTo>
                    <a:pt x="1343532" y="1117981"/>
                  </a:lnTo>
                  <a:lnTo>
                    <a:pt x="1386967" y="1128522"/>
                  </a:lnTo>
                  <a:lnTo>
                    <a:pt x="1430654" y="1138555"/>
                  </a:lnTo>
                  <a:lnTo>
                    <a:pt x="1474343" y="1147953"/>
                  </a:lnTo>
                  <a:lnTo>
                    <a:pt x="1518157" y="1156589"/>
                  </a:lnTo>
                  <a:lnTo>
                    <a:pt x="1562100" y="1164844"/>
                  </a:lnTo>
                  <a:lnTo>
                    <a:pt x="1606042" y="1172337"/>
                  </a:lnTo>
                  <a:lnTo>
                    <a:pt x="1650110" y="1179322"/>
                  </a:lnTo>
                  <a:lnTo>
                    <a:pt x="1694052" y="1185799"/>
                  </a:lnTo>
                  <a:lnTo>
                    <a:pt x="1738122" y="1191514"/>
                  </a:lnTo>
                  <a:lnTo>
                    <a:pt x="1782063" y="1196848"/>
                  </a:lnTo>
                  <a:lnTo>
                    <a:pt x="1826132" y="1201547"/>
                  </a:lnTo>
                  <a:lnTo>
                    <a:pt x="1869948" y="1205611"/>
                  </a:lnTo>
                  <a:lnTo>
                    <a:pt x="1913762" y="1209294"/>
                  </a:lnTo>
                  <a:lnTo>
                    <a:pt x="1957451" y="1212342"/>
                  </a:lnTo>
                  <a:lnTo>
                    <a:pt x="2057019" y="1217422"/>
                  </a:lnTo>
                  <a:lnTo>
                    <a:pt x="2060448" y="1149731"/>
                  </a:lnTo>
                  <a:lnTo>
                    <a:pt x="2011045" y="1147826"/>
                  </a:lnTo>
                  <a:lnTo>
                    <a:pt x="1918080" y="1141603"/>
                  </a:lnTo>
                  <a:lnTo>
                    <a:pt x="1874393" y="1138047"/>
                  </a:lnTo>
                  <a:lnTo>
                    <a:pt x="1830577" y="1133983"/>
                  </a:lnTo>
                  <a:lnTo>
                    <a:pt x="1786762" y="1129284"/>
                  </a:lnTo>
                  <a:lnTo>
                    <a:pt x="1742694" y="1123950"/>
                  </a:lnTo>
                  <a:lnTo>
                    <a:pt x="1698752" y="1118108"/>
                  </a:lnTo>
                  <a:lnTo>
                    <a:pt x="1654682" y="1111504"/>
                  </a:lnTo>
                  <a:lnTo>
                    <a:pt x="1610613" y="1104392"/>
                  </a:lnTo>
                  <a:lnTo>
                    <a:pt x="1566545" y="1096772"/>
                  </a:lnTo>
                  <a:lnTo>
                    <a:pt x="1522476" y="1088390"/>
                  </a:lnTo>
                  <a:lnTo>
                    <a:pt x="1478533" y="1079373"/>
                  </a:lnTo>
                  <a:lnTo>
                    <a:pt x="1434719" y="1069848"/>
                  </a:lnTo>
                  <a:lnTo>
                    <a:pt x="1391030" y="1059561"/>
                  </a:lnTo>
                  <a:lnTo>
                    <a:pt x="1347343" y="1048766"/>
                  </a:lnTo>
                  <a:lnTo>
                    <a:pt x="1304035" y="1037209"/>
                  </a:lnTo>
                  <a:lnTo>
                    <a:pt x="1260728" y="1025144"/>
                  </a:lnTo>
                  <a:lnTo>
                    <a:pt x="1217802" y="1012317"/>
                  </a:lnTo>
                  <a:lnTo>
                    <a:pt x="1175003" y="998855"/>
                  </a:lnTo>
                  <a:lnTo>
                    <a:pt x="1132585" y="984757"/>
                  </a:lnTo>
                  <a:lnTo>
                    <a:pt x="1090422" y="969899"/>
                  </a:lnTo>
                  <a:lnTo>
                    <a:pt x="1048638" y="954404"/>
                  </a:lnTo>
                  <a:lnTo>
                    <a:pt x="1007109" y="938276"/>
                  </a:lnTo>
                  <a:lnTo>
                    <a:pt x="965961" y="921385"/>
                  </a:lnTo>
                  <a:lnTo>
                    <a:pt x="925322" y="903859"/>
                  </a:lnTo>
                  <a:lnTo>
                    <a:pt x="885062" y="885698"/>
                  </a:lnTo>
                  <a:lnTo>
                    <a:pt x="845184" y="866648"/>
                  </a:lnTo>
                  <a:lnTo>
                    <a:pt x="805815" y="847089"/>
                  </a:lnTo>
                  <a:lnTo>
                    <a:pt x="767079" y="826770"/>
                  </a:lnTo>
                  <a:lnTo>
                    <a:pt x="728726" y="805688"/>
                  </a:lnTo>
                  <a:lnTo>
                    <a:pt x="691006" y="783844"/>
                  </a:lnTo>
                  <a:lnTo>
                    <a:pt x="653796" y="761364"/>
                  </a:lnTo>
                  <a:lnTo>
                    <a:pt x="617220" y="738124"/>
                  </a:lnTo>
                  <a:lnTo>
                    <a:pt x="581278" y="714121"/>
                  </a:lnTo>
                  <a:lnTo>
                    <a:pt x="545973" y="689356"/>
                  </a:lnTo>
                  <a:lnTo>
                    <a:pt x="488950" y="645540"/>
                  </a:lnTo>
                  <a:lnTo>
                    <a:pt x="455168" y="618109"/>
                  </a:lnTo>
                  <a:lnTo>
                    <a:pt x="422148" y="589914"/>
                  </a:lnTo>
                  <a:lnTo>
                    <a:pt x="390017" y="560577"/>
                  </a:lnTo>
                  <a:lnTo>
                    <a:pt x="358901" y="530225"/>
                  </a:lnTo>
                  <a:lnTo>
                    <a:pt x="328802" y="499110"/>
                  </a:lnTo>
                  <a:lnTo>
                    <a:pt x="299847" y="466978"/>
                  </a:lnTo>
                  <a:lnTo>
                    <a:pt x="272160" y="433832"/>
                  </a:lnTo>
                  <a:lnTo>
                    <a:pt x="245872" y="399923"/>
                  </a:lnTo>
                  <a:lnTo>
                    <a:pt x="220852" y="365125"/>
                  </a:lnTo>
                  <a:lnTo>
                    <a:pt x="197357" y="329438"/>
                  </a:lnTo>
                  <a:lnTo>
                    <a:pt x="175513" y="292988"/>
                  </a:lnTo>
                  <a:lnTo>
                    <a:pt x="155321" y="255650"/>
                  </a:lnTo>
                  <a:lnTo>
                    <a:pt x="136905" y="217550"/>
                  </a:lnTo>
                  <a:lnTo>
                    <a:pt x="120269" y="178562"/>
                  </a:lnTo>
                  <a:lnTo>
                    <a:pt x="105663" y="138937"/>
                  </a:lnTo>
                  <a:lnTo>
                    <a:pt x="92963" y="98551"/>
                  </a:lnTo>
                  <a:lnTo>
                    <a:pt x="82423" y="57403"/>
                  </a:lnTo>
                  <a:lnTo>
                    <a:pt x="71374" y="0"/>
                  </a:lnTo>
                  <a:close/>
                </a:path>
              </a:pathLst>
            </a:custGeom>
            <a:solidFill>
              <a:srgbClr val="C00000"/>
            </a:solidFill>
            <a:ln w="9525">
              <a:noFill/>
              <a:miter lim="800000"/>
              <a:headEnd/>
              <a:tailEnd/>
            </a:ln>
          </p:spPr>
          <p:txBody>
            <a:bodyPr lIns="0" tIns="0" rIns="0" bIns="0"/>
            <a:lstStyle/>
            <a:p>
              <a:endParaRPr lang="es-AR"/>
            </a:p>
          </p:txBody>
        </p:sp>
        <p:sp>
          <p:nvSpPr>
            <p:cNvPr id="44083" name="object 8"/>
            <p:cNvSpPr>
              <a:spLocks noChangeArrowheads="1"/>
            </p:cNvSpPr>
            <p:nvPr/>
          </p:nvSpPr>
          <p:spPr bwMode="auto">
            <a:xfrm>
              <a:off x="7293864" y="2467609"/>
              <a:ext cx="3174365" cy="1432560"/>
            </a:xfrm>
            <a:custGeom>
              <a:avLst/>
              <a:gdLst>
                <a:gd name="T0" fmla="*/ 3173984 w 3174365"/>
                <a:gd name="T1" fmla="*/ 1386840 h 1432560"/>
                <a:gd name="T2" fmla="*/ 48133 w 3174365"/>
                <a:gd name="T3" fmla="*/ 1386840 h 1432560"/>
                <a:gd name="T4" fmla="*/ 48133 w 3174365"/>
                <a:gd name="T5" fmla="*/ 0 h 1432560"/>
                <a:gd name="T6" fmla="*/ 0 w 3174365"/>
                <a:gd name="T7" fmla="*/ 0 h 1432560"/>
                <a:gd name="T8" fmla="*/ 0 w 3174365"/>
                <a:gd name="T9" fmla="*/ 1386840 h 1432560"/>
                <a:gd name="T10" fmla="*/ 0 w 3174365"/>
                <a:gd name="T11" fmla="*/ 1404620 h 1432560"/>
                <a:gd name="T12" fmla="*/ 6858 w 3174365"/>
                <a:gd name="T13" fmla="*/ 1404620 h 1432560"/>
                <a:gd name="T14" fmla="*/ 6858 w 3174365"/>
                <a:gd name="T15" fmla="*/ 1432560 h 1432560"/>
                <a:gd name="T16" fmla="*/ 3173984 w 3174365"/>
                <a:gd name="T17" fmla="*/ 1432560 h 1432560"/>
                <a:gd name="T18" fmla="*/ 3173984 w 3174365"/>
                <a:gd name="T19" fmla="*/ 1404620 h 1432560"/>
                <a:gd name="T20" fmla="*/ 3173984 w 3174365"/>
                <a:gd name="T21" fmla="*/ 1386840 h 14325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74365"/>
                <a:gd name="T34" fmla="*/ 0 h 1432560"/>
                <a:gd name="T35" fmla="*/ 3174365 w 3174365"/>
                <a:gd name="T36" fmla="*/ 1432560 h 14325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74365" h="1432560">
                  <a:moveTo>
                    <a:pt x="3173984" y="1386840"/>
                  </a:moveTo>
                  <a:lnTo>
                    <a:pt x="48133" y="1386840"/>
                  </a:lnTo>
                  <a:lnTo>
                    <a:pt x="48133" y="0"/>
                  </a:lnTo>
                  <a:lnTo>
                    <a:pt x="0" y="0"/>
                  </a:lnTo>
                  <a:lnTo>
                    <a:pt x="0" y="1386840"/>
                  </a:lnTo>
                  <a:lnTo>
                    <a:pt x="0" y="1404620"/>
                  </a:lnTo>
                  <a:lnTo>
                    <a:pt x="6858" y="1404620"/>
                  </a:lnTo>
                  <a:lnTo>
                    <a:pt x="6858" y="1432560"/>
                  </a:lnTo>
                  <a:lnTo>
                    <a:pt x="3173984" y="1432560"/>
                  </a:lnTo>
                  <a:lnTo>
                    <a:pt x="3173984" y="1404620"/>
                  </a:lnTo>
                  <a:lnTo>
                    <a:pt x="3173984" y="1386840"/>
                  </a:lnTo>
                  <a:close/>
                </a:path>
              </a:pathLst>
            </a:custGeom>
            <a:solidFill>
              <a:srgbClr val="000000"/>
            </a:solidFill>
            <a:ln w="9525">
              <a:noFill/>
              <a:miter lim="800000"/>
              <a:headEnd/>
              <a:tailEnd/>
            </a:ln>
          </p:spPr>
          <p:txBody>
            <a:bodyPr lIns="0" tIns="0" rIns="0" bIns="0"/>
            <a:lstStyle/>
            <a:p>
              <a:endParaRPr lang="es-AR"/>
            </a:p>
          </p:txBody>
        </p:sp>
        <p:pic>
          <p:nvPicPr>
            <p:cNvPr id="44084" name="object 9"/>
            <p:cNvPicPr>
              <a:picLocks noChangeAspect="1" noChangeArrowheads="1"/>
            </p:cNvPicPr>
            <p:nvPr/>
          </p:nvPicPr>
          <p:blipFill>
            <a:blip r:embed="rId5"/>
            <a:srcRect/>
            <a:stretch>
              <a:fillRect/>
            </a:stretch>
          </p:blipFill>
          <p:spPr bwMode="auto">
            <a:xfrm>
              <a:off x="9308592" y="3776472"/>
              <a:ext cx="115824" cy="76200"/>
            </a:xfrm>
            <a:prstGeom prst="rect">
              <a:avLst/>
            </a:prstGeom>
            <a:noFill/>
            <a:ln w="9525">
              <a:noFill/>
              <a:miter lim="800000"/>
              <a:headEnd/>
              <a:tailEnd/>
            </a:ln>
          </p:spPr>
        </p:pic>
        <p:sp>
          <p:nvSpPr>
            <p:cNvPr id="44085" name="object 10"/>
            <p:cNvSpPr>
              <a:spLocks noChangeArrowheads="1"/>
            </p:cNvSpPr>
            <p:nvPr/>
          </p:nvSpPr>
          <p:spPr bwMode="auto">
            <a:xfrm>
              <a:off x="10258043" y="4094987"/>
              <a:ext cx="165735" cy="68580"/>
            </a:xfrm>
            <a:custGeom>
              <a:avLst/>
              <a:gdLst>
                <a:gd name="T0" fmla="*/ 634 w 165734"/>
                <a:gd name="T1" fmla="*/ 0 h 68579"/>
                <a:gd name="T2" fmla="*/ 0 w 165734"/>
                <a:gd name="T3" fmla="*/ 66929 h 68579"/>
                <a:gd name="T4" fmla="*/ 165100 w 165734"/>
                <a:gd name="T5" fmla="*/ 68199 h 68579"/>
                <a:gd name="T6" fmla="*/ 165734 w 165734"/>
                <a:gd name="T7" fmla="*/ 1269 h 68579"/>
                <a:gd name="T8" fmla="*/ 634 w 165734"/>
                <a:gd name="T9" fmla="*/ 0 h 68579"/>
                <a:gd name="T10" fmla="*/ 0 60000 65536"/>
                <a:gd name="T11" fmla="*/ 0 60000 65536"/>
                <a:gd name="T12" fmla="*/ 0 60000 65536"/>
                <a:gd name="T13" fmla="*/ 0 60000 65536"/>
                <a:gd name="T14" fmla="*/ 0 60000 65536"/>
                <a:gd name="T15" fmla="*/ 0 w 165734"/>
                <a:gd name="T16" fmla="*/ 0 h 68579"/>
                <a:gd name="T17" fmla="*/ 165734 w 165734"/>
                <a:gd name="T18" fmla="*/ 68579 h 68579"/>
              </a:gdLst>
              <a:ahLst/>
              <a:cxnLst>
                <a:cxn ang="T10">
                  <a:pos x="T0" y="T1"/>
                </a:cxn>
                <a:cxn ang="T11">
                  <a:pos x="T2" y="T3"/>
                </a:cxn>
                <a:cxn ang="T12">
                  <a:pos x="T4" y="T5"/>
                </a:cxn>
                <a:cxn ang="T13">
                  <a:pos x="T6" y="T7"/>
                </a:cxn>
                <a:cxn ang="T14">
                  <a:pos x="T8" y="T9"/>
                </a:cxn>
              </a:cxnLst>
              <a:rect l="T15" t="T16" r="T17" b="T18"/>
              <a:pathLst>
                <a:path w="165734" h="68579">
                  <a:moveTo>
                    <a:pt x="634" y="0"/>
                  </a:moveTo>
                  <a:lnTo>
                    <a:pt x="0" y="66929"/>
                  </a:lnTo>
                  <a:lnTo>
                    <a:pt x="165100" y="68199"/>
                  </a:lnTo>
                  <a:lnTo>
                    <a:pt x="165734" y="1269"/>
                  </a:lnTo>
                  <a:lnTo>
                    <a:pt x="634" y="0"/>
                  </a:lnTo>
                  <a:close/>
                </a:path>
              </a:pathLst>
            </a:custGeom>
            <a:solidFill>
              <a:srgbClr val="C00000"/>
            </a:solidFill>
            <a:ln w="9525">
              <a:noFill/>
              <a:miter lim="800000"/>
              <a:headEnd/>
              <a:tailEnd/>
            </a:ln>
          </p:spPr>
          <p:txBody>
            <a:bodyPr lIns="0" tIns="0" rIns="0" bIns="0"/>
            <a:lstStyle/>
            <a:p>
              <a:endParaRPr lang="es-AR"/>
            </a:p>
          </p:txBody>
        </p:sp>
        <p:sp>
          <p:nvSpPr>
            <p:cNvPr id="44086" name="object 11"/>
            <p:cNvSpPr>
              <a:spLocks noChangeArrowheads="1"/>
            </p:cNvSpPr>
            <p:nvPr/>
          </p:nvSpPr>
          <p:spPr bwMode="auto">
            <a:xfrm>
              <a:off x="6687311" y="771144"/>
              <a:ext cx="4041775" cy="1466215"/>
            </a:xfrm>
            <a:custGeom>
              <a:avLst/>
              <a:gdLst>
                <a:gd name="T0" fmla="*/ 4041648 w 4041775"/>
                <a:gd name="T1" fmla="*/ 0 h 1466214"/>
                <a:gd name="T2" fmla="*/ 0 w 4041775"/>
                <a:gd name="T3" fmla="*/ 0 h 1466214"/>
                <a:gd name="T4" fmla="*/ 0 w 4041775"/>
                <a:gd name="T5" fmla="*/ 1465706 h 1466214"/>
                <a:gd name="T6" fmla="*/ 4041648 w 4041775"/>
                <a:gd name="T7" fmla="*/ 1465706 h 1466214"/>
                <a:gd name="T8" fmla="*/ 4041648 w 4041775"/>
                <a:gd name="T9" fmla="*/ 0 h 1466214"/>
                <a:gd name="T10" fmla="*/ 0 60000 65536"/>
                <a:gd name="T11" fmla="*/ 0 60000 65536"/>
                <a:gd name="T12" fmla="*/ 0 60000 65536"/>
                <a:gd name="T13" fmla="*/ 0 60000 65536"/>
                <a:gd name="T14" fmla="*/ 0 60000 65536"/>
                <a:gd name="T15" fmla="*/ 0 w 4041775"/>
                <a:gd name="T16" fmla="*/ 0 h 1466214"/>
                <a:gd name="T17" fmla="*/ 4041775 w 4041775"/>
                <a:gd name="T18" fmla="*/ 1466214 h 1466214"/>
              </a:gdLst>
              <a:ahLst/>
              <a:cxnLst>
                <a:cxn ang="T10">
                  <a:pos x="T0" y="T1"/>
                </a:cxn>
                <a:cxn ang="T11">
                  <a:pos x="T2" y="T3"/>
                </a:cxn>
                <a:cxn ang="T12">
                  <a:pos x="T4" y="T5"/>
                </a:cxn>
                <a:cxn ang="T13">
                  <a:pos x="T6" y="T7"/>
                </a:cxn>
                <a:cxn ang="T14">
                  <a:pos x="T8" y="T9"/>
                </a:cxn>
              </a:cxnLst>
              <a:rect l="T15" t="T16" r="T17" b="T18"/>
              <a:pathLst>
                <a:path w="4041775" h="1466214">
                  <a:moveTo>
                    <a:pt x="4041648" y="0"/>
                  </a:moveTo>
                  <a:lnTo>
                    <a:pt x="0" y="0"/>
                  </a:lnTo>
                  <a:lnTo>
                    <a:pt x="0" y="1465706"/>
                  </a:lnTo>
                  <a:lnTo>
                    <a:pt x="4041648" y="1465706"/>
                  </a:lnTo>
                  <a:lnTo>
                    <a:pt x="4041648" y="0"/>
                  </a:lnTo>
                  <a:close/>
                </a:path>
              </a:pathLst>
            </a:custGeom>
            <a:solidFill>
              <a:srgbClr val="FFFFFF"/>
            </a:solidFill>
            <a:ln w="9525">
              <a:noFill/>
              <a:miter lim="800000"/>
              <a:headEnd/>
              <a:tailEnd/>
            </a:ln>
          </p:spPr>
          <p:txBody>
            <a:bodyPr lIns="0" tIns="0" rIns="0" bIns="0"/>
            <a:lstStyle/>
            <a:p>
              <a:endParaRPr lang="es-AR"/>
            </a:p>
          </p:txBody>
        </p:sp>
        <p:sp>
          <p:nvSpPr>
            <p:cNvPr id="44087" name="object 12"/>
            <p:cNvSpPr>
              <a:spLocks noChangeArrowheads="1"/>
            </p:cNvSpPr>
            <p:nvPr/>
          </p:nvSpPr>
          <p:spPr bwMode="auto">
            <a:xfrm>
              <a:off x="6783323" y="1738837"/>
              <a:ext cx="51435" cy="34925"/>
            </a:xfrm>
            <a:custGeom>
              <a:avLst/>
              <a:gdLst>
                <a:gd name="T0" fmla="*/ 51365 w 51434"/>
                <a:gd name="T1" fmla="*/ 0 h 34925"/>
                <a:gd name="T2" fmla="*/ 0 w 51434"/>
                <a:gd name="T3" fmla="*/ 0 h 34925"/>
                <a:gd name="T4" fmla="*/ 0 w 51434"/>
                <a:gd name="T5" fmla="*/ 34717 h 34925"/>
                <a:gd name="T6" fmla="*/ 51365 w 51434"/>
                <a:gd name="T7" fmla="*/ 34717 h 34925"/>
                <a:gd name="T8" fmla="*/ 51365 w 51434"/>
                <a:gd name="T9" fmla="*/ 0 h 34925"/>
                <a:gd name="T10" fmla="*/ 0 60000 65536"/>
                <a:gd name="T11" fmla="*/ 0 60000 65536"/>
                <a:gd name="T12" fmla="*/ 0 60000 65536"/>
                <a:gd name="T13" fmla="*/ 0 60000 65536"/>
                <a:gd name="T14" fmla="*/ 0 60000 65536"/>
                <a:gd name="T15" fmla="*/ 0 w 51434"/>
                <a:gd name="T16" fmla="*/ 0 h 34925"/>
                <a:gd name="T17" fmla="*/ 51434 w 51434"/>
                <a:gd name="T18" fmla="*/ 34925 h 34925"/>
              </a:gdLst>
              <a:ahLst/>
              <a:cxnLst>
                <a:cxn ang="T10">
                  <a:pos x="T0" y="T1"/>
                </a:cxn>
                <a:cxn ang="T11">
                  <a:pos x="T2" y="T3"/>
                </a:cxn>
                <a:cxn ang="T12">
                  <a:pos x="T4" y="T5"/>
                </a:cxn>
                <a:cxn ang="T13">
                  <a:pos x="T6" y="T7"/>
                </a:cxn>
                <a:cxn ang="T14">
                  <a:pos x="T8" y="T9"/>
                </a:cxn>
              </a:cxnLst>
              <a:rect l="T15" t="T16" r="T17" b="T18"/>
              <a:pathLst>
                <a:path w="51434" h="34925">
                  <a:moveTo>
                    <a:pt x="51365" y="0"/>
                  </a:moveTo>
                  <a:lnTo>
                    <a:pt x="0" y="0"/>
                  </a:lnTo>
                  <a:lnTo>
                    <a:pt x="0" y="34717"/>
                  </a:lnTo>
                  <a:lnTo>
                    <a:pt x="51365" y="34717"/>
                  </a:lnTo>
                  <a:lnTo>
                    <a:pt x="51365" y="0"/>
                  </a:lnTo>
                  <a:close/>
                </a:path>
              </a:pathLst>
            </a:custGeom>
            <a:solidFill>
              <a:srgbClr val="000000"/>
            </a:solidFill>
            <a:ln w="9525">
              <a:noFill/>
              <a:miter lim="800000"/>
              <a:headEnd/>
              <a:tailEnd/>
            </a:ln>
          </p:spPr>
          <p:txBody>
            <a:bodyPr lIns="0" tIns="0" rIns="0" bIns="0"/>
            <a:lstStyle/>
            <a:p>
              <a:endParaRPr lang="es-AR"/>
            </a:p>
          </p:txBody>
        </p:sp>
        <p:pic>
          <p:nvPicPr>
            <p:cNvPr id="44088" name="object 13"/>
            <p:cNvPicPr>
              <a:picLocks noChangeAspect="1" noChangeArrowheads="1"/>
            </p:cNvPicPr>
            <p:nvPr/>
          </p:nvPicPr>
          <p:blipFill>
            <a:blip r:embed="rId6"/>
            <a:srcRect/>
            <a:stretch>
              <a:fillRect/>
            </a:stretch>
          </p:blipFill>
          <p:spPr bwMode="auto">
            <a:xfrm>
              <a:off x="6694931" y="1123187"/>
              <a:ext cx="4017264" cy="1059180"/>
            </a:xfrm>
            <a:prstGeom prst="rect">
              <a:avLst/>
            </a:prstGeom>
            <a:noFill/>
            <a:ln w="9525">
              <a:noFill/>
              <a:miter lim="800000"/>
              <a:headEnd/>
              <a:tailEnd/>
            </a:ln>
          </p:spPr>
        </p:pic>
        <p:pic>
          <p:nvPicPr>
            <p:cNvPr id="44089" name="object 14"/>
            <p:cNvPicPr>
              <a:picLocks noChangeAspect="1" noChangeArrowheads="1"/>
            </p:cNvPicPr>
            <p:nvPr/>
          </p:nvPicPr>
          <p:blipFill>
            <a:blip r:embed="rId7"/>
            <a:srcRect/>
            <a:stretch>
              <a:fillRect/>
            </a:stretch>
          </p:blipFill>
          <p:spPr bwMode="auto">
            <a:xfrm>
              <a:off x="7350252" y="1493520"/>
              <a:ext cx="3288792" cy="64008"/>
            </a:xfrm>
            <a:prstGeom prst="rect">
              <a:avLst/>
            </a:prstGeom>
            <a:noFill/>
            <a:ln w="9525">
              <a:noFill/>
              <a:miter lim="800000"/>
              <a:headEnd/>
              <a:tailEnd/>
            </a:ln>
          </p:spPr>
        </p:pic>
        <p:sp>
          <p:nvSpPr>
            <p:cNvPr id="44090" name="object 15"/>
            <p:cNvSpPr>
              <a:spLocks noChangeArrowheads="1"/>
            </p:cNvSpPr>
            <p:nvPr/>
          </p:nvSpPr>
          <p:spPr bwMode="auto">
            <a:xfrm>
              <a:off x="6944868" y="812291"/>
              <a:ext cx="2642235" cy="879475"/>
            </a:xfrm>
            <a:custGeom>
              <a:avLst/>
              <a:gdLst>
                <a:gd name="T0" fmla="*/ 133985 w 2642234"/>
                <a:gd name="T1" fmla="*/ 14224 h 879475"/>
                <a:gd name="T2" fmla="*/ 101600 w 2642234"/>
                <a:gd name="T3" fmla="*/ 0 h 879475"/>
                <a:gd name="T4" fmla="*/ 0 w 2642234"/>
                <a:gd name="T5" fmla="*/ 204724 h 879475"/>
                <a:gd name="T6" fmla="*/ 33020 w 2642234"/>
                <a:gd name="T7" fmla="*/ 218948 h 879475"/>
                <a:gd name="T8" fmla="*/ 133985 w 2642234"/>
                <a:gd name="T9" fmla="*/ 14224 h 879475"/>
                <a:gd name="T10" fmla="*/ 2642235 w 2642234"/>
                <a:gd name="T11" fmla="*/ 878332 h 879475"/>
                <a:gd name="T12" fmla="*/ 2641600 w 2642234"/>
                <a:gd name="T13" fmla="*/ 746506 h 879475"/>
                <a:gd name="T14" fmla="*/ 2605151 w 2642234"/>
                <a:gd name="T15" fmla="*/ 746506 h 879475"/>
                <a:gd name="T16" fmla="*/ 2606548 w 2642234"/>
                <a:gd name="T17" fmla="*/ 878967 h 879475"/>
                <a:gd name="T18" fmla="*/ 2642235 w 2642234"/>
                <a:gd name="T19" fmla="*/ 878332 h 8794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42234"/>
                <a:gd name="T31" fmla="*/ 0 h 879475"/>
                <a:gd name="T32" fmla="*/ 2642234 w 2642234"/>
                <a:gd name="T33" fmla="*/ 879475 h 8794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42234" h="879475">
                  <a:moveTo>
                    <a:pt x="133985" y="14224"/>
                  </a:moveTo>
                  <a:lnTo>
                    <a:pt x="101600" y="0"/>
                  </a:lnTo>
                  <a:lnTo>
                    <a:pt x="0" y="204724"/>
                  </a:lnTo>
                  <a:lnTo>
                    <a:pt x="33020" y="218948"/>
                  </a:lnTo>
                  <a:lnTo>
                    <a:pt x="133985" y="14224"/>
                  </a:lnTo>
                  <a:close/>
                </a:path>
                <a:path w="2642234" h="879475">
                  <a:moveTo>
                    <a:pt x="2642235" y="878332"/>
                  </a:moveTo>
                  <a:lnTo>
                    <a:pt x="2641600" y="746506"/>
                  </a:lnTo>
                  <a:lnTo>
                    <a:pt x="2605151" y="746506"/>
                  </a:lnTo>
                  <a:lnTo>
                    <a:pt x="2606548" y="878967"/>
                  </a:lnTo>
                  <a:lnTo>
                    <a:pt x="2642235" y="878332"/>
                  </a:lnTo>
                  <a:close/>
                </a:path>
              </a:pathLst>
            </a:custGeom>
            <a:solidFill>
              <a:srgbClr val="C00000"/>
            </a:solidFill>
            <a:ln w="9525">
              <a:noFill/>
              <a:miter lim="800000"/>
              <a:headEnd/>
              <a:tailEnd/>
            </a:ln>
          </p:spPr>
          <p:txBody>
            <a:bodyPr lIns="0" tIns="0" rIns="0" bIns="0"/>
            <a:lstStyle/>
            <a:p>
              <a:endParaRPr lang="es-AR"/>
            </a:p>
          </p:txBody>
        </p:sp>
        <p:pic>
          <p:nvPicPr>
            <p:cNvPr id="44091" name="object 16"/>
            <p:cNvPicPr>
              <a:picLocks noChangeAspect="1" noChangeArrowheads="1"/>
            </p:cNvPicPr>
            <p:nvPr/>
          </p:nvPicPr>
          <p:blipFill>
            <a:blip r:embed="rId8"/>
            <a:srcRect/>
            <a:stretch>
              <a:fillRect/>
            </a:stretch>
          </p:blipFill>
          <p:spPr bwMode="auto">
            <a:xfrm>
              <a:off x="6947916" y="940307"/>
              <a:ext cx="146303" cy="195072"/>
            </a:xfrm>
            <a:prstGeom prst="rect">
              <a:avLst/>
            </a:prstGeom>
            <a:noFill/>
            <a:ln w="9525">
              <a:noFill/>
              <a:miter lim="800000"/>
              <a:headEnd/>
              <a:tailEnd/>
            </a:ln>
          </p:spPr>
        </p:pic>
        <p:pic>
          <p:nvPicPr>
            <p:cNvPr id="44092" name="object 17"/>
            <p:cNvPicPr>
              <a:picLocks noChangeAspect="1" noChangeArrowheads="1"/>
            </p:cNvPicPr>
            <p:nvPr/>
          </p:nvPicPr>
          <p:blipFill>
            <a:blip r:embed="rId9"/>
            <a:srcRect/>
            <a:stretch>
              <a:fillRect/>
            </a:stretch>
          </p:blipFill>
          <p:spPr bwMode="auto">
            <a:xfrm>
              <a:off x="8470392" y="2103120"/>
              <a:ext cx="80772" cy="76200"/>
            </a:xfrm>
            <a:prstGeom prst="rect">
              <a:avLst/>
            </a:prstGeom>
            <a:noFill/>
            <a:ln w="9525">
              <a:noFill/>
              <a:miter lim="800000"/>
              <a:headEnd/>
              <a:tailEnd/>
            </a:ln>
          </p:spPr>
        </p:pic>
        <p:sp>
          <p:nvSpPr>
            <p:cNvPr id="44093" name="object 18"/>
            <p:cNvSpPr>
              <a:spLocks noChangeArrowheads="1"/>
            </p:cNvSpPr>
            <p:nvPr/>
          </p:nvSpPr>
          <p:spPr bwMode="auto">
            <a:xfrm>
              <a:off x="6810756" y="1540763"/>
              <a:ext cx="3825240" cy="38100"/>
            </a:xfrm>
            <a:custGeom>
              <a:avLst/>
              <a:gdLst>
                <a:gd name="T0" fmla="*/ 3824097 w 3825240"/>
                <a:gd name="T1" fmla="*/ 0 h 38100"/>
                <a:gd name="T2" fmla="*/ 0 w 3825240"/>
                <a:gd name="T3" fmla="*/ 3810 h 38100"/>
                <a:gd name="T4" fmla="*/ 0 w 3825240"/>
                <a:gd name="T5" fmla="*/ 37973 h 38100"/>
                <a:gd name="T6" fmla="*/ 3824732 w 3825240"/>
                <a:gd name="T7" fmla="*/ 34162 h 38100"/>
                <a:gd name="T8" fmla="*/ 3824097 w 3825240"/>
                <a:gd name="T9" fmla="*/ 0 h 38100"/>
                <a:gd name="T10" fmla="*/ 0 60000 65536"/>
                <a:gd name="T11" fmla="*/ 0 60000 65536"/>
                <a:gd name="T12" fmla="*/ 0 60000 65536"/>
                <a:gd name="T13" fmla="*/ 0 60000 65536"/>
                <a:gd name="T14" fmla="*/ 0 60000 65536"/>
                <a:gd name="T15" fmla="*/ 0 w 3825240"/>
                <a:gd name="T16" fmla="*/ 0 h 38100"/>
                <a:gd name="T17" fmla="*/ 3825240 w 3825240"/>
                <a:gd name="T18" fmla="*/ 38100 h 38100"/>
              </a:gdLst>
              <a:ahLst/>
              <a:cxnLst>
                <a:cxn ang="T10">
                  <a:pos x="T0" y="T1"/>
                </a:cxn>
                <a:cxn ang="T11">
                  <a:pos x="T2" y="T3"/>
                </a:cxn>
                <a:cxn ang="T12">
                  <a:pos x="T4" y="T5"/>
                </a:cxn>
                <a:cxn ang="T13">
                  <a:pos x="T6" y="T7"/>
                </a:cxn>
                <a:cxn ang="T14">
                  <a:pos x="T8" y="T9"/>
                </a:cxn>
              </a:cxnLst>
              <a:rect l="T15" t="T16" r="T17" b="T18"/>
              <a:pathLst>
                <a:path w="3825240" h="38100">
                  <a:moveTo>
                    <a:pt x="3824097" y="0"/>
                  </a:moveTo>
                  <a:lnTo>
                    <a:pt x="0" y="3810"/>
                  </a:lnTo>
                  <a:lnTo>
                    <a:pt x="0" y="37973"/>
                  </a:lnTo>
                  <a:lnTo>
                    <a:pt x="3824732" y="34162"/>
                  </a:lnTo>
                  <a:lnTo>
                    <a:pt x="3824097" y="0"/>
                  </a:lnTo>
                  <a:close/>
                </a:path>
              </a:pathLst>
            </a:custGeom>
            <a:solidFill>
              <a:srgbClr val="000000"/>
            </a:solidFill>
            <a:ln w="9525">
              <a:noFill/>
              <a:miter lim="800000"/>
              <a:headEnd/>
              <a:tailEnd/>
            </a:ln>
          </p:spPr>
          <p:txBody>
            <a:bodyPr lIns="0" tIns="0" rIns="0" bIns="0"/>
            <a:lstStyle/>
            <a:p>
              <a:endParaRPr lang="es-AR"/>
            </a:p>
          </p:txBody>
        </p:sp>
        <p:sp>
          <p:nvSpPr>
            <p:cNvPr id="44094" name="object 19"/>
            <p:cNvSpPr>
              <a:spLocks noChangeArrowheads="1"/>
            </p:cNvSpPr>
            <p:nvPr/>
          </p:nvSpPr>
          <p:spPr bwMode="auto">
            <a:xfrm>
              <a:off x="10663428" y="2131059"/>
              <a:ext cx="354965" cy="217170"/>
            </a:xfrm>
            <a:custGeom>
              <a:avLst/>
              <a:gdLst>
                <a:gd name="T0" fmla="*/ 266192 w 354965"/>
                <a:gd name="T1" fmla="*/ 182740 h 217169"/>
                <a:gd name="T2" fmla="*/ 213360 w 354965"/>
                <a:gd name="T3" fmla="*/ 182740 h 217169"/>
                <a:gd name="T4" fmla="*/ 213360 w 354965"/>
                <a:gd name="T5" fmla="*/ 217043 h 217169"/>
                <a:gd name="T6" fmla="*/ 266192 w 354965"/>
                <a:gd name="T7" fmla="*/ 217043 h 217169"/>
                <a:gd name="T8" fmla="*/ 266192 w 354965"/>
                <a:gd name="T9" fmla="*/ 182740 h 217169"/>
                <a:gd name="T10" fmla="*/ 314325 w 354965"/>
                <a:gd name="T11" fmla="*/ 145783 h 217169"/>
                <a:gd name="T12" fmla="*/ 176403 w 354965"/>
                <a:gd name="T13" fmla="*/ 145783 h 217169"/>
                <a:gd name="T14" fmla="*/ 176403 w 354965"/>
                <a:gd name="T15" fmla="*/ 180086 h 217169"/>
                <a:gd name="T16" fmla="*/ 314325 w 354965"/>
                <a:gd name="T17" fmla="*/ 180086 h 217169"/>
                <a:gd name="T18" fmla="*/ 314325 w 354965"/>
                <a:gd name="T19" fmla="*/ 145783 h 217169"/>
                <a:gd name="T20" fmla="*/ 354711 w 354965"/>
                <a:gd name="T21" fmla="*/ 109220 h 217169"/>
                <a:gd name="T22" fmla="*/ 257937 w 354965"/>
                <a:gd name="T23" fmla="*/ 109220 h 217169"/>
                <a:gd name="T24" fmla="*/ 257937 w 354965"/>
                <a:gd name="T25" fmla="*/ 33020 h 217169"/>
                <a:gd name="T26" fmla="*/ 257937 w 354965"/>
                <a:gd name="T27" fmla="*/ 11430 h 217169"/>
                <a:gd name="T28" fmla="*/ 251841 w 354965"/>
                <a:gd name="T29" fmla="*/ 11430 h 217169"/>
                <a:gd name="T30" fmla="*/ 251841 w 354965"/>
                <a:gd name="T31" fmla="*/ 0 h 217169"/>
                <a:gd name="T32" fmla="*/ 0 w 354965"/>
                <a:gd name="T33" fmla="*/ 0 h 217169"/>
                <a:gd name="T34" fmla="*/ 0 w 354965"/>
                <a:gd name="T35" fmla="*/ 11430 h 217169"/>
                <a:gd name="T36" fmla="*/ 0 w 354965"/>
                <a:gd name="T37" fmla="*/ 33020 h 217169"/>
                <a:gd name="T38" fmla="*/ 221615 w 354965"/>
                <a:gd name="T39" fmla="*/ 33020 h 217169"/>
                <a:gd name="T40" fmla="*/ 221615 w 354965"/>
                <a:gd name="T41" fmla="*/ 109220 h 217169"/>
                <a:gd name="T42" fmla="*/ 141351 w 354965"/>
                <a:gd name="T43" fmla="*/ 109220 h 217169"/>
                <a:gd name="T44" fmla="*/ 141351 w 354965"/>
                <a:gd name="T45" fmla="*/ 143510 h 217169"/>
                <a:gd name="T46" fmla="*/ 354711 w 354965"/>
                <a:gd name="T47" fmla="*/ 143510 h 217169"/>
                <a:gd name="T48" fmla="*/ 354711 w 354965"/>
                <a:gd name="T49" fmla="*/ 109220 h 2171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54965"/>
                <a:gd name="T76" fmla="*/ 0 h 217169"/>
                <a:gd name="T77" fmla="*/ 354965 w 354965"/>
                <a:gd name="T78" fmla="*/ 217169 h 2171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54965" h="217169">
                  <a:moveTo>
                    <a:pt x="266192" y="182740"/>
                  </a:moveTo>
                  <a:lnTo>
                    <a:pt x="213360" y="182740"/>
                  </a:lnTo>
                  <a:lnTo>
                    <a:pt x="213360" y="217043"/>
                  </a:lnTo>
                  <a:lnTo>
                    <a:pt x="266192" y="217043"/>
                  </a:lnTo>
                  <a:lnTo>
                    <a:pt x="266192" y="182740"/>
                  </a:lnTo>
                  <a:close/>
                </a:path>
                <a:path w="354965" h="217169">
                  <a:moveTo>
                    <a:pt x="314325" y="145783"/>
                  </a:moveTo>
                  <a:lnTo>
                    <a:pt x="176403" y="145783"/>
                  </a:lnTo>
                  <a:lnTo>
                    <a:pt x="176403" y="180086"/>
                  </a:lnTo>
                  <a:lnTo>
                    <a:pt x="314325" y="180086"/>
                  </a:lnTo>
                  <a:lnTo>
                    <a:pt x="314325" y="145783"/>
                  </a:lnTo>
                  <a:close/>
                </a:path>
                <a:path w="354965" h="217169">
                  <a:moveTo>
                    <a:pt x="354711" y="109220"/>
                  </a:moveTo>
                  <a:lnTo>
                    <a:pt x="257937" y="109220"/>
                  </a:lnTo>
                  <a:lnTo>
                    <a:pt x="257937" y="33020"/>
                  </a:lnTo>
                  <a:lnTo>
                    <a:pt x="257937" y="11430"/>
                  </a:lnTo>
                  <a:lnTo>
                    <a:pt x="251841" y="11430"/>
                  </a:lnTo>
                  <a:lnTo>
                    <a:pt x="251841" y="0"/>
                  </a:lnTo>
                  <a:lnTo>
                    <a:pt x="0" y="0"/>
                  </a:lnTo>
                  <a:lnTo>
                    <a:pt x="0" y="11430"/>
                  </a:lnTo>
                  <a:lnTo>
                    <a:pt x="0" y="33020"/>
                  </a:lnTo>
                  <a:lnTo>
                    <a:pt x="221615" y="33020"/>
                  </a:lnTo>
                  <a:lnTo>
                    <a:pt x="221615" y="109220"/>
                  </a:lnTo>
                  <a:lnTo>
                    <a:pt x="141351" y="109220"/>
                  </a:lnTo>
                  <a:lnTo>
                    <a:pt x="141351" y="143510"/>
                  </a:lnTo>
                  <a:lnTo>
                    <a:pt x="354711" y="143510"/>
                  </a:lnTo>
                  <a:lnTo>
                    <a:pt x="354711" y="109220"/>
                  </a:lnTo>
                  <a:close/>
                </a:path>
              </a:pathLst>
            </a:custGeom>
            <a:solidFill>
              <a:srgbClr val="C00000"/>
            </a:solidFill>
            <a:ln w="9525">
              <a:noFill/>
              <a:miter lim="800000"/>
              <a:headEnd/>
              <a:tailEnd/>
            </a:ln>
          </p:spPr>
          <p:txBody>
            <a:bodyPr lIns="0" tIns="0" rIns="0" bIns="0"/>
            <a:lstStyle/>
            <a:p>
              <a:endParaRPr lang="es-AR"/>
            </a:p>
          </p:txBody>
        </p:sp>
      </p:grpSp>
      <p:sp>
        <p:nvSpPr>
          <p:cNvPr id="20" name="object 20"/>
          <p:cNvSpPr txBox="1"/>
          <p:nvPr/>
        </p:nvSpPr>
        <p:spPr>
          <a:xfrm>
            <a:off x="6190477" y="2692515"/>
            <a:ext cx="160123" cy="297517"/>
          </a:xfrm>
          <a:prstGeom prst="rect">
            <a:avLst/>
          </a:prstGeom>
        </p:spPr>
        <p:txBody>
          <a:bodyPr lIns="0" tIns="12700" rIns="0" bIns="0">
            <a:spAutoFit/>
          </a:bodyPr>
          <a:lstStyle/>
          <a:p>
            <a:pPr marL="12700">
              <a:spcBef>
                <a:spcPts val="100"/>
              </a:spcBef>
              <a:defRPr/>
            </a:pPr>
            <a:r>
              <a:rPr sz="1850" dirty="0">
                <a:latin typeface="Arial"/>
                <a:cs typeface="Arial"/>
              </a:rPr>
              <a:t>V</a:t>
            </a:r>
            <a:endParaRPr sz="1850">
              <a:latin typeface="Arial"/>
              <a:cs typeface="Arial"/>
            </a:endParaRPr>
          </a:p>
        </p:txBody>
      </p:sp>
      <p:grpSp>
        <p:nvGrpSpPr>
          <p:cNvPr id="3" name="object 21"/>
          <p:cNvGrpSpPr>
            <a:grpSpLocks/>
          </p:cNvGrpSpPr>
          <p:nvPr/>
        </p:nvGrpSpPr>
        <p:grpSpPr bwMode="auto">
          <a:xfrm>
            <a:off x="5714286" y="4697021"/>
            <a:ext cx="4587859" cy="1908219"/>
            <a:chOff x="6515100" y="4259579"/>
            <a:chExt cx="5230495" cy="1729739"/>
          </a:xfrm>
        </p:grpSpPr>
        <p:sp>
          <p:nvSpPr>
            <p:cNvPr id="44076" name="object 22"/>
            <p:cNvSpPr>
              <a:spLocks noChangeArrowheads="1"/>
            </p:cNvSpPr>
            <p:nvPr/>
          </p:nvSpPr>
          <p:spPr bwMode="auto">
            <a:xfrm>
              <a:off x="6534911" y="4280915"/>
              <a:ext cx="5190490" cy="1689100"/>
            </a:xfrm>
            <a:custGeom>
              <a:avLst/>
              <a:gdLst>
                <a:gd name="T0" fmla="*/ 1623441 w 5190490"/>
                <a:gd name="T1" fmla="*/ 0 h 1689100"/>
                <a:gd name="T2" fmla="*/ 864997 w 5190490"/>
                <a:gd name="T3" fmla="*/ 85597 h 1689100"/>
                <a:gd name="T4" fmla="*/ 264287 w 5190490"/>
                <a:gd name="T5" fmla="*/ 85597 h 1689100"/>
                <a:gd name="T6" fmla="*/ 216916 w 5190490"/>
                <a:gd name="T7" fmla="*/ 89915 h 1689100"/>
                <a:gd name="T8" fmla="*/ 172212 w 5190490"/>
                <a:gd name="T9" fmla="*/ 102234 h 1689100"/>
                <a:gd name="T10" fmla="*/ 131064 w 5190490"/>
                <a:gd name="T11" fmla="*/ 122046 h 1689100"/>
                <a:gd name="T12" fmla="*/ 94234 w 5190490"/>
                <a:gd name="T13" fmla="*/ 148335 h 1689100"/>
                <a:gd name="T14" fmla="*/ 62357 w 5190490"/>
                <a:gd name="T15" fmla="*/ 180466 h 1689100"/>
                <a:gd name="T16" fmla="*/ 36195 w 5190490"/>
                <a:gd name="T17" fmla="*/ 217804 h 1689100"/>
                <a:gd name="T18" fmla="*/ 16637 w 5190490"/>
                <a:gd name="T19" fmla="*/ 259333 h 1689100"/>
                <a:gd name="T20" fmla="*/ 4318 w 5190490"/>
                <a:gd name="T21" fmla="*/ 304418 h 1689100"/>
                <a:gd name="T22" fmla="*/ 0 w 5190490"/>
                <a:gd name="T23" fmla="*/ 352424 h 1689100"/>
                <a:gd name="T24" fmla="*/ 0 w 5190490"/>
                <a:gd name="T25" fmla="*/ 1421815 h 1689100"/>
                <a:gd name="T26" fmla="*/ 4318 w 5190490"/>
                <a:gd name="T27" fmla="*/ 1469745 h 1689100"/>
                <a:gd name="T28" fmla="*/ 16637 w 5190490"/>
                <a:gd name="T29" fmla="*/ 1514868 h 1689100"/>
                <a:gd name="T30" fmla="*/ 36195 w 5190490"/>
                <a:gd name="T31" fmla="*/ 1556423 h 1689100"/>
                <a:gd name="T32" fmla="*/ 62357 w 5190490"/>
                <a:gd name="T33" fmla="*/ 1593659 h 1689100"/>
                <a:gd name="T34" fmla="*/ 94234 w 5190490"/>
                <a:gd name="T35" fmla="*/ 1625828 h 1689100"/>
                <a:gd name="T36" fmla="*/ 131064 w 5190490"/>
                <a:gd name="T37" fmla="*/ 1652155 h 1689100"/>
                <a:gd name="T38" fmla="*/ 172212 w 5190490"/>
                <a:gd name="T39" fmla="*/ 1671891 h 1689100"/>
                <a:gd name="T40" fmla="*/ 216916 w 5190490"/>
                <a:gd name="T41" fmla="*/ 1684286 h 1689100"/>
                <a:gd name="T42" fmla="*/ 264287 w 5190490"/>
                <a:gd name="T43" fmla="*/ 1688591 h 1689100"/>
                <a:gd name="T44" fmla="*/ 4925949 w 5190490"/>
                <a:gd name="T45" fmla="*/ 1688591 h 1689100"/>
                <a:gd name="T46" fmla="*/ 4973320 w 5190490"/>
                <a:gd name="T47" fmla="*/ 1684286 h 1689100"/>
                <a:gd name="T48" fmla="*/ 5018024 w 5190490"/>
                <a:gd name="T49" fmla="*/ 1671891 h 1689100"/>
                <a:gd name="T50" fmla="*/ 5059172 w 5190490"/>
                <a:gd name="T51" fmla="*/ 1652155 h 1689100"/>
                <a:gd name="T52" fmla="*/ 5096002 w 5190490"/>
                <a:gd name="T53" fmla="*/ 1625828 h 1689100"/>
                <a:gd name="T54" fmla="*/ 5127879 w 5190490"/>
                <a:gd name="T55" fmla="*/ 1593659 h 1689100"/>
                <a:gd name="T56" fmla="*/ 5154041 w 5190490"/>
                <a:gd name="T57" fmla="*/ 1556423 h 1689100"/>
                <a:gd name="T58" fmla="*/ 5173599 w 5190490"/>
                <a:gd name="T59" fmla="*/ 1514868 h 1689100"/>
                <a:gd name="T60" fmla="*/ 5185918 w 5190490"/>
                <a:gd name="T61" fmla="*/ 1469745 h 1689100"/>
                <a:gd name="T62" fmla="*/ 5190236 w 5190490"/>
                <a:gd name="T63" fmla="*/ 1421815 h 1689100"/>
                <a:gd name="T64" fmla="*/ 5190236 w 5190490"/>
                <a:gd name="T65" fmla="*/ 352424 h 1689100"/>
                <a:gd name="T66" fmla="*/ 5185918 w 5190490"/>
                <a:gd name="T67" fmla="*/ 304418 h 1689100"/>
                <a:gd name="T68" fmla="*/ 5173599 w 5190490"/>
                <a:gd name="T69" fmla="*/ 259333 h 1689100"/>
                <a:gd name="T70" fmla="*/ 5154041 w 5190490"/>
                <a:gd name="T71" fmla="*/ 217804 h 1689100"/>
                <a:gd name="T72" fmla="*/ 5127879 w 5190490"/>
                <a:gd name="T73" fmla="*/ 180466 h 1689100"/>
                <a:gd name="T74" fmla="*/ 5096002 w 5190490"/>
                <a:gd name="T75" fmla="*/ 148335 h 1689100"/>
                <a:gd name="T76" fmla="*/ 5059172 w 5190490"/>
                <a:gd name="T77" fmla="*/ 122046 h 1689100"/>
                <a:gd name="T78" fmla="*/ 5018024 w 5190490"/>
                <a:gd name="T79" fmla="*/ 102234 h 1689100"/>
                <a:gd name="T80" fmla="*/ 4973320 w 5190490"/>
                <a:gd name="T81" fmla="*/ 89915 h 1689100"/>
                <a:gd name="T82" fmla="*/ 4925949 w 5190490"/>
                <a:gd name="T83" fmla="*/ 85597 h 1689100"/>
                <a:gd name="T84" fmla="*/ 2162556 w 5190490"/>
                <a:gd name="T85" fmla="*/ 85597 h 1689100"/>
                <a:gd name="T86" fmla="*/ 1623441 w 5190490"/>
                <a:gd name="T87" fmla="*/ 0 h 16891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190490"/>
                <a:gd name="T133" fmla="*/ 0 h 1689100"/>
                <a:gd name="T134" fmla="*/ 5190490 w 5190490"/>
                <a:gd name="T135" fmla="*/ 1689100 h 16891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190490" h="1689100">
                  <a:moveTo>
                    <a:pt x="1623441" y="0"/>
                  </a:moveTo>
                  <a:lnTo>
                    <a:pt x="864997" y="85597"/>
                  </a:lnTo>
                  <a:lnTo>
                    <a:pt x="264287" y="85597"/>
                  </a:lnTo>
                  <a:lnTo>
                    <a:pt x="216916" y="89915"/>
                  </a:lnTo>
                  <a:lnTo>
                    <a:pt x="172212" y="102234"/>
                  </a:lnTo>
                  <a:lnTo>
                    <a:pt x="131064" y="122046"/>
                  </a:lnTo>
                  <a:lnTo>
                    <a:pt x="94234" y="148335"/>
                  </a:lnTo>
                  <a:lnTo>
                    <a:pt x="62357" y="180466"/>
                  </a:lnTo>
                  <a:lnTo>
                    <a:pt x="36195" y="217804"/>
                  </a:lnTo>
                  <a:lnTo>
                    <a:pt x="16637" y="259333"/>
                  </a:lnTo>
                  <a:lnTo>
                    <a:pt x="4318" y="304418"/>
                  </a:lnTo>
                  <a:lnTo>
                    <a:pt x="0" y="352424"/>
                  </a:lnTo>
                  <a:lnTo>
                    <a:pt x="0" y="1421815"/>
                  </a:lnTo>
                  <a:lnTo>
                    <a:pt x="4318" y="1469745"/>
                  </a:lnTo>
                  <a:lnTo>
                    <a:pt x="16637" y="1514868"/>
                  </a:lnTo>
                  <a:lnTo>
                    <a:pt x="36195" y="1556423"/>
                  </a:lnTo>
                  <a:lnTo>
                    <a:pt x="62357" y="1593659"/>
                  </a:lnTo>
                  <a:lnTo>
                    <a:pt x="94234" y="1625828"/>
                  </a:lnTo>
                  <a:lnTo>
                    <a:pt x="131064" y="1652155"/>
                  </a:lnTo>
                  <a:lnTo>
                    <a:pt x="172212" y="1671891"/>
                  </a:lnTo>
                  <a:lnTo>
                    <a:pt x="216916" y="1684286"/>
                  </a:lnTo>
                  <a:lnTo>
                    <a:pt x="264287" y="1688591"/>
                  </a:lnTo>
                  <a:lnTo>
                    <a:pt x="4925949" y="1688591"/>
                  </a:lnTo>
                  <a:lnTo>
                    <a:pt x="4973320" y="1684286"/>
                  </a:lnTo>
                  <a:lnTo>
                    <a:pt x="5018024" y="1671891"/>
                  </a:lnTo>
                  <a:lnTo>
                    <a:pt x="5059172" y="1652155"/>
                  </a:lnTo>
                  <a:lnTo>
                    <a:pt x="5096002" y="1625828"/>
                  </a:lnTo>
                  <a:lnTo>
                    <a:pt x="5127879" y="1593659"/>
                  </a:lnTo>
                  <a:lnTo>
                    <a:pt x="5154041" y="1556423"/>
                  </a:lnTo>
                  <a:lnTo>
                    <a:pt x="5173599" y="1514868"/>
                  </a:lnTo>
                  <a:lnTo>
                    <a:pt x="5185918" y="1469745"/>
                  </a:lnTo>
                  <a:lnTo>
                    <a:pt x="5190236" y="1421815"/>
                  </a:lnTo>
                  <a:lnTo>
                    <a:pt x="5190236" y="352424"/>
                  </a:lnTo>
                  <a:lnTo>
                    <a:pt x="5185918" y="304418"/>
                  </a:lnTo>
                  <a:lnTo>
                    <a:pt x="5173599" y="259333"/>
                  </a:lnTo>
                  <a:lnTo>
                    <a:pt x="5154041" y="217804"/>
                  </a:lnTo>
                  <a:lnTo>
                    <a:pt x="5127879" y="180466"/>
                  </a:lnTo>
                  <a:lnTo>
                    <a:pt x="5096002" y="148335"/>
                  </a:lnTo>
                  <a:lnTo>
                    <a:pt x="5059172" y="122046"/>
                  </a:lnTo>
                  <a:lnTo>
                    <a:pt x="5018024" y="102234"/>
                  </a:lnTo>
                  <a:lnTo>
                    <a:pt x="4973320" y="89915"/>
                  </a:lnTo>
                  <a:lnTo>
                    <a:pt x="4925949" y="85597"/>
                  </a:lnTo>
                  <a:lnTo>
                    <a:pt x="2162556" y="85597"/>
                  </a:lnTo>
                  <a:lnTo>
                    <a:pt x="1623441" y="0"/>
                  </a:lnTo>
                  <a:close/>
                </a:path>
              </a:pathLst>
            </a:custGeom>
            <a:solidFill>
              <a:srgbClr val="FFFF99"/>
            </a:solidFill>
            <a:ln w="9525">
              <a:noFill/>
              <a:miter lim="800000"/>
              <a:headEnd/>
              <a:tailEnd/>
            </a:ln>
          </p:spPr>
          <p:txBody>
            <a:bodyPr lIns="0" tIns="0" rIns="0" bIns="0"/>
            <a:lstStyle/>
            <a:p>
              <a:endParaRPr lang="es-AR"/>
            </a:p>
          </p:txBody>
        </p:sp>
        <p:sp>
          <p:nvSpPr>
            <p:cNvPr id="44077" name="object 23"/>
            <p:cNvSpPr>
              <a:spLocks noChangeArrowheads="1"/>
            </p:cNvSpPr>
            <p:nvPr/>
          </p:nvSpPr>
          <p:spPr bwMode="auto">
            <a:xfrm>
              <a:off x="6515100" y="4259579"/>
              <a:ext cx="5230495" cy="1729739"/>
            </a:xfrm>
            <a:custGeom>
              <a:avLst/>
              <a:gdLst>
                <a:gd name="T0" fmla="*/ 5228590 w 5230495"/>
                <a:gd name="T1" fmla="*/ 343789 h 1729739"/>
                <a:gd name="T2" fmla="*/ 5207254 w 5230495"/>
                <a:gd name="T3" fmla="*/ 261239 h 1729739"/>
                <a:gd name="T4" fmla="*/ 5189728 w 5230495"/>
                <a:gd name="T5" fmla="*/ 360680 h 1729739"/>
                <a:gd name="T6" fmla="*/ 5174488 w 5230495"/>
                <a:gd name="T7" fmla="*/ 1529168 h 1729739"/>
                <a:gd name="T8" fmla="*/ 5118227 w 5230495"/>
                <a:gd name="T9" fmla="*/ 1617078 h 1729739"/>
                <a:gd name="T10" fmla="*/ 5034534 w 5230495"/>
                <a:gd name="T11" fmla="*/ 1672120 h 1729739"/>
                <a:gd name="T12" fmla="*/ 270383 w 5230495"/>
                <a:gd name="T13" fmla="*/ 1688668 h 1729739"/>
                <a:gd name="T14" fmla="*/ 188849 w 5230495"/>
                <a:gd name="T15" fmla="*/ 1669491 h 1729739"/>
                <a:gd name="T16" fmla="*/ 104013 w 5230495"/>
                <a:gd name="T17" fmla="*/ 1608569 h 1729739"/>
                <a:gd name="T18" fmla="*/ 52324 w 5230495"/>
                <a:gd name="T19" fmla="*/ 1519021 h 1729739"/>
                <a:gd name="T20" fmla="*/ 40373 w 5230495"/>
                <a:gd name="T21" fmla="*/ 1454442 h 1729739"/>
                <a:gd name="T22" fmla="*/ 47625 w 5230495"/>
                <a:gd name="T23" fmla="*/ 312293 h 1729739"/>
                <a:gd name="T24" fmla="*/ 86614 w 5230495"/>
                <a:gd name="T25" fmla="*/ 228219 h 1729739"/>
                <a:gd name="T26" fmla="*/ 152273 w 5230495"/>
                <a:gd name="T27" fmla="*/ 165481 h 1729739"/>
                <a:gd name="T28" fmla="*/ 237363 w 5230495"/>
                <a:gd name="T29" fmla="*/ 130810 h 1729739"/>
                <a:gd name="T30" fmla="*/ 884936 w 5230495"/>
                <a:gd name="T31" fmla="*/ 126365 h 1729739"/>
                <a:gd name="T32" fmla="*/ 1642491 w 5230495"/>
                <a:gd name="T33" fmla="*/ 41148 h 1729739"/>
                <a:gd name="T34" fmla="*/ 2179447 w 5230495"/>
                <a:gd name="T35" fmla="*/ 126365 h 1729739"/>
                <a:gd name="T36" fmla="*/ 4959731 w 5230495"/>
                <a:gd name="T37" fmla="*/ 126492 h 1729739"/>
                <a:gd name="T38" fmla="*/ 5057902 w 5230495"/>
                <a:gd name="T39" fmla="*/ 153797 h 1729739"/>
                <a:gd name="T40" fmla="*/ 5129276 w 5230495"/>
                <a:gd name="T41" fmla="*/ 210185 h 1729739"/>
                <a:gd name="T42" fmla="*/ 5175250 w 5230495"/>
                <a:gd name="T43" fmla="*/ 289052 h 1729739"/>
                <a:gd name="T44" fmla="*/ 5189728 w 5230495"/>
                <a:gd name="T45" fmla="*/ 360680 h 1729739"/>
                <a:gd name="T46" fmla="*/ 5152390 w 5230495"/>
                <a:gd name="T47" fmla="*/ 175768 h 1729739"/>
                <a:gd name="T48" fmla="*/ 5071237 w 5230495"/>
                <a:gd name="T49" fmla="*/ 115316 h 1729739"/>
                <a:gd name="T50" fmla="*/ 4974209 w 5230495"/>
                <a:gd name="T51" fmla="*/ 87122 h 1729739"/>
                <a:gd name="T52" fmla="*/ 2182495 w 5230495"/>
                <a:gd name="T53" fmla="*/ 85598 h 1729739"/>
                <a:gd name="T54" fmla="*/ 1647190 w 5230495"/>
                <a:gd name="T55" fmla="*/ 762 h 1729739"/>
                <a:gd name="T56" fmla="*/ 1643380 w 5230495"/>
                <a:gd name="T57" fmla="*/ 0 h 1729739"/>
                <a:gd name="T58" fmla="*/ 884936 w 5230495"/>
                <a:gd name="T59" fmla="*/ 85598 h 1729739"/>
                <a:gd name="T60" fmla="*/ 234823 w 5230495"/>
                <a:gd name="T61" fmla="*/ 89916 h 1729739"/>
                <a:gd name="T62" fmla="*/ 145161 w 5230495"/>
                <a:gd name="T63" fmla="*/ 122555 h 1729739"/>
                <a:gd name="T64" fmla="*/ 71996 w 5230495"/>
                <a:gd name="T65" fmla="*/ 182372 h 1729739"/>
                <a:gd name="T66" fmla="*/ 21844 w 5230495"/>
                <a:gd name="T67" fmla="*/ 263271 h 1729739"/>
                <a:gd name="T68" fmla="*/ 749 w 5230495"/>
                <a:gd name="T69" fmla="*/ 359156 h 1729739"/>
                <a:gd name="T70" fmla="*/ 0 w 5230495"/>
                <a:gd name="T71" fmla="*/ 1442110 h 1729739"/>
                <a:gd name="T72" fmla="*/ 25527 w 5230495"/>
                <a:gd name="T73" fmla="*/ 1560690 h 1729739"/>
                <a:gd name="T74" fmla="*/ 107569 w 5230495"/>
                <a:gd name="T75" fmla="*/ 1667002 h 1729739"/>
                <a:gd name="T76" fmla="*/ 186563 w 5230495"/>
                <a:gd name="T77" fmla="*/ 1711883 h 1729739"/>
                <a:gd name="T78" fmla="*/ 284099 w 5230495"/>
                <a:gd name="T79" fmla="*/ 1729613 h 1729739"/>
                <a:gd name="T80" fmla="*/ 5003927 w 5230495"/>
                <a:gd name="T81" fmla="*/ 1723440 h 1729739"/>
                <a:gd name="T82" fmla="*/ 5116703 w 5230495"/>
                <a:gd name="T83" fmla="*/ 1671802 h 1729739"/>
                <a:gd name="T84" fmla="*/ 5173726 w 5230495"/>
                <a:gd name="T85" fmla="*/ 1613230 h 1729739"/>
                <a:gd name="T86" fmla="*/ 5190744 w 5230495"/>
                <a:gd name="T87" fmla="*/ 1588084 h 1729739"/>
                <a:gd name="T88" fmla="*/ 5227066 w 5230495"/>
                <a:gd name="T89" fmla="*/ 1485277 h 1729739"/>
                <a:gd name="T90" fmla="*/ 5230114 w 5230495"/>
                <a:gd name="T91" fmla="*/ 1442110 h 172973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30495"/>
                <a:gd name="T139" fmla="*/ 0 h 1729739"/>
                <a:gd name="T140" fmla="*/ 5230495 w 5230495"/>
                <a:gd name="T141" fmla="*/ 1729739 h 172973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30495" h="1729739">
                  <a:moveTo>
                    <a:pt x="5230114" y="372999"/>
                  </a:moveTo>
                  <a:lnTo>
                    <a:pt x="5228590" y="343789"/>
                  </a:lnTo>
                  <a:lnTo>
                    <a:pt x="5220970" y="301371"/>
                  </a:lnTo>
                  <a:lnTo>
                    <a:pt x="5207254" y="261239"/>
                  </a:lnTo>
                  <a:lnTo>
                    <a:pt x="5189728" y="227330"/>
                  </a:lnTo>
                  <a:lnTo>
                    <a:pt x="5189728" y="360680"/>
                  </a:lnTo>
                  <a:lnTo>
                    <a:pt x="5189728" y="1455216"/>
                  </a:lnTo>
                  <a:lnTo>
                    <a:pt x="5174488" y="1529168"/>
                  </a:lnTo>
                  <a:lnTo>
                    <a:pt x="5149215" y="1578457"/>
                  </a:lnTo>
                  <a:lnTo>
                    <a:pt x="5118227" y="1617078"/>
                  </a:lnTo>
                  <a:lnTo>
                    <a:pt x="5082413" y="1647139"/>
                  </a:lnTo>
                  <a:lnTo>
                    <a:pt x="5034534" y="1672120"/>
                  </a:lnTo>
                  <a:lnTo>
                    <a:pt x="4982591" y="1686445"/>
                  </a:lnTo>
                  <a:lnTo>
                    <a:pt x="270383" y="1688668"/>
                  </a:lnTo>
                  <a:lnTo>
                    <a:pt x="234569" y="1684134"/>
                  </a:lnTo>
                  <a:lnTo>
                    <a:pt x="188849" y="1669491"/>
                  </a:lnTo>
                  <a:lnTo>
                    <a:pt x="142748" y="1643265"/>
                  </a:lnTo>
                  <a:lnTo>
                    <a:pt x="104013" y="1608569"/>
                  </a:lnTo>
                  <a:lnTo>
                    <a:pt x="73647" y="1566710"/>
                  </a:lnTo>
                  <a:lnTo>
                    <a:pt x="52324" y="1519021"/>
                  </a:lnTo>
                  <a:lnTo>
                    <a:pt x="41148" y="1466773"/>
                  </a:lnTo>
                  <a:lnTo>
                    <a:pt x="40373" y="1454442"/>
                  </a:lnTo>
                  <a:lnTo>
                    <a:pt x="40373" y="359918"/>
                  </a:lnTo>
                  <a:lnTo>
                    <a:pt x="47625" y="312293"/>
                  </a:lnTo>
                  <a:lnTo>
                    <a:pt x="63373" y="268097"/>
                  </a:lnTo>
                  <a:lnTo>
                    <a:pt x="86614" y="228219"/>
                  </a:lnTo>
                  <a:lnTo>
                    <a:pt x="116573" y="193802"/>
                  </a:lnTo>
                  <a:lnTo>
                    <a:pt x="152273" y="165481"/>
                  </a:lnTo>
                  <a:lnTo>
                    <a:pt x="192913" y="144145"/>
                  </a:lnTo>
                  <a:lnTo>
                    <a:pt x="237363" y="130810"/>
                  </a:lnTo>
                  <a:lnTo>
                    <a:pt x="284099" y="126492"/>
                  </a:lnTo>
                  <a:lnTo>
                    <a:pt x="884936" y="126365"/>
                  </a:lnTo>
                  <a:lnTo>
                    <a:pt x="1640332" y="41402"/>
                  </a:lnTo>
                  <a:lnTo>
                    <a:pt x="1642491" y="41148"/>
                  </a:lnTo>
                  <a:lnTo>
                    <a:pt x="1645666" y="41656"/>
                  </a:lnTo>
                  <a:lnTo>
                    <a:pt x="2179447" y="126365"/>
                  </a:lnTo>
                  <a:lnTo>
                    <a:pt x="2185543" y="126365"/>
                  </a:lnTo>
                  <a:lnTo>
                    <a:pt x="4959731" y="126492"/>
                  </a:lnTo>
                  <a:lnTo>
                    <a:pt x="5015865" y="136525"/>
                  </a:lnTo>
                  <a:lnTo>
                    <a:pt x="5057902" y="153797"/>
                  </a:lnTo>
                  <a:lnTo>
                    <a:pt x="5096129" y="178689"/>
                  </a:lnTo>
                  <a:lnTo>
                    <a:pt x="5129276" y="210185"/>
                  </a:lnTo>
                  <a:lnTo>
                    <a:pt x="5156073" y="247269"/>
                  </a:lnTo>
                  <a:lnTo>
                    <a:pt x="5175250" y="289052"/>
                  </a:lnTo>
                  <a:lnTo>
                    <a:pt x="5187442" y="336042"/>
                  </a:lnTo>
                  <a:lnTo>
                    <a:pt x="5189728" y="360680"/>
                  </a:lnTo>
                  <a:lnTo>
                    <a:pt x="5189728" y="227330"/>
                  </a:lnTo>
                  <a:lnTo>
                    <a:pt x="5152390" y="175768"/>
                  </a:lnTo>
                  <a:lnTo>
                    <a:pt x="5114417" y="141859"/>
                  </a:lnTo>
                  <a:lnTo>
                    <a:pt x="5071237" y="115316"/>
                  </a:lnTo>
                  <a:lnTo>
                    <a:pt x="5023993" y="96647"/>
                  </a:lnTo>
                  <a:lnTo>
                    <a:pt x="4974209" y="87122"/>
                  </a:lnTo>
                  <a:lnTo>
                    <a:pt x="4946777" y="85598"/>
                  </a:lnTo>
                  <a:lnTo>
                    <a:pt x="2182495" y="85598"/>
                  </a:lnTo>
                  <a:lnTo>
                    <a:pt x="2185543" y="86360"/>
                  </a:lnTo>
                  <a:lnTo>
                    <a:pt x="1647190" y="762"/>
                  </a:lnTo>
                  <a:lnTo>
                    <a:pt x="1644904" y="0"/>
                  </a:lnTo>
                  <a:lnTo>
                    <a:pt x="1643380" y="0"/>
                  </a:lnTo>
                  <a:lnTo>
                    <a:pt x="1641856" y="762"/>
                  </a:lnTo>
                  <a:lnTo>
                    <a:pt x="884936" y="85598"/>
                  </a:lnTo>
                  <a:lnTo>
                    <a:pt x="284099" y="85598"/>
                  </a:lnTo>
                  <a:lnTo>
                    <a:pt x="234823" y="89916"/>
                  </a:lnTo>
                  <a:lnTo>
                    <a:pt x="188341" y="102489"/>
                  </a:lnTo>
                  <a:lnTo>
                    <a:pt x="145161" y="122555"/>
                  </a:lnTo>
                  <a:lnTo>
                    <a:pt x="106172" y="149479"/>
                  </a:lnTo>
                  <a:lnTo>
                    <a:pt x="71996" y="182372"/>
                  </a:lnTo>
                  <a:lnTo>
                    <a:pt x="43688" y="220599"/>
                  </a:lnTo>
                  <a:lnTo>
                    <a:pt x="21844" y="263271"/>
                  </a:lnTo>
                  <a:lnTo>
                    <a:pt x="7239" y="309753"/>
                  </a:lnTo>
                  <a:lnTo>
                    <a:pt x="749" y="359156"/>
                  </a:lnTo>
                  <a:lnTo>
                    <a:pt x="0" y="372999"/>
                  </a:lnTo>
                  <a:lnTo>
                    <a:pt x="0" y="1442110"/>
                  </a:lnTo>
                  <a:lnTo>
                    <a:pt x="10020" y="1517713"/>
                  </a:lnTo>
                  <a:lnTo>
                    <a:pt x="25527" y="1560690"/>
                  </a:lnTo>
                  <a:lnTo>
                    <a:pt x="74803" y="1636039"/>
                  </a:lnTo>
                  <a:lnTo>
                    <a:pt x="107569" y="1667002"/>
                  </a:lnTo>
                  <a:lnTo>
                    <a:pt x="145034" y="1692516"/>
                  </a:lnTo>
                  <a:lnTo>
                    <a:pt x="186563" y="1711883"/>
                  </a:lnTo>
                  <a:lnTo>
                    <a:pt x="241427" y="1726526"/>
                  </a:lnTo>
                  <a:lnTo>
                    <a:pt x="284099" y="1729613"/>
                  </a:lnTo>
                  <a:lnTo>
                    <a:pt x="4946777" y="1729613"/>
                  </a:lnTo>
                  <a:lnTo>
                    <a:pt x="5003927" y="1723440"/>
                  </a:lnTo>
                  <a:lnTo>
                    <a:pt x="5063109" y="1703908"/>
                  </a:lnTo>
                  <a:lnTo>
                    <a:pt x="5116703" y="1671802"/>
                  </a:lnTo>
                  <a:lnTo>
                    <a:pt x="5147056" y="1644827"/>
                  </a:lnTo>
                  <a:lnTo>
                    <a:pt x="5173726" y="1613230"/>
                  </a:lnTo>
                  <a:lnTo>
                    <a:pt x="5189728" y="1589544"/>
                  </a:lnTo>
                  <a:lnTo>
                    <a:pt x="5190744" y="1588084"/>
                  </a:lnTo>
                  <a:lnTo>
                    <a:pt x="5216652" y="1528762"/>
                  </a:lnTo>
                  <a:lnTo>
                    <a:pt x="5227066" y="1485277"/>
                  </a:lnTo>
                  <a:lnTo>
                    <a:pt x="5228590" y="1470634"/>
                  </a:lnTo>
                  <a:lnTo>
                    <a:pt x="5230114" y="1442110"/>
                  </a:lnTo>
                  <a:lnTo>
                    <a:pt x="5230114" y="372999"/>
                  </a:lnTo>
                  <a:close/>
                </a:path>
              </a:pathLst>
            </a:custGeom>
            <a:solidFill>
              <a:srgbClr val="006666"/>
            </a:solidFill>
            <a:ln w="9525">
              <a:noFill/>
              <a:miter lim="800000"/>
              <a:headEnd/>
              <a:tailEnd/>
            </a:ln>
          </p:spPr>
          <p:txBody>
            <a:bodyPr lIns="0" tIns="0" rIns="0" bIns="0"/>
            <a:lstStyle/>
            <a:p>
              <a:endParaRPr lang="es-AR"/>
            </a:p>
          </p:txBody>
        </p:sp>
      </p:grpSp>
      <p:sp>
        <p:nvSpPr>
          <p:cNvPr id="44037" name="object 24"/>
          <p:cNvSpPr txBox="1">
            <a:spLocks noChangeArrowheads="1"/>
          </p:cNvSpPr>
          <p:nvPr/>
        </p:nvSpPr>
        <p:spPr bwMode="auto">
          <a:xfrm>
            <a:off x="5838208" y="4847578"/>
            <a:ext cx="797827" cy="855234"/>
          </a:xfrm>
          <a:prstGeom prst="rect">
            <a:avLst/>
          </a:prstGeom>
          <a:noFill/>
          <a:ln w="9525">
            <a:noFill/>
            <a:miter lim="800000"/>
            <a:headEnd/>
            <a:tailEnd/>
          </a:ln>
        </p:spPr>
        <p:txBody>
          <a:bodyPr lIns="0" tIns="7620" rIns="0" bIns="0">
            <a:spAutoFit/>
          </a:bodyPr>
          <a:lstStyle/>
          <a:p>
            <a:pPr marL="12700">
              <a:lnSpc>
                <a:spcPct val="102000"/>
              </a:lnSpc>
              <a:spcBef>
                <a:spcPts val="63"/>
              </a:spcBef>
            </a:pPr>
            <a:r>
              <a:rPr lang="es-AR" altLang="en-US"/>
              <a:t>Debido impulso,</a:t>
            </a:r>
          </a:p>
        </p:txBody>
      </p:sp>
      <p:sp>
        <p:nvSpPr>
          <p:cNvPr id="44038" name="object 25"/>
          <p:cNvSpPr txBox="1">
            <a:spLocks noChangeArrowheads="1"/>
          </p:cNvSpPr>
          <p:nvPr/>
        </p:nvSpPr>
        <p:spPr bwMode="auto">
          <a:xfrm>
            <a:off x="6656921" y="4847578"/>
            <a:ext cx="3590921" cy="1137747"/>
          </a:xfrm>
          <a:prstGeom prst="rect">
            <a:avLst/>
          </a:prstGeom>
          <a:noFill/>
          <a:ln w="9525">
            <a:noFill/>
            <a:miter lim="800000"/>
            <a:headEnd/>
            <a:tailEnd/>
          </a:ln>
        </p:spPr>
        <p:txBody>
          <a:bodyPr lIns="0" tIns="7620" rIns="0" bIns="0">
            <a:spAutoFit/>
          </a:bodyPr>
          <a:lstStyle/>
          <a:p>
            <a:pPr marL="230188" indent="-217488">
              <a:lnSpc>
                <a:spcPct val="102000"/>
              </a:lnSpc>
              <a:spcBef>
                <a:spcPts val="63"/>
              </a:spcBef>
              <a:tabLst>
                <a:tab pos="322263" algn="l"/>
                <a:tab pos="677863" algn="l"/>
                <a:tab pos="1252538" algn="l"/>
                <a:tab pos="2149475" algn="l"/>
                <a:tab pos="2530475" algn="l"/>
                <a:tab pos="2676525" algn="l"/>
                <a:tab pos="3027363" algn="l"/>
                <a:tab pos="3629025" algn="l"/>
                <a:tab pos="3819525" algn="l"/>
              </a:tabLst>
            </a:pPr>
            <a:r>
              <a:rPr lang="es-AR" altLang="en-US"/>
              <a:t>a		la	 alta	frecuencia	del	frente		de la	distribución	de		voltaje	está</a:t>
            </a:r>
          </a:p>
        </p:txBody>
      </p:sp>
      <p:sp>
        <p:nvSpPr>
          <p:cNvPr id="44039" name="object 26"/>
          <p:cNvSpPr txBox="1">
            <a:spLocks noChangeArrowheads="1"/>
          </p:cNvSpPr>
          <p:nvPr/>
        </p:nvSpPr>
        <p:spPr bwMode="auto">
          <a:xfrm>
            <a:off x="5838207" y="5481316"/>
            <a:ext cx="4408243" cy="853952"/>
          </a:xfrm>
          <a:prstGeom prst="rect">
            <a:avLst/>
          </a:prstGeom>
          <a:noFill/>
          <a:ln w="9525">
            <a:noFill/>
            <a:miter lim="800000"/>
            <a:headEnd/>
            <a:tailEnd/>
          </a:ln>
        </p:spPr>
        <p:txBody>
          <a:bodyPr lIns="0" tIns="6350" rIns="0" bIns="0">
            <a:spAutoFit/>
          </a:bodyPr>
          <a:lstStyle/>
          <a:p>
            <a:pPr marL="12700" algn="just">
              <a:lnSpc>
                <a:spcPct val="102000"/>
              </a:lnSpc>
              <a:spcBef>
                <a:spcPts val="50"/>
              </a:spcBef>
            </a:pPr>
            <a:r>
              <a:rPr lang="es-AR" altLang="en-US"/>
              <a:t>determinada por la red capacitiva. Cuanto más alto es </a:t>
            </a:r>
            <a:r>
              <a:rPr lang="es-AR" altLang="en-US" b="1">
                <a:latin typeface="Symbol" pitchFamily="18" charset="2"/>
              </a:rPr>
              <a:t></a:t>
            </a:r>
            <a:r>
              <a:rPr lang="es-AR" altLang="en-US"/>
              <a:t>, más escarpado son los gradientes en el extremo final del devanado.</a:t>
            </a:r>
          </a:p>
        </p:txBody>
      </p:sp>
      <p:sp>
        <p:nvSpPr>
          <p:cNvPr id="44040" name="object 27"/>
          <p:cNvSpPr>
            <a:spLocks noChangeArrowheads="1"/>
          </p:cNvSpPr>
          <p:nvPr/>
        </p:nvSpPr>
        <p:spPr bwMode="auto">
          <a:xfrm>
            <a:off x="8199667" y="4145562"/>
            <a:ext cx="866054" cy="119045"/>
          </a:xfrm>
          <a:custGeom>
            <a:avLst/>
            <a:gdLst>
              <a:gd name="T0" fmla="*/ 5333 w 988695"/>
              <a:gd name="T1" fmla="*/ 0 h 107950"/>
              <a:gd name="T2" fmla="*/ 0 w 988695"/>
              <a:gd name="T3" fmla="*/ 80137 h 107950"/>
              <a:gd name="T4" fmla="*/ 119760 w 988695"/>
              <a:gd name="T5" fmla="*/ 88646 h 107950"/>
              <a:gd name="T6" fmla="*/ 218820 w 988695"/>
              <a:gd name="T7" fmla="*/ 94361 h 107950"/>
              <a:gd name="T8" fmla="*/ 317880 w 988695"/>
              <a:gd name="T9" fmla="*/ 99060 h 107950"/>
              <a:gd name="T10" fmla="*/ 417067 w 988695"/>
              <a:gd name="T11" fmla="*/ 102616 h 107950"/>
              <a:gd name="T12" fmla="*/ 516254 w 988695"/>
              <a:gd name="T13" fmla="*/ 105283 h 107950"/>
              <a:gd name="T14" fmla="*/ 615441 w 988695"/>
              <a:gd name="T15" fmla="*/ 106934 h 107950"/>
              <a:gd name="T16" fmla="*/ 714628 w 988695"/>
              <a:gd name="T17" fmla="*/ 107696 h 107950"/>
              <a:gd name="T18" fmla="*/ 813815 w 988695"/>
              <a:gd name="T19" fmla="*/ 107442 h 107950"/>
              <a:gd name="T20" fmla="*/ 988567 w 988695"/>
              <a:gd name="T21" fmla="*/ 105410 h 107950"/>
              <a:gd name="T22" fmla="*/ 987043 w 988695"/>
              <a:gd name="T23" fmla="*/ 25146 h 107950"/>
              <a:gd name="T24" fmla="*/ 813434 w 988695"/>
              <a:gd name="T25" fmla="*/ 27178 h 107950"/>
              <a:gd name="T26" fmla="*/ 715009 w 988695"/>
              <a:gd name="T27" fmla="*/ 27432 h 107950"/>
              <a:gd name="T28" fmla="*/ 616457 w 988695"/>
              <a:gd name="T29" fmla="*/ 26797 h 107950"/>
              <a:gd name="T30" fmla="*/ 517905 w 988695"/>
              <a:gd name="T31" fmla="*/ 25146 h 107950"/>
              <a:gd name="T32" fmla="*/ 419480 w 988695"/>
              <a:gd name="T33" fmla="*/ 22479 h 107950"/>
              <a:gd name="T34" fmla="*/ 321055 w 988695"/>
              <a:gd name="T35" fmla="*/ 18796 h 107950"/>
              <a:gd name="T36" fmla="*/ 271906 w 988695"/>
              <a:gd name="T37" fmla="*/ 16637 h 107950"/>
              <a:gd name="T38" fmla="*/ 173481 w 988695"/>
              <a:gd name="T39" fmla="*/ 11430 h 107950"/>
              <a:gd name="T40" fmla="*/ 124332 w 988695"/>
              <a:gd name="T41" fmla="*/ 8382 h 107950"/>
              <a:gd name="T42" fmla="*/ 5333 w 988695"/>
              <a:gd name="T43" fmla="*/ 0 h 1079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88695"/>
              <a:gd name="T67" fmla="*/ 0 h 107950"/>
              <a:gd name="T68" fmla="*/ 988695 w 988695"/>
              <a:gd name="T69" fmla="*/ 107950 h 1079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88695" h="107950">
                <a:moveTo>
                  <a:pt x="5333" y="0"/>
                </a:moveTo>
                <a:lnTo>
                  <a:pt x="0" y="80137"/>
                </a:lnTo>
                <a:lnTo>
                  <a:pt x="119760" y="88646"/>
                </a:lnTo>
                <a:lnTo>
                  <a:pt x="218820" y="94361"/>
                </a:lnTo>
                <a:lnTo>
                  <a:pt x="317880" y="99060"/>
                </a:lnTo>
                <a:lnTo>
                  <a:pt x="417067" y="102616"/>
                </a:lnTo>
                <a:lnTo>
                  <a:pt x="516254" y="105283"/>
                </a:lnTo>
                <a:lnTo>
                  <a:pt x="615441" y="106934"/>
                </a:lnTo>
                <a:lnTo>
                  <a:pt x="714628" y="107696"/>
                </a:lnTo>
                <a:lnTo>
                  <a:pt x="813815" y="107442"/>
                </a:lnTo>
                <a:lnTo>
                  <a:pt x="988567" y="105410"/>
                </a:lnTo>
                <a:lnTo>
                  <a:pt x="987043" y="25146"/>
                </a:lnTo>
                <a:lnTo>
                  <a:pt x="813434" y="27178"/>
                </a:lnTo>
                <a:lnTo>
                  <a:pt x="715009" y="27432"/>
                </a:lnTo>
                <a:lnTo>
                  <a:pt x="616457" y="26797"/>
                </a:lnTo>
                <a:lnTo>
                  <a:pt x="517905" y="25146"/>
                </a:lnTo>
                <a:lnTo>
                  <a:pt x="419480" y="22479"/>
                </a:lnTo>
                <a:lnTo>
                  <a:pt x="321055" y="18796"/>
                </a:lnTo>
                <a:lnTo>
                  <a:pt x="271906" y="16637"/>
                </a:lnTo>
                <a:lnTo>
                  <a:pt x="173481" y="11430"/>
                </a:lnTo>
                <a:lnTo>
                  <a:pt x="124332" y="8382"/>
                </a:lnTo>
                <a:lnTo>
                  <a:pt x="5333" y="0"/>
                </a:lnTo>
                <a:close/>
              </a:path>
            </a:pathLst>
          </a:custGeom>
          <a:solidFill>
            <a:srgbClr val="C00000"/>
          </a:solidFill>
          <a:ln w="9525">
            <a:noFill/>
            <a:miter lim="800000"/>
            <a:headEnd/>
            <a:tailEnd/>
          </a:ln>
        </p:spPr>
        <p:txBody>
          <a:bodyPr lIns="0" tIns="0" rIns="0" bIns="0"/>
          <a:lstStyle/>
          <a:p>
            <a:endParaRPr lang="es-AR"/>
          </a:p>
        </p:txBody>
      </p:sp>
      <p:sp>
        <p:nvSpPr>
          <p:cNvPr id="28" name="object 28"/>
          <p:cNvSpPr txBox="1"/>
          <p:nvPr/>
        </p:nvSpPr>
        <p:spPr>
          <a:xfrm>
            <a:off x="7449178" y="3156440"/>
            <a:ext cx="1243387" cy="721351"/>
          </a:xfrm>
          <a:prstGeom prst="rect">
            <a:avLst/>
          </a:prstGeom>
        </p:spPr>
        <p:txBody>
          <a:bodyPr lIns="0" tIns="13335" rIns="0" bIns="0">
            <a:spAutoFit/>
          </a:bodyPr>
          <a:lstStyle/>
          <a:p>
            <a:pPr marL="38100">
              <a:spcBef>
                <a:spcPts val="105"/>
              </a:spcBef>
              <a:defRPr/>
            </a:pPr>
            <a:r>
              <a:rPr sz="2300" dirty="0">
                <a:latin typeface="Symbol"/>
                <a:cs typeface="Symbol"/>
              </a:rPr>
              <a:t></a:t>
            </a:r>
            <a:r>
              <a:rPr sz="2300" spc="10" dirty="0">
                <a:latin typeface="Times New Roman"/>
                <a:cs typeface="Times New Roman"/>
              </a:rPr>
              <a:t> </a:t>
            </a:r>
            <a:r>
              <a:rPr sz="2300" dirty="0">
                <a:latin typeface="Symbol"/>
                <a:cs typeface="Symbol"/>
              </a:rPr>
              <a:t></a:t>
            </a:r>
            <a:r>
              <a:rPr sz="2300" spc="-185" dirty="0">
                <a:latin typeface="Times New Roman"/>
                <a:cs typeface="Times New Roman"/>
              </a:rPr>
              <a:t> </a:t>
            </a:r>
            <a:r>
              <a:rPr sz="2300" spc="-10" dirty="0">
                <a:latin typeface="Symbol"/>
                <a:cs typeface="Symbol"/>
              </a:rPr>
              <a:t></a:t>
            </a:r>
            <a:r>
              <a:rPr sz="2300" spc="-10" dirty="0">
                <a:latin typeface="Arial"/>
                <a:cs typeface="Arial"/>
              </a:rPr>
              <a:t>C</a:t>
            </a:r>
            <a:r>
              <a:rPr sz="2325" spc="-15" baseline="-16129" dirty="0">
                <a:latin typeface="Arial"/>
                <a:cs typeface="Arial"/>
              </a:rPr>
              <a:t>g</a:t>
            </a:r>
            <a:r>
              <a:rPr sz="2300" spc="-10" dirty="0">
                <a:latin typeface="Arial"/>
                <a:cs typeface="Arial"/>
              </a:rPr>
              <a:t>/C</a:t>
            </a:r>
            <a:r>
              <a:rPr sz="2325" spc="-15" baseline="-16129" dirty="0">
                <a:latin typeface="Arial"/>
                <a:cs typeface="Arial"/>
              </a:rPr>
              <a:t>s</a:t>
            </a:r>
            <a:endParaRPr sz="2325" baseline="-16129">
              <a:latin typeface="Arial"/>
              <a:cs typeface="Arial"/>
            </a:endParaRPr>
          </a:p>
        </p:txBody>
      </p:sp>
      <p:grpSp>
        <p:nvGrpSpPr>
          <p:cNvPr id="4" name="object 29"/>
          <p:cNvGrpSpPr>
            <a:grpSpLocks/>
          </p:cNvGrpSpPr>
          <p:nvPr/>
        </p:nvGrpSpPr>
        <p:grpSpPr bwMode="auto">
          <a:xfrm>
            <a:off x="509608" y="709018"/>
            <a:ext cx="8111946" cy="5574101"/>
            <a:chOff x="580644" y="643127"/>
            <a:chExt cx="9248775" cy="5053965"/>
          </a:xfrm>
        </p:grpSpPr>
        <p:sp>
          <p:nvSpPr>
            <p:cNvPr id="44059" name="object 30"/>
            <p:cNvSpPr>
              <a:spLocks noChangeArrowheads="1"/>
            </p:cNvSpPr>
            <p:nvPr/>
          </p:nvSpPr>
          <p:spPr bwMode="auto">
            <a:xfrm>
              <a:off x="1886712" y="2860547"/>
              <a:ext cx="7942580" cy="2836545"/>
            </a:xfrm>
            <a:custGeom>
              <a:avLst/>
              <a:gdLst>
                <a:gd name="T0" fmla="*/ 161023 w 7942580"/>
                <a:gd name="T1" fmla="*/ 2782824 h 2836545"/>
                <a:gd name="T2" fmla="*/ 53340 w 7942580"/>
                <a:gd name="T3" fmla="*/ 2782824 h 2836545"/>
                <a:gd name="T4" fmla="*/ 53340 w 7942580"/>
                <a:gd name="T5" fmla="*/ 2836164 h 2836545"/>
                <a:gd name="T6" fmla="*/ 161023 w 7942580"/>
                <a:gd name="T7" fmla="*/ 2836164 h 2836545"/>
                <a:gd name="T8" fmla="*/ 161023 w 7942580"/>
                <a:gd name="T9" fmla="*/ 2782824 h 2836545"/>
                <a:gd name="T10" fmla="*/ 214376 w 7942580"/>
                <a:gd name="T11" fmla="*/ 2709684 h 2836545"/>
                <a:gd name="T12" fmla="*/ 0 w 7942580"/>
                <a:gd name="T13" fmla="*/ 2709684 h 2836545"/>
                <a:gd name="T14" fmla="*/ 0 w 7942580"/>
                <a:gd name="T15" fmla="*/ 2763012 h 2836545"/>
                <a:gd name="T16" fmla="*/ 214376 w 7942580"/>
                <a:gd name="T17" fmla="*/ 2763012 h 2836545"/>
                <a:gd name="T18" fmla="*/ 214376 w 7942580"/>
                <a:gd name="T19" fmla="*/ 2709684 h 2836545"/>
                <a:gd name="T20" fmla="*/ 7942580 w 7942580"/>
                <a:gd name="T21" fmla="*/ 0 h 2836545"/>
                <a:gd name="T22" fmla="*/ 7245096 w 7942580"/>
                <a:gd name="T23" fmla="*/ 762 h 2836545"/>
                <a:gd name="T24" fmla="*/ 7245858 w 7942580"/>
                <a:gd name="T25" fmla="*/ 28448 h 2836545"/>
                <a:gd name="T26" fmla="*/ 7942580 w 7942580"/>
                <a:gd name="T27" fmla="*/ 27686 h 2836545"/>
                <a:gd name="T28" fmla="*/ 7942580 w 7942580"/>
                <a:gd name="T29" fmla="*/ 0 h 28365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2580"/>
                <a:gd name="T46" fmla="*/ 0 h 2836545"/>
                <a:gd name="T47" fmla="*/ 7942580 w 7942580"/>
                <a:gd name="T48" fmla="*/ 2836545 h 28365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2580" h="2836545">
                  <a:moveTo>
                    <a:pt x="161023" y="2782824"/>
                  </a:moveTo>
                  <a:lnTo>
                    <a:pt x="53340" y="2782824"/>
                  </a:lnTo>
                  <a:lnTo>
                    <a:pt x="53340" y="2836164"/>
                  </a:lnTo>
                  <a:lnTo>
                    <a:pt x="161023" y="2836164"/>
                  </a:lnTo>
                  <a:lnTo>
                    <a:pt x="161023" y="2782824"/>
                  </a:lnTo>
                  <a:close/>
                </a:path>
                <a:path w="7942580" h="2836545">
                  <a:moveTo>
                    <a:pt x="214376" y="2709684"/>
                  </a:moveTo>
                  <a:lnTo>
                    <a:pt x="0" y="2709684"/>
                  </a:lnTo>
                  <a:lnTo>
                    <a:pt x="0" y="2763012"/>
                  </a:lnTo>
                  <a:lnTo>
                    <a:pt x="214376" y="2763012"/>
                  </a:lnTo>
                  <a:lnTo>
                    <a:pt x="214376" y="2709684"/>
                  </a:lnTo>
                  <a:close/>
                </a:path>
                <a:path w="7942580" h="2836545">
                  <a:moveTo>
                    <a:pt x="7942580" y="0"/>
                  </a:moveTo>
                  <a:lnTo>
                    <a:pt x="7245096" y="762"/>
                  </a:lnTo>
                  <a:lnTo>
                    <a:pt x="7245858" y="28448"/>
                  </a:lnTo>
                  <a:lnTo>
                    <a:pt x="7942580" y="27686"/>
                  </a:lnTo>
                  <a:lnTo>
                    <a:pt x="7942580" y="0"/>
                  </a:lnTo>
                  <a:close/>
                </a:path>
              </a:pathLst>
            </a:custGeom>
            <a:solidFill>
              <a:srgbClr val="000000"/>
            </a:solidFill>
            <a:ln w="9525">
              <a:noFill/>
              <a:miter lim="800000"/>
              <a:headEnd/>
              <a:tailEnd/>
            </a:ln>
          </p:spPr>
          <p:txBody>
            <a:bodyPr lIns="0" tIns="0" rIns="0" bIns="0"/>
            <a:lstStyle/>
            <a:p>
              <a:endParaRPr lang="es-AR"/>
            </a:p>
          </p:txBody>
        </p:sp>
        <p:sp>
          <p:nvSpPr>
            <p:cNvPr id="44060" name="object 31"/>
            <p:cNvSpPr>
              <a:spLocks noChangeArrowheads="1"/>
            </p:cNvSpPr>
            <p:nvPr/>
          </p:nvSpPr>
          <p:spPr bwMode="auto">
            <a:xfrm>
              <a:off x="3486912" y="3354412"/>
              <a:ext cx="142240" cy="2141220"/>
            </a:xfrm>
            <a:custGeom>
              <a:avLst/>
              <a:gdLst>
                <a:gd name="T0" fmla="*/ 40424 w 142239"/>
                <a:gd name="T1" fmla="*/ 1680464 h 2141220"/>
                <a:gd name="T2" fmla="*/ 0 w 142239"/>
                <a:gd name="T3" fmla="*/ 1680464 h 2141220"/>
                <a:gd name="T4" fmla="*/ 0 w 142239"/>
                <a:gd name="T5" fmla="*/ 1840534 h 2141220"/>
                <a:gd name="T6" fmla="*/ 40424 w 142239"/>
                <a:gd name="T7" fmla="*/ 1840534 h 2141220"/>
                <a:gd name="T8" fmla="*/ 40424 w 142239"/>
                <a:gd name="T9" fmla="*/ 1680464 h 2141220"/>
                <a:gd name="T10" fmla="*/ 40424 w 142239"/>
                <a:gd name="T11" fmla="*/ 1400810 h 2141220"/>
                <a:gd name="T12" fmla="*/ 0 w 142239"/>
                <a:gd name="T13" fmla="*/ 1400810 h 2141220"/>
                <a:gd name="T14" fmla="*/ 0 w 142239"/>
                <a:gd name="T15" fmla="*/ 1560868 h 2141220"/>
                <a:gd name="T16" fmla="*/ 40424 w 142239"/>
                <a:gd name="T17" fmla="*/ 1560868 h 2141220"/>
                <a:gd name="T18" fmla="*/ 40424 w 142239"/>
                <a:gd name="T19" fmla="*/ 1400810 h 2141220"/>
                <a:gd name="T20" fmla="*/ 40424 w 142239"/>
                <a:gd name="T21" fmla="*/ 1120394 h 2141220"/>
                <a:gd name="T22" fmla="*/ 0 w 142239"/>
                <a:gd name="T23" fmla="*/ 1120394 h 2141220"/>
                <a:gd name="T24" fmla="*/ 0 w 142239"/>
                <a:gd name="T25" fmla="*/ 1280452 h 2141220"/>
                <a:gd name="T26" fmla="*/ 40424 w 142239"/>
                <a:gd name="T27" fmla="*/ 1280452 h 2141220"/>
                <a:gd name="T28" fmla="*/ 40424 w 142239"/>
                <a:gd name="T29" fmla="*/ 1120394 h 2141220"/>
                <a:gd name="T30" fmla="*/ 40424 w 142239"/>
                <a:gd name="T31" fmla="*/ 840613 h 2141220"/>
                <a:gd name="T32" fmla="*/ 0 w 142239"/>
                <a:gd name="T33" fmla="*/ 840613 h 2141220"/>
                <a:gd name="T34" fmla="*/ 0 w 142239"/>
                <a:gd name="T35" fmla="*/ 1000671 h 2141220"/>
                <a:gd name="T36" fmla="*/ 40424 w 142239"/>
                <a:gd name="T37" fmla="*/ 1000671 h 2141220"/>
                <a:gd name="T38" fmla="*/ 40424 w 142239"/>
                <a:gd name="T39" fmla="*/ 840613 h 2141220"/>
                <a:gd name="T40" fmla="*/ 40424 w 142239"/>
                <a:gd name="T41" fmla="*/ 560197 h 2141220"/>
                <a:gd name="T42" fmla="*/ 0 w 142239"/>
                <a:gd name="T43" fmla="*/ 560197 h 2141220"/>
                <a:gd name="T44" fmla="*/ 0 w 142239"/>
                <a:gd name="T45" fmla="*/ 720255 h 2141220"/>
                <a:gd name="T46" fmla="*/ 40424 w 142239"/>
                <a:gd name="T47" fmla="*/ 720255 h 2141220"/>
                <a:gd name="T48" fmla="*/ 40424 w 142239"/>
                <a:gd name="T49" fmla="*/ 560197 h 2141220"/>
                <a:gd name="T50" fmla="*/ 40424 w 142239"/>
                <a:gd name="T51" fmla="*/ 280416 h 2141220"/>
                <a:gd name="T52" fmla="*/ 0 w 142239"/>
                <a:gd name="T53" fmla="*/ 280416 h 2141220"/>
                <a:gd name="T54" fmla="*/ 0 w 142239"/>
                <a:gd name="T55" fmla="*/ 440474 h 2141220"/>
                <a:gd name="T56" fmla="*/ 40424 w 142239"/>
                <a:gd name="T57" fmla="*/ 440474 h 2141220"/>
                <a:gd name="T58" fmla="*/ 40424 w 142239"/>
                <a:gd name="T59" fmla="*/ 280416 h 2141220"/>
                <a:gd name="T60" fmla="*/ 40424 w 142239"/>
                <a:gd name="T61" fmla="*/ 0 h 2141220"/>
                <a:gd name="T62" fmla="*/ 0 w 142239"/>
                <a:gd name="T63" fmla="*/ 0 h 2141220"/>
                <a:gd name="T64" fmla="*/ 0 w 142239"/>
                <a:gd name="T65" fmla="*/ 160058 h 2141220"/>
                <a:gd name="T66" fmla="*/ 40424 w 142239"/>
                <a:gd name="T67" fmla="*/ 160058 h 2141220"/>
                <a:gd name="T68" fmla="*/ 40424 w 142239"/>
                <a:gd name="T69" fmla="*/ 0 h 2141220"/>
                <a:gd name="T70" fmla="*/ 141859 w 142239"/>
                <a:gd name="T71" fmla="*/ 2100237 h 2141220"/>
                <a:gd name="T72" fmla="*/ 40386 w 142239"/>
                <a:gd name="T73" fmla="*/ 2100237 h 2141220"/>
                <a:gd name="T74" fmla="*/ 40386 w 142239"/>
                <a:gd name="T75" fmla="*/ 1966887 h 2141220"/>
                <a:gd name="T76" fmla="*/ 0 w 142239"/>
                <a:gd name="T77" fmla="*/ 1966887 h 2141220"/>
                <a:gd name="T78" fmla="*/ 0 w 142239"/>
                <a:gd name="T79" fmla="*/ 2100237 h 2141220"/>
                <a:gd name="T80" fmla="*/ 0 w 142239"/>
                <a:gd name="T81" fmla="*/ 2120557 h 2141220"/>
                <a:gd name="T82" fmla="*/ 19812 w 142239"/>
                <a:gd name="T83" fmla="*/ 2120557 h 2141220"/>
                <a:gd name="T84" fmla="*/ 40386 w 142239"/>
                <a:gd name="T85" fmla="*/ 2120557 h 2141220"/>
                <a:gd name="T86" fmla="*/ 40386 w 142239"/>
                <a:gd name="T87" fmla="*/ 2121065 h 2141220"/>
                <a:gd name="T88" fmla="*/ 19812 w 142239"/>
                <a:gd name="T89" fmla="*/ 2121065 h 2141220"/>
                <a:gd name="T90" fmla="*/ 19812 w 142239"/>
                <a:gd name="T91" fmla="*/ 2140877 h 2141220"/>
                <a:gd name="T92" fmla="*/ 40386 w 142239"/>
                <a:gd name="T93" fmla="*/ 2140877 h 2141220"/>
                <a:gd name="T94" fmla="*/ 141859 w 142239"/>
                <a:gd name="T95" fmla="*/ 2140877 h 2141220"/>
                <a:gd name="T96" fmla="*/ 141859 w 142239"/>
                <a:gd name="T97" fmla="*/ 2120557 h 2141220"/>
                <a:gd name="T98" fmla="*/ 141859 w 142239"/>
                <a:gd name="T99" fmla="*/ 2100237 h 214122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42239"/>
                <a:gd name="T151" fmla="*/ 0 h 2141220"/>
                <a:gd name="T152" fmla="*/ 142239 w 142239"/>
                <a:gd name="T153" fmla="*/ 2141220 h 214122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42239" h="2141220">
                  <a:moveTo>
                    <a:pt x="40424" y="1680464"/>
                  </a:moveTo>
                  <a:lnTo>
                    <a:pt x="0" y="1680464"/>
                  </a:lnTo>
                  <a:lnTo>
                    <a:pt x="0" y="1840534"/>
                  </a:lnTo>
                  <a:lnTo>
                    <a:pt x="40424" y="1840534"/>
                  </a:lnTo>
                  <a:lnTo>
                    <a:pt x="40424" y="1680464"/>
                  </a:lnTo>
                  <a:close/>
                </a:path>
                <a:path w="142239" h="2141220">
                  <a:moveTo>
                    <a:pt x="40424" y="1400810"/>
                  </a:moveTo>
                  <a:lnTo>
                    <a:pt x="0" y="1400810"/>
                  </a:lnTo>
                  <a:lnTo>
                    <a:pt x="0" y="1560868"/>
                  </a:lnTo>
                  <a:lnTo>
                    <a:pt x="40424" y="1560868"/>
                  </a:lnTo>
                  <a:lnTo>
                    <a:pt x="40424" y="1400810"/>
                  </a:lnTo>
                  <a:close/>
                </a:path>
                <a:path w="142239" h="2141220">
                  <a:moveTo>
                    <a:pt x="40424" y="1120394"/>
                  </a:moveTo>
                  <a:lnTo>
                    <a:pt x="0" y="1120394"/>
                  </a:lnTo>
                  <a:lnTo>
                    <a:pt x="0" y="1280452"/>
                  </a:lnTo>
                  <a:lnTo>
                    <a:pt x="40424" y="1280452"/>
                  </a:lnTo>
                  <a:lnTo>
                    <a:pt x="40424" y="1120394"/>
                  </a:lnTo>
                  <a:close/>
                </a:path>
                <a:path w="142239" h="2141220">
                  <a:moveTo>
                    <a:pt x="40424" y="840613"/>
                  </a:moveTo>
                  <a:lnTo>
                    <a:pt x="0" y="840613"/>
                  </a:lnTo>
                  <a:lnTo>
                    <a:pt x="0" y="1000671"/>
                  </a:lnTo>
                  <a:lnTo>
                    <a:pt x="40424" y="1000671"/>
                  </a:lnTo>
                  <a:lnTo>
                    <a:pt x="40424" y="840613"/>
                  </a:lnTo>
                  <a:close/>
                </a:path>
                <a:path w="142239" h="2141220">
                  <a:moveTo>
                    <a:pt x="40424" y="560197"/>
                  </a:moveTo>
                  <a:lnTo>
                    <a:pt x="0" y="560197"/>
                  </a:lnTo>
                  <a:lnTo>
                    <a:pt x="0" y="720255"/>
                  </a:lnTo>
                  <a:lnTo>
                    <a:pt x="40424" y="720255"/>
                  </a:lnTo>
                  <a:lnTo>
                    <a:pt x="40424" y="560197"/>
                  </a:lnTo>
                  <a:close/>
                </a:path>
                <a:path w="142239" h="2141220">
                  <a:moveTo>
                    <a:pt x="40424" y="280416"/>
                  </a:moveTo>
                  <a:lnTo>
                    <a:pt x="0" y="280416"/>
                  </a:lnTo>
                  <a:lnTo>
                    <a:pt x="0" y="440474"/>
                  </a:lnTo>
                  <a:lnTo>
                    <a:pt x="40424" y="440474"/>
                  </a:lnTo>
                  <a:lnTo>
                    <a:pt x="40424" y="280416"/>
                  </a:lnTo>
                  <a:close/>
                </a:path>
                <a:path w="142239" h="2141220">
                  <a:moveTo>
                    <a:pt x="40424" y="0"/>
                  </a:moveTo>
                  <a:lnTo>
                    <a:pt x="0" y="0"/>
                  </a:lnTo>
                  <a:lnTo>
                    <a:pt x="0" y="160058"/>
                  </a:lnTo>
                  <a:lnTo>
                    <a:pt x="40424" y="160058"/>
                  </a:lnTo>
                  <a:lnTo>
                    <a:pt x="40424" y="0"/>
                  </a:lnTo>
                  <a:close/>
                </a:path>
                <a:path w="142239" h="2141220">
                  <a:moveTo>
                    <a:pt x="141859" y="2100237"/>
                  </a:moveTo>
                  <a:lnTo>
                    <a:pt x="40386" y="2100237"/>
                  </a:lnTo>
                  <a:lnTo>
                    <a:pt x="40386" y="1966887"/>
                  </a:lnTo>
                  <a:lnTo>
                    <a:pt x="0" y="1966887"/>
                  </a:lnTo>
                  <a:lnTo>
                    <a:pt x="0" y="2100237"/>
                  </a:lnTo>
                  <a:lnTo>
                    <a:pt x="0" y="2120557"/>
                  </a:lnTo>
                  <a:lnTo>
                    <a:pt x="19812" y="2120557"/>
                  </a:lnTo>
                  <a:lnTo>
                    <a:pt x="40386" y="2120557"/>
                  </a:lnTo>
                  <a:lnTo>
                    <a:pt x="40386" y="2121065"/>
                  </a:lnTo>
                  <a:lnTo>
                    <a:pt x="19812" y="2121065"/>
                  </a:lnTo>
                  <a:lnTo>
                    <a:pt x="19812" y="2140877"/>
                  </a:lnTo>
                  <a:lnTo>
                    <a:pt x="40386" y="2140877"/>
                  </a:lnTo>
                  <a:lnTo>
                    <a:pt x="141859" y="2140877"/>
                  </a:lnTo>
                  <a:lnTo>
                    <a:pt x="141859" y="2120557"/>
                  </a:lnTo>
                  <a:lnTo>
                    <a:pt x="141859" y="2100237"/>
                  </a:lnTo>
                  <a:close/>
                </a:path>
              </a:pathLst>
            </a:custGeom>
            <a:solidFill>
              <a:srgbClr val="006666"/>
            </a:solidFill>
            <a:ln w="9525">
              <a:noFill/>
              <a:miter lim="800000"/>
              <a:headEnd/>
              <a:tailEnd/>
            </a:ln>
          </p:spPr>
          <p:txBody>
            <a:bodyPr lIns="0" tIns="0" rIns="0" bIns="0"/>
            <a:lstStyle/>
            <a:p>
              <a:endParaRPr lang="es-AR"/>
            </a:p>
          </p:txBody>
        </p:sp>
        <p:pic>
          <p:nvPicPr>
            <p:cNvPr id="44061" name="object 32"/>
            <p:cNvPicPr>
              <a:picLocks noChangeAspect="1" noChangeArrowheads="1"/>
            </p:cNvPicPr>
            <p:nvPr/>
          </p:nvPicPr>
          <p:blipFill>
            <a:blip r:embed="rId10"/>
            <a:srcRect/>
            <a:stretch>
              <a:fillRect/>
            </a:stretch>
          </p:blipFill>
          <p:spPr bwMode="auto">
            <a:xfrm>
              <a:off x="3486911" y="3168395"/>
              <a:ext cx="134238" cy="66293"/>
            </a:xfrm>
            <a:prstGeom prst="rect">
              <a:avLst/>
            </a:prstGeom>
            <a:noFill/>
            <a:ln w="9525">
              <a:noFill/>
              <a:miter lim="800000"/>
              <a:headEnd/>
              <a:tailEnd/>
            </a:ln>
          </p:spPr>
        </p:pic>
        <p:sp>
          <p:nvSpPr>
            <p:cNvPr id="44062" name="object 33"/>
            <p:cNvSpPr>
              <a:spLocks noChangeArrowheads="1"/>
            </p:cNvSpPr>
            <p:nvPr/>
          </p:nvSpPr>
          <p:spPr bwMode="auto">
            <a:xfrm>
              <a:off x="3741674" y="3168395"/>
              <a:ext cx="721360" cy="40640"/>
            </a:xfrm>
            <a:custGeom>
              <a:avLst/>
              <a:gdLst>
                <a:gd name="T0" fmla="*/ 160172 w 721360"/>
                <a:gd name="T1" fmla="*/ 0 h 40639"/>
                <a:gd name="T2" fmla="*/ 0 w 721360"/>
                <a:gd name="T3" fmla="*/ 0 h 40639"/>
                <a:gd name="T4" fmla="*/ 0 w 721360"/>
                <a:gd name="T5" fmla="*/ 40386 h 40639"/>
                <a:gd name="T6" fmla="*/ 160172 w 721360"/>
                <a:gd name="T7" fmla="*/ 40386 h 40639"/>
                <a:gd name="T8" fmla="*/ 160172 w 721360"/>
                <a:gd name="T9" fmla="*/ 0 h 40639"/>
                <a:gd name="T10" fmla="*/ 440080 w 721360"/>
                <a:gd name="T11" fmla="*/ 0 h 40639"/>
                <a:gd name="T12" fmla="*/ 279908 w 721360"/>
                <a:gd name="T13" fmla="*/ 0 h 40639"/>
                <a:gd name="T14" fmla="*/ 279908 w 721360"/>
                <a:gd name="T15" fmla="*/ 40386 h 40639"/>
                <a:gd name="T16" fmla="*/ 440080 w 721360"/>
                <a:gd name="T17" fmla="*/ 40386 h 40639"/>
                <a:gd name="T18" fmla="*/ 440080 w 721360"/>
                <a:gd name="T19" fmla="*/ 0 h 40639"/>
                <a:gd name="T20" fmla="*/ 720750 w 721360"/>
                <a:gd name="T21" fmla="*/ 0 h 40639"/>
                <a:gd name="T22" fmla="*/ 560578 w 721360"/>
                <a:gd name="T23" fmla="*/ 0 h 40639"/>
                <a:gd name="T24" fmla="*/ 560578 w 721360"/>
                <a:gd name="T25" fmla="*/ 40386 h 40639"/>
                <a:gd name="T26" fmla="*/ 720750 w 721360"/>
                <a:gd name="T27" fmla="*/ 40386 h 40639"/>
                <a:gd name="T28" fmla="*/ 720750 w 721360"/>
                <a:gd name="T29" fmla="*/ 0 h 406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21360"/>
                <a:gd name="T46" fmla="*/ 0 h 40639"/>
                <a:gd name="T47" fmla="*/ 721360 w 721360"/>
                <a:gd name="T48" fmla="*/ 40639 h 4063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21360" h="40639">
                  <a:moveTo>
                    <a:pt x="160172" y="0"/>
                  </a:moveTo>
                  <a:lnTo>
                    <a:pt x="0" y="0"/>
                  </a:lnTo>
                  <a:lnTo>
                    <a:pt x="0" y="40386"/>
                  </a:lnTo>
                  <a:lnTo>
                    <a:pt x="160172" y="40386"/>
                  </a:lnTo>
                  <a:lnTo>
                    <a:pt x="160172" y="0"/>
                  </a:lnTo>
                  <a:close/>
                </a:path>
                <a:path w="721360" h="40639">
                  <a:moveTo>
                    <a:pt x="440080" y="0"/>
                  </a:moveTo>
                  <a:lnTo>
                    <a:pt x="279908" y="0"/>
                  </a:lnTo>
                  <a:lnTo>
                    <a:pt x="279908" y="40386"/>
                  </a:lnTo>
                  <a:lnTo>
                    <a:pt x="440080" y="40386"/>
                  </a:lnTo>
                  <a:lnTo>
                    <a:pt x="440080" y="0"/>
                  </a:lnTo>
                  <a:close/>
                </a:path>
                <a:path w="721360" h="40639">
                  <a:moveTo>
                    <a:pt x="720750" y="0"/>
                  </a:moveTo>
                  <a:lnTo>
                    <a:pt x="560578" y="0"/>
                  </a:lnTo>
                  <a:lnTo>
                    <a:pt x="560578" y="40386"/>
                  </a:lnTo>
                  <a:lnTo>
                    <a:pt x="720750" y="40386"/>
                  </a:lnTo>
                  <a:lnTo>
                    <a:pt x="720750" y="0"/>
                  </a:lnTo>
                  <a:close/>
                </a:path>
              </a:pathLst>
            </a:custGeom>
            <a:solidFill>
              <a:srgbClr val="006666"/>
            </a:solidFill>
            <a:ln w="9525">
              <a:noFill/>
              <a:miter lim="800000"/>
              <a:headEnd/>
              <a:tailEnd/>
            </a:ln>
          </p:spPr>
          <p:txBody>
            <a:bodyPr lIns="0" tIns="0" rIns="0" bIns="0"/>
            <a:lstStyle/>
            <a:p>
              <a:endParaRPr lang="es-AR"/>
            </a:p>
          </p:txBody>
        </p:sp>
        <p:pic>
          <p:nvPicPr>
            <p:cNvPr id="44063" name="object 34"/>
            <p:cNvPicPr>
              <a:picLocks noChangeAspect="1" noChangeArrowheads="1"/>
            </p:cNvPicPr>
            <p:nvPr/>
          </p:nvPicPr>
          <p:blipFill>
            <a:blip r:embed="rId11"/>
            <a:srcRect/>
            <a:stretch>
              <a:fillRect/>
            </a:stretch>
          </p:blipFill>
          <p:spPr bwMode="auto">
            <a:xfrm>
              <a:off x="4582159" y="3168395"/>
              <a:ext cx="80899" cy="119633"/>
            </a:xfrm>
            <a:prstGeom prst="rect">
              <a:avLst/>
            </a:prstGeom>
            <a:noFill/>
            <a:ln w="9525">
              <a:noFill/>
              <a:miter lim="800000"/>
              <a:headEnd/>
              <a:tailEnd/>
            </a:ln>
          </p:spPr>
        </p:pic>
        <p:sp>
          <p:nvSpPr>
            <p:cNvPr id="44064" name="object 35"/>
            <p:cNvSpPr>
              <a:spLocks noChangeArrowheads="1"/>
            </p:cNvSpPr>
            <p:nvPr/>
          </p:nvSpPr>
          <p:spPr bwMode="auto">
            <a:xfrm>
              <a:off x="4623435" y="3407752"/>
              <a:ext cx="40005" cy="1840864"/>
            </a:xfrm>
            <a:custGeom>
              <a:avLst/>
              <a:gdLst>
                <a:gd name="T0" fmla="*/ 39662 w 40004"/>
                <a:gd name="T1" fmla="*/ 1680591 h 1840864"/>
                <a:gd name="T2" fmla="*/ 0 w 40004"/>
                <a:gd name="T3" fmla="*/ 1680591 h 1840864"/>
                <a:gd name="T4" fmla="*/ 0 w 40004"/>
                <a:gd name="T5" fmla="*/ 1840649 h 1840864"/>
                <a:gd name="T6" fmla="*/ 39662 w 40004"/>
                <a:gd name="T7" fmla="*/ 1840649 h 1840864"/>
                <a:gd name="T8" fmla="*/ 39662 w 40004"/>
                <a:gd name="T9" fmla="*/ 1680591 h 1840864"/>
                <a:gd name="T10" fmla="*/ 39662 w 40004"/>
                <a:gd name="T11" fmla="*/ 1400810 h 1840864"/>
                <a:gd name="T12" fmla="*/ 0 w 40004"/>
                <a:gd name="T13" fmla="*/ 1400810 h 1840864"/>
                <a:gd name="T14" fmla="*/ 0 w 40004"/>
                <a:gd name="T15" fmla="*/ 1560868 h 1840864"/>
                <a:gd name="T16" fmla="*/ 39662 w 40004"/>
                <a:gd name="T17" fmla="*/ 1560868 h 1840864"/>
                <a:gd name="T18" fmla="*/ 39662 w 40004"/>
                <a:gd name="T19" fmla="*/ 1400810 h 1840864"/>
                <a:gd name="T20" fmla="*/ 39662 w 40004"/>
                <a:gd name="T21" fmla="*/ 1120394 h 1840864"/>
                <a:gd name="T22" fmla="*/ 0 w 40004"/>
                <a:gd name="T23" fmla="*/ 1120394 h 1840864"/>
                <a:gd name="T24" fmla="*/ 0 w 40004"/>
                <a:gd name="T25" fmla="*/ 1280452 h 1840864"/>
                <a:gd name="T26" fmla="*/ 39662 w 40004"/>
                <a:gd name="T27" fmla="*/ 1280452 h 1840864"/>
                <a:gd name="T28" fmla="*/ 39662 w 40004"/>
                <a:gd name="T29" fmla="*/ 1120394 h 1840864"/>
                <a:gd name="T30" fmla="*/ 39662 w 40004"/>
                <a:gd name="T31" fmla="*/ 840613 h 1840864"/>
                <a:gd name="T32" fmla="*/ 0 w 40004"/>
                <a:gd name="T33" fmla="*/ 840613 h 1840864"/>
                <a:gd name="T34" fmla="*/ 0 w 40004"/>
                <a:gd name="T35" fmla="*/ 1000671 h 1840864"/>
                <a:gd name="T36" fmla="*/ 39662 w 40004"/>
                <a:gd name="T37" fmla="*/ 1000671 h 1840864"/>
                <a:gd name="T38" fmla="*/ 39662 w 40004"/>
                <a:gd name="T39" fmla="*/ 840613 h 1840864"/>
                <a:gd name="T40" fmla="*/ 39662 w 40004"/>
                <a:gd name="T41" fmla="*/ 560197 h 1840864"/>
                <a:gd name="T42" fmla="*/ 0 w 40004"/>
                <a:gd name="T43" fmla="*/ 560197 h 1840864"/>
                <a:gd name="T44" fmla="*/ 0 w 40004"/>
                <a:gd name="T45" fmla="*/ 720255 h 1840864"/>
                <a:gd name="T46" fmla="*/ 39662 w 40004"/>
                <a:gd name="T47" fmla="*/ 720255 h 1840864"/>
                <a:gd name="T48" fmla="*/ 39662 w 40004"/>
                <a:gd name="T49" fmla="*/ 560197 h 1840864"/>
                <a:gd name="T50" fmla="*/ 39662 w 40004"/>
                <a:gd name="T51" fmla="*/ 280416 h 1840864"/>
                <a:gd name="T52" fmla="*/ 0 w 40004"/>
                <a:gd name="T53" fmla="*/ 280416 h 1840864"/>
                <a:gd name="T54" fmla="*/ 0 w 40004"/>
                <a:gd name="T55" fmla="*/ 440474 h 1840864"/>
                <a:gd name="T56" fmla="*/ 39662 w 40004"/>
                <a:gd name="T57" fmla="*/ 440474 h 1840864"/>
                <a:gd name="T58" fmla="*/ 39662 w 40004"/>
                <a:gd name="T59" fmla="*/ 280416 h 1840864"/>
                <a:gd name="T60" fmla="*/ 39662 w 40004"/>
                <a:gd name="T61" fmla="*/ 0 h 1840864"/>
                <a:gd name="T62" fmla="*/ 0 w 40004"/>
                <a:gd name="T63" fmla="*/ 0 h 1840864"/>
                <a:gd name="T64" fmla="*/ 0 w 40004"/>
                <a:gd name="T65" fmla="*/ 160058 h 1840864"/>
                <a:gd name="T66" fmla="*/ 39662 w 40004"/>
                <a:gd name="T67" fmla="*/ 160058 h 1840864"/>
                <a:gd name="T68" fmla="*/ 39662 w 40004"/>
                <a:gd name="T69" fmla="*/ 0 h 18408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0004"/>
                <a:gd name="T106" fmla="*/ 0 h 1840864"/>
                <a:gd name="T107" fmla="*/ 40004 w 40004"/>
                <a:gd name="T108" fmla="*/ 1840864 h 18408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0004" h="1840864">
                  <a:moveTo>
                    <a:pt x="39662" y="1680591"/>
                  </a:moveTo>
                  <a:lnTo>
                    <a:pt x="0" y="1680591"/>
                  </a:lnTo>
                  <a:lnTo>
                    <a:pt x="0" y="1840649"/>
                  </a:lnTo>
                  <a:lnTo>
                    <a:pt x="39662" y="1840649"/>
                  </a:lnTo>
                  <a:lnTo>
                    <a:pt x="39662" y="1680591"/>
                  </a:lnTo>
                  <a:close/>
                </a:path>
                <a:path w="40004" h="1840864">
                  <a:moveTo>
                    <a:pt x="39662" y="1400810"/>
                  </a:moveTo>
                  <a:lnTo>
                    <a:pt x="0" y="1400810"/>
                  </a:lnTo>
                  <a:lnTo>
                    <a:pt x="0" y="1560868"/>
                  </a:lnTo>
                  <a:lnTo>
                    <a:pt x="39662" y="1560868"/>
                  </a:lnTo>
                  <a:lnTo>
                    <a:pt x="39662" y="1400810"/>
                  </a:lnTo>
                  <a:close/>
                </a:path>
                <a:path w="40004" h="1840864">
                  <a:moveTo>
                    <a:pt x="39662" y="1120394"/>
                  </a:moveTo>
                  <a:lnTo>
                    <a:pt x="0" y="1120394"/>
                  </a:lnTo>
                  <a:lnTo>
                    <a:pt x="0" y="1280452"/>
                  </a:lnTo>
                  <a:lnTo>
                    <a:pt x="39662" y="1280452"/>
                  </a:lnTo>
                  <a:lnTo>
                    <a:pt x="39662" y="1120394"/>
                  </a:lnTo>
                  <a:close/>
                </a:path>
                <a:path w="40004" h="1840864">
                  <a:moveTo>
                    <a:pt x="39662" y="840613"/>
                  </a:moveTo>
                  <a:lnTo>
                    <a:pt x="0" y="840613"/>
                  </a:lnTo>
                  <a:lnTo>
                    <a:pt x="0" y="1000671"/>
                  </a:lnTo>
                  <a:lnTo>
                    <a:pt x="39662" y="1000671"/>
                  </a:lnTo>
                  <a:lnTo>
                    <a:pt x="39662" y="840613"/>
                  </a:lnTo>
                  <a:close/>
                </a:path>
                <a:path w="40004" h="1840864">
                  <a:moveTo>
                    <a:pt x="39662" y="560197"/>
                  </a:moveTo>
                  <a:lnTo>
                    <a:pt x="0" y="560197"/>
                  </a:lnTo>
                  <a:lnTo>
                    <a:pt x="0" y="720255"/>
                  </a:lnTo>
                  <a:lnTo>
                    <a:pt x="39662" y="720255"/>
                  </a:lnTo>
                  <a:lnTo>
                    <a:pt x="39662" y="560197"/>
                  </a:lnTo>
                  <a:close/>
                </a:path>
                <a:path w="40004" h="1840864">
                  <a:moveTo>
                    <a:pt x="39662" y="280416"/>
                  </a:moveTo>
                  <a:lnTo>
                    <a:pt x="0" y="280416"/>
                  </a:lnTo>
                  <a:lnTo>
                    <a:pt x="0" y="440474"/>
                  </a:lnTo>
                  <a:lnTo>
                    <a:pt x="39662" y="440474"/>
                  </a:lnTo>
                  <a:lnTo>
                    <a:pt x="39662" y="280416"/>
                  </a:lnTo>
                  <a:close/>
                </a:path>
                <a:path w="40004" h="1840864">
                  <a:moveTo>
                    <a:pt x="39662" y="0"/>
                  </a:moveTo>
                  <a:lnTo>
                    <a:pt x="0" y="0"/>
                  </a:lnTo>
                  <a:lnTo>
                    <a:pt x="0" y="160058"/>
                  </a:lnTo>
                  <a:lnTo>
                    <a:pt x="39662" y="160058"/>
                  </a:lnTo>
                  <a:lnTo>
                    <a:pt x="39662" y="0"/>
                  </a:lnTo>
                  <a:close/>
                </a:path>
              </a:pathLst>
            </a:custGeom>
            <a:solidFill>
              <a:srgbClr val="006666"/>
            </a:solidFill>
            <a:ln w="9525">
              <a:noFill/>
              <a:miter lim="800000"/>
              <a:headEnd/>
              <a:tailEnd/>
            </a:ln>
          </p:spPr>
          <p:txBody>
            <a:bodyPr lIns="0" tIns="0" rIns="0" bIns="0"/>
            <a:lstStyle/>
            <a:p>
              <a:endParaRPr lang="es-AR"/>
            </a:p>
          </p:txBody>
        </p:sp>
        <p:pic>
          <p:nvPicPr>
            <p:cNvPr id="44065" name="object 36"/>
            <p:cNvPicPr>
              <a:picLocks noChangeAspect="1" noChangeArrowheads="1"/>
            </p:cNvPicPr>
            <p:nvPr/>
          </p:nvPicPr>
          <p:blipFill>
            <a:blip r:embed="rId12"/>
            <a:srcRect/>
            <a:stretch>
              <a:fillRect/>
            </a:stretch>
          </p:blipFill>
          <p:spPr bwMode="auto">
            <a:xfrm>
              <a:off x="4589779" y="5368798"/>
              <a:ext cx="73279" cy="126492"/>
            </a:xfrm>
            <a:prstGeom prst="rect">
              <a:avLst/>
            </a:prstGeom>
            <a:noFill/>
            <a:ln w="9525">
              <a:noFill/>
              <a:miter lim="800000"/>
              <a:headEnd/>
              <a:tailEnd/>
            </a:ln>
          </p:spPr>
        </p:pic>
        <p:sp>
          <p:nvSpPr>
            <p:cNvPr id="44066" name="object 37"/>
            <p:cNvSpPr>
              <a:spLocks noChangeArrowheads="1"/>
            </p:cNvSpPr>
            <p:nvPr/>
          </p:nvSpPr>
          <p:spPr bwMode="auto">
            <a:xfrm>
              <a:off x="3749294" y="5454904"/>
              <a:ext cx="721360" cy="40640"/>
            </a:xfrm>
            <a:custGeom>
              <a:avLst/>
              <a:gdLst>
                <a:gd name="T0" fmla="*/ 160172 w 721360"/>
                <a:gd name="T1" fmla="*/ 0 h 40639"/>
                <a:gd name="T2" fmla="*/ 0 w 721360"/>
                <a:gd name="T3" fmla="*/ 0 h 40639"/>
                <a:gd name="T4" fmla="*/ 0 w 721360"/>
                <a:gd name="T5" fmla="*/ 40386 h 40639"/>
                <a:gd name="T6" fmla="*/ 160172 w 721360"/>
                <a:gd name="T7" fmla="*/ 40386 h 40639"/>
                <a:gd name="T8" fmla="*/ 160172 w 721360"/>
                <a:gd name="T9" fmla="*/ 0 h 40639"/>
                <a:gd name="T10" fmla="*/ 440080 w 721360"/>
                <a:gd name="T11" fmla="*/ 0 h 40639"/>
                <a:gd name="T12" fmla="*/ 279908 w 721360"/>
                <a:gd name="T13" fmla="*/ 0 h 40639"/>
                <a:gd name="T14" fmla="*/ 279908 w 721360"/>
                <a:gd name="T15" fmla="*/ 40386 h 40639"/>
                <a:gd name="T16" fmla="*/ 440080 w 721360"/>
                <a:gd name="T17" fmla="*/ 40386 h 40639"/>
                <a:gd name="T18" fmla="*/ 440080 w 721360"/>
                <a:gd name="T19" fmla="*/ 0 h 40639"/>
                <a:gd name="T20" fmla="*/ 720750 w 721360"/>
                <a:gd name="T21" fmla="*/ 0 h 40639"/>
                <a:gd name="T22" fmla="*/ 560578 w 721360"/>
                <a:gd name="T23" fmla="*/ 0 h 40639"/>
                <a:gd name="T24" fmla="*/ 560578 w 721360"/>
                <a:gd name="T25" fmla="*/ 40386 h 40639"/>
                <a:gd name="T26" fmla="*/ 720750 w 721360"/>
                <a:gd name="T27" fmla="*/ 40386 h 40639"/>
                <a:gd name="T28" fmla="*/ 720750 w 721360"/>
                <a:gd name="T29" fmla="*/ 0 h 406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21360"/>
                <a:gd name="T46" fmla="*/ 0 h 40639"/>
                <a:gd name="T47" fmla="*/ 721360 w 721360"/>
                <a:gd name="T48" fmla="*/ 40639 h 4063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21360" h="40639">
                  <a:moveTo>
                    <a:pt x="160172" y="0"/>
                  </a:moveTo>
                  <a:lnTo>
                    <a:pt x="0" y="0"/>
                  </a:lnTo>
                  <a:lnTo>
                    <a:pt x="0" y="40386"/>
                  </a:lnTo>
                  <a:lnTo>
                    <a:pt x="160172" y="40386"/>
                  </a:lnTo>
                  <a:lnTo>
                    <a:pt x="160172" y="0"/>
                  </a:lnTo>
                  <a:close/>
                </a:path>
                <a:path w="721360" h="40639">
                  <a:moveTo>
                    <a:pt x="440080" y="0"/>
                  </a:moveTo>
                  <a:lnTo>
                    <a:pt x="279908" y="0"/>
                  </a:lnTo>
                  <a:lnTo>
                    <a:pt x="279908" y="40386"/>
                  </a:lnTo>
                  <a:lnTo>
                    <a:pt x="440080" y="40386"/>
                  </a:lnTo>
                  <a:lnTo>
                    <a:pt x="440080" y="0"/>
                  </a:lnTo>
                  <a:close/>
                </a:path>
                <a:path w="721360" h="40639">
                  <a:moveTo>
                    <a:pt x="720750" y="0"/>
                  </a:moveTo>
                  <a:lnTo>
                    <a:pt x="560578" y="0"/>
                  </a:lnTo>
                  <a:lnTo>
                    <a:pt x="560578" y="40386"/>
                  </a:lnTo>
                  <a:lnTo>
                    <a:pt x="720750" y="40386"/>
                  </a:lnTo>
                  <a:lnTo>
                    <a:pt x="720750" y="0"/>
                  </a:lnTo>
                  <a:close/>
                </a:path>
              </a:pathLst>
            </a:custGeom>
            <a:solidFill>
              <a:srgbClr val="006666"/>
            </a:solidFill>
            <a:ln w="9525">
              <a:noFill/>
              <a:miter lim="800000"/>
              <a:headEnd/>
              <a:tailEnd/>
            </a:ln>
          </p:spPr>
          <p:txBody>
            <a:bodyPr lIns="0" tIns="0" rIns="0" bIns="0"/>
            <a:lstStyle/>
            <a:p>
              <a:endParaRPr lang="es-AR"/>
            </a:p>
          </p:txBody>
        </p:sp>
        <p:pic>
          <p:nvPicPr>
            <p:cNvPr id="44067" name="object 38"/>
            <p:cNvPicPr>
              <a:picLocks noChangeAspect="1" noChangeArrowheads="1"/>
            </p:cNvPicPr>
            <p:nvPr/>
          </p:nvPicPr>
          <p:blipFill>
            <a:blip r:embed="rId13"/>
            <a:srcRect/>
            <a:stretch>
              <a:fillRect/>
            </a:stretch>
          </p:blipFill>
          <p:spPr bwMode="auto">
            <a:xfrm>
              <a:off x="4111752" y="3595116"/>
              <a:ext cx="301751" cy="1446275"/>
            </a:xfrm>
            <a:prstGeom prst="rect">
              <a:avLst/>
            </a:prstGeom>
            <a:noFill/>
            <a:ln w="9525">
              <a:noFill/>
              <a:miter lim="800000"/>
              <a:headEnd/>
              <a:tailEnd/>
            </a:ln>
          </p:spPr>
        </p:pic>
        <p:pic>
          <p:nvPicPr>
            <p:cNvPr id="44068" name="object 39"/>
            <p:cNvPicPr>
              <a:picLocks noChangeAspect="1" noChangeArrowheads="1"/>
            </p:cNvPicPr>
            <p:nvPr/>
          </p:nvPicPr>
          <p:blipFill>
            <a:blip r:embed="rId14"/>
            <a:srcRect/>
            <a:stretch>
              <a:fillRect/>
            </a:stretch>
          </p:blipFill>
          <p:spPr bwMode="auto">
            <a:xfrm>
              <a:off x="2002536" y="3352800"/>
              <a:ext cx="1967484" cy="1696212"/>
            </a:xfrm>
            <a:prstGeom prst="rect">
              <a:avLst/>
            </a:prstGeom>
            <a:noFill/>
            <a:ln w="9525">
              <a:noFill/>
              <a:miter lim="800000"/>
              <a:headEnd/>
              <a:tailEnd/>
            </a:ln>
          </p:spPr>
        </p:pic>
        <p:sp>
          <p:nvSpPr>
            <p:cNvPr id="44069" name="object 40"/>
            <p:cNvSpPr>
              <a:spLocks noChangeArrowheads="1"/>
            </p:cNvSpPr>
            <p:nvPr/>
          </p:nvSpPr>
          <p:spPr bwMode="auto">
            <a:xfrm>
              <a:off x="1987296" y="3331209"/>
              <a:ext cx="2904490" cy="1990089"/>
            </a:xfrm>
            <a:custGeom>
              <a:avLst/>
              <a:gdLst>
                <a:gd name="T0" fmla="*/ 2888234 w 2904490"/>
                <a:gd name="T1" fmla="*/ 1936750 h 1990089"/>
                <a:gd name="T2" fmla="*/ 2432558 w 2904490"/>
                <a:gd name="T3" fmla="*/ 1936750 h 1990089"/>
                <a:gd name="T4" fmla="*/ 2432558 w 2904490"/>
                <a:gd name="T5" fmla="*/ 1680210 h 1990089"/>
                <a:gd name="T6" fmla="*/ 2432558 w 2904490"/>
                <a:gd name="T7" fmla="*/ 1676400 h 1990089"/>
                <a:gd name="T8" fmla="*/ 2379218 w 2904490"/>
                <a:gd name="T9" fmla="*/ 1676400 h 1990089"/>
                <a:gd name="T10" fmla="*/ 2379218 w 2904490"/>
                <a:gd name="T11" fmla="*/ 1680210 h 1990089"/>
                <a:gd name="T12" fmla="*/ 2379218 w 2904490"/>
                <a:gd name="T13" fmla="*/ 1936750 h 1990089"/>
                <a:gd name="T14" fmla="*/ 1748917 w 2904490"/>
                <a:gd name="T15" fmla="*/ 1936750 h 1990089"/>
                <a:gd name="T16" fmla="*/ 1748917 w 2904490"/>
                <a:gd name="T17" fmla="*/ 1680210 h 1990089"/>
                <a:gd name="T18" fmla="*/ 1695577 w 2904490"/>
                <a:gd name="T19" fmla="*/ 1680210 h 1990089"/>
                <a:gd name="T20" fmla="*/ 1695577 w 2904490"/>
                <a:gd name="T21" fmla="*/ 1936750 h 1990089"/>
                <a:gd name="T22" fmla="*/ 0 w 2904490"/>
                <a:gd name="T23" fmla="*/ 1936750 h 1990089"/>
                <a:gd name="T24" fmla="*/ 0 w 2904490"/>
                <a:gd name="T25" fmla="*/ 1990090 h 1990089"/>
                <a:gd name="T26" fmla="*/ 2888234 w 2904490"/>
                <a:gd name="T27" fmla="*/ 1990090 h 1990089"/>
                <a:gd name="T28" fmla="*/ 2888234 w 2904490"/>
                <a:gd name="T29" fmla="*/ 1936750 h 1990089"/>
                <a:gd name="T30" fmla="*/ 2904236 w 2904490"/>
                <a:gd name="T31" fmla="*/ 0 h 1990089"/>
                <a:gd name="T32" fmla="*/ 2405888 w 2904490"/>
                <a:gd name="T33" fmla="*/ 0 h 1990089"/>
                <a:gd name="T34" fmla="*/ 2405888 w 2904490"/>
                <a:gd name="T35" fmla="*/ 11430 h 1990089"/>
                <a:gd name="T36" fmla="*/ 2379218 w 2904490"/>
                <a:gd name="T37" fmla="*/ 11430 h 1990089"/>
                <a:gd name="T38" fmla="*/ 2379218 w 2904490"/>
                <a:gd name="T39" fmla="*/ 53340 h 1990089"/>
                <a:gd name="T40" fmla="*/ 2379218 w 2904490"/>
                <a:gd name="T41" fmla="*/ 294640 h 1990089"/>
                <a:gd name="T42" fmla="*/ 2432558 w 2904490"/>
                <a:gd name="T43" fmla="*/ 294640 h 1990089"/>
                <a:gd name="T44" fmla="*/ 2432558 w 2904490"/>
                <a:gd name="T45" fmla="*/ 53340 h 1990089"/>
                <a:gd name="T46" fmla="*/ 2904236 w 2904490"/>
                <a:gd name="T47" fmla="*/ 53340 h 1990089"/>
                <a:gd name="T48" fmla="*/ 2904236 w 2904490"/>
                <a:gd name="T49" fmla="*/ 11430 h 1990089"/>
                <a:gd name="T50" fmla="*/ 2904236 w 2904490"/>
                <a:gd name="T51" fmla="*/ 0 h 19900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904490"/>
                <a:gd name="T79" fmla="*/ 0 h 1990089"/>
                <a:gd name="T80" fmla="*/ 2904490 w 2904490"/>
                <a:gd name="T81" fmla="*/ 1990089 h 19900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904490" h="1990089">
                  <a:moveTo>
                    <a:pt x="2888234" y="1936750"/>
                  </a:moveTo>
                  <a:lnTo>
                    <a:pt x="2432558" y="1936750"/>
                  </a:lnTo>
                  <a:lnTo>
                    <a:pt x="2432558" y="1680210"/>
                  </a:lnTo>
                  <a:lnTo>
                    <a:pt x="2432558" y="1676400"/>
                  </a:lnTo>
                  <a:lnTo>
                    <a:pt x="2379218" y="1676400"/>
                  </a:lnTo>
                  <a:lnTo>
                    <a:pt x="2379218" y="1680210"/>
                  </a:lnTo>
                  <a:lnTo>
                    <a:pt x="2379218" y="1936750"/>
                  </a:lnTo>
                  <a:lnTo>
                    <a:pt x="1748917" y="1936750"/>
                  </a:lnTo>
                  <a:lnTo>
                    <a:pt x="1748917" y="1680210"/>
                  </a:lnTo>
                  <a:lnTo>
                    <a:pt x="1695577" y="1680210"/>
                  </a:lnTo>
                  <a:lnTo>
                    <a:pt x="1695577" y="1936750"/>
                  </a:lnTo>
                  <a:lnTo>
                    <a:pt x="0" y="1936750"/>
                  </a:lnTo>
                  <a:lnTo>
                    <a:pt x="0" y="1990090"/>
                  </a:lnTo>
                  <a:lnTo>
                    <a:pt x="2888234" y="1990090"/>
                  </a:lnTo>
                  <a:lnTo>
                    <a:pt x="2888234" y="1936750"/>
                  </a:lnTo>
                  <a:close/>
                </a:path>
                <a:path w="2904490" h="1990089">
                  <a:moveTo>
                    <a:pt x="2904236" y="0"/>
                  </a:moveTo>
                  <a:lnTo>
                    <a:pt x="2405888" y="0"/>
                  </a:lnTo>
                  <a:lnTo>
                    <a:pt x="2405888" y="11430"/>
                  </a:lnTo>
                  <a:lnTo>
                    <a:pt x="2379218" y="11430"/>
                  </a:lnTo>
                  <a:lnTo>
                    <a:pt x="2379218" y="53340"/>
                  </a:lnTo>
                  <a:lnTo>
                    <a:pt x="2379218" y="294640"/>
                  </a:lnTo>
                  <a:lnTo>
                    <a:pt x="2432558" y="294640"/>
                  </a:lnTo>
                  <a:lnTo>
                    <a:pt x="2432558" y="53340"/>
                  </a:lnTo>
                  <a:lnTo>
                    <a:pt x="2904236" y="53340"/>
                  </a:lnTo>
                  <a:lnTo>
                    <a:pt x="2904236" y="11430"/>
                  </a:lnTo>
                  <a:lnTo>
                    <a:pt x="2904236" y="0"/>
                  </a:lnTo>
                  <a:close/>
                </a:path>
              </a:pathLst>
            </a:custGeom>
            <a:solidFill>
              <a:srgbClr val="000000"/>
            </a:solidFill>
            <a:ln w="9525">
              <a:noFill/>
              <a:miter lim="800000"/>
              <a:headEnd/>
              <a:tailEnd/>
            </a:ln>
          </p:spPr>
          <p:txBody>
            <a:bodyPr lIns="0" tIns="0" rIns="0" bIns="0"/>
            <a:lstStyle/>
            <a:p>
              <a:endParaRPr lang="es-AR"/>
            </a:p>
          </p:txBody>
        </p:sp>
        <p:pic>
          <p:nvPicPr>
            <p:cNvPr id="44070" name="object 41"/>
            <p:cNvPicPr>
              <a:picLocks noChangeAspect="1" noChangeArrowheads="1"/>
            </p:cNvPicPr>
            <p:nvPr/>
          </p:nvPicPr>
          <p:blipFill>
            <a:blip r:embed="rId15"/>
            <a:srcRect/>
            <a:stretch>
              <a:fillRect/>
            </a:stretch>
          </p:blipFill>
          <p:spPr bwMode="auto">
            <a:xfrm>
              <a:off x="3092195" y="3017520"/>
              <a:ext cx="214883" cy="201167"/>
            </a:xfrm>
            <a:prstGeom prst="rect">
              <a:avLst/>
            </a:prstGeom>
            <a:noFill/>
            <a:ln w="9525">
              <a:noFill/>
              <a:miter lim="800000"/>
              <a:headEnd/>
              <a:tailEnd/>
            </a:ln>
          </p:spPr>
        </p:pic>
        <p:sp>
          <p:nvSpPr>
            <p:cNvPr id="44071" name="object 42"/>
            <p:cNvSpPr>
              <a:spLocks noChangeArrowheads="1"/>
            </p:cNvSpPr>
            <p:nvPr/>
          </p:nvSpPr>
          <p:spPr bwMode="auto">
            <a:xfrm>
              <a:off x="1749552" y="3364941"/>
              <a:ext cx="1476375" cy="2187575"/>
            </a:xfrm>
            <a:custGeom>
              <a:avLst/>
              <a:gdLst>
                <a:gd name="T0" fmla="*/ 275234 w 1476375"/>
                <a:gd name="T1" fmla="*/ 0 h 2187575"/>
                <a:gd name="T2" fmla="*/ 221869 w 1476375"/>
                <a:gd name="T3" fmla="*/ 0 h 2187575"/>
                <a:gd name="T4" fmla="*/ 221869 w 1476375"/>
                <a:gd name="T5" fmla="*/ 416102 h 2187575"/>
                <a:gd name="T6" fmla="*/ 275234 w 1476375"/>
                <a:gd name="T7" fmla="*/ 416102 h 2187575"/>
                <a:gd name="T8" fmla="*/ 275234 w 1476375"/>
                <a:gd name="T9" fmla="*/ 0 h 2187575"/>
                <a:gd name="T10" fmla="*/ 485013 w 1476375"/>
                <a:gd name="T11" fmla="*/ 1273098 h 2187575"/>
                <a:gd name="T12" fmla="*/ 0 w 1476375"/>
                <a:gd name="T13" fmla="*/ 1273098 h 2187575"/>
                <a:gd name="T14" fmla="*/ 0 w 1476375"/>
                <a:gd name="T15" fmla="*/ 1326438 h 2187575"/>
                <a:gd name="T16" fmla="*/ 211201 w 1476375"/>
                <a:gd name="T17" fmla="*/ 1326438 h 2187575"/>
                <a:gd name="T18" fmla="*/ 211201 w 1476375"/>
                <a:gd name="T19" fmla="*/ 2134158 h 2187575"/>
                <a:gd name="T20" fmla="*/ 67056 w 1476375"/>
                <a:gd name="T21" fmla="*/ 2134158 h 2187575"/>
                <a:gd name="T22" fmla="*/ 67056 w 1476375"/>
                <a:gd name="T23" fmla="*/ 2187498 h 2187575"/>
                <a:gd name="T24" fmla="*/ 403352 w 1476375"/>
                <a:gd name="T25" fmla="*/ 2187498 h 2187575"/>
                <a:gd name="T26" fmla="*/ 403352 w 1476375"/>
                <a:gd name="T27" fmla="*/ 2134158 h 2187575"/>
                <a:gd name="T28" fmla="*/ 264541 w 1476375"/>
                <a:gd name="T29" fmla="*/ 2134158 h 2187575"/>
                <a:gd name="T30" fmla="*/ 264541 w 1476375"/>
                <a:gd name="T31" fmla="*/ 1326438 h 2187575"/>
                <a:gd name="T32" fmla="*/ 485013 w 1476375"/>
                <a:gd name="T33" fmla="*/ 1326438 h 2187575"/>
                <a:gd name="T34" fmla="*/ 485013 w 1476375"/>
                <a:gd name="T35" fmla="*/ 1273098 h 2187575"/>
                <a:gd name="T36" fmla="*/ 485013 w 1476375"/>
                <a:gd name="T37" fmla="*/ 1069263 h 2187575"/>
                <a:gd name="T38" fmla="*/ 275209 w 1476375"/>
                <a:gd name="T39" fmla="*/ 1069263 h 2187575"/>
                <a:gd name="T40" fmla="*/ 275209 w 1476375"/>
                <a:gd name="T41" fmla="*/ 671499 h 2187575"/>
                <a:gd name="T42" fmla="*/ 270129 w 1476375"/>
                <a:gd name="T43" fmla="*/ 671499 h 2187575"/>
                <a:gd name="T44" fmla="*/ 114427 w 1476375"/>
                <a:gd name="T45" fmla="*/ 429818 h 2187575"/>
                <a:gd name="T46" fmla="*/ 69342 w 1476375"/>
                <a:gd name="T47" fmla="*/ 458774 h 2187575"/>
                <a:gd name="T48" fmla="*/ 221869 w 1476375"/>
                <a:gd name="T49" fmla="*/ 695502 h 2187575"/>
                <a:gd name="T50" fmla="*/ 221869 w 1476375"/>
                <a:gd name="T51" fmla="*/ 1069263 h 2187575"/>
                <a:gd name="T52" fmla="*/ 0 w 1476375"/>
                <a:gd name="T53" fmla="*/ 1069263 h 2187575"/>
                <a:gd name="T54" fmla="*/ 0 w 1476375"/>
                <a:gd name="T55" fmla="*/ 1122603 h 2187575"/>
                <a:gd name="T56" fmla="*/ 485013 w 1476375"/>
                <a:gd name="T57" fmla="*/ 1122603 h 2187575"/>
                <a:gd name="T58" fmla="*/ 485013 w 1476375"/>
                <a:gd name="T59" fmla="*/ 1069263 h 2187575"/>
                <a:gd name="T60" fmla="*/ 1476273 w 1476375"/>
                <a:gd name="T61" fmla="*/ 1129499 h 2187575"/>
                <a:gd name="T62" fmla="*/ 1422908 w 1476375"/>
                <a:gd name="T63" fmla="*/ 1129499 h 2187575"/>
                <a:gd name="T64" fmla="*/ 1422908 w 1476375"/>
                <a:gd name="T65" fmla="*/ 1925116 h 2187575"/>
                <a:gd name="T66" fmla="*/ 1476273 w 1476375"/>
                <a:gd name="T67" fmla="*/ 1925116 h 2187575"/>
                <a:gd name="T68" fmla="*/ 1476273 w 1476375"/>
                <a:gd name="T69" fmla="*/ 1129499 h 2187575"/>
                <a:gd name="T70" fmla="*/ 1476273 w 1476375"/>
                <a:gd name="T71" fmla="*/ 88 h 2187575"/>
                <a:gd name="T72" fmla="*/ 1422908 w 1476375"/>
                <a:gd name="T73" fmla="*/ 88 h 2187575"/>
                <a:gd name="T74" fmla="*/ 1422908 w 1476375"/>
                <a:gd name="T75" fmla="*/ 810183 h 2187575"/>
                <a:gd name="T76" fmla="*/ 1476273 w 1476375"/>
                <a:gd name="T77" fmla="*/ 810183 h 2187575"/>
                <a:gd name="T78" fmla="*/ 1476273 w 1476375"/>
                <a:gd name="T79" fmla="*/ 88 h 218757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76375"/>
                <a:gd name="T121" fmla="*/ 0 h 2187575"/>
                <a:gd name="T122" fmla="*/ 1476375 w 1476375"/>
                <a:gd name="T123" fmla="*/ 2187575 h 218757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76375" h="2187575">
                  <a:moveTo>
                    <a:pt x="275234" y="0"/>
                  </a:moveTo>
                  <a:lnTo>
                    <a:pt x="221869" y="0"/>
                  </a:lnTo>
                  <a:lnTo>
                    <a:pt x="221869" y="416102"/>
                  </a:lnTo>
                  <a:lnTo>
                    <a:pt x="275234" y="416102"/>
                  </a:lnTo>
                  <a:lnTo>
                    <a:pt x="275234" y="0"/>
                  </a:lnTo>
                  <a:close/>
                </a:path>
                <a:path w="1476375" h="2187575">
                  <a:moveTo>
                    <a:pt x="485013" y="1273098"/>
                  </a:moveTo>
                  <a:lnTo>
                    <a:pt x="0" y="1273098"/>
                  </a:lnTo>
                  <a:lnTo>
                    <a:pt x="0" y="1326438"/>
                  </a:lnTo>
                  <a:lnTo>
                    <a:pt x="211201" y="1326438"/>
                  </a:lnTo>
                  <a:lnTo>
                    <a:pt x="211201" y="2134158"/>
                  </a:lnTo>
                  <a:lnTo>
                    <a:pt x="67056" y="2134158"/>
                  </a:lnTo>
                  <a:lnTo>
                    <a:pt x="67056" y="2187498"/>
                  </a:lnTo>
                  <a:lnTo>
                    <a:pt x="403352" y="2187498"/>
                  </a:lnTo>
                  <a:lnTo>
                    <a:pt x="403352" y="2134158"/>
                  </a:lnTo>
                  <a:lnTo>
                    <a:pt x="264541" y="2134158"/>
                  </a:lnTo>
                  <a:lnTo>
                    <a:pt x="264541" y="1326438"/>
                  </a:lnTo>
                  <a:lnTo>
                    <a:pt x="485013" y="1326438"/>
                  </a:lnTo>
                  <a:lnTo>
                    <a:pt x="485013" y="1273098"/>
                  </a:lnTo>
                  <a:close/>
                </a:path>
                <a:path w="1476375" h="2187575">
                  <a:moveTo>
                    <a:pt x="485013" y="1069263"/>
                  </a:moveTo>
                  <a:lnTo>
                    <a:pt x="275209" y="1069263"/>
                  </a:lnTo>
                  <a:lnTo>
                    <a:pt x="275209" y="671499"/>
                  </a:lnTo>
                  <a:lnTo>
                    <a:pt x="270129" y="671499"/>
                  </a:lnTo>
                  <a:lnTo>
                    <a:pt x="114427" y="429818"/>
                  </a:lnTo>
                  <a:lnTo>
                    <a:pt x="69342" y="458774"/>
                  </a:lnTo>
                  <a:lnTo>
                    <a:pt x="221869" y="695502"/>
                  </a:lnTo>
                  <a:lnTo>
                    <a:pt x="221869" y="1069263"/>
                  </a:lnTo>
                  <a:lnTo>
                    <a:pt x="0" y="1069263"/>
                  </a:lnTo>
                  <a:lnTo>
                    <a:pt x="0" y="1122603"/>
                  </a:lnTo>
                  <a:lnTo>
                    <a:pt x="485013" y="1122603"/>
                  </a:lnTo>
                  <a:lnTo>
                    <a:pt x="485013" y="1069263"/>
                  </a:lnTo>
                  <a:close/>
                </a:path>
                <a:path w="1476375" h="2187575">
                  <a:moveTo>
                    <a:pt x="1476273" y="1129499"/>
                  </a:moveTo>
                  <a:lnTo>
                    <a:pt x="1422908" y="1129499"/>
                  </a:lnTo>
                  <a:lnTo>
                    <a:pt x="1422908" y="1925116"/>
                  </a:lnTo>
                  <a:lnTo>
                    <a:pt x="1476273" y="1925116"/>
                  </a:lnTo>
                  <a:lnTo>
                    <a:pt x="1476273" y="1129499"/>
                  </a:lnTo>
                  <a:close/>
                </a:path>
                <a:path w="1476375" h="2187575">
                  <a:moveTo>
                    <a:pt x="1476273" y="88"/>
                  </a:moveTo>
                  <a:lnTo>
                    <a:pt x="1422908" y="88"/>
                  </a:lnTo>
                  <a:lnTo>
                    <a:pt x="1422908" y="810183"/>
                  </a:lnTo>
                  <a:lnTo>
                    <a:pt x="1476273" y="810183"/>
                  </a:lnTo>
                  <a:lnTo>
                    <a:pt x="1476273" y="88"/>
                  </a:lnTo>
                  <a:close/>
                </a:path>
              </a:pathLst>
            </a:custGeom>
            <a:solidFill>
              <a:srgbClr val="000000"/>
            </a:solidFill>
            <a:ln w="9525">
              <a:noFill/>
              <a:miter lim="800000"/>
              <a:headEnd/>
              <a:tailEnd/>
            </a:ln>
          </p:spPr>
          <p:txBody>
            <a:bodyPr lIns="0" tIns="0" rIns="0" bIns="0"/>
            <a:lstStyle/>
            <a:p>
              <a:endParaRPr lang="es-AR"/>
            </a:p>
          </p:txBody>
        </p:sp>
        <p:pic>
          <p:nvPicPr>
            <p:cNvPr id="44072" name="object 43"/>
            <p:cNvPicPr>
              <a:picLocks noChangeAspect="1" noChangeArrowheads="1"/>
            </p:cNvPicPr>
            <p:nvPr/>
          </p:nvPicPr>
          <p:blipFill>
            <a:blip r:embed="rId16"/>
            <a:srcRect/>
            <a:stretch>
              <a:fillRect/>
            </a:stretch>
          </p:blipFill>
          <p:spPr bwMode="auto">
            <a:xfrm>
              <a:off x="3128772" y="4143756"/>
              <a:ext cx="138684" cy="132587"/>
            </a:xfrm>
            <a:prstGeom prst="rect">
              <a:avLst/>
            </a:prstGeom>
            <a:noFill/>
            <a:ln w="9525">
              <a:noFill/>
              <a:miter lim="800000"/>
              <a:headEnd/>
              <a:tailEnd/>
            </a:ln>
          </p:spPr>
        </p:pic>
        <p:pic>
          <p:nvPicPr>
            <p:cNvPr id="44073" name="object 44"/>
            <p:cNvPicPr>
              <a:picLocks noChangeAspect="1" noChangeArrowheads="1"/>
            </p:cNvPicPr>
            <p:nvPr/>
          </p:nvPicPr>
          <p:blipFill>
            <a:blip r:embed="rId17"/>
            <a:srcRect/>
            <a:stretch>
              <a:fillRect/>
            </a:stretch>
          </p:blipFill>
          <p:spPr bwMode="auto">
            <a:xfrm>
              <a:off x="3128772" y="4383024"/>
              <a:ext cx="138684" cy="131063"/>
            </a:xfrm>
            <a:prstGeom prst="rect">
              <a:avLst/>
            </a:prstGeom>
            <a:noFill/>
            <a:ln w="9525">
              <a:noFill/>
              <a:miter lim="800000"/>
              <a:headEnd/>
              <a:tailEnd/>
            </a:ln>
          </p:spPr>
        </p:pic>
        <p:sp>
          <p:nvSpPr>
            <p:cNvPr id="44074" name="object 45"/>
            <p:cNvSpPr>
              <a:spLocks noChangeArrowheads="1"/>
            </p:cNvSpPr>
            <p:nvPr/>
          </p:nvSpPr>
          <p:spPr bwMode="auto">
            <a:xfrm>
              <a:off x="647700" y="685799"/>
              <a:ext cx="4285615" cy="1824355"/>
            </a:xfrm>
            <a:custGeom>
              <a:avLst/>
              <a:gdLst>
                <a:gd name="T0" fmla="*/ 3876929 w 4285615"/>
                <a:gd name="T1" fmla="*/ 0 h 1824355"/>
                <a:gd name="T2" fmla="*/ 408393 w 4285615"/>
                <a:gd name="T3" fmla="*/ 0 h 1824355"/>
                <a:gd name="T4" fmla="*/ 334975 w 4285615"/>
                <a:gd name="T5" fmla="*/ 4317 h 1824355"/>
                <a:gd name="T6" fmla="*/ 265874 w 4285615"/>
                <a:gd name="T7" fmla="*/ 16763 h 1824355"/>
                <a:gd name="T8" fmla="*/ 202247 w 4285615"/>
                <a:gd name="T9" fmla="*/ 36702 h 1824355"/>
                <a:gd name="T10" fmla="*/ 145249 w 4285615"/>
                <a:gd name="T11" fmla="*/ 63246 h 1824355"/>
                <a:gd name="T12" fmla="*/ 96037 w 4285615"/>
                <a:gd name="T13" fmla="*/ 95630 h 1824355"/>
                <a:gd name="T14" fmla="*/ 55753 w 4285615"/>
                <a:gd name="T15" fmla="*/ 133223 h 1824355"/>
                <a:gd name="T16" fmla="*/ 25539 w 4285615"/>
                <a:gd name="T17" fmla="*/ 175133 h 1824355"/>
                <a:gd name="T18" fmla="*/ 6578 w 4285615"/>
                <a:gd name="T19" fmla="*/ 220599 h 1824355"/>
                <a:gd name="T20" fmla="*/ 0 w 4285615"/>
                <a:gd name="T21" fmla="*/ 268986 h 1824355"/>
                <a:gd name="T22" fmla="*/ 0 w 4285615"/>
                <a:gd name="T23" fmla="*/ 1346327 h 1824355"/>
                <a:gd name="T24" fmla="*/ 6578 w 4285615"/>
                <a:gd name="T25" fmla="*/ 1394714 h 1824355"/>
                <a:gd name="T26" fmla="*/ 25539 w 4285615"/>
                <a:gd name="T27" fmla="*/ 1440307 h 1824355"/>
                <a:gd name="T28" fmla="*/ 55753 w 4285615"/>
                <a:gd name="T29" fmla="*/ 1482344 h 1824355"/>
                <a:gd name="T30" fmla="*/ 96037 w 4285615"/>
                <a:gd name="T31" fmla="*/ 1519936 h 1824355"/>
                <a:gd name="T32" fmla="*/ 145249 w 4285615"/>
                <a:gd name="T33" fmla="*/ 1552575 h 1824355"/>
                <a:gd name="T34" fmla="*/ 202247 w 4285615"/>
                <a:gd name="T35" fmla="*/ 1579117 h 1824355"/>
                <a:gd name="T36" fmla="*/ 265874 w 4285615"/>
                <a:gd name="T37" fmla="*/ 1599184 h 1824355"/>
                <a:gd name="T38" fmla="*/ 334975 w 4285615"/>
                <a:gd name="T39" fmla="*/ 1611757 h 1824355"/>
                <a:gd name="T40" fmla="*/ 408393 w 4285615"/>
                <a:gd name="T41" fmla="*/ 1616075 h 1824355"/>
                <a:gd name="T42" fmla="*/ 713866 w 4285615"/>
                <a:gd name="T43" fmla="*/ 1616075 h 1824355"/>
                <a:gd name="T44" fmla="*/ 2031619 w 4285615"/>
                <a:gd name="T45" fmla="*/ 1824101 h 1824355"/>
                <a:gd name="T46" fmla="*/ 1785112 w 4285615"/>
                <a:gd name="T47" fmla="*/ 1616075 h 1824355"/>
                <a:gd name="T48" fmla="*/ 3876929 w 4285615"/>
                <a:gd name="T49" fmla="*/ 1616075 h 1824355"/>
                <a:gd name="T50" fmla="*/ 3950335 w 4285615"/>
                <a:gd name="T51" fmla="*/ 1611757 h 1824355"/>
                <a:gd name="T52" fmla="*/ 4019423 w 4285615"/>
                <a:gd name="T53" fmla="*/ 1599184 h 1824355"/>
                <a:gd name="T54" fmla="*/ 4083050 w 4285615"/>
                <a:gd name="T55" fmla="*/ 1579117 h 1824355"/>
                <a:gd name="T56" fmla="*/ 4140073 w 4285615"/>
                <a:gd name="T57" fmla="*/ 1552575 h 1824355"/>
                <a:gd name="T58" fmla="*/ 4189222 w 4285615"/>
                <a:gd name="T59" fmla="*/ 1519936 h 1824355"/>
                <a:gd name="T60" fmla="*/ 4229608 w 4285615"/>
                <a:gd name="T61" fmla="*/ 1482344 h 1824355"/>
                <a:gd name="T62" fmla="*/ 4259707 w 4285615"/>
                <a:gd name="T63" fmla="*/ 1440307 h 1824355"/>
                <a:gd name="T64" fmla="*/ 4278757 w 4285615"/>
                <a:gd name="T65" fmla="*/ 1394714 h 1824355"/>
                <a:gd name="T66" fmla="*/ 4285234 w 4285615"/>
                <a:gd name="T67" fmla="*/ 1346327 h 1824355"/>
                <a:gd name="T68" fmla="*/ 4285234 w 4285615"/>
                <a:gd name="T69" fmla="*/ 268986 h 1824355"/>
                <a:gd name="T70" fmla="*/ 4278757 w 4285615"/>
                <a:gd name="T71" fmla="*/ 220599 h 1824355"/>
                <a:gd name="T72" fmla="*/ 4259707 w 4285615"/>
                <a:gd name="T73" fmla="*/ 175133 h 1824355"/>
                <a:gd name="T74" fmla="*/ 4229608 w 4285615"/>
                <a:gd name="T75" fmla="*/ 133223 h 1824355"/>
                <a:gd name="T76" fmla="*/ 4189222 w 4285615"/>
                <a:gd name="T77" fmla="*/ 95630 h 1824355"/>
                <a:gd name="T78" fmla="*/ 4140073 w 4285615"/>
                <a:gd name="T79" fmla="*/ 63246 h 1824355"/>
                <a:gd name="T80" fmla="*/ 4083050 w 4285615"/>
                <a:gd name="T81" fmla="*/ 36702 h 1824355"/>
                <a:gd name="T82" fmla="*/ 4019423 w 4285615"/>
                <a:gd name="T83" fmla="*/ 16763 h 1824355"/>
                <a:gd name="T84" fmla="*/ 3950335 w 4285615"/>
                <a:gd name="T85" fmla="*/ 4317 h 1824355"/>
                <a:gd name="T86" fmla="*/ 3876929 w 4285615"/>
                <a:gd name="T87" fmla="*/ 0 h 182435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85615"/>
                <a:gd name="T133" fmla="*/ 0 h 1824355"/>
                <a:gd name="T134" fmla="*/ 4285615 w 4285615"/>
                <a:gd name="T135" fmla="*/ 1824355 h 182435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85615" h="1824355">
                  <a:moveTo>
                    <a:pt x="3876929" y="0"/>
                  </a:moveTo>
                  <a:lnTo>
                    <a:pt x="408393" y="0"/>
                  </a:lnTo>
                  <a:lnTo>
                    <a:pt x="334975" y="4317"/>
                  </a:lnTo>
                  <a:lnTo>
                    <a:pt x="265874" y="16763"/>
                  </a:lnTo>
                  <a:lnTo>
                    <a:pt x="202247" y="36702"/>
                  </a:lnTo>
                  <a:lnTo>
                    <a:pt x="145249" y="63246"/>
                  </a:lnTo>
                  <a:lnTo>
                    <a:pt x="96037" y="95630"/>
                  </a:lnTo>
                  <a:lnTo>
                    <a:pt x="55753" y="133223"/>
                  </a:lnTo>
                  <a:lnTo>
                    <a:pt x="25539" y="175133"/>
                  </a:lnTo>
                  <a:lnTo>
                    <a:pt x="6578" y="220599"/>
                  </a:lnTo>
                  <a:lnTo>
                    <a:pt x="0" y="268986"/>
                  </a:lnTo>
                  <a:lnTo>
                    <a:pt x="0" y="1346327"/>
                  </a:lnTo>
                  <a:lnTo>
                    <a:pt x="6578" y="1394714"/>
                  </a:lnTo>
                  <a:lnTo>
                    <a:pt x="25539" y="1440307"/>
                  </a:lnTo>
                  <a:lnTo>
                    <a:pt x="55753" y="1482344"/>
                  </a:lnTo>
                  <a:lnTo>
                    <a:pt x="96037" y="1519936"/>
                  </a:lnTo>
                  <a:lnTo>
                    <a:pt x="145249" y="1552575"/>
                  </a:lnTo>
                  <a:lnTo>
                    <a:pt x="202247" y="1579117"/>
                  </a:lnTo>
                  <a:lnTo>
                    <a:pt x="265874" y="1599184"/>
                  </a:lnTo>
                  <a:lnTo>
                    <a:pt x="334975" y="1611757"/>
                  </a:lnTo>
                  <a:lnTo>
                    <a:pt x="408393" y="1616075"/>
                  </a:lnTo>
                  <a:lnTo>
                    <a:pt x="713866" y="1616075"/>
                  </a:lnTo>
                  <a:lnTo>
                    <a:pt x="2031619" y="1824101"/>
                  </a:lnTo>
                  <a:lnTo>
                    <a:pt x="1785112" y="1616075"/>
                  </a:lnTo>
                  <a:lnTo>
                    <a:pt x="3876929" y="1616075"/>
                  </a:lnTo>
                  <a:lnTo>
                    <a:pt x="3950335" y="1611757"/>
                  </a:lnTo>
                  <a:lnTo>
                    <a:pt x="4019423" y="1599184"/>
                  </a:lnTo>
                  <a:lnTo>
                    <a:pt x="4083050" y="1579117"/>
                  </a:lnTo>
                  <a:lnTo>
                    <a:pt x="4140073" y="1552575"/>
                  </a:lnTo>
                  <a:lnTo>
                    <a:pt x="4189222" y="1519936"/>
                  </a:lnTo>
                  <a:lnTo>
                    <a:pt x="4229608" y="1482344"/>
                  </a:lnTo>
                  <a:lnTo>
                    <a:pt x="4259707" y="1440307"/>
                  </a:lnTo>
                  <a:lnTo>
                    <a:pt x="4278757" y="1394714"/>
                  </a:lnTo>
                  <a:lnTo>
                    <a:pt x="4285234" y="1346327"/>
                  </a:lnTo>
                  <a:lnTo>
                    <a:pt x="4285234" y="268986"/>
                  </a:lnTo>
                  <a:lnTo>
                    <a:pt x="4278757" y="220599"/>
                  </a:lnTo>
                  <a:lnTo>
                    <a:pt x="4259707" y="175133"/>
                  </a:lnTo>
                  <a:lnTo>
                    <a:pt x="4229608" y="133223"/>
                  </a:lnTo>
                  <a:lnTo>
                    <a:pt x="4189222" y="95630"/>
                  </a:lnTo>
                  <a:lnTo>
                    <a:pt x="4140073" y="63246"/>
                  </a:lnTo>
                  <a:lnTo>
                    <a:pt x="4083050" y="36702"/>
                  </a:lnTo>
                  <a:lnTo>
                    <a:pt x="4019423" y="16763"/>
                  </a:lnTo>
                  <a:lnTo>
                    <a:pt x="3950335" y="4317"/>
                  </a:lnTo>
                  <a:lnTo>
                    <a:pt x="3876929" y="0"/>
                  </a:lnTo>
                  <a:close/>
                </a:path>
              </a:pathLst>
            </a:custGeom>
            <a:solidFill>
              <a:srgbClr val="FFFF99"/>
            </a:solidFill>
            <a:ln w="9525">
              <a:noFill/>
              <a:miter lim="800000"/>
              <a:headEnd/>
              <a:tailEnd/>
            </a:ln>
          </p:spPr>
          <p:txBody>
            <a:bodyPr lIns="0" tIns="0" rIns="0" bIns="0"/>
            <a:lstStyle/>
            <a:p>
              <a:endParaRPr lang="es-AR"/>
            </a:p>
          </p:txBody>
        </p:sp>
        <p:sp>
          <p:nvSpPr>
            <p:cNvPr id="44075" name="object 46"/>
            <p:cNvSpPr>
              <a:spLocks noChangeArrowheads="1"/>
            </p:cNvSpPr>
            <p:nvPr/>
          </p:nvSpPr>
          <p:spPr bwMode="auto">
            <a:xfrm>
              <a:off x="580644" y="643127"/>
              <a:ext cx="4414520" cy="1888489"/>
            </a:xfrm>
            <a:custGeom>
              <a:avLst/>
              <a:gdLst>
                <a:gd name="T0" fmla="*/ 4409567 w 4414520"/>
                <a:gd name="T1" fmla="*/ 247523 h 1888489"/>
                <a:gd name="T2" fmla="*/ 4353687 w 4414520"/>
                <a:gd name="T3" fmla="*/ 144653 h 1888489"/>
                <a:gd name="T4" fmla="*/ 4353179 w 4414520"/>
                <a:gd name="T5" fmla="*/ 292989 h 1888489"/>
                <a:gd name="T6" fmla="*/ 4348480 w 4414520"/>
                <a:gd name="T7" fmla="*/ 1421638 h 1888489"/>
                <a:gd name="T8" fmla="*/ 4289679 w 4414520"/>
                <a:gd name="T9" fmla="*/ 1521206 h 1888489"/>
                <a:gd name="T10" fmla="*/ 4196334 w 4414520"/>
                <a:gd name="T11" fmla="*/ 1585722 h 1888489"/>
                <a:gd name="T12" fmla="*/ 4074668 w 4414520"/>
                <a:gd name="T13" fmla="*/ 1624965 h 1888489"/>
                <a:gd name="T14" fmla="*/ 1832229 w 4414520"/>
                <a:gd name="T15" fmla="*/ 1634490 h 1888489"/>
                <a:gd name="T16" fmla="*/ 1816989 w 4414520"/>
                <a:gd name="T17" fmla="*/ 1646047 h 1888489"/>
                <a:gd name="T18" fmla="*/ 1813433 w 4414520"/>
                <a:gd name="T19" fmla="*/ 1661414 h 1888489"/>
                <a:gd name="T20" fmla="*/ 1843913 w 4414520"/>
                <a:gd name="T21" fmla="*/ 1687449 h 1888489"/>
                <a:gd name="T22" fmla="*/ 762762 w 4414520"/>
                <a:gd name="T23" fmla="*/ 1635252 h 1888489"/>
                <a:gd name="T24" fmla="*/ 758063 w 4414520"/>
                <a:gd name="T25" fmla="*/ 1634490 h 1888489"/>
                <a:gd name="T26" fmla="*/ 377812 w 4414520"/>
                <a:gd name="T27" fmla="*/ 1631315 h 1888489"/>
                <a:gd name="T28" fmla="*/ 253238 w 4414520"/>
                <a:gd name="T29" fmla="*/ 1600835 h 1888489"/>
                <a:gd name="T30" fmla="*/ 151790 w 4414520"/>
                <a:gd name="T31" fmla="*/ 1544320 h 1888489"/>
                <a:gd name="T32" fmla="*/ 84175 w 4414520"/>
                <a:gd name="T33" fmla="*/ 1469009 h 1888489"/>
                <a:gd name="T34" fmla="*/ 61112 w 4414520"/>
                <a:gd name="T35" fmla="*/ 1382395 h 1888489"/>
                <a:gd name="T36" fmla="*/ 82105 w 4414520"/>
                <a:gd name="T37" fmla="*/ 210058 h 1888489"/>
                <a:gd name="T38" fmla="*/ 149237 w 4414520"/>
                <a:gd name="T39" fmla="*/ 132080 h 1888489"/>
                <a:gd name="T40" fmla="*/ 252958 w 4414520"/>
                <a:gd name="T41" fmla="*/ 74041 h 1888489"/>
                <a:gd name="T42" fmla="*/ 387832 w 4414520"/>
                <a:gd name="T43" fmla="*/ 43180 h 1888489"/>
                <a:gd name="T44" fmla="*/ 3989959 w 4414520"/>
                <a:gd name="T45" fmla="*/ 40132 h 1888489"/>
                <a:gd name="T46" fmla="*/ 4164584 w 4414520"/>
                <a:gd name="T47" fmla="*/ 75565 h 1888489"/>
                <a:gd name="T48" fmla="*/ 4266184 w 4414520"/>
                <a:gd name="T49" fmla="*/ 132588 h 1888489"/>
                <a:gd name="T50" fmla="*/ 4334764 w 4414520"/>
                <a:gd name="T51" fmla="*/ 215773 h 1888489"/>
                <a:gd name="T52" fmla="*/ 4353179 w 4414520"/>
                <a:gd name="T53" fmla="*/ 292989 h 1888489"/>
                <a:gd name="T54" fmla="*/ 4312031 w 4414520"/>
                <a:gd name="T55" fmla="*/ 105664 h 1888489"/>
                <a:gd name="T56" fmla="*/ 4194937 w 4414520"/>
                <a:gd name="T57" fmla="*/ 40132 h 1888489"/>
                <a:gd name="T58" fmla="*/ 4013454 w 4414520"/>
                <a:gd name="T59" fmla="*/ 762 h 1888489"/>
                <a:gd name="T60" fmla="*/ 377253 w 4414520"/>
                <a:gd name="T61" fmla="*/ 3048 h 1888489"/>
                <a:gd name="T62" fmla="*/ 219062 w 4414520"/>
                <a:gd name="T63" fmla="*/ 40386 h 1888489"/>
                <a:gd name="T64" fmla="*/ 100139 w 4414520"/>
                <a:gd name="T65" fmla="*/ 107315 h 1888489"/>
                <a:gd name="T66" fmla="*/ 23837 w 4414520"/>
                <a:gd name="T67" fmla="*/ 197104 h 1888489"/>
                <a:gd name="T68" fmla="*/ 0 w 4414520"/>
                <a:gd name="T69" fmla="*/ 277495 h 1888489"/>
                <a:gd name="T70" fmla="*/ 5778 w 4414520"/>
                <a:gd name="T71" fmla="*/ 1430528 h 1888489"/>
                <a:gd name="T72" fmla="*/ 49669 w 4414520"/>
                <a:gd name="T73" fmla="*/ 1517269 h 1888489"/>
                <a:gd name="T74" fmla="*/ 182410 w 4414520"/>
                <a:gd name="T75" fmla="*/ 1618742 h 1888489"/>
                <a:gd name="T76" fmla="*/ 304711 w 4414520"/>
                <a:gd name="T77" fmla="*/ 1660144 h 1888489"/>
                <a:gd name="T78" fmla="*/ 445414 w 4414520"/>
                <a:gd name="T79" fmla="*/ 1675257 h 1888489"/>
                <a:gd name="T80" fmla="*/ 753491 w 4414520"/>
                <a:gd name="T81" fmla="*/ 1675257 h 1888489"/>
                <a:gd name="T82" fmla="*/ 2087245 w 4414520"/>
                <a:gd name="T83" fmla="*/ 1885823 h 1888489"/>
                <a:gd name="T84" fmla="*/ 2102485 w 4414520"/>
                <a:gd name="T85" fmla="*/ 1887347 h 1888489"/>
                <a:gd name="T86" fmla="*/ 2120138 w 4414520"/>
                <a:gd name="T87" fmla="*/ 1877314 h 1888489"/>
                <a:gd name="T88" fmla="*/ 2125726 w 4414520"/>
                <a:gd name="T89" fmla="*/ 1865122 h 1888489"/>
                <a:gd name="T90" fmla="*/ 2118995 w 4414520"/>
                <a:gd name="T91" fmla="*/ 1853438 h 1888489"/>
                <a:gd name="T92" fmla="*/ 3968877 w 4414520"/>
                <a:gd name="T93" fmla="*/ 1675257 h 1888489"/>
                <a:gd name="T94" fmla="*/ 4167632 w 4414520"/>
                <a:gd name="T95" fmla="*/ 1644650 h 1888489"/>
                <a:gd name="T96" fmla="*/ 4293489 w 4414520"/>
                <a:gd name="T97" fmla="*/ 1583182 h 1888489"/>
                <a:gd name="T98" fmla="*/ 4380103 w 4414520"/>
                <a:gd name="T99" fmla="*/ 1495679 h 1888489"/>
                <a:gd name="T100" fmla="*/ 4401312 w 4414520"/>
                <a:gd name="T101" fmla="*/ 1454785 h 1888489"/>
                <a:gd name="T102" fmla="*/ 4409567 w 4414520"/>
                <a:gd name="T103" fmla="*/ 1426337 h 1888489"/>
                <a:gd name="T104" fmla="*/ 4414266 w 4414520"/>
                <a:gd name="T105" fmla="*/ 276733 h 188848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14520"/>
                <a:gd name="T160" fmla="*/ 0 h 1888489"/>
                <a:gd name="T161" fmla="*/ 4414520 w 4414520"/>
                <a:gd name="T162" fmla="*/ 1888489 h 188848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14520" h="1888489">
                  <a:moveTo>
                    <a:pt x="4414266" y="276733"/>
                  </a:moveTo>
                  <a:lnTo>
                    <a:pt x="4409567" y="247523"/>
                  </a:lnTo>
                  <a:lnTo>
                    <a:pt x="4392295" y="201168"/>
                  </a:lnTo>
                  <a:lnTo>
                    <a:pt x="4353687" y="144653"/>
                  </a:lnTo>
                  <a:lnTo>
                    <a:pt x="4353179" y="144183"/>
                  </a:lnTo>
                  <a:lnTo>
                    <a:pt x="4353179" y="292989"/>
                  </a:lnTo>
                  <a:lnTo>
                    <a:pt x="4353179" y="1382395"/>
                  </a:lnTo>
                  <a:lnTo>
                    <a:pt x="4348480" y="1421638"/>
                  </a:lnTo>
                  <a:lnTo>
                    <a:pt x="4329684" y="1469517"/>
                  </a:lnTo>
                  <a:lnTo>
                    <a:pt x="4289679" y="1521206"/>
                  </a:lnTo>
                  <a:lnTo>
                    <a:pt x="4247134" y="1556258"/>
                  </a:lnTo>
                  <a:lnTo>
                    <a:pt x="4196334" y="1585722"/>
                  </a:lnTo>
                  <a:lnTo>
                    <a:pt x="4138422" y="1608836"/>
                  </a:lnTo>
                  <a:lnTo>
                    <a:pt x="4074668" y="1624965"/>
                  </a:lnTo>
                  <a:lnTo>
                    <a:pt x="4006469" y="1633728"/>
                  </a:lnTo>
                  <a:lnTo>
                    <a:pt x="1832229" y="1634490"/>
                  </a:lnTo>
                  <a:lnTo>
                    <a:pt x="1821688" y="1639062"/>
                  </a:lnTo>
                  <a:lnTo>
                    <a:pt x="1816989" y="1646047"/>
                  </a:lnTo>
                  <a:lnTo>
                    <a:pt x="1811020" y="1652905"/>
                  </a:lnTo>
                  <a:lnTo>
                    <a:pt x="1813433" y="1661414"/>
                  </a:lnTo>
                  <a:lnTo>
                    <a:pt x="1820418" y="1667637"/>
                  </a:lnTo>
                  <a:lnTo>
                    <a:pt x="1843913" y="1687449"/>
                  </a:lnTo>
                  <a:lnTo>
                    <a:pt x="2016252" y="1832864"/>
                  </a:lnTo>
                  <a:lnTo>
                    <a:pt x="762762" y="1635252"/>
                  </a:lnTo>
                  <a:lnTo>
                    <a:pt x="760349" y="1635252"/>
                  </a:lnTo>
                  <a:lnTo>
                    <a:pt x="758063" y="1634490"/>
                  </a:lnTo>
                  <a:lnTo>
                    <a:pt x="445414" y="1634490"/>
                  </a:lnTo>
                  <a:lnTo>
                    <a:pt x="377812" y="1631315"/>
                  </a:lnTo>
                  <a:lnTo>
                    <a:pt x="313296" y="1619885"/>
                  </a:lnTo>
                  <a:lnTo>
                    <a:pt x="253238" y="1600835"/>
                  </a:lnTo>
                  <a:lnTo>
                    <a:pt x="198958" y="1575308"/>
                  </a:lnTo>
                  <a:lnTo>
                    <a:pt x="151790" y="1544320"/>
                  </a:lnTo>
                  <a:lnTo>
                    <a:pt x="113093" y="1508506"/>
                  </a:lnTo>
                  <a:lnTo>
                    <a:pt x="84175" y="1469009"/>
                  </a:lnTo>
                  <a:lnTo>
                    <a:pt x="66408" y="1426591"/>
                  </a:lnTo>
                  <a:lnTo>
                    <a:pt x="61112" y="1382395"/>
                  </a:lnTo>
                  <a:lnTo>
                    <a:pt x="61112" y="292227"/>
                  </a:lnTo>
                  <a:lnTo>
                    <a:pt x="82105" y="210058"/>
                  </a:lnTo>
                  <a:lnTo>
                    <a:pt x="110388" y="169164"/>
                  </a:lnTo>
                  <a:lnTo>
                    <a:pt x="149237" y="132080"/>
                  </a:lnTo>
                  <a:lnTo>
                    <a:pt x="197231" y="99949"/>
                  </a:lnTo>
                  <a:lnTo>
                    <a:pt x="252958" y="74041"/>
                  </a:lnTo>
                  <a:lnTo>
                    <a:pt x="314960" y="55499"/>
                  </a:lnTo>
                  <a:lnTo>
                    <a:pt x="387832" y="43180"/>
                  </a:lnTo>
                  <a:lnTo>
                    <a:pt x="426618" y="40132"/>
                  </a:lnTo>
                  <a:lnTo>
                    <a:pt x="3989959" y="40132"/>
                  </a:lnTo>
                  <a:lnTo>
                    <a:pt x="4086225" y="51943"/>
                  </a:lnTo>
                  <a:lnTo>
                    <a:pt x="4164584" y="75565"/>
                  </a:lnTo>
                  <a:lnTo>
                    <a:pt x="4227322" y="105664"/>
                  </a:lnTo>
                  <a:lnTo>
                    <a:pt x="4266184" y="132588"/>
                  </a:lnTo>
                  <a:lnTo>
                    <a:pt x="4299839" y="164338"/>
                  </a:lnTo>
                  <a:lnTo>
                    <a:pt x="4334764" y="215773"/>
                  </a:lnTo>
                  <a:lnTo>
                    <a:pt x="4348480" y="254381"/>
                  </a:lnTo>
                  <a:lnTo>
                    <a:pt x="4353179" y="292989"/>
                  </a:lnTo>
                  <a:lnTo>
                    <a:pt x="4353179" y="144183"/>
                  </a:lnTo>
                  <a:lnTo>
                    <a:pt x="4312031" y="105664"/>
                  </a:lnTo>
                  <a:lnTo>
                    <a:pt x="4268470" y="75565"/>
                  </a:lnTo>
                  <a:lnTo>
                    <a:pt x="4194937" y="40132"/>
                  </a:lnTo>
                  <a:lnTo>
                    <a:pt x="4104513" y="13208"/>
                  </a:lnTo>
                  <a:lnTo>
                    <a:pt x="4013454" y="762"/>
                  </a:lnTo>
                  <a:lnTo>
                    <a:pt x="421919" y="0"/>
                  </a:lnTo>
                  <a:lnTo>
                    <a:pt x="377253" y="3048"/>
                  </a:lnTo>
                  <a:lnTo>
                    <a:pt x="312623" y="13081"/>
                  </a:lnTo>
                  <a:lnTo>
                    <a:pt x="219062" y="40386"/>
                  </a:lnTo>
                  <a:lnTo>
                    <a:pt x="154889" y="70612"/>
                  </a:lnTo>
                  <a:lnTo>
                    <a:pt x="100139" y="107315"/>
                  </a:lnTo>
                  <a:lnTo>
                    <a:pt x="56057" y="149860"/>
                  </a:lnTo>
                  <a:lnTo>
                    <a:pt x="23837" y="197104"/>
                  </a:lnTo>
                  <a:lnTo>
                    <a:pt x="4699" y="248285"/>
                  </a:lnTo>
                  <a:lnTo>
                    <a:pt x="0" y="277495"/>
                  </a:lnTo>
                  <a:lnTo>
                    <a:pt x="0" y="1383157"/>
                  </a:lnTo>
                  <a:lnTo>
                    <a:pt x="5778" y="1430528"/>
                  </a:lnTo>
                  <a:lnTo>
                    <a:pt x="22656" y="1475486"/>
                  </a:lnTo>
                  <a:lnTo>
                    <a:pt x="49669" y="1517269"/>
                  </a:lnTo>
                  <a:lnTo>
                    <a:pt x="130479" y="1589532"/>
                  </a:lnTo>
                  <a:lnTo>
                    <a:pt x="182410" y="1618742"/>
                  </a:lnTo>
                  <a:lnTo>
                    <a:pt x="240804" y="1642491"/>
                  </a:lnTo>
                  <a:lnTo>
                    <a:pt x="304711" y="1660144"/>
                  </a:lnTo>
                  <a:lnTo>
                    <a:pt x="373227" y="1671320"/>
                  </a:lnTo>
                  <a:lnTo>
                    <a:pt x="445414" y="1675257"/>
                  </a:lnTo>
                  <a:lnTo>
                    <a:pt x="748665" y="1675257"/>
                  </a:lnTo>
                  <a:lnTo>
                    <a:pt x="753491" y="1675257"/>
                  </a:lnTo>
                  <a:lnTo>
                    <a:pt x="755650" y="1675638"/>
                  </a:lnTo>
                  <a:lnTo>
                    <a:pt x="2087245" y="1885823"/>
                  </a:lnTo>
                  <a:lnTo>
                    <a:pt x="2100199" y="1888109"/>
                  </a:lnTo>
                  <a:lnTo>
                    <a:pt x="2102485" y="1887347"/>
                  </a:lnTo>
                  <a:lnTo>
                    <a:pt x="2113153" y="1884299"/>
                  </a:lnTo>
                  <a:lnTo>
                    <a:pt x="2120138" y="1877314"/>
                  </a:lnTo>
                  <a:lnTo>
                    <a:pt x="2124583" y="1871345"/>
                  </a:lnTo>
                  <a:lnTo>
                    <a:pt x="2125726" y="1865122"/>
                  </a:lnTo>
                  <a:lnTo>
                    <a:pt x="2123821" y="1859026"/>
                  </a:lnTo>
                  <a:lnTo>
                    <a:pt x="2118995" y="1853438"/>
                  </a:lnTo>
                  <a:lnTo>
                    <a:pt x="1907159" y="1675257"/>
                  </a:lnTo>
                  <a:lnTo>
                    <a:pt x="3968877" y="1675257"/>
                  </a:lnTo>
                  <a:lnTo>
                    <a:pt x="4093718" y="1663700"/>
                  </a:lnTo>
                  <a:lnTo>
                    <a:pt x="4167632" y="1644650"/>
                  </a:lnTo>
                  <a:lnTo>
                    <a:pt x="4234688" y="1617599"/>
                  </a:lnTo>
                  <a:lnTo>
                    <a:pt x="4293489" y="1583182"/>
                  </a:lnTo>
                  <a:lnTo>
                    <a:pt x="4342384" y="1542288"/>
                  </a:lnTo>
                  <a:lnTo>
                    <a:pt x="4380103" y="1495679"/>
                  </a:lnTo>
                  <a:lnTo>
                    <a:pt x="4394327" y="1468755"/>
                  </a:lnTo>
                  <a:lnTo>
                    <a:pt x="4401312" y="1454785"/>
                  </a:lnTo>
                  <a:lnTo>
                    <a:pt x="4406011" y="1440942"/>
                  </a:lnTo>
                  <a:lnTo>
                    <a:pt x="4409567" y="1426337"/>
                  </a:lnTo>
                  <a:lnTo>
                    <a:pt x="4414266" y="1397000"/>
                  </a:lnTo>
                  <a:lnTo>
                    <a:pt x="4414266" y="276733"/>
                  </a:lnTo>
                  <a:close/>
                </a:path>
              </a:pathLst>
            </a:custGeom>
            <a:solidFill>
              <a:srgbClr val="006666"/>
            </a:solidFill>
            <a:ln w="9525">
              <a:noFill/>
              <a:miter lim="800000"/>
              <a:headEnd/>
              <a:tailEnd/>
            </a:ln>
          </p:spPr>
          <p:txBody>
            <a:bodyPr lIns="0" tIns="0" rIns="0" bIns="0"/>
            <a:lstStyle/>
            <a:p>
              <a:endParaRPr lang="es-AR"/>
            </a:p>
          </p:txBody>
        </p:sp>
      </p:grpSp>
      <p:sp>
        <p:nvSpPr>
          <p:cNvPr id="47" name="object 47"/>
          <p:cNvSpPr txBox="1"/>
          <p:nvPr/>
        </p:nvSpPr>
        <p:spPr>
          <a:xfrm>
            <a:off x="6583125" y="1738406"/>
            <a:ext cx="187970" cy="382156"/>
          </a:xfrm>
          <a:prstGeom prst="rect">
            <a:avLst/>
          </a:prstGeom>
        </p:spPr>
        <p:txBody>
          <a:bodyPr lIns="0" tIns="12700" rIns="0" bIns="0">
            <a:spAutoFit/>
          </a:bodyPr>
          <a:lstStyle/>
          <a:p>
            <a:pPr>
              <a:spcBef>
                <a:spcPts val="100"/>
              </a:spcBef>
              <a:defRPr/>
            </a:pPr>
            <a:r>
              <a:rPr sz="1450" spc="-25" dirty="0">
                <a:latin typeface="Arial"/>
                <a:cs typeface="Arial"/>
              </a:rPr>
              <a:t>C</a:t>
            </a:r>
            <a:r>
              <a:rPr sz="950" spc="-25" dirty="0">
                <a:latin typeface="Arial"/>
                <a:cs typeface="Arial"/>
              </a:rPr>
              <a:t>g</a:t>
            </a:r>
            <a:endParaRPr sz="950">
              <a:latin typeface="Arial"/>
              <a:cs typeface="Arial"/>
            </a:endParaRPr>
          </a:p>
        </p:txBody>
      </p:sp>
      <p:sp>
        <p:nvSpPr>
          <p:cNvPr id="48" name="object 48"/>
          <p:cNvSpPr txBox="1"/>
          <p:nvPr/>
        </p:nvSpPr>
        <p:spPr>
          <a:xfrm>
            <a:off x="7811195" y="1729652"/>
            <a:ext cx="224172" cy="235962"/>
          </a:xfrm>
          <a:prstGeom prst="rect">
            <a:avLst/>
          </a:prstGeom>
        </p:spPr>
        <p:txBody>
          <a:bodyPr lIns="0" tIns="12700" rIns="0" bIns="0">
            <a:spAutoFit/>
          </a:bodyPr>
          <a:lstStyle/>
          <a:p>
            <a:pPr marL="25400">
              <a:spcBef>
                <a:spcPts val="100"/>
              </a:spcBef>
              <a:defRPr/>
            </a:pPr>
            <a:r>
              <a:rPr sz="1450" spc="-25" dirty="0">
                <a:latin typeface="Arial"/>
                <a:cs typeface="Arial"/>
              </a:rPr>
              <a:t>C</a:t>
            </a:r>
            <a:r>
              <a:rPr sz="1425" spc="-37" baseline="-17543" dirty="0">
                <a:latin typeface="Arial"/>
                <a:cs typeface="Arial"/>
              </a:rPr>
              <a:t>s</a:t>
            </a:r>
            <a:endParaRPr sz="1425" baseline="-17543">
              <a:latin typeface="Arial"/>
              <a:cs typeface="Arial"/>
            </a:endParaRPr>
          </a:p>
        </p:txBody>
      </p:sp>
      <p:sp>
        <p:nvSpPr>
          <p:cNvPr id="44045" name="object 49"/>
          <p:cNvSpPr>
            <a:spLocks noGrp="1"/>
          </p:cNvSpPr>
          <p:nvPr>
            <p:ph type="title"/>
          </p:nvPr>
        </p:nvSpPr>
        <p:spPr>
          <a:xfrm>
            <a:off x="625175" y="763288"/>
            <a:ext cx="3650794" cy="1702133"/>
          </a:xfrm>
        </p:spPr>
        <p:txBody>
          <a:bodyPr lIns="0" tIns="6985" rIns="0" bIns="0">
            <a:spAutoFit/>
          </a:bodyPr>
          <a:lstStyle/>
          <a:p>
            <a:pPr marL="12700">
              <a:lnSpc>
                <a:spcPct val="102000"/>
              </a:lnSpc>
              <a:spcBef>
                <a:spcPts val="50"/>
              </a:spcBef>
            </a:pPr>
            <a:r>
              <a:rPr lang="es-AR" altLang="en-US" sz="1800" smtClean="0">
                <a:solidFill>
                  <a:srgbClr val="000000"/>
                </a:solidFill>
                <a:latin typeface="Arial" pitchFamily="34" charset="0"/>
                <a:cs typeface="Arial" pitchFamily="34" charset="0"/>
              </a:rPr>
              <a:t>La onda completa se puede simular por la descarga de un capacitor, mientras la onda corta mediante la operación de un gap que produce la descarga en el momento requerido.</a:t>
            </a:r>
            <a:endParaRPr lang="es-AR" altLang="en-US" sz="1800" smtClean="0">
              <a:latin typeface="Arial" pitchFamily="34" charset="0"/>
              <a:cs typeface="Arial" pitchFamily="34" charset="0"/>
            </a:endParaRPr>
          </a:p>
        </p:txBody>
      </p:sp>
      <p:grpSp>
        <p:nvGrpSpPr>
          <p:cNvPr id="5" name="object 50"/>
          <p:cNvGrpSpPr>
            <a:grpSpLocks/>
          </p:cNvGrpSpPr>
          <p:nvPr/>
        </p:nvGrpSpPr>
        <p:grpSpPr bwMode="auto">
          <a:xfrm>
            <a:off x="1687552" y="3137183"/>
            <a:ext cx="2612086" cy="2776546"/>
            <a:chOff x="1924811" y="2845307"/>
            <a:chExt cx="2978150" cy="2517775"/>
          </a:xfrm>
        </p:grpSpPr>
        <p:sp>
          <p:nvSpPr>
            <p:cNvPr id="44052" name="object 51"/>
            <p:cNvSpPr>
              <a:spLocks noChangeArrowheads="1"/>
            </p:cNvSpPr>
            <p:nvPr/>
          </p:nvSpPr>
          <p:spPr bwMode="auto">
            <a:xfrm>
              <a:off x="4849368" y="3352799"/>
              <a:ext cx="53340" cy="1866900"/>
            </a:xfrm>
            <a:custGeom>
              <a:avLst/>
              <a:gdLst>
                <a:gd name="T0" fmla="*/ 53340 w 53339"/>
                <a:gd name="T1" fmla="*/ 1706880 h 1866900"/>
                <a:gd name="T2" fmla="*/ 0 w 53339"/>
                <a:gd name="T3" fmla="*/ 1706880 h 1866900"/>
                <a:gd name="T4" fmla="*/ 0 w 53339"/>
                <a:gd name="T5" fmla="*/ 1866900 h 1866900"/>
                <a:gd name="T6" fmla="*/ 53340 w 53339"/>
                <a:gd name="T7" fmla="*/ 1866900 h 1866900"/>
                <a:gd name="T8" fmla="*/ 53340 w 53339"/>
                <a:gd name="T9" fmla="*/ 1706880 h 1866900"/>
                <a:gd name="T10" fmla="*/ 53340 w 53339"/>
                <a:gd name="T11" fmla="*/ 1493507 h 1866900"/>
                <a:gd name="T12" fmla="*/ 0 w 53339"/>
                <a:gd name="T13" fmla="*/ 1493507 h 1866900"/>
                <a:gd name="T14" fmla="*/ 0 w 53339"/>
                <a:gd name="T15" fmla="*/ 1653540 h 1866900"/>
                <a:gd name="T16" fmla="*/ 53340 w 53339"/>
                <a:gd name="T17" fmla="*/ 1653540 h 1866900"/>
                <a:gd name="T18" fmla="*/ 53340 w 53339"/>
                <a:gd name="T19" fmla="*/ 1493507 h 1866900"/>
                <a:gd name="T20" fmla="*/ 53340 w 53339"/>
                <a:gd name="T21" fmla="*/ 1280147 h 1866900"/>
                <a:gd name="T22" fmla="*/ 0 w 53339"/>
                <a:gd name="T23" fmla="*/ 1280147 h 1866900"/>
                <a:gd name="T24" fmla="*/ 0 w 53339"/>
                <a:gd name="T25" fmla="*/ 1440180 h 1866900"/>
                <a:gd name="T26" fmla="*/ 53340 w 53339"/>
                <a:gd name="T27" fmla="*/ 1440180 h 1866900"/>
                <a:gd name="T28" fmla="*/ 53340 w 53339"/>
                <a:gd name="T29" fmla="*/ 1280147 h 1866900"/>
                <a:gd name="T30" fmla="*/ 53340 w 53339"/>
                <a:gd name="T31" fmla="*/ 1066800 h 1866900"/>
                <a:gd name="T32" fmla="*/ 0 w 53339"/>
                <a:gd name="T33" fmla="*/ 1066800 h 1866900"/>
                <a:gd name="T34" fmla="*/ 0 w 53339"/>
                <a:gd name="T35" fmla="*/ 1226820 h 1866900"/>
                <a:gd name="T36" fmla="*/ 53340 w 53339"/>
                <a:gd name="T37" fmla="*/ 1226820 h 1866900"/>
                <a:gd name="T38" fmla="*/ 53340 w 53339"/>
                <a:gd name="T39" fmla="*/ 1066800 h 1866900"/>
                <a:gd name="T40" fmla="*/ 53340 w 53339"/>
                <a:gd name="T41" fmla="*/ 853452 h 1866900"/>
                <a:gd name="T42" fmla="*/ 0 w 53339"/>
                <a:gd name="T43" fmla="*/ 853452 h 1866900"/>
                <a:gd name="T44" fmla="*/ 0 w 53339"/>
                <a:gd name="T45" fmla="*/ 1013460 h 1866900"/>
                <a:gd name="T46" fmla="*/ 53340 w 53339"/>
                <a:gd name="T47" fmla="*/ 1013460 h 1866900"/>
                <a:gd name="T48" fmla="*/ 53340 w 53339"/>
                <a:gd name="T49" fmla="*/ 853452 h 1866900"/>
                <a:gd name="T50" fmla="*/ 53340 w 53339"/>
                <a:gd name="T51" fmla="*/ 640080 h 1866900"/>
                <a:gd name="T52" fmla="*/ 0 w 53339"/>
                <a:gd name="T53" fmla="*/ 640080 h 1866900"/>
                <a:gd name="T54" fmla="*/ 0 w 53339"/>
                <a:gd name="T55" fmla="*/ 800100 h 1866900"/>
                <a:gd name="T56" fmla="*/ 53340 w 53339"/>
                <a:gd name="T57" fmla="*/ 800100 h 1866900"/>
                <a:gd name="T58" fmla="*/ 53340 w 53339"/>
                <a:gd name="T59" fmla="*/ 640080 h 1866900"/>
                <a:gd name="T60" fmla="*/ 53340 w 53339"/>
                <a:gd name="T61" fmla="*/ 426707 h 1866900"/>
                <a:gd name="T62" fmla="*/ 0 w 53339"/>
                <a:gd name="T63" fmla="*/ 426707 h 1866900"/>
                <a:gd name="T64" fmla="*/ 0 w 53339"/>
                <a:gd name="T65" fmla="*/ 586740 h 1866900"/>
                <a:gd name="T66" fmla="*/ 53340 w 53339"/>
                <a:gd name="T67" fmla="*/ 586740 h 1866900"/>
                <a:gd name="T68" fmla="*/ 53340 w 53339"/>
                <a:gd name="T69" fmla="*/ 426707 h 1866900"/>
                <a:gd name="T70" fmla="*/ 53340 w 53339"/>
                <a:gd name="T71" fmla="*/ 213347 h 1866900"/>
                <a:gd name="T72" fmla="*/ 0 w 53339"/>
                <a:gd name="T73" fmla="*/ 213347 h 1866900"/>
                <a:gd name="T74" fmla="*/ 0 w 53339"/>
                <a:gd name="T75" fmla="*/ 373380 h 1866900"/>
                <a:gd name="T76" fmla="*/ 53340 w 53339"/>
                <a:gd name="T77" fmla="*/ 373380 h 1866900"/>
                <a:gd name="T78" fmla="*/ 53340 w 53339"/>
                <a:gd name="T79" fmla="*/ 213347 h 1866900"/>
                <a:gd name="T80" fmla="*/ 53340 w 53339"/>
                <a:gd name="T81" fmla="*/ 0 h 1866900"/>
                <a:gd name="T82" fmla="*/ 0 w 53339"/>
                <a:gd name="T83" fmla="*/ 0 h 1866900"/>
                <a:gd name="T84" fmla="*/ 0 w 53339"/>
                <a:gd name="T85" fmla="*/ 160020 h 1866900"/>
                <a:gd name="T86" fmla="*/ 53340 w 53339"/>
                <a:gd name="T87" fmla="*/ 160020 h 1866900"/>
                <a:gd name="T88" fmla="*/ 53340 w 53339"/>
                <a:gd name="T89" fmla="*/ 0 h 18669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3339"/>
                <a:gd name="T136" fmla="*/ 0 h 1866900"/>
                <a:gd name="T137" fmla="*/ 53339 w 53339"/>
                <a:gd name="T138" fmla="*/ 1866900 h 18669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3339" h="1866900">
                  <a:moveTo>
                    <a:pt x="53340" y="1706880"/>
                  </a:moveTo>
                  <a:lnTo>
                    <a:pt x="0" y="1706880"/>
                  </a:lnTo>
                  <a:lnTo>
                    <a:pt x="0" y="1866900"/>
                  </a:lnTo>
                  <a:lnTo>
                    <a:pt x="53340" y="1866900"/>
                  </a:lnTo>
                  <a:lnTo>
                    <a:pt x="53340" y="1706880"/>
                  </a:lnTo>
                  <a:close/>
                </a:path>
                <a:path w="53339" h="1866900">
                  <a:moveTo>
                    <a:pt x="53340" y="1493507"/>
                  </a:moveTo>
                  <a:lnTo>
                    <a:pt x="0" y="1493507"/>
                  </a:lnTo>
                  <a:lnTo>
                    <a:pt x="0" y="1653540"/>
                  </a:lnTo>
                  <a:lnTo>
                    <a:pt x="53340" y="1653540"/>
                  </a:lnTo>
                  <a:lnTo>
                    <a:pt x="53340" y="1493507"/>
                  </a:lnTo>
                  <a:close/>
                </a:path>
                <a:path w="53339" h="1866900">
                  <a:moveTo>
                    <a:pt x="53340" y="1280147"/>
                  </a:moveTo>
                  <a:lnTo>
                    <a:pt x="0" y="1280147"/>
                  </a:lnTo>
                  <a:lnTo>
                    <a:pt x="0" y="1440180"/>
                  </a:lnTo>
                  <a:lnTo>
                    <a:pt x="53340" y="1440180"/>
                  </a:lnTo>
                  <a:lnTo>
                    <a:pt x="53340" y="1280147"/>
                  </a:lnTo>
                  <a:close/>
                </a:path>
                <a:path w="53339" h="1866900">
                  <a:moveTo>
                    <a:pt x="53340" y="1066800"/>
                  </a:moveTo>
                  <a:lnTo>
                    <a:pt x="0" y="1066800"/>
                  </a:lnTo>
                  <a:lnTo>
                    <a:pt x="0" y="1226820"/>
                  </a:lnTo>
                  <a:lnTo>
                    <a:pt x="53340" y="1226820"/>
                  </a:lnTo>
                  <a:lnTo>
                    <a:pt x="53340" y="1066800"/>
                  </a:lnTo>
                  <a:close/>
                </a:path>
                <a:path w="53339" h="1866900">
                  <a:moveTo>
                    <a:pt x="53340" y="853452"/>
                  </a:moveTo>
                  <a:lnTo>
                    <a:pt x="0" y="853452"/>
                  </a:lnTo>
                  <a:lnTo>
                    <a:pt x="0" y="1013460"/>
                  </a:lnTo>
                  <a:lnTo>
                    <a:pt x="53340" y="1013460"/>
                  </a:lnTo>
                  <a:lnTo>
                    <a:pt x="53340" y="853452"/>
                  </a:lnTo>
                  <a:close/>
                </a:path>
                <a:path w="53339" h="1866900">
                  <a:moveTo>
                    <a:pt x="53340" y="640080"/>
                  </a:moveTo>
                  <a:lnTo>
                    <a:pt x="0" y="640080"/>
                  </a:lnTo>
                  <a:lnTo>
                    <a:pt x="0" y="800100"/>
                  </a:lnTo>
                  <a:lnTo>
                    <a:pt x="53340" y="800100"/>
                  </a:lnTo>
                  <a:lnTo>
                    <a:pt x="53340" y="640080"/>
                  </a:lnTo>
                  <a:close/>
                </a:path>
                <a:path w="53339" h="1866900">
                  <a:moveTo>
                    <a:pt x="53340" y="426707"/>
                  </a:moveTo>
                  <a:lnTo>
                    <a:pt x="0" y="426707"/>
                  </a:lnTo>
                  <a:lnTo>
                    <a:pt x="0" y="586740"/>
                  </a:lnTo>
                  <a:lnTo>
                    <a:pt x="53340" y="586740"/>
                  </a:lnTo>
                  <a:lnTo>
                    <a:pt x="53340" y="426707"/>
                  </a:lnTo>
                  <a:close/>
                </a:path>
                <a:path w="53339" h="1866900">
                  <a:moveTo>
                    <a:pt x="53340" y="213347"/>
                  </a:moveTo>
                  <a:lnTo>
                    <a:pt x="0" y="213347"/>
                  </a:lnTo>
                  <a:lnTo>
                    <a:pt x="0" y="373380"/>
                  </a:lnTo>
                  <a:lnTo>
                    <a:pt x="53340" y="373380"/>
                  </a:lnTo>
                  <a:lnTo>
                    <a:pt x="53340" y="213347"/>
                  </a:lnTo>
                  <a:close/>
                </a:path>
                <a:path w="53339" h="1866900">
                  <a:moveTo>
                    <a:pt x="53340" y="0"/>
                  </a:moveTo>
                  <a:lnTo>
                    <a:pt x="0" y="0"/>
                  </a:lnTo>
                  <a:lnTo>
                    <a:pt x="0" y="160020"/>
                  </a:lnTo>
                  <a:lnTo>
                    <a:pt x="53340" y="160020"/>
                  </a:lnTo>
                  <a:lnTo>
                    <a:pt x="53340" y="0"/>
                  </a:lnTo>
                  <a:close/>
                </a:path>
              </a:pathLst>
            </a:custGeom>
            <a:solidFill>
              <a:srgbClr val="000000"/>
            </a:solidFill>
            <a:ln w="9525">
              <a:noFill/>
              <a:miter lim="800000"/>
              <a:headEnd/>
              <a:tailEnd/>
            </a:ln>
          </p:spPr>
          <p:txBody>
            <a:bodyPr lIns="0" tIns="0" rIns="0" bIns="0"/>
            <a:lstStyle/>
            <a:p>
              <a:endParaRPr lang="es-AR"/>
            </a:p>
          </p:txBody>
        </p:sp>
        <p:sp>
          <p:nvSpPr>
            <p:cNvPr id="44053" name="object 52"/>
            <p:cNvSpPr>
              <a:spLocks noChangeArrowheads="1"/>
            </p:cNvSpPr>
            <p:nvPr/>
          </p:nvSpPr>
          <p:spPr bwMode="auto">
            <a:xfrm>
              <a:off x="2208275" y="2845307"/>
              <a:ext cx="798195" cy="480059"/>
            </a:xfrm>
            <a:custGeom>
              <a:avLst/>
              <a:gdLst>
                <a:gd name="T0" fmla="*/ 590676 w 798194"/>
                <a:gd name="T1" fmla="*/ 0 h 480060"/>
                <a:gd name="T2" fmla="*/ 543941 w 798194"/>
                <a:gd name="T3" fmla="*/ 4063 h 480060"/>
                <a:gd name="T4" fmla="*/ 495807 w 798194"/>
                <a:gd name="T5" fmla="*/ 19684 h 480060"/>
                <a:gd name="T6" fmla="*/ 448056 w 798194"/>
                <a:gd name="T7" fmla="*/ 43052 h 480060"/>
                <a:gd name="T8" fmla="*/ 402717 w 798194"/>
                <a:gd name="T9" fmla="*/ 70612 h 480060"/>
                <a:gd name="T10" fmla="*/ 361569 w 798194"/>
                <a:gd name="T11" fmla="*/ 98551 h 480060"/>
                <a:gd name="T12" fmla="*/ 326517 w 798194"/>
                <a:gd name="T13" fmla="*/ 122936 h 480060"/>
                <a:gd name="T14" fmla="*/ 278511 w 798194"/>
                <a:gd name="T15" fmla="*/ 157987 h 480060"/>
                <a:gd name="T16" fmla="*/ 0 w 798194"/>
                <a:gd name="T17" fmla="*/ 357504 h 480060"/>
                <a:gd name="T18" fmla="*/ 31242 w 798194"/>
                <a:gd name="T19" fmla="*/ 401065 h 480060"/>
                <a:gd name="T20" fmla="*/ 334137 w 798194"/>
                <a:gd name="T21" fmla="*/ 184022 h 480060"/>
                <a:gd name="T22" fmla="*/ 357886 w 798194"/>
                <a:gd name="T23" fmla="*/ 166496 h 480060"/>
                <a:gd name="T24" fmla="*/ 388874 w 798194"/>
                <a:gd name="T25" fmla="*/ 144779 h 480060"/>
                <a:gd name="T26" fmla="*/ 430530 w 798194"/>
                <a:gd name="T27" fmla="*/ 116458 h 480060"/>
                <a:gd name="T28" fmla="*/ 478281 w 798194"/>
                <a:gd name="T29" fmla="*/ 87629 h 480060"/>
                <a:gd name="T30" fmla="*/ 527557 w 798194"/>
                <a:gd name="T31" fmla="*/ 64642 h 480060"/>
                <a:gd name="T32" fmla="*/ 573913 w 798194"/>
                <a:gd name="T33" fmla="*/ 53466 h 480060"/>
                <a:gd name="T34" fmla="*/ 612648 w 798194"/>
                <a:gd name="T35" fmla="*/ 60197 h 480060"/>
                <a:gd name="T36" fmla="*/ 650748 w 798194"/>
                <a:gd name="T37" fmla="*/ 100329 h 480060"/>
                <a:gd name="T38" fmla="*/ 673226 w 798194"/>
                <a:gd name="T39" fmla="*/ 146176 h 480060"/>
                <a:gd name="T40" fmla="*/ 691261 w 798194"/>
                <a:gd name="T41" fmla="*/ 200278 h 480060"/>
                <a:gd name="T42" fmla="*/ 705738 w 798194"/>
                <a:gd name="T43" fmla="*/ 257937 h 480060"/>
                <a:gd name="T44" fmla="*/ 717296 w 798194"/>
                <a:gd name="T45" fmla="*/ 314705 h 480060"/>
                <a:gd name="T46" fmla="*/ 733932 w 798194"/>
                <a:gd name="T47" fmla="*/ 407924 h 480060"/>
                <a:gd name="T48" fmla="*/ 739267 w 798194"/>
                <a:gd name="T49" fmla="*/ 443738 h 480060"/>
                <a:gd name="T50" fmla="*/ 745363 w 798194"/>
                <a:gd name="T51" fmla="*/ 479678 h 480060"/>
                <a:gd name="T52" fmla="*/ 798068 w 798194"/>
                <a:gd name="T53" fmla="*/ 471296 h 480060"/>
                <a:gd name="T54" fmla="*/ 791972 w 798194"/>
                <a:gd name="T55" fmla="*/ 434593 h 480060"/>
                <a:gd name="T56" fmla="*/ 786638 w 798194"/>
                <a:gd name="T57" fmla="*/ 398779 h 480060"/>
                <a:gd name="T58" fmla="*/ 770128 w 798194"/>
                <a:gd name="T59" fmla="*/ 306958 h 480060"/>
                <a:gd name="T60" fmla="*/ 759460 w 798194"/>
                <a:gd name="T61" fmla="*/ 253364 h 480060"/>
                <a:gd name="T62" fmla="*/ 746125 w 798194"/>
                <a:gd name="T63" fmla="*/ 198500 h 480060"/>
                <a:gd name="T64" fmla="*/ 729742 w 798194"/>
                <a:gd name="T65" fmla="*/ 145287 h 480060"/>
                <a:gd name="T66" fmla="*/ 709294 w 798194"/>
                <a:gd name="T67" fmla="*/ 96265 h 480060"/>
                <a:gd name="T68" fmla="*/ 684276 w 798194"/>
                <a:gd name="T69" fmla="*/ 54482 h 480060"/>
                <a:gd name="T70" fmla="*/ 653923 w 798194"/>
                <a:gd name="T71" fmla="*/ 22859 h 480060"/>
                <a:gd name="T72" fmla="*/ 590676 w 798194"/>
                <a:gd name="T73" fmla="*/ 0 h 4800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98194"/>
                <a:gd name="T112" fmla="*/ 0 h 480060"/>
                <a:gd name="T113" fmla="*/ 798194 w 798194"/>
                <a:gd name="T114" fmla="*/ 480060 h 48006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98194" h="480060">
                  <a:moveTo>
                    <a:pt x="590676" y="0"/>
                  </a:moveTo>
                  <a:lnTo>
                    <a:pt x="543941" y="4063"/>
                  </a:lnTo>
                  <a:lnTo>
                    <a:pt x="495807" y="19684"/>
                  </a:lnTo>
                  <a:lnTo>
                    <a:pt x="448056" y="43052"/>
                  </a:lnTo>
                  <a:lnTo>
                    <a:pt x="402717" y="70612"/>
                  </a:lnTo>
                  <a:lnTo>
                    <a:pt x="361569" y="98551"/>
                  </a:lnTo>
                  <a:lnTo>
                    <a:pt x="326517" y="122936"/>
                  </a:lnTo>
                  <a:lnTo>
                    <a:pt x="278511" y="157987"/>
                  </a:lnTo>
                  <a:lnTo>
                    <a:pt x="0" y="357504"/>
                  </a:lnTo>
                  <a:lnTo>
                    <a:pt x="31242" y="401065"/>
                  </a:lnTo>
                  <a:lnTo>
                    <a:pt x="334137" y="184022"/>
                  </a:lnTo>
                  <a:lnTo>
                    <a:pt x="357886" y="166496"/>
                  </a:lnTo>
                  <a:lnTo>
                    <a:pt x="388874" y="144779"/>
                  </a:lnTo>
                  <a:lnTo>
                    <a:pt x="430530" y="116458"/>
                  </a:lnTo>
                  <a:lnTo>
                    <a:pt x="478281" y="87629"/>
                  </a:lnTo>
                  <a:lnTo>
                    <a:pt x="527557" y="64642"/>
                  </a:lnTo>
                  <a:lnTo>
                    <a:pt x="573913" y="53466"/>
                  </a:lnTo>
                  <a:lnTo>
                    <a:pt x="612648" y="60197"/>
                  </a:lnTo>
                  <a:lnTo>
                    <a:pt x="650748" y="100329"/>
                  </a:lnTo>
                  <a:lnTo>
                    <a:pt x="673226" y="146176"/>
                  </a:lnTo>
                  <a:lnTo>
                    <a:pt x="691261" y="200278"/>
                  </a:lnTo>
                  <a:lnTo>
                    <a:pt x="705738" y="257937"/>
                  </a:lnTo>
                  <a:lnTo>
                    <a:pt x="717296" y="314705"/>
                  </a:lnTo>
                  <a:lnTo>
                    <a:pt x="733932" y="407924"/>
                  </a:lnTo>
                  <a:lnTo>
                    <a:pt x="739267" y="443738"/>
                  </a:lnTo>
                  <a:lnTo>
                    <a:pt x="745363" y="479678"/>
                  </a:lnTo>
                  <a:lnTo>
                    <a:pt x="798068" y="471296"/>
                  </a:lnTo>
                  <a:lnTo>
                    <a:pt x="791972" y="434593"/>
                  </a:lnTo>
                  <a:lnTo>
                    <a:pt x="786638" y="398779"/>
                  </a:lnTo>
                  <a:lnTo>
                    <a:pt x="770128" y="306958"/>
                  </a:lnTo>
                  <a:lnTo>
                    <a:pt x="759460" y="253364"/>
                  </a:lnTo>
                  <a:lnTo>
                    <a:pt x="746125" y="198500"/>
                  </a:lnTo>
                  <a:lnTo>
                    <a:pt x="729742" y="145287"/>
                  </a:lnTo>
                  <a:lnTo>
                    <a:pt x="709294" y="96265"/>
                  </a:lnTo>
                  <a:lnTo>
                    <a:pt x="684276" y="54482"/>
                  </a:lnTo>
                  <a:lnTo>
                    <a:pt x="653923" y="22859"/>
                  </a:lnTo>
                  <a:lnTo>
                    <a:pt x="590676" y="0"/>
                  </a:lnTo>
                  <a:close/>
                </a:path>
              </a:pathLst>
            </a:custGeom>
            <a:solidFill>
              <a:srgbClr val="C00000"/>
            </a:solidFill>
            <a:ln w="9525">
              <a:noFill/>
              <a:miter lim="800000"/>
              <a:headEnd/>
              <a:tailEnd/>
            </a:ln>
          </p:spPr>
          <p:txBody>
            <a:bodyPr lIns="0" tIns="0" rIns="0" bIns="0"/>
            <a:lstStyle/>
            <a:p>
              <a:endParaRPr lang="es-AR"/>
            </a:p>
          </p:txBody>
        </p:sp>
        <p:pic>
          <p:nvPicPr>
            <p:cNvPr id="44054" name="object 53"/>
            <p:cNvPicPr>
              <a:picLocks noChangeAspect="1" noChangeArrowheads="1"/>
            </p:cNvPicPr>
            <p:nvPr/>
          </p:nvPicPr>
          <p:blipFill>
            <a:blip r:embed="rId18"/>
            <a:srcRect/>
            <a:stretch>
              <a:fillRect/>
            </a:stretch>
          </p:blipFill>
          <p:spPr bwMode="auto">
            <a:xfrm>
              <a:off x="3128772" y="3320795"/>
              <a:ext cx="135636" cy="137160"/>
            </a:xfrm>
            <a:prstGeom prst="rect">
              <a:avLst/>
            </a:prstGeom>
            <a:noFill/>
            <a:ln w="9525">
              <a:noFill/>
              <a:miter lim="800000"/>
              <a:headEnd/>
              <a:tailEnd/>
            </a:ln>
          </p:spPr>
        </p:pic>
        <p:pic>
          <p:nvPicPr>
            <p:cNvPr id="44055" name="object 54"/>
            <p:cNvPicPr>
              <a:picLocks noChangeAspect="1" noChangeArrowheads="1"/>
            </p:cNvPicPr>
            <p:nvPr/>
          </p:nvPicPr>
          <p:blipFill>
            <a:blip r:embed="rId19"/>
            <a:srcRect/>
            <a:stretch>
              <a:fillRect/>
            </a:stretch>
          </p:blipFill>
          <p:spPr bwMode="auto">
            <a:xfrm>
              <a:off x="3128772" y="5224272"/>
              <a:ext cx="135636" cy="138683"/>
            </a:xfrm>
            <a:prstGeom prst="rect">
              <a:avLst/>
            </a:prstGeom>
            <a:noFill/>
            <a:ln w="9525">
              <a:noFill/>
              <a:miter lim="800000"/>
              <a:headEnd/>
              <a:tailEnd/>
            </a:ln>
          </p:spPr>
        </p:pic>
        <p:pic>
          <p:nvPicPr>
            <p:cNvPr id="44056" name="object 55"/>
            <p:cNvPicPr>
              <a:picLocks noChangeAspect="1" noChangeArrowheads="1"/>
            </p:cNvPicPr>
            <p:nvPr/>
          </p:nvPicPr>
          <p:blipFill>
            <a:blip r:embed="rId20"/>
            <a:srcRect/>
            <a:stretch>
              <a:fillRect/>
            </a:stretch>
          </p:blipFill>
          <p:spPr bwMode="auto">
            <a:xfrm>
              <a:off x="1924811" y="5225795"/>
              <a:ext cx="135636" cy="137160"/>
            </a:xfrm>
            <a:prstGeom prst="rect">
              <a:avLst/>
            </a:prstGeom>
            <a:noFill/>
            <a:ln w="9525">
              <a:noFill/>
              <a:miter lim="800000"/>
              <a:headEnd/>
              <a:tailEnd/>
            </a:ln>
          </p:spPr>
        </p:pic>
        <p:pic>
          <p:nvPicPr>
            <p:cNvPr id="44057" name="object 56"/>
            <p:cNvPicPr>
              <a:picLocks noChangeAspect="1" noChangeArrowheads="1"/>
            </p:cNvPicPr>
            <p:nvPr/>
          </p:nvPicPr>
          <p:blipFill>
            <a:blip r:embed="rId21"/>
            <a:srcRect/>
            <a:stretch>
              <a:fillRect/>
            </a:stretch>
          </p:blipFill>
          <p:spPr bwMode="auto">
            <a:xfrm>
              <a:off x="3642360" y="5219700"/>
              <a:ext cx="137160" cy="138684"/>
            </a:xfrm>
            <a:prstGeom prst="rect">
              <a:avLst/>
            </a:prstGeom>
            <a:noFill/>
            <a:ln w="9525">
              <a:noFill/>
              <a:miter lim="800000"/>
              <a:headEnd/>
              <a:tailEnd/>
            </a:ln>
          </p:spPr>
        </p:pic>
        <p:pic>
          <p:nvPicPr>
            <p:cNvPr id="44058" name="object 57"/>
            <p:cNvPicPr>
              <a:picLocks noChangeAspect="1" noChangeArrowheads="1"/>
            </p:cNvPicPr>
            <p:nvPr/>
          </p:nvPicPr>
          <p:blipFill>
            <a:blip r:embed="rId22"/>
            <a:srcRect/>
            <a:stretch>
              <a:fillRect/>
            </a:stretch>
          </p:blipFill>
          <p:spPr bwMode="auto">
            <a:xfrm>
              <a:off x="4325111" y="5219700"/>
              <a:ext cx="137160" cy="138684"/>
            </a:xfrm>
            <a:prstGeom prst="rect">
              <a:avLst/>
            </a:prstGeom>
            <a:noFill/>
            <a:ln w="9525">
              <a:noFill/>
              <a:miter lim="800000"/>
              <a:headEnd/>
              <a:tailEnd/>
            </a:ln>
          </p:spPr>
        </p:pic>
      </p:grpSp>
      <p:sp>
        <p:nvSpPr>
          <p:cNvPr id="44047" name="object 58"/>
          <p:cNvSpPr txBox="1">
            <a:spLocks noChangeArrowheads="1"/>
          </p:cNvSpPr>
          <p:nvPr/>
        </p:nvSpPr>
        <p:spPr bwMode="auto">
          <a:xfrm>
            <a:off x="1732108" y="3312248"/>
            <a:ext cx="155945" cy="289823"/>
          </a:xfrm>
          <a:prstGeom prst="rect">
            <a:avLst/>
          </a:prstGeom>
          <a:noFill/>
          <a:ln w="9525">
            <a:noFill/>
            <a:miter lim="800000"/>
            <a:headEnd/>
            <a:tailEnd/>
          </a:ln>
        </p:spPr>
        <p:txBody>
          <a:bodyPr lIns="0" tIns="12700" rIns="0" bIns="0">
            <a:spAutoFit/>
          </a:bodyPr>
          <a:lstStyle/>
          <a:p>
            <a:pPr marL="12700">
              <a:spcBef>
                <a:spcPts val="100"/>
              </a:spcBef>
            </a:pPr>
            <a:r>
              <a:rPr lang="es-AR" altLang="en-US">
                <a:solidFill>
                  <a:srgbClr val="C00000"/>
                </a:solidFill>
              </a:rPr>
              <a:t>V</a:t>
            </a:r>
            <a:endParaRPr lang="es-AR" altLang="en-US"/>
          </a:p>
        </p:txBody>
      </p:sp>
      <p:sp>
        <p:nvSpPr>
          <p:cNvPr id="59" name="object 59"/>
          <p:cNvSpPr txBox="1"/>
          <p:nvPr/>
        </p:nvSpPr>
        <p:spPr>
          <a:xfrm>
            <a:off x="9225842" y="4003760"/>
            <a:ext cx="729602" cy="566822"/>
          </a:xfrm>
          <a:prstGeom prst="rect">
            <a:avLst/>
          </a:prstGeom>
        </p:spPr>
        <p:txBody>
          <a:bodyPr lIns="0" tIns="12700" rIns="0" bIns="0">
            <a:spAutoFit/>
          </a:bodyPr>
          <a:lstStyle/>
          <a:p>
            <a:pPr marL="12700">
              <a:spcBef>
                <a:spcPts val="100"/>
              </a:spcBef>
              <a:defRPr/>
            </a:pPr>
            <a:r>
              <a:rPr spc="-10" dirty="0">
                <a:latin typeface="Arial"/>
                <a:cs typeface="Arial"/>
              </a:rPr>
              <a:t>longitud</a:t>
            </a:r>
            <a:endParaRPr>
              <a:latin typeface="Arial"/>
              <a:cs typeface="Arial"/>
            </a:endParaRPr>
          </a:p>
        </p:txBody>
      </p:sp>
      <p:sp>
        <p:nvSpPr>
          <p:cNvPr id="60" name="Rectángulo 59"/>
          <p:cNvSpPr/>
          <p:nvPr/>
        </p:nvSpPr>
        <p:spPr>
          <a:xfrm>
            <a:off x="0" y="6783808"/>
            <a:ext cx="10693400" cy="779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61" name="Rectángulo 60"/>
          <p:cNvSpPr/>
          <p:nvPr/>
        </p:nvSpPr>
        <p:spPr>
          <a:xfrm>
            <a:off x="7886383" y="127799"/>
            <a:ext cx="2606516" cy="628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62" name="Rectángulo 61"/>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object 2"/>
          <p:cNvSpPr txBox="1">
            <a:spLocks noChangeArrowheads="1"/>
          </p:cNvSpPr>
          <p:nvPr/>
        </p:nvSpPr>
        <p:spPr bwMode="auto">
          <a:xfrm>
            <a:off x="1148706" y="5435799"/>
            <a:ext cx="7811195" cy="1780616"/>
          </a:xfrm>
          <a:prstGeom prst="rect">
            <a:avLst/>
          </a:prstGeom>
          <a:noFill/>
          <a:ln w="9525">
            <a:noFill/>
            <a:miter lim="800000"/>
            <a:headEnd/>
            <a:tailEnd/>
          </a:ln>
        </p:spPr>
        <p:txBody>
          <a:bodyPr lIns="0" tIns="13335" rIns="0" bIns="0">
            <a:spAutoFit/>
          </a:bodyPr>
          <a:lstStyle/>
          <a:p>
            <a:pPr marL="398463" indent="-360363">
              <a:spcBef>
                <a:spcPts val="100"/>
              </a:spcBef>
              <a:buFontTx/>
              <a:buChar char="•"/>
              <a:tabLst>
                <a:tab pos="398463" algn="l"/>
              </a:tabLst>
            </a:pPr>
            <a:r>
              <a:rPr lang="es-AR" altLang="en-US" sz="1900"/>
              <a:t>Se aplica polaridad negativa para reducir el riesgo de descargas eléctricas</a:t>
            </a:r>
          </a:p>
          <a:p>
            <a:pPr marL="398463" indent="-360363">
              <a:tabLst>
                <a:tab pos="398463" algn="l"/>
              </a:tabLst>
            </a:pPr>
            <a:r>
              <a:rPr lang="es-AR" altLang="en-US" sz="1900"/>
              <a:t>externas erráticas.</a:t>
            </a:r>
          </a:p>
          <a:p>
            <a:pPr marL="398463" indent="-360363">
              <a:spcBef>
                <a:spcPts val="113"/>
              </a:spcBef>
              <a:buFontTx/>
              <a:buChar char="•"/>
              <a:tabLst>
                <a:tab pos="398463" algn="l"/>
              </a:tabLst>
            </a:pPr>
            <a:r>
              <a:rPr lang="es-AR" altLang="en-US" sz="1900"/>
              <a:t>Para bushing de nuetros T</a:t>
            </a:r>
            <a:r>
              <a:rPr lang="es-AR" altLang="en-US" sz="1900" baseline="-17000"/>
              <a:t>1</a:t>
            </a:r>
            <a:r>
              <a:rPr lang="es-AR" altLang="en-US" sz="1900"/>
              <a:t>&lt;10 </a:t>
            </a:r>
            <a:r>
              <a:rPr lang="es-AR" altLang="en-US" sz="1900">
                <a:latin typeface="Symbol" pitchFamily="18" charset="2"/>
              </a:rPr>
              <a:t></a:t>
            </a:r>
            <a:r>
              <a:rPr lang="es-AR" altLang="en-US" sz="1900"/>
              <a:t>s.</a:t>
            </a:r>
          </a:p>
          <a:p>
            <a:pPr marL="398463" indent="-360363">
              <a:buFontTx/>
              <a:buChar char="•"/>
              <a:tabLst>
                <a:tab pos="398463" algn="l"/>
              </a:tabLst>
            </a:pPr>
            <a:r>
              <a:rPr lang="es-AR" altLang="en-US" sz="1900"/>
              <a:t>IEEE C57.12.90-</a:t>
            </a:r>
            <a:r>
              <a:rPr lang="es-AR" altLang="en-US" sz="2100" baseline="-22000">
                <a:solidFill>
                  <a:srgbClr val="7D7D7D"/>
                </a:solidFill>
              </a:rPr>
              <a:t>©</a:t>
            </a:r>
            <a:r>
              <a:rPr lang="es-AR" altLang="en-US" sz="1900"/>
              <a:t>2</a:t>
            </a:r>
            <a:r>
              <a:rPr lang="es-AR" altLang="en-US" sz="2100" baseline="-22000">
                <a:solidFill>
                  <a:srgbClr val="7D7D7D"/>
                </a:solidFill>
              </a:rPr>
              <a:t>2</a:t>
            </a:r>
            <a:r>
              <a:rPr lang="es-AR" altLang="en-US" sz="1900"/>
              <a:t>0</a:t>
            </a:r>
            <a:r>
              <a:rPr lang="es-AR" altLang="en-US" sz="2100" baseline="-22000">
                <a:solidFill>
                  <a:srgbClr val="7D7D7D"/>
                </a:solidFill>
              </a:rPr>
              <a:t>0</a:t>
            </a:r>
            <a:r>
              <a:rPr lang="es-AR" altLang="en-US" sz="1900"/>
              <a:t>1</a:t>
            </a:r>
            <a:r>
              <a:rPr lang="es-AR" altLang="en-US" sz="2100" baseline="-22000">
                <a:solidFill>
                  <a:srgbClr val="7D7D7D"/>
                </a:solidFill>
              </a:rPr>
              <a:t>17</a:t>
            </a:r>
            <a:r>
              <a:rPr lang="es-AR" altLang="en-US" sz="1900"/>
              <a:t>5</a:t>
            </a:r>
            <a:r>
              <a:rPr lang="es-AR" altLang="en-US" sz="2100" baseline="-22000">
                <a:solidFill>
                  <a:srgbClr val="7D7D7D"/>
                </a:solidFill>
              </a:rPr>
              <a:t>D</a:t>
            </a:r>
            <a:r>
              <a:rPr lang="es-AR" altLang="en-US" sz="1900"/>
              <a:t>p</a:t>
            </a:r>
            <a:r>
              <a:rPr lang="es-AR" altLang="en-US" sz="2100" baseline="-22000">
                <a:solidFill>
                  <a:srgbClr val="7D7D7D"/>
                </a:solidFill>
              </a:rPr>
              <a:t>o</a:t>
            </a:r>
            <a:r>
              <a:rPr lang="es-AR" altLang="en-US" sz="1900"/>
              <a:t>a</a:t>
            </a:r>
            <a:r>
              <a:rPr lang="es-AR" altLang="en-US" sz="2100" baseline="-22000">
                <a:solidFill>
                  <a:srgbClr val="7D7D7D"/>
                </a:solidFill>
              </a:rPr>
              <a:t>bl</a:t>
            </a:r>
            <a:r>
              <a:rPr lang="es-AR" altLang="en-US" sz="1900"/>
              <a:t>r</a:t>
            </a:r>
            <a:r>
              <a:rPr lang="es-AR" altLang="en-US" sz="2100" baseline="-22000">
                <a:solidFill>
                  <a:srgbClr val="7D7D7D"/>
                </a:solidFill>
              </a:rPr>
              <a:t>e</a:t>
            </a:r>
            <a:r>
              <a:rPr lang="es-AR" altLang="en-US" sz="1900"/>
              <a:t>a</a:t>
            </a:r>
            <a:r>
              <a:rPr lang="es-AR" altLang="en-US" sz="2100" baseline="-22000">
                <a:solidFill>
                  <a:srgbClr val="7D7D7D"/>
                </a:solidFill>
              </a:rPr>
              <a:t>En</a:t>
            </a:r>
            <a:r>
              <a:rPr lang="es-AR" altLang="en-US" sz="1900"/>
              <a:t>te</a:t>
            </a:r>
            <a:r>
              <a:rPr lang="es-AR" altLang="en-US" sz="2100" baseline="-22000">
                <a:solidFill>
                  <a:srgbClr val="7D7D7D"/>
                </a:solidFill>
              </a:rPr>
              <a:t>gi</a:t>
            </a:r>
            <a:r>
              <a:rPr lang="es-AR" altLang="en-US" sz="1900"/>
              <a:t>r</a:t>
            </a:r>
            <a:r>
              <a:rPr lang="es-AR" altLang="en-US" sz="2100" baseline="-22000">
                <a:solidFill>
                  <a:srgbClr val="7D7D7D"/>
                </a:solidFill>
              </a:rPr>
              <a:t>n</a:t>
            </a:r>
            <a:r>
              <a:rPr lang="es-AR" altLang="en-US" sz="1900"/>
              <a:t>m</a:t>
            </a:r>
            <a:r>
              <a:rPr lang="es-AR" altLang="en-US" sz="2100" baseline="-22000">
                <a:solidFill>
                  <a:srgbClr val="7D7D7D"/>
                </a:solidFill>
              </a:rPr>
              <a:t>ee</a:t>
            </a:r>
            <a:r>
              <a:rPr lang="es-AR" altLang="en-US" sz="1900"/>
              <a:t>i</a:t>
            </a:r>
            <a:r>
              <a:rPr lang="es-AR" altLang="en-US" sz="2100" baseline="-22000">
                <a:solidFill>
                  <a:srgbClr val="7D7D7D"/>
                </a:solidFill>
              </a:rPr>
              <a:t>r</a:t>
            </a:r>
            <a:r>
              <a:rPr lang="es-AR" altLang="en-US" sz="1900"/>
              <a:t>n</a:t>
            </a:r>
            <a:r>
              <a:rPr lang="es-AR" altLang="en-US" sz="2100" baseline="-22000">
                <a:solidFill>
                  <a:srgbClr val="7D7D7D"/>
                </a:solidFill>
              </a:rPr>
              <a:t>in</a:t>
            </a:r>
            <a:r>
              <a:rPr lang="es-AR" altLang="en-US" sz="1900"/>
              <a:t>a</a:t>
            </a:r>
            <a:r>
              <a:rPr lang="es-AR" altLang="en-US" sz="2100" baseline="-22000">
                <a:solidFill>
                  <a:srgbClr val="7D7D7D"/>
                </a:solidFill>
              </a:rPr>
              <a:t>g </a:t>
            </a:r>
            <a:r>
              <a:rPr lang="es-AR" altLang="en-US" sz="1900"/>
              <a:t>l</a:t>
            </a:r>
            <a:r>
              <a:rPr lang="es-AR" altLang="en-US" sz="2100" baseline="-22000">
                <a:solidFill>
                  <a:srgbClr val="7D7D7D"/>
                </a:solidFill>
              </a:rPr>
              <a:t>C</a:t>
            </a:r>
            <a:r>
              <a:rPr lang="es-AR" altLang="en-US" sz="1900"/>
              <a:t>e</a:t>
            </a:r>
            <a:r>
              <a:rPr lang="es-AR" altLang="en-US" sz="2100" baseline="-22000">
                <a:solidFill>
                  <a:srgbClr val="7D7D7D"/>
                </a:solidFill>
              </a:rPr>
              <a:t>o</a:t>
            </a:r>
            <a:r>
              <a:rPr lang="es-AR" altLang="en-US" sz="1900"/>
              <a:t>s</a:t>
            </a:r>
            <a:r>
              <a:rPr lang="es-AR" altLang="en-US" sz="2100" baseline="-22000">
                <a:solidFill>
                  <a:srgbClr val="7D7D7D"/>
                </a:solidFill>
              </a:rPr>
              <a:t>m</a:t>
            </a:r>
            <a:r>
              <a:rPr lang="es-AR" altLang="en-US" sz="1900"/>
              <a:t>d</a:t>
            </a:r>
            <a:r>
              <a:rPr lang="es-AR" altLang="en-US" sz="2100" baseline="-22000">
                <a:solidFill>
                  <a:srgbClr val="7D7D7D"/>
                </a:solidFill>
              </a:rPr>
              <a:t>pa</a:t>
            </a:r>
            <a:r>
              <a:rPr lang="es-AR" altLang="en-US" sz="1900"/>
              <a:t>e</a:t>
            </a:r>
            <a:r>
              <a:rPr lang="es-AR" altLang="en-US" sz="2100" baseline="-22000">
                <a:solidFill>
                  <a:srgbClr val="7D7D7D"/>
                </a:solidFill>
              </a:rPr>
              <a:t>ny</a:t>
            </a:r>
            <a:r>
              <a:rPr lang="es-AR" altLang="en-US" sz="1900"/>
              <a:t>l</a:t>
            </a:r>
            <a:r>
              <a:rPr lang="es-AR" altLang="en-US" sz="2100" baseline="-22000">
                <a:solidFill>
                  <a:srgbClr val="7D7D7D"/>
                </a:solidFill>
              </a:rPr>
              <a:t>.</a:t>
            </a:r>
            <a:r>
              <a:rPr lang="es-AR" altLang="en-US" sz="1900"/>
              <a:t>ín</a:t>
            </a:r>
            <a:r>
              <a:rPr lang="es-AR" altLang="en-US" sz="2100" baseline="-22000">
                <a:solidFill>
                  <a:srgbClr val="7D7D7D"/>
                </a:solidFill>
              </a:rPr>
              <a:t>Al</a:t>
            </a:r>
            <a:r>
              <a:rPr lang="es-AR" altLang="en-US" sz="1900"/>
              <a:t>e</a:t>
            </a:r>
            <a:r>
              <a:rPr lang="es-AR" altLang="en-US" sz="2100" baseline="-22000">
                <a:solidFill>
                  <a:srgbClr val="7D7D7D"/>
                </a:solidFill>
              </a:rPr>
              <a:t>l R</a:t>
            </a:r>
            <a:r>
              <a:rPr lang="es-AR" altLang="en-US" sz="1900"/>
              <a:t>a</a:t>
            </a:r>
            <a:r>
              <a:rPr lang="es-AR" altLang="en-US" sz="2100" baseline="-22000">
                <a:solidFill>
                  <a:srgbClr val="7D7D7D"/>
                </a:solidFill>
              </a:rPr>
              <a:t>ig</a:t>
            </a:r>
            <a:r>
              <a:rPr lang="es-AR" altLang="en-US" sz="1900"/>
              <a:t>T</a:t>
            </a:r>
            <a:r>
              <a:rPr lang="es-AR" altLang="en-US" sz="2100" baseline="-22000">
                <a:solidFill>
                  <a:srgbClr val="7D7D7D"/>
                </a:solidFill>
              </a:rPr>
              <a:t>ht</a:t>
            </a:r>
            <a:r>
              <a:rPr lang="es-AR" altLang="en-US" sz="1900" baseline="-17000"/>
              <a:t>1</a:t>
            </a:r>
            <a:r>
              <a:rPr lang="es-AR" altLang="en-US" sz="2100" baseline="-22000">
                <a:solidFill>
                  <a:srgbClr val="7D7D7D"/>
                </a:solidFill>
              </a:rPr>
              <a:t>s </a:t>
            </a:r>
            <a:r>
              <a:rPr lang="es-AR" altLang="en-US" sz="1900"/>
              <a:t>se permite&gt;1.56 </a:t>
            </a:r>
            <a:r>
              <a:rPr lang="es-AR" altLang="en-US" sz="1900">
                <a:latin typeface="Symbol" pitchFamily="18" charset="2"/>
              </a:rPr>
              <a:t></a:t>
            </a:r>
            <a:r>
              <a:rPr lang="es-AR" altLang="en-US" sz="1900"/>
              <a:t>s, y para terminales de líne</a:t>
            </a:r>
            <a:r>
              <a:rPr lang="es-AR" altLang="en-US" sz="2100" baseline="20000">
                <a:solidFill>
                  <a:srgbClr val="7D7D7D"/>
                </a:solidFill>
              </a:rPr>
              <a:t>Re</a:t>
            </a:r>
            <a:r>
              <a:rPr lang="es-AR" altLang="en-US" sz="1900"/>
              <a:t>a</a:t>
            </a:r>
            <a:r>
              <a:rPr lang="es-AR" altLang="en-US" sz="2100" baseline="20000">
                <a:solidFill>
                  <a:srgbClr val="7D7D7D"/>
                </a:solidFill>
              </a:rPr>
              <a:t>se</a:t>
            </a:r>
            <a:r>
              <a:rPr lang="es-AR" altLang="en-US" sz="1900"/>
              <a:t>y</a:t>
            </a:r>
            <a:r>
              <a:rPr lang="es-AR" altLang="en-US" sz="2100" baseline="20000">
                <a:solidFill>
                  <a:srgbClr val="7D7D7D"/>
                </a:solidFill>
              </a:rPr>
              <a:t>rv</a:t>
            </a:r>
            <a:r>
              <a:rPr lang="es-AR" altLang="en-US" sz="1900"/>
              <a:t>n</a:t>
            </a:r>
            <a:r>
              <a:rPr lang="es-AR" altLang="en-US" sz="2100" baseline="20000">
                <a:solidFill>
                  <a:srgbClr val="7D7D7D"/>
                </a:solidFill>
              </a:rPr>
              <a:t>ed</a:t>
            </a:r>
            <a:r>
              <a:rPr lang="es-AR" altLang="en-US" sz="1900"/>
              <a:t>e</a:t>
            </a:r>
            <a:r>
              <a:rPr lang="es-AR" altLang="en-US" sz="2100" baseline="20000">
                <a:solidFill>
                  <a:srgbClr val="7D7D7D"/>
                </a:solidFill>
              </a:rPr>
              <a:t>.</a:t>
            </a:r>
            <a:r>
              <a:rPr lang="es-AR" altLang="en-US" sz="1900"/>
              <a:t>utro T</a:t>
            </a:r>
            <a:r>
              <a:rPr lang="es-AR" altLang="en-US" sz="1900" baseline="-17000"/>
              <a:t>2 </a:t>
            </a:r>
            <a:r>
              <a:rPr lang="es-AR" altLang="en-US" sz="1900"/>
              <a:t>se permite &lt;40 </a:t>
            </a:r>
            <a:r>
              <a:rPr lang="es-AR" altLang="en-US" sz="1900">
                <a:latin typeface="Symbol" pitchFamily="18" charset="2"/>
              </a:rPr>
              <a:t></a:t>
            </a:r>
            <a:r>
              <a:rPr lang="es-AR" altLang="en-US" sz="1900"/>
              <a:t>s.</a:t>
            </a:r>
          </a:p>
        </p:txBody>
      </p:sp>
      <p:grpSp>
        <p:nvGrpSpPr>
          <p:cNvPr id="2" name="object 3"/>
          <p:cNvGrpSpPr>
            <a:grpSpLocks/>
          </p:cNvGrpSpPr>
          <p:nvPr/>
        </p:nvGrpSpPr>
        <p:grpSpPr bwMode="auto">
          <a:xfrm>
            <a:off x="1548315" y="1246470"/>
            <a:ext cx="4177109" cy="3363018"/>
            <a:chOff x="1764792" y="1130808"/>
            <a:chExt cx="4762500" cy="3049270"/>
          </a:xfrm>
        </p:grpSpPr>
        <p:sp>
          <p:nvSpPr>
            <p:cNvPr id="45108" name="object 4"/>
            <p:cNvSpPr>
              <a:spLocks noChangeArrowheads="1"/>
            </p:cNvSpPr>
            <p:nvPr/>
          </p:nvSpPr>
          <p:spPr bwMode="auto">
            <a:xfrm>
              <a:off x="1787652" y="3781046"/>
              <a:ext cx="4729480" cy="41275"/>
            </a:xfrm>
            <a:custGeom>
              <a:avLst/>
              <a:gdLst>
                <a:gd name="T0" fmla="*/ 4728972 w 4729480"/>
                <a:gd name="T1" fmla="*/ 0 h 41275"/>
                <a:gd name="T2" fmla="*/ 0 w 4729480"/>
                <a:gd name="T3" fmla="*/ 0 h 41275"/>
                <a:gd name="T4" fmla="*/ 0 w 4729480"/>
                <a:gd name="T5" fmla="*/ 40891 h 41275"/>
                <a:gd name="T6" fmla="*/ 4728972 w 4729480"/>
                <a:gd name="T7" fmla="*/ 40891 h 41275"/>
                <a:gd name="T8" fmla="*/ 4728972 w 4729480"/>
                <a:gd name="T9" fmla="*/ 0 h 41275"/>
                <a:gd name="T10" fmla="*/ 0 60000 65536"/>
                <a:gd name="T11" fmla="*/ 0 60000 65536"/>
                <a:gd name="T12" fmla="*/ 0 60000 65536"/>
                <a:gd name="T13" fmla="*/ 0 60000 65536"/>
                <a:gd name="T14" fmla="*/ 0 60000 65536"/>
                <a:gd name="T15" fmla="*/ 0 w 4729480"/>
                <a:gd name="T16" fmla="*/ 0 h 41275"/>
                <a:gd name="T17" fmla="*/ 4729480 w 4729480"/>
                <a:gd name="T18" fmla="*/ 41275 h 41275"/>
              </a:gdLst>
              <a:ahLst/>
              <a:cxnLst>
                <a:cxn ang="T10">
                  <a:pos x="T0" y="T1"/>
                </a:cxn>
                <a:cxn ang="T11">
                  <a:pos x="T2" y="T3"/>
                </a:cxn>
                <a:cxn ang="T12">
                  <a:pos x="T4" y="T5"/>
                </a:cxn>
                <a:cxn ang="T13">
                  <a:pos x="T6" y="T7"/>
                </a:cxn>
                <a:cxn ang="T14">
                  <a:pos x="T8" y="T9"/>
                </a:cxn>
              </a:cxnLst>
              <a:rect l="T15" t="T16" r="T17" b="T18"/>
              <a:pathLst>
                <a:path w="4729480" h="41275">
                  <a:moveTo>
                    <a:pt x="4728972" y="0"/>
                  </a:moveTo>
                  <a:lnTo>
                    <a:pt x="0" y="0"/>
                  </a:lnTo>
                  <a:lnTo>
                    <a:pt x="0" y="40891"/>
                  </a:lnTo>
                  <a:lnTo>
                    <a:pt x="4728972" y="40891"/>
                  </a:lnTo>
                  <a:lnTo>
                    <a:pt x="4728972" y="0"/>
                  </a:lnTo>
                  <a:close/>
                </a:path>
              </a:pathLst>
            </a:custGeom>
            <a:solidFill>
              <a:srgbClr val="000000"/>
            </a:solidFill>
            <a:ln w="9525">
              <a:noFill/>
              <a:miter lim="800000"/>
              <a:headEnd/>
              <a:tailEnd/>
            </a:ln>
          </p:spPr>
          <p:txBody>
            <a:bodyPr lIns="0" tIns="0" rIns="0" bIns="0"/>
            <a:lstStyle/>
            <a:p>
              <a:endParaRPr lang="es-AR"/>
            </a:p>
          </p:txBody>
        </p:sp>
        <p:sp>
          <p:nvSpPr>
            <p:cNvPr id="45109" name="object 5"/>
            <p:cNvSpPr>
              <a:spLocks noChangeArrowheads="1"/>
            </p:cNvSpPr>
            <p:nvPr/>
          </p:nvSpPr>
          <p:spPr bwMode="auto">
            <a:xfrm>
              <a:off x="1764792" y="1264158"/>
              <a:ext cx="1054100" cy="2556510"/>
            </a:xfrm>
            <a:custGeom>
              <a:avLst/>
              <a:gdLst>
                <a:gd name="T0" fmla="*/ 999489 w 1054100"/>
                <a:gd name="T1" fmla="*/ 11683 h 2556510"/>
                <a:gd name="T2" fmla="*/ 931163 w 1054100"/>
                <a:gd name="T3" fmla="*/ 66675 h 2556510"/>
                <a:gd name="T4" fmla="*/ 885316 w 1054100"/>
                <a:gd name="T5" fmla="*/ 146303 h 2556510"/>
                <a:gd name="T6" fmla="*/ 854328 w 1054100"/>
                <a:gd name="T7" fmla="*/ 225425 h 2556510"/>
                <a:gd name="T8" fmla="*/ 822070 w 1054100"/>
                <a:gd name="T9" fmla="*/ 332993 h 2556510"/>
                <a:gd name="T10" fmla="*/ 788924 w 1054100"/>
                <a:gd name="T11" fmla="*/ 465454 h 2556510"/>
                <a:gd name="T12" fmla="*/ 576452 w 1054100"/>
                <a:gd name="T13" fmla="*/ 1410080 h 2556510"/>
                <a:gd name="T14" fmla="*/ 464184 w 1054100"/>
                <a:gd name="T15" fmla="*/ 1862201 h 2556510"/>
                <a:gd name="T16" fmla="*/ 436880 w 1054100"/>
                <a:gd name="T17" fmla="*/ 1957831 h 2556510"/>
                <a:gd name="T18" fmla="*/ 406907 w 1054100"/>
                <a:gd name="T19" fmla="*/ 2052574 h 2556510"/>
                <a:gd name="T20" fmla="*/ 383794 w 1054100"/>
                <a:gd name="T21" fmla="*/ 2116201 h 2556510"/>
                <a:gd name="T22" fmla="*/ 359663 w 1054100"/>
                <a:gd name="T23" fmla="*/ 2174493 h 2556510"/>
                <a:gd name="T24" fmla="*/ 319658 w 1054100"/>
                <a:gd name="T25" fmla="*/ 2251582 h 2556510"/>
                <a:gd name="T26" fmla="*/ 239649 w 1054100"/>
                <a:gd name="T27" fmla="*/ 2359786 h 2556510"/>
                <a:gd name="T28" fmla="*/ 165481 w 1054100"/>
                <a:gd name="T29" fmla="*/ 2421000 h 2556510"/>
                <a:gd name="T30" fmla="*/ 77215 w 1054100"/>
                <a:gd name="T31" fmla="*/ 2460116 h 2556510"/>
                <a:gd name="T32" fmla="*/ 6095 w 1054100"/>
                <a:gd name="T33" fmla="*/ 2477261 h 2556510"/>
                <a:gd name="T34" fmla="*/ 22097 w 1054100"/>
                <a:gd name="T35" fmla="*/ 2556510 h 2556510"/>
                <a:gd name="T36" fmla="*/ 91439 w 1054100"/>
                <a:gd name="T37" fmla="*/ 2539618 h 2556510"/>
                <a:gd name="T38" fmla="*/ 179577 w 1054100"/>
                <a:gd name="T39" fmla="*/ 2504821 h 2556510"/>
                <a:gd name="T40" fmla="*/ 255777 w 1054100"/>
                <a:gd name="T41" fmla="*/ 2454021 h 2556510"/>
                <a:gd name="T42" fmla="*/ 322580 w 1054100"/>
                <a:gd name="T43" fmla="*/ 2386837 h 2556510"/>
                <a:gd name="T44" fmla="*/ 404749 w 1054100"/>
                <a:gd name="T45" fmla="*/ 2263140 h 2556510"/>
                <a:gd name="T46" fmla="*/ 452500 w 1054100"/>
                <a:gd name="T47" fmla="*/ 2160524 h 2556510"/>
                <a:gd name="T48" fmla="*/ 502412 w 1054100"/>
                <a:gd name="T49" fmla="*/ 2016887 h 2556510"/>
                <a:gd name="T50" fmla="*/ 532257 w 1054100"/>
                <a:gd name="T51" fmla="*/ 1916429 h 2556510"/>
                <a:gd name="T52" fmla="*/ 573024 w 1054100"/>
                <a:gd name="T53" fmla="*/ 1764411 h 2556510"/>
                <a:gd name="T54" fmla="*/ 654050 w 1054100"/>
                <a:gd name="T55" fmla="*/ 1427606 h 2556510"/>
                <a:gd name="T56" fmla="*/ 788924 w 1054100"/>
                <a:gd name="T57" fmla="*/ 825245 h 2556510"/>
                <a:gd name="T58" fmla="*/ 883284 w 1054100"/>
                <a:gd name="T59" fmla="*/ 415925 h 2556510"/>
                <a:gd name="T60" fmla="*/ 912876 w 1054100"/>
                <a:gd name="T61" fmla="*/ 304672 h 2556510"/>
                <a:gd name="T62" fmla="*/ 942720 w 1054100"/>
                <a:gd name="T63" fmla="*/ 215518 h 2556510"/>
                <a:gd name="T64" fmla="*/ 951102 w 1054100"/>
                <a:gd name="T65" fmla="*/ 195071 h 2556510"/>
                <a:gd name="T66" fmla="*/ 991743 w 1054100"/>
                <a:gd name="T67" fmla="*/ 118999 h 2556510"/>
                <a:gd name="T68" fmla="*/ 1007490 w 1054100"/>
                <a:gd name="T69" fmla="*/ 100583 h 2556510"/>
                <a:gd name="T70" fmla="*/ 1039876 w 1054100"/>
                <a:gd name="T71" fmla="*/ 83184 h 2556510"/>
                <a:gd name="T72" fmla="*/ 1050797 w 1054100"/>
                <a:gd name="T73" fmla="*/ 3047 h 25565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54100"/>
                <a:gd name="T112" fmla="*/ 0 h 2556510"/>
                <a:gd name="T113" fmla="*/ 1054100 w 1054100"/>
                <a:gd name="T114" fmla="*/ 2556510 h 25565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54100" h="2556510">
                  <a:moveTo>
                    <a:pt x="1053845" y="0"/>
                  </a:moveTo>
                  <a:lnTo>
                    <a:pt x="999489" y="11683"/>
                  </a:lnTo>
                  <a:lnTo>
                    <a:pt x="962025" y="34543"/>
                  </a:lnTo>
                  <a:lnTo>
                    <a:pt x="931163" y="66675"/>
                  </a:lnTo>
                  <a:lnTo>
                    <a:pt x="906018" y="105028"/>
                  </a:lnTo>
                  <a:lnTo>
                    <a:pt x="885316" y="146303"/>
                  </a:lnTo>
                  <a:lnTo>
                    <a:pt x="868044" y="187451"/>
                  </a:lnTo>
                  <a:lnTo>
                    <a:pt x="854328" y="225425"/>
                  </a:lnTo>
                  <a:lnTo>
                    <a:pt x="837310" y="279018"/>
                  </a:lnTo>
                  <a:lnTo>
                    <a:pt x="822070" y="332993"/>
                  </a:lnTo>
                  <a:lnTo>
                    <a:pt x="794257" y="441832"/>
                  </a:lnTo>
                  <a:lnTo>
                    <a:pt x="788924" y="465454"/>
                  </a:lnTo>
                  <a:lnTo>
                    <a:pt x="782827" y="490600"/>
                  </a:lnTo>
                  <a:lnTo>
                    <a:pt x="576452" y="1410080"/>
                  </a:lnTo>
                  <a:lnTo>
                    <a:pt x="529970" y="1606550"/>
                  </a:lnTo>
                  <a:lnTo>
                    <a:pt x="464184" y="1862201"/>
                  </a:lnTo>
                  <a:lnTo>
                    <a:pt x="450850" y="1910079"/>
                  </a:lnTo>
                  <a:lnTo>
                    <a:pt x="436880" y="1957831"/>
                  </a:lnTo>
                  <a:lnTo>
                    <a:pt x="422401" y="2005329"/>
                  </a:lnTo>
                  <a:lnTo>
                    <a:pt x="406907" y="2052574"/>
                  </a:lnTo>
                  <a:lnTo>
                    <a:pt x="390651" y="2099437"/>
                  </a:lnTo>
                  <a:lnTo>
                    <a:pt x="383794" y="2116201"/>
                  </a:lnTo>
                  <a:lnTo>
                    <a:pt x="377697" y="2132965"/>
                  </a:lnTo>
                  <a:lnTo>
                    <a:pt x="359663" y="2174493"/>
                  </a:lnTo>
                  <a:lnTo>
                    <a:pt x="340740" y="2213609"/>
                  </a:lnTo>
                  <a:lnTo>
                    <a:pt x="319658" y="2251582"/>
                  </a:lnTo>
                  <a:lnTo>
                    <a:pt x="295401" y="2289937"/>
                  </a:lnTo>
                  <a:lnTo>
                    <a:pt x="239649" y="2359786"/>
                  </a:lnTo>
                  <a:lnTo>
                    <a:pt x="203581" y="2393568"/>
                  </a:lnTo>
                  <a:lnTo>
                    <a:pt x="165481" y="2421000"/>
                  </a:lnTo>
                  <a:lnTo>
                    <a:pt x="123825" y="2442972"/>
                  </a:lnTo>
                  <a:lnTo>
                    <a:pt x="77215" y="2460116"/>
                  </a:lnTo>
                  <a:lnTo>
                    <a:pt x="24383" y="2473452"/>
                  </a:lnTo>
                  <a:lnTo>
                    <a:pt x="6095" y="2477261"/>
                  </a:lnTo>
                  <a:lnTo>
                    <a:pt x="0" y="2479547"/>
                  </a:lnTo>
                  <a:lnTo>
                    <a:pt x="22097" y="2556510"/>
                  </a:lnTo>
                  <a:lnTo>
                    <a:pt x="28956" y="2554223"/>
                  </a:lnTo>
                  <a:lnTo>
                    <a:pt x="91439" y="2539618"/>
                  </a:lnTo>
                  <a:lnTo>
                    <a:pt x="137159" y="2524124"/>
                  </a:lnTo>
                  <a:lnTo>
                    <a:pt x="179577" y="2504821"/>
                  </a:lnTo>
                  <a:lnTo>
                    <a:pt x="219075" y="2481453"/>
                  </a:lnTo>
                  <a:lnTo>
                    <a:pt x="255777" y="2454021"/>
                  </a:lnTo>
                  <a:lnTo>
                    <a:pt x="290194" y="2422524"/>
                  </a:lnTo>
                  <a:lnTo>
                    <a:pt x="322580" y="2386837"/>
                  </a:lnTo>
                  <a:lnTo>
                    <a:pt x="353313" y="2346960"/>
                  </a:lnTo>
                  <a:lnTo>
                    <a:pt x="404749" y="2263140"/>
                  </a:lnTo>
                  <a:lnTo>
                    <a:pt x="429894" y="2212466"/>
                  </a:lnTo>
                  <a:lnTo>
                    <a:pt x="452500" y="2160524"/>
                  </a:lnTo>
                  <a:lnTo>
                    <a:pt x="479678" y="2088006"/>
                  </a:lnTo>
                  <a:lnTo>
                    <a:pt x="502412" y="2016887"/>
                  </a:lnTo>
                  <a:lnTo>
                    <a:pt x="517651" y="1966721"/>
                  </a:lnTo>
                  <a:lnTo>
                    <a:pt x="532257" y="1916429"/>
                  </a:lnTo>
                  <a:lnTo>
                    <a:pt x="546353" y="1865883"/>
                  </a:lnTo>
                  <a:lnTo>
                    <a:pt x="573024" y="1764411"/>
                  </a:lnTo>
                  <a:lnTo>
                    <a:pt x="638937" y="1495297"/>
                  </a:lnTo>
                  <a:lnTo>
                    <a:pt x="654050" y="1427606"/>
                  </a:lnTo>
                  <a:lnTo>
                    <a:pt x="670051" y="1359789"/>
                  </a:lnTo>
                  <a:lnTo>
                    <a:pt x="788924" y="825245"/>
                  </a:lnTo>
                  <a:lnTo>
                    <a:pt x="866394" y="486282"/>
                  </a:lnTo>
                  <a:lnTo>
                    <a:pt x="883284" y="415925"/>
                  </a:lnTo>
                  <a:lnTo>
                    <a:pt x="900176" y="350012"/>
                  </a:lnTo>
                  <a:lnTo>
                    <a:pt x="912876" y="304672"/>
                  </a:lnTo>
                  <a:lnTo>
                    <a:pt x="927100" y="259714"/>
                  </a:lnTo>
                  <a:lnTo>
                    <a:pt x="942720" y="215518"/>
                  </a:lnTo>
                  <a:lnTo>
                    <a:pt x="947293" y="204850"/>
                  </a:lnTo>
                  <a:lnTo>
                    <a:pt x="951102" y="195071"/>
                  </a:lnTo>
                  <a:lnTo>
                    <a:pt x="968120" y="158241"/>
                  </a:lnTo>
                  <a:lnTo>
                    <a:pt x="991743" y="118999"/>
                  </a:lnTo>
                  <a:lnTo>
                    <a:pt x="1005205" y="103631"/>
                  </a:lnTo>
                  <a:lnTo>
                    <a:pt x="1007490" y="100583"/>
                  </a:lnTo>
                  <a:lnTo>
                    <a:pt x="1024889" y="87883"/>
                  </a:lnTo>
                  <a:lnTo>
                    <a:pt x="1039876" y="83184"/>
                  </a:lnTo>
                  <a:lnTo>
                    <a:pt x="1050797" y="81661"/>
                  </a:lnTo>
                  <a:lnTo>
                    <a:pt x="1050797" y="3047"/>
                  </a:lnTo>
                  <a:lnTo>
                    <a:pt x="1053845" y="0"/>
                  </a:lnTo>
                  <a:close/>
                </a:path>
              </a:pathLst>
            </a:custGeom>
            <a:solidFill>
              <a:srgbClr val="C00000"/>
            </a:solidFill>
            <a:ln w="9525">
              <a:noFill/>
              <a:miter lim="800000"/>
              <a:headEnd/>
              <a:tailEnd/>
            </a:ln>
          </p:spPr>
          <p:txBody>
            <a:bodyPr lIns="0" tIns="0" rIns="0" bIns="0"/>
            <a:lstStyle/>
            <a:p>
              <a:endParaRPr lang="es-AR"/>
            </a:p>
          </p:txBody>
        </p:sp>
        <p:pic>
          <p:nvPicPr>
            <p:cNvPr id="45110" name="object 6"/>
            <p:cNvPicPr>
              <a:picLocks noChangeAspect="1" noChangeArrowheads="1"/>
            </p:cNvPicPr>
            <p:nvPr/>
          </p:nvPicPr>
          <p:blipFill>
            <a:blip r:embed="rId2"/>
            <a:srcRect/>
            <a:stretch>
              <a:fillRect/>
            </a:stretch>
          </p:blipFill>
          <p:spPr bwMode="auto">
            <a:xfrm>
              <a:off x="2779776" y="1243584"/>
              <a:ext cx="100584" cy="102235"/>
            </a:xfrm>
            <a:prstGeom prst="rect">
              <a:avLst/>
            </a:prstGeom>
            <a:noFill/>
            <a:ln w="9525">
              <a:noFill/>
              <a:miter lim="800000"/>
              <a:headEnd/>
              <a:tailEnd/>
            </a:ln>
          </p:spPr>
        </p:pic>
        <p:sp>
          <p:nvSpPr>
            <p:cNvPr id="45111" name="object 7"/>
            <p:cNvSpPr>
              <a:spLocks noChangeArrowheads="1"/>
            </p:cNvSpPr>
            <p:nvPr/>
          </p:nvSpPr>
          <p:spPr bwMode="auto">
            <a:xfrm>
              <a:off x="2721864" y="1254252"/>
              <a:ext cx="3805554" cy="1664335"/>
            </a:xfrm>
            <a:custGeom>
              <a:avLst/>
              <a:gdLst>
                <a:gd name="T0" fmla="*/ 0 w 3805554"/>
                <a:gd name="T1" fmla="*/ 67818 h 1664335"/>
                <a:gd name="T2" fmla="*/ 376300 w 3805554"/>
                <a:gd name="T3" fmla="*/ 307086 h 1664335"/>
                <a:gd name="T4" fmla="*/ 602869 w 3805554"/>
                <a:gd name="T5" fmla="*/ 446277 h 1664335"/>
                <a:gd name="T6" fmla="*/ 734822 w 3805554"/>
                <a:gd name="T7" fmla="*/ 524383 h 1664335"/>
                <a:gd name="T8" fmla="*/ 868045 w 3805554"/>
                <a:gd name="T9" fmla="*/ 600456 h 1664335"/>
                <a:gd name="T10" fmla="*/ 957580 w 3805554"/>
                <a:gd name="T11" fmla="*/ 649986 h 1664335"/>
                <a:gd name="T12" fmla="*/ 1093089 w 3805554"/>
                <a:gd name="T13" fmla="*/ 722376 h 1664335"/>
                <a:gd name="T14" fmla="*/ 1184148 w 3805554"/>
                <a:gd name="T15" fmla="*/ 769112 h 1664335"/>
                <a:gd name="T16" fmla="*/ 1275714 w 3805554"/>
                <a:gd name="T17" fmla="*/ 814705 h 1664335"/>
                <a:gd name="T18" fmla="*/ 1367916 w 3805554"/>
                <a:gd name="T19" fmla="*/ 859027 h 1664335"/>
                <a:gd name="T20" fmla="*/ 1460753 w 3805554"/>
                <a:gd name="T21" fmla="*/ 901826 h 1664335"/>
                <a:gd name="T22" fmla="*/ 1554099 w 3805554"/>
                <a:gd name="T23" fmla="*/ 943356 h 1664335"/>
                <a:gd name="T24" fmla="*/ 1647952 w 3805554"/>
                <a:gd name="T25" fmla="*/ 983361 h 1664335"/>
                <a:gd name="T26" fmla="*/ 1809496 w 3805554"/>
                <a:gd name="T27" fmla="*/ 1046988 h 1664335"/>
                <a:gd name="T28" fmla="*/ 1906143 w 3805554"/>
                <a:gd name="T29" fmla="*/ 1082802 h 1664335"/>
                <a:gd name="T30" fmla="*/ 2003298 w 3805554"/>
                <a:gd name="T31" fmla="*/ 1117600 h 1664335"/>
                <a:gd name="T32" fmla="*/ 2198878 w 3805554"/>
                <a:gd name="T33" fmla="*/ 1184656 h 1664335"/>
                <a:gd name="T34" fmla="*/ 2444496 w 3805554"/>
                <a:gd name="T35" fmla="*/ 1264665 h 1664335"/>
                <a:gd name="T36" fmla="*/ 2859151 w 3805554"/>
                <a:gd name="T37" fmla="*/ 1394333 h 1664335"/>
                <a:gd name="T38" fmla="*/ 3294761 w 3805554"/>
                <a:gd name="T39" fmla="*/ 1523873 h 1664335"/>
                <a:gd name="T40" fmla="*/ 3785616 w 3805554"/>
                <a:gd name="T41" fmla="*/ 1664081 h 1664335"/>
                <a:gd name="T42" fmla="*/ 3804666 w 3805554"/>
                <a:gd name="T43" fmla="*/ 1586357 h 1664335"/>
                <a:gd name="T44" fmla="*/ 3225291 w 3805554"/>
                <a:gd name="T45" fmla="*/ 1419987 h 1664335"/>
                <a:gd name="T46" fmla="*/ 2794508 w 3805554"/>
                <a:gd name="T47" fmla="*/ 1290701 h 1664335"/>
                <a:gd name="T48" fmla="*/ 2527046 w 3805554"/>
                <a:gd name="T49" fmla="*/ 1206881 h 1664335"/>
                <a:gd name="T50" fmla="*/ 2285111 w 3805554"/>
                <a:gd name="T51" fmla="*/ 1129030 h 1664335"/>
                <a:gd name="T52" fmla="*/ 2091944 w 3805554"/>
                <a:gd name="T53" fmla="*/ 1063878 h 1664335"/>
                <a:gd name="T54" fmla="*/ 1947799 w 3805554"/>
                <a:gd name="T55" fmla="*/ 1012825 h 1664335"/>
                <a:gd name="T56" fmla="*/ 1804924 w 3805554"/>
                <a:gd name="T57" fmla="*/ 959358 h 1664335"/>
                <a:gd name="T58" fmla="*/ 1724787 w 3805554"/>
                <a:gd name="T59" fmla="*/ 928751 h 1664335"/>
                <a:gd name="T60" fmla="*/ 1599691 w 3805554"/>
                <a:gd name="T61" fmla="*/ 875919 h 1664335"/>
                <a:gd name="T62" fmla="*/ 1505839 w 3805554"/>
                <a:gd name="T63" fmla="*/ 834389 h 1664335"/>
                <a:gd name="T64" fmla="*/ 1412621 w 3805554"/>
                <a:gd name="T65" fmla="*/ 791590 h 1664335"/>
                <a:gd name="T66" fmla="*/ 1274190 w 3805554"/>
                <a:gd name="T67" fmla="*/ 724788 h 1664335"/>
                <a:gd name="T68" fmla="*/ 1137158 w 3805554"/>
                <a:gd name="T69" fmla="*/ 655065 h 1664335"/>
                <a:gd name="T70" fmla="*/ 1046607 w 3805554"/>
                <a:gd name="T71" fmla="*/ 607187 h 1664335"/>
                <a:gd name="T72" fmla="*/ 956563 w 3805554"/>
                <a:gd name="T73" fmla="*/ 558164 h 1664335"/>
                <a:gd name="T74" fmla="*/ 822578 w 3805554"/>
                <a:gd name="T75" fmla="*/ 482726 h 1664335"/>
                <a:gd name="T76" fmla="*/ 689737 w 3805554"/>
                <a:gd name="T77" fmla="*/ 405130 h 1664335"/>
                <a:gd name="T78" fmla="*/ 514223 w 3805554"/>
                <a:gd name="T79" fmla="*/ 298703 h 1664335"/>
                <a:gd name="T80" fmla="*/ 230124 w 3805554"/>
                <a:gd name="T81" fmla="*/ 120396 h 16643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05554"/>
                <a:gd name="T124" fmla="*/ 0 h 1664335"/>
                <a:gd name="T125" fmla="*/ 3805554 w 3805554"/>
                <a:gd name="T126" fmla="*/ 1664335 h 166433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05554" h="1664335">
                  <a:moveTo>
                    <a:pt x="42672" y="0"/>
                  </a:moveTo>
                  <a:lnTo>
                    <a:pt x="0" y="67818"/>
                  </a:lnTo>
                  <a:lnTo>
                    <a:pt x="187452" y="187451"/>
                  </a:lnTo>
                  <a:lnTo>
                    <a:pt x="376300" y="307086"/>
                  </a:lnTo>
                  <a:lnTo>
                    <a:pt x="515747" y="393319"/>
                  </a:lnTo>
                  <a:lnTo>
                    <a:pt x="602869" y="446277"/>
                  </a:lnTo>
                  <a:lnTo>
                    <a:pt x="690752" y="498475"/>
                  </a:lnTo>
                  <a:lnTo>
                    <a:pt x="734822" y="524383"/>
                  </a:lnTo>
                  <a:lnTo>
                    <a:pt x="823468" y="575310"/>
                  </a:lnTo>
                  <a:lnTo>
                    <a:pt x="868045" y="600456"/>
                  </a:lnTo>
                  <a:lnTo>
                    <a:pt x="912749" y="625348"/>
                  </a:lnTo>
                  <a:lnTo>
                    <a:pt x="957580" y="649986"/>
                  </a:lnTo>
                  <a:lnTo>
                    <a:pt x="1047750" y="698500"/>
                  </a:lnTo>
                  <a:lnTo>
                    <a:pt x="1093089" y="722376"/>
                  </a:lnTo>
                  <a:lnTo>
                    <a:pt x="1138555" y="745871"/>
                  </a:lnTo>
                  <a:lnTo>
                    <a:pt x="1184148" y="769112"/>
                  </a:lnTo>
                  <a:lnTo>
                    <a:pt x="1229868" y="792099"/>
                  </a:lnTo>
                  <a:lnTo>
                    <a:pt x="1275714" y="814705"/>
                  </a:lnTo>
                  <a:lnTo>
                    <a:pt x="1321815" y="837057"/>
                  </a:lnTo>
                  <a:lnTo>
                    <a:pt x="1367916" y="859027"/>
                  </a:lnTo>
                  <a:lnTo>
                    <a:pt x="1414272" y="880618"/>
                  </a:lnTo>
                  <a:lnTo>
                    <a:pt x="1460753" y="901826"/>
                  </a:lnTo>
                  <a:lnTo>
                    <a:pt x="1507363" y="922782"/>
                  </a:lnTo>
                  <a:lnTo>
                    <a:pt x="1554099" y="943356"/>
                  </a:lnTo>
                  <a:lnTo>
                    <a:pt x="1600962" y="963549"/>
                  </a:lnTo>
                  <a:lnTo>
                    <a:pt x="1647952" y="983361"/>
                  </a:lnTo>
                  <a:lnTo>
                    <a:pt x="1695069" y="1002664"/>
                  </a:lnTo>
                  <a:lnTo>
                    <a:pt x="1809496" y="1046988"/>
                  </a:lnTo>
                  <a:lnTo>
                    <a:pt x="1857756" y="1065022"/>
                  </a:lnTo>
                  <a:lnTo>
                    <a:pt x="1906143" y="1082802"/>
                  </a:lnTo>
                  <a:lnTo>
                    <a:pt x="1954657" y="1100327"/>
                  </a:lnTo>
                  <a:lnTo>
                    <a:pt x="2003298" y="1117600"/>
                  </a:lnTo>
                  <a:lnTo>
                    <a:pt x="2100961" y="1151509"/>
                  </a:lnTo>
                  <a:lnTo>
                    <a:pt x="2198878" y="1184656"/>
                  </a:lnTo>
                  <a:lnTo>
                    <a:pt x="2297049" y="1217040"/>
                  </a:lnTo>
                  <a:lnTo>
                    <a:pt x="2444496" y="1264665"/>
                  </a:lnTo>
                  <a:lnTo>
                    <a:pt x="2681732" y="1339469"/>
                  </a:lnTo>
                  <a:lnTo>
                    <a:pt x="2859151" y="1394333"/>
                  </a:lnTo>
                  <a:lnTo>
                    <a:pt x="3052699" y="1452499"/>
                  </a:lnTo>
                  <a:lnTo>
                    <a:pt x="3294761" y="1523873"/>
                  </a:lnTo>
                  <a:lnTo>
                    <a:pt x="3537331" y="1593850"/>
                  </a:lnTo>
                  <a:lnTo>
                    <a:pt x="3785616" y="1664081"/>
                  </a:lnTo>
                  <a:lnTo>
                    <a:pt x="3805428" y="1586357"/>
                  </a:lnTo>
                  <a:lnTo>
                    <a:pt x="3804666" y="1586357"/>
                  </a:lnTo>
                  <a:lnTo>
                    <a:pt x="3513201" y="1503552"/>
                  </a:lnTo>
                  <a:lnTo>
                    <a:pt x="3225291" y="1419987"/>
                  </a:lnTo>
                  <a:lnTo>
                    <a:pt x="2985770" y="1348739"/>
                  </a:lnTo>
                  <a:lnTo>
                    <a:pt x="2794508" y="1290701"/>
                  </a:lnTo>
                  <a:lnTo>
                    <a:pt x="2706116" y="1263269"/>
                  </a:lnTo>
                  <a:lnTo>
                    <a:pt x="2527046" y="1206881"/>
                  </a:lnTo>
                  <a:lnTo>
                    <a:pt x="2381885" y="1160652"/>
                  </a:lnTo>
                  <a:lnTo>
                    <a:pt x="2285111" y="1129030"/>
                  </a:lnTo>
                  <a:lnTo>
                    <a:pt x="2188337" y="1096899"/>
                  </a:lnTo>
                  <a:lnTo>
                    <a:pt x="2091944" y="1063878"/>
                  </a:lnTo>
                  <a:lnTo>
                    <a:pt x="1995805" y="1030097"/>
                  </a:lnTo>
                  <a:lnTo>
                    <a:pt x="1947799" y="1012825"/>
                  </a:lnTo>
                  <a:lnTo>
                    <a:pt x="1900047" y="995299"/>
                  </a:lnTo>
                  <a:lnTo>
                    <a:pt x="1804924" y="959358"/>
                  </a:lnTo>
                  <a:lnTo>
                    <a:pt x="1757552" y="940943"/>
                  </a:lnTo>
                  <a:lnTo>
                    <a:pt x="1724787" y="928751"/>
                  </a:lnTo>
                  <a:lnTo>
                    <a:pt x="1646936" y="896112"/>
                  </a:lnTo>
                  <a:lnTo>
                    <a:pt x="1599691" y="875919"/>
                  </a:lnTo>
                  <a:lnTo>
                    <a:pt x="1552702" y="855345"/>
                  </a:lnTo>
                  <a:lnTo>
                    <a:pt x="1505839" y="834389"/>
                  </a:lnTo>
                  <a:lnTo>
                    <a:pt x="1459230" y="813181"/>
                  </a:lnTo>
                  <a:lnTo>
                    <a:pt x="1412621" y="791590"/>
                  </a:lnTo>
                  <a:lnTo>
                    <a:pt x="1320164" y="747395"/>
                  </a:lnTo>
                  <a:lnTo>
                    <a:pt x="1274190" y="724788"/>
                  </a:lnTo>
                  <a:lnTo>
                    <a:pt x="1228344" y="701801"/>
                  </a:lnTo>
                  <a:lnTo>
                    <a:pt x="1137158" y="655065"/>
                  </a:lnTo>
                  <a:lnTo>
                    <a:pt x="1091819" y="631317"/>
                  </a:lnTo>
                  <a:lnTo>
                    <a:pt x="1046607" y="607187"/>
                  </a:lnTo>
                  <a:lnTo>
                    <a:pt x="1001522" y="582802"/>
                  </a:lnTo>
                  <a:lnTo>
                    <a:pt x="956563" y="558164"/>
                  </a:lnTo>
                  <a:lnTo>
                    <a:pt x="867156" y="508126"/>
                  </a:lnTo>
                  <a:lnTo>
                    <a:pt x="822578" y="482726"/>
                  </a:lnTo>
                  <a:lnTo>
                    <a:pt x="778256" y="457073"/>
                  </a:lnTo>
                  <a:lnTo>
                    <a:pt x="689737" y="405130"/>
                  </a:lnTo>
                  <a:lnTo>
                    <a:pt x="601726" y="352298"/>
                  </a:lnTo>
                  <a:lnTo>
                    <a:pt x="514223" y="298703"/>
                  </a:lnTo>
                  <a:lnTo>
                    <a:pt x="418973" y="239268"/>
                  </a:lnTo>
                  <a:lnTo>
                    <a:pt x="230124" y="120396"/>
                  </a:lnTo>
                  <a:lnTo>
                    <a:pt x="42672" y="0"/>
                  </a:lnTo>
                  <a:close/>
                </a:path>
              </a:pathLst>
            </a:custGeom>
            <a:solidFill>
              <a:srgbClr val="C00000"/>
            </a:solidFill>
            <a:ln w="9525">
              <a:noFill/>
              <a:miter lim="800000"/>
              <a:headEnd/>
              <a:tailEnd/>
            </a:ln>
          </p:spPr>
          <p:txBody>
            <a:bodyPr lIns="0" tIns="0" rIns="0" bIns="0"/>
            <a:lstStyle/>
            <a:p>
              <a:endParaRPr lang="es-AR"/>
            </a:p>
          </p:txBody>
        </p:sp>
        <p:sp>
          <p:nvSpPr>
            <p:cNvPr id="45112" name="object 8"/>
            <p:cNvSpPr>
              <a:spLocks noChangeArrowheads="1"/>
            </p:cNvSpPr>
            <p:nvPr/>
          </p:nvSpPr>
          <p:spPr bwMode="auto">
            <a:xfrm>
              <a:off x="1778508" y="1130807"/>
              <a:ext cx="1269365" cy="3049270"/>
            </a:xfrm>
            <a:custGeom>
              <a:avLst/>
              <a:gdLst>
                <a:gd name="T0" fmla="*/ 0 w 1269364"/>
                <a:gd name="T1" fmla="*/ 498348 h 3049270"/>
                <a:gd name="T2" fmla="*/ 144018 w 1269364"/>
                <a:gd name="T3" fmla="*/ 1938655 h 3049270"/>
                <a:gd name="T4" fmla="*/ 143256 w 1269364"/>
                <a:gd name="T5" fmla="*/ 1965325 h 3049270"/>
                <a:gd name="T6" fmla="*/ 42672 w 1269364"/>
                <a:gd name="T7" fmla="*/ 144018 h 3049270"/>
                <a:gd name="T8" fmla="*/ 149352 w 1269364"/>
                <a:gd name="T9" fmla="*/ 144780 h 3049270"/>
                <a:gd name="T10" fmla="*/ 186563 w 1269364"/>
                <a:gd name="T11" fmla="*/ 499872 h 3049270"/>
                <a:gd name="T12" fmla="*/ 330581 w 1269364"/>
                <a:gd name="T13" fmla="*/ 1940941 h 3049270"/>
                <a:gd name="T14" fmla="*/ 329819 w 1269364"/>
                <a:gd name="T15" fmla="*/ 1967611 h 3049270"/>
                <a:gd name="T16" fmla="*/ 229235 w 1269364"/>
                <a:gd name="T17" fmla="*/ 144780 h 3049270"/>
                <a:gd name="T18" fmla="*/ 335915 w 1269364"/>
                <a:gd name="T19" fmla="*/ 145542 h 3049270"/>
                <a:gd name="T20" fmla="*/ 373253 w 1269364"/>
                <a:gd name="T21" fmla="*/ 500634 h 3049270"/>
                <a:gd name="T22" fmla="*/ 522478 w 1269364"/>
                <a:gd name="T23" fmla="*/ 146304 h 3049270"/>
                <a:gd name="T24" fmla="*/ 522478 w 1269364"/>
                <a:gd name="T25" fmla="*/ 172974 h 3049270"/>
                <a:gd name="T26" fmla="*/ 559816 w 1269364"/>
                <a:gd name="T27" fmla="*/ 474726 h 3049270"/>
                <a:gd name="T28" fmla="*/ 666496 w 1269364"/>
                <a:gd name="T29" fmla="*/ 475488 h 3049270"/>
                <a:gd name="T30" fmla="*/ 602488 w 1269364"/>
                <a:gd name="T31" fmla="*/ 172974 h 3049270"/>
                <a:gd name="T32" fmla="*/ 895731 w 1269364"/>
                <a:gd name="T33" fmla="*/ 147828 h 3049270"/>
                <a:gd name="T34" fmla="*/ 895731 w 1269364"/>
                <a:gd name="T35" fmla="*/ 174498 h 3049270"/>
                <a:gd name="T36" fmla="*/ 914781 w 1269364"/>
                <a:gd name="T37" fmla="*/ 2392934 h 3049270"/>
                <a:gd name="T38" fmla="*/ 941438 w 1269364"/>
                <a:gd name="T39" fmla="*/ 2392934 h 3049270"/>
                <a:gd name="T40" fmla="*/ 914781 w 1269364"/>
                <a:gd name="T41" fmla="*/ 2312924 h 3049270"/>
                <a:gd name="T42" fmla="*/ 941438 w 1269364"/>
                <a:gd name="T43" fmla="*/ 2019427 h 3049270"/>
                <a:gd name="T44" fmla="*/ 941438 w 1269364"/>
                <a:gd name="T45" fmla="*/ 2126107 h 3049270"/>
                <a:gd name="T46" fmla="*/ 914781 w 1269364"/>
                <a:gd name="T47" fmla="*/ 1832737 h 3049270"/>
                <a:gd name="T48" fmla="*/ 941438 w 1269364"/>
                <a:gd name="T49" fmla="*/ 1832737 h 3049270"/>
                <a:gd name="T50" fmla="*/ 914781 w 1269364"/>
                <a:gd name="T51" fmla="*/ 1752727 h 3049270"/>
                <a:gd name="T52" fmla="*/ 941438 w 1269364"/>
                <a:gd name="T53" fmla="*/ 1459357 h 3049270"/>
                <a:gd name="T54" fmla="*/ 941438 w 1269364"/>
                <a:gd name="T55" fmla="*/ 1566037 h 3049270"/>
                <a:gd name="T56" fmla="*/ 914781 w 1269364"/>
                <a:gd name="T57" fmla="*/ 1272667 h 3049270"/>
                <a:gd name="T58" fmla="*/ 941438 w 1269364"/>
                <a:gd name="T59" fmla="*/ 1272667 h 3049270"/>
                <a:gd name="T60" fmla="*/ 914781 w 1269364"/>
                <a:gd name="T61" fmla="*/ 1192657 h 3049270"/>
                <a:gd name="T62" fmla="*/ 941438 w 1269364"/>
                <a:gd name="T63" fmla="*/ 899287 h 3049270"/>
                <a:gd name="T64" fmla="*/ 941438 w 1269364"/>
                <a:gd name="T65" fmla="*/ 1005967 h 3049270"/>
                <a:gd name="T66" fmla="*/ 914781 w 1269364"/>
                <a:gd name="T67" fmla="*/ 712597 h 3049270"/>
                <a:gd name="T68" fmla="*/ 941438 w 1269364"/>
                <a:gd name="T69" fmla="*/ 712597 h 3049270"/>
                <a:gd name="T70" fmla="*/ 914781 w 1269364"/>
                <a:gd name="T71" fmla="*/ 632460 h 3049270"/>
                <a:gd name="T72" fmla="*/ 941438 w 1269364"/>
                <a:gd name="T73" fmla="*/ 339090 h 3049270"/>
                <a:gd name="T74" fmla="*/ 941438 w 1269364"/>
                <a:gd name="T75" fmla="*/ 445770 h 3049270"/>
                <a:gd name="T76" fmla="*/ 936117 w 1269364"/>
                <a:gd name="T77" fmla="*/ 0 h 3049270"/>
                <a:gd name="T78" fmla="*/ 746506 w 1269364"/>
                <a:gd name="T79" fmla="*/ 502920 h 3049270"/>
                <a:gd name="T80" fmla="*/ 410591 w 1269364"/>
                <a:gd name="T81" fmla="*/ 1941703 h 3049270"/>
                <a:gd name="T82" fmla="*/ 326263 w 1269364"/>
                <a:gd name="T83" fmla="*/ 2647442 h 3049270"/>
                <a:gd name="T84" fmla="*/ 325247 w 1269364"/>
                <a:gd name="T85" fmla="*/ 2652014 h 3049270"/>
                <a:gd name="T86" fmla="*/ 351917 w 1269364"/>
                <a:gd name="T87" fmla="*/ 3049016 h 3049270"/>
                <a:gd name="T88" fmla="*/ 424307 w 1269364"/>
                <a:gd name="T89" fmla="*/ 2867533 h 3049270"/>
                <a:gd name="T90" fmla="*/ 914019 w 1269364"/>
                <a:gd name="T91" fmla="*/ 2855722 h 3049270"/>
                <a:gd name="T92" fmla="*/ 941451 w 1269364"/>
                <a:gd name="T93" fmla="*/ 2579624 h 3049270"/>
                <a:gd name="T94" fmla="*/ 821817 w 1269364"/>
                <a:gd name="T95" fmla="*/ 2796032 h 3049270"/>
                <a:gd name="T96" fmla="*/ 450215 w 1269364"/>
                <a:gd name="T97" fmla="*/ 2800604 h 3049270"/>
                <a:gd name="T98" fmla="*/ 509651 w 1269364"/>
                <a:gd name="T99" fmla="*/ 1969135 h 3049270"/>
                <a:gd name="T100" fmla="*/ 515874 w 1269364"/>
                <a:gd name="T101" fmla="*/ 1942465 h 3049270"/>
                <a:gd name="T102" fmla="*/ 853059 w 1269364"/>
                <a:gd name="T103" fmla="*/ 478790 h 3049270"/>
                <a:gd name="T104" fmla="*/ 941451 w 1269364"/>
                <a:gd name="T105" fmla="*/ 259080 h 3049270"/>
                <a:gd name="T106" fmla="*/ 962025 w 1269364"/>
                <a:gd name="T107" fmla="*/ 6096 h 3049270"/>
                <a:gd name="T108" fmla="*/ 975741 w 1269364"/>
                <a:gd name="T109" fmla="*/ 174498 h 3049270"/>
                <a:gd name="T110" fmla="*/ 1268984 w 1269364"/>
                <a:gd name="T111" fmla="*/ 149352 h 3049270"/>
                <a:gd name="T112" fmla="*/ 1268984 w 1269364"/>
                <a:gd name="T113" fmla="*/ 176022 h 30492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69364"/>
                <a:gd name="T172" fmla="*/ 0 h 3049270"/>
                <a:gd name="T173" fmla="*/ 1269364 w 1269364"/>
                <a:gd name="T174" fmla="*/ 3049270 h 30492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69364" h="3049270">
                  <a:moveTo>
                    <a:pt x="106680" y="472440"/>
                  </a:moveTo>
                  <a:lnTo>
                    <a:pt x="0" y="471678"/>
                  </a:lnTo>
                  <a:lnTo>
                    <a:pt x="0" y="498348"/>
                  </a:lnTo>
                  <a:lnTo>
                    <a:pt x="106680" y="499110"/>
                  </a:lnTo>
                  <a:lnTo>
                    <a:pt x="106680" y="472440"/>
                  </a:lnTo>
                  <a:close/>
                </a:path>
                <a:path w="1269364" h="3049270">
                  <a:moveTo>
                    <a:pt x="144018" y="1938655"/>
                  </a:moveTo>
                  <a:lnTo>
                    <a:pt x="37338" y="1937893"/>
                  </a:lnTo>
                  <a:lnTo>
                    <a:pt x="36576" y="1964563"/>
                  </a:lnTo>
                  <a:lnTo>
                    <a:pt x="143256" y="1965325"/>
                  </a:lnTo>
                  <a:lnTo>
                    <a:pt x="144018" y="1938655"/>
                  </a:lnTo>
                  <a:close/>
                </a:path>
                <a:path w="1269364" h="3049270">
                  <a:moveTo>
                    <a:pt x="149352" y="144780"/>
                  </a:moveTo>
                  <a:lnTo>
                    <a:pt x="42672" y="144018"/>
                  </a:lnTo>
                  <a:lnTo>
                    <a:pt x="42672" y="170688"/>
                  </a:lnTo>
                  <a:lnTo>
                    <a:pt x="149352" y="171450"/>
                  </a:lnTo>
                  <a:lnTo>
                    <a:pt x="149352" y="144780"/>
                  </a:lnTo>
                  <a:close/>
                </a:path>
                <a:path w="1269364" h="3049270">
                  <a:moveTo>
                    <a:pt x="293192" y="473202"/>
                  </a:moveTo>
                  <a:lnTo>
                    <a:pt x="186563" y="473202"/>
                  </a:lnTo>
                  <a:lnTo>
                    <a:pt x="186563" y="499872"/>
                  </a:lnTo>
                  <a:lnTo>
                    <a:pt x="293192" y="499872"/>
                  </a:lnTo>
                  <a:lnTo>
                    <a:pt x="293192" y="473202"/>
                  </a:lnTo>
                  <a:close/>
                </a:path>
                <a:path w="1269364" h="3049270">
                  <a:moveTo>
                    <a:pt x="330581" y="1940941"/>
                  </a:moveTo>
                  <a:lnTo>
                    <a:pt x="223901" y="1939417"/>
                  </a:lnTo>
                  <a:lnTo>
                    <a:pt x="223139" y="1966087"/>
                  </a:lnTo>
                  <a:lnTo>
                    <a:pt x="329819" y="1967611"/>
                  </a:lnTo>
                  <a:lnTo>
                    <a:pt x="330581" y="1940941"/>
                  </a:lnTo>
                  <a:close/>
                </a:path>
                <a:path w="1269364" h="3049270">
                  <a:moveTo>
                    <a:pt x="335915" y="145542"/>
                  </a:moveTo>
                  <a:lnTo>
                    <a:pt x="229235" y="144780"/>
                  </a:lnTo>
                  <a:lnTo>
                    <a:pt x="229235" y="171450"/>
                  </a:lnTo>
                  <a:lnTo>
                    <a:pt x="335915" y="172212"/>
                  </a:lnTo>
                  <a:lnTo>
                    <a:pt x="335915" y="145542"/>
                  </a:lnTo>
                  <a:close/>
                </a:path>
                <a:path w="1269364" h="3049270">
                  <a:moveTo>
                    <a:pt x="479806" y="474726"/>
                  </a:moveTo>
                  <a:lnTo>
                    <a:pt x="373253" y="473964"/>
                  </a:lnTo>
                  <a:lnTo>
                    <a:pt x="373253" y="500634"/>
                  </a:lnTo>
                  <a:lnTo>
                    <a:pt x="479806" y="501396"/>
                  </a:lnTo>
                  <a:lnTo>
                    <a:pt x="479806" y="474726"/>
                  </a:lnTo>
                  <a:close/>
                </a:path>
                <a:path w="1269364" h="3049270">
                  <a:moveTo>
                    <a:pt x="522478" y="146304"/>
                  </a:moveTo>
                  <a:lnTo>
                    <a:pt x="415925" y="145542"/>
                  </a:lnTo>
                  <a:lnTo>
                    <a:pt x="415925" y="172212"/>
                  </a:lnTo>
                  <a:lnTo>
                    <a:pt x="522478" y="172974"/>
                  </a:lnTo>
                  <a:lnTo>
                    <a:pt x="522478" y="146304"/>
                  </a:lnTo>
                  <a:close/>
                </a:path>
                <a:path w="1269364" h="3049270">
                  <a:moveTo>
                    <a:pt x="666496" y="475488"/>
                  </a:moveTo>
                  <a:lnTo>
                    <a:pt x="559816" y="474726"/>
                  </a:lnTo>
                  <a:lnTo>
                    <a:pt x="559816" y="501396"/>
                  </a:lnTo>
                  <a:lnTo>
                    <a:pt x="666496" y="502158"/>
                  </a:lnTo>
                  <a:lnTo>
                    <a:pt x="666496" y="475488"/>
                  </a:lnTo>
                  <a:close/>
                </a:path>
                <a:path w="1269364" h="3049270">
                  <a:moveTo>
                    <a:pt x="709168" y="147066"/>
                  </a:moveTo>
                  <a:lnTo>
                    <a:pt x="602488" y="146304"/>
                  </a:lnTo>
                  <a:lnTo>
                    <a:pt x="602488" y="172974"/>
                  </a:lnTo>
                  <a:lnTo>
                    <a:pt x="709168" y="173736"/>
                  </a:lnTo>
                  <a:lnTo>
                    <a:pt x="709168" y="147066"/>
                  </a:lnTo>
                  <a:close/>
                </a:path>
                <a:path w="1269364" h="3049270">
                  <a:moveTo>
                    <a:pt x="895731" y="147828"/>
                  </a:moveTo>
                  <a:lnTo>
                    <a:pt x="789178" y="147066"/>
                  </a:lnTo>
                  <a:lnTo>
                    <a:pt x="789178" y="173736"/>
                  </a:lnTo>
                  <a:lnTo>
                    <a:pt x="895731" y="174498"/>
                  </a:lnTo>
                  <a:lnTo>
                    <a:pt x="895731" y="147828"/>
                  </a:lnTo>
                  <a:close/>
                </a:path>
                <a:path w="1269364" h="3049270">
                  <a:moveTo>
                    <a:pt x="941438" y="2392934"/>
                  </a:moveTo>
                  <a:lnTo>
                    <a:pt x="914781" y="2392934"/>
                  </a:lnTo>
                  <a:lnTo>
                    <a:pt x="914781" y="2499614"/>
                  </a:lnTo>
                  <a:lnTo>
                    <a:pt x="941438" y="2499614"/>
                  </a:lnTo>
                  <a:lnTo>
                    <a:pt x="941438" y="2392934"/>
                  </a:lnTo>
                  <a:close/>
                </a:path>
                <a:path w="1269364" h="3049270">
                  <a:moveTo>
                    <a:pt x="941438" y="2206244"/>
                  </a:moveTo>
                  <a:lnTo>
                    <a:pt x="914781" y="2206244"/>
                  </a:lnTo>
                  <a:lnTo>
                    <a:pt x="914781" y="2312924"/>
                  </a:lnTo>
                  <a:lnTo>
                    <a:pt x="941438" y="2312924"/>
                  </a:lnTo>
                  <a:lnTo>
                    <a:pt x="941438" y="2206244"/>
                  </a:lnTo>
                  <a:close/>
                </a:path>
                <a:path w="1269364" h="3049270">
                  <a:moveTo>
                    <a:pt x="941438" y="2019427"/>
                  </a:moveTo>
                  <a:lnTo>
                    <a:pt x="914781" y="2019427"/>
                  </a:lnTo>
                  <a:lnTo>
                    <a:pt x="914781" y="2126107"/>
                  </a:lnTo>
                  <a:lnTo>
                    <a:pt x="941438" y="2126107"/>
                  </a:lnTo>
                  <a:lnTo>
                    <a:pt x="941438" y="2019427"/>
                  </a:lnTo>
                  <a:close/>
                </a:path>
                <a:path w="1269364" h="3049270">
                  <a:moveTo>
                    <a:pt x="941438" y="1832737"/>
                  </a:moveTo>
                  <a:lnTo>
                    <a:pt x="914781" y="1832737"/>
                  </a:lnTo>
                  <a:lnTo>
                    <a:pt x="914781" y="1939417"/>
                  </a:lnTo>
                  <a:lnTo>
                    <a:pt x="941438" y="1939417"/>
                  </a:lnTo>
                  <a:lnTo>
                    <a:pt x="941438" y="1832737"/>
                  </a:lnTo>
                  <a:close/>
                </a:path>
                <a:path w="1269364" h="3049270">
                  <a:moveTo>
                    <a:pt x="941438" y="1646047"/>
                  </a:moveTo>
                  <a:lnTo>
                    <a:pt x="914781" y="1646047"/>
                  </a:lnTo>
                  <a:lnTo>
                    <a:pt x="914781" y="1752727"/>
                  </a:lnTo>
                  <a:lnTo>
                    <a:pt x="941438" y="1752727"/>
                  </a:lnTo>
                  <a:lnTo>
                    <a:pt x="941438" y="1646047"/>
                  </a:lnTo>
                  <a:close/>
                </a:path>
                <a:path w="1269364" h="3049270">
                  <a:moveTo>
                    <a:pt x="941438" y="1459357"/>
                  </a:moveTo>
                  <a:lnTo>
                    <a:pt x="914781" y="1459357"/>
                  </a:lnTo>
                  <a:lnTo>
                    <a:pt x="914781" y="1566037"/>
                  </a:lnTo>
                  <a:lnTo>
                    <a:pt x="941438" y="1566037"/>
                  </a:lnTo>
                  <a:lnTo>
                    <a:pt x="941438" y="1459357"/>
                  </a:lnTo>
                  <a:close/>
                </a:path>
                <a:path w="1269364" h="3049270">
                  <a:moveTo>
                    <a:pt x="941438" y="1272667"/>
                  </a:moveTo>
                  <a:lnTo>
                    <a:pt x="914781" y="1272667"/>
                  </a:lnTo>
                  <a:lnTo>
                    <a:pt x="914781" y="1379347"/>
                  </a:lnTo>
                  <a:lnTo>
                    <a:pt x="941438" y="1379347"/>
                  </a:lnTo>
                  <a:lnTo>
                    <a:pt x="941438" y="1272667"/>
                  </a:lnTo>
                  <a:close/>
                </a:path>
                <a:path w="1269364" h="3049270">
                  <a:moveTo>
                    <a:pt x="941438" y="1085977"/>
                  </a:moveTo>
                  <a:lnTo>
                    <a:pt x="914781" y="1085977"/>
                  </a:lnTo>
                  <a:lnTo>
                    <a:pt x="914781" y="1192657"/>
                  </a:lnTo>
                  <a:lnTo>
                    <a:pt x="941438" y="1192657"/>
                  </a:lnTo>
                  <a:lnTo>
                    <a:pt x="941438" y="1085977"/>
                  </a:lnTo>
                  <a:close/>
                </a:path>
                <a:path w="1269364" h="3049270">
                  <a:moveTo>
                    <a:pt x="941438" y="899287"/>
                  </a:moveTo>
                  <a:lnTo>
                    <a:pt x="914781" y="899287"/>
                  </a:lnTo>
                  <a:lnTo>
                    <a:pt x="914781" y="1005967"/>
                  </a:lnTo>
                  <a:lnTo>
                    <a:pt x="941438" y="1005967"/>
                  </a:lnTo>
                  <a:lnTo>
                    <a:pt x="941438" y="899287"/>
                  </a:lnTo>
                  <a:close/>
                </a:path>
                <a:path w="1269364" h="3049270">
                  <a:moveTo>
                    <a:pt x="941438" y="712597"/>
                  </a:moveTo>
                  <a:lnTo>
                    <a:pt x="914781" y="712597"/>
                  </a:lnTo>
                  <a:lnTo>
                    <a:pt x="914781" y="819277"/>
                  </a:lnTo>
                  <a:lnTo>
                    <a:pt x="941438" y="819277"/>
                  </a:lnTo>
                  <a:lnTo>
                    <a:pt x="941438" y="712597"/>
                  </a:lnTo>
                  <a:close/>
                </a:path>
                <a:path w="1269364" h="3049270">
                  <a:moveTo>
                    <a:pt x="941438" y="525780"/>
                  </a:moveTo>
                  <a:lnTo>
                    <a:pt x="914781" y="525780"/>
                  </a:lnTo>
                  <a:lnTo>
                    <a:pt x="914781" y="632460"/>
                  </a:lnTo>
                  <a:lnTo>
                    <a:pt x="941438" y="632460"/>
                  </a:lnTo>
                  <a:lnTo>
                    <a:pt x="941438" y="525780"/>
                  </a:lnTo>
                  <a:close/>
                </a:path>
                <a:path w="1269364" h="3049270">
                  <a:moveTo>
                    <a:pt x="941438" y="339090"/>
                  </a:moveTo>
                  <a:lnTo>
                    <a:pt x="914781" y="339090"/>
                  </a:lnTo>
                  <a:lnTo>
                    <a:pt x="914781" y="445770"/>
                  </a:lnTo>
                  <a:lnTo>
                    <a:pt x="941438" y="445770"/>
                  </a:lnTo>
                  <a:lnTo>
                    <a:pt x="941438" y="339090"/>
                  </a:lnTo>
                  <a:close/>
                </a:path>
                <a:path w="1269364" h="3049270">
                  <a:moveTo>
                    <a:pt x="962025" y="6096"/>
                  </a:moveTo>
                  <a:lnTo>
                    <a:pt x="936117" y="0"/>
                  </a:lnTo>
                  <a:lnTo>
                    <a:pt x="826262" y="476885"/>
                  </a:lnTo>
                  <a:lnTo>
                    <a:pt x="746506" y="476250"/>
                  </a:lnTo>
                  <a:lnTo>
                    <a:pt x="746506" y="502920"/>
                  </a:lnTo>
                  <a:lnTo>
                    <a:pt x="820166" y="503555"/>
                  </a:lnTo>
                  <a:lnTo>
                    <a:pt x="488696" y="1942338"/>
                  </a:lnTo>
                  <a:lnTo>
                    <a:pt x="410591" y="1941703"/>
                  </a:lnTo>
                  <a:lnTo>
                    <a:pt x="409829" y="1968373"/>
                  </a:lnTo>
                  <a:lnTo>
                    <a:pt x="482600" y="1968881"/>
                  </a:lnTo>
                  <a:lnTo>
                    <a:pt x="326263" y="2647442"/>
                  </a:lnTo>
                  <a:lnTo>
                    <a:pt x="326009" y="2647442"/>
                  </a:lnTo>
                  <a:lnTo>
                    <a:pt x="326009" y="2648712"/>
                  </a:lnTo>
                  <a:lnTo>
                    <a:pt x="325247" y="2652014"/>
                  </a:lnTo>
                  <a:lnTo>
                    <a:pt x="326009" y="2652141"/>
                  </a:lnTo>
                  <a:lnTo>
                    <a:pt x="325247" y="3049016"/>
                  </a:lnTo>
                  <a:lnTo>
                    <a:pt x="351917" y="3049016"/>
                  </a:lnTo>
                  <a:lnTo>
                    <a:pt x="352298" y="2858643"/>
                  </a:lnTo>
                  <a:lnTo>
                    <a:pt x="450977" y="2907284"/>
                  </a:lnTo>
                  <a:lnTo>
                    <a:pt x="424307" y="2867533"/>
                  </a:lnTo>
                  <a:lnTo>
                    <a:pt x="848741" y="2862453"/>
                  </a:lnTo>
                  <a:lnTo>
                    <a:pt x="822579" y="2902712"/>
                  </a:lnTo>
                  <a:lnTo>
                    <a:pt x="914019" y="2855722"/>
                  </a:lnTo>
                  <a:lnTo>
                    <a:pt x="914019" y="2886710"/>
                  </a:lnTo>
                  <a:lnTo>
                    <a:pt x="941451" y="2886710"/>
                  </a:lnTo>
                  <a:lnTo>
                    <a:pt x="941451" y="2579624"/>
                  </a:lnTo>
                  <a:lnTo>
                    <a:pt x="914019" y="2579624"/>
                  </a:lnTo>
                  <a:lnTo>
                    <a:pt x="914019" y="2840482"/>
                  </a:lnTo>
                  <a:lnTo>
                    <a:pt x="821817" y="2796032"/>
                  </a:lnTo>
                  <a:lnTo>
                    <a:pt x="848868" y="2835783"/>
                  </a:lnTo>
                  <a:lnTo>
                    <a:pt x="423672" y="2840863"/>
                  </a:lnTo>
                  <a:lnTo>
                    <a:pt x="450215" y="2800604"/>
                  </a:lnTo>
                  <a:lnTo>
                    <a:pt x="352298" y="2850642"/>
                  </a:lnTo>
                  <a:lnTo>
                    <a:pt x="352679" y="2650744"/>
                  </a:lnTo>
                  <a:lnTo>
                    <a:pt x="509651" y="1969135"/>
                  </a:lnTo>
                  <a:lnTo>
                    <a:pt x="516382" y="1969135"/>
                  </a:lnTo>
                  <a:lnTo>
                    <a:pt x="517144" y="1942465"/>
                  </a:lnTo>
                  <a:lnTo>
                    <a:pt x="515874" y="1942465"/>
                  </a:lnTo>
                  <a:lnTo>
                    <a:pt x="847344" y="503682"/>
                  </a:lnTo>
                  <a:lnTo>
                    <a:pt x="853059" y="503682"/>
                  </a:lnTo>
                  <a:lnTo>
                    <a:pt x="853059" y="478790"/>
                  </a:lnTo>
                  <a:lnTo>
                    <a:pt x="914781" y="211074"/>
                  </a:lnTo>
                  <a:lnTo>
                    <a:pt x="914781" y="259080"/>
                  </a:lnTo>
                  <a:lnTo>
                    <a:pt x="941451" y="259080"/>
                  </a:lnTo>
                  <a:lnTo>
                    <a:pt x="941451" y="152400"/>
                  </a:lnTo>
                  <a:lnTo>
                    <a:pt x="928243" y="152400"/>
                  </a:lnTo>
                  <a:lnTo>
                    <a:pt x="962025" y="6096"/>
                  </a:lnTo>
                  <a:close/>
                </a:path>
                <a:path w="1269364" h="3049270">
                  <a:moveTo>
                    <a:pt x="1082421" y="148590"/>
                  </a:moveTo>
                  <a:lnTo>
                    <a:pt x="975741" y="147828"/>
                  </a:lnTo>
                  <a:lnTo>
                    <a:pt x="975741" y="174498"/>
                  </a:lnTo>
                  <a:lnTo>
                    <a:pt x="1082421" y="175260"/>
                  </a:lnTo>
                  <a:lnTo>
                    <a:pt x="1082421" y="148590"/>
                  </a:lnTo>
                  <a:close/>
                </a:path>
                <a:path w="1269364" h="3049270">
                  <a:moveTo>
                    <a:pt x="1268984" y="149352"/>
                  </a:moveTo>
                  <a:lnTo>
                    <a:pt x="1162304" y="148590"/>
                  </a:lnTo>
                  <a:lnTo>
                    <a:pt x="1162304" y="175260"/>
                  </a:lnTo>
                  <a:lnTo>
                    <a:pt x="1268984" y="176022"/>
                  </a:lnTo>
                  <a:lnTo>
                    <a:pt x="1268984" y="149352"/>
                  </a:lnTo>
                  <a:close/>
                </a:path>
              </a:pathLst>
            </a:custGeom>
            <a:solidFill>
              <a:srgbClr val="000000"/>
            </a:solidFill>
            <a:ln w="9525">
              <a:noFill/>
              <a:miter lim="800000"/>
              <a:headEnd/>
              <a:tailEnd/>
            </a:ln>
          </p:spPr>
          <p:txBody>
            <a:bodyPr lIns="0" tIns="0" rIns="0" bIns="0"/>
            <a:lstStyle/>
            <a:p>
              <a:endParaRPr lang="es-AR"/>
            </a:p>
          </p:txBody>
        </p:sp>
        <p:sp>
          <p:nvSpPr>
            <p:cNvPr id="45113" name="object 9"/>
            <p:cNvSpPr>
              <a:spLocks noChangeArrowheads="1"/>
            </p:cNvSpPr>
            <p:nvPr/>
          </p:nvSpPr>
          <p:spPr bwMode="auto">
            <a:xfrm>
              <a:off x="2282952" y="3838956"/>
              <a:ext cx="275590" cy="245110"/>
            </a:xfrm>
            <a:custGeom>
              <a:avLst/>
              <a:gdLst>
                <a:gd name="T0" fmla="*/ 275589 w 275589"/>
                <a:gd name="T1" fmla="*/ 0 h 245110"/>
                <a:gd name="T2" fmla="*/ 0 w 275589"/>
                <a:gd name="T3" fmla="*/ 0 h 245110"/>
                <a:gd name="T4" fmla="*/ 0 w 275589"/>
                <a:gd name="T5" fmla="*/ 244983 h 245110"/>
                <a:gd name="T6" fmla="*/ 275589 w 275589"/>
                <a:gd name="T7" fmla="*/ 244983 h 245110"/>
                <a:gd name="T8" fmla="*/ 275589 w 275589"/>
                <a:gd name="T9" fmla="*/ 0 h 245110"/>
                <a:gd name="T10" fmla="*/ 0 60000 65536"/>
                <a:gd name="T11" fmla="*/ 0 60000 65536"/>
                <a:gd name="T12" fmla="*/ 0 60000 65536"/>
                <a:gd name="T13" fmla="*/ 0 60000 65536"/>
                <a:gd name="T14" fmla="*/ 0 60000 65536"/>
                <a:gd name="T15" fmla="*/ 0 w 275589"/>
                <a:gd name="T16" fmla="*/ 0 h 245110"/>
                <a:gd name="T17" fmla="*/ 275589 w 275589"/>
                <a:gd name="T18" fmla="*/ 245110 h 245110"/>
              </a:gdLst>
              <a:ahLst/>
              <a:cxnLst>
                <a:cxn ang="T10">
                  <a:pos x="T0" y="T1"/>
                </a:cxn>
                <a:cxn ang="T11">
                  <a:pos x="T2" y="T3"/>
                </a:cxn>
                <a:cxn ang="T12">
                  <a:pos x="T4" y="T5"/>
                </a:cxn>
                <a:cxn ang="T13">
                  <a:pos x="T6" y="T7"/>
                </a:cxn>
                <a:cxn ang="T14">
                  <a:pos x="T8" y="T9"/>
                </a:cxn>
              </a:cxnLst>
              <a:rect l="T15" t="T16" r="T17" b="T18"/>
              <a:pathLst>
                <a:path w="275589" h="245110">
                  <a:moveTo>
                    <a:pt x="275589" y="0"/>
                  </a:moveTo>
                  <a:lnTo>
                    <a:pt x="0" y="0"/>
                  </a:lnTo>
                  <a:lnTo>
                    <a:pt x="0" y="244983"/>
                  </a:lnTo>
                  <a:lnTo>
                    <a:pt x="275589" y="244983"/>
                  </a:lnTo>
                  <a:lnTo>
                    <a:pt x="275589" y="0"/>
                  </a:lnTo>
                  <a:close/>
                </a:path>
              </a:pathLst>
            </a:custGeom>
            <a:solidFill>
              <a:srgbClr val="FFFFFF"/>
            </a:solidFill>
            <a:ln w="9525">
              <a:noFill/>
              <a:miter lim="800000"/>
              <a:headEnd/>
              <a:tailEnd/>
            </a:ln>
          </p:spPr>
          <p:txBody>
            <a:bodyPr lIns="0" tIns="0" rIns="0" bIns="0"/>
            <a:lstStyle/>
            <a:p>
              <a:endParaRPr lang="es-AR"/>
            </a:p>
          </p:txBody>
        </p:sp>
      </p:grpSp>
      <p:sp>
        <p:nvSpPr>
          <p:cNvPr id="10" name="object 10"/>
          <p:cNvSpPr txBox="1"/>
          <p:nvPr/>
        </p:nvSpPr>
        <p:spPr>
          <a:xfrm>
            <a:off x="2017544" y="4201584"/>
            <a:ext cx="271512" cy="296876"/>
          </a:xfrm>
          <a:prstGeom prst="rect">
            <a:avLst/>
          </a:prstGeom>
        </p:spPr>
        <p:txBody>
          <a:bodyPr lIns="0" tIns="12065" rIns="0" bIns="0">
            <a:spAutoFit/>
          </a:bodyPr>
          <a:lstStyle/>
          <a:p>
            <a:pPr marL="38100">
              <a:spcBef>
                <a:spcPts val="95"/>
              </a:spcBef>
              <a:defRPr/>
            </a:pPr>
            <a:r>
              <a:rPr sz="1850" spc="-25" dirty="0">
                <a:solidFill>
                  <a:srgbClr val="C00000"/>
                </a:solidFill>
                <a:latin typeface="Arial"/>
                <a:cs typeface="Arial"/>
              </a:rPr>
              <a:t>T</a:t>
            </a:r>
            <a:r>
              <a:rPr sz="1875" spc="-37" baseline="-15555" dirty="0">
                <a:solidFill>
                  <a:srgbClr val="C00000"/>
                </a:solidFill>
                <a:latin typeface="Arial"/>
                <a:cs typeface="Arial"/>
              </a:rPr>
              <a:t>1</a:t>
            </a:r>
            <a:endParaRPr sz="1875" baseline="-15555">
              <a:latin typeface="Arial"/>
              <a:cs typeface="Arial"/>
            </a:endParaRPr>
          </a:p>
        </p:txBody>
      </p:sp>
      <p:sp>
        <p:nvSpPr>
          <p:cNvPr id="45061" name="object 11"/>
          <p:cNvSpPr>
            <a:spLocks noChangeArrowheads="1"/>
          </p:cNvSpPr>
          <p:nvPr/>
        </p:nvSpPr>
        <p:spPr bwMode="auto">
          <a:xfrm>
            <a:off x="1569201" y="2795804"/>
            <a:ext cx="3368142" cy="1834691"/>
          </a:xfrm>
          <a:custGeom>
            <a:avLst/>
            <a:gdLst>
              <a:gd name="T0" fmla="*/ 0 w 3840479"/>
              <a:gd name="T1" fmla="*/ 26670 h 1662429"/>
              <a:gd name="T2" fmla="*/ 293370 w 3840479"/>
              <a:gd name="T3" fmla="*/ 12 h 1662429"/>
              <a:gd name="T4" fmla="*/ 293370 w 3840479"/>
              <a:gd name="T5" fmla="*/ 26670 h 1662429"/>
              <a:gd name="T6" fmla="*/ 373380 w 3840479"/>
              <a:gd name="T7" fmla="*/ 0 h 1662429"/>
              <a:gd name="T8" fmla="*/ 480060 w 3840479"/>
              <a:gd name="T9" fmla="*/ 762 h 1662429"/>
              <a:gd name="T10" fmla="*/ 560070 w 3840479"/>
              <a:gd name="T11" fmla="*/ 27432 h 1662429"/>
              <a:gd name="T12" fmla="*/ 853440 w 3840479"/>
              <a:gd name="T13" fmla="*/ 774 h 1662429"/>
              <a:gd name="T14" fmla="*/ 853440 w 3840479"/>
              <a:gd name="T15" fmla="*/ 27432 h 1662429"/>
              <a:gd name="T16" fmla="*/ 933450 w 3840479"/>
              <a:gd name="T17" fmla="*/ 762 h 1662429"/>
              <a:gd name="T18" fmla="*/ 1040130 w 3840479"/>
              <a:gd name="T19" fmla="*/ 1524 h 1662429"/>
              <a:gd name="T20" fmla="*/ 1120140 w 3840479"/>
              <a:gd name="T21" fmla="*/ 28194 h 1662429"/>
              <a:gd name="T22" fmla="*/ 1413510 w 3840479"/>
              <a:gd name="T23" fmla="*/ 1536 h 1662429"/>
              <a:gd name="T24" fmla="*/ 1413510 w 3840479"/>
              <a:gd name="T25" fmla="*/ 28194 h 1662429"/>
              <a:gd name="T26" fmla="*/ 1493520 w 3840479"/>
              <a:gd name="T27" fmla="*/ 1524 h 1662429"/>
              <a:gd name="T28" fmla="*/ 1600200 w 3840479"/>
              <a:gd name="T29" fmla="*/ 2286 h 1662429"/>
              <a:gd name="T30" fmla="*/ 1680210 w 3840479"/>
              <a:gd name="T31" fmla="*/ 28956 h 1662429"/>
              <a:gd name="T32" fmla="*/ 1973580 w 3840479"/>
              <a:gd name="T33" fmla="*/ 2298 h 1662429"/>
              <a:gd name="T34" fmla="*/ 1973580 w 3840479"/>
              <a:gd name="T35" fmla="*/ 28956 h 1662429"/>
              <a:gd name="T36" fmla="*/ 2053590 w 3840479"/>
              <a:gd name="T37" fmla="*/ 2286 h 1662429"/>
              <a:gd name="T38" fmla="*/ 2160270 w 3840479"/>
              <a:gd name="T39" fmla="*/ 3048 h 1662429"/>
              <a:gd name="T40" fmla="*/ 2240280 w 3840479"/>
              <a:gd name="T41" fmla="*/ 29718 h 1662429"/>
              <a:gd name="T42" fmla="*/ 2533650 w 3840479"/>
              <a:gd name="T43" fmla="*/ 3048 h 1662429"/>
              <a:gd name="T44" fmla="*/ 2532888 w 3840479"/>
              <a:gd name="T45" fmla="*/ 29718 h 1662429"/>
              <a:gd name="T46" fmla="*/ 2613660 w 3840479"/>
              <a:gd name="T47" fmla="*/ 3048 h 1662429"/>
              <a:gd name="T48" fmla="*/ 2720340 w 3840479"/>
              <a:gd name="T49" fmla="*/ 3810 h 1662429"/>
              <a:gd name="T50" fmla="*/ 2799588 w 3840479"/>
              <a:gd name="T51" fmla="*/ 30480 h 1662429"/>
              <a:gd name="T52" fmla="*/ 3093720 w 3840479"/>
              <a:gd name="T53" fmla="*/ 3810 h 1662429"/>
              <a:gd name="T54" fmla="*/ 3092958 w 3840479"/>
              <a:gd name="T55" fmla="*/ 30480 h 1662429"/>
              <a:gd name="T56" fmla="*/ 3173730 w 3840479"/>
              <a:gd name="T57" fmla="*/ 3810 h 1662429"/>
              <a:gd name="T58" fmla="*/ 3280410 w 3840479"/>
              <a:gd name="T59" fmla="*/ 4572 h 1662429"/>
              <a:gd name="T60" fmla="*/ 3359658 w 3840479"/>
              <a:gd name="T61" fmla="*/ 31242 h 1662429"/>
              <a:gd name="T62" fmla="*/ 3668268 w 3840479"/>
              <a:gd name="T63" fmla="*/ 26924 h 1662429"/>
              <a:gd name="T64" fmla="*/ 3546792 w 3840479"/>
              <a:gd name="T65" fmla="*/ 4064 h 1662429"/>
              <a:gd name="T66" fmla="*/ 3546411 w 3840479"/>
              <a:gd name="T67" fmla="*/ 30734 h 1662429"/>
              <a:gd name="T68" fmla="*/ 3668268 w 3840479"/>
              <a:gd name="T69" fmla="*/ 133604 h 1662429"/>
              <a:gd name="T70" fmla="*/ 3668280 w 3840479"/>
              <a:gd name="T71" fmla="*/ 960653 h 1662429"/>
              <a:gd name="T72" fmla="*/ 3668280 w 3840479"/>
              <a:gd name="T73" fmla="*/ 1067320 h 1662429"/>
              <a:gd name="T74" fmla="*/ 3641598 w 3840479"/>
              <a:gd name="T75" fmla="*/ 773963 h 1662429"/>
              <a:gd name="T76" fmla="*/ 3668280 w 3840479"/>
              <a:gd name="T77" fmla="*/ 773963 h 1662429"/>
              <a:gd name="T78" fmla="*/ 3641598 w 3840479"/>
              <a:gd name="T79" fmla="*/ 694055 h 1662429"/>
              <a:gd name="T80" fmla="*/ 3668280 w 3840479"/>
              <a:gd name="T81" fmla="*/ 400710 h 1662429"/>
              <a:gd name="T82" fmla="*/ 3668280 w 3840479"/>
              <a:gd name="T83" fmla="*/ 507365 h 1662429"/>
              <a:gd name="T84" fmla="*/ 3641598 w 3840479"/>
              <a:gd name="T85" fmla="*/ 214020 h 1662429"/>
              <a:gd name="T86" fmla="*/ 3668280 w 3840479"/>
              <a:gd name="T87" fmla="*/ 214020 h 1662429"/>
              <a:gd name="T88" fmla="*/ 3668268 w 3840479"/>
              <a:gd name="T89" fmla="*/ 1147318 h 1662429"/>
              <a:gd name="T90" fmla="*/ 3642360 w 3840479"/>
              <a:gd name="T91" fmla="*/ 1253998 h 1662429"/>
              <a:gd name="T92" fmla="*/ 3562223 w 3840479"/>
              <a:gd name="T93" fmla="*/ 1595247 h 1662429"/>
              <a:gd name="T94" fmla="*/ 328422 w 3840479"/>
              <a:gd name="T95" fmla="*/ 1608963 h 1662429"/>
              <a:gd name="T96" fmla="*/ 3562731 w 3840479"/>
              <a:gd name="T97" fmla="*/ 1621917 h 1662429"/>
              <a:gd name="T98" fmla="*/ 3639312 w 3840479"/>
              <a:gd name="T99" fmla="*/ 1627251 h 1662429"/>
              <a:gd name="T100" fmla="*/ 3840480 w 3840479"/>
              <a:gd name="T101" fmla="*/ 5334 h 1662429"/>
              <a:gd name="T102" fmla="*/ 3839718 w 3840479"/>
              <a:gd name="T103" fmla="*/ 32004 h 16624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840479"/>
              <a:gd name="T157" fmla="*/ 0 h 1662429"/>
              <a:gd name="T158" fmla="*/ 3840479 w 3840479"/>
              <a:gd name="T159" fmla="*/ 1662429 h 166242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840479" h="1662429">
                <a:moveTo>
                  <a:pt x="106680" y="12"/>
                </a:moveTo>
                <a:lnTo>
                  <a:pt x="0" y="12"/>
                </a:lnTo>
                <a:lnTo>
                  <a:pt x="0" y="26670"/>
                </a:lnTo>
                <a:lnTo>
                  <a:pt x="106680" y="26670"/>
                </a:lnTo>
                <a:lnTo>
                  <a:pt x="106680" y="12"/>
                </a:lnTo>
                <a:close/>
              </a:path>
              <a:path w="3840479" h="1662429">
                <a:moveTo>
                  <a:pt x="293370" y="12"/>
                </a:moveTo>
                <a:lnTo>
                  <a:pt x="186690" y="12"/>
                </a:lnTo>
                <a:lnTo>
                  <a:pt x="186690" y="26670"/>
                </a:lnTo>
                <a:lnTo>
                  <a:pt x="293370" y="26670"/>
                </a:lnTo>
                <a:lnTo>
                  <a:pt x="293370" y="12"/>
                </a:lnTo>
                <a:close/>
              </a:path>
              <a:path w="3840479" h="1662429">
                <a:moveTo>
                  <a:pt x="480060" y="762"/>
                </a:moveTo>
                <a:lnTo>
                  <a:pt x="373380" y="0"/>
                </a:lnTo>
                <a:lnTo>
                  <a:pt x="373380" y="26670"/>
                </a:lnTo>
                <a:lnTo>
                  <a:pt x="480060" y="27432"/>
                </a:lnTo>
                <a:lnTo>
                  <a:pt x="480060" y="762"/>
                </a:lnTo>
                <a:close/>
              </a:path>
              <a:path w="3840479" h="1662429">
                <a:moveTo>
                  <a:pt x="666750" y="774"/>
                </a:moveTo>
                <a:lnTo>
                  <a:pt x="560070" y="774"/>
                </a:lnTo>
                <a:lnTo>
                  <a:pt x="560070" y="27432"/>
                </a:lnTo>
                <a:lnTo>
                  <a:pt x="666750" y="27432"/>
                </a:lnTo>
                <a:lnTo>
                  <a:pt x="666750" y="774"/>
                </a:lnTo>
                <a:close/>
              </a:path>
              <a:path w="3840479" h="1662429">
                <a:moveTo>
                  <a:pt x="853440" y="774"/>
                </a:moveTo>
                <a:lnTo>
                  <a:pt x="746760" y="774"/>
                </a:lnTo>
                <a:lnTo>
                  <a:pt x="746760" y="27432"/>
                </a:lnTo>
                <a:lnTo>
                  <a:pt x="853440" y="27432"/>
                </a:lnTo>
                <a:lnTo>
                  <a:pt x="853440" y="774"/>
                </a:lnTo>
                <a:close/>
              </a:path>
              <a:path w="3840479" h="1662429">
                <a:moveTo>
                  <a:pt x="1040130" y="1524"/>
                </a:moveTo>
                <a:lnTo>
                  <a:pt x="933450" y="762"/>
                </a:lnTo>
                <a:lnTo>
                  <a:pt x="933450" y="27432"/>
                </a:lnTo>
                <a:lnTo>
                  <a:pt x="1040130" y="28194"/>
                </a:lnTo>
                <a:lnTo>
                  <a:pt x="1040130" y="1524"/>
                </a:lnTo>
                <a:close/>
              </a:path>
              <a:path w="3840479" h="1662429">
                <a:moveTo>
                  <a:pt x="1226820" y="1536"/>
                </a:moveTo>
                <a:lnTo>
                  <a:pt x="1120140" y="1536"/>
                </a:lnTo>
                <a:lnTo>
                  <a:pt x="1120140" y="28194"/>
                </a:lnTo>
                <a:lnTo>
                  <a:pt x="1226820" y="28194"/>
                </a:lnTo>
                <a:lnTo>
                  <a:pt x="1226820" y="1536"/>
                </a:lnTo>
                <a:close/>
              </a:path>
              <a:path w="3840479" h="1662429">
                <a:moveTo>
                  <a:pt x="1413510" y="1536"/>
                </a:moveTo>
                <a:lnTo>
                  <a:pt x="1306830" y="1536"/>
                </a:lnTo>
                <a:lnTo>
                  <a:pt x="1306830" y="28194"/>
                </a:lnTo>
                <a:lnTo>
                  <a:pt x="1413510" y="28194"/>
                </a:lnTo>
                <a:lnTo>
                  <a:pt x="1413510" y="1536"/>
                </a:lnTo>
                <a:close/>
              </a:path>
              <a:path w="3840479" h="1662429">
                <a:moveTo>
                  <a:pt x="1600200" y="2286"/>
                </a:moveTo>
                <a:lnTo>
                  <a:pt x="1493520" y="1524"/>
                </a:lnTo>
                <a:lnTo>
                  <a:pt x="1493520" y="28194"/>
                </a:lnTo>
                <a:lnTo>
                  <a:pt x="1600200" y="28956"/>
                </a:lnTo>
                <a:lnTo>
                  <a:pt x="1600200" y="2286"/>
                </a:lnTo>
                <a:close/>
              </a:path>
              <a:path w="3840479" h="1662429">
                <a:moveTo>
                  <a:pt x="1786890" y="2298"/>
                </a:moveTo>
                <a:lnTo>
                  <a:pt x="1680210" y="2298"/>
                </a:lnTo>
                <a:lnTo>
                  <a:pt x="1680210" y="28956"/>
                </a:lnTo>
                <a:lnTo>
                  <a:pt x="1786890" y="28956"/>
                </a:lnTo>
                <a:lnTo>
                  <a:pt x="1786890" y="2298"/>
                </a:lnTo>
                <a:close/>
              </a:path>
              <a:path w="3840479" h="1662429">
                <a:moveTo>
                  <a:pt x="1973580" y="2298"/>
                </a:moveTo>
                <a:lnTo>
                  <a:pt x="1866900" y="2298"/>
                </a:lnTo>
                <a:lnTo>
                  <a:pt x="1866900" y="28956"/>
                </a:lnTo>
                <a:lnTo>
                  <a:pt x="1973580" y="28956"/>
                </a:lnTo>
                <a:lnTo>
                  <a:pt x="1973580" y="2298"/>
                </a:lnTo>
                <a:close/>
              </a:path>
              <a:path w="3840479" h="1662429">
                <a:moveTo>
                  <a:pt x="2160270" y="3048"/>
                </a:moveTo>
                <a:lnTo>
                  <a:pt x="2053590" y="2286"/>
                </a:lnTo>
                <a:lnTo>
                  <a:pt x="2053590" y="28956"/>
                </a:lnTo>
                <a:lnTo>
                  <a:pt x="2160270" y="29718"/>
                </a:lnTo>
                <a:lnTo>
                  <a:pt x="2160270" y="3048"/>
                </a:lnTo>
                <a:close/>
              </a:path>
              <a:path w="3840479" h="1662429">
                <a:moveTo>
                  <a:pt x="2346960" y="3048"/>
                </a:moveTo>
                <a:lnTo>
                  <a:pt x="2240280" y="3048"/>
                </a:lnTo>
                <a:lnTo>
                  <a:pt x="2240280" y="29718"/>
                </a:lnTo>
                <a:lnTo>
                  <a:pt x="2346198" y="29718"/>
                </a:lnTo>
                <a:lnTo>
                  <a:pt x="2346960" y="3048"/>
                </a:lnTo>
                <a:close/>
              </a:path>
              <a:path w="3840479" h="1662429">
                <a:moveTo>
                  <a:pt x="2533650" y="3048"/>
                </a:moveTo>
                <a:lnTo>
                  <a:pt x="2426970" y="3048"/>
                </a:lnTo>
                <a:lnTo>
                  <a:pt x="2426208" y="29718"/>
                </a:lnTo>
                <a:lnTo>
                  <a:pt x="2532888" y="29718"/>
                </a:lnTo>
                <a:lnTo>
                  <a:pt x="2533650" y="3048"/>
                </a:lnTo>
                <a:close/>
              </a:path>
              <a:path w="3840479" h="1662429">
                <a:moveTo>
                  <a:pt x="2720340" y="3810"/>
                </a:moveTo>
                <a:lnTo>
                  <a:pt x="2613660" y="3048"/>
                </a:lnTo>
                <a:lnTo>
                  <a:pt x="2612898" y="29718"/>
                </a:lnTo>
                <a:lnTo>
                  <a:pt x="2719578" y="30480"/>
                </a:lnTo>
                <a:lnTo>
                  <a:pt x="2720340" y="3810"/>
                </a:lnTo>
                <a:close/>
              </a:path>
              <a:path w="3840479" h="1662429">
                <a:moveTo>
                  <a:pt x="2907030" y="3810"/>
                </a:moveTo>
                <a:lnTo>
                  <a:pt x="2800350" y="3810"/>
                </a:lnTo>
                <a:lnTo>
                  <a:pt x="2799588" y="30480"/>
                </a:lnTo>
                <a:lnTo>
                  <a:pt x="2906268" y="30480"/>
                </a:lnTo>
                <a:lnTo>
                  <a:pt x="2907030" y="3810"/>
                </a:lnTo>
                <a:close/>
              </a:path>
              <a:path w="3840479" h="1662429">
                <a:moveTo>
                  <a:pt x="3093720" y="3810"/>
                </a:moveTo>
                <a:lnTo>
                  <a:pt x="2987040" y="3810"/>
                </a:lnTo>
                <a:lnTo>
                  <a:pt x="2986278" y="30480"/>
                </a:lnTo>
                <a:lnTo>
                  <a:pt x="3092958" y="30480"/>
                </a:lnTo>
                <a:lnTo>
                  <a:pt x="3093720" y="3810"/>
                </a:lnTo>
                <a:close/>
              </a:path>
              <a:path w="3840479" h="1662429">
                <a:moveTo>
                  <a:pt x="3280410" y="4572"/>
                </a:moveTo>
                <a:lnTo>
                  <a:pt x="3173730" y="3810"/>
                </a:lnTo>
                <a:lnTo>
                  <a:pt x="3172968" y="30480"/>
                </a:lnTo>
                <a:lnTo>
                  <a:pt x="3279648" y="31242"/>
                </a:lnTo>
                <a:lnTo>
                  <a:pt x="3280410" y="4572"/>
                </a:lnTo>
                <a:close/>
              </a:path>
              <a:path w="3840479" h="1662429">
                <a:moveTo>
                  <a:pt x="3467100" y="4572"/>
                </a:moveTo>
                <a:lnTo>
                  <a:pt x="3360420" y="4572"/>
                </a:lnTo>
                <a:lnTo>
                  <a:pt x="3359658" y="31242"/>
                </a:lnTo>
                <a:lnTo>
                  <a:pt x="3466338" y="31242"/>
                </a:lnTo>
                <a:lnTo>
                  <a:pt x="3467100" y="4572"/>
                </a:lnTo>
                <a:close/>
              </a:path>
              <a:path w="3840479" h="1662429">
                <a:moveTo>
                  <a:pt x="3668268" y="26924"/>
                </a:moveTo>
                <a:lnTo>
                  <a:pt x="3653485" y="26924"/>
                </a:lnTo>
                <a:lnTo>
                  <a:pt x="3653485" y="4064"/>
                </a:lnTo>
                <a:lnTo>
                  <a:pt x="3546792" y="4064"/>
                </a:lnTo>
                <a:lnTo>
                  <a:pt x="3546792" y="26924"/>
                </a:lnTo>
                <a:lnTo>
                  <a:pt x="3546411" y="26924"/>
                </a:lnTo>
                <a:lnTo>
                  <a:pt x="3546411" y="30734"/>
                </a:lnTo>
                <a:lnTo>
                  <a:pt x="3641598" y="30734"/>
                </a:lnTo>
                <a:lnTo>
                  <a:pt x="3641598" y="133604"/>
                </a:lnTo>
                <a:lnTo>
                  <a:pt x="3668268" y="133604"/>
                </a:lnTo>
                <a:lnTo>
                  <a:pt x="3668268" y="30734"/>
                </a:lnTo>
                <a:lnTo>
                  <a:pt x="3668268" y="26924"/>
                </a:lnTo>
                <a:close/>
              </a:path>
              <a:path w="3840479" h="1662429">
                <a:moveTo>
                  <a:pt x="3668280" y="960653"/>
                </a:moveTo>
                <a:lnTo>
                  <a:pt x="3641598" y="960653"/>
                </a:lnTo>
                <a:lnTo>
                  <a:pt x="3641598" y="1067320"/>
                </a:lnTo>
                <a:lnTo>
                  <a:pt x="3668280" y="1067320"/>
                </a:lnTo>
                <a:lnTo>
                  <a:pt x="3668280" y="960653"/>
                </a:lnTo>
                <a:close/>
              </a:path>
              <a:path w="3840479" h="1662429">
                <a:moveTo>
                  <a:pt x="3668280" y="773963"/>
                </a:moveTo>
                <a:lnTo>
                  <a:pt x="3641598" y="773963"/>
                </a:lnTo>
                <a:lnTo>
                  <a:pt x="3641598" y="880618"/>
                </a:lnTo>
                <a:lnTo>
                  <a:pt x="3668280" y="880618"/>
                </a:lnTo>
                <a:lnTo>
                  <a:pt x="3668280" y="773963"/>
                </a:lnTo>
                <a:close/>
              </a:path>
              <a:path w="3840479" h="1662429">
                <a:moveTo>
                  <a:pt x="3668280" y="587400"/>
                </a:moveTo>
                <a:lnTo>
                  <a:pt x="3641598" y="587400"/>
                </a:lnTo>
                <a:lnTo>
                  <a:pt x="3641598" y="694055"/>
                </a:lnTo>
                <a:lnTo>
                  <a:pt x="3668280" y="694055"/>
                </a:lnTo>
                <a:lnTo>
                  <a:pt x="3668280" y="587400"/>
                </a:lnTo>
                <a:close/>
              </a:path>
              <a:path w="3840479" h="1662429">
                <a:moveTo>
                  <a:pt x="3668280" y="400710"/>
                </a:moveTo>
                <a:lnTo>
                  <a:pt x="3641598" y="400710"/>
                </a:lnTo>
                <a:lnTo>
                  <a:pt x="3641598" y="507365"/>
                </a:lnTo>
                <a:lnTo>
                  <a:pt x="3668280" y="507365"/>
                </a:lnTo>
                <a:lnTo>
                  <a:pt x="3668280" y="400710"/>
                </a:lnTo>
                <a:close/>
              </a:path>
              <a:path w="3840479" h="1662429">
                <a:moveTo>
                  <a:pt x="3668280" y="214020"/>
                </a:moveTo>
                <a:lnTo>
                  <a:pt x="3641598" y="214020"/>
                </a:lnTo>
                <a:lnTo>
                  <a:pt x="3641598" y="320675"/>
                </a:lnTo>
                <a:lnTo>
                  <a:pt x="3668280" y="320675"/>
                </a:lnTo>
                <a:lnTo>
                  <a:pt x="3668280" y="214020"/>
                </a:lnTo>
                <a:close/>
              </a:path>
              <a:path w="3840479" h="1662429">
                <a:moveTo>
                  <a:pt x="3669030" y="1250188"/>
                </a:moveTo>
                <a:lnTo>
                  <a:pt x="3668268" y="1250188"/>
                </a:lnTo>
                <a:lnTo>
                  <a:pt x="3668268" y="1147318"/>
                </a:lnTo>
                <a:lnTo>
                  <a:pt x="3641598" y="1147318"/>
                </a:lnTo>
                <a:lnTo>
                  <a:pt x="3641598" y="1253998"/>
                </a:lnTo>
                <a:lnTo>
                  <a:pt x="3642360" y="1253998"/>
                </a:lnTo>
                <a:lnTo>
                  <a:pt x="3639439" y="1607566"/>
                </a:lnTo>
                <a:lnTo>
                  <a:pt x="3535680" y="1555623"/>
                </a:lnTo>
                <a:lnTo>
                  <a:pt x="3562223" y="1595247"/>
                </a:lnTo>
                <a:lnTo>
                  <a:pt x="407924" y="1596009"/>
                </a:lnTo>
                <a:lnTo>
                  <a:pt x="435102" y="1555623"/>
                </a:lnTo>
                <a:lnTo>
                  <a:pt x="328422" y="1608963"/>
                </a:lnTo>
                <a:lnTo>
                  <a:pt x="435102" y="1662303"/>
                </a:lnTo>
                <a:lnTo>
                  <a:pt x="408432" y="1622679"/>
                </a:lnTo>
                <a:lnTo>
                  <a:pt x="3562731" y="1621917"/>
                </a:lnTo>
                <a:lnTo>
                  <a:pt x="3535680" y="1662303"/>
                </a:lnTo>
                <a:lnTo>
                  <a:pt x="3639439" y="1610487"/>
                </a:lnTo>
                <a:lnTo>
                  <a:pt x="3639312" y="1627251"/>
                </a:lnTo>
                <a:lnTo>
                  <a:pt x="3665982" y="1628013"/>
                </a:lnTo>
                <a:lnTo>
                  <a:pt x="3669030" y="1250188"/>
                </a:lnTo>
                <a:close/>
              </a:path>
              <a:path w="3840479" h="1662429">
                <a:moveTo>
                  <a:pt x="3840480" y="5334"/>
                </a:moveTo>
                <a:lnTo>
                  <a:pt x="3733800" y="4572"/>
                </a:lnTo>
                <a:lnTo>
                  <a:pt x="3733038" y="31242"/>
                </a:lnTo>
                <a:lnTo>
                  <a:pt x="3839718" y="32004"/>
                </a:lnTo>
                <a:lnTo>
                  <a:pt x="3840480" y="5334"/>
                </a:lnTo>
                <a:close/>
              </a:path>
            </a:pathLst>
          </a:custGeom>
          <a:solidFill>
            <a:srgbClr val="000000"/>
          </a:solidFill>
          <a:ln w="9525">
            <a:noFill/>
            <a:miter lim="800000"/>
            <a:headEnd/>
            <a:tailEnd/>
          </a:ln>
        </p:spPr>
        <p:txBody>
          <a:bodyPr lIns="0" tIns="0" rIns="0" bIns="0"/>
          <a:lstStyle/>
          <a:p>
            <a:endParaRPr lang="es-AR"/>
          </a:p>
        </p:txBody>
      </p:sp>
      <p:sp>
        <p:nvSpPr>
          <p:cNvPr id="12" name="object 12"/>
          <p:cNvSpPr txBox="1"/>
          <p:nvPr/>
        </p:nvSpPr>
        <p:spPr>
          <a:xfrm>
            <a:off x="3294347" y="4374899"/>
            <a:ext cx="339738" cy="312265"/>
          </a:xfrm>
          <a:prstGeom prst="rect">
            <a:avLst/>
          </a:prstGeom>
          <a:solidFill>
            <a:srgbClr val="FFFFFF"/>
          </a:solidFill>
        </p:spPr>
        <p:txBody>
          <a:bodyPr lIns="0" tIns="27305" rIns="0" bIns="0">
            <a:spAutoFit/>
          </a:bodyPr>
          <a:lstStyle/>
          <a:p>
            <a:pPr marL="81915">
              <a:spcBef>
                <a:spcPts val="215"/>
              </a:spcBef>
              <a:defRPr/>
            </a:pPr>
            <a:r>
              <a:rPr sz="1850" spc="-25" dirty="0">
                <a:solidFill>
                  <a:srgbClr val="C00000"/>
                </a:solidFill>
                <a:latin typeface="Arial"/>
                <a:cs typeface="Arial"/>
              </a:rPr>
              <a:t>T</a:t>
            </a:r>
            <a:r>
              <a:rPr sz="1875" spc="-37" baseline="-15555" dirty="0">
                <a:solidFill>
                  <a:srgbClr val="C00000"/>
                </a:solidFill>
                <a:latin typeface="Arial"/>
                <a:cs typeface="Arial"/>
              </a:rPr>
              <a:t>2</a:t>
            </a:r>
            <a:endParaRPr sz="1875" baseline="-15555">
              <a:latin typeface="Arial"/>
              <a:cs typeface="Arial"/>
            </a:endParaRPr>
          </a:p>
        </p:txBody>
      </p:sp>
      <p:sp>
        <p:nvSpPr>
          <p:cNvPr id="45063" name="object 13"/>
          <p:cNvSpPr>
            <a:spLocks noChangeArrowheads="1"/>
          </p:cNvSpPr>
          <p:nvPr/>
        </p:nvSpPr>
        <p:spPr bwMode="auto">
          <a:xfrm>
            <a:off x="1551100" y="1365515"/>
            <a:ext cx="38986" cy="2834319"/>
          </a:xfrm>
          <a:custGeom>
            <a:avLst/>
            <a:gdLst>
              <a:gd name="T0" fmla="*/ 45593 w 45719"/>
              <a:gd name="T1" fmla="*/ 0 h 2571115"/>
              <a:gd name="T2" fmla="*/ 5461 w 45719"/>
              <a:gd name="T3" fmla="*/ 0 h 2571115"/>
              <a:gd name="T4" fmla="*/ 0 w 45719"/>
              <a:gd name="T5" fmla="*/ 2570734 h 2571115"/>
              <a:gd name="T6" fmla="*/ 40132 w 45719"/>
              <a:gd name="T7" fmla="*/ 2570734 h 2571115"/>
              <a:gd name="T8" fmla="*/ 45593 w 45719"/>
              <a:gd name="T9" fmla="*/ 0 h 2571115"/>
              <a:gd name="T10" fmla="*/ 0 60000 65536"/>
              <a:gd name="T11" fmla="*/ 0 60000 65536"/>
              <a:gd name="T12" fmla="*/ 0 60000 65536"/>
              <a:gd name="T13" fmla="*/ 0 60000 65536"/>
              <a:gd name="T14" fmla="*/ 0 60000 65536"/>
              <a:gd name="T15" fmla="*/ 0 w 45719"/>
              <a:gd name="T16" fmla="*/ 0 h 2571115"/>
              <a:gd name="T17" fmla="*/ 45719 w 45719"/>
              <a:gd name="T18" fmla="*/ 2571115 h 2571115"/>
            </a:gdLst>
            <a:ahLst/>
            <a:cxnLst>
              <a:cxn ang="T10">
                <a:pos x="T0" y="T1"/>
              </a:cxn>
              <a:cxn ang="T11">
                <a:pos x="T2" y="T3"/>
              </a:cxn>
              <a:cxn ang="T12">
                <a:pos x="T4" y="T5"/>
              </a:cxn>
              <a:cxn ang="T13">
                <a:pos x="T6" y="T7"/>
              </a:cxn>
              <a:cxn ang="T14">
                <a:pos x="T8" y="T9"/>
              </a:cxn>
            </a:cxnLst>
            <a:rect l="T15" t="T16" r="T17" b="T18"/>
            <a:pathLst>
              <a:path w="45719" h="2571115">
                <a:moveTo>
                  <a:pt x="45593" y="0"/>
                </a:moveTo>
                <a:lnTo>
                  <a:pt x="5461" y="0"/>
                </a:lnTo>
                <a:lnTo>
                  <a:pt x="0" y="2570734"/>
                </a:lnTo>
                <a:lnTo>
                  <a:pt x="40132" y="2570734"/>
                </a:lnTo>
                <a:lnTo>
                  <a:pt x="45593" y="0"/>
                </a:lnTo>
                <a:close/>
              </a:path>
            </a:pathLst>
          </a:custGeom>
          <a:solidFill>
            <a:srgbClr val="000000"/>
          </a:solidFill>
          <a:ln w="9525">
            <a:noFill/>
            <a:miter lim="800000"/>
            <a:headEnd/>
            <a:tailEnd/>
          </a:ln>
        </p:spPr>
        <p:txBody>
          <a:bodyPr lIns="0" tIns="0" rIns="0" bIns="0"/>
          <a:lstStyle/>
          <a:p>
            <a:endParaRPr lang="es-AR"/>
          </a:p>
        </p:txBody>
      </p:sp>
      <p:sp>
        <p:nvSpPr>
          <p:cNvPr id="14" name="object 14"/>
          <p:cNvSpPr txBox="1"/>
          <p:nvPr/>
        </p:nvSpPr>
        <p:spPr>
          <a:xfrm>
            <a:off x="5582012" y="3856704"/>
            <a:ext cx="80757" cy="296876"/>
          </a:xfrm>
          <a:prstGeom prst="rect">
            <a:avLst/>
          </a:prstGeom>
        </p:spPr>
        <p:txBody>
          <a:bodyPr lIns="0" tIns="12065" rIns="0" bIns="0">
            <a:spAutoFit/>
          </a:bodyPr>
          <a:lstStyle/>
          <a:p>
            <a:pPr marL="12700">
              <a:spcBef>
                <a:spcPts val="95"/>
              </a:spcBef>
              <a:defRPr/>
            </a:pPr>
            <a:r>
              <a:rPr sz="1850" spc="-5" dirty="0">
                <a:latin typeface="Arial"/>
                <a:cs typeface="Arial"/>
              </a:rPr>
              <a:t>t</a:t>
            </a:r>
            <a:endParaRPr sz="1850">
              <a:latin typeface="Arial"/>
              <a:cs typeface="Arial"/>
            </a:endParaRPr>
          </a:p>
        </p:txBody>
      </p:sp>
      <p:sp>
        <p:nvSpPr>
          <p:cNvPr id="15" name="object 15"/>
          <p:cNvSpPr txBox="1"/>
          <p:nvPr/>
        </p:nvSpPr>
        <p:spPr>
          <a:xfrm>
            <a:off x="1086049" y="1192200"/>
            <a:ext cx="387079" cy="2303195"/>
          </a:xfrm>
          <a:prstGeom prst="rect">
            <a:avLst/>
          </a:prstGeom>
        </p:spPr>
        <p:txBody>
          <a:bodyPr lIns="0" tIns="114300" rIns="0" bIns="0">
            <a:spAutoFit/>
          </a:bodyPr>
          <a:lstStyle/>
          <a:p>
            <a:pPr marL="166370">
              <a:spcBef>
                <a:spcPts val="900"/>
              </a:spcBef>
              <a:defRPr/>
            </a:pPr>
            <a:r>
              <a:rPr sz="1450" spc="-25" dirty="0">
                <a:latin typeface="Arial"/>
                <a:cs typeface="Arial"/>
              </a:rPr>
              <a:t>1.0</a:t>
            </a:r>
            <a:endParaRPr sz="1450">
              <a:latin typeface="Arial"/>
              <a:cs typeface="Arial"/>
            </a:endParaRPr>
          </a:p>
          <a:p>
            <a:pPr marL="172085">
              <a:spcBef>
                <a:spcPts val="805"/>
              </a:spcBef>
              <a:defRPr/>
            </a:pPr>
            <a:r>
              <a:rPr sz="1450" spc="-25" dirty="0">
                <a:latin typeface="Arial"/>
                <a:cs typeface="Arial"/>
              </a:rPr>
              <a:t>0.9</a:t>
            </a:r>
            <a:endParaRPr sz="1450">
              <a:latin typeface="Arial"/>
              <a:cs typeface="Arial"/>
            </a:endParaRPr>
          </a:p>
          <a:p>
            <a:pPr>
              <a:spcBef>
                <a:spcPts val="10"/>
              </a:spcBef>
              <a:defRPr/>
            </a:pPr>
            <a:endParaRPr sz="1450">
              <a:latin typeface="Arial"/>
              <a:cs typeface="Arial"/>
            </a:endParaRPr>
          </a:p>
          <a:p>
            <a:pPr marL="12700">
              <a:defRPr/>
            </a:pPr>
            <a:r>
              <a:rPr sz="1850" spc="-5" dirty="0">
                <a:latin typeface="Arial"/>
                <a:cs typeface="Arial"/>
              </a:rPr>
              <a:t>V</a:t>
            </a:r>
            <a:endParaRPr sz="1850">
              <a:latin typeface="Arial"/>
              <a:cs typeface="Arial"/>
            </a:endParaRPr>
          </a:p>
          <a:p>
            <a:pPr>
              <a:spcBef>
                <a:spcPts val="25"/>
              </a:spcBef>
              <a:defRPr/>
            </a:pPr>
            <a:endParaRPr sz="1550">
              <a:latin typeface="Arial"/>
              <a:cs typeface="Arial"/>
            </a:endParaRPr>
          </a:p>
          <a:p>
            <a:pPr marL="172085">
              <a:defRPr/>
            </a:pPr>
            <a:r>
              <a:rPr sz="1450" spc="-25" dirty="0">
                <a:latin typeface="Arial"/>
                <a:cs typeface="Arial"/>
              </a:rPr>
              <a:t>0.5</a:t>
            </a:r>
            <a:endParaRPr sz="1450">
              <a:latin typeface="Arial"/>
              <a:cs typeface="Arial"/>
            </a:endParaRPr>
          </a:p>
        </p:txBody>
      </p:sp>
      <p:grpSp>
        <p:nvGrpSpPr>
          <p:cNvPr id="3" name="object 16"/>
          <p:cNvGrpSpPr>
            <a:grpSpLocks/>
          </p:cNvGrpSpPr>
          <p:nvPr/>
        </p:nvGrpSpPr>
        <p:grpSpPr bwMode="auto">
          <a:xfrm>
            <a:off x="2389307" y="617984"/>
            <a:ext cx="1764133" cy="801802"/>
            <a:chOff x="2723388" y="560831"/>
            <a:chExt cx="2011680" cy="726440"/>
          </a:xfrm>
        </p:grpSpPr>
        <p:sp>
          <p:nvSpPr>
            <p:cNvPr id="45106" name="object 17"/>
            <p:cNvSpPr>
              <a:spLocks noChangeArrowheads="1"/>
            </p:cNvSpPr>
            <p:nvPr/>
          </p:nvSpPr>
          <p:spPr bwMode="auto">
            <a:xfrm>
              <a:off x="2746248" y="585215"/>
              <a:ext cx="1965325" cy="676275"/>
            </a:xfrm>
            <a:custGeom>
              <a:avLst/>
              <a:gdLst>
                <a:gd name="T0" fmla="*/ 1887474 w 1965325"/>
                <a:gd name="T1" fmla="*/ 0 h 676275"/>
                <a:gd name="T2" fmla="*/ 77850 w 1965325"/>
                <a:gd name="T3" fmla="*/ 0 h 676275"/>
                <a:gd name="T4" fmla="*/ 47625 w 1965325"/>
                <a:gd name="T5" fmla="*/ 6731 h 676275"/>
                <a:gd name="T6" fmla="*/ 22859 w 1965325"/>
                <a:gd name="T7" fmla="*/ 25019 h 676275"/>
                <a:gd name="T8" fmla="*/ 6095 w 1965325"/>
                <a:gd name="T9" fmla="*/ 52197 h 676275"/>
                <a:gd name="T10" fmla="*/ 0 w 1965325"/>
                <a:gd name="T11" fmla="*/ 85471 h 676275"/>
                <a:gd name="T12" fmla="*/ 0 w 1965325"/>
                <a:gd name="T13" fmla="*/ 428625 h 676275"/>
                <a:gd name="T14" fmla="*/ 6095 w 1965325"/>
                <a:gd name="T15" fmla="*/ 461899 h 676275"/>
                <a:gd name="T16" fmla="*/ 22859 w 1965325"/>
                <a:gd name="T17" fmla="*/ 489076 h 676275"/>
                <a:gd name="T18" fmla="*/ 47625 w 1965325"/>
                <a:gd name="T19" fmla="*/ 507364 h 676275"/>
                <a:gd name="T20" fmla="*/ 77850 w 1965325"/>
                <a:gd name="T21" fmla="*/ 514096 h 676275"/>
                <a:gd name="T22" fmla="*/ 327532 w 1965325"/>
                <a:gd name="T23" fmla="*/ 514096 h 676275"/>
                <a:gd name="T24" fmla="*/ 39369 w 1965325"/>
                <a:gd name="T25" fmla="*/ 676275 h 676275"/>
                <a:gd name="T26" fmla="*/ 818896 w 1965325"/>
                <a:gd name="T27" fmla="*/ 514096 h 676275"/>
                <a:gd name="T28" fmla="*/ 1887474 w 1965325"/>
                <a:gd name="T29" fmla="*/ 514096 h 676275"/>
                <a:gd name="T30" fmla="*/ 1917827 w 1965325"/>
                <a:gd name="T31" fmla="*/ 507364 h 676275"/>
                <a:gd name="T32" fmla="*/ 1942591 w 1965325"/>
                <a:gd name="T33" fmla="*/ 489076 h 676275"/>
                <a:gd name="T34" fmla="*/ 1959228 w 1965325"/>
                <a:gd name="T35" fmla="*/ 461899 h 676275"/>
                <a:gd name="T36" fmla="*/ 1965325 w 1965325"/>
                <a:gd name="T37" fmla="*/ 428625 h 676275"/>
                <a:gd name="T38" fmla="*/ 1965325 w 1965325"/>
                <a:gd name="T39" fmla="*/ 85471 h 676275"/>
                <a:gd name="T40" fmla="*/ 1959228 w 1965325"/>
                <a:gd name="T41" fmla="*/ 52197 h 676275"/>
                <a:gd name="T42" fmla="*/ 1942591 w 1965325"/>
                <a:gd name="T43" fmla="*/ 25019 h 676275"/>
                <a:gd name="T44" fmla="*/ 1917827 w 1965325"/>
                <a:gd name="T45" fmla="*/ 6731 h 676275"/>
                <a:gd name="T46" fmla="*/ 1887474 w 1965325"/>
                <a:gd name="T47" fmla="*/ 0 h 6762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65325"/>
                <a:gd name="T73" fmla="*/ 0 h 676275"/>
                <a:gd name="T74" fmla="*/ 1965325 w 1965325"/>
                <a:gd name="T75" fmla="*/ 676275 h 6762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65325" h="676275">
                  <a:moveTo>
                    <a:pt x="1887474" y="0"/>
                  </a:moveTo>
                  <a:lnTo>
                    <a:pt x="77850" y="0"/>
                  </a:lnTo>
                  <a:lnTo>
                    <a:pt x="47625" y="6731"/>
                  </a:lnTo>
                  <a:lnTo>
                    <a:pt x="22859" y="25019"/>
                  </a:lnTo>
                  <a:lnTo>
                    <a:pt x="6095" y="52197"/>
                  </a:lnTo>
                  <a:lnTo>
                    <a:pt x="0" y="85471"/>
                  </a:lnTo>
                  <a:lnTo>
                    <a:pt x="0" y="428625"/>
                  </a:lnTo>
                  <a:lnTo>
                    <a:pt x="6095" y="461899"/>
                  </a:lnTo>
                  <a:lnTo>
                    <a:pt x="22859" y="489076"/>
                  </a:lnTo>
                  <a:lnTo>
                    <a:pt x="47625" y="507364"/>
                  </a:lnTo>
                  <a:lnTo>
                    <a:pt x="77850" y="514096"/>
                  </a:lnTo>
                  <a:lnTo>
                    <a:pt x="327532" y="514096"/>
                  </a:lnTo>
                  <a:lnTo>
                    <a:pt x="39369" y="676275"/>
                  </a:lnTo>
                  <a:lnTo>
                    <a:pt x="818896" y="514096"/>
                  </a:lnTo>
                  <a:lnTo>
                    <a:pt x="1887474" y="514096"/>
                  </a:lnTo>
                  <a:lnTo>
                    <a:pt x="1917827" y="507364"/>
                  </a:lnTo>
                  <a:lnTo>
                    <a:pt x="1942591" y="489076"/>
                  </a:lnTo>
                  <a:lnTo>
                    <a:pt x="1959228" y="461899"/>
                  </a:lnTo>
                  <a:lnTo>
                    <a:pt x="1965325" y="428625"/>
                  </a:lnTo>
                  <a:lnTo>
                    <a:pt x="1965325" y="85471"/>
                  </a:lnTo>
                  <a:lnTo>
                    <a:pt x="1959228" y="52197"/>
                  </a:lnTo>
                  <a:lnTo>
                    <a:pt x="1942591" y="25019"/>
                  </a:lnTo>
                  <a:lnTo>
                    <a:pt x="1917827" y="6731"/>
                  </a:lnTo>
                  <a:lnTo>
                    <a:pt x="1887474" y="0"/>
                  </a:lnTo>
                  <a:close/>
                </a:path>
              </a:pathLst>
            </a:custGeom>
            <a:solidFill>
              <a:srgbClr val="FFFF99"/>
            </a:solidFill>
            <a:ln w="9525">
              <a:noFill/>
              <a:miter lim="800000"/>
              <a:headEnd/>
              <a:tailEnd/>
            </a:ln>
          </p:spPr>
          <p:txBody>
            <a:bodyPr lIns="0" tIns="0" rIns="0" bIns="0"/>
            <a:lstStyle/>
            <a:p>
              <a:endParaRPr lang="es-AR"/>
            </a:p>
          </p:txBody>
        </p:sp>
        <p:sp>
          <p:nvSpPr>
            <p:cNvPr id="45107" name="object 18"/>
            <p:cNvSpPr>
              <a:spLocks noChangeArrowheads="1"/>
            </p:cNvSpPr>
            <p:nvPr/>
          </p:nvSpPr>
          <p:spPr bwMode="auto">
            <a:xfrm>
              <a:off x="2723388" y="560831"/>
              <a:ext cx="2011680" cy="726440"/>
            </a:xfrm>
            <a:custGeom>
              <a:avLst/>
              <a:gdLst>
                <a:gd name="T0" fmla="*/ 2009648 w 2011679"/>
                <a:gd name="T1" fmla="*/ 87376 h 726440"/>
                <a:gd name="T2" fmla="*/ 1964817 w 2011679"/>
                <a:gd name="T3" fmla="*/ 20726 h 726440"/>
                <a:gd name="T4" fmla="*/ 1964817 w 2011679"/>
                <a:gd name="T5" fmla="*/ 461137 h 726440"/>
                <a:gd name="T6" fmla="*/ 1962150 w 2011679"/>
                <a:gd name="T7" fmla="*/ 472948 h 726440"/>
                <a:gd name="T8" fmla="*/ 839216 w 2011679"/>
                <a:gd name="T9" fmla="*/ 513207 h 726440"/>
                <a:gd name="T10" fmla="*/ 220218 w 2011679"/>
                <a:gd name="T11" fmla="*/ 641604 h 726440"/>
                <a:gd name="T12" fmla="*/ 361442 w 2011679"/>
                <a:gd name="T13" fmla="*/ 562229 h 726440"/>
                <a:gd name="T14" fmla="*/ 372491 w 2011679"/>
                <a:gd name="T15" fmla="*/ 549783 h 726440"/>
                <a:gd name="T16" fmla="*/ 374015 w 2011679"/>
                <a:gd name="T17" fmla="*/ 532765 h 726440"/>
                <a:gd name="T18" fmla="*/ 361442 w 2011679"/>
                <a:gd name="T19" fmla="*/ 513207 h 726440"/>
                <a:gd name="T20" fmla="*/ 79756 w 2011679"/>
                <a:gd name="T21" fmla="*/ 508635 h 726440"/>
                <a:gd name="T22" fmla="*/ 50927 w 2011679"/>
                <a:gd name="T23" fmla="*/ 475869 h 726440"/>
                <a:gd name="T24" fmla="*/ 46482 w 2011679"/>
                <a:gd name="T25" fmla="*/ 110871 h 726440"/>
                <a:gd name="T26" fmla="*/ 73914 w 2011679"/>
                <a:gd name="T27" fmla="*/ 59182 h 726440"/>
                <a:gd name="T28" fmla="*/ 96647 w 2011679"/>
                <a:gd name="T29" fmla="*/ 51054 h 726440"/>
                <a:gd name="T30" fmla="*/ 1953260 w 2011679"/>
                <a:gd name="T31" fmla="*/ 73533 h 726440"/>
                <a:gd name="T32" fmla="*/ 1964817 w 2011679"/>
                <a:gd name="T33" fmla="*/ 20726 h 726440"/>
                <a:gd name="T34" fmla="*/ 1929003 w 2011679"/>
                <a:gd name="T35" fmla="*/ 1905 h 726440"/>
                <a:gd name="T36" fmla="*/ 90424 w 2011679"/>
                <a:gd name="T37" fmla="*/ 0 h 726440"/>
                <a:gd name="T38" fmla="*/ 4445 w 2011679"/>
                <a:gd name="T39" fmla="*/ 79502 h 726440"/>
                <a:gd name="T40" fmla="*/ 0 w 2011679"/>
                <a:gd name="T41" fmla="*/ 455295 h 726440"/>
                <a:gd name="T42" fmla="*/ 30099 w 2011679"/>
                <a:gd name="T43" fmla="*/ 532892 h 726440"/>
                <a:gd name="T44" fmla="*/ 101092 w 2011679"/>
                <a:gd name="T45" fmla="*/ 565150 h 726440"/>
                <a:gd name="T46" fmla="*/ 51943 w 2011679"/>
                <a:gd name="T47" fmla="*/ 678053 h 726440"/>
                <a:gd name="T48" fmla="*/ 40767 w 2011679"/>
                <a:gd name="T49" fmla="*/ 691134 h 726440"/>
                <a:gd name="T50" fmla="*/ 40259 w 2011679"/>
                <a:gd name="T51" fmla="*/ 709422 h 726440"/>
                <a:gd name="T52" fmla="*/ 50673 w 2011679"/>
                <a:gd name="T53" fmla="*/ 723265 h 726440"/>
                <a:gd name="T54" fmla="*/ 67056 w 2011679"/>
                <a:gd name="T55" fmla="*/ 726186 h 726440"/>
                <a:gd name="T56" fmla="*/ 846455 w 2011679"/>
                <a:gd name="T57" fmla="*/ 565150 h 726440"/>
                <a:gd name="T58" fmla="*/ 1921891 w 2011679"/>
                <a:gd name="T59" fmla="*/ 564261 h 726440"/>
                <a:gd name="T60" fmla="*/ 1955673 w 2011679"/>
                <a:gd name="T61" fmla="*/ 552958 h 726440"/>
                <a:gd name="T62" fmla="*/ 1975739 w 2011679"/>
                <a:gd name="T63" fmla="*/ 538988 h 726440"/>
                <a:gd name="T64" fmla="*/ 2011426 w 2011679"/>
                <a:gd name="T65" fmla="*/ 463169 h 7264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1679"/>
                <a:gd name="T100" fmla="*/ 0 h 726440"/>
                <a:gd name="T101" fmla="*/ 2011679 w 2011679"/>
                <a:gd name="T102" fmla="*/ 726440 h 7264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1679" h="726440">
                  <a:moveTo>
                    <a:pt x="2011426" y="98171"/>
                  </a:moveTo>
                  <a:lnTo>
                    <a:pt x="2009648" y="87376"/>
                  </a:lnTo>
                  <a:lnTo>
                    <a:pt x="1988058" y="39243"/>
                  </a:lnTo>
                  <a:lnTo>
                    <a:pt x="1964817" y="20726"/>
                  </a:lnTo>
                  <a:lnTo>
                    <a:pt x="1964817" y="105918"/>
                  </a:lnTo>
                  <a:lnTo>
                    <a:pt x="1964817" y="461137"/>
                  </a:lnTo>
                  <a:lnTo>
                    <a:pt x="1963928" y="467106"/>
                  </a:lnTo>
                  <a:lnTo>
                    <a:pt x="1962150" y="472948"/>
                  </a:lnTo>
                  <a:lnTo>
                    <a:pt x="1920113" y="512191"/>
                  </a:lnTo>
                  <a:lnTo>
                    <a:pt x="839216" y="513207"/>
                  </a:lnTo>
                  <a:lnTo>
                    <a:pt x="837438" y="514223"/>
                  </a:lnTo>
                  <a:lnTo>
                    <a:pt x="220218" y="641604"/>
                  </a:lnTo>
                  <a:lnTo>
                    <a:pt x="350774" y="568325"/>
                  </a:lnTo>
                  <a:lnTo>
                    <a:pt x="361442" y="562229"/>
                  </a:lnTo>
                  <a:lnTo>
                    <a:pt x="367919" y="556895"/>
                  </a:lnTo>
                  <a:lnTo>
                    <a:pt x="372491" y="549783"/>
                  </a:lnTo>
                  <a:lnTo>
                    <a:pt x="374523" y="541528"/>
                  </a:lnTo>
                  <a:lnTo>
                    <a:pt x="374015" y="532765"/>
                  </a:lnTo>
                  <a:lnTo>
                    <a:pt x="371348" y="521970"/>
                  </a:lnTo>
                  <a:lnTo>
                    <a:pt x="361442" y="513207"/>
                  </a:lnTo>
                  <a:lnTo>
                    <a:pt x="101092" y="513207"/>
                  </a:lnTo>
                  <a:lnTo>
                    <a:pt x="79756" y="508635"/>
                  </a:lnTo>
                  <a:lnTo>
                    <a:pt x="62484" y="495427"/>
                  </a:lnTo>
                  <a:lnTo>
                    <a:pt x="50927" y="475869"/>
                  </a:lnTo>
                  <a:lnTo>
                    <a:pt x="46482" y="452374"/>
                  </a:lnTo>
                  <a:lnTo>
                    <a:pt x="46482" y="110871"/>
                  </a:lnTo>
                  <a:lnTo>
                    <a:pt x="47371" y="104013"/>
                  </a:lnTo>
                  <a:lnTo>
                    <a:pt x="73914" y="59182"/>
                  </a:lnTo>
                  <a:lnTo>
                    <a:pt x="92202" y="51943"/>
                  </a:lnTo>
                  <a:lnTo>
                    <a:pt x="96647" y="51054"/>
                  </a:lnTo>
                  <a:lnTo>
                    <a:pt x="1911223" y="51181"/>
                  </a:lnTo>
                  <a:lnTo>
                    <a:pt x="1953260" y="73533"/>
                  </a:lnTo>
                  <a:lnTo>
                    <a:pt x="1964817" y="105918"/>
                  </a:lnTo>
                  <a:lnTo>
                    <a:pt x="1964817" y="20726"/>
                  </a:lnTo>
                  <a:lnTo>
                    <a:pt x="1948688" y="7874"/>
                  </a:lnTo>
                  <a:lnTo>
                    <a:pt x="1929003" y="1905"/>
                  </a:lnTo>
                  <a:lnTo>
                    <a:pt x="1919224" y="0"/>
                  </a:lnTo>
                  <a:lnTo>
                    <a:pt x="90424" y="0"/>
                  </a:lnTo>
                  <a:lnTo>
                    <a:pt x="28956" y="33020"/>
                  </a:lnTo>
                  <a:lnTo>
                    <a:pt x="4445" y="79502"/>
                  </a:lnTo>
                  <a:lnTo>
                    <a:pt x="0" y="101092"/>
                  </a:lnTo>
                  <a:lnTo>
                    <a:pt x="0" y="455295"/>
                  </a:lnTo>
                  <a:lnTo>
                    <a:pt x="8382" y="498094"/>
                  </a:lnTo>
                  <a:lnTo>
                    <a:pt x="30099" y="532892"/>
                  </a:lnTo>
                  <a:lnTo>
                    <a:pt x="62103" y="556260"/>
                  </a:lnTo>
                  <a:lnTo>
                    <a:pt x="101092" y="565150"/>
                  </a:lnTo>
                  <a:lnTo>
                    <a:pt x="252730" y="565150"/>
                  </a:lnTo>
                  <a:lnTo>
                    <a:pt x="51943" y="678053"/>
                  </a:lnTo>
                  <a:lnTo>
                    <a:pt x="45085" y="683641"/>
                  </a:lnTo>
                  <a:lnTo>
                    <a:pt x="40767" y="691134"/>
                  </a:lnTo>
                  <a:lnTo>
                    <a:pt x="39116" y="700024"/>
                  </a:lnTo>
                  <a:lnTo>
                    <a:pt x="40259" y="709422"/>
                  </a:lnTo>
                  <a:lnTo>
                    <a:pt x="44323" y="717423"/>
                  </a:lnTo>
                  <a:lnTo>
                    <a:pt x="50673" y="723265"/>
                  </a:lnTo>
                  <a:lnTo>
                    <a:pt x="58166" y="726313"/>
                  </a:lnTo>
                  <a:lnTo>
                    <a:pt x="67056" y="726186"/>
                  </a:lnTo>
                  <a:lnTo>
                    <a:pt x="842175" y="565150"/>
                  </a:lnTo>
                  <a:lnTo>
                    <a:pt x="846455" y="565150"/>
                  </a:lnTo>
                  <a:lnTo>
                    <a:pt x="1911223" y="565150"/>
                  </a:lnTo>
                  <a:lnTo>
                    <a:pt x="1921891" y="564261"/>
                  </a:lnTo>
                  <a:lnTo>
                    <a:pt x="1931797" y="562229"/>
                  </a:lnTo>
                  <a:lnTo>
                    <a:pt x="1955673" y="552958"/>
                  </a:lnTo>
                  <a:lnTo>
                    <a:pt x="1964817" y="546481"/>
                  </a:lnTo>
                  <a:lnTo>
                    <a:pt x="1975739" y="538988"/>
                  </a:lnTo>
                  <a:lnTo>
                    <a:pt x="2004187" y="495554"/>
                  </a:lnTo>
                  <a:lnTo>
                    <a:pt x="2011426" y="463169"/>
                  </a:lnTo>
                  <a:lnTo>
                    <a:pt x="2011426" y="98171"/>
                  </a:lnTo>
                  <a:close/>
                </a:path>
              </a:pathLst>
            </a:custGeom>
            <a:solidFill>
              <a:srgbClr val="006666"/>
            </a:solidFill>
            <a:ln w="9525">
              <a:noFill/>
              <a:miter lim="800000"/>
              <a:headEnd/>
              <a:tailEnd/>
            </a:ln>
          </p:spPr>
          <p:txBody>
            <a:bodyPr lIns="0" tIns="0" rIns="0" bIns="0"/>
            <a:lstStyle/>
            <a:p>
              <a:endParaRPr lang="es-AR"/>
            </a:p>
          </p:txBody>
        </p:sp>
      </p:grpSp>
      <p:sp>
        <p:nvSpPr>
          <p:cNvPr id="19" name="object 19"/>
          <p:cNvSpPr txBox="1"/>
          <p:nvPr/>
        </p:nvSpPr>
        <p:spPr>
          <a:xfrm>
            <a:off x="2443609" y="710768"/>
            <a:ext cx="1658312" cy="581569"/>
          </a:xfrm>
          <a:prstGeom prst="rect">
            <a:avLst/>
          </a:prstGeom>
        </p:spPr>
        <p:txBody>
          <a:bodyPr lIns="0" tIns="12065" rIns="0" bIns="0">
            <a:spAutoFit/>
          </a:bodyPr>
          <a:lstStyle/>
          <a:p>
            <a:pPr marL="12700">
              <a:spcBef>
                <a:spcPts val="95"/>
              </a:spcBef>
              <a:defRPr/>
            </a:pPr>
            <a:r>
              <a:rPr sz="1850" b="1" spc="-10" dirty="0">
                <a:latin typeface="Arial"/>
                <a:cs typeface="Arial"/>
              </a:rPr>
              <a:t>Voltaje</a:t>
            </a:r>
            <a:r>
              <a:rPr sz="1850" b="1" spc="-65" dirty="0">
                <a:latin typeface="Arial"/>
                <a:cs typeface="Arial"/>
              </a:rPr>
              <a:t> </a:t>
            </a:r>
            <a:r>
              <a:rPr sz="1850" b="1" dirty="0">
                <a:latin typeface="Arial"/>
                <a:cs typeface="Arial"/>
              </a:rPr>
              <a:t>de</a:t>
            </a:r>
            <a:r>
              <a:rPr sz="1850" b="1" spc="-40" dirty="0">
                <a:latin typeface="Arial"/>
                <a:cs typeface="Arial"/>
              </a:rPr>
              <a:t> </a:t>
            </a:r>
            <a:r>
              <a:rPr sz="1850" b="1" spc="-10" dirty="0">
                <a:latin typeface="Arial"/>
                <a:cs typeface="Arial"/>
              </a:rPr>
              <a:t>cresta</a:t>
            </a:r>
            <a:endParaRPr sz="1850">
              <a:latin typeface="Arial"/>
              <a:cs typeface="Arial"/>
            </a:endParaRPr>
          </a:p>
        </p:txBody>
      </p:sp>
      <p:grpSp>
        <p:nvGrpSpPr>
          <p:cNvPr id="4" name="object 20"/>
          <p:cNvGrpSpPr>
            <a:grpSpLocks/>
          </p:cNvGrpSpPr>
          <p:nvPr/>
        </p:nvGrpSpPr>
        <p:grpSpPr bwMode="auto">
          <a:xfrm>
            <a:off x="3383459" y="2836069"/>
            <a:ext cx="1358953" cy="603978"/>
            <a:chOff x="3857244" y="2572511"/>
            <a:chExt cx="1549400" cy="546735"/>
          </a:xfrm>
        </p:grpSpPr>
        <p:sp>
          <p:nvSpPr>
            <p:cNvPr id="45104" name="object 21"/>
            <p:cNvSpPr>
              <a:spLocks noChangeArrowheads="1"/>
            </p:cNvSpPr>
            <p:nvPr/>
          </p:nvSpPr>
          <p:spPr bwMode="auto">
            <a:xfrm>
              <a:off x="3877056" y="2592323"/>
              <a:ext cx="1508760" cy="506095"/>
            </a:xfrm>
            <a:custGeom>
              <a:avLst/>
              <a:gdLst>
                <a:gd name="T0" fmla="*/ 1508760 w 1508760"/>
                <a:gd name="T1" fmla="*/ 0 h 506094"/>
                <a:gd name="T2" fmla="*/ 874014 w 1508760"/>
                <a:gd name="T3" fmla="*/ 106679 h 506094"/>
                <a:gd name="T4" fmla="*/ 66294 w 1508760"/>
                <a:gd name="T5" fmla="*/ 106679 h 506094"/>
                <a:gd name="T6" fmla="*/ 40513 w 1508760"/>
                <a:gd name="T7" fmla="*/ 111887 h 506094"/>
                <a:gd name="T8" fmla="*/ 19431 w 1508760"/>
                <a:gd name="T9" fmla="*/ 126111 h 506094"/>
                <a:gd name="T10" fmla="*/ 5207 w 1508760"/>
                <a:gd name="T11" fmla="*/ 147192 h 506094"/>
                <a:gd name="T12" fmla="*/ 0 w 1508760"/>
                <a:gd name="T13" fmla="*/ 172974 h 506094"/>
                <a:gd name="T14" fmla="*/ 0 w 1508760"/>
                <a:gd name="T15" fmla="*/ 439547 h 506094"/>
                <a:gd name="T16" fmla="*/ 5207 w 1508760"/>
                <a:gd name="T17" fmla="*/ 465327 h 506094"/>
                <a:gd name="T18" fmla="*/ 19431 w 1508760"/>
                <a:gd name="T19" fmla="*/ 486410 h 506094"/>
                <a:gd name="T20" fmla="*/ 40513 w 1508760"/>
                <a:gd name="T21" fmla="*/ 500634 h 506094"/>
                <a:gd name="T22" fmla="*/ 66294 w 1508760"/>
                <a:gd name="T23" fmla="*/ 505840 h 506094"/>
                <a:gd name="T24" fmla="*/ 1431798 w 1508760"/>
                <a:gd name="T25" fmla="*/ 505840 h 506094"/>
                <a:gd name="T26" fmla="*/ 1457579 w 1508760"/>
                <a:gd name="T27" fmla="*/ 500634 h 506094"/>
                <a:gd name="T28" fmla="*/ 1478661 w 1508760"/>
                <a:gd name="T29" fmla="*/ 486410 h 506094"/>
                <a:gd name="T30" fmla="*/ 1492885 w 1508760"/>
                <a:gd name="T31" fmla="*/ 465327 h 506094"/>
                <a:gd name="T32" fmla="*/ 1498092 w 1508760"/>
                <a:gd name="T33" fmla="*/ 439547 h 506094"/>
                <a:gd name="T34" fmla="*/ 1498092 w 1508760"/>
                <a:gd name="T35" fmla="*/ 172974 h 506094"/>
                <a:gd name="T36" fmla="*/ 1492885 w 1508760"/>
                <a:gd name="T37" fmla="*/ 147192 h 506094"/>
                <a:gd name="T38" fmla="*/ 1478661 w 1508760"/>
                <a:gd name="T39" fmla="*/ 126111 h 506094"/>
                <a:gd name="T40" fmla="*/ 1457579 w 1508760"/>
                <a:gd name="T41" fmla="*/ 111887 h 506094"/>
                <a:gd name="T42" fmla="*/ 1431798 w 1508760"/>
                <a:gd name="T43" fmla="*/ 106679 h 506094"/>
                <a:gd name="T44" fmla="*/ 1248156 w 1508760"/>
                <a:gd name="T45" fmla="*/ 106679 h 506094"/>
                <a:gd name="T46" fmla="*/ 1508760 w 1508760"/>
                <a:gd name="T47" fmla="*/ 0 h 50609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08760"/>
                <a:gd name="T73" fmla="*/ 0 h 506094"/>
                <a:gd name="T74" fmla="*/ 1508760 w 1508760"/>
                <a:gd name="T75" fmla="*/ 506094 h 50609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08760" h="506094">
                  <a:moveTo>
                    <a:pt x="1508760" y="0"/>
                  </a:moveTo>
                  <a:lnTo>
                    <a:pt x="874014" y="106679"/>
                  </a:lnTo>
                  <a:lnTo>
                    <a:pt x="66294" y="106679"/>
                  </a:lnTo>
                  <a:lnTo>
                    <a:pt x="40513" y="111887"/>
                  </a:lnTo>
                  <a:lnTo>
                    <a:pt x="19431" y="126111"/>
                  </a:lnTo>
                  <a:lnTo>
                    <a:pt x="5207" y="147192"/>
                  </a:lnTo>
                  <a:lnTo>
                    <a:pt x="0" y="172974"/>
                  </a:lnTo>
                  <a:lnTo>
                    <a:pt x="0" y="439547"/>
                  </a:lnTo>
                  <a:lnTo>
                    <a:pt x="5207" y="465327"/>
                  </a:lnTo>
                  <a:lnTo>
                    <a:pt x="19431" y="486410"/>
                  </a:lnTo>
                  <a:lnTo>
                    <a:pt x="40513" y="500634"/>
                  </a:lnTo>
                  <a:lnTo>
                    <a:pt x="66294" y="505840"/>
                  </a:lnTo>
                  <a:lnTo>
                    <a:pt x="1431798" y="505840"/>
                  </a:lnTo>
                  <a:lnTo>
                    <a:pt x="1457579" y="500634"/>
                  </a:lnTo>
                  <a:lnTo>
                    <a:pt x="1478661" y="486410"/>
                  </a:lnTo>
                  <a:lnTo>
                    <a:pt x="1492885" y="465327"/>
                  </a:lnTo>
                  <a:lnTo>
                    <a:pt x="1498092" y="439547"/>
                  </a:lnTo>
                  <a:lnTo>
                    <a:pt x="1498092" y="172974"/>
                  </a:lnTo>
                  <a:lnTo>
                    <a:pt x="1492885" y="147192"/>
                  </a:lnTo>
                  <a:lnTo>
                    <a:pt x="1478661" y="126111"/>
                  </a:lnTo>
                  <a:lnTo>
                    <a:pt x="1457579" y="111887"/>
                  </a:lnTo>
                  <a:lnTo>
                    <a:pt x="1431798" y="106679"/>
                  </a:lnTo>
                  <a:lnTo>
                    <a:pt x="1248156" y="106679"/>
                  </a:lnTo>
                  <a:lnTo>
                    <a:pt x="1508760" y="0"/>
                  </a:lnTo>
                  <a:close/>
                </a:path>
              </a:pathLst>
            </a:custGeom>
            <a:solidFill>
              <a:srgbClr val="FFFF99"/>
            </a:solidFill>
            <a:ln w="9525">
              <a:noFill/>
              <a:miter lim="800000"/>
              <a:headEnd/>
              <a:tailEnd/>
            </a:ln>
          </p:spPr>
          <p:txBody>
            <a:bodyPr lIns="0" tIns="0" rIns="0" bIns="0"/>
            <a:lstStyle/>
            <a:p>
              <a:endParaRPr lang="es-AR"/>
            </a:p>
          </p:txBody>
        </p:sp>
        <p:sp>
          <p:nvSpPr>
            <p:cNvPr id="45105" name="object 22"/>
            <p:cNvSpPr>
              <a:spLocks noChangeArrowheads="1"/>
            </p:cNvSpPr>
            <p:nvPr/>
          </p:nvSpPr>
          <p:spPr bwMode="auto">
            <a:xfrm>
              <a:off x="3857244" y="2572511"/>
              <a:ext cx="1549400" cy="546735"/>
            </a:xfrm>
            <a:custGeom>
              <a:avLst/>
              <a:gdLst>
                <a:gd name="T0" fmla="*/ 1549400 w 1549400"/>
                <a:gd name="T1" fmla="*/ 21971 h 546735"/>
                <a:gd name="T2" fmla="*/ 1526032 w 1549400"/>
                <a:gd name="T3" fmla="*/ 0 h 546735"/>
                <a:gd name="T4" fmla="*/ 890270 w 1549400"/>
                <a:gd name="T5" fmla="*/ 106934 h 546735"/>
                <a:gd name="T6" fmla="*/ 85344 w 1549400"/>
                <a:gd name="T7" fmla="*/ 106934 h 546735"/>
                <a:gd name="T8" fmla="*/ 53848 w 1549400"/>
                <a:gd name="T9" fmla="*/ 113157 h 546735"/>
                <a:gd name="T10" fmla="*/ 27559 w 1549400"/>
                <a:gd name="T11" fmla="*/ 129794 h 546735"/>
                <a:gd name="T12" fmla="*/ 8890 w 1549400"/>
                <a:gd name="T13" fmla="*/ 154559 h 546735"/>
                <a:gd name="T14" fmla="*/ 0 w 1549400"/>
                <a:gd name="T15" fmla="*/ 185547 h 546735"/>
                <a:gd name="T16" fmla="*/ 0 w 1549400"/>
                <a:gd name="T17" fmla="*/ 469519 h 546735"/>
                <a:gd name="T18" fmla="*/ 1524 w 1549400"/>
                <a:gd name="T19" fmla="*/ 478663 h 546735"/>
                <a:gd name="T20" fmla="*/ 9525 w 1549400"/>
                <a:gd name="T21" fmla="*/ 500253 h 546735"/>
                <a:gd name="T22" fmla="*/ 22987 w 1549400"/>
                <a:gd name="T23" fmla="*/ 519049 h 546735"/>
                <a:gd name="T24" fmla="*/ 39624 w 1549400"/>
                <a:gd name="T25" fmla="*/ 532892 h 546735"/>
                <a:gd name="T26" fmla="*/ 40640 w 1549400"/>
                <a:gd name="T27" fmla="*/ 533781 h 546735"/>
                <a:gd name="T28" fmla="*/ 61722 w 1549400"/>
                <a:gd name="T29" fmla="*/ 542798 h 546735"/>
                <a:gd name="T30" fmla="*/ 70104 w 1549400"/>
                <a:gd name="T31" fmla="*/ 545084 h 546735"/>
                <a:gd name="T32" fmla="*/ 78486 w 1549400"/>
                <a:gd name="T33" fmla="*/ 546608 h 546735"/>
                <a:gd name="T34" fmla="*/ 1452880 w 1549400"/>
                <a:gd name="T35" fmla="*/ 546608 h 546735"/>
                <a:gd name="T36" fmla="*/ 1494028 w 1549400"/>
                <a:gd name="T37" fmla="*/ 535940 h 546735"/>
                <a:gd name="T38" fmla="*/ 1498600 w 1549400"/>
                <a:gd name="T39" fmla="*/ 532892 h 546735"/>
                <a:gd name="T40" fmla="*/ 1500886 w 1549400"/>
                <a:gd name="T41" fmla="*/ 531368 h 546735"/>
                <a:gd name="T42" fmla="*/ 1528318 w 1549400"/>
                <a:gd name="T43" fmla="*/ 500761 h 546735"/>
                <a:gd name="T44" fmla="*/ 1536700 w 1549400"/>
                <a:gd name="T45" fmla="*/ 476377 h 546735"/>
                <a:gd name="T46" fmla="*/ 1538224 w 1549400"/>
                <a:gd name="T47" fmla="*/ 467995 h 546735"/>
                <a:gd name="T48" fmla="*/ 1538224 w 1549400"/>
                <a:gd name="T49" fmla="*/ 192405 h 546735"/>
                <a:gd name="T50" fmla="*/ 1537462 w 1549400"/>
                <a:gd name="T51" fmla="*/ 184023 h 546735"/>
                <a:gd name="T52" fmla="*/ 1520444 w 1549400"/>
                <a:gd name="T53" fmla="*/ 140716 h 546735"/>
                <a:gd name="T54" fmla="*/ 1498600 w 1549400"/>
                <a:gd name="T55" fmla="*/ 123177 h 546735"/>
                <a:gd name="T56" fmla="*/ 1498600 w 1549400"/>
                <a:gd name="T57" fmla="*/ 194691 h 546735"/>
                <a:gd name="T58" fmla="*/ 1498600 w 1549400"/>
                <a:gd name="T59" fmla="*/ 460375 h 546735"/>
                <a:gd name="T60" fmla="*/ 1464310 w 1549400"/>
                <a:gd name="T61" fmla="*/ 504571 h 546735"/>
                <a:gd name="T62" fmla="*/ 1460500 w 1549400"/>
                <a:gd name="T63" fmla="*/ 506095 h 546735"/>
                <a:gd name="T64" fmla="*/ 1455928 w 1549400"/>
                <a:gd name="T65" fmla="*/ 506095 h 546735"/>
                <a:gd name="T66" fmla="*/ 1452118 w 1549400"/>
                <a:gd name="T67" fmla="*/ 506730 h 546735"/>
                <a:gd name="T68" fmla="*/ 85344 w 1549400"/>
                <a:gd name="T69" fmla="*/ 506857 h 546735"/>
                <a:gd name="T70" fmla="*/ 49530 w 1549400"/>
                <a:gd name="T71" fmla="*/ 488950 h 546735"/>
                <a:gd name="T72" fmla="*/ 39624 w 1549400"/>
                <a:gd name="T73" fmla="*/ 464185 h 546735"/>
                <a:gd name="T74" fmla="*/ 39624 w 1549400"/>
                <a:gd name="T75" fmla="*/ 193929 h 546735"/>
                <a:gd name="T76" fmla="*/ 55626 w 1549400"/>
                <a:gd name="T77" fmla="*/ 158369 h 546735"/>
                <a:gd name="T78" fmla="*/ 86868 w 1549400"/>
                <a:gd name="T79" fmla="*/ 146558 h 546735"/>
                <a:gd name="T80" fmla="*/ 894080 w 1549400"/>
                <a:gd name="T81" fmla="*/ 146558 h 546735"/>
                <a:gd name="T82" fmla="*/ 897128 w 1549400"/>
                <a:gd name="T83" fmla="*/ 146558 h 546735"/>
                <a:gd name="T84" fmla="*/ 1355725 w 1549400"/>
                <a:gd name="T85" fmla="*/ 69469 h 546735"/>
                <a:gd name="T86" fmla="*/ 1260729 w 1549400"/>
                <a:gd name="T87" fmla="*/ 108458 h 546735"/>
                <a:gd name="T88" fmla="*/ 1248537 w 1549400"/>
                <a:gd name="T89" fmla="*/ 130556 h 546735"/>
                <a:gd name="T90" fmla="*/ 1452880 w 1549400"/>
                <a:gd name="T91" fmla="*/ 146685 h 546735"/>
                <a:gd name="T92" fmla="*/ 1457452 w 1549400"/>
                <a:gd name="T93" fmla="*/ 147320 h 546735"/>
                <a:gd name="T94" fmla="*/ 1491488 w 1549400"/>
                <a:gd name="T95" fmla="*/ 169418 h 546735"/>
                <a:gd name="T96" fmla="*/ 1497838 w 1549400"/>
                <a:gd name="T97" fmla="*/ 185547 h 546735"/>
                <a:gd name="T98" fmla="*/ 1497838 w 1549400"/>
                <a:gd name="T99" fmla="*/ 190119 h 546735"/>
                <a:gd name="T100" fmla="*/ 1498600 w 1549400"/>
                <a:gd name="T101" fmla="*/ 194691 h 546735"/>
                <a:gd name="T102" fmla="*/ 1498600 w 1549400"/>
                <a:gd name="T103" fmla="*/ 123177 h 546735"/>
                <a:gd name="T104" fmla="*/ 1488186 w 1549400"/>
                <a:gd name="T105" fmla="*/ 114808 h 546735"/>
                <a:gd name="T106" fmla="*/ 1459738 w 1549400"/>
                <a:gd name="T107" fmla="*/ 106934 h 546735"/>
                <a:gd name="T108" fmla="*/ 1370965 w 1549400"/>
                <a:gd name="T109" fmla="*/ 106934 h 546735"/>
                <a:gd name="T110" fmla="*/ 1532890 w 1549400"/>
                <a:gd name="T111" fmla="*/ 40513 h 546735"/>
                <a:gd name="T112" fmla="*/ 1536700 w 1549400"/>
                <a:gd name="T113" fmla="*/ 38989 h 546735"/>
                <a:gd name="T114" fmla="*/ 1543050 w 1549400"/>
                <a:gd name="T115" fmla="*/ 34925 h 546735"/>
                <a:gd name="T116" fmla="*/ 1547368 w 1549400"/>
                <a:gd name="T117" fmla="*/ 28956 h 546735"/>
                <a:gd name="T118" fmla="*/ 1549400 w 1549400"/>
                <a:gd name="T119" fmla="*/ 21971 h 5467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49400"/>
                <a:gd name="T181" fmla="*/ 0 h 546735"/>
                <a:gd name="T182" fmla="*/ 1549400 w 1549400"/>
                <a:gd name="T183" fmla="*/ 546735 h 54673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49400" h="546735">
                  <a:moveTo>
                    <a:pt x="1549400" y="21971"/>
                  </a:moveTo>
                  <a:lnTo>
                    <a:pt x="1526032" y="0"/>
                  </a:lnTo>
                  <a:lnTo>
                    <a:pt x="890270" y="106934"/>
                  </a:lnTo>
                  <a:lnTo>
                    <a:pt x="85344" y="106934"/>
                  </a:lnTo>
                  <a:lnTo>
                    <a:pt x="53848" y="113157"/>
                  </a:lnTo>
                  <a:lnTo>
                    <a:pt x="27559" y="129794"/>
                  </a:lnTo>
                  <a:lnTo>
                    <a:pt x="8890" y="154559"/>
                  </a:lnTo>
                  <a:lnTo>
                    <a:pt x="0" y="185547"/>
                  </a:lnTo>
                  <a:lnTo>
                    <a:pt x="0" y="469519"/>
                  </a:lnTo>
                  <a:lnTo>
                    <a:pt x="1524" y="478663"/>
                  </a:lnTo>
                  <a:lnTo>
                    <a:pt x="9525" y="500253"/>
                  </a:lnTo>
                  <a:lnTo>
                    <a:pt x="22987" y="519049"/>
                  </a:lnTo>
                  <a:lnTo>
                    <a:pt x="39624" y="532892"/>
                  </a:lnTo>
                  <a:lnTo>
                    <a:pt x="40640" y="533781"/>
                  </a:lnTo>
                  <a:lnTo>
                    <a:pt x="61722" y="542798"/>
                  </a:lnTo>
                  <a:lnTo>
                    <a:pt x="70104" y="545084"/>
                  </a:lnTo>
                  <a:lnTo>
                    <a:pt x="78486" y="546608"/>
                  </a:lnTo>
                  <a:lnTo>
                    <a:pt x="1452880" y="546608"/>
                  </a:lnTo>
                  <a:lnTo>
                    <a:pt x="1494028" y="535940"/>
                  </a:lnTo>
                  <a:lnTo>
                    <a:pt x="1498600" y="532892"/>
                  </a:lnTo>
                  <a:lnTo>
                    <a:pt x="1500886" y="531368"/>
                  </a:lnTo>
                  <a:lnTo>
                    <a:pt x="1528318" y="500761"/>
                  </a:lnTo>
                  <a:lnTo>
                    <a:pt x="1536700" y="476377"/>
                  </a:lnTo>
                  <a:lnTo>
                    <a:pt x="1538224" y="467995"/>
                  </a:lnTo>
                  <a:lnTo>
                    <a:pt x="1538224" y="192405"/>
                  </a:lnTo>
                  <a:lnTo>
                    <a:pt x="1537462" y="184023"/>
                  </a:lnTo>
                  <a:lnTo>
                    <a:pt x="1520444" y="140716"/>
                  </a:lnTo>
                  <a:lnTo>
                    <a:pt x="1498600" y="123177"/>
                  </a:lnTo>
                  <a:lnTo>
                    <a:pt x="1498600" y="194691"/>
                  </a:lnTo>
                  <a:lnTo>
                    <a:pt x="1498600" y="460375"/>
                  </a:lnTo>
                  <a:lnTo>
                    <a:pt x="1464310" y="504571"/>
                  </a:lnTo>
                  <a:lnTo>
                    <a:pt x="1460500" y="506095"/>
                  </a:lnTo>
                  <a:lnTo>
                    <a:pt x="1455928" y="506095"/>
                  </a:lnTo>
                  <a:lnTo>
                    <a:pt x="1452118" y="506730"/>
                  </a:lnTo>
                  <a:lnTo>
                    <a:pt x="85344" y="506857"/>
                  </a:lnTo>
                  <a:lnTo>
                    <a:pt x="49530" y="488950"/>
                  </a:lnTo>
                  <a:lnTo>
                    <a:pt x="39624" y="464185"/>
                  </a:lnTo>
                  <a:lnTo>
                    <a:pt x="39624" y="193929"/>
                  </a:lnTo>
                  <a:lnTo>
                    <a:pt x="55626" y="158369"/>
                  </a:lnTo>
                  <a:lnTo>
                    <a:pt x="86868" y="146558"/>
                  </a:lnTo>
                  <a:lnTo>
                    <a:pt x="894080" y="146558"/>
                  </a:lnTo>
                  <a:lnTo>
                    <a:pt x="897128" y="146558"/>
                  </a:lnTo>
                  <a:lnTo>
                    <a:pt x="1355725" y="69469"/>
                  </a:lnTo>
                  <a:lnTo>
                    <a:pt x="1260729" y="108458"/>
                  </a:lnTo>
                  <a:lnTo>
                    <a:pt x="1248537" y="130556"/>
                  </a:lnTo>
                  <a:lnTo>
                    <a:pt x="1452880" y="146685"/>
                  </a:lnTo>
                  <a:lnTo>
                    <a:pt x="1457452" y="147320"/>
                  </a:lnTo>
                  <a:lnTo>
                    <a:pt x="1491488" y="169418"/>
                  </a:lnTo>
                  <a:lnTo>
                    <a:pt x="1497838" y="185547"/>
                  </a:lnTo>
                  <a:lnTo>
                    <a:pt x="1497838" y="190119"/>
                  </a:lnTo>
                  <a:lnTo>
                    <a:pt x="1498600" y="194691"/>
                  </a:lnTo>
                  <a:lnTo>
                    <a:pt x="1498600" y="123177"/>
                  </a:lnTo>
                  <a:lnTo>
                    <a:pt x="1488186" y="114808"/>
                  </a:lnTo>
                  <a:lnTo>
                    <a:pt x="1459738" y="106934"/>
                  </a:lnTo>
                  <a:lnTo>
                    <a:pt x="1370965" y="106934"/>
                  </a:lnTo>
                  <a:lnTo>
                    <a:pt x="1532890" y="40513"/>
                  </a:lnTo>
                  <a:lnTo>
                    <a:pt x="1536700" y="38989"/>
                  </a:lnTo>
                  <a:lnTo>
                    <a:pt x="1543050" y="34925"/>
                  </a:lnTo>
                  <a:lnTo>
                    <a:pt x="1547368" y="28956"/>
                  </a:lnTo>
                  <a:lnTo>
                    <a:pt x="1549400" y="21971"/>
                  </a:lnTo>
                  <a:close/>
                </a:path>
              </a:pathLst>
            </a:custGeom>
            <a:solidFill>
              <a:srgbClr val="006666"/>
            </a:solidFill>
            <a:ln w="9525">
              <a:noFill/>
              <a:miter lim="800000"/>
              <a:headEnd/>
              <a:tailEnd/>
            </a:ln>
          </p:spPr>
          <p:txBody>
            <a:bodyPr lIns="0" tIns="0" rIns="0" bIns="0"/>
            <a:lstStyle/>
            <a:p>
              <a:endParaRPr lang="es-AR"/>
            </a:p>
          </p:txBody>
        </p:sp>
      </p:grpSp>
      <p:sp>
        <p:nvSpPr>
          <p:cNvPr id="23" name="object 23"/>
          <p:cNvSpPr txBox="1"/>
          <p:nvPr/>
        </p:nvSpPr>
        <p:spPr>
          <a:xfrm>
            <a:off x="3444723" y="3011135"/>
            <a:ext cx="1123643" cy="581569"/>
          </a:xfrm>
          <a:prstGeom prst="rect">
            <a:avLst/>
          </a:prstGeom>
        </p:spPr>
        <p:txBody>
          <a:bodyPr lIns="0" tIns="12065" rIns="0" bIns="0">
            <a:spAutoFit/>
          </a:bodyPr>
          <a:lstStyle/>
          <a:p>
            <a:pPr marL="12700">
              <a:spcBef>
                <a:spcPts val="95"/>
              </a:spcBef>
              <a:defRPr/>
            </a:pPr>
            <a:r>
              <a:rPr sz="1850" b="1" dirty="0">
                <a:latin typeface="Arial"/>
                <a:cs typeface="Arial"/>
              </a:rPr>
              <a:t>0.5V</a:t>
            </a:r>
            <a:r>
              <a:rPr sz="1850" b="1" spc="15" dirty="0">
                <a:latin typeface="Arial"/>
                <a:cs typeface="Arial"/>
              </a:rPr>
              <a:t> </a:t>
            </a:r>
            <a:r>
              <a:rPr sz="1850" b="1" spc="-10" dirty="0">
                <a:latin typeface="Arial"/>
                <a:cs typeface="Arial"/>
              </a:rPr>
              <a:t>cresta</a:t>
            </a:r>
            <a:endParaRPr sz="1850">
              <a:latin typeface="Arial"/>
              <a:cs typeface="Arial"/>
            </a:endParaRPr>
          </a:p>
        </p:txBody>
      </p:sp>
      <p:grpSp>
        <p:nvGrpSpPr>
          <p:cNvPr id="5" name="object 24"/>
          <p:cNvGrpSpPr>
            <a:grpSpLocks/>
          </p:cNvGrpSpPr>
          <p:nvPr/>
        </p:nvGrpSpPr>
        <p:grpSpPr bwMode="auto">
          <a:xfrm>
            <a:off x="914788" y="332626"/>
            <a:ext cx="1505151" cy="4648002"/>
            <a:chOff x="1042416" y="301752"/>
            <a:chExt cx="1717039" cy="4215130"/>
          </a:xfrm>
        </p:grpSpPr>
        <p:sp>
          <p:nvSpPr>
            <p:cNvPr id="45094" name="object 25"/>
            <p:cNvSpPr>
              <a:spLocks noChangeArrowheads="1"/>
            </p:cNvSpPr>
            <p:nvPr/>
          </p:nvSpPr>
          <p:spPr bwMode="auto">
            <a:xfrm>
              <a:off x="1546860" y="321564"/>
              <a:ext cx="1191895" cy="952500"/>
            </a:xfrm>
            <a:custGeom>
              <a:avLst/>
              <a:gdLst>
                <a:gd name="T0" fmla="*/ 918083 w 1191895"/>
                <a:gd name="T1" fmla="*/ 0 h 952500"/>
                <a:gd name="T2" fmla="*/ 134873 w 1191895"/>
                <a:gd name="T3" fmla="*/ 0 h 952500"/>
                <a:gd name="T4" fmla="*/ 92202 w 1191895"/>
                <a:gd name="T5" fmla="*/ 6984 h 952500"/>
                <a:gd name="T6" fmla="*/ 55118 w 1191895"/>
                <a:gd name="T7" fmla="*/ 26161 h 952500"/>
                <a:gd name="T8" fmla="*/ 25908 w 1191895"/>
                <a:gd name="T9" fmla="*/ 55498 h 952500"/>
                <a:gd name="T10" fmla="*/ 6858 w 1191895"/>
                <a:gd name="T11" fmla="*/ 92455 h 952500"/>
                <a:gd name="T12" fmla="*/ 0 w 1191895"/>
                <a:gd name="T13" fmla="*/ 134873 h 952500"/>
                <a:gd name="T14" fmla="*/ 0 w 1191895"/>
                <a:gd name="T15" fmla="*/ 673607 h 952500"/>
                <a:gd name="T16" fmla="*/ 6858 w 1191895"/>
                <a:gd name="T17" fmla="*/ 715898 h 952500"/>
                <a:gd name="T18" fmla="*/ 25908 w 1191895"/>
                <a:gd name="T19" fmla="*/ 752728 h 952500"/>
                <a:gd name="T20" fmla="*/ 55118 w 1191895"/>
                <a:gd name="T21" fmla="*/ 781811 h 952500"/>
                <a:gd name="T22" fmla="*/ 92202 w 1191895"/>
                <a:gd name="T23" fmla="*/ 800861 h 952500"/>
                <a:gd name="T24" fmla="*/ 134873 w 1191895"/>
                <a:gd name="T25" fmla="*/ 807719 h 952500"/>
                <a:gd name="T26" fmla="*/ 614045 w 1191895"/>
                <a:gd name="T27" fmla="*/ 807719 h 952500"/>
                <a:gd name="T28" fmla="*/ 1191641 w 1191895"/>
                <a:gd name="T29" fmla="*/ 952499 h 952500"/>
                <a:gd name="T30" fmla="*/ 877697 w 1191895"/>
                <a:gd name="T31" fmla="*/ 807719 h 952500"/>
                <a:gd name="T32" fmla="*/ 918083 w 1191895"/>
                <a:gd name="T33" fmla="*/ 807719 h 952500"/>
                <a:gd name="T34" fmla="*/ 960754 w 1191895"/>
                <a:gd name="T35" fmla="*/ 800861 h 952500"/>
                <a:gd name="T36" fmla="*/ 997839 w 1191895"/>
                <a:gd name="T37" fmla="*/ 781811 h 952500"/>
                <a:gd name="T38" fmla="*/ 1027048 w 1191895"/>
                <a:gd name="T39" fmla="*/ 752728 h 952500"/>
                <a:gd name="T40" fmla="*/ 1046098 w 1191895"/>
                <a:gd name="T41" fmla="*/ 715898 h 952500"/>
                <a:gd name="T42" fmla="*/ 1052957 w 1191895"/>
                <a:gd name="T43" fmla="*/ 673607 h 952500"/>
                <a:gd name="T44" fmla="*/ 1052957 w 1191895"/>
                <a:gd name="T45" fmla="*/ 134873 h 952500"/>
                <a:gd name="T46" fmla="*/ 1046098 w 1191895"/>
                <a:gd name="T47" fmla="*/ 92455 h 952500"/>
                <a:gd name="T48" fmla="*/ 1027048 w 1191895"/>
                <a:gd name="T49" fmla="*/ 55498 h 952500"/>
                <a:gd name="T50" fmla="*/ 997839 w 1191895"/>
                <a:gd name="T51" fmla="*/ 26161 h 952500"/>
                <a:gd name="T52" fmla="*/ 960754 w 1191895"/>
                <a:gd name="T53" fmla="*/ 6984 h 952500"/>
                <a:gd name="T54" fmla="*/ 918083 w 1191895"/>
                <a:gd name="T55" fmla="*/ 0 h 9525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91895"/>
                <a:gd name="T85" fmla="*/ 0 h 952500"/>
                <a:gd name="T86" fmla="*/ 1191895 w 1191895"/>
                <a:gd name="T87" fmla="*/ 952500 h 9525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91895" h="952500">
                  <a:moveTo>
                    <a:pt x="918083" y="0"/>
                  </a:moveTo>
                  <a:lnTo>
                    <a:pt x="134873" y="0"/>
                  </a:lnTo>
                  <a:lnTo>
                    <a:pt x="92202" y="6984"/>
                  </a:lnTo>
                  <a:lnTo>
                    <a:pt x="55118" y="26161"/>
                  </a:lnTo>
                  <a:lnTo>
                    <a:pt x="25908" y="55498"/>
                  </a:lnTo>
                  <a:lnTo>
                    <a:pt x="6858" y="92455"/>
                  </a:lnTo>
                  <a:lnTo>
                    <a:pt x="0" y="134873"/>
                  </a:lnTo>
                  <a:lnTo>
                    <a:pt x="0" y="673607"/>
                  </a:lnTo>
                  <a:lnTo>
                    <a:pt x="6858" y="715898"/>
                  </a:lnTo>
                  <a:lnTo>
                    <a:pt x="25908" y="752728"/>
                  </a:lnTo>
                  <a:lnTo>
                    <a:pt x="55118" y="781811"/>
                  </a:lnTo>
                  <a:lnTo>
                    <a:pt x="92202" y="800861"/>
                  </a:lnTo>
                  <a:lnTo>
                    <a:pt x="134873" y="807719"/>
                  </a:lnTo>
                  <a:lnTo>
                    <a:pt x="614045" y="807719"/>
                  </a:lnTo>
                  <a:lnTo>
                    <a:pt x="1191641" y="952499"/>
                  </a:lnTo>
                  <a:lnTo>
                    <a:pt x="877697" y="807719"/>
                  </a:lnTo>
                  <a:lnTo>
                    <a:pt x="918083" y="807719"/>
                  </a:lnTo>
                  <a:lnTo>
                    <a:pt x="960754" y="800861"/>
                  </a:lnTo>
                  <a:lnTo>
                    <a:pt x="997839" y="781811"/>
                  </a:lnTo>
                  <a:lnTo>
                    <a:pt x="1027048" y="752728"/>
                  </a:lnTo>
                  <a:lnTo>
                    <a:pt x="1046098" y="715898"/>
                  </a:lnTo>
                  <a:lnTo>
                    <a:pt x="1052957" y="673607"/>
                  </a:lnTo>
                  <a:lnTo>
                    <a:pt x="1052957" y="134873"/>
                  </a:lnTo>
                  <a:lnTo>
                    <a:pt x="1046098" y="92455"/>
                  </a:lnTo>
                  <a:lnTo>
                    <a:pt x="1027048" y="55498"/>
                  </a:lnTo>
                  <a:lnTo>
                    <a:pt x="997839" y="26161"/>
                  </a:lnTo>
                  <a:lnTo>
                    <a:pt x="960754" y="6984"/>
                  </a:lnTo>
                  <a:lnTo>
                    <a:pt x="918083" y="0"/>
                  </a:lnTo>
                  <a:close/>
                </a:path>
              </a:pathLst>
            </a:custGeom>
            <a:solidFill>
              <a:srgbClr val="FFFF99"/>
            </a:solidFill>
            <a:ln w="9525">
              <a:noFill/>
              <a:miter lim="800000"/>
              <a:headEnd/>
              <a:tailEnd/>
            </a:ln>
          </p:spPr>
          <p:txBody>
            <a:bodyPr lIns="0" tIns="0" rIns="0" bIns="0"/>
            <a:lstStyle/>
            <a:p>
              <a:endParaRPr lang="es-AR"/>
            </a:p>
          </p:txBody>
        </p:sp>
        <p:sp>
          <p:nvSpPr>
            <p:cNvPr id="45095" name="object 26"/>
            <p:cNvSpPr>
              <a:spLocks noChangeArrowheads="1"/>
            </p:cNvSpPr>
            <p:nvPr/>
          </p:nvSpPr>
          <p:spPr bwMode="auto">
            <a:xfrm>
              <a:off x="1527048" y="301751"/>
              <a:ext cx="1217295" cy="993775"/>
            </a:xfrm>
            <a:custGeom>
              <a:avLst/>
              <a:gdLst>
                <a:gd name="T0" fmla="*/ 1217295 w 1217295"/>
                <a:gd name="T1" fmla="*/ 954405 h 993775"/>
                <a:gd name="T2" fmla="*/ 1203579 w 1217295"/>
                <a:gd name="T3" fmla="*/ 991743 h 993775"/>
                <a:gd name="T4" fmla="*/ 1009777 w 1217295"/>
                <a:gd name="T5" fmla="*/ 902335 h 993775"/>
                <a:gd name="T6" fmla="*/ 639572 w 1217295"/>
                <a:gd name="T7" fmla="*/ 809371 h 993775"/>
                <a:gd name="T8" fmla="*/ 638048 w 1217295"/>
                <a:gd name="T9" fmla="*/ 808609 h 993775"/>
                <a:gd name="T10" fmla="*/ 154686 w 1217295"/>
                <a:gd name="T11" fmla="*/ 808609 h 993775"/>
                <a:gd name="T12" fmla="*/ 110109 w 1217295"/>
                <a:gd name="T13" fmla="*/ 799592 h 993775"/>
                <a:gd name="T14" fmla="*/ 73279 w 1217295"/>
                <a:gd name="T15" fmla="*/ 774700 h 993775"/>
                <a:gd name="T16" fmla="*/ 48514 w 1217295"/>
                <a:gd name="T17" fmla="*/ 737997 h 993775"/>
                <a:gd name="T18" fmla="*/ 40386 w 1217295"/>
                <a:gd name="T19" fmla="*/ 693420 h 993775"/>
                <a:gd name="T20" fmla="*/ 40386 w 1217295"/>
                <a:gd name="T21" fmla="*/ 142621 h 993775"/>
                <a:gd name="T22" fmla="*/ 41148 w 1217295"/>
                <a:gd name="T23" fmla="*/ 137287 h 993775"/>
                <a:gd name="T24" fmla="*/ 69850 w 1217295"/>
                <a:gd name="T25" fmla="*/ 77724 h 993775"/>
                <a:gd name="T26" fmla="*/ 126479 w 1217295"/>
                <a:gd name="T27" fmla="*/ 43434 h 993775"/>
                <a:gd name="T28" fmla="*/ 131826 w 1217295"/>
                <a:gd name="T29" fmla="*/ 42672 h 993775"/>
                <a:gd name="T30" fmla="*/ 137922 w 1217295"/>
                <a:gd name="T31" fmla="*/ 41148 h 993775"/>
                <a:gd name="T32" fmla="*/ 143256 w 1217295"/>
                <a:gd name="T33" fmla="*/ 40398 h 993775"/>
                <a:gd name="T34" fmla="*/ 944372 w 1217295"/>
                <a:gd name="T35" fmla="*/ 40398 h 993775"/>
                <a:gd name="T36" fmla="*/ 993902 w 1217295"/>
                <a:gd name="T37" fmla="*/ 54102 h 993775"/>
                <a:gd name="T38" fmla="*/ 1027430 w 1217295"/>
                <a:gd name="T39" fmla="*/ 82423 h 993775"/>
                <a:gd name="T40" fmla="*/ 1047496 w 1217295"/>
                <a:gd name="T41" fmla="*/ 119253 h 993775"/>
                <a:gd name="T42" fmla="*/ 1052703 w 1217295"/>
                <a:gd name="T43" fmla="*/ 143383 h 993775"/>
                <a:gd name="T44" fmla="*/ 1052703 w 1217295"/>
                <a:gd name="T45" fmla="*/ 149479 h 993775"/>
                <a:gd name="T46" fmla="*/ 1053465 w 1217295"/>
                <a:gd name="T47" fmla="*/ 155575 h 993775"/>
                <a:gd name="T48" fmla="*/ 1053465 w 1217295"/>
                <a:gd name="T49" fmla="*/ 795274 h 993775"/>
                <a:gd name="T50" fmla="*/ 1066165 w 1217295"/>
                <a:gd name="T51" fmla="*/ 781177 h 993775"/>
                <a:gd name="T52" fmla="*/ 1086231 w 1217295"/>
                <a:gd name="T53" fmla="*/ 739267 h 993775"/>
                <a:gd name="T54" fmla="*/ 1088517 w 1217295"/>
                <a:gd name="T55" fmla="*/ 732409 h 993775"/>
                <a:gd name="T56" fmla="*/ 1091565 w 1217295"/>
                <a:gd name="T57" fmla="*/ 717042 h 993775"/>
                <a:gd name="T58" fmla="*/ 1093089 w 1217295"/>
                <a:gd name="T59" fmla="*/ 701802 h 993775"/>
                <a:gd name="T60" fmla="*/ 1093089 w 1217295"/>
                <a:gd name="T61" fmla="*/ 146431 h 993775"/>
                <a:gd name="T62" fmla="*/ 1080262 w 1217295"/>
                <a:gd name="T63" fmla="*/ 92456 h 993775"/>
                <a:gd name="T64" fmla="*/ 1057275 w 1217295"/>
                <a:gd name="T65" fmla="*/ 55753 h 993775"/>
                <a:gd name="T66" fmla="*/ 1024382 w 1217295"/>
                <a:gd name="T67" fmla="*/ 25908 h 993775"/>
                <a:gd name="T68" fmla="*/ 986917 w 1217295"/>
                <a:gd name="T69" fmla="*/ 7874 h 993775"/>
                <a:gd name="T70" fmla="*/ 946658 w 1217295"/>
                <a:gd name="T71" fmla="*/ 127 h 993775"/>
                <a:gd name="T72" fmla="*/ 146304 w 1217295"/>
                <a:gd name="T73" fmla="*/ 0 h 993775"/>
                <a:gd name="T74" fmla="*/ 138684 w 1217295"/>
                <a:gd name="T75" fmla="*/ 774 h 993775"/>
                <a:gd name="T76" fmla="*/ 130302 w 1217295"/>
                <a:gd name="T77" fmla="*/ 2298 h 993775"/>
                <a:gd name="T78" fmla="*/ 122682 w 1217295"/>
                <a:gd name="T79" fmla="*/ 3048 h 993775"/>
                <a:gd name="T80" fmla="*/ 74295 w 1217295"/>
                <a:gd name="T81" fmla="*/ 22733 h 993775"/>
                <a:gd name="T82" fmla="*/ 39878 w 1217295"/>
                <a:gd name="T83" fmla="*/ 51574 h 993775"/>
                <a:gd name="T84" fmla="*/ 14986 w 1217295"/>
                <a:gd name="T85" fmla="*/ 88900 h 993775"/>
                <a:gd name="T86" fmla="*/ 1524 w 1217295"/>
                <a:gd name="T87" fmla="*/ 131953 h 993775"/>
                <a:gd name="T88" fmla="*/ 0 w 1217295"/>
                <a:gd name="T89" fmla="*/ 147193 h 993775"/>
                <a:gd name="T90" fmla="*/ 0 w 1217295"/>
                <a:gd name="T91" fmla="*/ 694182 h 993775"/>
                <a:gd name="T92" fmla="*/ 8001 w 1217295"/>
                <a:gd name="T93" fmla="*/ 743204 h 993775"/>
                <a:gd name="T94" fmla="*/ 29845 w 1217295"/>
                <a:gd name="T95" fmla="*/ 785495 h 993775"/>
                <a:gd name="T96" fmla="*/ 63119 w 1217295"/>
                <a:gd name="T97" fmla="*/ 818896 h 993775"/>
                <a:gd name="T98" fmla="*/ 105537 w 1217295"/>
                <a:gd name="T99" fmla="*/ 840867 h 993775"/>
                <a:gd name="T100" fmla="*/ 154686 w 1217295"/>
                <a:gd name="T101" fmla="*/ 849122 h 993775"/>
                <a:gd name="T102" fmla="*/ 629666 w 1217295"/>
                <a:gd name="T103" fmla="*/ 849122 h 993775"/>
                <a:gd name="T104" fmla="*/ 632587 w 1217295"/>
                <a:gd name="T105" fmla="*/ 849122 h 993775"/>
                <a:gd name="T106" fmla="*/ 634238 w 1217295"/>
                <a:gd name="T107" fmla="*/ 849503 h 993775"/>
                <a:gd name="T108" fmla="*/ 1207389 w 1217295"/>
                <a:gd name="T109" fmla="*/ 993267 h 993775"/>
                <a:gd name="T110" fmla="*/ 1214882 w 1217295"/>
                <a:gd name="T111" fmla="*/ 993648 h 993775"/>
                <a:gd name="T112" fmla="*/ 1217295 w 1217295"/>
                <a:gd name="T113" fmla="*/ 992759 h 993775"/>
                <a:gd name="T114" fmla="*/ 1217295 w 1217295"/>
                <a:gd name="T115" fmla="*/ 954405 h 9937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17295"/>
                <a:gd name="T175" fmla="*/ 0 h 993775"/>
                <a:gd name="T176" fmla="*/ 1217295 w 1217295"/>
                <a:gd name="T177" fmla="*/ 993775 h 99377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17295" h="993775">
                  <a:moveTo>
                    <a:pt x="1217295" y="954405"/>
                  </a:moveTo>
                  <a:lnTo>
                    <a:pt x="1203579" y="991743"/>
                  </a:lnTo>
                  <a:lnTo>
                    <a:pt x="1009777" y="902335"/>
                  </a:lnTo>
                  <a:lnTo>
                    <a:pt x="639572" y="809371"/>
                  </a:lnTo>
                  <a:lnTo>
                    <a:pt x="638048" y="808609"/>
                  </a:lnTo>
                  <a:lnTo>
                    <a:pt x="154686" y="808609"/>
                  </a:lnTo>
                  <a:lnTo>
                    <a:pt x="110109" y="799592"/>
                  </a:lnTo>
                  <a:lnTo>
                    <a:pt x="73279" y="774700"/>
                  </a:lnTo>
                  <a:lnTo>
                    <a:pt x="48514" y="737997"/>
                  </a:lnTo>
                  <a:lnTo>
                    <a:pt x="40386" y="693420"/>
                  </a:lnTo>
                  <a:lnTo>
                    <a:pt x="40386" y="142621"/>
                  </a:lnTo>
                  <a:lnTo>
                    <a:pt x="41148" y="137287"/>
                  </a:lnTo>
                  <a:lnTo>
                    <a:pt x="69850" y="77724"/>
                  </a:lnTo>
                  <a:lnTo>
                    <a:pt x="126479" y="43434"/>
                  </a:lnTo>
                  <a:lnTo>
                    <a:pt x="131826" y="42672"/>
                  </a:lnTo>
                  <a:lnTo>
                    <a:pt x="137922" y="41148"/>
                  </a:lnTo>
                  <a:lnTo>
                    <a:pt x="143256" y="40398"/>
                  </a:lnTo>
                  <a:lnTo>
                    <a:pt x="944372" y="40398"/>
                  </a:lnTo>
                  <a:lnTo>
                    <a:pt x="993902" y="54102"/>
                  </a:lnTo>
                  <a:lnTo>
                    <a:pt x="1027430" y="82423"/>
                  </a:lnTo>
                  <a:lnTo>
                    <a:pt x="1047496" y="119253"/>
                  </a:lnTo>
                  <a:lnTo>
                    <a:pt x="1052703" y="143383"/>
                  </a:lnTo>
                  <a:lnTo>
                    <a:pt x="1052703" y="149479"/>
                  </a:lnTo>
                  <a:lnTo>
                    <a:pt x="1053465" y="155575"/>
                  </a:lnTo>
                  <a:lnTo>
                    <a:pt x="1053465" y="795274"/>
                  </a:lnTo>
                  <a:lnTo>
                    <a:pt x="1066165" y="781177"/>
                  </a:lnTo>
                  <a:lnTo>
                    <a:pt x="1086231" y="739267"/>
                  </a:lnTo>
                  <a:lnTo>
                    <a:pt x="1088517" y="732409"/>
                  </a:lnTo>
                  <a:lnTo>
                    <a:pt x="1091565" y="717042"/>
                  </a:lnTo>
                  <a:lnTo>
                    <a:pt x="1093089" y="701802"/>
                  </a:lnTo>
                  <a:lnTo>
                    <a:pt x="1093089" y="146431"/>
                  </a:lnTo>
                  <a:lnTo>
                    <a:pt x="1080262" y="92456"/>
                  </a:lnTo>
                  <a:lnTo>
                    <a:pt x="1057275" y="55753"/>
                  </a:lnTo>
                  <a:lnTo>
                    <a:pt x="1024382" y="25908"/>
                  </a:lnTo>
                  <a:lnTo>
                    <a:pt x="986917" y="7874"/>
                  </a:lnTo>
                  <a:lnTo>
                    <a:pt x="946658" y="127"/>
                  </a:lnTo>
                  <a:lnTo>
                    <a:pt x="146304" y="0"/>
                  </a:lnTo>
                  <a:lnTo>
                    <a:pt x="138684" y="774"/>
                  </a:lnTo>
                  <a:lnTo>
                    <a:pt x="130302" y="2298"/>
                  </a:lnTo>
                  <a:lnTo>
                    <a:pt x="122682" y="3048"/>
                  </a:lnTo>
                  <a:lnTo>
                    <a:pt x="74295" y="22733"/>
                  </a:lnTo>
                  <a:lnTo>
                    <a:pt x="39878" y="51574"/>
                  </a:lnTo>
                  <a:lnTo>
                    <a:pt x="14986" y="88900"/>
                  </a:lnTo>
                  <a:lnTo>
                    <a:pt x="1524" y="131953"/>
                  </a:lnTo>
                  <a:lnTo>
                    <a:pt x="0" y="147193"/>
                  </a:lnTo>
                  <a:lnTo>
                    <a:pt x="0" y="694182"/>
                  </a:lnTo>
                  <a:lnTo>
                    <a:pt x="8001" y="743204"/>
                  </a:lnTo>
                  <a:lnTo>
                    <a:pt x="29845" y="785495"/>
                  </a:lnTo>
                  <a:lnTo>
                    <a:pt x="63119" y="818896"/>
                  </a:lnTo>
                  <a:lnTo>
                    <a:pt x="105537" y="840867"/>
                  </a:lnTo>
                  <a:lnTo>
                    <a:pt x="154686" y="849122"/>
                  </a:lnTo>
                  <a:lnTo>
                    <a:pt x="629666" y="849122"/>
                  </a:lnTo>
                  <a:lnTo>
                    <a:pt x="632587" y="849122"/>
                  </a:lnTo>
                  <a:lnTo>
                    <a:pt x="634238" y="849503"/>
                  </a:lnTo>
                  <a:lnTo>
                    <a:pt x="1207389" y="993267"/>
                  </a:lnTo>
                  <a:lnTo>
                    <a:pt x="1214882" y="993648"/>
                  </a:lnTo>
                  <a:lnTo>
                    <a:pt x="1217295" y="992759"/>
                  </a:lnTo>
                  <a:lnTo>
                    <a:pt x="1217295" y="954405"/>
                  </a:lnTo>
                  <a:close/>
                </a:path>
              </a:pathLst>
            </a:custGeom>
            <a:solidFill>
              <a:srgbClr val="006666"/>
            </a:solidFill>
            <a:ln w="9525">
              <a:noFill/>
              <a:miter lim="800000"/>
              <a:headEnd/>
              <a:tailEnd/>
            </a:ln>
          </p:spPr>
          <p:txBody>
            <a:bodyPr lIns="0" tIns="0" rIns="0" bIns="0"/>
            <a:lstStyle/>
            <a:p>
              <a:endParaRPr lang="es-AR"/>
            </a:p>
          </p:txBody>
        </p:sp>
        <p:pic>
          <p:nvPicPr>
            <p:cNvPr id="45096" name="object 27"/>
            <p:cNvPicPr>
              <a:picLocks noChangeAspect="1" noChangeArrowheads="1"/>
            </p:cNvPicPr>
            <p:nvPr/>
          </p:nvPicPr>
          <p:blipFill>
            <a:blip r:embed="rId3"/>
            <a:srcRect/>
            <a:stretch>
              <a:fillRect/>
            </a:stretch>
          </p:blipFill>
          <p:spPr bwMode="auto">
            <a:xfrm>
              <a:off x="2404618" y="995934"/>
              <a:ext cx="175894" cy="156463"/>
            </a:xfrm>
            <a:prstGeom prst="rect">
              <a:avLst/>
            </a:prstGeom>
            <a:noFill/>
            <a:ln w="9525">
              <a:noFill/>
              <a:miter lim="800000"/>
              <a:headEnd/>
              <a:tailEnd/>
            </a:ln>
          </p:spPr>
        </p:pic>
        <p:sp>
          <p:nvSpPr>
            <p:cNvPr id="45097" name="object 28"/>
            <p:cNvSpPr>
              <a:spLocks noChangeArrowheads="1"/>
            </p:cNvSpPr>
            <p:nvPr/>
          </p:nvSpPr>
          <p:spPr bwMode="auto">
            <a:xfrm>
              <a:off x="2424938" y="1144523"/>
              <a:ext cx="334645" cy="150495"/>
            </a:xfrm>
            <a:custGeom>
              <a:avLst/>
              <a:gdLst>
                <a:gd name="T0" fmla="*/ 334391 w 334644"/>
                <a:gd name="T1" fmla="*/ 130048 h 150494"/>
                <a:gd name="T2" fmla="*/ 332867 w 334644"/>
                <a:gd name="T3" fmla="*/ 122936 h 150494"/>
                <a:gd name="T4" fmla="*/ 328803 w 334644"/>
                <a:gd name="T5" fmla="*/ 116840 h 150494"/>
                <a:gd name="T6" fmla="*/ 322453 w 334644"/>
                <a:gd name="T7" fmla="*/ 112395 h 150494"/>
                <a:gd name="T8" fmla="*/ 77851 w 334644"/>
                <a:gd name="T9" fmla="*/ 0 h 150494"/>
                <a:gd name="T10" fmla="*/ 77089 w 334644"/>
                <a:gd name="T11" fmla="*/ 0 h 150494"/>
                <a:gd name="T12" fmla="*/ 57150 w 334644"/>
                <a:gd name="T13" fmla="*/ 5588 h 150494"/>
                <a:gd name="T14" fmla="*/ 48006 w 334644"/>
                <a:gd name="T15" fmla="*/ 5588 h 150494"/>
                <a:gd name="T16" fmla="*/ 41148 w 334644"/>
                <a:gd name="T17" fmla="*/ 6350 h 150494"/>
                <a:gd name="T18" fmla="*/ 0 w 334644"/>
                <a:gd name="T19" fmla="*/ 6350 h 150494"/>
                <a:gd name="T20" fmla="*/ 0 w 334644"/>
                <a:gd name="T21" fmla="*/ 7874 h 150494"/>
                <a:gd name="T22" fmla="*/ 111887 w 334644"/>
                <a:gd name="T23" fmla="*/ 59563 h 150494"/>
                <a:gd name="T24" fmla="*/ 305689 w 334644"/>
                <a:gd name="T25" fmla="*/ 148971 h 150494"/>
                <a:gd name="T26" fmla="*/ 319405 w 334644"/>
                <a:gd name="T27" fmla="*/ 111633 h 150494"/>
                <a:gd name="T28" fmla="*/ 319405 w 334644"/>
                <a:gd name="T29" fmla="*/ 149987 h 150494"/>
                <a:gd name="T30" fmla="*/ 323850 w 334644"/>
                <a:gd name="T31" fmla="*/ 148590 h 150494"/>
                <a:gd name="T32" fmla="*/ 329565 w 334644"/>
                <a:gd name="T33" fmla="*/ 144018 h 150494"/>
                <a:gd name="T34" fmla="*/ 333121 w 334644"/>
                <a:gd name="T35" fmla="*/ 137541 h 150494"/>
                <a:gd name="T36" fmla="*/ 334391 w 334644"/>
                <a:gd name="T37" fmla="*/ 130048 h 1504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4644"/>
                <a:gd name="T58" fmla="*/ 0 h 150494"/>
                <a:gd name="T59" fmla="*/ 334644 w 334644"/>
                <a:gd name="T60" fmla="*/ 150494 h 1504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4644" h="150494">
                  <a:moveTo>
                    <a:pt x="334391" y="130048"/>
                  </a:moveTo>
                  <a:lnTo>
                    <a:pt x="332867" y="122936"/>
                  </a:lnTo>
                  <a:lnTo>
                    <a:pt x="328803" y="116840"/>
                  </a:lnTo>
                  <a:lnTo>
                    <a:pt x="322453" y="112395"/>
                  </a:lnTo>
                  <a:lnTo>
                    <a:pt x="77851" y="0"/>
                  </a:lnTo>
                  <a:lnTo>
                    <a:pt x="77089" y="0"/>
                  </a:lnTo>
                  <a:lnTo>
                    <a:pt x="57150" y="5588"/>
                  </a:lnTo>
                  <a:lnTo>
                    <a:pt x="48006" y="5588"/>
                  </a:lnTo>
                  <a:lnTo>
                    <a:pt x="41148" y="6350"/>
                  </a:lnTo>
                  <a:lnTo>
                    <a:pt x="0" y="6350"/>
                  </a:lnTo>
                  <a:lnTo>
                    <a:pt x="0" y="7874"/>
                  </a:lnTo>
                  <a:lnTo>
                    <a:pt x="111887" y="59563"/>
                  </a:lnTo>
                  <a:lnTo>
                    <a:pt x="305689" y="148971"/>
                  </a:lnTo>
                  <a:lnTo>
                    <a:pt x="319405" y="111633"/>
                  </a:lnTo>
                  <a:lnTo>
                    <a:pt x="319405" y="149987"/>
                  </a:lnTo>
                  <a:lnTo>
                    <a:pt x="323850" y="148590"/>
                  </a:lnTo>
                  <a:lnTo>
                    <a:pt x="329565" y="144018"/>
                  </a:lnTo>
                  <a:lnTo>
                    <a:pt x="333121" y="137541"/>
                  </a:lnTo>
                  <a:lnTo>
                    <a:pt x="334391" y="130048"/>
                  </a:lnTo>
                  <a:close/>
                </a:path>
              </a:pathLst>
            </a:custGeom>
            <a:solidFill>
              <a:srgbClr val="006666"/>
            </a:solidFill>
            <a:ln w="9525">
              <a:noFill/>
              <a:miter lim="800000"/>
              <a:headEnd/>
              <a:tailEnd/>
            </a:ln>
          </p:spPr>
          <p:txBody>
            <a:bodyPr lIns="0" tIns="0" rIns="0" bIns="0"/>
            <a:lstStyle/>
            <a:p>
              <a:endParaRPr lang="es-AR"/>
            </a:p>
          </p:txBody>
        </p:sp>
        <p:pic>
          <p:nvPicPr>
            <p:cNvPr id="45098" name="object 29"/>
            <p:cNvPicPr>
              <a:picLocks noChangeAspect="1" noChangeArrowheads="1"/>
            </p:cNvPicPr>
            <p:nvPr/>
          </p:nvPicPr>
          <p:blipFill>
            <a:blip r:embed="rId4"/>
            <a:srcRect/>
            <a:stretch>
              <a:fillRect/>
            </a:stretch>
          </p:blipFill>
          <p:spPr bwMode="auto">
            <a:xfrm>
              <a:off x="1636776" y="405384"/>
              <a:ext cx="874776" cy="641603"/>
            </a:xfrm>
            <a:prstGeom prst="rect">
              <a:avLst/>
            </a:prstGeom>
            <a:noFill/>
            <a:ln w="9525">
              <a:noFill/>
              <a:miter lim="800000"/>
              <a:headEnd/>
              <a:tailEnd/>
            </a:ln>
          </p:spPr>
        </p:pic>
        <p:pic>
          <p:nvPicPr>
            <p:cNvPr id="45099" name="object 30"/>
            <p:cNvPicPr>
              <a:picLocks noChangeAspect="1" noChangeArrowheads="1"/>
            </p:cNvPicPr>
            <p:nvPr/>
          </p:nvPicPr>
          <p:blipFill>
            <a:blip r:embed="rId5"/>
            <a:srcRect/>
            <a:stretch>
              <a:fillRect/>
            </a:stretch>
          </p:blipFill>
          <p:spPr bwMode="auto">
            <a:xfrm>
              <a:off x="2534412" y="1536191"/>
              <a:ext cx="160019" cy="167639"/>
            </a:xfrm>
            <a:prstGeom prst="rect">
              <a:avLst/>
            </a:prstGeom>
            <a:noFill/>
            <a:ln w="9525">
              <a:noFill/>
              <a:miter lim="800000"/>
              <a:headEnd/>
              <a:tailEnd/>
            </a:ln>
          </p:spPr>
        </p:pic>
        <p:pic>
          <p:nvPicPr>
            <p:cNvPr id="45100" name="object 31"/>
            <p:cNvPicPr>
              <a:picLocks noChangeAspect="1" noChangeArrowheads="1"/>
            </p:cNvPicPr>
            <p:nvPr/>
          </p:nvPicPr>
          <p:blipFill>
            <a:blip r:embed="rId6"/>
            <a:srcRect/>
            <a:stretch>
              <a:fillRect/>
            </a:stretch>
          </p:blipFill>
          <p:spPr bwMode="auto">
            <a:xfrm>
              <a:off x="2194560" y="2997707"/>
              <a:ext cx="160019" cy="167639"/>
            </a:xfrm>
            <a:prstGeom prst="rect">
              <a:avLst/>
            </a:prstGeom>
            <a:noFill/>
            <a:ln w="9525">
              <a:noFill/>
              <a:miter lim="800000"/>
              <a:headEnd/>
              <a:tailEnd/>
            </a:ln>
          </p:spPr>
        </p:pic>
        <p:sp>
          <p:nvSpPr>
            <p:cNvPr id="45101" name="object 32"/>
            <p:cNvSpPr>
              <a:spLocks noChangeArrowheads="1"/>
            </p:cNvSpPr>
            <p:nvPr/>
          </p:nvSpPr>
          <p:spPr bwMode="auto">
            <a:xfrm>
              <a:off x="1071372" y="3811523"/>
              <a:ext cx="1036319" cy="685800"/>
            </a:xfrm>
            <a:custGeom>
              <a:avLst/>
              <a:gdLst>
                <a:gd name="T0" fmla="*/ 1036066 w 1036319"/>
                <a:gd name="T1" fmla="*/ 0 h 685800"/>
                <a:gd name="T2" fmla="*/ 559180 w 1036319"/>
                <a:gd name="T3" fmla="*/ 93852 h 685800"/>
                <a:gd name="T4" fmla="*/ 106235 w 1036319"/>
                <a:gd name="T5" fmla="*/ 93852 h 685800"/>
                <a:gd name="T6" fmla="*/ 64973 w 1036319"/>
                <a:gd name="T7" fmla="*/ 101726 h 685800"/>
                <a:gd name="T8" fmla="*/ 31191 w 1036319"/>
                <a:gd name="T9" fmla="*/ 122808 h 685800"/>
                <a:gd name="T10" fmla="*/ 8381 w 1036319"/>
                <a:gd name="T11" fmla="*/ 154177 h 685800"/>
                <a:gd name="T12" fmla="*/ 0 w 1036319"/>
                <a:gd name="T13" fmla="*/ 192405 h 685800"/>
                <a:gd name="T14" fmla="*/ 0 w 1036319"/>
                <a:gd name="T15" fmla="*/ 587120 h 685800"/>
                <a:gd name="T16" fmla="*/ 8381 w 1036319"/>
                <a:gd name="T17" fmla="*/ 625348 h 685800"/>
                <a:gd name="T18" fmla="*/ 31191 w 1036319"/>
                <a:gd name="T19" fmla="*/ 656589 h 685800"/>
                <a:gd name="T20" fmla="*/ 64973 w 1036319"/>
                <a:gd name="T21" fmla="*/ 677799 h 685800"/>
                <a:gd name="T22" fmla="*/ 106235 w 1036319"/>
                <a:gd name="T23" fmla="*/ 685545 h 685800"/>
                <a:gd name="T24" fmla="*/ 852423 w 1036319"/>
                <a:gd name="T25" fmla="*/ 685545 h 685800"/>
                <a:gd name="T26" fmla="*/ 893698 w 1036319"/>
                <a:gd name="T27" fmla="*/ 677799 h 685800"/>
                <a:gd name="T28" fmla="*/ 927480 w 1036319"/>
                <a:gd name="T29" fmla="*/ 656589 h 685800"/>
                <a:gd name="T30" fmla="*/ 950214 w 1036319"/>
                <a:gd name="T31" fmla="*/ 625348 h 685800"/>
                <a:gd name="T32" fmla="*/ 958596 w 1036319"/>
                <a:gd name="T33" fmla="*/ 587120 h 685800"/>
                <a:gd name="T34" fmla="*/ 958596 w 1036319"/>
                <a:gd name="T35" fmla="*/ 192405 h 685800"/>
                <a:gd name="T36" fmla="*/ 950214 w 1036319"/>
                <a:gd name="T37" fmla="*/ 154177 h 685800"/>
                <a:gd name="T38" fmla="*/ 927480 w 1036319"/>
                <a:gd name="T39" fmla="*/ 122808 h 685800"/>
                <a:gd name="T40" fmla="*/ 893698 w 1036319"/>
                <a:gd name="T41" fmla="*/ 101726 h 685800"/>
                <a:gd name="T42" fmla="*/ 852423 w 1036319"/>
                <a:gd name="T43" fmla="*/ 93852 h 685800"/>
                <a:gd name="T44" fmla="*/ 798829 w 1036319"/>
                <a:gd name="T45" fmla="*/ 93852 h 685800"/>
                <a:gd name="T46" fmla="*/ 1036066 w 1036319"/>
                <a:gd name="T47" fmla="*/ 0 h 6858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36319"/>
                <a:gd name="T73" fmla="*/ 0 h 685800"/>
                <a:gd name="T74" fmla="*/ 1036319 w 1036319"/>
                <a:gd name="T75" fmla="*/ 685800 h 68580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36319" h="685800">
                  <a:moveTo>
                    <a:pt x="1036066" y="0"/>
                  </a:moveTo>
                  <a:lnTo>
                    <a:pt x="559180" y="93852"/>
                  </a:lnTo>
                  <a:lnTo>
                    <a:pt x="106235" y="93852"/>
                  </a:lnTo>
                  <a:lnTo>
                    <a:pt x="64973" y="101726"/>
                  </a:lnTo>
                  <a:lnTo>
                    <a:pt x="31191" y="122808"/>
                  </a:lnTo>
                  <a:lnTo>
                    <a:pt x="8381" y="154177"/>
                  </a:lnTo>
                  <a:lnTo>
                    <a:pt x="0" y="192405"/>
                  </a:lnTo>
                  <a:lnTo>
                    <a:pt x="0" y="587120"/>
                  </a:lnTo>
                  <a:lnTo>
                    <a:pt x="8381" y="625348"/>
                  </a:lnTo>
                  <a:lnTo>
                    <a:pt x="31191" y="656589"/>
                  </a:lnTo>
                  <a:lnTo>
                    <a:pt x="64973" y="677799"/>
                  </a:lnTo>
                  <a:lnTo>
                    <a:pt x="106235" y="685545"/>
                  </a:lnTo>
                  <a:lnTo>
                    <a:pt x="852423" y="685545"/>
                  </a:lnTo>
                  <a:lnTo>
                    <a:pt x="893698" y="677799"/>
                  </a:lnTo>
                  <a:lnTo>
                    <a:pt x="927480" y="656589"/>
                  </a:lnTo>
                  <a:lnTo>
                    <a:pt x="950214" y="625348"/>
                  </a:lnTo>
                  <a:lnTo>
                    <a:pt x="958596" y="587120"/>
                  </a:lnTo>
                  <a:lnTo>
                    <a:pt x="958596" y="192405"/>
                  </a:lnTo>
                  <a:lnTo>
                    <a:pt x="950214" y="154177"/>
                  </a:lnTo>
                  <a:lnTo>
                    <a:pt x="927480" y="122808"/>
                  </a:lnTo>
                  <a:lnTo>
                    <a:pt x="893698" y="101726"/>
                  </a:lnTo>
                  <a:lnTo>
                    <a:pt x="852423" y="93852"/>
                  </a:lnTo>
                  <a:lnTo>
                    <a:pt x="798829" y="93852"/>
                  </a:lnTo>
                  <a:lnTo>
                    <a:pt x="1036066" y="0"/>
                  </a:lnTo>
                  <a:close/>
                </a:path>
              </a:pathLst>
            </a:custGeom>
            <a:solidFill>
              <a:srgbClr val="FFFF99"/>
            </a:solidFill>
            <a:ln w="9525">
              <a:noFill/>
              <a:miter lim="800000"/>
              <a:headEnd/>
              <a:tailEnd/>
            </a:ln>
          </p:spPr>
          <p:txBody>
            <a:bodyPr lIns="0" tIns="0" rIns="0" bIns="0"/>
            <a:lstStyle/>
            <a:p>
              <a:endParaRPr lang="es-AR"/>
            </a:p>
          </p:txBody>
        </p:sp>
        <p:sp>
          <p:nvSpPr>
            <p:cNvPr id="45102" name="object 33"/>
            <p:cNvSpPr>
              <a:spLocks noChangeArrowheads="1"/>
            </p:cNvSpPr>
            <p:nvPr/>
          </p:nvSpPr>
          <p:spPr bwMode="auto">
            <a:xfrm>
              <a:off x="1042416" y="3792727"/>
              <a:ext cx="1067435" cy="724535"/>
            </a:xfrm>
            <a:custGeom>
              <a:avLst/>
              <a:gdLst>
                <a:gd name="T0" fmla="*/ 1067054 w 1067435"/>
                <a:gd name="T1" fmla="*/ 38100 h 724535"/>
                <a:gd name="T2" fmla="*/ 850392 w 1067435"/>
                <a:gd name="T3" fmla="*/ 80899 h 724535"/>
                <a:gd name="T4" fmla="*/ 809752 w 1067435"/>
                <a:gd name="T5" fmla="*/ 98298 h 724535"/>
                <a:gd name="T6" fmla="*/ 802894 w 1067435"/>
                <a:gd name="T7" fmla="*/ 109855 h 724535"/>
                <a:gd name="T8" fmla="*/ 802894 w 1067435"/>
                <a:gd name="T9" fmla="*/ 116713 h 724535"/>
                <a:gd name="T10" fmla="*/ 805942 w 1067435"/>
                <a:gd name="T11" fmla="*/ 123063 h 724535"/>
                <a:gd name="T12" fmla="*/ 810895 w 1067435"/>
                <a:gd name="T13" fmla="*/ 128143 h 724535"/>
                <a:gd name="T14" fmla="*/ 817245 w 1067435"/>
                <a:gd name="T15" fmla="*/ 131445 h 724535"/>
                <a:gd name="T16" fmla="*/ 824484 w 1067435"/>
                <a:gd name="T17" fmla="*/ 132715 h 724535"/>
                <a:gd name="T18" fmla="*/ 879094 w 1067435"/>
                <a:gd name="T19" fmla="*/ 132715 h 724535"/>
                <a:gd name="T20" fmla="*/ 888238 w 1067435"/>
                <a:gd name="T21" fmla="*/ 133477 h 724535"/>
                <a:gd name="T22" fmla="*/ 936371 w 1067435"/>
                <a:gd name="T23" fmla="*/ 153797 h 724535"/>
                <a:gd name="T24" fmla="*/ 960247 w 1067435"/>
                <a:gd name="T25" fmla="*/ 189230 h 724535"/>
                <a:gd name="T26" fmla="*/ 963549 w 1067435"/>
                <a:gd name="T27" fmla="*/ 212090 h 724535"/>
                <a:gd name="T28" fmla="*/ 963549 w 1067435"/>
                <a:gd name="T29" fmla="*/ 605790 h 724535"/>
                <a:gd name="T30" fmla="*/ 931291 w 1067435"/>
                <a:gd name="T31" fmla="*/ 666750 h 724535"/>
                <a:gd name="T32" fmla="*/ 885698 w 1067435"/>
                <a:gd name="T33" fmla="*/ 683514 h 724535"/>
                <a:gd name="T34" fmla="*/ 127482 w 1067435"/>
                <a:gd name="T35" fmla="*/ 684276 h 724535"/>
                <a:gd name="T36" fmla="*/ 119202 w 1067435"/>
                <a:gd name="T37" fmla="*/ 683514 h 724535"/>
                <a:gd name="T38" fmla="*/ 76542 w 1067435"/>
                <a:gd name="T39" fmla="*/ 667639 h 724535"/>
                <a:gd name="T40" fmla="*/ 44704 w 1067435"/>
                <a:gd name="T41" fmla="*/ 620268 h 724535"/>
                <a:gd name="T42" fmla="*/ 43040 w 1067435"/>
                <a:gd name="T43" fmla="*/ 604266 h 724535"/>
                <a:gd name="T44" fmla="*/ 43878 w 1067435"/>
                <a:gd name="T45" fmla="*/ 202184 h 724535"/>
                <a:gd name="T46" fmla="*/ 53797 w 1067435"/>
                <a:gd name="T47" fmla="*/ 174371 h 724535"/>
                <a:gd name="T48" fmla="*/ 72694 w 1067435"/>
                <a:gd name="T49" fmla="*/ 152400 h 724535"/>
                <a:gd name="T50" fmla="*/ 98704 w 1067435"/>
                <a:gd name="T51" fmla="*/ 137922 h 724535"/>
                <a:gd name="T52" fmla="*/ 129959 w 1067435"/>
                <a:gd name="T53" fmla="*/ 132715 h 724535"/>
                <a:gd name="T54" fmla="*/ 583565 w 1067435"/>
                <a:gd name="T55" fmla="*/ 132715 h 724535"/>
                <a:gd name="T56" fmla="*/ 588505 w 1067435"/>
                <a:gd name="T57" fmla="*/ 132715 h 724535"/>
                <a:gd name="T58" fmla="*/ 850392 w 1067435"/>
                <a:gd name="T59" fmla="*/ 80899 h 724535"/>
                <a:gd name="T60" fmla="*/ 1053465 w 1067435"/>
                <a:gd name="T61" fmla="*/ 0 h 724535"/>
                <a:gd name="T62" fmla="*/ 579501 w 1067435"/>
                <a:gd name="T63" fmla="*/ 93091 h 724535"/>
                <a:gd name="T64" fmla="*/ 127482 w 1067435"/>
                <a:gd name="T65" fmla="*/ 93091 h 724535"/>
                <a:gd name="T66" fmla="*/ 80975 w 1067435"/>
                <a:gd name="T67" fmla="*/ 101219 h 724535"/>
                <a:gd name="T68" fmla="*/ 41605 w 1067435"/>
                <a:gd name="T69" fmla="*/ 124206 h 724535"/>
                <a:gd name="T70" fmla="*/ 13500 w 1067435"/>
                <a:gd name="T71" fmla="*/ 158623 h 724535"/>
                <a:gd name="T72" fmla="*/ 825 w 1067435"/>
                <a:gd name="T73" fmla="*/ 200660 h 724535"/>
                <a:gd name="T74" fmla="*/ 0 w 1067435"/>
                <a:gd name="T75" fmla="*/ 211328 h 724535"/>
                <a:gd name="T76" fmla="*/ 0 w 1067435"/>
                <a:gd name="T77" fmla="*/ 606552 h 724535"/>
                <a:gd name="T78" fmla="*/ 14478 w 1067435"/>
                <a:gd name="T79" fmla="*/ 660527 h 724535"/>
                <a:gd name="T80" fmla="*/ 43040 w 1067435"/>
                <a:gd name="T81" fmla="*/ 692658 h 724535"/>
                <a:gd name="T82" fmla="*/ 91884 w 1067435"/>
                <a:gd name="T83" fmla="*/ 718693 h 724535"/>
                <a:gd name="T84" fmla="*/ 879094 w 1067435"/>
                <a:gd name="T85" fmla="*/ 724027 h 724535"/>
                <a:gd name="T86" fmla="*/ 892302 w 1067435"/>
                <a:gd name="T87" fmla="*/ 723265 h 724535"/>
                <a:gd name="T88" fmla="*/ 940308 w 1067435"/>
                <a:gd name="T89" fmla="*/ 709549 h 724535"/>
                <a:gd name="T90" fmla="*/ 997458 w 1067435"/>
                <a:gd name="T91" fmla="*/ 650748 h 724535"/>
                <a:gd name="T92" fmla="*/ 1006602 w 1067435"/>
                <a:gd name="T93" fmla="*/ 616458 h 724535"/>
                <a:gd name="T94" fmla="*/ 1006602 w 1067435"/>
                <a:gd name="T95" fmla="*/ 210566 h 724535"/>
                <a:gd name="T96" fmla="*/ 1005713 w 1067435"/>
                <a:gd name="T97" fmla="*/ 198374 h 724535"/>
                <a:gd name="T98" fmla="*/ 980567 w 1067435"/>
                <a:gd name="T99" fmla="*/ 139446 h 724535"/>
                <a:gd name="T100" fmla="*/ 932815 w 1067435"/>
                <a:gd name="T101" fmla="*/ 103632 h 724535"/>
                <a:gd name="T102" fmla="*/ 915162 w 1067435"/>
                <a:gd name="T103" fmla="*/ 98679 h 724535"/>
                <a:gd name="T104" fmla="*/ 1067054 w 1067435"/>
                <a:gd name="T105" fmla="*/ 38989 h 724535"/>
                <a:gd name="T106" fmla="*/ 1067054 w 1067435"/>
                <a:gd name="T107" fmla="*/ 38100 h 72453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67435"/>
                <a:gd name="T163" fmla="*/ 0 h 724535"/>
                <a:gd name="T164" fmla="*/ 1067435 w 1067435"/>
                <a:gd name="T165" fmla="*/ 724535 h 72453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67435" h="724535">
                  <a:moveTo>
                    <a:pt x="1067054" y="38100"/>
                  </a:moveTo>
                  <a:lnTo>
                    <a:pt x="850392" y="80899"/>
                  </a:lnTo>
                  <a:lnTo>
                    <a:pt x="809752" y="98298"/>
                  </a:lnTo>
                  <a:lnTo>
                    <a:pt x="802894" y="109855"/>
                  </a:lnTo>
                  <a:lnTo>
                    <a:pt x="802894" y="116713"/>
                  </a:lnTo>
                  <a:lnTo>
                    <a:pt x="805942" y="123063"/>
                  </a:lnTo>
                  <a:lnTo>
                    <a:pt x="810895" y="128143"/>
                  </a:lnTo>
                  <a:lnTo>
                    <a:pt x="817245" y="131445"/>
                  </a:lnTo>
                  <a:lnTo>
                    <a:pt x="824484" y="132715"/>
                  </a:lnTo>
                  <a:lnTo>
                    <a:pt x="879094" y="132715"/>
                  </a:lnTo>
                  <a:lnTo>
                    <a:pt x="888238" y="133477"/>
                  </a:lnTo>
                  <a:lnTo>
                    <a:pt x="936371" y="153797"/>
                  </a:lnTo>
                  <a:lnTo>
                    <a:pt x="960247" y="189230"/>
                  </a:lnTo>
                  <a:lnTo>
                    <a:pt x="963549" y="212090"/>
                  </a:lnTo>
                  <a:lnTo>
                    <a:pt x="963549" y="605790"/>
                  </a:lnTo>
                  <a:lnTo>
                    <a:pt x="931291" y="666750"/>
                  </a:lnTo>
                  <a:lnTo>
                    <a:pt x="885698" y="683514"/>
                  </a:lnTo>
                  <a:lnTo>
                    <a:pt x="127482" y="684276"/>
                  </a:lnTo>
                  <a:lnTo>
                    <a:pt x="119202" y="683514"/>
                  </a:lnTo>
                  <a:lnTo>
                    <a:pt x="76542" y="667639"/>
                  </a:lnTo>
                  <a:lnTo>
                    <a:pt x="44704" y="620268"/>
                  </a:lnTo>
                  <a:lnTo>
                    <a:pt x="43040" y="604266"/>
                  </a:lnTo>
                  <a:lnTo>
                    <a:pt x="43878" y="202184"/>
                  </a:lnTo>
                  <a:lnTo>
                    <a:pt x="53797" y="174371"/>
                  </a:lnTo>
                  <a:lnTo>
                    <a:pt x="72694" y="152400"/>
                  </a:lnTo>
                  <a:lnTo>
                    <a:pt x="98704" y="137922"/>
                  </a:lnTo>
                  <a:lnTo>
                    <a:pt x="129959" y="132715"/>
                  </a:lnTo>
                  <a:lnTo>
                    <a:pt x="583565" y="132715"/>
                  </a:lnTo>
                  <a:lnTo>
                    <a:pt x="588505" y="132715"/>
                  </a:lnTo>
                  <a:lnTo>
                    <a:pt x="850392" y="80899"/>
                  </a:lnTo>
                  <a:lnTo>
                    <a:pt x="1053465" y="0"/>
                  </a:lnTo>
                  <a:lnTo>
                    <a:pt x="579501" y="93091"/>
                  </a:lnTo>
                  <a:lnTo>
                    <a:pt x="127482" y="93091"/>
                  </a:lnTo>
                  <a:lnTo>
                    <a:pt x="80975" y="101219"/>
                  </a:lnTo>
                  <a:lnTo>
                    <a:pt x="41605" y="124206"/>
                  </a:lnTo>
                  <a:lnTo>
                    <a:pt x="13500" y="158623"/>
                  </a:lnTo>
                  <a:lnTo>
                    <a:pt x="825" y="200660"/>
                  </a:lnTo>
                  <a:lnTo>
                    <a:pt x="0" y="211328"/>
                  </a:lnTo>
                  <a:lnTo>
                    <a:pt x="0" y="606552"/>
                  </a:lnTo>
                  <a:lnTo>
                    <a:pt x="14478" y="660527"/>
                  </a:lnTo>
                  <a:lnTo>
                    <a:pt x="43040" y="692658"/>
                  </a:lnTo>
                  <a:lnTo>
                    <a:pt x="91884" y="718693"/>
                  </a:lnTo>
                  <a:lnTo>
                    <a:pt x="879094" y="724027"/>
                  </a:lnTo>
                  <a:lnTo>
                    <a:pt x="892302" y="723265"/>
                  </a:lnTo>
                  <a:lnTo>
                    <a:pt x="940308" y="709549"/>
                  </a:lnTo>
                  <a:lnTo>
                    <a:pt x="997458" y="650748"/>
                  </a:lnTo>
                  <a:lnTo>
                    <a:pt x="1006602" y="616458"/>
                  </a:lnTo>
                  <a:lnTo>
                    <a:pt x="1006602" y="210566"/>
                  </a:lnTo>
                  <a:lnTo>
                    <a:pt x="1005713" y="198374"/>
                  </a:lnTo>
                  <a:lnTo>
                    <a:pt x="980567" y="139446"/>
                  </a:lnTo>
                  <a:lnTo>
                    <a:pt x="932815" y="103632"/>
                  </a:lnTo>
                  <a:lnTo>
                    <a:pt x="915162" y="98679"/>
                  </a:lnTo>
                  <a:lnTo>
                    <a:pt x="1067054" y="38989"/>
                  </a:lnTo>
                  <a:lnTo>
                    <a:pt x="1067054" y="38100"/>
                  </a:lnTo>
                  <a:close/>
                </a:path>
              </a:pathLst>
            </a:custGeom>
            <a:solidFill>
              <a:srgbClr val="006666"/>
            </a:solidFill>
            <a:ln w="9525">
              <a:noFill/>
              <a:miter lim="800000"/>
              <a:headEnd/>
              <a:tailEnd/>
            </a:ln>
          </p:spPr>
          <p:txBody>
            <a:bodyPr lIns="0" tIns="0" rIns="0" bIns="0"/>
            <a:lstStyle/>
            <a:p>
              <a:endParaRPr lang="es-AR"/>
            </a:p>
          </p:txBody>
        </p:sp>
        <p:pic>
          <p:nvPicPr>
            <p:cNvPr id="45103" name="object 34"/>
            <p:cNvPicPr>
              <a:picLocks noChangeAspect="1" noChangeArrowheads="1"/>
            </p:cNvPicPr>
            <p:nvPr/>
          </p:nvPicPr>
          <p:blipFill>
            <a:blip r:embed="rId7"/>
            <a:srcRect/>
            <a:stretch>
              <a:fillRect/>
            </a:stretch>
          </p:blipFill>
          <p:spPr bwMode="auto">
            <a:xfrm>
              <a:off x="1892808" y="3791711"/>
              <a:ext cx="234187" cy="81914"/>
            </a:xfrm>
            <a:prstGeom prst="rect">
              <a:avLst/>
            </a:prstGeom>
            <a:noFill/>
            <a:ln w="9525">
              <a:noFill/>
              <a:miter lim="800000"/>
              <a:headEnd/>
              <a:tailEnd/>
            </a:ln>
          </p:spPr>
        </p:pic>
      </p:grpSp>
      <p:sp>
        <p:nvSpPr>
          <p:cNvPr id="35" name="object 35"/>
          <p:cNvSpPr txBox="1"/>
          <p:nvPr/>
        </p:nvSpPr>
        <p:spPr>
          <a:xfrm>
            <a:off x="1030354" y="4290868"/>
            <a:ext cx="658591" cy="1169294"/>
          </a:xfrm>
          <a:prstGeom prst="rect">
            <a:avLst/>
          </a:prstGeom>
        </p:spPr>
        <p:txBody>
          <a:bodyPr lIns="0" tIns="7620" rIns="0" bIns="0">
            <a:spAutoFit/>
          </a:bodyPr>
          <a:lstStyle/>
          <a:p>
            <a:pPr marL="31750" indent="-32384">
              <a:lnSpc>
                <a:spcPct val="101600"/>
              </a:lnSpc>
              <a:spcBef>
                <a:spcPts val="60"/>
              </a:spcBef>
              <a:defRPr/>
            </a:pPr>
            <a:r>
              <a:rPr sz="1850" b="1" spc="-20" dirty="0">
                <a:latin typeface="Arial"/>
                <a:cs typeface="Arial"/>
              </a:rPr>
              <a:t>Origen </a:t>
            </a:r>
            <a:r>
              <a:rPr sz="1850" b="1" spc="-10" dirty="0">
                <a:latin typeface="Arial"/>
                <a:cs typeface="Arial"/>
              </a:rPr>
              <a:t>virtual</a:t>
            </a:r>
            <a:endParaRPr sz="1850">
              <a:latin typeface="Arial"/>
              <a:cs typeface="Arial"/>
            </a:endParaRPr>
          </a:p>
        </p:txBody>
      </p:sp>
      <p:sp>
        <p:nvSpPr>
          <p:cNvPr id="45072" name="object 36"/>
          <p:cNvSpPr>
            <a:spLocks noChangeArrowheads="1"/>
          </p:cNvSpPr>
          <p:nvPr/>
        </p:nvSpPr>
        <p:spPr bwMode="auto">
          <a:xfrm>
            <a:off x="1989697" y="1859201"/>
            <a:ext cx="307713" cy="2130553"/>
          </a:xfrm>
          <a:custGeom>
            <a:avLst/>
            <a:gdLst>
              <a:gd name="T0" fmla="*/ 0 w 350519"/>
              <a:gd name="T1" fmla="*/ 1874761 h 1932304"/>
              <a:gd name="T2" fmla="*/ 26708 w 350519"/>
              <a:gd name="T3" fmla="*/ 1931885 h 1932304"/>
              <a:gd name="T4" fmla="*/ 26708 w 350519"/>
              <a:gd name="T5" fmla="*/ 1688084 h 1932304"/>
              <a:gd name="T6" fmla="*/ 0 w 350519"/>
              <a:gd name="T7" fmla="*/ 1794725 h 1932304"/>
              <a:gd name="T8" fmla="*/ 26708 w 350519"/>
              <a:gd name="T9" fmla="*/ 1688084 h 1932304"/>
              <a:gd name="T10" fmla="*/ 0 w 350519"/>
              <a:gd name="T11" fmla="*/ 1501521 h 1932304"/>
              <a:gd name="T12" fmla="*/ 26708 w 350519"/>
              <a:gd name="T13" fmla="*/ 1608162 h 1932304"/>
              <a:gd name="T14" fmla="*/ 345097 w 350519"/>
              <a:gd name="T15" fmla="*/ 1679702 h 1932304"/>
              <a:gd name="T16" fmla="*/ 318389 w 350519"/>
              <a:gd name="T17" fmla="*/ 1786343 h 1932304"/>
              <a:gd name="T18" fmla="*/ 345097 w 350519"/>
              <a:gd name="T19" fmla="*/ 1679702 h 1932304"/>
              <a:gd name="T20" fmla="*/ 238887 w 350519"/>
              <a:gd name="T21" fmla="*/ 1809965 h 1932304"/>
              <a:gd name="T22" fmla="*/ 92710 w 350519"/>
              <a:gd name="T23" fmla="*/ 1850364 h 1932304"/>
              <a:gd name="T24" fmla="*/ 12954 w 350519"/>
              <a:gd name="T25" fmla="*/ 1863305 h 1932304"/>
              <a:gd name="T26" fmla="*/ 93218 w 350519"/>
              <a:gd name="T27" fmla="*/ 1877021 h 1932304"/>
              <a:gd name="T28" fmla="*/ 238887 w 350519"/>
              <a:gd name="T29" fmla="*/ 1916645 h 1932304"/>
              <a:gd name="T30" fmla="*/ 317627 w 350519"/>
              <a:gd name="T31" fmla="*/ 1931885 h 1932304"/>
              <a:gd name="T32" fmla="*/ 345059 w 350519"/>
              <a:gd name="T33" fmla="*/ 1866353 h 1932304"/>
              <a:gd name="T34" fmla="*/ 345821 w 350519"/>
              <a:gd name="T35" fmla="*/ 1863305 h 1932304"/>
              <a:gd name="T36" fmla="*/ 319151 w 350519"/>
              <a:gd name="T37" fmla="*/ 1493139 h 1932304"/>
              <a:gd name="T38" fmla="*/ 345859 w 350519"/>
              <a:gd name="T39" fmla="*/ 1599780 h 1932304"/>
              <a:gd name="T40" fmla="*/ 346583 w 350519"/>
              <a:gd name="T41" fmla="*/ 1306410 h 1932304"/>
              <a:gd name="T42" fmla="*/ 319151 w 350519"/>
              <a:gd name="T43" fmla="*/ 1413090 h 1932304"/>
              <a:gd name="T44" fmla="*/ 346583 w 350519"/>
              <a:gd name="T45" fmla="*/ 1306410 h 1932304"/>
              <a:gd name="T46" fmla="*/ 320675 w 350519"/>
              <a:gd name="T47" fmla="*/ 1119847 h 1932304"/>
              <a:gd name="T48" fmla="*/ 346583 w 350519"/>
              <a:gd name="T49" fmla="*/ 1226400 h 1932304"/>
              <a:gd name="T50" fmla="*/ 347383 w 350519"/>
              <a:gd name="T51" fmla="*/ 933196 h 1932304"/>
              <a:gd name="T52" fmla="*/ 320675 w 350519"/>
              <a:gd name="T53" fmla="*/ 1039837 h 1932304"/>
              <a:gd name="T54" fmla="*/ 347383 w 350519"/>
              <a:gd name="T55" fmla="*/ 933196 h 1932304"/>
              <a:gd name="T56" fmla="*/ 321437 w 350519"/>
              <a:gd name="T57" fmla="*/ 746506 h 1932304"/>
              <a:gd name="T58" fmla="*/ 348145 w 350519"/>
              <a:gd name="T59" fmla="*/ 853147 h 1932304"/>
              <a:gd name="T60" fmla="*/ 348869 w 350519"/>
              <a:gd name="T61" fmla="*/ 559904 h 1932304"/>
              <a:gd name="T62" fmla="*/ 321437 w 350519"/>
              <a:gd name="T63" fmla="*/ 666584 h 1932304"/>
              <a:gd name="T64" fmla="*/ 348869 w 350519"/>
              <a:gd name="T65" fmla="*/ 559904 h 1932304"/>
              <a:gd name="T66" fmla="*/ 322961 w 350519"/>
              <a:gd name="T67" fmla="*/ 373214 h 1932304"/>
              <a:gd name="T68" fmla="*/ 348869 w 350519"/>
              <a:gd name="T69" fmla="*/ 479894 h 1932304"/>
              <a:gd name="T70" fmla="*/ 349669 w 350519"/>
              <a:gd name="T71" fmla="*/ 186563 h 1932304"/>
              <a:gd name="T72" fmla="*/ 322961 w 350519"/>
              <a:gd name="T73" fmla="*/ 293204 h 1932304"/>
              <a:gd name="T74" fmla="*/ 349669 w 350519"/>
              <a:gd name="T75" fmla="*/ 186563 h 1932304"/>
              <a:gd name="T76" fmla="*/ 323723 w 350519"/>
              <a:gd name="T77" fmla="*/ 0 h 1932304"/>
              <a:gd name="T78" fmla="*/ 350431 w 350519"/>
              <a:gd name="T79" fmla="*/ 106641 h 193230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0519"/>
              <a:gd name="T121" fmla="*/ 0 h 1932304"/>
              <a:gd name="T122" fmla="*/ 350519 w 350519"/>
              <a:gd name="T123" fmla="*/ 1932304 h 193230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0519" h="1932304">
                <a:moveTo>
                  <a:pt x="26708" y="1874761"/>
                </a:moveTo>
                <a:lnTo>
                  <a:pt x="0" y="1874761"/>
                </a:lnTo>
                <a:lnTo>
                  <a:pt x="0" y="1931885"/>
                </a:lnTo>
                <a:lnTo>
                  <a:pt x="26708" y="1931885"/>
                </a:lnTo>
                <a:lnTo>
                  <a:pt x="26708" y="1874761"/>
                </a:lnTo>
                <a:close/>
              </a:path>
              <a:path w="350519" h="1932304">
                <a:moveTo>
                  <a:pt x="26708" y="1688084"/>
                </a:moveTo>
                <a:lnTo>
                  <a:pt x="0" y="1688084"/>
                </a:lnTo>
                <a:lnTo>
                  <a:pt x="0" y="1794725"/>
                </a:lnTo>
                <a:lnTo>
                  <a:pt x="26708" y="1794725"/>
                </a:lnTo>
                <a:lnTo>
                  <a:pt x="26708" y="1688084"/>
                </a:lnTo>
                <a:close/>
              </a:path>
              <a:path w="350519" h="1932304">
                <a:moveTo>
                  <a:pt x="26708" y="1501521"/>
                </a:moveTo>
                <a:lnTo>
                  <a:pt x="0" y="1501521"/>
                </a:lnTo>
                <a:lnTo>
                  <a:pt x="0" y="1608162"/>
                </a:lnTo>
                <a:lnTo>
                  <a:pt x="26708" y="1608162"/>
                </a:lnTo>
                <a:lnTo>
                  <a:pt x="26708" y="1501521"/>
                </a:lnTo>
                <a:close/>
              </a:path>
              <a:path w="350519" h="1932304">
                <a:moveTo>
                  <a:pt x="345097" y="1679702"/>
                </a:moveTo>
                <a:lnTo>
                  <a:pt x="318389" y="1679702"/>
                </a:lnTo>
                <a:lnTo>
                  <a:pt x="318389" y="1786343"/>
                </a:lnTo>
                <a:lnTo>
                  <a:pt x="345097" y="1786343"/>
                </a:lnTo>
                <a:lnTo>
                  <a:pt x="345097" y="1679702"/>
                </a:lnTo>
                <a:close/>
              </a:path>
              <a:path w="350519" h="1932304">
                <a:moveTo>
                  <a:pt x="345821" y="1863305"/>
                </a:moveTo>
                <a:lnTo>
                  <a:pt x="238887" y="1809965"/>
                </a:lnTo>
                <a:lnTo>
                  <a:pt x="266065" y="1850364"/>
                </a:lnTo>
                <a:lnTo>
                  <a:pt x="92710" y="1850364"/>
                </a:lnTo>
                <a:lnTo>
                  <a:pt x="119888" y="1809965"/>
                </a:lnTo>
                <a:lnTo>
                  <a:pt x="12954" y="1863305"/>
                </a:lnTo>
                <a:lnTo>
                  <a:pt x="119888" y="1916645"/>
                </a:lnTo>
                <a:lnTo>
                  <a:pt x="93218" y="1877021"/>
                </a:lnTo>
                <a:lnTo>
                  <a:pt x="265557" y="1877021"/>
                </a:lnTo>
                <a:lnTo>
                  <a:pt x="238887" y="1916645"/>
                </a:lnTo>
                <a:lnTo>
                  <a:pt x="318262" y="1877148"/>
                </a:lnTo>
                <a:lnTo>
                  <a:pt x="317627" y="1931885"/>
                </a:lnTo>
                <a:lnTo>
                  <a:pt x="344297" y="1931885"/>
                </a:lnTo>
                <a:lnTo>
                  <a:pt x="345059" y="1866353"/>
                </a:lnTo>
                <a:lnTo>
                  <a:pt x="339725" y="1866353"/>
                </a:lnTo>
                <a:lnTo>
                  <a:pt x="345821" y="1863305"/>
                </a:lnTo>
                <a:close/>
              </a:path>
              <a:path w="350519" h="1932304">
                <a:moveTo>
                  <a:pt x="345859" y="1493139"/>
                </a:moveTo>
                <a:lnTo>
                  <a:pt x="319151" y="1493139"/>
                </a:lnTo>
                <a:lnTo>
                  <a:pt x="319151" y="1599780"/>
                </a:lnTo>
                <a:lnTo>
                  <a:pt x="345859" y="1599780"/>
                </a:lnTo>
                <a:lnTo>
                  <a:pt x="345859" y="1493139"/>
                </a:lnTo>
                <a:close/>
              </a:path>
              <a:path w="350519" h="1932304">
                <a:moveTo>
                  <a:pt x="346583" y="1306410"/>
                </a:moveTo>
                <a:lnTo>
                  <a:pt x="319913" y="1306410"/>
                </a:lnTo>
                <a:lnTo>
                  <a:pt x="319151" y="1413090"/>
                </a:lnTo>
                <a:lnTo>
                  <a:pt x="345821" y="1413090"/>
                </a:lnTo>
                <a:lnTo>
                  <a:pt x="346583" y="1306410"/>
                </a:lnTo>
                <a:close/>
              </a:path>
              <a:path w="350519" h="1932304">
                <a:moveTo>
                  <a:pt x="347345" y="1119847"/>
                </a:moveTo>
                <a:lnTo>
                  <a:pt x="320675" y="1119847"/>
                </a:lnTo>
                <a:lnTo>
                  <a:pt x="319913" y="1226400"/>
                </a:lnTo>
                <a:lnTo>
                  <a:pt x="346583" y="1226400"/>
                </a:lnTo>
                <a:lnTo>
                  <a:pt x="347345" y="1119847"/>
                </a:lnTo>
                <a:close/>
              </a:path>
              <a:path w="350519" h="1932304">
                <a:moveTo>
                  <a:pt x="347383" y="933196"/>
                </a:moveTo>
                <a:lnTo>
                  <a:pt x="320675" y="933196"/>
                </a:lnTo>
                <a:lnTo>
                  <a:pt x="320675" y="1039837"/>
                </a:lnTo>
                <a:lnTo>
                  <a:pt x="347383" y="1039837"/>
                </a:lnTo>
                <a:lnTo>
                  <a:pt x="347383" y="933196"/>
                </a:lnTo>
                <a:close/>
              </a:path>
              <a:path w="350519" h="1932304">
                <a:moveTo>
                  <a:pt x="348145" y="746506"/>
                </a:moveTo>
                <a:lnTo>
                  <a:pt x="321437" y="746506"/>
                </a:lnTo>
                <a:lnTo>
                  <a:pt x="321437" y="853147"/>
                </a:lnTo>
                <a:lnTo>
                  <a:pt x="348145" y="853147"/>
                </a:lnTo>
                <a:lnTo>
                  <a:pt x="348145" y="746506"/>
                </a:lnTo>
                <a:close/>
              </a:path>
              <a:path w="350519" h="1932304">
                <a:moveTo>
                  <a:pt x="348869" y="559904"/>
                </a:moveTo>
                <a:lnTo>
                  <a:pt x="322199" y="559904"/>
                </a:lnTo>
                <a:lnTo>
                  <a:pt x="321437" y="666584"/>
                </a:lnTo>
                <a:lnTo>
                  <a:pt x="348107" y="666584"/>
                </a:lnTo>
                <a:lnTo>
                  <a:pt x="348869" y="559904"/>
                </a:lnTo>
                <a:close/>
              </a:path>
              <a:path w="350519" h="1932304">
                <a:moveTo>
                  <a:pt x="349631" y="373214"/>
                </a:moveTo>
                <a:lnTo>
                  <a:pt x="322961" y="373214"/>
                </a:lnTo>
                <a:lnTo>
                  <a:pt x="322199" y="479894"/>
                </a:lnTo>
                <a:lnTo>
                  <a:pt x="348869" y="479894"/>
                </a:lnTo>
                <a:lnTo>
                  <a:pt x="349631" y="373214"/>
                </a:lnTo>
                <a:close/>
              </a:path>
              <a:path w="350519" h="1932304">
                <a:moveTo>
                  <a:pt x="349669" y="186563"/>
                </a:moveTo>
                <a:lnTo>
                  <a:pt x="322961" y="186563"/>
                </a:lnTo>
                <a:lnTo>
                  <a:pt x="322961" y="293204"/>
                </a:lnTo>
                <a:lnTo>
                  <a:pt x="349669" y="293204"/>
                </a:lnTo>
                <a:lnTo>
                  <a:pt x="349669" y="186563"/>
                </a:lnTo>
                <a:close/>
              </a:path>
              <a:path w="350519" h="1932304">
                <a:moveTo>
                  <a:pt x="350431" y="0"/>
                </a:moveTo>
                <a:lnTo>
                  <a:pt x="323723" y="0"/>
                </a:lnTo>
                <a:lnTo>
                  <a:pt x="323723" y="106641"/>
                </a:lnTo>
                <a:lnTo>
                  <a:pt x="350431" y="106641"/>
                </a:lnTo>
                <a:lnTo>
                  <a:pt x="350431" y="0"/>
                </a:lnTo>
                <a:close/>
              </a:path>
            </a:pathLst>
          </a:custGeom>
          <a:solidFill>
            <a:srgbClr val="000000"/>
          </a:solidFill>
          <a:ln w="9525">
            <a:noFill/>
            <a:miter lim="800000"/>
            <a:headEnd/>
            <a:tailEnd/>
          </a:ln>
        </p:spPr>
        <p:txBody>
          <a:bodyPr lIns="0" tIns="0" rIns="0" bIns="0"/>
          <a:lstStyle/>
          <a:p>
            <a:endParaRPr lang="es-AR"/>
          </a:p>
        </p:txBody>
      </p:sp>
      <p:sp>
        <p:nvSpPr>
          <p:cNvPr id="45073" name="object 37"/>
          <p:cNvSpPr txBox="1">
            <a:spLocks noChangeArrowheads="1"/>
          </p:cNvSpPr>
          <p:nvPr/>
        </p:nvSpPr>
        <p:spPr bwMode="auto">
          <a:xfrm>
            <a:off x="1307436" y="3210710"/>
            <a:ext cx="900863" cy="593752"/>
          </a:xfrm>
          <a:prstGeom prst="rect">
            <a:avLst/>
          </a:prstGeom>
          <a:noFill/>
          <a:ln w="9525">
            <a:noFill/>
            <a:miter lim="800000"/>
            <a:headEnd/>
            <a:tailEnd/>
          </a:ln>
        </p:spPr>
        <p:txBody>
          <a:bodyPr lIns="0" tIns="67310" rIns="0" bIns="0">
            <a:spAutoFit/>
          </a:bodyPr>
          <a:lstStyle/>
          <a:p>
            <a:pPr marL="12700">
              <a:spcBef>
                <a:spcPts val="525"/>
              </a:spcBef>
            </a:pPr>
            <a:r>
              <a:rPr lang="es-AR" altLang="en-US" sz="1400"/>
              <a:t>0.3</a:t>
            </a:r>
          </a:p>
          <a:p>
            <a:pPr marL="12700" algn="r">
              <a:spcBef>
                <a:spcPts val="500"/>
              </a:spcBef>
            </a:pPr>
            <a:r>
              <a:rPr lang="es-AR" altLang="en-US" sz="1600">
                <a:solidFill>
                  <a:srgbClr val="C00000"/>
                </a:solidFill>
              </a:rPr>
              <a:t>T</a:t>
            </a:r>
            <a:endParaRPr lang="es-AR" altLang="en-US" sz="1600"/>
          </a:p>
        </p:txBody>
      </p:sp>
      <p:graphicFrame>
        <p:nvGraphicFramePr>
          <p:cNvPr id="38" name="object 38"/>
          <p:cNvGraphicFramePr>
            <a:graphicFrameLocks noGrp="1"/>
          </p:cNvGraphicFramePr>
          <p:nvPr/>
        </p:nvGraphicFramePr>
        <p:xfrm>
          <a:off x="6612365" y="1034641"/>
          <a:ext cx="3368142" cy="4562705"/>
        </p:xfrm>
        <a:graphic>
          <a:graphicData uri="http://schemas.openxmlformats.org/drawingml/2006/table">
            <a:tbl>
              <a:tblPr/>
              <a:tblGrid>
                <a:gridCol w="1296296">
                  <a:extLst>
                    <a:ext uri="{9D8B030D-6E8A-4147-A177-3AD203B41FA5}">
                      <a16:colId xmlns:a16="http://schemas.microsoft.com/office/drawing/2014/main" xmlns="" val="20000"/>
                    </a:ext>
                  </a:extLst>
                </a:gridCol>
                <a:gridCol w="2071846">
                  <a:extLst>
                    <a:ext uri="{9D8B030D-6E8A-4147-A177-3AD203B41FA5}">
                      <a16:colId xmlns:a16="http://schemas.microsoft.com/office/drawing/2014/main" xmlns="" val="20001"/>
                    </a:ext>
                  </a:extLst>
                </a:gridCol>
              </a:tblGrid>
              <a:tr h="752784">
                <a:tc gridSpan="2">
                  <a:txBody>
                    <a:bodyPr/>
                    <a:lstStyle/>
                    <a:p>
                      <a:pPr marL="720725" marR="0" lvl="0" indent="0" algn="l" defTabSz="914400" rtl="0" eaLnBrk="1" fontAlgn="base" latinLnBrk="0" hangingPunct="1">
                        <a:lnSpc>
                          <a:spcPct val="100000"/>
                        </a:lnSpc>
                        <a:spcBef>
                          <a:spcPts val="225"/>
                        </a:spcBef>
                        <a:spcAft>
                          <a:spcPct val="0"/>
                        </a:spcAft>
                        <a:buClrTx/>
                        <a:buSzTx/>
                        <a:buFontTx/>
                        <a:buNone/>
                        <a:tabLst/>
                      </a:pPr>
                      <a:r>
                        <a:rPr kumimoji="0" lang="es-AR" sz="2300" b="1" i="0" u="none" strike="noStrike" cap="none" normalizeH="0" baseline="0" smtClean="0">
                          <a:ln>
                            <a:noFill/>
                          </a:ln>
                          <a:solidFill>
                            <a:srgbClr val="FFFFFF"/>
                          </a:solidFill>
                          <a:effectLst/>
                          <a:latin typeface="Arial" pitchFamily="34" charset="0"/>
                          <a:cs typeface="Arial" pitchFamily="34" charset="0"/>
                        </a:rPr>
                        <a:t>Parámetros onda completa</a:t>
                      </a:r>
                      <a:endParaRPr kumimoji="0" lang="es-AR" sz="2300" b="0" i="0" u="none" strike="noStrike" cap="none" normalizeH="0" baseline="0" smtClean="0">
                        <a:ln>
                          <a:noFill/>
                        </a:ln>
                        <a:solidFill>
                          <a:schemeClr val="tx1"/>
                        </a:solidFill>
                        <a:effectLst/>
                        <a:latin typeface="Arial" pitchFamily="34" charset="0"/>
                        <a:cs typeface="Arial" pitchFamily="34" charset="0"/>
                      </a:endParaRPr>
                    </a:p>
                  </a:txBody>
                  <a:tcPr marL="0" marR="0" marT="32211"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2C2C89"/>
                    </a:solidFill>
                  </a:tcPr>
                </a:tc>
                <a:tc hMerge="1">
                  <a:txBody>
                    <a:bodyPr/>
                    <a:lstStyle/>
                    <a:p>
                      <a:endParaRPr lang="es-AR"/>
                    </a:p>
                  </a:txBody>
                  <a:tcPr/>
                </a:tc>
                <a:extLst>
                  <a:ext uri="{0D108BD9-81ED-4DB2-BD59-A6C34878D82A}">
                    <a16:rowId xmlns:a16="http://schemas.microsoft.com/office/drawing/2014/main" xmlns="" val="10000"/>
                  </a:ext>
                </a:extLst>
              </a:tr>
              <a:tr h="1034639">
                <a:tc>
                  <a:txBody>
                    <a:bodyPr/>
                    <a:lstStyle/>
                    <a:p>
                      <a:pPr marL="0" marR="0" lvl="0" indent="0" algn="r" defTabSz="914400" rtl="0" eaLnBrk="1" fontAlgn="base" latinLnBrk="0" hangingPunct="1">
                        <a:lnSpc>
                          <a:spcPct val="100000"/>
                        </a:lnSpc>
                        <a:spcBef>
                          <a:spcPts val="1513"/>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Magnitud</a:t>
                      </a:r>
                      <a:endParaRPr kumimoji="0" lang="es-AR" sz="2100" b="0" i="0" u="none" strike="noStrike" cap="none" normalizeH="0" baseline="0" smtClean="0">
                        <a:ln>
                          <a:noFill/>
                        </a:ln>
                        <a:solidFill>
                          <a:schemeClr val="tx1"/>
                        </a:solidFill>
                        <a:effectLst/>
                        <a:latin typeface="Arial" pitchFamily="34" charset="0"/>
                        <a:cs typeface="Arial" pitchFamily="34" charset="0"/>
                      </a:endParaRPr>
                    </a:p>
                  </a:txBody>
                  <a:tcPr marL="0" marR="0" marT="211480"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CDCDDA"/>
                    </a:solidFill>
                  </a:tcPr>
                </a:tc>
                <a:tc>
                  <a:txBody>
                    <a:bodyPr/>
                    <a:lstStyle/>
                    <a:p>
                      <a:pPr marL="244475" marR="0" lvl="0" indent="127000" algn="l" defTabSz="914400" rtl="0" eaLnBrk="1" fontAlgn="base" latinLnBrk="0" hangingPunct="1">
                        <a:lnSpc>
                          <a:spcPct val="100000"/>
                        </a:lnSpc>
                        <a:spcBef>
                          <a:spcPts val="325"/>
                        </a:spcBef>
                        <a:spcAft>
                          <a:spcPct val="0"/>
                        </a:spcAft>
                        <a:buClrTx/>
                        <a:buSzTx/>
                        <a:buFontTx/>
                        <a:buNone/>
                        <a:tabLst>
                          <a:tab pos="739775" algn="l"/>
                        </a:tabLst>
                      </a:pPr>
                      <a:r>
                        <a:rPr kumimoji="0" lang="es-AR" sz="2100" b="1" i="0" u="none" strike="noStrike" cap="none" normalizeH="0" baseline="0" smtClean="0">
                          <a:ln>
                            <a:noFill/>
                          </a:ln>
                          <a:solidFill>
                            <a:schemeClr val="tx1"/>
                          </a:solidFill>
                          <a:effectLst/>
                          <a:latin typeface="Arial" pitchFamily="34" charset="0"/>
                          <a:cs typeface="Arial" pitchFamily="34" charset="0"/>
                        </a:rPr>
                        <a:t>FW = BIL +/- 3%	RFW = 50-</a:t>
                      </a:r>
                      <a:endParaRPr kumimoji="0" lang="es-AR" sz="2100" b="0" i="0" u="none" strike="noStrike" cap="none" normalizeH="0" baseline="0" smtClean="0">
                        <a:ln>
                          <a:noFill/>
                        </a:ln>
                        <a:solidFill>
                          <a:schemeClr val="tx1"/>
                        </a:solidFill>
                        <a:effectLst/>
                        <a:latin typeface="Arial" pitchFamily="34" charset="0"/>
                        <a:cs typeface="Arial" pitchFamily="34" charset="0"/>
                      </a:endParaRPr>
                    </a:p>
                    <a:p>
                      <a:pPr marL="244475" marR="0" lvl="0" indent="127000" algn="l" defTabSz="914400" rtl="0" eaLnBrk="1" fontAlgn="base" latinLnBrk="0" hangingPunct="1">
                        <a:lnSpc>
                          <a:spcPts val="2288"/>
                        </a:lnSpc>
                        <a:spcBef>
                          <a:spcPct val="0"/>
                        </a:spcBef>
                        <a:spcAft>
                          <a:spcPct val="0"/>
                        </a:spcAft>
                        <a:buClrTx/>
                        <a:buSzTx/>
                        <a:buFontTx/>
                        <a:buNone/>
                        <a:tabLst>
                          <a:tab pos="739775" algn="l"/>
                        </a:tabLst>
                      </a:pPr>
                      <a:r>
                        <a:rPr kumimoji="0" lang="es-AR" sz="2100" b="1" i="0" u="none" strike="noStrike" cap="none" normalizeH="0" baseline="0" smtClean="0">
                          <a:ln>
                            <a:noFill/>
                          </a:ln>
                          <a:solidFill>
                            <a:schemeClr val="tx1"/>
                          </a:solidFill>
                          <a:effectLst/>
                          <a:latin typeface="Arial" pitchFamily="34" charset="0"/>
                          <a:cs typeface="Arial" pitchFamily="34" charset="0"/>
                        </a:rPr>
                        <a:t>70% BIL</a:t>
                      </a:r>
                      <a:endParaRPr kumimoji="0" lang="es-AR" sz="2100" b="0" i="0" u="none" strike="noStrike" cap="none" normalizeH="0" baseline="0" smtClean="0">
                        <a:ln>
                          <a:noFill/>
                        </a:ln>
                        <a:solidFill>
                          <a:schemeClr val="tx1"/>
                        </a:solidFill>
                        <a:effectLst/>
                        <a:latin typeface="Arial" pitchFamily="34" charset="0"/>
                        <a:cs typeface="Arial" pitchFamily="34" charset="0"/>
                      </a:endParaRPr>
                    </a:p>
                  </a:txBody>
                  <a:tcPr marL="0" marR="0" marT="44817"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CDCDDA"/>
                    </a:solidFill>
                  </a:tcPr>
                </a:tc>
                <a:extLst>
                  <a:ext uri="{0D108BD9-81ED-4DB2-BD59-A6C34878D82A}">
                    <a16:rowId xmlns:a16="http://schemas.microsoft.com/office/drawing/2014/main" xmlns="" val="10001"/>
                  </a:ext>
                </a:extLst>
              </a:tr>
              <a:tr h="775543">
                <a:tc>
                  <a:txBody>
                    <a:bodyPr/>
                    <a:lstStyle/>
                    <a:p>
                      <a:pPr marL="0" marR="0" lvl="0" indent="0" algn="r" defTabSz="914400" rtl="0" eaLnBrk="1" fontAlgn="base" latinLnBrk="0" hangingPunct="1">
                        <a:lnSpc>
                          <a:spcPct val="100000"/>
                        </a:lnSpc>
                        <a:spcBef>
                          <a:spcPts val="1513"/>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T</a:t>
                      </a:r>
                      <a:r>
                        <a:rPr kumimoji="0" lang="es-AR" sz="2100" b="1" i="0" u="none" strike="noStrike" cap="none" normalizeH="0" baseline="-17000" smtClean="0">
                          <a:ln>
                            <a:noFill/>
                          </a:ln>
                          <a:solidFill>
                            <a:schemeClr val="tx1"/>
                          </a:solidFill>
                          <a:effectLst/>
                          <a:latin typeface="Arial" pitchFamily="34" charset="0"/>
                          <a:cs typeface="Arial" pitchFamily="34" charset="0"/>
                        </a:rPr>
                        <a:t>1 </a:t>
                      </a:r>
                      <a:r>
                        <a:rPr kumimoji="0" lang="es-AR" sz="2100" b="1" i="0" u="none" strike="noStrike" cap="none" normalizeH="0" baseline="0" smtClean="0">
                          <a:ln>
                            <a:noFill/>
                          </a:ln>
                          <a:solidFill>
                            <a:schemeClr val="tx1"/>
                          </a:solidFill>
                          <a:effectLst/>
                          <a:latin typeface="Arial" pitchFamily="34" charset="0"/>
                          <a:cs typeface="Arial" pitchFamily="34" charset="0"/>
                        </a:rPr>
                        <a:t>= 1.67</a:t>
                      </a:r>
                      <a:r>
                        <a:rPr kumimoji="0" lang="es-AR" sz="1800" b="1" i="0" u="none" strike="noStrike" cap="none" normalizeH="0" baseline="20000" smtClean="0">
                          <a:ln>
                            <a:noFill/>
                          </a:ln>
                          <a:solidFill>
                            <a:schemeClr val="tx1"/>
                          </a:solidFill>
                          <a:effectLst/>
                          <a:latin typeface="Symbol" pitchFamily="18" charset="2"/>
                          <a:cs typeface="Arial" pitchFamily="34" charset="0"/>
                        </a:rPr>
                        <a:t></a:t>
                      </a:r>
                      <a:r>
                        <a:rPr kumimoji="0" lang="es-AR" sz="2100" b="1" i="0" u="none" strike="noStrike" cap="none" normalizeH="0" baseline="0" smtClean="0">
                          <a:ln>
                            <a:noFill/>
                          </a:ln>
                          <a:solidFill>
                            <a:schemeClr val="tx1"/>
                          </a:solidFill>
                          <a:effectLst/>
                          <a:latin typeface="Arial" pitchFamily="34" charset="0"/>
                          <a:cs typeface="Arial" pitchFamily="34" charset="0"/>
                        </a:rPr>
                        <a:t>T</a:t>
                      </a:r>
                      <a:endParaRPr kumimoji="0" lang="es-AR" sz="2100" b="0" i="0" u="none" strike="noStrike" cap="none" normalizeH="0" baseline="0" smtClean="0">
                        <a:ln>
                          <a:noFill/>
                        </a:ln>
                        <a:solidFill>
                          <a:schemeClr val="tx1"/>
                        </a:solidFill>
                        <a:effectLst/>
                        <a:latin typeface="Arial" pitchFamily="34" charset="0"/>
                        <a:cs typeface="Arial" pitchFamily="34" charset="0"/>
                      </a:endParaRPr>
                    </a:p>
                  </a:txBody>
                  <a:tcPr marL="0" marR="0" marT="211480"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E8E8EC"/>
                    </a:solidFill>
                  </a:tcPr>
                </a:tc>
                <a:tc>
                  <a:txBody>
                    <a:bodyPr/>
                    <a:lstStyle/>
                    <a:p>
                      <a:pPr marL="454025" marR="0" lvl="0" indent="0" algn="l" defTabSz="914400" rtl="0" eaLnBrk="1" fontAlgn="base" latinLnBrk="0" hangingPunct="1">
                        <a:lnSpc>
                          <a:spcPct val="100000"/>
                        </a:lnSpc>
                        <a:spcBef>
                          <a:spcPts val="338"/>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1.2 </a:t>
                      </a:r>
                      <a:r>
                        <a:rPr kumimoji="0" lang="es-AR" sz="2100" b="1" i="0" u="none" strike="noStrike" cap="none" normalizeH="0" baseline="0" smtClean="0">
                          <a:ln>
                            <a:noFill/>
                          </a:ln>
                          <a:solidFill>
                            <a:schemeClr val="tx1"/>
                          </a:solidFill>
                          <a:effectLst/>
                          <a:latin typeface="Symbol" pitchFamily="18" charset="2"/>
                          <a:cs typeface="Arial" pitchFamily="34" charset="0"/>
                        </a:rPr>
                        <a:t></a:t>
                      </a:r>
                      <a:r>
                        <a:rPr kumimoji="0" lang="es-AR" sz="2100" b="1" i="0" u="none" strike="noStrike" cap="none" normalizeH="0" baseline="0" smtClean="0">
                          <a:ln>
                            <a:noFill/>
                          </a:ln>
                          <a:solidFill>
                            <a:schemeClr val="tx1"/>
                          </a:solidFill>
                          <a:effectLst/>
                          <a:latin typeface="Arial" pitchFamily="34" charset="0"/>
                          <a:cs typeface="Arial" pitchFamily="34" charset="0"/>
                        </a:rPr>
                        <a:t>s +/- 30%</a:t>
                      </a:r>
                      <a:endParaRPr kumimoji="0" lang="es-AR" sz="2100" b="0" i="0" u="none" strike="noStrike" cap="none" normalizeH="0" baseline="0" smtClean="0">
                        <a:ln>
                          <a:noFill/>
                        </a:ln>
                        <a:solidFill>
                          <a:schemeClr val="tx1"/>
                        </a:solidFill>
                        <a:effectLst/>
                        <a:latin typeface="Arial" pitchFamily="34" charset="0"/>
                        <a:cs typeface="Arial" pitchFamily="34" charset="0"/>
                      </a:endParaRPr>
                    </a:p>
                    <a:p>
                      <a:pPr marL="454025" marR="0" lvl="0" indent="0" algn="l" defTabSz="914400" rtl="0" eaLnBrk="1" fontAlgn="base" latinLnBrk="0" hangingPunct="1">
                        <a:lnSpc>
                          <a:spcPct val="100000"/>
                        </a:lnSpc>
                        <a:spcBef>
                          <a:spcPct val="0"/>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0.84 ÷ 1.56 </a:t>
                      </a:r>
                      <a:r>
                        <a:rPr kumimoji="0" lang="es-AR" sz="2100" b="1" i="0" u="none" strike="noStrike" cap="none" normalizeH="0" baseline="0" smtClean="0">
                          <a:ln>
                            <a:noFill/>
                          </a:ln>
                          <a:solidFill>
                            <a:schemeClr val="tx1"/>
                          </a:solidFill>
                          <a:effectLst/>
                          <a:latin typeface="Symbol" pitchFamily="18" charset="2"/>
                          <a:cs typeface="Arial" pitchFamily="34" charset="0"/>
                        </a:rPr>
                        <a:t></a:t>
                      </a:r>
                      <a:r>
                        <a:rPr kumimoji="0" lang="es-AR" sz="2100" b="1" i="0" u="none" strike="noStrike" cap="none" normalizeH="0" baseline="0" smtClean="0">
                          <a:ln>
                            <a:noFill/>
                          </a:ln>
                          <a:solidFill>
                            <a:schemeClr val="tx1"/>
                          </a:solidFill>
                          <a:effectLst/>
                          <a:latin typeface="Arial" pitchFamily="34" charset="0"/>
                          <a:cs typeface="Arial" pitchFamily="34" charset="0"/>
                        </a:rPr>
                        <a:t>s</a:t>
                      </a:r>
                      <a:endParaRPr kumimoji="0" lang="es-AR" sz="2100" b="0" i="0" u="none" strike="noStrike" cap="none" normalizeH="0" baseline="0" smtClean="0">
                        <a:ln>
                          <a:noFill/>
                        </a:ln>
                        <a:solidFill>
                          <a:schemeClr val="tx1"/>
                        </a:solidFill>
                        <a:effectLst/>
                        <a:latin typeface="Arial" pitchFamily="34" charset="0"/>
                        <a:cs typeface="Arial" pitchFamily="34" charset="0"/>
                      </a:endParaRPr>
                    </a:p>
                  </a:txBody>
                  <a:tcPr marL="0" marR="0" marT="46918"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E8E8EC"/>
                    </a:solidFill>
                  </a:tcPr>
                </a:tc>
                <a:extLst>
                  <a:ext uri="{0D108BD9-81ED-4DB2-BD59-A6C34878D82A}">
                    <a16:rowId xmlns:a16="http://schemas.microsoft.com/office/drawing/2014/main" xmlns="" val="10002"/>
                  </a:ext>
                </a:extLst>
              </a:tr>
              <a:tr h="775543">
                <a:tc>
                  <a:txBody>
                    <a:bodyPr/>
                    <a:lstStyle/>
                    <a:p>
                      <a:pPr marL="1588" marR="0" lvl="0" indent="0" algn="ctr" defTabSz="914400" rtl="0" eaLnBrk="1" fontAlgn="base" latinLnBrk="0" hangingPunct="1">
                        <a:lnSpc>
                          <a:spcPct val="100000"/>
                        </a:lnSpc>
                        <a:spcBef>
                          <a:spcPts val="1513"/>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T</a:t>
                      </a:r>
                      <a:r>
                        <a:rPr kumimoji="0" lang="es-AR" sz="2100" b="1" i="0" u="none" strike="noStrike" cap="none" normalizeH="0" baseline="-17000" smtClean="0">
                          <a:ln>
                            <a:noFill/>
                          </a:ln>
                          <a:solidFill>
                            <a:schemeClr val="tx1"/>
                          </a:solidFill>
                          <a:effectLst/>
                          <a:latin typeface="Arial" pitchFamily="34" charset="0"/>
                          <a:cs typeface="Arial" pitchFamily="34" charset="0"/>
                        </a:rPr>
                        <a:t>2</a:t>
                      </a:r>
                      <a:endParaRPr kumimoji="0" lang="es-AR" sz="2100" b="0" i="0" u="none" strike="noStrike" cap="none" normalizeH="0" baseline="-17000" smtClean="0">
                        <a:ln>
                          <a:noFill/>
                        </a:ln>
                        <a:solidFill>
                          <a:schemeClr val="tx1"/>
                        </a:solidFill>
                        <a:effectLst/>
                        <a:latin typeface="Arial" pitchFamily="34" charset="0"/>
                        <a:cs typeface="Arial" pitchFamily="34" charset="0"/>
                      </a:endParaRPr>
                    </a:p>
                  </a:txBody>
                  <a:tcPr marL="0" marR="0" marT="211480"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CDCDDA"/>
                    </a:solidFill>
                  </a:tcPr>
                </a:tc>
                <a:tc>
                  <a:txBody>
                    <a:bodyPr/>
                    <a:lstStyle/>
                    <a:p>
                      <a:pPr marL="484188" marR="0" lvl="0" indent="0" algn="l" defTabSz="914400" rtl="0" eaLnBrk="1" fontAlgn="base" latinLnBrk="0" hangingPunct="1">
                        <a:lnSpc>
                          <a:spcPct val="100000"/>
                        </a:lnSpc>
                        <a:spcBef>
                          <a:spcPts val="338"/>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50 </a:t>
                      </a:r>
                      <a:r>
                        <a:rPr kumimoji="0" lang="es-AR" sz="2100" b="1" i="0" u="none" strike="noStrike" cap="none" normalizeH="0" baseline="0" smtClean="0">
                          <a:ln>
                            <a:noFill/>
                          </a:ln>
                          <a:solidFill>
                            <a:schemeClr val="tx1"/>
                          </a:solidFill>
                          <a:effectLst/>
                          <a:latin typeface="Symbol" pitchFamily="18" charset="2"/>
                          <a:cs typeface="Arial" pitchFamily="34" charset="0"/>
                        </a:rPr>
                        <a:t></a:t>
                      </a:r>
                      <a:r>
                        <a:rPr kumimoji="0" lang="es-AR" sz="2100" b="1" i="0" u="none" strike="noStrike" cap="none" normalizeH="0" baseline="0" smtClean="0">
                          <a:ln>
                            <a:noFill/>
                          </a:ln>
                          <a:solidFill>
                            <a:schemeClr val="tx1"/>
                          </a:solidFill>
                          <a:effectLst/>
                          <a:latin typeface="Arial" pitchFamily="34" charset="0"/>
                          <a:cs typeface="Arial" pitchFamily="34" charset="0"/>
                        </a:rPr>
                        <a:t>s +/- 20%</a:t>
                      </a:r>
                      <a:endParaRPr kumimoji="0" lang="es-AR" sz="2100" b="0" i="0" u="none" strike="noStrike" cap="none" normalizeH="0" baseline="0" smtClean="0">
                        <a:ln>
                          <a:noFill/>
                        </a:ln>
                        <a:solidFill>
                          <a:schemeClr val="tx1"/>
                        </a:solidFill>
                        <a:effectLst/>
                        <a:latin typeface="Arial" pitchFamily="34" charset="0"/>
                        <a:cs typeface="Arial" pitchFamily="34" charset="0"/>
                      </a:endParaRPr>
                    </a:p>
                    <a:p>
                      <a:pPr marL="484188" marR="0" lvl="0" indent="0" algn="l" defTabSz="914400" rtl="0" eaLnBrk="1" fontAlgn="base" latinLnBrk="0" hangingPunct="1">
                        <a:lnSpc>
                          <a:spcPct val="100000"/>
                        </a:lnSpc>
                        <a:spcBef>
                          <a:spcPct val="0"/>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40 ÷ 60 </a:t>
                      </a:r>
                      <a:r>
                        <a:rPr kumimoji="0" lang="es-AR" sz="2100" b="1" i="0" u="none" strike="noStrike" cap="none" normalizeH="0" baseline="0" smtClean="0">
                          <a:ln>
                            <a:noFill/>
                          </a:ln>
                          <a:solidFill>
                            <a:schemeClr val="tx1"/>
                          </a:solidFill>
                          <a:effectLst/>
                          <a:latin typeface="Symbol" pitchFamily="18" charset="2"/>
                          <a:cs typeface="Arial" pitchFamily="34" charset="0"/>
                        </a:rPr>
                        <a:t></a:t>
                      </a:r>
                      <a:r>
                        <a:rPr kumimoji="0" lang="es-AR" sz="2100" b="1" i="0" u="none" strike="noStrike" cap="none" normalizeH="0" baseline="0" smtClean="0">
                          <a:ln>
                            <a:noFill/>
                          </a:ln>
                          <a:solidFill>
                            <a:schemeClr val="tx1"/>
                          </a:solidFill>
                          <a:effectLst/>
                          <a:latin typeface="Arial" pitchFamily="34" charset="0"/>
                          <a:cs typeface="Arial" pitchFamily="34" charset="0"/>
                        </a:rPr>
                        <a:t>s</a:t>
                      </a:r>
                      <a:endParaRPr kumimoji="0" lang="es-AR" sz="2100" b="0" i="0" u="none" strike="noStrike" cap="none" normalizeH="0" baseline="0" smtClean="0">
                        <a:ln>
                          <a:noFill/>
                        </a:ln>
                        <a:solidFill>
                          <a:schemeClr val="tx1"/>
                        </a:solidFill>
                        <a:effectLst/>
                        <a:latin typeface="Arial" pitchFamily="34" charset="0"/>
                        <a:cs typeface="Arial" pitchFamily="34" charset="0"/>
                      </a:endParaRPr>
                    </a:p>
                  </a:txBody>
                  <a:tcPr marL="0" marR="0" marT="46918"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CDCDDA"/>
                    </a:solidFill>
                  </a:tcPr>
                </a:tc>
                <a:extLst>
                  <a:ext uri="{0D108BD9-81ED-4DB2-BD59-A6C34878D82A}">
                    <a16:rowId xmlns:a16="http://schemas.microsoft.com/office/drawing/2014/main" xmlns="" val="10003"/>
                  </a:ext>
                </a:extLst>
              </a:tr>
              <a:tr h="441166">
                <a:tc>
                  <a:txBody>
                    <a:body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s-AR" sz="2100" b="1" i="0" u="none" strike="noStrike" cap="none" normalizeH="0" baseline="0" smtClean="0">
                          <a:ln>
                            <a:noFill/>
                          </a:ln>
                          <a:solidFill>
                            <a:schemeClr val="tx1"/>
                          </a:solidFill>
                          <a:effectLst/>
                          <a:latin typeface="Symbol" pitchFamily="18" charset="2"/>
                          <a:cs typeface="Arial" pitchFamily="34" charset="0"/>
                        </a:rPr>
                        <a:t></a:t>
                      </a:r>
                      <a:endParaRPr kumimoji="0" lang="es-AR" sz="2100" b="0" i="0" u="none" strike="noStrike" cap="none" normalizeH="0" baseline="0" smtClean="0">
                        <a:ln>
                          <a:noFill/>
                        </a:ln>
                        <a:solidFill>
                          <a:schemeClr val="tx1"/>
                        </a:solidFill>
                        <a:effectLst/>
                        <a:latin typeface="Symbol" pitchFamily="18" charset="2"/>
                        <a:cs typeface="Arial" pitchFamily="34" charset="0"/>
                      </a:endParaRPr>
                    </a:p>
                  </a:txBody>
                  <a:tcPr marL="0" marR="0" marT="47618"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E8E8EC"/>
                    </a:solidFill>
                  </a:tcPr>
                </a:tc>
                <a:tc>
                  <a:txBody>
                    <a:bodyPr/>
                    <a:lstStyle/>
                    <a:p>
                      <a:pPr marL="7938" marR="0" lvl="0" indent="0" algn="ctr" defTabSz="914400" rtl="0" eaLnBrk="1" fontAlgn="base" latinLnBrk="0" hangingPunct="1">
                        <a:lnSpc>
                          <a:spcPct val="100000"/>
                        </a:lnSpc>
                        <a:spcBef>
                          <a:spcPts val="313"/>
                        </a:spcBef>
                        <a:spcAft>
                          <a:spcPct val="0"/>
                        </a:spcAft>
                        <a:buClrTx/>
                        <a:buSzTx/>
                        <a:buFontTx/>
                        <a:buNone/>
                        <a:tabLst/>
                      </a:pPr>
                      <a:r>
                        <a:rPr kumimoji="0" lang="es-AR" sz="2100" b="1" i="0" u="none" strike="noStrike" cap="none" normalizeH="0" baseline="0" smtClean="0">
                          <a:ln>
                            <a:noFill/>
                          </a:ln>
                          <a:solidFill>
                            <a:schemeClr val="tx1"/>
                          </a:solidFill>
                          <a:effectLst/>
                          <a:latin typeface="Arial" pitchFamily="34" charset="0"/>
                          <a:cs typeface="Arial" pitchFamily="34" charset="0"/>
                        </a:rPr>
                        <a:t>5%</a:t>
                      </a:r>
                      <a:endParaRPr kumimoji="0" lang="es-AR" sz="2100" b="0" i="0" u="none" strike="noStrike" cap="none" normalizeH="0" baseline="0" smtClean="0">
                        <a:ln>
                          <a:noFill/>
                        </a:ln>
                        <a:solidFill>
                          <a:schemeClr val="tx1"/>
                        </a:solidFill>
                        <a:effectLst/>
                        <a:latin typeface="Arial" pitchFamily="34" charset="0"/>
                        <a:cs typeface="Arial" pitchFamily="34" charset="0"/>
                      </a:endParaRPr>
                    </a:p>
                  </a:txBody>
                  <a:tcPr marL="0" marR="0" marT="44117" marB="0"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rgbClr val="E8E8EC"/>
                    </a:solidFill>
                  </a:tcPr>
                </a:tc>
                <a:extLst>
                  <a:ext uri="{0D108BD9-81ED-4DB2-BD59-A6C34878D82A}">
                    <a16:rowId xmlns:a16="http://schemas.microsoft.com/office/drawing/2014/main" xmlns="" val="10004"/>
                  </a:ext>
                </a:extLst>
              </a:tr>
            </a:tbl>
          </a:graphicData>
        </a:graphic>
      </p:graphicFrame>
      <p:sp>
        <p:nvSpPr>
          <p:cNvPr id="39" name="Rectángulo 38"/>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59649" y="5274738"/>
            <a:ext cx="6332498" cy="1826782"/>
          </a:xfrm>
          <a:prstGeom prst="rect">
            <a:avLst/>
          </a:prstGeom>
        </p:spPr>
        <p:txBody>
          <a:bodyPr lIns="0" tIns="13335" rIns="0" bIns="0">
            <a:spAutoFit/>
          </a:bodyPr>
          <a:lstStyle/>
          <a:p>
            <a:pPr marL="373380" indent="-361315">
              <a:spcBef>
                <a:spcPts val="105"/>
              </a:spcBef>
              <a:buFontTx/>
              <a:buChar char="•"/>
              <a:tabLst>
                <a:tab pos="373380" algn="l"/>
                <a:tab pos="374015" algn="l"/>
              </a:tabLst>
              <a:defRPr/>
            </a:pPr>
            <a:r>
              <a:rPr sz="1950" dirty="0">
                <a:latin typeface="Arial"/>
                <a:cs typeface="Arial"/>
              </a:rPr>
              <a:t>IEEE C57.12.90-2015</a:t>
            </a:r>
            <a:r>
              <a:rPr sz="1950" spc="10" dirty="0">
                <a:latin typeface="Arial"/>
                <a:cs typeface="Arial"/>
              </a:rPr>
              <a:t> </a:t>
            </a:r>
            <a:r>
              <a:rPr sz="1950" dirty="0">
                <a:latin typeface="Arial"/>
                <a:cs typeface="Arial"/>
              </a:rPr>
              <a:t>para</a:t>
            </a:r>
            <a:r>
              <a:rPr sz="1950" spc="15" dirty="0">
                <a:latin typeface="Arial"/>
                <a:cs typeface="Arial"/>
              </a:rPr>
              <a:t> </a:t>
            </a:r>
            <a:r>
              <a:rPr sz="1950" dirty="0">
                <a:latin typeface="Arial"/>
                <a:cs typeface="Arial"/>
              </a:rPr>
              <a:t>casos</a:t>
            </a:r>
            <a:r>
              <a:rPr sz="1950" spc="5" dirty="0">
                <a:latin typeface="Arial"/>
                <a:cs typeface="Arial"/>
              </a:rPr>
              <a:t> </a:t>
            </a:r>
            <a:r>
              <a:rPr sz="1950" dirty="0">
                <a:latin typeface="Arial"/>
                <a:cs typeface="Arial"/>
              </a:rPr>
              <a:t>en</a:t>
            </a:r>
            <a:r>
              <a:rPr sz="1950" spc="10" dirty="0">
                <a:latin typeface="Arial"/>
                <a:cs typeface="Arial"/>
              </a:rPr>
              <a:t> </a:t>
            </a:r>
            <a:r>
              <a:rPr sz="1950" dirty="0">
                <a:latin typeface="Arial"/>
                <a:cs typeface="Arial"/>
              </a:rPr>
              <a:t>que</a:t>
            </a:r>
            <a:r>
              <a:rPr sz="1950" spc="-10" dirty="0">
                <a:latin typeface="Arial"/>
                <a:cs typeface="Arial"/>
              </a:rPr>
              <a:t> </a:t>
            </a:r>
            <a:r>
              <a:rPr sz="1950" dirty="0">
                <a:latin typeface="Symbol"/>
                <a:cs typeface="Symbol"/>
              </a:rPr>
              <a:t></a:t>
            </a:r>
            <a:r>
              <a:rPr sz="1950" spc="10" dirty="0">
                <a:latin typeface="Times New Roman"/>
                <a:cs typeface="Times New Roman"/>
              </a:rPr>
              <a:t> </a:t>
            </a:r>
            <a:r>
              <a:rPr sz="1950" dirty="0">
                <a:latin typeface="Arial"/>
                <a:cs typeface="Arial"/>
              </a:rPr>
              <a:t>podría</a:t>
            </a:r>
            <a:r>
              <a:rPr sz="1950" spc="-10" dirty="0">
                <a:latin typeface="Arial"/>
                <a:cs typeface="Arial"/>
              </a:rPr>
              <a:t> </a:t>
            </a:r>
            <a:r>
              <a:rPr sz="1950" dirty="0">
                <a:latin typeface="Arial"/>
                <a:cs typeface="Arial"/>
              </a:rPr>
              <a:t>ser</a:t>
            </a:r>
            <a:r>
              <a:rPr sz="1950" spc="-20" dirty="0">
                <a:latin typeface="Arial"/>
                <a:cs typeface="Arial"/>
              </a:rPr>
              <a:t> </a:t>
            </a:r>
            <a:r>
              <a:rPr sz="1950" dirty="0">
                <a:latin typeface="Arial"/>
                <a:cs typeface="Arial"/>
              </a:rPr>
              <a:t>&gt;30%</a:t>
            </a:r>
            <a:r>
              <a:rPr sz="1950" spc="15" dirty="0">
                <a:latin typeface="Arial"/>
                <a:cs typeface="Arial"/>
              </a:rPr>
              <a:t> </a:t>
            </a:r>
            <a:r>
              <a:rPr sz="1950" spc="-50" dirty="0">
                <a:latin typeface="Arial"/>
                <a:cs typeface="Arial"/>
              </a:rPr>
              <a:t>y</a:t>
            </a:r>
            <a:endParaRPr sz="1950">
              <a:latin typeface="Arial"/>
              <a:cs typeface="Arial"/>
            </a:endParaRPr>
          </a:p>
          <a:p>
            <a:pPr marL="373380">
              <a:defRPr/>
            </a:pPr>
            <a:r>
              <a:rPr sz="1950" spc="-10" dirty="0">
                <a:latin typeface="Symbol"/>
                <a:cs typeface="Symbol"/>
              </a:rPr>
              <a:t></a:t>
            </a:r>
            <a:r>
              <a:rPr sz="1950" spc="-10" dirty="0">
                <a:latin typeface="Arial"/>
                <a:cs typeface="Arial"/>
              </a:rPr>
              <a:t>&gt;1</a:t>
            </a:r>
            <a:r>
              <a:rPr sz="1950" spc="-10" dirty="0">
                <a:latin typeface="Symbol"/>
                <a:cs typeface="Symbol"/>
              </a:rPr>
              <a:t></a:t>
            </a:r>
            <a:r>
              <a:rPr sz="1950" spc="-10" dirty="0">
                <a:latin typeface="Arial"/>
                <a:cs typeface="Arial"/>
              </a:rPr>
              <a:t>s.</a:t>
            </a:r>
            <a:endParaRPr sz="1950">
              <a:latin typeface="Arial"/>
              <a:cs typeface="Arial"/>
            </a:endParaRPr>
          </a:p>
          <a:p>
            <a:pPr marL="373380" indent="-361315">
              <a:spcBef>
                <a:spcPts val="110"/>
              </a:spcBef>
              <a:buFontTx/>
              <a:buChar char="•"/>
              <a:tabLst>
                <a:tab pos="373380" algn="l"/>
                <a:tab pos="374015" algn="l"/>
              </a:tabLst>
              <a:defRPr/>
            </a:pPr>
            <a:r>
              <a:rPr sz="1950" dirty="0">
                <a:latin typeface="Arial"/>
                <a:cs typeface="Arial"/>
              </a:rPr>
              <a:t>Permite</a:t>
            </a:r>
            <a:r>
              <a:rPr sz="1950" spc="-25" dirty="0">
                <a:latin typeface="Arial"/>
                <a:cs typeface="Arial"/>
              </a:rPr>
              <a:t> </a:t>
            </a:r>
            <a:r>
              <a:rPr sz="1950" dirty="0">
                <a:latin typeface="Arial"/>
                <a:cs typeface="Arial"/>
              </a:rPr>
              <a:t>agregar</a:t>
            </a:r>
            <a:r>
              <a:rPr sz="1950" spc="-30" dirty="0">
                <a:latin typeface="Arial"/>
                <a:cs typeface="Arial"/>
              </a:rPr>
              <a:t> </a:t>
            </a:r>
            <a:r>
              <a:rPr sz="1950" dirty="0">
                <a:latin typeface="Arial"/>
                <a:cs typeface="Arial"/>
              </a:rPr>
              <a:t>resistencias</a:t>
            </a:r>
            <a:r>
              <a:rPr sz="1950" spc="-25" dirty="0">
                <a:latin typeface="Arial"/>
                <a:cs typeface="Arial"/>
              </a:rPr>
              <a:t> </a:t>
            </a:r>
            <a:r>
              <a:rPr sz="1950" dirty="0">
                <a:latin typeface="Arial"/>
                <a:cs typeface="Arial"/>
              </a:rPr>
              <a:t>en</a:t>
            </a:r>
            <a:r>
              <a:rPr sz="1950" spc="-10" dirty="0">
                <a:latin typeface="Arial"/>
                <a:cs typeface="Arial"/>
              </a:rPr>
              <a:t> </a:t>
            </a:r>
            <a:r>
              <a:rPr sz="1950" dirty="0">
                <a:latin typeface="Arial"/>
                <a:cs typeface="Arial"/>
              </a:rPr>
              <a:t>el gap</a:t>
            </a:r>
            <a:r>
              <a:rPr sz="1950" spc="-15" dirty="0">
                <a:latin typeface="Arial"/>
                <a:cs typeface="Arial"/>
              </a:rPr>
              <a:t> </a:t>
            </a:r>
            <a:r>
              <a:rPr sz="1950" dirty="0">
                <a:latin typeface="Arial"/>
                <a:cs typeface="Arial"/>
              </a:rPr>
              <a:t>para</a:t>
            </a:r>
            <a:r>
              <a:rPr sz="1950" spc="-10" dirty="0">
                <a:latin typeface="Arial"/>
                <a:cs typeface="Arial"/>
              </a:rPr>
              <a:t> </a:t>
            </a:r>
            <a:r>
              <a:rPr sz="1950" dirty="0">
                <a:latin typeface="Arial"/>
                <a:cs typeface="Arial"/>
              </a:rPr>
              <a:t>limitar</a:t>
            </a:r>
            <a:r>
              <a:rPr sz="1950" spc="5" dirty="0">
                <a:latin typeface="Arial"/>
                <a:cs typeface="Arial"/>
              </a:rPr>
              <a:t> </a:t>
            </a:r>
            <a:r>
              <a:rPr sz="1950" dirty="0">
                <a:latin typeface="Arial"/>
                <a:cs typeface="Arial"/>
              </a:rPr>
              <a:t>el corte</a:t>
            </a:r>
            <a:r>
              <a:rPr sz="1950" spc="-70" dirty="0">
                <a:latin typeface="Arial"/>
                <a:cs typeface="Arial"/>
              </a:rPr>
              <a:t> </a:t>
            </a:r>
            <a:r>
              <a:rPr sz="1950" spc="-25" dirty="0">
                <a:latin typeface="Symbol"/>
                <a:cs typeface="Symbol"/>
              </a:rPr>
              <a:t></a:t>
            </a:r>
            <a:r>
              <a:rPr sz="1950" spc="-25" dirty="0">
                <a:latin typeface="Arial"/>
                <a:cs typeface="Arial"/>
              </a:rPr>
              <a:t>.</a:t>
            </a:r>
            <a:endParaRPr sz="1950">
              <a:latin typeface="Arial"/>
              <a:cs typeface="Arial"/>
            </a:endParaRPr>
          </a:p>
          <a:p>
            <a:pPr marL="373380" indent="-361315">
              <a:buFontTx/>
              <a:buChar char="•"/>
              <a:tabLst>
                <a:tab pos="373380" algn="l"/>
                <a:tab pos="374015" algn="l"/>
              </a:tabLst>
              <a:defRPr/>
            </a:pPr>
            <a:r>
              <a:rPr sz="1950" spc="-25" dirty="0">
                <a:latin typeface="Arial"/>
                <a:cs typeface="Arial"/>
              </a:rPr>
              <a:t>Todos</a:t>
            </a:r>
            <a:r>
              <a:rPr sz="1950" spc="-45" dirty="0">
                <a:latin typeface="Arial"/>
                <a:cs typeface="Arial"/>
              </a:rPr>
              <a:t> </a:t>
            </a:r>
            <a:r>
              <a:rPr sz="1950" dirty="0">
                <a:latin typeface="Arial"/>
                <a:cs typeface="Arial"/>
              </a:rPr>
              <a:t>los</a:t>
            </a:r>
            <a:r>
              <a:rPr sz="1950" spc="-10" dirty="0">
                <a:latin typeface="Arial"/>
                <a:cs typeface="Arial"/>
              </a:rPr>
              <a:t> </a:t>
            </a:r>
            <a:r>
              <a:rPr sz="1950" dirty="0">
                <a:latin typeface="Arial"/>
                <a:cs typeface="Arial"/>
              </a:rPr>
              <a:t>tiempos</a:t>
            </a:r>
            <a:r>
              <a:rPr sz="1950" spc="-30" dirty="0">
                <a:latin typeface="Arial"/>
                <a:cs typeface="Arial"/>
              </a:rPr>
              <a:t> </a:t>
            </a:r>
            <a:r>
              <a:rPr sz="1950" dirty="0">
                <a:latin typeface="Arial"/>
                <a:cs typeface="Arial"/>
              </a:rPr>
              <a:t>de</a:t>
            </a:r>
            <a:r>
              <a:rPr sz="1950" spc="-15" dirty="0">
                <a:latin typeface="Arial"/>
                <a:cs typeface="Arial"/>
              </a:rPr>
              <a:t> </a:t>
            </a:r>
            <a:r>
              <a:rPr sz="1950" dirty="0">
                <a:latin typeface="Arial"/>
                <a:cs typeface="Arial"/>
              </a:rPr>
              <a:t>la</a:t>
            </a:r>
            <a:r>
              <a:rPr sz="1950" spc="-5" dirty="0">
                <a:latin typeface="Arial"/>
                <a:cs typeface="Arial"/>
              </a:rPr>
              <a:t> </a:t>
            </a:r>
            <a:r>
              <a:rPr sz="1950" dirty="0">
                <a:latin typeface="Arial"/>
                <a:cs typeface="Arial"/>
              </a:rPr>
              <a:t>tabla</a:t>
            </a:r>
            <a:r>
              <a:rPr sz="1950" spc="-35" dirty="0">
                <a:latin typeface="Arial"/>
                <a:cs typeface="Arial"/>
              </a:rPr>
              <a:t> </a:t>
            </a:r>
            <a:r>
              <a:rPr sz="1950" dirty="0">
                <a:latin typeface="Arial"/>
                <a:cs typeface="Arial"/>
              </a:rPr>
              <a:t>están</a:t>
            </a:r>
            <a:r>
              <a:rPr sz="1950" spc="-25" dirty="0">
                <a:latin typeface="Arial"/>
                <a:cs typeface="Arial"/>
              </a:rPr>
              <a:t> </a:t>
            </a:r>
            <a:r>
              <a:rPr sz="1950" dirty="0">
                <a:latin typeface="Arial"/>
                <a:cs typeface="Arial"/>
              </a:rPr>
              <a:t>en</a:t>
            </a:r>
            <a:r>
              <a:rPr sz="1950" spc="-50" dirty="0">
                <a:latin typeface="Arial"/>
                <a:cs typeface="Arial"/>
              </a:rPr>
              <a:t> </a:t>
            </a:r>
            <a:r>
              <a:rPr sz="1950" spc="-25" dirty="0">
                <a:latin typeface="Symbol"/>
                <a:cs typeface="Symbol"/>
              </a:rPr>
              <a:t></a:t>
            </a:r>
            <a:r>
              <a:rPr sz="1950" spc="-25" dirty="0">
                <a:latin typeface="Arial"/>
                <a:cs typeface="Arial"/>
              </a:rPr>
              <a:t>s.</a:t>
            </a:r>
            <a:endParaRPr sz="1950">
              <a:latin typeface="Arial"/>
              <a:cs typeface="Arial"/>
            </a:endParaRPr>
          </a:p>
        </p:txBody>
      </p:sp>
      <p:grpSp>
        <p:nvGrpSpPr>
          <p:cNvPr id="3" name="object 3"/>
          <p:cNvGrpSpPr>
            <a:grpSpLocks/>
          </p:cNvGrpSpPr>
          <p:nvPr/>
        </p:nvGrpSpPr>
        <p:grpSpPr bwMode="auto">
          <a:xfrm>
            <a:off x="5362016" y="1062651"/>
            <a:ext cx="4149262" cy="3713149"/>
            <a:chOff x="6112764" y="963167"/>
            <a:chExt cx="4730750" cy="3367404"/>
          </a:xfrm>
        </p:grpSpPr>
        <p:sp>
          <p:nvSpPr>
            <p:cNvPr id="46162" name="object 4"/>
            <p:cNvSpPr>
              <a:spLocks noChangeArrowheads="1"/>
            </p:cNvSpPr>
            <p:nvPr/>
          </p:nvSpPr>
          <p:spPr bwMode="auto">
            <a:xfrm>
              <a:off x="6115812" y="3933438"/>
              <a:ext cx="4727575" cy="39370"/>
            </a:xfrm>
            <a:custGeom>
              <a:avLst/>
              <a:gdLst>
                <a:gd name="T0" fmla="*/ 4727320 w 4727575"/>
                <a:gd name="T1" fmla="*/ 0 h 39370"/>
                <a:gd name="T2" fmla="*/ 0 w 4727575"/>
                <a:gd name="T3" fmla="*/ 0 h 39370"/>
                <a:gd name="T4" fmla="*/ 0 w 4727575"/>
                <a:gd name="T5" fmla="*/ 39248 h 39370"/>
                <a:gd name="T6" fmla="*/ 4727320 w 4727575"/>
                <a:gd name="T7" fmla="*/ 39248 h 39370"/>
                <a:gd name="T8" fmla="*/ 4727320 w 4727575"/>
                <a:gd name="T9" fmla="*/ 0 h 39370"/>
                <a:gd name="T10" fmla="*/ 0 60000 65536"/>
                <a:gd name="T11" fmla="*/ 0 60000 65536"/>
                <a:gd name="T12" fmla="*/ 0 60000 65536"/>
                <a:gd name="T13" fmla="*/ 0 60000 65536"/>
                <a:gd name="T14" fmla="*/ 0 60000 65536"/>
                <a:gd name="T15" fmla="*/ 0 w 4727575"/>
                <a:gd name="T16" fmla="*/ 0 h 39370"/>
                <a:gd name="T17" fmla="*/ 4727575 w 4727575"/>
                <a:gd name="T18" fmla="*/ 39370 h 39370"/>
              </a:gdLst>
              <a:ahLst/>
              <a:cxnLst>
                <a:cxn ang="T10">
                  <a:pos x="T0" y="T1"/>
                </a:cxn>
                <a:cxn ang="T11">
                  <a:pos x="T2" y="T3"/>
                </a:cxn>
                <a:cxn ang="T12">
                  <a:pos x="T4" y="T5"/>
                </a:cxn>
                <a:cxn ang="T13">
                  <a:pos x="T6" y="T7"/>
                </a:cxn>
                <a:cxn ang="T14">
                  <a:pos x="T8" y="T9"/>
                </a:cxn>
              </a:cxnLst>
              <a:rect l="T15" t="T16" r="T17" b="T18"/>
              <a:pathLst>
                <a:path w="4727575" h="39370">
                  <a:moveTo>
                    <a:pt x="4727320" y="0"/>
                  </a:moveTo>
                  <a:lnTo>
                    <a:pt x="0" y="0"/>
                  </a:lnTo>
                  <a:lnTo>
                    <a:pt x="0" y="39248"/>
                  </a:lnTo>
                  <a:lnTo>
                    <a:pt x="4727320" y="39248"/>
                  </a:lnTo>
                  <a:lnTo>
                    <a:pt x="4727320" y="0"/>
                  </a:lnTo>
                  <a:close/>
                </a:path>
              </a:pathLst>
            </a:custGeom>
            <a:solidFill>
              <a:srgbClr val="000000"/>
            </a:solidFill>
            <a:ln w="9525">
              <a:noFill/>
              <a:miter lim="800000"/>
              <a:headEnd/>
              <a:tailEnd/>
            </a:ln>
          </p:spPr>
          <p:txBody>
            <a:bodyPr lIns="0" tIns="0" rIns="0" bIns="0"/>
            <a:lstStyle/>
            <a:p>
              <a:endParaRPr lang="es-AR"/>
            </a:p>
          </p:txBody>
        </p:sp>
        <p:sp>
          <p:nvSpPr>
            <p:cNvPr id="46163" name="object 5"/>
            <p:cNvSpPr>
              <a:spLocks noChangeArrowheads="1"/>
            </p:cNvSpPr>
            <p:nvPr/>
          </p:nvSpPr>
          <p:spPr bwMode="auto">
            <a:xfrm>
              <a:off x="6112764" y="1124457"/>
              <a:ext cx="1045844" cy="2853690"/>
            </a:xfrm>
            <a:custGeom>
              <a:avLst/>
              <a:gdLst>
                <a:gd name="T0" fmla="*/ 981075 w 1045845"/>
                <a:gd name="T1" fmla="*/ 18922 h 2853690"/>
                <a:gd name="T2" fmla="*/ 915288 w 1045845"/>
                <a:gd name="T3" fmla="*/ 88137 h 2853690"/>
                <a:gd name="T4" fmla="*/ 872870 w 1045845"/>
                <a:gd name="T5" fmla="*/ 179069 h 2853690"/>
                <a:gd name="T6" fmla="*/ 844295 w 1045845"/>
                <a:gd name="T7" fmla="*/ 265683 h 2853690"/>
                <a:gd name="T8" fmla="*/ 819785 w 1045845"/>
                <a:gd name="T9" fmla="*/ 358647 h 2853690"/>
                <a:gd name="T10" fmla="*/ 771906 w 1045845"/>
                <a:gd name="T11" fmla="*/ 574928 h 2853690"/>
                <a:gd name="T12" fmla="*/ 638302 w 1045845"/>
                <a:gd name="T13" fmla="*/ 1251457 h 2853690"/>
                <a:gd name="T14" fmla="*/ 499999 w 1045845"/>
                <a:gd name="T15" fmla="*/ 1915540 h 2853690"/>
                <a:gd name="T16" fmla="*/ 430911 w 1045845"/>
                <a:gd name="T17" fmla="*/ 2206497 h 2853690"/>
                <a:gd name="T18" fmla="*/ 403733 w 1045845"/>
                <a:gd name="T19" fmla="*/ 2302382 h 2853690"/>
                <a:gd name="T20" fmla="*/ 371728 w 1045845"/>
                <a:gd name="T21" fmla="*/ 2396363 h 2853690"/>
                <a:gd name="T22" fmla="*/ 333248 w 1045845"/>
                <a:gd name="T23" fmla="*/ 2487803 h 2853690"/>
                <a:gd name="T24" fmla="*/ 286765 w 1045845"/>
                <a:gd name="T25" fmla="*/ 2575941 h 2853690"/>
                <a:gd name="T26" fmla="*/ 272288 w 1045845"/>
                <a:gd name="T27" fmla="*/ 2597277 h 2853690"/>
                <a:gd name="T28" fmla="*/ 204470 w 1045845"/>
                <a:gd name="T29" fmla="*/ 2678175 h 2853690"/>
                <a:gd name="T30" fmla="*/ 124713 w 1045845"/>
                <a:gd name="T31" fmla="*/ 2735325 h 2853690"/>
                <a:gd name="T32" fmla="*/ 24384 w 1045845"/>
                <a:gd name="T33" fmla="*/ 2770123 h 2853690"/>
                <a:gd name="T34" fmla="*/ 0 w 1045845"/>
                <a:gd name="T35" fmla="*/ 2776981 h 2853690"/>
                <a:gd name="T36" fmla="*/ 32003 w 1045845"/>
                <a:gd name="T37" fmla="*/ 2850896 h 2853690"/>
                <a:gd name="T38" fmla="*/ 44196 w 1045845"/>
                <a:gd name="T39" fmla="*/ 2847085 h 2853690"/>
                <a:gd name="T40" fmla="*/ 138811 w 1045845"/>
                <a:gd name="T41" fmla="*/ 2817114 h 2853690"/>
                <a:gd name="T42" fmla="*/ 218312 w 1045845"/>
                <a:gd name="T43" fmla="*/ 2770885 h 2853690"/>
                <a:gd name="T44" fmla="*/ 286385 w 1045845"/>
                <a:gd name="T45" fmla="*/ 2708783 h 2853690"/>
                <a:gd name="T46" fmla="*/ 346201 w 1045845"/>
                <a:gd name="T47" fmla="*/ 2630804 h 2853690"/>
                <a:gd name="T48" fmla="*/ 412622 w 1045845"/>
                <a:gd name="T49" fmla="*/ 2508122 h 2853690"/>
                <a:gd name="T50" fmla="*/ 448690 w 1045845"/>
                <a:gd name="T51" fmla="*/ 2419477 h 2853690"/>
                <a:gd name="T52" fmla="*/ 478155 w 1045845"/>
                <a:gd name="T53" fmla="*/ 2330704 h 2853690"/>
                <a:gd name="T54" fmla="*/ 507111 w 1045845"/>
                <a:gd name="T55" fmla="*/ 2228595 h 2853690"/>
                <a:gd name="T56" fmla="*/ 546354 w 1045845"/>
                <a:gd name="T57" fmla="*/ 2073528 h 2853690"/>
                <a:gd name="T58" fmla="*/ 842263 w 1045845"/>
                <a:gd name="T59" fmla="*/ 631316 h 2853690"/>
                <a:gd name="T60" fmla="*/ 873252 w 1045845"/>
                <a:gd name="T61" fmla="*/ 483488 h 2853690"/>
                <a:gd name="T62" fmla="*/ 906780 w 1045845"/>
                <a:gd name="T63" fmla="*/ 340105 h 2853690"/>
                <a:gd name="T64" fmla="*/ 934338 w 1045845"/>
                <a:gd name="T65" fmla="*/ 245871 h 2853690"/>
                <a:gd name="T66" fmla="*/ 942720 w 1045845"/>
                <a:gd name="T67" fmla="*/ 220725 h 2853690"/>
                <a:gd name="T68" fmla="*/ 971041 w 1045845"/>
                <a:gd name="T69" fmla="*/ 152400 h 2853690"/>
                <a:gd name="T70" fmla="*/ 1036065 w 1045845"/>
                <a:gd name="T71" fmla="*/ 82803 h 2853690"/>
                <a:gd name="T72" fmla="*/ 1042669 w 1045845"/>
                <a:gd name="T73" fmla="*/ 3682 h 2853690"/>
                <a:gd name="T74" fmla="*/ 1043432 w 1045845"/>
                <a:gd name="T75" fmla="*/ 1396 h 2853690"/>
                <a:gd name="T76" fmla="*/ 1045717 w 1045845"/>
                <a:gd name="T77" fmla="*/ 0 h 28536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45845"/>
                <a:gd name="T118" fmla="*/ 0 h 2853690"/>
                <a:gd name="T119" fmla="*/ 1045845 w 1045845"/>
                <a:gd name="T120" fmla="*/ 2853690 h 28536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45845" h="2853690">
                  <a:moveTo>
                    <a:pt x="1045717" y="0"/>
                  </a:moveTo>
                  <a:lnTo>
                    <a:pt x="981075" y="18922"/>
                  </a:lnTo>
                  <a:lnTo>
                    <a:pt x="944753" y="48513"/>
                  </a:lnTo>
                  <a:lnTo>
                    <a:pt x="915288" y="88137"/>
                  </a:lnTo>
                  <a:lnTo>
                    <a:pt x="891539" y="133095"/>
                  </a:lnTo>
                  <a:lnTo>
                    <a:pt x="872870" y="179069"/>
                  </a:lnTo>
                  <a:lnTo>
                    <a:pt x="858012" y="221487"/>
                  </a:lnTo>
                  <a:lnTo>
                    <a:pt x="844295" y="265683"/>
                  </a:lnTo>
                  <a:lnTo>
                    <a:pt x="831468" y="312038"/>
                  </a:lnTo>
                  <a:lnTo>
                    <a:pt x="819785" y="358647"/>
                  </a:lnTo>
                  <a:lnTo>
                    <a:pt x="808863" y="405256"/>
                  </a:lnTo>
                  <a:lnTo>
                    <a:pt x="771906" y="574928"/>
                  </a:lnTo>
                  <a:lnTo>
                    <a:pt x="766571" y="603884"/>
                  </a:lnTo>
                  <a:lnTo>
                    <a:pt x="638302" y="1251457"/>
                  </a:lnTo>
                  <a:lnTo>
                    <a:pt x="511810" y="1867534"/>
                  </a:lnTo>
                  <a:lnTo>
                    <a:pt x="499999" y="1915540"/>
                  </a:lnTo>
                  <a:lnTo>
                    <a:pt x="443230" y="2158111"/>
                  </a:lnTo>
                  <a:lnTo>
                    <a:pt x="430911" y="2206497"/>
                  </a:lnTo>
                  <a:lnTo>
                    <a:pt x="417830" y="2254630"/>
                  </a:lnTo>
                  <a:lnTo>
                    <a:pt x="403733" y="2302382"/>
                  </a:lnTo>
                  <a:lnTo>
                    <a:pt x="388365" y="2349627"/>
                  </a:lnTo>
                  <a:lnTo>
                    <a:pt x="371728" y="2396363"/>
                  </a:lnTo>
                  <a:lnTo>
                    <a:pt x="353313" y="2442464"/>
                  </a:lnTo>
                  <a:lnTo>
                    <a:pt x="333248" y="2487803"/>
                  </a:lnTo>
                  <a:lnTo>
                    <a:pt x="311150" y="2532379"/>
                  </a:lnTo>
                  <a:lnTo>
                    <a:pt x="286765" y="2575941"/>
                  </a:lnTo>
                  <a:lnTo>
                    <a:pt x="279146" y="2586609"/>
                  </a:lnTo>
                  <a:lnTo>
                    <a:pt x="272288" y="2597277"/>
                  </a:lnTo>
                  <a:lnTo>
                    <a:pt x="239395" y="2640837"/>
                  </a:lnTo>
                  <a:lnTo>
                    <a:pt x="204470" y="2678175"/>
                  </a:lnTo>
                  <a:lnTo>
                    <a:pt x="166624" y="2709672"/>
                  </a:lnTo>
                  <a:lnTo>
                    <a:pt x="124713" y="2735325"/>
                  </a:lnTo>
                  <a:lnTo>
                    <a:pt x="77724" y="2755391"/>
                  </a:lnTo>
                  <a:lnTo>
                    <a:pt x="24384" y="2770123"/>
                  </a:lnTo>
                  <a:lnTo>
                    <a:pt x="6096" y="2774696"/>
                  </a:lnTo>
                  <a:lnTo>
                    <a:pt x="0" y="2776981"/>
                  </a:lnTo>
                  <a:lnTo>
                    <a:pt x="25146" y="2853181"/>
                  </a:lnTo>
                  <a:lnTo>
                    <a:pt x="32003" y="2850896"/>
                  </a:lnTo>
                  <a:lnTo>
                    <a:pt x="37337" y="2849372"/>
                  </a:lnTo>
                  <a:lnTo>
                    <a:pt x="44196" y="2847085"/>
                  </a:lnTo>
                  <a:lnTo>
                    <a:pt x="93599" y="2834131"/>
                  </a:lnTo>
                  <a:lnTo>
                    <a:pt x="138811" y="2817114"/>
                  </a:lnTo>
                  <a:lnTo>
                    <a:pt x="180212" y="2796031"/>
                  </a:lnTo>
                  <a:lnTo>
                    <a:pt x="218312" y="2770885"/>
                  </a:lnTo>
                  <a:lnTo>
                    <a:pt x="253619" y="2741803"/>
                  </a:lnTo>
                  <a:lnTo>
                    <a:pt x="286385" y="2708783"/>
                  </a:lnTo>
                  <a:lnTo>
                    <a:pt x="317119" y="2671698"/>
                  </a:lnTo>
                  <a:lnTo>
                    <a:pt x="346201" y="2630804"/>
                  </a:lnTo>
                  <a:lnTo>
                    <a:pt x="391921" y="2551175"/>
                  </a:lnTo>
                  <a:lnTo>
                    <a:pt x="412622" y="2508122"/>
                  </a:lnTo>
                  <a:lnTo>
                    <a:pt x="431545" y="2464054"/>
                  </a:lnTo>
                  <a:lnTo>
                    <a:pt x="448690" y="2419477"/>
                  </a:lnTo>
                  <a:lnTo>
                    <a:pt x="464438" y="2374772"/>
                  </a:lnTo>
                  <a:lnTo>
                    <a:pt x="478155" y="2330704"/>
                  </a:lnTo>
                  <a:lnTo>
                    <a:pt x="492887" y="2279777"/>
                  </a:lnTo>
                  <a:lnTo>
                    <a:pt x="507111" y="2228595"/>
                  </a:lnTo>
                  <a:lnTo>
                    <a:pt x="520700" y="2177161"/>
                  </a:lnTo>
                  <a:lnTo>
                    <a:pt x="546354" y="2073528"/>
                  </a:lnTo>
                  <a:lnTo>
                    <a:pt x="620776" y="1741042"/>
                  </a:lnTo>
                  <a:lnTo>
                    <a:pt x="842263" y="631316"/>
                  </a:lnTo>
                  <a:lnTo>
                    <a:pt x="862584" y="535304"/>
                  </a:lnTo>
                  <a:lnTo>
                    <a:pt x="873252" y="483488"/>
                  </a:lnTo>
                  <a:lnTo>
                    <a:pt x="894968" y="387730"/>
                  </a:lnTo>
                  <a:lnTo>
                    <a:pt x="906780" y="340105"/>
                  </a:lnTo>
                  <a:lnTo>
                    <a:pt x="919734" y="292734"/>
                  </a:lnTo>
                  <a:lnTo>
                    <a:pt x="934338" y="245871"/>
                  </a:lnTo>
                  <a:lnTo>
                    <a:pt x="938149" y="232917"/>
                  </a:lnTo>
                  <a:lnTo>
                    <a:pt x="942720" y="220725"/>
                  </a:lnTo>
                  <a:lnTo>
                    <a:pt x="946531" y="209295"/>
                  </a:lnTo>
                  <a:lnTo>
                    <a:pt x="971041" y="152400"/>
                  </a:lnTo>
                  <a:lnTo>
                    <a:pt x="997585" y="109600"/>
                  </a:lnTo>
                  <a:lnTo>
                    <a:pt x="1036065" y="82803"/>
                  </a:lnTo>
                  <a:lnTo>
                    <a:pt x="1042669" y="81787"/>
                  </a:lnTo>
                  <a:lnTo>
                    <a:pt x="1042669" y="3682"/>
                  </a:lnTo>
                  <a:lnTo>
                    <a:pt x="1043432" y="2793"/>
                  </a:lnTo>
                  <a:lnTo>
                    <a:pt x="1043432" y="1396"/>
                  </a:lnTo>
                  <a:lnTo>
                    <a:pt x="1045590" y="126"/>
                  </a:lnTo>
                  <a:lnTo>
                    <a:pt x="1045717" y="0"/>
                  </a:lnTo>
                  <a:close/>
                </a:path>
              </a:pathLst>
            </a:custGeom>
            <a:solidFill>
              <a:srgbClr val="C00000"/>
            </a:solidFill>
            <a:ln w="9525">
              <a:noFill/>
              <a:miter lim="800000"/>
              <a:headEnd/>
              <a:tailEnd/>
            </a:ln>
          </p:spPr>
          <p:txBody>
            <a:bodyPr lIns="0" tIns="0" rIns="0" bIns="0"/>
            <a:lstStyle/>
            <a:p>
              <a:endParaRPr lang="es-AR"/>
            </a:p>
          </p:txBody>
        </p:sp>
        <p:pic>
          <p:nvPicPr>
            <p:cNvPr id="46164" name="object 6"/>
            <p:cNvPicPr>
              <a:picLocks noChangeAspect="1" noChangeArrowheads="1"/>
            </p:cNvPicPr>
            <p:nvPr/>
          </p:nvPicPr>
          <p:blipFill>
            <a:blip r:embed="rId2"/>
            <a:srcRect/>
            <a:stretch>
              <a:fillRect/>
            </a:stretch>
          </p:blipFill>
          <p:spPr bwMode="auto">
            <a:xfrm>
              <a:off x="7121652" y="1098803"/>
              <a:ext cx="101600" cy="107696"/>
            </a:xfrm>
            <a:prstGeom prst="rect">
              <a:avLst/>
            </a:prstGeom>
            <a:noFill/>
            <a:ln w="9525">
              <a:noFill/>
              <a:miter lim="800000"/>
              <a:headEnd/>
              <a:tailEnd/>
            </a:ln>
          </p:spPr>
        </p:pic>
        <p:sp>
          <p:nvSpPr>
            <p:cNvPr id="46165" name="object 7"/>
            <p:cNvSpPr>
              <a:spLocks noChangeArrowheads="1"/>
            </p:cNvSpPr>
            <p:nvPr/>
          </p:nvSpPr>
          <p:spPr bwMode="auto">
            <a:xfrm>
              <a:off x="6140196" y="963167"/>
              <a:ext cx="1309370" cy="3367404"/>
            </a:xfrm>
            <a:custGeom>
              <a:avLst/>
              <a:gdLst>
                <a:gd name="T0" fmla="*/ 0 w 1309370"/>
                <a:gd name="T1" fmla="*/ 486029 h 3367404"/>
                <a:gd name="T2" fmla="*/ 111125 w 1309370"/>
                <a:gd name="T3" fmla="*/ 2130933 h 3367404"/>
                <a:gd name="T4" fmla="*/ 110363 w 1309370"/>
                <a:gd name="T5" fmla="*/ 2157603 h 3367404"/>
                <a:gd name="T6" fmla="*/ 189611 w 1309370"/>
                <a:gd name="T7" fmla="*/ 198120 h 3367404"/>
                <a:gd name="T8" fmla="*/ 190373 w 1309370"/>
                <a:gd name="T9" fmla="*/ 224790 h 3367404"/>
                <a:gd name="T10" fmla="*/ 186563 w 1309370"/>
                <a:gd name="T11" fmla="*/ 486791 h 3367404"/>
                <a:gd name="T12" fmla="*/ 297688 w 1309370"/>
                <a:gd name="T13" fmla="*/ 2132457 h 3367404"/>
                <a:gd name="T14" fmla="*/ 296926 w 1309370"/>
                <a:gd name="T15" fmla="*/ 2159127 h 3367404"/>
                <a:gd name="T16" fmla="*/ 376174 w 1309370"/>
                <a:gd name="T17" fmla="*/ 195072 h 3367404"/>
                <a:gd name="T18" fmla="*/ 376923 w 1309370"/>
                <a:gd name="T19" fmla="*/ 221742 h 3367404"/>
                <a:gd name="T20" fmla="*/ 373126 w 1309370"/>
                <a:gd name="T21" fmla="*/ 488315 h 3367404"/>
                <a:gd name="T22" fmla="*/ 563499 w 1309370"/>
                <a:gd name="T23" fmla="*/ 217932 h 3367404"/>
                <a:gd name="T24" fmla="*/ 456946 w 1309370"/>
                <a:gd name="T25" fmla="*/ 220218 h 3367404"/>
                <a:gd name="T26" fmla="*/ 560451 w 1309370"/>
                <a:gd name="T27" fmla="*/ 462407 h 3367404"/>
                <a:gd name="T28" fmla="*/ 667004 w 1309370"/>
                <a:gd name="T29" fmla="*/ 463169 h 3367404"/>
                <a:gd name="T30" fmla="*/ 642747 w 1309370"/>
                <a:gd name="T31" fmla="*/ 190500 h 3367404"/>
                <a:gd name="T32" fmla="*/ 928217 w 1309370"/>
                <a:gd name="T33" fmla="*/ 572922 h 3367404"/>
                <a:gd name="T34" fmla="*/ 928217 w 1309370"/>
                <a:gd name="T35" fmla="*/ 679577 h 3367404"/>
                <a:gd name="T36" fmla="*/ 901573 w 1309370"/>
                <a:gd name="T37" fmla="*/ 386232 h 3367404"/>
                <a:gd name="T38" fmla="*/ 928217 w 1309370"/>
                <a:gd name="T39" fmla="*/ 386232 h 3367404"/>
                <a:gd name="T40" fmla="*/ 902335 w 1309370"/>
                <a:gd name="T41" fmla="*/ 1426210 h 3367404"/>
                <a:gd name="T42" fmla="*/ 928979 w 1309370"/>
                <a:gd name="T43" fmla="*/ 1132865 h 3367404"/>
                <a:gd name="T44" fmla="*/ 928979 w 1309370"/>
                <a:gd name="T45" fmla="*/ 1239520 h 3367404"/>
                <a:gd name="T46" fmla="*/ 902335 w 1309370"/>
                <a:gd name="T47" fmla="*/ 946175 h 3367404"/>
                <a:gd name="T48" fmla="*/ 928979 w 1309370"/>
                <a:gd name="T49" fmla="*/ 946175 h 3367404"/>
                <a:gd name="T50" fmla="*/ 902335 w 1309370"/>
                <a:gd name="T51" fmla="*/ 866267 h 3367404"/>
                <a:gd name="T52" fmla="*/ 929741 w 1309370"/>
                <a:gd name="T53" fmla="*/ 2252751 h 3367404"/>
                <a:gd name="T54" fmla="*/ 929741 w 1309370"/>
                <a:gd name="T55" fmla="*/ 2359406 h 3367404"/>
                <a:gd name="T56" fmla="*/ 903097 w 1309370"/>
                <a:gd name="T57" fmla="*/ 2066188 h 3367404"/>
                <a:gd name="T58" fmla="*/ 929741 w 1309370"/>
                <a:gd name="T59" fmla="*/ 2066188 h 3367404"/>
                <a:gd name="T60" fmla="*/ 903097 w 1309370"/>
                <a:gd name="T61" fmla="*/ 1986153 h 3367404"/>
                <a:gd name="T62" fmla="*/ 929741 w 1309370"/>
                <a:gd name="T63" fmla="*/ 1692808 h 3367404"/>
                <a:gd name="T64" fmla="*/ 929741 w 1309370"/>
                <a:gd name="T65" fmla="*/ 1799463 h 3367404"/>
                <a:gd name="T66" fmla="*/ 929005 w 1309370"/>
                <a:gd name="T67" fmla="*/ 1506220 h 3367404"/>
                <a:gd name="T68" fmla="*/ 929767 w 1309370"/>
                <a:gd name="T69" fmla="*/ 1612900 h 3367404"/>
                <a:gd name="T70" fmla="*/ 903859 w 1309370"/>
                <a:gd name="T71" fmla="*/ 2919476 h 3367404"/>
                <a:gd name="T72" fmla="*/ 930503 w 1309370"/>
                <a:gd name="T73" fmla="*/ 2626131 h 3367404"/>
                <a:gd name="T74" fmla="*/ 930503 w 1309370"/>
                <a:gd name="T75" fmla="*/ 2732786 h 3367404"/>
                <a:gd name="T76" fmla="*/ 903097 w 1309370"/>
                <a:gd name="T77" fmla="*/ 2953766 h 3367404"/>
                <a:gd name="T78" fmla="*/ 817118 w 1309370"/>
                <a:gd name="T79" fmla="*/ 3102229 h 3367404"/>
                <a:gd name="T80" fmla="*/ 431025 w 1309370"/>
                <a:gd name="T81" fmla="*/ 3102991 h 3367404"/>
                <a:gd name="T82" fmla="*/ 404495 w 1309370"/>
                <a:gd name="T83" fmla="*/ 3169285 h 3367404"/>
                <a:gd name="T84" fmla="*/ 896239 w 1309370"/>
                <a:gd name="T85" fmla="*/ 3169285 h 3367404"/>
                <a:gd name="T86" fmla="*/ 930529 w 1309370"/>
                <a:gd name="T87" fmla="*/ 3193669 h 3367404"/>
                <a:gd name="T88" fmla="*/ 930529 w 1309370"/>
                <a:gd name="T89" fmla="*/ 2953766 h 3367404"/>
                <a:gd name="T90" fmla="*/ 903097 w 1309370"/>
                <a:gd name="T91" fmla="*/ 2439416 h 3367404"/>
                <a:gd name="T92" fmla="*/ 963295 w 1309370"/>
                <a:gd name="T93" fmla="*/ 5334 h 3367404"/>
                <a:gd name="T94" fmla="*/ 829310 w 1309370"/>
                <a:gd name="T95" fmla="*/ 186690 h 3367404"/>
                <a:gd name="T96" fmla="*/ 837184 w 1309370"/>
                <a:gd name="T97" fmla="*/ 464566 h 3367404"/>
                <a:gd name="T98" fmla="*/ 831469 w 1309370"/>
                <a:gd name="T99" fmla="*/ 491236 h 3367404"/>
                <a:gd name="T100" fmla="*/ 376923 w 1309370"/>
                <a:gd name="T101" fmla="*/ 2159889 h 3367404"/>
                <a:gd name="T102" fmla="*/ 296164 w 1309370"/>
                <a:gd name="T103" fmla="*/ 2965958 h 3367404"/>
                <a:gd name="T104" fmla="*/ 322834 w 1309370"/>
                <a:gd name="T105" fmla="*/ 2971800 h 3367404"/>
                <a:gd name="T106" fmla="*/ 901573 w 1309370"/>
                <a:gd name="T107" fmla="*/ 306324 h 3367404"/>
                <a:gd name="T108" fmla="*/ 936625 w 1309370"/>
                <a:gd name="T109" fmla="*/ 211836 h 3367404"/>
                <a:gd name="T110" fmla="*/ 963295 w 1309370"/>
                <a:gd name="T111" fmla="*/ 5334 h 3367404"/>
                <a:gd name="T112" fmla="*/ 1016635 w 1309370"/>
                <a:gd name="T113" fmla="*/ 210312 h 3367404"/>
                <a:gd name="T114" fmla="*/ 1308989 w 1309370"/>
                <a:gd name="T115" fmla="*/ 178308 h 3367404"/>
                <a:gd name="T116" fmla="*/ 1308989 w 1309370"/>
                <a:gd name="T117" fmla="*/ 204978 h 33674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09370"/>
                <a:gd name="T178" fmla="*/ 0 h 3367404"/>
                <a:gd name="T179" fmla="*/ 1309370 w 1309370"/>
                <a:gd name="T180" fmla="*/ 3367404 h 336740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09370" h="3367404">
                  <a:moveTo>
                    <a:pt x="107315" y="460121"/>
                  </a:moveTo>
                  <a:lnTo>
                    <a:pt x="762" y="459359"/>
                  </a:lnTo>
                  <a:lnTo>
                    <a:pt x="0" y="486029"/>
                  </a:lnTo>
                  <a:lnTo>
                    <a:pt x="106553" y="486791"/>
                  </a:lnTo>
                  <a:lnTo>
                    <a:pt x="107315" y="460121"/>
                  </a:lnTo>
                  <a:close/>
                </a:path>
                <a:path w="1309370" h="3367404">
                  <a:moveTo>
                    <a:pt x="111125" y="2130933"/>
                  </a:moveTo>
                  <a:lnTo>
                    <a:pt x="4572" y="2129409"/>
                  </a:lnTo>
                  <a:lnTo>
                    <a:pt x="3810" y="2156079"/>
                  </a:lnTo>
                  <a:lnTo>
                    <a:pt x="110363" y="2157603"/>
                  </a:lnTo>
                  <a:lnTo>
                    <a:pt x="111125" y="2130933"/>
                  </a:lnTo>
                  <a:close/>
                </a:path>
                <a:path w="1309370" h="3367404">
                  <a:moveTo>
                    <a:pt x="190373" y="224790"/>
                  </a:moveTo>
                  <a:lnTo>
                    <a:pt x="189611" y="198120"/>
                  </a:lnTo>
                  <a:lnTo>
                    <a:pt x="83058" y="199644"/>
                  </a:lnTo>
                  <a:lnTo>
                    <a:pt x="83820" y="226314"/>
                  </a:lnTo>
                  <a:lnTo>
                    <a:pt x="190373" y="224790"/>
                  </a:lnTo>
                  <a:close/>
                </a:path>
                <a:path w="1309370" h="3367404">
                  <a:moveTo>
                    <a:pt x="293878" y="460883"/>
                  </a:moveTo>
                  <a:lnTo>
                    <a:pt x="187325" y="460121"/>
                  </a:lnTo>
                  <a:lnTo>
                    <a:pt x="186563" y="486791"/>
                  </a:lnTo>
                  <a:lnTo>
                    <a:pt x="293116" y="487553"/>
                  </a:lnTo>
                  <a:lnTo>
                    <a:pt x="293878" y="460883"/>
                  </a:lnTo>
                  <a:close/>
                </a:path>
                <a:path w="1309370" h="3367404">
                  <a:moveTo>
                    <a:pt x="297688" y="2132457"/>
                  </a:moveTo>
                  <a:lnTo>
                    <a:pt x="191135" y="2131695"/>
                  </a:lnTo>
                  <a:lnTo>
                    <a:pt x="190373" y="2158365"/>
                  </a:lnTo>
                  <a:lnTo>
                    <a:pt x="296926" y="2159127"/>
                  </a:lnTo>
                  <a:lnTo>
                    <a:pt x="297688" y="2132457"/>
                  </a:lnTo>
                  <a:close/>
                </a:path>
                <a:path w="1309370" h="3367404">
                  <a:moveTo>
                    <a:pt x="376923" y="221742"/>
                  </a:moveTo>
                  <a:lnTo>
                    <a:pt x="376174" y="195072"/>
                  </a:lnTo>
                  <a:lnTo>
                    <a:pt x="269621" y="196596"/>
                  </a:lnTo>
                  <a:lnTo>
                    <a:pt x="270383" y="223266"/>
                  </a:lnTo>
                  <a:lnTo>
                    <a:pt x="376923" y="221742"/>
                  </a:lnTo>
                  <a:close/>
                </a:path>
                <a:path w="1309370" h="3367404">
                  <a:moveTo>
                    <a:pt x="480428" y="462407"/>
                  </a:moveTo>
                  <a:lnTo>
                    <a:pt x="373875" y="461645"/>
                  </a:lnTo>
                  <a:lnTo>
                    <a:pt x="373126" y="488315"/>
                  </a:lnTo>
                  <a:lnTo>
                    <a:pt x="479679" y="489077"/>
                  </a:lnTo>
                  <a:lnTo>
                    <a:pt x="480428" y="462407"/>
                  </a:lnTo>
                  <a:close/>
                </a:path>
                <a:path w="1309370" h="3367404">
                  <a:moveTo>
                    <a:pt x="563499" y="217932"/>
                  </a:moveTo>
                  <a:lnTo>
                    <a:pt x="562737" y="191262"/>
                  </a:lnTo>
                  <a:lnTo>
                    <a:pt x="456184" y="193548"/>
                  </a:lnTo>
                  <a:lnTo>
                    <a:pt x="456946" y="220218"/>
                  </a:lnTo>
                  <a:lnTo>
                    <a:pt x="563499" y="217932"/>
                  </a:lnTo>
                  <a:close/>
                </a:path>
                <a:path w="1309370" h="3367404">
                  <a:moveTo>
                    <a:pt x="667004" y="463169"/>
                  </a:moveTo>
                  <a:lnTo>
                    <a:pt x="560451" y="462407"/>
                  </a:lnTo>
                  <a:lnTo>
                    <a:pt x="559689" y="489077"/>
                  </a:lnTo>
                  <a:lnTo>
                    <a:pt x="666242" y="489839"/>
                  </a:lnTo>
                  <a:lnTo>
                    <a:pt x="667004" y="463169"/>
                  </a:lnTo>
                  <a:close/>
                </a:path>
                <a:path w="1309370" h="3367404">
                  <a:moveTo>
                    <a:pt x="750062" y="214884"/>
                  </a:moveTo>
                  <a:lnTo>
                    <a:pt x="749300" y="188214"/>
                  </a:lnTo>
                  <a:lnTo>
                    <a:pt x="642747" y="190500"/>
                  </a:lnTo>
                  <a:lnTo>
                    <a:pt x="643509" y="217170"/>
                  </a:lnTo>
                  <a:lnTo>
                    <a:pt x="750062" y="214884"/>
                  </a:lnTo>
                  <a:close/>
                </a:path>
                <a:path w="1309370" h="3367404">
                  <a:moveTo>
                    <a:pt x="928217" y="572922"/>
                  </a:moveTo>
                  <a:lnTo>
                    <a:pt x="901573" y="572922"/>
                  </a:lnTo>
                  <a:lnTo>
                    <a:pt x="901573" y="679577"/>
                  </a:lnTo>
                  <a:lnTo>
                    <a:pt x="928217" y="679577"/>
                  </a:lnTo>
                  <a:lnTo>
                    <a:pt x="928217" y="572922"/>
                  </a:lnTo>
                  <a:close/>
                </a:path>
                <a:path w="1309370" h="3367404">
                  <a:moveTo>
                    <a:pt x="928217" y="386232"/>
                  </a:moveTo>
                  <a:lnTo>
                    <a:pt x="901573" y="386232"/>
                  </a:lnTo>
                  <a:lnTo>
                    <a:pt x="901573" y="492887"/>
                  </a:lnTo>
                  <a:lnTo>
                    <a:pt x="928217" y="492887"/>
                  </a:lnTo>
                  <a:lnTo>
                    <a:pt x="928217" y="386232"/>
                  </a:lnTo>
                  <a:close/>
                </a:path>
                <a:path w="1309370" h="3367404">
                  <a:moveTo>
                    <a:pt x="928979" y="1319555"/>
                  </a:moveTo>
                  <a:lnTo>
                    <a:pt x="902335" y="1319555"/>
                  </a:lnTo>
                  <a:lnTo>
                    <a:pt x="902335" y="1426210"/>
                  </a:lnTo>
                  <a:lnTo>
                    <a:pt x="928979" y="1426210"/>
                  </a:lnTo>
                  <a:lnTo>
                    <a:pt x="928979" y="1319555"/>
                  </a:lnTo>
                  <a:close/>
                </a:path>
                <a:path w="1309370" h="3367404">
                  <a:moveTo>
                    <a:pt x="928979" y="1132865"/>
                  </a:moveTo>
                  <a:lnTo>
                    <a:pt x="902335" y="1132865"/>
                  </a:lnTo>
                  <a:lnTo>
                    <a:pt x="902335" y="1239520"/>
                  </a:lnTo>
                  <a:lnTo>
                    <a:pt x="928979" y="1239520"/>
                  </a:lnTo>
                  <a:lnTo>
                    <a:pt x="928979" y="1132865"/>
                  </a:lnTo>
                  <a:close/>
                </a:path>
                <a:path w="1309370" h="3367404">
                  <a:moveTo>
                    <a:pt x="928979" y="946175"/>
                  </a:moveTo>
                  <a:lnTo>
                    <a:pt x="902335" y="946175"/>
                  </a:lnTo>
                  <a:lnTo>
                    <a:pt x="902335" y="1052830"/>
                  </a:lnTo>
                  <a:lnTo>
                    <a:pt x="928979" y="1052830"/>
                  </a:lnTo>
                  <a:lnTo>
                    <a:pt x="928979" y="946175"/>
                  </a:lnTo>
                  <a:close/>
                </a:path>
                <a:path w="1309370" h="3367404">
                  <a:moveTo>
                    <a:pt x="928979" y="759612"/>
                  </a:moveTo>
                  <a:lnTo>
                    <a:pt x="902335" y="759612"/>
                  </a:lnTo>
                  <a:lnTo>
                    <a:pt x="902335" y="866267"/>
                  </a:lnTo>
                  <a:lnTo>
                    <a:pt x="928979" y="866267"/>
                  </a:lnTo>
                  <a:lnTo>
                    <a:pt x="928979" y="759612"/>
                  </a:lnTo>
                  <a:close/>
                </a:path>
                <a:path w="1309370" h="3367404">
                  <a:moveTo>
                    <a:pt x="929741" y="2252751"/>
                  </a:moveTo>
                  <a:lnTo>
                    <a:pt x="903097" y="2252751"/>
                  </a:lnTo>
                  <a:lnTo>
                    <a:pt x="903097" y="2359406"/>
                  </a:lnTo>
                  <a:lnTo>
                    <a:pt x="929741" y="2359406"/>
                  </a:lnTo>
                  <a:lnTo>
                    <a:pt x="929741" y="2252751"/>
                  </a:lnTo>
                  <a:close/>
                </a:path>
                <a:path w="1309370" h="3367404">
                  <a:moveTo>
                    <a:pt x="929741" y="2066188"/>
                  </a:moveTo>
                  <a:lnTo>
                    <a:pt x="903097" y="2066188"/>
                  </a:lnTo>
                  <a:lnTo>
                    <a:pt x="903097" y="2172843"/>
                  </a:lnTo>
                  <a:lnTo>
                    <a:pt x="929741" y="2172843"/>
                  </a:lnTo>
                  <a:lnTo>
                    <a:pt x="929741" y="2066188"/>
                  </a:lnTo>
                  <a:close/>
                </a:path>
                <a:path w="1309370" h="3367404">
                  <a:moveTo>
                    <a:pt x="929741" y="1879498"/>
                  </a:moveTo>
                  <a:lnTo>
                    <a:pt x="903097" y="1879498"/>
                  </a:lnTo>
                  <a:lnTo>
                    <a:pt x="903097" y="1986153"/>
                  </a:lnTo>
                  <a:lnTo>
                    <a:pt x="929741" y="1986153"/>
                  </a:lnTo>
                  <a:lnTo>
                    <a:pt x="929741" y="1879498"/>
                  </a:lnTo>
                  <a:close/>
                </a:path>
                <a:path w="1309370" h="3367404">
                  <a:moveTo>
                    <a:pt x="929741" y="1692808"/>
                  </a:moveTo>
                  <a:lnTo>
                    <a:pt x="903097" y="1692808"/>
                  </a:lnTo>
                  <a:lnTo>
                    <a:pt x="903097" y="1799463"/>
                  </a:lnTo>
                  <a:lnTo>
                    <a:pt x="929741" y="1799463"/>
                  </a:lnTo>
                  <a:lnTo>
                    <a:pt x="929741" y="1692808"/>
                  </a:lnTo>
                  <a:close/>
                </a:path>
                <a:path w="1309370" h="3367404">
                  <a:moveTo>
                    <a:pt x="929767" y="1612900"/>
                  </a:moveTo>
                  <a:lnTo>
                    <a:pt x="929005" y="1506220"/>
                  </a:lnTo>
                  <a:lnTo>
                    <a:pt x="902335" y="1506220"/>
                  </a:lnTo>
                  <a:lnTo>
                    <a:pt x="903097" y="1612900"/>
                  </a:lnTo>
                  <a:lnTo>
                    <a:pt x="929767" y="1612900"/>
                  </a:lnTo>
                  <a:close/>
                </a:path>
                <a:path w="1309370" h="3367404">
                  <a:moveTo>
                    <a:pt x="930503" y="2812821"/>
                  </a:moveTo>
                  <a:lnTo>
                    <a:pt x="903859" y="2812821"/>
                  </a:lnTo>
                  <a:lnTo>
                    <a:pt x="903859" y="2919476"/>
                  </a:lnTo>
                  <a:lnTo>
                    <a:pt x="930503" y="2919476"/>
                  </a:lnTo>
                  <a:lnTo>
                    <a:pt x="930503" y="2812821"/>
                  </a:lnTo>
                  <a:close/>
                </a:path>
                <a:path w="1309370" h="3367404">
                  <a:moveTo>
                    <a:pt x="930503" y="2626131"/>
                  </a:moveTo>
                  <a:lnTo>
                    <a:pt x="903859" y="2626131"/>
                  </a:lnTo>
                  <a:lnTo>
                    <a:pt x="903859" y="2732786"/>
                  </a:lnTo>
                  <a:lnTo>
                    <a:pt x="930503" y="2732786"/>
                  </a:lnTo>
                  <a:lnTo>
                    <a:pt x="930503" y="2626131"/>
                  </a:lnTo>
                  <a:close/>
                </a:path>
                <a:path w="1309370" h="3367404">
                  <a:moveTo>
                    <a:pt x="930529" y="2953766"/>
                  </a:moveTo>
                  <a:lnTo>
                    <a:pt x="903097" y="2953766"/>
                  </a:lnTo>
                  <a:lnTo>
                    <a:pt x="903097" y="3145282"/>
                  </a:lnTo>
                  <a:lnTo>
                    <a:pt x="897763" y="3142615"/>
                  </a:lnTo>
                  <a:lnTo>
                    <a:pt x="817118" y="3102229"/>
                  </a:lnTo>
                  <a:lnTo>
                    <a:pt x="844169" y="3142615"/>
                  </a:lnTo>
                  <a:lnTo>
                    <a:pt x="405003" y="3142615"/>
                  </a:lnTo>
                  <a:lnTo>
                    <a:pt x="431025" y="3102991"/>
                  </a:lnTo>
                  <a:lnTo>
                    <a:pt x="324358" y="3156331"/>
                  </a:lnTo>
                  <a:lnTo>
                    <a:pt x="431025" y="3209671"/>
                  </a:lnTo>
                  <a:lnTo>
                    <a:pt x="404495" y="3169285"/>
                  </a:lnTo>
                  <a:lnTo>
                    <a:pt x="843661" y="3169285"/>
                  </a:lnTo>
                  <a:lnTo>
                    <a:pt x="817118" y="3208909"/>
                  </a:lnTo>
                  <a:lnTo>
                    <a:pt x="896239" y="3169285"/>
                  </a:lnTo>
                  <a:lnTo>
                    <a:pt x="903097" y="3165856"/>
                  </a:lnTo>
                  <a:lnTo>
                    <a:pt x="903097" y="3193669"/>
                  </a:lnTo>
                  <a:lnTo>
                    <a:pt x="930529" y="3193669"/>
                  </a:lnTo>
                  <a:lnTo>
                    <a:pt x="930529" y="3165856"/>
                  </a:lnTo>
                  <a:lnTo>
                    <a:pt x="930529" y="3145282"/>
                  </a:lnTo>
                  <a:lnTo>
                    <a:pt x="930529" y="2953766"/>
                  </a:lnTo>
                  <a:close/>
                </a:path>
                <a:path w="1309370" h="3367404">
                  <a:moveTo>
                    <a:pt x="930529" y="2546096"/>
                  </a:moveTo>
                  <a:lnTo>
                    <a:pt x="929767" y="2439416"/>
                  </a:lnTo>
                  <a:lnTo>
                    <a:pt x="903097" y="2439416"/>
                  </a:lnTo>
                  <a:lnTo>
                    <a:pt x="903859" y="2546096"/>
                  </a:lnTo>
                  <a:lnTo>
                    <a:pt x="930529" y="2546096"/>
                  </a:lnTo>
                  <a:close/>
                </a:path>
                <a:path w="1309370" h="3367404">
                  <a:moveTo>
                    <a:pt x="963295" y="5334"/>
                  </a:moveTo>
                  <a:lnTo>
                    <a:pt x="937387" y="0"/>
                  </a:lnTo>
                  <a:lnTo>
                    <a:pt x="897382" y="185674"/>
                  </a:lnTo>
                  <a:lnTo>
                    <a:pt x="829310" y="186690"/>
                  </a:lnTo>
                  <a:lnTo>
                    <a:pt x="830072" y="213360"/>
                  </a:lnTo>
                  <a:lnTo>
                    <a:pt x="891540" y="212471"/>
                  </a:lnTo>
                  <a:lnTo>
                    <a:pt x="837184" y="464566"/>
                  </a:lnTo>
                  <a:lnTo>
                    <a:pt x="747014" y="463931"/>
                  </a:lnTo>
                  <a:lnTo>
                    <a:pt x="746252" y="490601"/>
                  </a:lnTo>
                  <a:lnTo>
                    <a:pt x="831469" y="491236"/>
                  </a:lnTo>
                  <a:lnTo>
                    <a:pt x="477126" y="2134616"/>
                  </a:lnTo>
                  <a:lnTo>
                    <a:pt x="377698" y="2133219"/>
                  </a:lnTo>
                  <a:lnTo>
                    <a:pt x="376923" y="2159889"/>
                  </a:lnTo>
                  <a:lnTo>
                    <a:pt x="471424" y="2161159"/>
                  </a:lnTo>
                  <a:lnTo>
                    <a:pt x="297942" y="2965958"/>
                  </a:lnTo>
                  <a:lnTo>
                    <a:pt x="296164" y="2965958"/>
                  </a:lnTo>
                  <a:lnTo>
                    <a:pt x="295402" y="3367405"/>
                  </a:lnTo>
                  <a:lnTo>
                    <a:pt x="322072" y="3367405"/>
                  </a:lnTo>
                  <a:lnTo>
                    <a:pt x="322834" y="2971800"/>
                  </a:lnTo>
                  <a:lnTo>
                    <a:pt x="323596" y="2972054"/>
                  </a:lnTo>
                  <a:lnTo>
                    <a:pt x="901573" y="291465"/>
                  </a:lnTo>
                  <a:lnTo>
                    <a:pt x="901573" y="306324"/>
                  </a:lnTo>
                  <a:lnTo>
                    <a:pt x="928243" y="306324"/>
                  </a:lnTo>
                  <a:lnTo>
                    <a:pt x="928243" y="211963"/>
                  </a:lnTo>
                  <a:lnTo>
                    <a:pt x="936625" y="211836"/>
                  </a:lnTo>
                  <a:lnTo>
                    <a:pt x="935863" y="185166"/>
                  </a:lnTo>
                  <a:lnTo>
                    <a:pt x="924433" y="185293"/>
                  </a:lnTo>
                  <a:lnTo>
                    <a:pt x="963295" y="5334"/>
                  </a:lnTo>
                  <a:close/>
                </a:path>
                <a:path w="1309370" h="3367404">
                  <a:moveTo>
                    <a:pt x="1122426" y="181356"/>
                  </a:moveTo>
                  <a:lnTo>
                    <a:pt x="1015873" y="183642"/>
                  </a:lnTo>
                  <a:lnTo>
                    <a:pt x="1016635" y="210312"/>
                  </a:lnTo>
                  <a:lnTo>
                    <a:pt x="1122426" y="208026"/>
                  </a:lnTo>
                  <a:lnTo>
                    <a:pt x="1122426" y="181356"/>
                  </a:lnTo>
                  <a:close/>
                </a:path>
                <a:path w="1309370" h="3367404">
                  <a:moveTo>
                    <a:pt x="1308989" y="178308"/>
                  </a:moveTo>
                  <a:lnTo>
                    <a:pt x="1202436" y="180594"/>
                  </a:lnTo>
                  <a:lnTo>
                    <a:pt x="1202436" y="207264"/>
                  </a:lnTo>
                  <a:lnTo>
                    <a:pt x="1308989" y="204978"/>
                  </a:lnTo>
                  <a:lnTo>
                    <a:pt x="1308989" y="178308"/>
                  </a:lnTo>
                  <a:close/>
                </a:path>
              </a:pathLst>
            </a:custGeom>
            <a:solidFill>
              <a:srgbClr val="000000"/>
            </a:solidFill>
            <a:ln w="9525">
              <a:noFill/>
              <a:miter lim="800000"/>
              <a:headEnd/>
              <a:tailEnd/>
            </a:ln>
          </p:spPr>
          <p:txBody>
            <a:bodyPr lIns="0" tIns="0" rIns="0" bIns="0"/>
            <a:lstStyle/>
            <a:p>
              <a:endParaRPr lang="es-AR"/>
            </a:p>
          </p:txBody>
        </p:sp>
      </p:grpSp>
      <p:sp>
        <p:nvSpPr>
          <p:cNvPr id="8" name="object 8"/>
          <p:cNvSpPr txBox="1"/>
          <p:nvPr/>
        </p:nvSpPr>
        <p:spPr>
          <a:xfrm>
            <a:off x="4926204" y="3298243"/>
            <a:ext cx="246450" cy="459100"/>
          </a:xfrm>
          <a:prstGeom prst="rect">
            <a:avLst/>
          </a:prstGeom>
        </p:spPr>
        <p:txBody>
          <a:bodyPr lIns="0" tIns="12700" rIns="0" bIns="0">
            <a:spAutoFit/>
          </a:bodyPr>
          <a:lstStyle/>
          <a:p>
            <a:pPr marL="12700">
              <a:spcBef>
                <a:spcPts val="100"/>
              </a:spcBef>
              <a:defRPr/>
            </a:pPr>
            <a:r>
              <a:rPr sz="1450" spc="-25" dirty="0">
                <a:latin typeface="Arial"/>
                <a:cs typeface="Arial"/>
              </a:rPr>
              <a:t>0.3</a:t>
            </a:r>
            <a:endParaRPr sz="1450">
              <a:latin typeface="Arial"/>
              <a:cs typeface="Arial"/>
            </a:endParaRPr>
          </a:p>
        </p:txBody>
      </p:sp>
      <p:sp>
        <p:nvSpPr>
          <p:cNvPr id="9" name="object 9"/>
          <p:cNvSpPr txBox="1"/>
          <p:nvPr/>
        </p:nvSpPr>
        <p:spPr>
          <a:xfrm>
            <a:off x="4878864" y="1092411"/>
            <a:ext cx="246450" cy="1008609"/>
          </a:xfrm>
          <a:prstGeom prst="rect">
            <a:avLst/>
          </a:prstGeom>
        </p:spPr>
        <p:txBody>
          <a:bodyPr lIns="0" tIns="64135" rIns="0" bIns="0">
            <a:spAutoFit/>
          </a:bodyPr>
          <a:lstStyle/>
          <a:p>
            <a:pPr marL="12700">
              <a:spcBef>
                <a:spcPts val="505"/>
              </a:spcBef>
              <a:defRPr/>
            </a:pPr>
            <a:r>
              <a:rPr sz="1450" spc="-25" dirty="0">
                <a:latin typeface="Arial"/>
                <a:cs typeface="Arial"/>
              </a:rPr>
              <a:t>1.0</a:t>
            </a:r>
            <a:endParaRPr sz="1450">
              <a:latin typeface="Arial"/>
              <a:cs typeface="Arial"/>
            </a:endParaRPr>
          </a:p>
          <a:p>
            <a:pPr marL="12700">
              <a:spcBef>
                <a:spcPts val="409"/>
              </a:spcBef>
              <a:defRPr/>
            </a:pPr>
            <a:r>
              <a:rPr sz="1450" spc="-25" dirty="0">
                <a:latin typeface="Arial"/>
                <a:cs typeface="Arial"/>
              </a:rPr>
              <a:t>0.9</a:t>
            </a:r>
            <a:endParaRPr sz="1450">
              <a:latin typeface="Arial"/>
              <a:cs typeface="Arial"/>
            </a:endParaRPr>
          </a:p>
        </p:txBody>
      </p:sp>
      <p:sp>
        <p:nvSpPr>
          <p:cNvPr id="10" name="object 10"/>
          <p:cNvSpPr txBox="1"/>
          <p:nvPr/>
        </p:nvSpPr>
        <p:spPr>
          <a:xfrm>
            <a:off x="5825675" y="4406411"/>
            <a:ext cx="197717" cy="243656"/>
          </a:xfrm>
          <a:prstGeom prst="rect">
            <a:avLst/>
          </a:prstGeom>
          <a:solidFill>
            <a:srgbClr val="FFFFFF"/>
          </a:solidFill>
        </p:spPr>
        <p:txBody>
          <a:bodyPr lIns="0" tIns="0" rIns="0" bIns="0">
            <a:spAutoFit/>
          </a:bodyPr>
          <a:lstStyle/>
          <a:p>
            <a:pPr marL="34290">
              <a:lnSpc>
                <a:spcPts val="1939"/>
              </a:lnSpc>
              <a:defRPr/>
            </a:pPr>
            <a:r>
              <a:rPr sz="1850" spc="-5" dirty="0">
                <a:solidFill>
                  <a:srgbClr val="C00000"/>
                </a:solidFill>
                <a:latin typeface="Arial"/>
                <a:cs typeface="Arial"/>
              </a:rPr>
              <a:t>T</a:t>
            </a:r>
            <a:endParaRPr sz="1850">
              <a:latin typeface="Arial"/>
              <a:cs typeface="Arial"/>
            </a:endParaRPr>
          </a:p>
        </p:txBody>
      </p:sp>
      <p:sp>
        <p:nvSpPr>
          <p:cNvPr id="11" name="object 11"/>
          <p:cNvSpPr txBox="1"/>
          <p:nvPr/>
        </p:nvSpPr>
        <p:spPr>
          <a:xfrm>
            <a:off x="5843776" y="4732034"/>
            <a:ext cx="100251" cy="204543"/>
          </a:xfrm>
          <a:prstGeom prst="rect">
            <a:avLst/>
          </a:prstGeom>
        </p:spPr>
        <p:txBody>
          <a:bodyPr lIns="0" tIns="12065" rIns="0" bIns="0">
            <a:spAutoFit/>
          </a:bodyPr>
          <a:lstStyle/>
          <a:p>
            <a:pPr marL="12700">
              <a:spcBef>
                <a:spcPts val="95"/>
              </a:spcBef>
              <a:defRPr/>
            </a:pPr>
            <a:r>
              <a:rPr sz="1250" spc="-5" dirty="0">
                <a:solidFill>
                  <a:srgbClr val="C00000"/>
                </a:solidFill>
                <a:latin typeface="Arial"/>
                <a:cs typeface="Arial"/>
              </a:rPr>
              <a:t>1</a:t>
            </a:r>
            <a:endParaRPr sz="1250">
              <a:latin typeface="Arial"/>
              <a:cs typeface="Arial"/>
            </a:endParaRPr>
          </a:p>
        </p:txBody>
      </p:sp>
      <p:grpSp>
        <p:nvGrpSpPr>
          <p:cNvPr id="4" name="object 12"/>
          <p:cNvGrpSpPr>
            <a:grpSpLocks/>
          </p:cNvGrpSpPr>
          <p:nvPr/>
        </p:nvGrpSpPr>
        <p:grpSpPr bwMode="auto">
          <a:xfrm>
            <a:off x="5653021" y="4676012"/>
            <a:ext cx="2479811" cy="117294"/>
            <a:chOff x="6444996" y="4239767"/>
            <a:chExt cx="2827020" cy="106680"/>
          </a:xfrm>
        </p:grpSpPr>
        <p:sp>
          <p:nvSpPr>
            <p:cNvPr id="46160" name="object 13"/>
            <p:cNvSpPr>
              <a:spLocks noChangeArrowheads="1"/>
            </p:cNvSpPr>
            <p:nvPr/>
          </p:nvSpPr>
          <p:spPr bwMode="auto">
            <a:xfrm>
              <a:off x="6444996" y="4239767"/>
              <a:ext cx="2751455" cy="106680"/>
            </a:xfrm>
            <a:custGeom>
              <a:avLst/>
              <a:gdLst>
                <a:gd name="T0" fmla="*/ 1194816 w 2751454"/>
                <a:gd name="T1" fmla="*/ 40132 h 106679"/>
                <a:gd name="T2" fmla="*/ 79768 w 2751454"/>
                <a:gd name="T3" fmla="*/ 40132 h 106679"/>
                <a:gd name="T4" fmla="*/ 80124 w 2751454"/>
                <a:gd name="T5" fmla="*/ 39624 h 106679"/>
                <a:gd name="T6" fmla="*/ 106680 w 2751454"/>
                <a:gd name="T7" fmla="*/ 0 h 106679"/>
                <a:gd name="T8" fmla="*/ 75488 w 2751454"/>
                <a:gd name="T9" fmla="*/ 15595 h 106679"/>
                <a:gd name="T10" fmla="*/ 75488 w 2751454"/>
                <a:gd name="T11" fmla="*/ 46482 h 106679"/>
                <a:gd name="T12" fmla="*/ 75488 w 2751454"/>
                <a:gd name="T13" fmla="*/ 52832 h 106679"/>
                <a:gd name="T14" fmla="*/ 75184 w 2751454"/>
                <a:gd name="T15" fmla="*/ 52832 h 106679"/>
                <a:gd name="T16" fmla="*/ 75184 w 2751454"/>
                <a:gd name="T17" fmla="*/ 59829 h 106679"/>
                <a:gd name="T18" fmla="*/ 70853 w 2751454"/>
                <a:gd name="T19" fmla="*/ 53340 h 106679"/>
                <a:gd name="T20" fmla="*/ 75488 w 2751454"/>
                <a:gd name="T21" fmla="*/ 46482 h 106679"/>
                <a:gd name="T22" fmla="*/ 75488 w 2751454"/>
                <a:gd name="T23" fmla="*/ 15595 h 106679"/>
                <a:gd name="T24" fmla="*/ 0 w 2751454"/>
                <a:gd name="T25" fmla="*/ 53340 h 106679"/>
                <a:gd name="T26" fmla="*/ 70853 w 2751454"/>
                <a:gd name="T27" fmla="*/ 88773 h 106679"/>
                <a:gd name="T28" fmla="*/ 106680 w 2751454"/>
                <a:gd name="T29" fmla="*/ 106680 h 106679"/>
                <a:gd name="T30" fmla="*/ 79832 w 2751454"/>
                <a:gd name="T31" fmla="*/ 66802 h 106679"/>
                <a:gd name="T32" fmla="*/ 1194816 w 2751454"/>
                <a:gd name="T33" fmla="*/ 66802 h 106679"/>
                <a:gd name="T34" fmla="*/ 1194816 w 2751454"/>
                <a:gd name="T35" fmla="*/ 52832 h 106679"/>
                <a:gd name="T36" fmla="*/ 1194816 w 2751454"/>
                <a:gd name="T37" fmla="*/ 40132 h 106679"/>
                <a:gd name="T38" fmla="*/ 2751137 w 2751454"/>
                <a:gd name="T39" fmla="*/ 52832 h 106679"/>
                <a:gd name="T40" fmla="*/ 2750883 w 2751454"/>
                <a:gd name="T41" fmla="*/ 52832 h 106679"/>
                <a:gd name="T42" fmla="*/ 2750883 w 2751454"/>
                <a:gd name="T43" fmla="*/ 40132 h 106679"/>
                <a:gd name="T44" fmla="*/ 1580388 w 2751454"/>
                <a:gd name="T45" fmla="*/ 40132 h 106679"/>
                <a:gd name="T46" fmla="*/ 1580388 w 2751454"/>
                <a:gd name="T47" fmla="*/ 52832 h 106679"/>
                <a:gd name="T48" fmla="*/ 1580388 w 2751454"/>
                <a:gd name="T49" fmla="*/ 66802 h 106679"/>
                <a:gd name="T50" fmla="*/ 2751137 w 2751454"/>
                <a:gd name="T51" fmla="*/ 66802 h 106679"/>
                <a:gd name="T52" fmla="*/ 2751137 w 2751454"/>
                <a:gd name="T53" fmla="*/ 52832 h 10667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751454"/>
                <a:gd name="T82" fmla="*/ 0 h 106679"/>
                <a:gd name="T83" fmla="*/ 2751454 w 2751454"/>
                <a:gd name="T84" fmla="*/ 106679 h 10667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751454" h="106679">
                  <a:moveTo>
                    <a:pt x="1194816" y="40132"/>
                  </a:moveTo>
                  <a:lnTo>
                    <a:pt x="79768" y="40132"/>
                  </a:lnTo>
                  <a:lnTo>
                    <a:pt x="80124" y="39624"/>
                  </a:lnTo>
                  <a:lnTo>
                    <a:pt x="106680" y="0"/>
                  </a:lnTo>
                  <a:lnTo>
                    <a:pt x="75488" y="15595"/>
                  </a:lnTo>
                  <a:lnTo>
                    <a:pt x="75488" y="46482"/>
                  </a:lnTo>
                  <a:lnTo>
                    <a:pt x="75488" y="52832"/>
                  </a:lnTo>
                  <a:lnTo>
                    <a:pt x="75184" y="52832"/>
                  </a:lnTo>
                  <a:lnTo>
                    <a:pt x="75184" y="59829"/>
                  </a:lnTo>
                  <a:lnTo>
                    <a:pt x="70853" y="53340"/>
                  </a:lnTo>
                  <a:lnTo>
                    <a:pt x="75488" y="46482"/>
                  </a:lnTo>
                  <a:lnTo>
                    <a:pt x="75488" y="15595"/>
                  </a:lnTo>
                  <a:lnTo>
                    <a:pt x="0" y="53340"/>
                  </a:lnTo>
                  <a:lnTo>
                    <a:pt x="70853" y="88773"/>
                  </a:lnTo>
                  <a:lnTo>
                    <a:pt x="106680" y="106680"/>
                  </a:lnTo>
                  <a:lnTo>
                    <a:pt x="79832" y="66802"/>
                  </a:lnTo>
                  <a:lnTo>
                    <a:pt x="1194816" y="66802"/>
                  </a:lnTo>
                  <a:lnTo>
                    <a:pt x="1194816" y="52832"/>
                  </a:lnTo>
                  <a:lnTo>
                    <a:pt x="1194816" y="40132"/>
                  </a:lnTo>
                  <a:close/>
                </a:path>
                <a:path w="2751454" h="106679">
                  <a:moveTo>
                    <a:pt x="2751137" y="52832"/>
                  </a:moveTo>
                  <a:lnTo>
                    <a:pt x="2750883" y="52832"/>
                  </a:lnTo>
                  <a:lnTo>
                    <a:pt x="2750883" y="40132"/>
                  </a:lnTo>
                  <a:lnTo>
                    <a:pt x="1580388" y="40132"/>
                  </a:lnTo>
                  <a:lnTo>
                    <a:pt x="1580388" y="52832"/>
                  </a:lnTo>
                  <a:lnTo>
                    <a:pt x="1580388" y="66802"/>
                  </a:lnTo>
                  <a:lnTo>
                    <a:pt x="2751137" y="66802"/>
                  </a:lnTo>
                  <a:lnTo>
                    <a:pt x="2751137" y="52832"/>
                  </a:lnTo>
                  <a:close/>
                </a:path>
              </a:pathLst>
            </a:custGeom>
            <a:solidFill>
              <a:srgbClr val="000000"/>
            </a:solidFill>
            <a:ln w="9525">
              <a:noFill/>
              <a:miter lim="800000"/>
              <a:headEnd/>
              <a:tailEnd/>
            </a:ln>
          </p:spPr>
          <p:txBody>
            <a:bodyPr lIns="0" tIns="0" rIns="0" bIns="0"/>
            <a:lstStyle/>
            <a:p>
              <a:endParaRPr lang="es-AR"/>
            </a:p>
          </p:txBody>
        </p:sp>
        <p:pic>
          <p:nvPicPr>
            <p:cNvPr id="46161" name="object 14"/>
            <p:cNvPicPr>
              <a:picLocks noChangeAspect="1" noChangeArrowheads="1"/>
            </p:cNvPicPr>
            <p:nvPr/>
          </p:nvPicPr>
          <p:blipFill>
            <a:blip r:embed="rId3"/>
            <a:srcRect/>
            <a:stretch>
              <a:fillRect/>
            </a:stretch>
          </p:blipFill>
          <p:spPr bwMode="auto">
            <a:xfrm>
              <a:off x="9165336" y="4239767"/>
              <a:ext cx="106680" cy="106680"/>
            </a:xfrm>
            <a:prstGeom prst="rect">
              <a:avLst/>
            </a:prstGeom>
            <a:noFill/>
            <a:ln w="9525">
              <a:noFill/>
              <a:miter lim="800000"/>
              <a:headEnd/>
              <a:tailEnd/>
            </a:ln>
          </p:spPr>
        </p:pic>
      </p:grpSp>
      <p:sp>
        <p:nvSpPr>
          <p:cNvPr id="15" name="object 15"/>
          <p:cNvSpPr txBox="1"/>
          <p:nvPr/>
        </p:nvSpPr>
        <p:spPr>
          <a:xfrm>
            <a:off x="6700084" y="4511451"/>
            <a:ext cx="339738" cy="312905"/>
          </a:xfrm>
          <a:prstGeom prst="rect">
            <a:avLst/>
          </a:prstGeom>
          <a:solidFill>
            <a:srgbClr val="FFFFFF"/>
          </a:solidFill>
        </p:spPr>
        <p:txBody>
          <a:bodyPr lIns="0" tIns="27939" rIns="0" bIns="0">
            <a:spAutoFit/>
          </a:bodyPr>
          <a:lstStyle/>
          <a:p>
            <a:pPr marL="83185">
              <a:spcBef>
                <a:spcPts val="219"/>
              </a:spcBef>
              <a:defRPr/>
            </a:pPr>
            <a:r>
              <a:rPr sz="1850" spc="-25" dirty="0">
                <a:solidFill>
                  <a:srgbClr val="C00000"/>
                </a:solidFill>
                <a:latin typeface="Arial"/>
                <a:cs typeface="Arial"/>
              </a:rPr>
              <a:t>T</a:t>
            </a:r>
            <a:r>
              <a:rPr sz="1875" spc="-37" baseline="-15555" dirty="0">
                <a:solidFill>
                  <a:srgbClr val="C00000"/>
                </a:solidFill>
                <a:latin typeface="Arial"/>
                <a:cs typeface="Arial"/>
              </a:rPr>
              <a:t>C</a:t>
            </a:r>
            <a:endParaRPr sz="1875" baseline="-15555">
              <a:latin typeface="Arial"/>
              <a:cs typeface="Arial"/>
            </a:endParaRPr>
          </a:p>
        </p:txBody>
      </p:sp>
      <p:grpSp>
        <p:nvGrpSpPr>
          <p:cNvPr id="5" name="object 16"/>
          <p:cNvGrpSpPr>
            <a:grpSpLocks/>
          </p:cNvGrpSpPr>
          <p:nvPr/>
        </p:nvGrpSpPr>
        <p:grpSpPr bwMode="auto">
          <a:xfrm>
            <a:off x="5346700" y="1122173"/>
            <a:ext cx="4202172" cy="3716650"/>
            <a:chOff x="6096000" y="1018032"/>
            <a:chExt cx="4791075" cy="3369310"/>
          </a:xfrm>
        </p:grpSpPr>
        <p:sp>
          <p:nvSpPr>
            <p:cNvPr id="46157" name="object 17"/>
            <p:cNvSpPr>
              <a:spLocks noChangeArrowheads="1"/>
            </p:cNvSpPr>
            <p:nvPr/>
          </p:nvSpPr>
          <p:spPr bwMode="auto">
            <a:xfrm>
              <a:off x="6096000" y="1018032"/>
              <a:ext cx="60960" cy="2941320"/>
            </a:xfrm>
            <a:custGeom>
              <a:avLst/>
              <a:gdLst>
                <a:gd name="T0" fmla="*/ 21336 w 60960"/>
                <a:gd name="T1" fmla="*/ 0 h 2941320"/>
                <a:gd name="T2" fmla="*/ 0 w 60960"/>
                <a:gd name="T3" fmla="*/ 2941192 h 2941320"/>
                <a:gd name="T4" fmla="*/ 39624 w 60960"/>
                <a:gd name="T5" fmla="*/ 2941192 h 2941320"/>
                <a:gd name="T6" fmla="*/ 60960 w 60960"/>
                <a:gd name="T7" fmla="*/ 762 h 2941320"/>
                <a:gd name="T8" fmla="*/ 21336 w 60960"/>
                <a:gd name="T9" fmla="*/ 0 h 2941320"/>
                <a:gd name="T10" fmla="*/ 0 60000 65536"/>
                <a:gd name="T11" fmla="*/ 0 60000 65536"/>
                <a:gd name="T12" fmla="*/ 0 60000 65536"/>
                <a:gd name="T13" fmla="*/ 0 60000 65536"/>
                <a:gd name="T14" fmla="*/ 0 60000 65536"/>
                <a:gd name="T15" fmla="*/ 0 w 60960"/>
                <a:gd name="T16" fmla="*/ 0 h 2941320"/>
                <a:gd name="T17" fmla="*/ 60960 w 60960"/>
                <a:gd name="T18" fmla="*/ 2941320 h 2941320"/>
              </a:gdLst>
              <a:ahLst/>
              <a:cxnLst>
                <a:cxn ang="T10">
                  <a:pos x="T0" y="T1"/>
                </a:cxn>
                <a:cxn ang="T11">
                  <a:pos x="T2" y="T3"/>
                </a:cxn>
                <a:cxn ang="T12">
                  <a:pos x="T4" y="T5"/>
                </a:cxn>
                <a:cxn ang="T13">
                  <a:pos x="T6" y="T7"/>
                </a:cxn>
                <a:cxn ang="T14">
                  <a:pos x="T8" y="T9"/>
                </a:cxn>
              </a:cxnLst>
              <a:rect l="T15" t="T16" r="T17" b="T18"/>
              <a:pathLst>
                <a:path w="60960" h="2941320">
                  <a:moveTo>
                    <a:pt x="21336" y="0"/>
                  </a:moveTo>
                  <a:lnTo>
                    <a:pt x="0" y="2941192"/>
                  </a:lnTo>
                  <a:lnTo>
                    <a:pt x="39624" y="2941192"/>
                  </a:lnTo>
                  <a:lnTo>
                    <a:pt x="60960" y="762"/>
                  </a:lnTo>
                  <a:lnTo>
                    <a:pt x="21336" y="0"/>
                  </a:lnTo>
                  <a:close/>
                </a:path>
              </a:pathLst>
            </a:custGeom>
            <a:solidFill>
              <a:srgbClr val="000000"/>
            </a:solidFill>
            <a:ln w="9525">
              <a:noFill/>
              <a:miter lim="800000"/>
              <a:headEnd/>
              <a:tailEnd/>
            </a:ln>
          </p:spPr>
          <p:txBody>
            <a:bodyPr lIns="0" tIns="0" rIns="0" bIns="0"/>
            <a:lstStyle/>
            <a:p>
              <a:endParaRPr lang="es-AR"/>
            </a:p>
          </p:txBody>
        </p:sp>
        <p:sp>
          <p:nvSpPr>
            <p:cNvPr id="46158" name="object 18"/>
            <p:cNvSpPr>
              <a:spLocks noChangeArrowheads="1"/>
            </p:cNvSpPr>
            <p:nvPr/>
          </p:nvSpPr>
          <p:spPr bwMode="auto">
            <a:xfrm>
              <a:off x="9119616" y="1728216"/>
              <a:ext cx="1767839" cy="2658745"/>
            </a:xfrm>
            <a:custGeom>
              <a:avLst/>
              <a:gdLst>
                <a:gd name="T0" fmla="*/ 12191 w 1767840"/>
                <a:gd name="T1" fmla="*/ 70738 h 2658745"/>
                <a:gd name="T2" fmla="*/ 25907 w 1767840"/>
                <a:gd name="T3" fmla="*/ 82931 h 2658745"/>
                <a:gd name="T4" fmla="*/ 34289 w 1767840"/>
                <a:gd name="T5" fmla="*/ 87503 h 2658745"/>
                <a:gd name="T6" fmla="*/ 59435 w 1767840"/>
                <a:gd name="T7" fmla="*/ 94361 h 2658745"/>
                <a:gd name="T8" fmla="*/ 70865 w 1767840"/>
                <a:gd name="T9" fmla="*/ 96647 h 2658745"/>
                <a:gd name="T10" fmla="*/ 104648 w 1767840"/>
                <a:gd name="T11" fmla="*/ 144780 h 2658745"/>
                <a:gd name="T12" fmla="*/ 179704 w 1767840"/>
                <a:gd name="T13" fmla="*/ 376174 h 2658745"/>
                <a:gd name="T14" fmla="*/ 502538 w 1767840"/>
                <a:gd name="T15" fmla="*/ 1771523 h 2658745"/>
                <a:gd name="T16" fmla="*/ 622300 w 1767840"/>
                <a:gd name="T17" fmla="*/ 2217293 h 2658745"/>
                <a:gd name="T18" fmla="*/ 696594 w 1767840"/>
                <a:gd name="T19" fmla="*/ 2406777 h 2658745"/>
                <a:gd name="T20" fmla="*/ 822070 w 1767840"/>
                <a:gd name="T21" fmla="*/ 2586990 h 2658745"/>
                <a:gd name="T22" fmla="*/ 953261 w 1767840"/>
                <a:gd name="T23" fmla="*/ 2653665 h 2658745"/>
                <a:gd name="T24" fmla="*/ 964056 w 1767840"/>
                <a:gd name="T25" fmla="*/ 2656967 h 2658745"/>
                <a:gd name="T26" fmla="*/ 1082039 w 1767840"/>
                <a:gd name="T27" fmla="*/ 2626868 h 2658745"/>
                <a:gd name="T28" fmla="*/ 968882 w 1767840"/>
                <a:gd name="T29" fmla="*/ 2575179 h 2658745"/>
                <a:gd name="T30" fmla="*/ 830833 w 1767840"/>
                <a:gd name="T31" fmla="*/ 2478024 h 2658745"/>
                <a:gd name="T32" fmla="*/ 733170 w 1767840"/>
                <a:gd name="T33" fmla="*/ 2290572 h 2658745"/>
                <a:gd name="T34" fmla="*/ 670686 w 1767840"/>
                <a:gd name="T35" fmla="*/ 2100961 h 2658745"/>
                <a:gd name="T36" fmla="*/ 508253 w 1767840"/>
                <a:gd name="T37" fmla="*/ 1450721 h 2658745"/>
                <a:gd name="T38" fmla="*/ 221614 w 1767840"/>
                <a:gd name="T39" fmla="*/ 229997 h 2658745"/>
                <a:gd name="T40" fmla="*/ 158114 w 1767840"/>
                <a:gd name="T41" fmla="*/ 76708 h 2658745"/>
                <a:gd name="T42" fmla="*/ 963422 w 1767840"/>
                <a:gd name="T43" fmla="*/ 2657094 h 2658745"/>
                <a:gd name="T44" fmla="*/ 1386331 w 1767840"/>
                <a:gd name="T45" fmla="*/ 1892046 h 2658745"/>
                <a:gd name="T46" fmla="*/ 1330070 w 1767840"/>
                <a:gd name="T47" fmla="*/ 1993773 h 2658745"/>
                <a:gd name="T48" fmla="*/ 1256156 w 1767840"/>
                <a:gd name="T49" fmla="*/ 2232787 h 2658745"/>
                <a:gd name="T50" fmla="*/ 1191640 w 1767840"/>
                <a:gd name="T51" fmla="*/ 2418842 h 2658745"/>
                <a:gd name="T52" fmla="*/ 1040637 w 1767840"/>
                <a:gd name="T53" fmla="*/ 2557018 h 2658745"/>
                <a:gd name="T54" fmla="*/ 1196975 w 1767840"/>
                <a:gd name="T55" fmla="*/ 2549017 h 2658745"/>
                <a:gd name="T56" fmla="*/ 1289938 w 1767840"/>
                <a:gd name="T57" fmla="*/ 2391410 h 2658745"/>
                <a:gd name="T58" fmla="*/ 1379219 w 1767840"/>
                <a:gd name="T59" fmla="*/ 2095881 h 2658745"/>
                <a:gd name="T60" fmla="*/ 1449831 w 1767840"/>
                <a:gd name="T61" fmla="*/ 1942846 h 2658745"/>
                <a:gd name="T62" fmla="*/ 1534794 w 1767840"/>
                <a:gd name="T63" fmla="*/ 1895729 h 2658745"/>
                <a:gd name="T64" fmla="*/ 1452117 w 1767840"/>
                <a:gd name="T65" fmla="*/ 1941322 h 2658745"/>
                <a:gd name="T66" fmla="*/ 1454403 w 1767840"/>
                <a:gd name="T67" fmla="*/ 1942846 h 2658745"/>
                <a:gd name="T68" fmla="*/ 1481835 w 1767840"/>
                <a:gd name="T69" fmla="*/ 1956562 h 2658745"/>
                <a:gd name="T70" fmla="*/ 1528063 w 1767840"/>
                <a:gd name="T71" fmla="*/ 1994408 h 2658745"/>
                <a:gd name="T72" fmla="*/ 1648967 w 1767840"/>
                <a:gd name="T73" fmla="*/ 2137918 h 2658745"/>
                <a:gd name="T74" fmla="*/ 1767331 w 1767840"/>
                <a:gd name="T75" fmla="*/ 2167509 h 2658745"/>
                <a:gd name="T76" fmla="*/ 1685289 w 1767840"/>
                <a:gd name="T77" fmla="*/ 2053336 h 2658745"/>
                <a:gd name="T78" fmla="*/ 1588250 w 1767840"/>
                <a:gd name="T79" fmla="*/ 1941322 h 2658745"/>
                <a:gd name="T80" fmla="*/ 80009 w 1767840"/>
                <a:gd name="T81" fmla="*/ 36449 h 2658745"/>
                <a:gd name="T82" fmla="*/ 71119 w 1767840"/>
                <a:gd name="T83" fmla="*/ 16891 h 2658745"/>
                <a:gd name="T84" fmla="*/ 69789 w 1767840"/>
                <a:gd name="T85" fmla="*/ 14605 h 2658745"/>
                <a:gd name="T86" fmla="*/ 66039 w 1767840"/>
                <a:gd name="T87" fmla="*/ 10413 h 2658745"/>
                <a:gd name="T88" fmla="*/ 73405 w 1767840"/>
                <a:gd name="T89" fmla="*/ 16891 h 2658745"/>
                <a:gd name="T90" fmla="*/ 73405 w 1767840"/>
                <a:gd name="T91" fmla="*/ 16891 h 2658745"/>
                <a:gd name="T92" fmla="*/ 86105 w 1767840"/>
                <a:gd name="T93" fmla="*/ 18161 h 2658745"/>
                <a:gd name="T94" fmla="*/ 66039 w 1767840"/>
                <a:gd name="T95" fmla="*/ 14605 h 2658745"/>
                <a:gd name="T96" fmla="*/ 69789 w 1767840"/>
                <a:gd name="T97" fmla="*/ 14605 h 26587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67840"/>
                <a:gd name="T148" fmla="*/ 0 h 2658745"/>
                <a:gd name="T149" fmla="*/ 1767840 w 1767840"/>
                <a:gd name="T150" fmla="*/ 2658745 h 26587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67840" h="2658745">
                  <a:moveTo>
                    <a:pt x="122799" y="36449"/>
                  </a:moveTo>
                  <a:lnTo>
                    <a:pt x="80009" y="36449"/>
                  </a:lnTo>
                  <a:lnTo>
                    <a:pt x="6857" y="62357"/>
                  </a:lnTo>
                  <a:lnTo>
                    <a:pt x="12191" y="70738"/>
                  </a:lnTo>
                  <a:lnTo>
                    <a:pt x="19811" y="78359"/>
                  </a:lnTo>
                  <a:lnTo>
                    <a:pt x="22859" y="80645"/>
                  </a:lnTo>
                  <a:lnTo>
                    <a:pt x="24383" y="81407"/>
                  </a:lnTo>
                  <a:lnTo>
                    <a:pt x="25907" y="82931"/>
                  </a:lnTo>
                  <a:lnTo>
                    <a:pt x="27431" y="83693"/>
                  </a:lnTo>
                  <a:lnTo>
                    <a:pt x="30479" y="85979"/>
                  </a:lnTo>
                  <a:lnTo>
                    <a:pt x="32003" y="86741"/>
                  </a:lnTo>
                  <a:lnTo>
                    <a:pt x="34289" y="87503"/>
                  </a:lnTo>
                  <a:lnTo>
                    <a:pt x="35813" y="88264"/>
                  </a:lnTo>
                  <a:lnTo>
                    <a:pt x="43433" y="91312"/>
                  </a:lnTo>
                  <a:lnTo>
                    <a:pt x="51815" y="93599"/>
                  </a:lnTo>
                  <a:lnTo>
                    <a:pt x="59435" y="94361"/>
                  </a:lnTo>
                  <a:lnTo>
                    <a:pt x="64769" y="95123"/>
                  </a:lnTo>
                  <a:lnTo>
                    <a:pt x="67055" y="95885"/>
                  </a:lnTo>
                  <a:lnTo>
                    <a:pt x="69341" y="95885"/>
                  </a:lnTo>
                  <a:lnTo>
                    <a:pt x="70865" y="96647"/>
                  </a:lnTo>
                  <a:lnTo>
                    <a:pt x="73151" y="98171"/>
                  </a:lnTo>
                  <a:lnTo>
                    <a:pt x="75437" y="100457"/>
                  </a:lnTo>
                  <a:lnTo>
                    <a:pt x="77724" y="101981"/>
                  </a:lnTo>
                  <a:lnTo>
                    <a:pt x="104648" y="144780"/>
                  </a:lnTo>
                  <a:lnTo>
                    <a:pt x="124713" y="193167"/>
                  </a:lnTo>
                  <a:lnTo>
                    <a:pt x="141604" y="240537"/>
                  </a:lnTo>
                  <a:lnTo>
                    <a:pt x="165100" y="320929"/>
                  </a:lnTo>
                  <a:lnTo>
                    <a:pt x="179704" y="376174"/>
                  </a:lnTo>
                  <a:lnTo>
                    <a:pt x="207136" y="486663"/>
                  </a:lnTo>
                  <a:lnTo>
                    <a:pt x="212470" y="510921"/>
                  </a:lnTo>
                  <a:lnTo>
                    <a:pt x="437895" y="1498854"/>
                  </a:lnTo>
                  <a:lnTo>
                    <a:pt x="502538" y="1771523"/>
                  </a:lnTo>
                  <a:lnTo>
                    <a:pt x="578103" y="2067179"/>
                  </a:lnTo>
                  <a:lnTo>
                    <a:pt x="592147" y="2117852"/>
                  </a:lnTo>
                  <a:lnTo>
                    <a:pt x="606678" y="2167763"/>
                  </a:lnTo>
                  <a:lnTo>
                    <a:pt x="622300" y="2217293"/>
                  </a:lnTo>
                  <a:lnTo>
                    <a:pt x="638936" y="2266315"/>
                  </a:lnTo>
                  <a:lnTo>
                    <a:pt x="656716" y="2314321"/>
                  </a:lnTo>
                  <a:lnTo>
                    <a:pt x="675893" y="2361184"/>
                  </a:lnTo>
                  <a:lnTo>
                    <a:pt x="696594" y="2406777"/>
                  </a:lnTo>
                  <a:lnTo>
                    <a:pt x="718819" y="2450846"/>
                  </a:lnTo>
                  <a:lnTo>
                    <a:pt x="758825" y="2514854"/>
                  </a:lnTo>
                  <a:lnTo>
                    <a:pt x="788797" y="2553335"/>
                  </a:lnTo>
                  <a:lnTo>
                    <a:pt x="822070" y="2586990"/>
                  </a:lnTo>
                  <a:lnTo>
                    <a:pt x="859535" y="2615311"/>
                  </a:lnTo>
                  <a:lnTo>
                    <a:pt x="902461" y="2637663"/>
                  </a:lnTo>
                  <a:lnTo>
                    <a:pt x="951864" y="2653411"/>
                  </a:lnTo>
                  <a:lnTo>
                    <a:pt x="953261" y="2653665"/>
                  </a:lnTo>
                  <a:lnTo>
                    <a:pt x="954151" y="2658745"/>
                  </a:lnTo>
                  <a:lnTo>
                    <a:pt x="963422" y="2657094"/>
                  </a:lnTo>
                  <a:lnTo>
                    <a:pt x="964056" y="2657094"/>
                  </a:lnTo>
                  <a:lnTo>
                    <a:pt x="964056" y="2656967"/>
                  </a:lnTo>
                  <a:lnTo>
                    <a:pt x="970914" y="2655697"/>
                  </a:lnTo>
                  <a:lnTo>
                    <a:pt x="988313" y="2652649"/>
                  </a:lnTo>
                  <a:lnTo>
                    <a:pt x="1036701" y="2642489"/>
                  </a:lnTo>
                  <a:lnTo>
                    <a:pt x="1082039" y="2626868"/>
                  </a:lnTo>
                  <a:lnTo>
                    <a:pt x="1124077" y="2605913"/>
                  </a:lnTo>
                  <a:lnTo>
                    <a:pt x="1162430" y="2579878"/>
                  </a:lnTo>
                  <a:lnTo>
                    <a:pt x="1167690" y="2575179"/>
                  </a:lnTo>
                  <a:lnTo>
                    <a:pt x="968882" y="2575179"/>
                  </a:lnTo>
                  <a:lnTo>
                    <a:pt x="928497" y="2561717"/>
                  </a:lnTo>
                  <a:lnTo>
                    <a:pt x="891031" y="2539873"/>
                  </a:lnTo>
                  <a:lnTo>
                    <a:pt x="859027" y="2511679"/>
                  </a:lnTo>
                  <a:lnTo>
                    <a:pt x="830833" y="2478024"/>
                  </a:lnTo>
                  <a:lnTo>
                    <a:pt x="804799" y="2439416"/>
                  </a:lnTo>
                  <a:lnTo>
                    <a:pt x="772159" y="2379218"/>
                  </a:lnTo>
                  <a:lnTo>
                    <a:pt x="751966" y="2335657"/>
                  </a:lnTo>
                  <a:lnTo>
                    <a:pt x="733170" y="2290572"/>
                  </a:lnTo>
                  <a:lnTo>
                    <a:pt x="715899" y="2244344"/>
                  </a:lnTo>
                  <a:lnTo>
                    <a:pt x="699769" y="2197227"/>
                  </a:lnTo>
                  <a:lnTo>
                    <a:pt x="684783" y="2149348"/>
                  </a:lnTo>
                  <a:lnTo>
                    <a:pt x="670686" y="2100961"/>
                  </a:lnTo>
                  <a:lnTo>
                    <a:pt x="657225" y="2052574"/>
                  </a:lnTo>
                  <a:lnTo>
                    <a:pt x="596264" y="1816481"/>
                  </a:lnTo>
                  <a:lnTo>
                    <a:pt x="580262" y="1752473"/>
                  </a:lnTo>
                  <a:lnTo>
                    <a:pt x="508253" y="1450721"/>
                  </a:lnTo>
                  <a:lnTo>
                    <a:pt x="314705" y="592963"/>
                  </a:lnTo>
                  <a:lnTo>
                    <a:pt x="265556" y="392557"/>
                  </a:lnTo>
                  <a:lnTo>
                    <a:pt x="226186" y="243586"/>
                  </a:lnTo>
                  <a:lnTo>
                    <a:pt x="221614" y="229997"/>
                  </a:lnTo>
                  <a:lnTo>
                    <a:pt x="217804" y="217043"/>
                  </a:lnTo>
                  <a:lnTo>
                    <a:pt x="203453" y="175133"/>
                  </a:lnTo>
                  <a:lnTo>
                    <a:pt x="183768" y="125349"/>
                  </a:lnTo>
                  <a:lnTo>
                    <a:pt x="158114" y="76708"/>
                  </a:lnTo>
                  <a:lnTo>
                    <a:pt x="125856" y="37973"/>
                  </a:lnTo>
                  <a:lnTo>
                    <a:pt x="122799" y="36449"/>
                  </a:lnTo>
                  <a:close/>
                </a:path>
                <a:path w="1767840" h="2658745">
                  <a:moveTo>
                    <a:pt x="964056" y="2657094"/>
                  </a:moveTo>
                  <a:lnTo>
                    <a:pt x="963422" y="2657094"/>
                  </a:lnTo>
                  <a:lnTo>
                    <a:pt x="964056" y="2657221"/>
                  </a:lnTo>
                  <a:lnTo>
                    <a:pt x="964056" y="2657094"/>
                  </a:lnTo>
                  <a:close/>
                </a:path>
                <a:path w="1767840" h="2658745">
                  <a:moveTo>
                    <a:pt x="1441450" y="1863089"/>
                  </a:moveTo>
                  <a:lnTo>
                    <a:pt x="1386331" y="1892046"/>
                  </a:lnTo>
                  <a:lnTo>
                    <a:pt x="1362202" y="1926082"/>
                  </a:lnTo>
                  <a:lnTo>
                    <a:pt x="1353819" y="1940560"/>
                  </a:lnTo>
                  <a:lnTo>
                    <a:pt x="1349248" y="1948942"/>
                  </a:lnTo>
                  <a:lnTo>
                    <a:pt x="1330070" y="1993773"/>
                  </a:lnTo>
                  <a:lnTo>
                    <a:pt x="1313179" y="2040128"/>
                  </a:lnTo>
                  <a:lnTo>
                    <a:pt x="1297812" y="2087626"/>
                  </a:lnTo>
                  <a:lnTo>
                    <a:pt x="1283461" y="2135759"/>
                  </a:lnTo>
                  <a:lnTo>
                    <a:pt x="1256156" y="2232787"/>
                  </a:lnTo>
                  <a:lnTo>
                    <a:pt x="1242059" y="2280793"/>
                  </a:lnTo>
                  <a:lnTo>
                    <a:pt x="1226947" y="2328164"/>
                  </a:lnTo>
                  <a:lnTo>
                    <a:pt x="1210309" y="2374265"/>
                  </a:lnTo>
                  <a:lnTo>
                    <a:pt x="1191640" y="2418842"/>
                  </a:lnTo>
                  <a:lnTo>
                    <a:pt x="1156461" y="2473960"/>
                  </a:lnTo>
                  <a:lnTo>
                    <a:pt x="1122933" y="2509012"/>
                  </a:lnTo>
                  <a:lnTo>
                    <a:pt x="1084452" y="2536444"/>
                  </a:lnTo>
                  <a:lnTo>
                    <a:pt x="1040637" y="2557018"/>
                  </a:lnTo>
                  <a:lnTo>
                    <a:pt x="990600" y="2571242"/>
                  </a:lnTo>
                  <a:lnTo>
                    <a:pt x="968882" y="2575179"/>
                  </a:lnTo>
                  <a:lnTo>
                    <a:pt x="1167690" y="2575179"/>
                  </a:lnTo>
                  <a:lnTo>
                    <a:pt x="1196975" y="2549017"/>
                  </a:lnTo>
                  <a:lnTo>
                    <a:pt x="1227327" y="2513457"/>
                  </a:lnTo>
                  <a:lnTo>
                    <a:pt x="1253362" y="2473325"/>
                  </a:lnTo>
                  <a:lnTo>
                    <a:pt x="1274699" y="2428748"/>
                  </a:lnTo>
                  <a:lnTo>
                    <a:pt x="1289938" y="2391410"/>
                  </a:lnTo>
                  <a:lnTo>
                    <a:pt x="1306449" y="2342769"/>
                  </a:lnTo>
                  <a:lnTo>
                    <a:pt x="1321561" y="2293493"/>
                  </a:lnTo>
                  <a:lnTo>
                    <a:pt x="1364106" y="2145157"/>
                  </a:lnTo>
                  <a:lnTo>
                    <a:pt x="1379219" y="2095881"/>
                  </a:lnTo>
                  <a:lnTo>
                    <a:pt x="1401826" y="2029714"/>
                  </a:lnTo>
                  <a:lnTo>
                    <a:pt x="1425066" y="1976882"/>
                  </a:lnTo>
                  <a:lnTo>
                    <a:pt x="1447545" y="1944370"/>
                  </a:lnTo>
                  <a:lnTo>
                    <a:pt x="1449831" y="1942846"/>
                  </a:lnTo>
                  <a:lnTo>
                    <a:pt x="1451355" y="1941322"/>
                  </a:lnTo>
                  <a:lnTo>
                    <a:pt x="1588250" y="1941322"/>
                  </a:lnTo>
                  <a:lnTo>
                    <a:pt x="1566672" y="1920875"/>
                  </a:lnTo>
                  <a:lnTo>
                    <a:pt x="1534794" y="1895729"/>
                  </a:lnTo>
                  <a:lnTo>
                    <a:pt x="1471676" y="1865376"/>
                  </a:lnTo>
                  <a:lnTo>
                    <a:pt x="1441450" y="1863089"/>
                  </a:lnTo>
                  <a:close/>
                </a:path>
                <a:path w="1767840" h="2658745">
                  <a:moveTo>
                    <a:pt x="1588250" y="1941322"/>
                  </a:moveTo>
                  <a:lnTo>
                    <a:pt x="1452117" y="1941322"/>
                  </a:lnTo>
                  <a:lnTo>
                    <a:pt x="1452117" y="1942084"/>
                  </a:lnTo>
                  <a:lnTo>
                    <a:pt x="1452879" y="1942084"/>
                  </a:lnTo>
                  <a:lnTo>
                    <a:pt x="1453641" y="1942846"/>
                  </a:lnTo>
                  <a:lnTo>
                    <a:pt x="1454403" y="1942846"/>
                  </a:lnTo>
                  <a:lnTo>
                    <a:pt x="1461134" y="1945132"/>
                  </a:lnTo>
                  <a:lnTo>
                    <a:pt x="1468881" y="1948561"/>
                  </a:lnTo>
                  <a:lnTo>
                    <a:pt x="1476375" y="1952625"/>
                  </a:lnTo>
                  <a:lnTo>
                    <a:pt x="1481835" y="1956562"/>
                  </a:lnTo>
                  <a:lnTo>
                    <a:pt x="1487169" y="1959610"/>
                  </a:lnTo>
                  <a:lnTo>
                    <a:pt x="1491741" y="1963420"/>
                  </a:lnTo>
                  <a:lnTo>
                    <a:pt x="1510791" y="1978533"/>
                  </a:lnTo>
                  <a:lnTo>
                    <a:pt x="1528063" y="1994408"/>
                  </a:lnTo>
                  <a:lnTo>
                    <a:pt x="1560956" y="2028952"/>
                  </a:lnTo>
                  <a:lnTo>
                    <a:pt x="1596008" y="2070100"/>
                  </a:lnTo>
                  <a:lnTo>
                    <a:pt x="1622678" y="2103374"/>
                  </a:lnTo>
                  <a:lnTo>
                    <a:pt x="1648967" y="2137918"/>
                  </a:lnTo>
                  <a:lnTo>
                    <a:pt x="1674367" y="2173097"/>
                  </a:lnTo>
                  <a:lnTo>
                    <a:pt x="1697989" y="2208657"/>
                  </a:lnTo>
                  <a:lnTo>
                    <a:pt x="1699513" y="2210181"/>
                  </a:lnTo>
                  <a:lnTo>
                    <a:pt x="1767331" y="2167509"/>
                  </a:lnTo>
                  <a:lnTo>
                    <a:pt x="1765807" y="2165985"/>
                  </a:lnTo>
                  <a:lnTo>
                    <a:pt x="1765807" y="2165223"/>
                  </a:lnTo>
                  <a:lnTo>
                    <a:pt x="1732279" y="2117852"/>
                  </a:lnTo>
                  <a:lnTo>
                    <a:pt x="1685289" y="2053336"/>
                  </a:lnTo>
                  <a:lnTo>
                    <a:pt x="1657984" y="2018411"/>
                  </a:lnTo>
                  <a:lnTo>
                    <a:pt x="1628775" y="1983740"/>
                  </a:lnTo>
                  <a:lnTo>
                    <a:pt x="1598167" y="1950720"/>
                  </a:lnTo>
                  <a:lnTo>
                    <a:pt x="1588250" y="1941322"/>
                  </a:lnTo>
                  <a:close/>
                </a:path>
                <a:path w="1767840" h="2658745">
                  <a:moveTo>
                    <a:pt x="39877" y="0"/>
                  </a:moveTo>
                  <a:lnTo>
                    <a:pt x="1142" y="30099"/>
                  </a:lnTo>
                  <a:lnTo>
                    <a:pt x="0" y="43307"/>
                  </a:lnTo>
                  <a:lnTo>
                    <a:pt x="80009" y="36449"/>
                  </a:lnTo>
                  <a:lnTo>
                    <a:pt x="122799" y="36449"/>
                  </a:lnTo>
                  <a:lnTo>
                    <a:pt x="87125" y="18669"/>
                  </a:lnTo>
                  <a:lnTo>
                    <a:pt x="73405" y="18669"/>
                  </a:lnTo>
                  <a:lnTo>
                    <a:pt x="71119" y="16891"/>
                  </a:lnTo>
                  <a:lnTo>
                    <a:pt x="73405" y="16891"/>
                  </a:lnTo>
                  <a:lnTo>
                    <a:pt x="73405" y="15748"/>
                  </a:lnTo>
                  <a:lnTo>
                    <a:pt x="70357" y="15239"/>
                  </a:lnTo>
                  <a:lnTo>
                    <a:pt x="69789" y="14605"/>
                  </a:lnTo>
                  <a:lnTo>
                    <a:pt x="66039" y="14605"/>
                  </a:lnTo>
                  <a:lnTo>
                    <a:pt x="64007" y="14350"/>
                  </a:lnTo>
                  <a:lnTo>
                    <a:pt x="66039" y="14350"/>
                  </a:lnTo>
                  <a:lnTo>
                    <a:pt x="66039" y="10413"/>
                  </a:lnTo>
                  <a:lnTo>
                    <a:pt x="64134" y="8382"/>
                  </a:lnTo>
                  <a:lnTo>
                    <a:pt x="52704" y="2159"/>
                  </a:lnTo>
                  <a:lnTo>
                    <a:pt x="39877" y="0"/>
                  </a:lnTo>
                  <a:close/>
                </a:path>
                <a:path w="1767840" h="2658745">
                  <a:moveTo>
                    <a:pt x="73405" y="16891"/>
                  </a:moveTo>
                  <a:lnTo>
                    <a:pt x="71119" y="16891"/>
                  </a:lnTo>
                  <a:lnTo>
                    <a:pt x="72389" y="17780"/>
                  </a:lnTo>
                  <a:lnTo>
                    <a:pt x="73405" y="18669"/>
                  </a:lnTo>
                  <a:lnTo>
                    <a:pt x="73405" y="16891"/>
                  </a:lnTo>
                  <a:close/>
                </a:path>
                <a:path w="1767840" h="2658745">
                  <a:moveTo>
                    <a:pt x="73405" y="15748"/>
                  </a:moveTo>
                  <a:lnTo>
                    <a:pt x="73405" y="18669"/>
                  </a:lnTo>
                  <a:lnTo>
                    <a:pt x="87125" y="18669"/>
                  </a:lnTo>
                  <a:lnTo>
                    <a:pt x="86105" y="18161"/>
                  </a:lnTo>
                  <a:lnTo>
                    <a:pt x="73405" y="15748"/>
                  </a:lnTo>
                  <a:close/>
                </a:path>
                <a:path w="1767840" h="2658745">
                  <a:moveTo>
                    <a:pt x="66039" y="14350"/>
                  </a:moveTo>
                  <a:lnTo>
                    <a:pt x="65531" y="14350"/>
                  </a:lnTo>
                  <a:lnTo>
                    <a:pt x="66039" y="14605"/>
                  </a:lnTo>
                  <a:lnTo>
                    <a:pt x="66039" y="14350"/>
                  </a:lnTo>
                  <a:close/>
                </a:path>
                <a:path w="1767840" h="2658745">
                  <a:moveTo>
                    <a:pt x="66039" y="10413"/>
                  </a:moveTo>
                  <a:lnTo>
                    <a:pt x="66039" y="14605"/>
                  </a:lnTo>
                  <a:lnTo>
                    <a:pt x="69789" y="14605"/>
                  </a:lnTo>
                  <a:lnTo>
                    <a:pt x="66039" y="10413"/>
                  </a:lnTo>
                  <a:close/>
                </a:path>
              </a:pathLst>
            </a:custGeom>
            <a:solidFill>
              <a:srgbClr val="C00000"/>
            </a:solidFill>
            <a:ln w="9525">
              <a:noFill/>
              <a:miter lim="800000"/>
              <a:headEnd/>
              <a:tailEnd/>
            </a:ln>
          </p:spPr>
          <p:txBody>
            <a:bodyPr lIns="0" tIns="0" rIns="0" bIns="0"/>
            <a:lstStyle/>
            <a:p>
              <a:endParaRPr lang="es-AR"/>
            </a:p>
          </p:txBody>
        </p:sp>
        <p:sp>
          <p:nvSpPr>
            <p:cNvPr id="46159" name="object 19"/>
            <p:cNvSpPr>
              <a:spLocks noChangeArrowheads="1"/>
            </p:cNvSpPr>
            <p:nvPr/>
          </p:nvSpPr>
          <p:spPr bwMode="auto">
            <a:xfrm>
              <a:off x="9040368" y="1792223"/>
              <a:ext cx="668020" cy="30480"/>
            </a:xfrm>
            <a:custGeom>
              <a:avLst/>
              <a:gdLst>
                <a:gd name="T0" fmla="*/ 106807 w 668020"/>
                <a:gd name="T1" fmla="*/ 762 h 30480"/>
                <a:gd name="T2" fmla="*/ 0 w 668020"/>
                <a:gd name="T3" fmla="*/ 0 h 30480"/>
                <a:gd name="T4" fmla="*/ 0 w 668020"/>
                <a:gd name="T5" fmla="*/ 27178 h 30480"/>
                <a:gd name="T6" fmla="*/ 106807 w 668020"/>
                <a:gd name="T7" fmla="*/ 28067 h 30480"/>
                <a:gd name="T8" fmla="*/ 106807 w 668020"/>
                <a:gd name="T9" fmla="*/ 762 h 30480"/>
                <a:gd name="T10" fmla="*/ 293751 w 668020"/>
                <a:gd name="T11" fmla="*/ 1524 h 30480"/>
                <a:gd name="T12" fmla="*/ 186944 w 668020"/>
                <a:gd name="T13" fmla="*/ 762 h 30480"/>
                <a:gd name="T14" fmla="*/ 186944 w 668020"/>
                <a:gd name="T15" fmla="*/ 28067 h 30480"/>
                <a:gd name="T16" fmla="*/ 293751 w 668020"/>
                <a:gd name="T17" fmla="*/ 28829 h 30480"/>
                <a:gd name="T18" fmla="*/ 293751 w 668020"/>
                <a:gd name="T19" fmla="*/ 1524 h 30480"/>
                <a:gd name="T20" fmla="*/ 480568 w 668020"/>
                <a:gd name="T21" fmla="*/ 2286 h 30480"/>
                <a:gd name="T22" fmla="*/ 373761 w 668020"/>
                <a:gd name="T23" fmla="*/ 1524 h 30480"/>
                <a:gd name="T24" fmla="*/ 373761 w 668020"/>
                <a:gd name="T25" fmla="*/ 28829 h 30480"/>
                <a:gd name="T26" fmla="*/ 480568 w 668020"/>
                <a:gd name="T27" fmla="*/ 29591 h 30480"/>
                <a:gd name="T28" fmla="*/ 480568 w 668020"/>
                <a:gd name="T29" fmla="*/ 2286 h 30480"/>
                <a:gd name="T30" fmla="*/ 667499 w 668020"/>
                <a:gd name="T31" fmla="*/ 3124 h 30480"/>
                <a:gd name="T32" fmla="*/ 560705 w 668020"/>
                <a:gd name="T33" fmla="*/ 3124 h 30480"/>
                <a:gd name="T34" fmla="*/ 560705 w 668020"/>
                <a:gd name="T35" fmla="*/ 30353 h 30480"/>
                <a:gd name="T36" fmla="*/ 667499 w 668020"/>
                <a:gd name="T37" fmla="*/ 30353 h 30480"/>
                <a:gd name="T38" fmla="*/ 667499 w 668020"/>
                <a:gd name="T39" fmla="*/ 3124 h 3048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68020"/>
                <a:gd name="T61" fmla="*/ 0 h 30480"/>
                <a:gd name="T62" fmla="*/ 668020 w 668020"/>
                <a:gd name="T63" fmla="*/ 30480 h 3048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68020" h="30480">
                  <a:moveTo>
                    <a:pt x="106807" y="762"/>
                  </a:moveTo>
                  <a:lnTo>
                    <a:pt x="0" y="0"/>
                  </a:lnTo>
                  <a:lnTo>
                    <a:pt x="0" y="27178"/>
                  </a:lnTo>
                  <a:lnTo>
                    <a:pt x="106807" y="28067"/>
                  </a:lnTo>
                  <a:lnTo>
                    <a:pt x="106807" y="762"/>
                  </a:lnTo>
                  <a:close/>
                </a:path>
                <a:path w="668020" h="30480">
                  <a:moveTo>
                    <a:pt x="293751" y="1524"/>
                  </a:moveTo>
                  <a:lnTo>
                    <a:pt x="186944" y="762"/>
                  </a:lnTo>
                  <a:lnTo>
                    <a:pt x="186944" y="28067"/>
                  </a:lnTo>
                  <a:lnTo>
                    <a:pt x="293751" y="28829"/>
                  </a:lnTo>
                  <a:lnTo>
                    <a:pt x="293751" y="1524"/>
                  </a:lnTo>
                  <a:close/>
                </a:path>
                <a:path w="668020" h="30480">
                  <a:moveTo>
                    <a:pt x="480568" y="2286"/>
                  </a:moveTo>
                  <a:lnTo>
                    <a:pt x="373761" y="1524"/>
                  </a:lnTo>
                  <a:lnTo>
                    <a:pt x="373761" y="28829"/>
                  </a:lnTo>
                  <a:lnTo>
                    <a:pt x="480568" y="29591"/>
                  </a:lnTo>
                  <a:lnTo>
                    <a:pt x="480568" y="2286"/>
                  </a:lnTo>
                  <a:close/>
                </a:path>
                <a:path w="668020" h="30480">
                  <a:moveTo>
                    <a:pt x="667499" y="3124"/>
                  </a:moveTo>
                  <a:lnTo>
                    <a:pt x="560705" y="3124"/>
                  </a:lnTo>
                  <a:lnTo>
                    <a:pt x="560705" y="30353"/>
                  </a:lnTo>
                  <a:lnTo>
                    <a:pt x="667499" y="30353"/>
                  </a:lnTo>
                  <a:lnTo>
                    <a:pt x="667499" y="3124"/>
                  </a:lnTo>
                  <a:close/>
                </a:path>
              </a:pathLst>
            </a:custGeom>
            <a:solidFill>
              <a:srgbClr val="000000"/>
            </a:solidFill>
            <a:ln w="9525">
              <a:noFill/>
              <a:miter lim="800000"/>
              <a:headEnd/>
              <a:tailEnd/>
            </a:ln>
          </p:spPr>
          <p:txBody>
            <a:bodyPr lIns="0" tIns="0" rIns="0" bIns="0"/>
            <a:lstStyle/>
            <a:p>
              <a:endParaRPr lang="es-AR"/>
            </a:p>
          </p:txBody>
        </p:sp>
      </p:grpSp>
      <p:sp>
        <p:nvSpPr>
          <p:cNvPr id="20" name="object 20"/>
          <p:cNvSpPr txBox="1"/>
          <p:nvPr/>
        </p:nvSpPr>
        <p:spPr>
          <a:xfrm>
            <a:off x="5050126" y="2377396"/>
            <a:ext cx="160122" cy="296876"/>
          </a:xfrm>
          <a:prstGeom prst="rect">
            <a:avLst/>
          </a:prstGeom>
        </p:spPr>
        <p:txBody>
          <a:bodyPr lIns="0" tIns="12065" rIns="0" bIns="0">
            <a:spAutoFit/>
          </a:bodyPr>
          <a:lstStyle/>
          <a:p>
            <a:pPr marL="12700">
              <a:spcBef>
                <a:spcPts val="95"/>
              </a:spcBef>
              <a:defRPr/>
            </a:pPr>
            <a:r>
              <a:rPr sz="1850" spc="-5" dirty="0">
                <a:latin typeface="Arial"/>
                <a:cs typeface="Arial"/>
              </a:rPr>
              <a:t>V</a:t>
            </a:r>
            <a:endParaRPr sz="1850">
              <a:latin typeface="Arial"/>
              <a:cs typeface="Arial"/>
            </a:endParaRPr>
          </a:p>
        </p:txBody>
      </p:sp>
      <p:sp>
        <p:nvSpPr>
          <p:cNvPr id="21" name="object 21"/>
          <p:cNvSpPr txBox="1"/>
          <p:nvPr/>
        </p:nvSpPr>
        <p:spPr>
          <a:xfrm>
            <a:off x="8544974" y="1881960"/>
            <a:ext cx="247842" cy="459100"/>
          </a:xfrm>
          <a:prstGeom prst="rect">
            <a:avLst/>
          </a:prstGeom>
        </p:spPr>
        <p:txBody>
          <a:bodyPr lIns="0" tIns="12700" rIns="0" bIns="0">
            <a:spAutoFit/>
          </a:bodyPr>
          <a:lstStyle/>
          <a:p>
            <a:pPr marL="12700">
              <a:spcBef>
                <a:spcPts val="100"/>
              </a:spcBef>
              <a:defRPr/>
            </a:pPr>
            <a:r>
              <a:rPr sz="1450" spc="-25" dirty="0">
                <a:latin typeface="Arial"/>
                <a:cs typeface="Arial"/>
              </a:rPr>
              <a:t>1.0</a:t>
            </a:r>
            <a:endParaRPr sz="1450">
              <a:latin typeface="Arial"/>
              <a:cs typeface="Arial"/>
            </a:endParaRPr>
          </a:p>
        </p:txBody>
      </p:sp>
      <p:grpSp>
        <p:nvGrpSpPr>
          <p:cNvPr id="6" name="object 22"/>
          <p:cNvGrpSpPr>
            <a:grpSpLocks/>
          </p:cNvGrpSpPr>
          <p:nvPr/>
        </p:nvGrpSpPr>
        <p:grpSpPr bwMode="auto">
          <a:xfrm>
            <a:off x="5744918" y="1242969"/>
            <a:ext cx="3531050" cy="3602858"/>
            <a:chOff x="6550152" y="1127760"/>
            <a:chExt cx="4025265" cy="3267075"/>
          </a:xfrm>
        </p:grpSpPr>
        <p:sp>
          <p:nvSpPr>
            <p:cNvPr id="46149" name="object 23"/>
            <p:cNvSpPr>
              <a:spLocks noChangeArrowheads="1"/>
            </p:cNvSpPr>
            <p:nvPr/>
          </p:nvSpPr>
          <p:spPr bwMode="auto">
            <a:xfrm>
              <a:off x="9192768" y="1601723"/>
              <a:ext cx="801370" cy="2733675"/>
            </a:xfrm>
            <a:custGeom>
              <a:avLst/>
              <a:gdLst>
                <a:gd name="T0" fmla="*/ 92202 w 801370"/>
                <a:gd name="T1" fmla="*/ 2331847 h 2733675"/>
                <a:gd name="T2" fmla="*/ 65532 w 801370"/>
                <a:gd name="T3" fmla="*/ 2331847 h 2733675"/>
                <a:gd name="T4" fmla="*/ 64770 w 801370"/>
                <a:gd name="T5" fmla="*/ 2733548 h 2733675"/>
                <a:gd name="T6" fmla="*/ 91440 w 801370"/>
                <a:gd name="T7" fmla="*/ 2733548 h 2733675"/>
                <a:gd name="T8" fmla="*/ 92202 w 801370"/>
                <a:gd name="T9" fmla="*/ 2331847 h 2733675"/>
                <a:gd name="T10" fmla="*/ 432943 w 801370"/>
                <a:gd name="T11" fmla="*/ 859917 h 2733675"/>
                <a:gd name="T12" fmla="*/ 326263 w 801370"/>
                <a:gd name="T13" fmla="*/ 859155 h 2733675"/>
                <a:gd name="T14" fmla="*/ 326263 w 801370"/>
                <a:gd name="T15" fmla="*/ 885825 h 2733675"/>
                <a:gd name="T16" fmla="*/ 432943 w 801370"/>
                <a:gd name="T17" fmla="*/ 886587 h 2733675"/>
                <a:gd name="T18" fmla="*/ 432943 w 801370"/>
                <a:gd name="T19" fmla="*/ 859917 h 2733675"/>
                <a:gd name="T20" fmla="*/ 615188 w 801370"/>
                <a:gd name="T21" fmla="*/ 2119884 h 2733675"/>
                <a:gd name="T22" fmla="*/ 523621 w 801370"/>
                <a:gd name="T23" fmla="*/ 2114677 h 2733675"/>
                <a:gd name="T24" fmla="*/ 234188 w 801370"/>
                <a:gd name="T25" fmla="*/ 884936 h 2733675"/>
                <a:gd name="T26" fmla="*/ 246253 w 801370"/>
                <a:gd name="T27" fmla="*/ 885063 h 2733675"/>
                <a:gd name="T28" fmla="*/ 246253 w 801370"/>
                <a:gd name="T29" fmla="*/ 858393 h 2733675"/>
                <a:gd name="T30" fmla="*/ 227838 w 801370"/>
                <a:gd name="T31" fmla="*/ 858266 h 2733675"/>
                <a:gd name="T32" fmla="*/ 25908 w 801370"/>
                <a:gd name="T33" fmla="*/ 0 h 2733675"/>
                <a:gd name="T34" fmla="*/ 0 w 801370"/>
                <a:gd name="T35" fmla="*/ 6096 h 2733675"/>
                <a:gd name="T36" fmla="*/ 200533 w 801370"/>
                <a:gd name="T37" fmla="*/ 858012 h 2733675"/>
                <a:gd name="T38" fmla="*/ 139446 w 801370"/>
                <a:gd name="T39" fmla="*/ 857631 h 2733675"/>
                <a:gd name="T40" fmla="*/ 139446 w 801370"/>
                <a:gd name="T41" fmla="*/ 884301 h 2733675"/>
                <a:gd name="T42" fmla="*/ 206756 w 801370"/>
                <a:gd name="T43" fmla="*/ 884682 h 2733675"/>
                <a:gd name="T44" fmla="*/ 551815 w 801370"/>
                <a:gd name="T45" fmla="*/ 2350897 h 2733675"/>
                <a:gd name="T46" fmla="*/ 577723 w 801370"/>
                <a:gd name="T47" fmla="*/ 2344801 h 2733675"/>
                <a:gd name="T48" fmla="*/ 529971 w 801370"/>
                <a:gd name="T49" fmla="*/ 2141855 h 2733675"/>
                <a:gd name="T50" fmla="*/ 613664 w 801370"/>
                <a:gd name="T51" fmla="*/ 2146554 h 2733675"/>
                <a:gd name="T52" fmla="*/ 615188 w 801370"/>
                <a:gd name="T53" fmla="*/ 2119884 h 2733675"/>
                <a:gd name="T54" fmla="*/ 619760 w 801370"/>
                <a:gd name="T55" fmla="*/ 861441 h 2733675"/>
                <a:gd name="T56" fmla="*/ 512953 w 801370"/>
                <a:gd name="T57" fmla="*/ 860679 h 2733675"/>
                <a:gd name="T58" fmla="*/ 512953 w 801370"/>
                <a:gd name="T59" fmla="*/ 887349 h 2733675"/>
                <a:gd name="T60" fmla="*/ 619760 w 801370"/>
                <a:gd name="T61" fmla="*/ 888111 h 2733675"/>
                <a:gd name="T62" fmla="*/ 619760 w 801370"/>
                <a:gd name="T63" fmla="*/ 861441 h 2733675"/>
                <a:gd name="T64" fmla="*/ 801116 w 801370"/>
                <a:gd name="T65" fmla="*/ 2131314 h 2733675"/>
                <a:gd name="T66" fmla="*/ 695198 w 801370"/>
                <a:gd name="T67" fmla="*/ 2125218 h 2733675"/>
                <a:gd name="T68" fmla="*/ 693674 w 801370"/>
                <a:gd name="T69" fmla="*/ 2151888 h 2733675"/>
                <a:gd name="T70" fmla="*/ 799592 w 801370"/>
                <a:gd name="T71" fmla="*/ 2157984 h 2733675"/>
                <a:gd name="T72" fmla="*/ 801116 w 801370"/>
                <a:gd name="T73" fmla="*/ 2131314 h 27336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1370"/>
                <a:gd name="T112" fmla="*/ 0 h 2733675"/>
                <a:gd name="T113" fmla="*/ 801370 w 801370"/>
                <a:gd name="T114" fmla="*/ 2733675 h 27336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1370" h="2733675">
                  <a:moveTo>
                    <a:pt x="92202" y="2331847"/>
                  </a:moveTo>
                  <a:lnTo>
                    <a:pt x="65532" y="2331847"/>
                  </a:lnTo>
                  <a:lnTo>
                    <a:pt x="64770" y="2733548"/>
                  </a:lnTo>
                  <a:lnTo>
                    <a:pt x="91440" y="2733548"/>
                  </a:lnTo>
                  <a:lnTo>
                    <a:pt x="92202" y="2331847"/>
                  </a:lnTo>
                  <a:close/>
                </a:path>
                <a:path w="801370" h="2733675">
                  <a:moveTo>
                    <a:pt x="432943" y="859917"/>
                  </a:moveTo>
                  <a:lnTo>
                    <a:pt x="326263" y="859155"/>
                  </a:lnTo>
                  <a:lnTo>
                    <a:pt x="326263" y="885825"/>
                  </a:lnTo>
                  <a:lnTo>
                    <a:pt x="432943" y="886587"/>
                  </a:lnTo>
                  <a:lnTo>
                    <a:pt x="432943" y="859917"/>
                  </a:lnTo>
                  <a:close/>
                </a:path>
                <a:path w="801370" h="2733675">
                  <a:moveTo>
                    <a:pt x="615188" y="2119884"/>
                  </a:moveTo>
                  <a:lnTo>
                    <a:pt x="523621" y="2114677"/>
                  </a:lnTo>
                  <a:lnTo>
                    <a:pt x="234188" y="884936"/>
                  </a:lnTo>
                  <a:lnTo>
                    <a:pt x="246253" y="885063"/>
                  </a:lnTo>
                  <a:lnTo>
                    <a:pt x="246253" y="858393"/>
                  </a:lnTo>
                  <a:lnTo>
                    <a:pt x="227838" y="858266"/>
                  </a:lnTo>
                  <a:lnTo>
                    <a:pt x="25908" y="0"/>
                  </a:lnTo>
                  <a:lnTo>
                    <a:pt x="0" y="6096"/>
                  </a:lnTo>
                  <a:lnTo>
                    <a:pt x="200533" y="858012"/>
                  </a:lnTo>
                  <a:lnTo>
                    <a:pt x="139446" y="857631"/>
                  </a:lnTo>
                  <a:lnTo>
                    <a:pt x="139446" y="884301"/>
                  </a:lnTo>
                  <a:lnTo>
                    <a:pt x="206756" y="884682"/>
                  </a:lnTo>
                  <a:lnTo>
                    <a:pt x="551815" y="2350897"/>
                  </a:lnTo>
                  <a:lnTo>
                    <a:pt x="577723" y="2344801"/>
                  </a:lnTo>
                  <a:lnTo>
                    <a:pt x="529971" y="2141855"/>
                  </a:lnTo>
                  <a:lnTo>
                    <a:pt x="613664" y="2146554"/>
                  </a:lnTo>
                  <a:lnTo>
                    <a:pt x="615188" y="2119884"/>
                  </a:lnTo>
                  <a:close/>
                </a:path>
                <a:path w="801370" h="2733675">
                  <a:moveTo>
                    <a:pt x="619760" y="861441"/>
                  </a:moveTo>
                  <a:lnTo>
                    <a:pt x="512953" y="860679"/>
                  </a:lnTo>
                  <a:lnTo>
                    <a:pt x="512953" y="887349"/>
                  </a:lnTo>
                  <a:lnTo>
                    <a:pt x="619760" y="888111"/>
                  </a:lnTo>
                  <a:lnTo>
                    <a:pt x="619760" y="861441"/>
                  </a:lnTo>
                  <a:close/>
                </a:path>
                <a:path w="801370" h="2733675">
                  <a:moveTo>
                    <a:pt x="801116" y="2131314"/>
                  </a:moveTo>
                  <a:lnTo>
                    <a:pt x="695198" y="2125218"/>
                  </a:lnTo>
                  <a:lnTo>
                    <a:pt x="693674" y="2151888"/>
                  </a:lnTo>
                  <a:lnTo>
                    <a:pt x="799592" y="2157984"/>
                  </a:lnTo>
                  <a:lnTo>
                    <a:pt x="801116" y="2131314"/>
                  </a:lnTo>
                  <a:close/>
                </a:path>
              </a:pathLst>
            </a:custGeom>
            <a:solidFill>
              <a:srgbClr val="000000"/>
            </a:solidFill>
            <a:ln w="9525">
              <a:noFill/>
              <a:miter lim="800000"/>
              <a:headEnd/>
              <a:tailEnd/>
            </a:ln>
          </p:spPr>
          <p:txBody>
            <a:bodyPr lIns="0" tIns="0" rIns="0" bIns="0"/>
            <a:lstStyle/>
            <a:p>
              <a:endParaRPr lang="es-AR"/>
            </a:p>
          </p:txBody>
        </p:sp>
        <p:pic>
          <p:nvPicPr>
            <p:cNvPr id="46150" name="object 24"/>
            <p:cNvPicPr>
              <a:picLocks noChangeAspect="1" noChangeArrowheads="1"/>
            </p:cNvPicPr>
            <p:nvPr/>
          </p:nvPicPr>
          <p:blipFill>
            <a:blip r:embed="rId4"/>
            <a:srcRect/>
            <a:stretch>
              <a:fillRect/>
            </a:stretch>
          </p:blipFill>
          <p:spPr bwMode="auto">
            <a:xfrm>
              <a:off x="6893052" y="1365504"/>
              <a:ext cx="158496" cy="167639"/>
            </a:xfrm>
            <a:prstGeom prst="rect">
              <a:avLst/>
            </a:prstGeom>
            <a:noFill/>
            <a:ln w="9525">
              <a:noFill/>
              <a:miter lim="800000"/>
              <a:headEnd/>
              <a:tailEnd/>
            </a:ln>
          </p:spPr>
        </p:pic>
        <p:pic>
          <p:nvPicPr>
            <p:cNvPr id="46151" name="object 25"/>
            <p:cNvPicPr>
              <a:picLocks noChangeAspect="1" noChangeArrowheads="1"/>
            </p:cNvPicPr>
            <p:nvPr/>
          </p:nvPicPr>
          <p:blipFill>
            <a:blip r:embed="rId5"/>
            <a:srcRect/>
            <a:stretch>
              <a:fillRect/>
            </a:stretch>
          </p:blipFill>
          <p:spPr bwMode="auto">
            <a:xfrm>
              <a:off x="6550152" y="3020567"/>
              <a:ext cx="158496" cy="169163"/>
            </a:xfrm>
            <a:prstGeom prst="rect">
              <a:avLst/>
            </a:prstGeom>
            <a:noFill/>
            <a:ln w="9525">
              <a:noFill/>
              <a:miter lim="800000"/>
              <a:headEnd/>
              <a:tailEnd/>
            </a:ln>
          </p:spPr>
        </p:pic>
        <p:pic>
          <p:nvPicPr>
            <p:cNvPr id="46152" name="object 26"/>
            <p:cNvPicPr>
              <a:picLocks noChangeAspect="1" noChangeArrowheads="1"/>
            </p:cNvPicPr>
            <p:nvPr/>
          </p:nvPicPr>
          <p:blipFill>
            <a:blip r:embed="rId6"/>
            <a:srcRect/>
            <a:stretch>
              <a:fillRect/>
            </a:stretch>
          </p:blipFill>
          <p:spPr bwMode="auto">
            <a:xfrm>
              <a:off x="9334500" y="2377440"/>
              <a:ext cx="160020" cy="169163"/>
            </a:xfrm>
            <a:prstGeom prst="rect">
              <a:avLst/>
            </a:prstGeom>
            <a:noFill/>
            <a:ln w="9525">
              <a:noFill/>
              <a:miter lim="800000"/>
              <a:headEnd/>
              <a:tailEnd/>
            </a:ln>
          </p:spPr>
        </p:pic>
        <p:pic>
          <p:nvPicPr>
            <p:cNvPr id="46153" name="object 27"/>
            <p:cNvPicPr>
              <a:picLocks noChangeAspect="1" noChangeArrowheads="1"/>
            </p:cNvPicPr>
            <p:nvPr/>
          </p:nvPicPr>
          <p:blipFill>
            <a:blip r:embed="rId7"/>
            <a:srcRect/>
            <a:stretch>
              <a:fillRect/>
            </a:stretch>
          </p:blipFill>
          <p:spPr bwMode="auto">
            <a:xfrm>
              <a:off x="9628632" y="3645408"/>
              <a:ext cx="160020" cy="169163"/>
            </a:xfrm>
            <a:prstGeom prst="rect">
              <a:avLst/>
            </a:prstGeom>
            <a:noFill/>
            <a:ln w="9525">
              <a:noFill/>
              <a:miter lim="800000"/>
              <a:headEnd/>
              <a:tailEnd/>
            </a:ln>
          </p:spPr>
        </p:pic>
        <p:sp>
          <p:nvSpPr>
            <p:cNvPr id="46154" name="object 28"/>
            <p:cNvSpPr>
              <a:spLocks noChangeArrowheads="1"/>
            </p:cNvSpPr>
            <p:nvPr/>
          </p:nvSpPr>
          <p:spPr bwMode="auto">
            <a:xfrm>
              <a:off x="9243060" y="1793747"/>
              <a:ext cx="38100" cy="2161540"/>
            </a:xfrm>
            <a:custGeom>
              <a:avLst/>
              <a:gdLst>
                <a:gd name="T0" fmla="*/ 26543 w 38100"/>
                <a:gd name="T1" fmla="*/ 106680 h 2161540"/>
                <a:gd name="T2" fmla="*/ 25781 w 38100"/>
                <a:gd name="T3" fmla="*/ 0 h 2161540"/>
                <a:gd name="T4" fmla="*/ 0 w 38100"/>
                <a:gd name="T5" fmla="*/ 0 h 2161540"/>
                <a:gd name="T6" fmla="*/ 762 w 38100"/>
                <a:gd name="T7" fmla="*/ 106680 h 2161540"/>
                <a:gd name="T8" fmla="*/ 26543 w 38100"/>
                <a:gd name="T9" fmla="*/ 106680 h 2161540"/>
                <a:gd name="T10" fmla="*/ 27305 w 38100"/>
                <a:gd name="T11" fmla="*/ 293497 h 2161540"/>
                <a:gd name="T12" fmla="*/ 26543 w 38100"/>
                <a:gd name="T13" fmla="*/ 186817 h 2161540"/>
                <a:gd name="T14" fmla="*/ 762 w 38100"/>
                <a:gd name="T15" fmla="*/ 186817 h 2161540"/>
                <a:gd name="T16" fmla="*/ 1524 w 38100"/>
                <a:gd name="T17" fmla="*/ 293497 h 2161540"/>
                <a:gd name="T18" fmla="*/ 27305 w 38100"/>
                <a:gd name="T19" fmla="*/ 293497 h 2161540"/>
                <a:gd name="T20" fmla="*/ 28702 w 38100"/>
                <a:gd name="T21" fmla="*/ 480187 h 2161540"/>
                <a:gd name="T22" fmla="*/ 28067 w 38100"/>
                <a:gd name="T23" fmla="*/ 373507 h 2161540"/>
                <a:gd name="T24" fmla="*/ 2159 w 38100"/>
                <a:gd name="T25" fmla="*/ 373507 h 2161540"/>
                <a:gd name="T26" fmla="*/ 2921 w 38100"/>
                <a:gd name="T27" fmla="*/ 480187 h 2161540"/>
                <a:gd name="T28" fmla="*/ 28702 w 38100"/>
                <a:gd name="T29" fmla="*/ 480187 h 2161540"/>
                <a:gd name="T30" fmla="*/ 29464 w 38100"/>
                <a:gd name="T31" fmla="*/ 667004 h 2161540"/>
                <a:gd name="T32" fmla="*/ 28702 w 38100"/>
                <a:gd name="T33" fmla="*/ 560324 h 2161540"/>
                <a:gd name="T34" fmla="*/ 2921 w 38100"/>
                <a:gd name="T35" fmla="*/ 560324 h 2161540"/>
                <a:gd name="T36" fmla="*/ 3683 w 38100"/>
                <a:gd name="T37" fmla="*/ 667004 h 2161540"/>
                <a:gd name="T38" fmla="*/ 29464 w 38100"/>
                <a:gd name="T39" fmla="*/ 667004 h 2161540"/>
                <a:gd name="T40" fmla="*/ 30251 w 38100"/>
                <a:gd name="T41" fmla="*/ 746975 h 2161540"/>
                <a:gd name="T42" fmla="*/ 4445 w 38100"/>
                <a:gd name="T43" fmla="*/ 746975 h 2161540"/>
                <a:gd name="T44" fmla="*/ 4445 w 38100"/>
                <a:gd name="T45" fmla="*/ 853694 h 2161540"/>
                <a:gd name="T46" fmla="*/ 30251 w 38100"/>
                <a:gd name="T47" fmla="*/ 853694 h 2161540"/>
                <a:gd name="T48" fmla="*/ 30251 w 38100"/>
                <a:gd name="T49" fmla="*/ 746975 h 2161540"/>
                <a:gd name="T50" fmla="*/ 31750 w 38100"/>
                <a:gd name="T51" fmla="*/ 1040511 h 2161540"/>
                <a:gd name="T52" fmla="*/ 30988 w 38100"/>
                <a:gd name="T53" fmla="*/ 933831 h 2161540"/>
                <a:gd name="T54" fmla="*/ 5207 w 38100"/>
                <a:gd name="T55" fmla="*/ 933831 h 2161540"/>
                <a:gd name="T56" fmla="*/ 5842 w 38100"/>
                <a:gd name="T57" fmla="*/ 1040511 h 2161540"/>
                <a:gd name="T58" fmla="*/ 31750 w 38100"/>
                <a:gd name="T59" fmla="*/ 1040511 h 2161540"/>
                <a:gd name="T60" fmla="*/ 32385 w 38100"/>
                <a:gd name="T61" fmla="*/ 1227201 h 2161540"/>
                <a:gd name="T62" fmla="*/ 31750 w 38100"/>
                <a:gd name="T63" fmla="*/ 1120521 h 2161540"/>
                <a:gd name="T64" fmla="*/ 5842 w 38100"/>
                <a:gd name="T65" fmla="*/ 1120521 h 2161540"/>
                <a:gd name="T66" fmla="*/ 6604 w 38100"/>
                <a:gd name="T67" fmla="*/ 1227201 h 2161540"/>
                <a:gd name="T68" fmla="*/ 32385 w 38100"/>
                <a:gd name="T69" fmla="*/ 1227201 h 2161540"/>
                <a:gd name="T70" fmla="*/ 33909 w 38100"/>
                <a:gd name="T71" fmla="*/ 1414018 h 2161540"/>
                <a:gd name="T72" fmla="*/ 33147 w 38100"/>
                <a:gd name="T73" fmla="*/ 1307338 h 2161540"/>
                <a:gd name="T74" fmla="*/ 7366 w 38100"/>
                <a:gd name="T75" fmla="*/ 1307338 h 2161540"/>
                <a:gd name="T76" fmla="*/ 8128 w 38100"/>
                <a:gd name="T77" fmla="*/ 1414018 h 2161540"/>
                <a:gd name="T78" fmla="*/ 33909 w 38100"/>
                <a:gd name="T79" fmla="*/ 1414018 h 2161540"/>
                <a:gd name="T80" fmla="*/ 34671 w 38100"/>
                <a:gd name="T81" fmla="*/ 1600708 h 2161540"/>
                <a:gd name="T82" fmla="*/ 33909 w 38100"/>
                <a:gd name="T83" fmla="*/ 1494028 h 2161540"/>
                <a:gd name="T84" fmla="*/ 8128 w 38100"/>
                <a:gd name="T85" fmla="*/ 1494028 h 2161540"/>
                <a:gd name="T86" fmla="*/ 8890 w 38100"/>
                <a:gd name="T87" fmla="*/ 1600708 h 2161540"/>
                <a:gd name="T88" fmla="*/ 34671 w 38100"/>
                <a:gd name="T89" fmla="*/ 1600708 h 2161540"/>
                <a:gd name="T90" fmla="*/ 36195 w 38100"/>
                <a:gd name="T91" fmla="*/ 1787525 h 2161540"/>
                <a:gd name="T92" fmla="*/ 35433 w 38100"/>
                <a:gd name="T93" fmla="*/ 1680845 h 2161540"/>
                <a:gd name="T94" fmla="*/ 9525 w 38100"/>
                <a:gd name="T95" fmla="*/ 1680845 h 2161540"/>
                <a:gd name="T96" fmla="*/ 10287 w 38100"/>
                <a:gd name="T97" fmla="*/ 1787525 h 2161540"/>
                <a:gd name="T98" fmla="*/ 36195 w 38100"/>
                <a:gd name="T99" fmla="*/ 1787525 h 2161540"/>
                <a:gd name="T100" fmla="*/ 36830 w 38100"/>
                <a:gd name="T101" fmla="*/ 1974215 h 2161540"/>
                <a:gd name="T102" fmla="*/ 36195 w 38100"/>
                <a:gd name="T103" fmla="*/ 1867535 h 2161540"/>
                <a:gd name="T104" fmla="*/ 10287 w 38100"/>
                <a:gd name="T105" fmla="*/ 1867535 h 2161540"/>
                <a:gd name="T106" fmla="*/ 11049 w 38100"/>
                <a:gd name="T107" fmla="*/ 1974215 h 2161540"/>
                <a:gd name="T108" fmla="*/ 36830 w 38100"/>
                <a:gd name="T109" fmla="*/ 1974215 h 2161540"/>
                <a:gd name="T110" fmla="*/ 37617 w 38100"/>
                <a:gd name="T111" fmla="*/ 2054313 h 2161540"/>
                <a:gd name="T112" fmla="*/ 11811 w 38100"/>
                <a:gd name="T113" fmla="*/ 2054313 h 2161540"/>
                <a:gd name="T114" fmla="*/ 11811 w 38100"/>
                <a:gd name="T115" fmla="*/ 2161032 h 2161540"/>
                <a:gd name="T116" fmla="*/ 37617 w 38100"/>
                <a:gd name="T117" fmla="*/ 2161032 h 2161540"/>
                <a:gd name="T118" fmla="*/ 37617 w 38100"/>
                <a:gd name="T119" fmla="*/ 2054313 h 21615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100"/>
                <a:gd name="T181" fmla="*/ 0 h 2161540"/>
                <a:gd name="T182" fmla="*/ 38100 w 38100"/>
                <a:gd name="T183" fmla="*/ 2161540 h 21615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100" h="2161540">
                  <a:moveTo>
                    <a:pt x="26543" y="106680"/>
                  </a:moveTo>
                  <a:lnTo>
                    <a:pt x="25781" y="0"/>
                  </a:lnTo>
                  <a:lnTo>
                    <a:pt x="0" y="0"/>
                  </a:lnTo>
                  <a:lnTo>
                    <a:pt x="762" y="106680"/>
                  </a:lnTo>
                  <a:lnTo>
                    <a:pt x="26543" y="106680"/>
                  </a:lnTo>
                  <a:close/>
                </a:path>
                <a:path w="38100" h="2161540">
                  <a:moveTo>
                    <a:pt x="27305" y="293497"/>
                  </a:moveTo>
                  <a:lnTo>
                    <a:pt x="26543" y="186817"/>
                  </a:lnTo>
                  <a:lnTo>
                    <a:pt x="762" y="186817"/>
                  </a:lnTo>
                  <a:lnTo>
                    <a:pt x="1524" y="293497"/>
                  </a:lnTo>
                  <a:lnTo>
                    <a:pt x="27305" y="293497"/>
                  </a:lnTo>
                  <a:close/>
                </a:path>
                <a:path w="38100" h="2161540">
                  <a:moveTo>
                    <a:pt x="28702" y="480187"/>
                  </a:moveTo>
                  <a:lnTo>
                    <a:pt x="28067" y="373507"/>
                  </a:lnTo>
                  <a:lnTo>
                    <a:pt x="2159" y="373507"/>
                  </a:lnTo>
                  <a:lnTo>
                    <a:pt x="2921" y="480187"/>
                  </a:lnTo>
                  <a:lnTo>
                    <a:pt x="28702" y="480187"/>
                  </a:lnTo>
                  <a:close/>
                </a:path>
                <a:path w="38100" h="2161540">
                  <a:moveTo>
                    <a:pt x="29464" y="667004"/>
                  </a:moveTo>
                  <a:lnTo>
                    <a:pt x="28702" y="560324"/>
                  </a:lnTo>
                  <a:lnTo>
                    <a:pt x="2921" y="560324"/>
                  </a:lnTo>
                  <a:lnTo>
                    <a:pt x="3683" y="667004"/>
                  </a:lnTo>
                  <a:lnTo>
                    <a:pt x="29464" y="667004"/>
                  </a:lnTo>
                  <a:close/>
                </a:path>
                <a:path w="38100" h="2161540">
                  <a:moveTo>
                    <a:pt x="30251" y="746975"/>
                  </a:moveTo>
                  <a:lnTo>
                    <a:pt x="4445" y="746975"/>
                  </a:lnTo>
                  <a:lnTo>
                    <a:pt x="4445" y="853694"/>
                  </a:lnTo>
                  <a:lnTo>
                    <a:pt x="30251" y="853694"/>
                  </a:lnTo>
                  <a:lnTo>
                    <a:pt x="30251" y="746975"/>
                  </a:lnTo>
                  <a:close/>
                </a:path>
                <a:path w="38100" h="2161540">
                  <a:moveTo>
                    <a:pt x="31750" y="1040511"/>
                  </a:moveTo>
                  <a:lnTo>
                    <a:pt x="30988" y="933831"/>
                  </a:lnTo>
                  <a:lnTo>
                    <a:pt x="5207" y="933831"/>
                  </a:lnTo>
                  <a:lnTo>
                    <a:pt x="5842" y="1040511"/>
                  </a:lnTo>
                  <a:lnTo>
                    <a:pt x="31750" y="1040511"/>
                  </a:lnTo>
                  <a:close/>
                </a:path>
                <a:path w="38100" h="2161540">
                  <a:moveTo>
                    <a:pt x="32385" y="1227201"/>
                  </a:moveTo>
                  <a:lnTo>
                    <a:pt x="31750" y="1120521"/>
                  </a:lnTo>
                  <a:lnTo>
                    <a:pt x="5842" y="1120521"/>
                  </a:lnTo>
                  <a:lnTo>
                    <a:pt x="6604" y="1227201"/>
                  </a:lnTo>
                  <a:lnTo>
                    <a:pt x="32385" y="1227201"/>
                  </a:lnTo>
                  <a:close/>
                </a:path>
                <a:path w="38100" h="2161540">
                  <a:moveTo>
                    <a:pt x="33909" y="1414018"/>
                  </a:moveTo>
                  <a:lnTo>
                    <a:pt x="33147" y="1307338"/>
                  </a:lnTo>
                  <a:lnTo>
                    <a:pt x="7366" y="1307338"/>
                  </a:lnTo>
                  <a:lnTo>
                    <a:pt x="8128" y="1414018"/>
                  </a:lnTo>
                  <a:lnTo>
                    <a:pt x="33909" y="1414018"/>
                  </a:lnTo>
                  <a:close/>
                </a:path>
                <a:path w="38100" h="2161540">
                  <a:moveTo>
                    <a:pt x="34671" y="1600708"/>
                  </a:moveTo>
                  <a:lnTo>
                    <a:pt x="33909" y="1494028"/>
                  </a:lnTo>
                  <a:lnTo>
                    <a:pt x="8128" y="1494028"/>
                  </a:lnTo>
                  <a:lnTo>
                    <a:pt x="8890" y="1600708"/>
                  </a:lnTo>
                  <a:lnTo>
                    <a:pt x="34671" y="1600708"/>
                  </a:lnTo>
                  <a:close/>
                </a:path>
                <a:path w="38100" h="2161540">
                  <a:moveTo>
                    <a:pt x="36195" y="1787525"/>
                  </a:moveTo>
                  <a:lnTo>
                    <a:pt x="35433" y="1680845"/>
                  </a:lnTo>
                  <a:lnTo>
                    <a:pt x="9525" y="1680845"/>
                  </a:lnTo>
                  <a:lnTo>
                    <a:pt x="10287" y="1787525"/>
                  </a:lnTo>
                  <a:lnTo>
                    <a:pt x="36195" y="1787525"/>
                  </a:lnTo>
                  <a:close/>
                </a:path>
                <a:path w="38100" h="2161540">
                  <a:moveTo>
                    <a:pt x="36830" y="1974215"/>
                  </a:moveTo>
                  <a:lnTo>
                    <a:pt x="36195" y="1867535"/>
                  </a:lnTo>
                  <a:lnTo>
                    <a:pt x="10287" y="1867535"/>
                  </a:lnTo>
                  <a:lnTo>
                    <a:pt x="11049" y="1974215"/>
                  </a:lnTo>
                  <a:lnTo>
                    <a:pt x="36830" y="1974215"/>
                  </a:lnTo>
                  <a:close/>
                </a:path>
                <a:path w="38100" h="2161540">
                  <a:moveTo>
                    <a:pt x="37617" y="2054313"/>
                  </a:moveTo>
                  <a:lnTo>
                    <a:pt x="11811" y="2054313"/>
                  </a:lnTo>
                  <a:lnTo>
                    <a:pt x="11811" y="2161032"/>
                  </a:lnTo>
                  <a:lnTo>
                    <a:pt x="37617" y="2161032"/>
                  </a:lnTo>
                  <a:lnTo>
                    <a:pt x="37617" y="2054313"/>
                  </a:lnTo>
                  <a:close/>
                </a:path>
              </a:pathLst>
            </a:custGeom>
            <a:solidFill>
              <a:srgbClr val="000000"/>
            </a:solidFill>
            <a:ln w="9525">
              <a:noFill/>
              <a:miter lim="800000"/>
              <a:headEnd/>
              <a:tailEnd/>
            </a:ln>
          </p:spPr>
          <p:txBody>
            <a:bodyPr lIns="0" tIns="0" rIns="0" bIns="0"/>
            <a:lstStyle/>
            <a:p>
              <a:endParaRPr lang="es-AR"/>
            </a:p>
          </p:txBody>
        </p:sp>
        <p:sp>
          <p:nvSpPr>
            <p:cNvPr id="46155" name="object 29"/>
            <p:cNvSpPr>
              <a:spLocks noChangeArrowheads="1"/>
            </p:cNvSpPr>
            <p:nvPr/>
          </p:nvSpPr>
          <p:spPr bwMode="auto">
            <a:xfrm>
              <a:off x="7063740" y="1127760"/>
              <a:ext cx="2180590" cy="715010"/>
            </a:xfrm>
            <a:custGeom>
              <a:avLst/>
              <a:gdLst>
                <a:gd name="T0" fmla="*/ 9143 w 2180590"/>
                <a:gd name="T1" fmla="*/ 0 h 715010"/>
                <a:gd name="T2" fmla="*/ 0 w 2180590"/>
                <a:gd name="T3" fmla="*/ 79248 h 715010"/>
                <a:gd name="T4" fmla="*/ 75437 w 2180590"/>
                <a:gd name="T5" fmla="*/ 87629 h 715010"/>
                <a:gd name="T6" fmla="*/ 148589 w 2180590"/>
                <a:gd name="T7" fmla="*/ 97536 h 715010"/>
                <a:gd name="T8" fmla="*/ 222503 w 2180590"/>
                <a:gd name="T9" fmla="*/ 109727 h 715010"/>
                <a:gd name="T10" fmla="*/ 273430 w 2180590"/>
                <a:gd name="T11" fmla="*/ 118617 h 715010"/>
                <a:gd name="T12" fmla="*/ 324230 w 2180590"/>
                <a:gd name="T13" fmla="*/ 128142 h 715010"/>
                <a:gd name="T14" fmla="*/ 375030 w 2180590"/>
                <a:gd name="T15" fmla="*/ 138302 h 715010"/>
                <a:gd name="T16" fmla="*/ 425576 w 2180590"/>
                <a:gd name="T17" fmla="*/ 149098 h 715010"/>
                <a:gd name="T18" fmla="*/ 476123 w 2180590"/>
                <a:gd name="T19" fmla="*/ 160400 h 715010"/>
                <a:gd name="T20" fmla="*/ 526414 w 2180590"/>
                <a:gd name="T21" fmla="*/ 172212 h 715010"/>
                <a:gd name="T22" fmla="*/ 576706 w 2180590"/>
                <a:gd name="T23" fmla="*/ 184530 h 715010"/>
                <a:gd name="T24" fmla="*/ 626871 w 2180590"/>
                <a:gd name="T25" fmla="*/ 197357 h 715010"/>
                <a:gd name="T26" fmla="*/ 676909 w 2180590"/>
                <a:gd name="T27" fmla="*/ 210438 h 715010"/>
                <a:gd name="T28" fmla="*/ 726820 w 2180590"/>
                <a:gd name="T29" fmla="*/ 223900 h 715010"/>
                <a:gd name="T30" fmla="*/ 867790 w 2180590"/>
                <a:gd name="T31" fmla="*/ 263525 h 715010"/>
                <a:gd name="T32" fmla="*/ 1109852 w 2180590"/>
                <a:gd name="T33" fmla="*/ 334263 h 715010"/>
                <a:gd name="T34" fmla="*/ 1161668 w 2180590"/>
                <a:gd name="T35" fmla="*/ 350012 h 715010"/>
                <a:gd name="T36" fmla="*/ 1213230 w 2180590"/>
                <a:gd name="T37" fmla="*/ 366140 h 715010"/>
                <a:gd name="T38" fmla="*/ 1264792 w 2180590"/>
                <a:gd name="T39" fmla="*/ 382650 h 715010"/>
                <a:gd name="T40" fmla="*/ 1316227 w 2180590"/>
                <a:gd name="T41" fmla="*/ 399795 h 715010"/>
                <a:gd name="T42" fmla="*/ 1367535 w 2180590"/>
                <a:gd name="T43" fmla="*/ 417449 h 715010"/>
                <a:gd name="T44" fmla="*/ 1450593 w 2180590"/>
                <a:gd name="T45" fmla="*/ 446404 h 715010"/>
                <a:gd name="T46" fmla="*/ 1534413 w 2180590"/>
                <a:gd name="T47" fmla="*/ 476885 h 715010"/>
                <a:gd name="T48" fmla="*/ 1714373 w 2180590"/>
                <a:gd name="T49" fmla="*/ 543687 h 715010"/>
                <a:gd name="T50" fmla="*/ 1810130 w 2180590"/>
                <a:gd name="T51" fmla="*/ 580136 h 715010"/>
                <a:gd name="T52" fmla="*/ 1953386 w 2180590"/>
                <a:gd name="T53" fmla="*/ 636015 h 715010"/>
                <a:gd name="T54" fmla="*/ 2143886 w 2180590"/>
                <a:gd name="T55" fmla="*/ 711453 h 715010"/>
                <a:gd name="T56" fmla="*/ 2150744 w 2180590"/>
                <a:gd name="T57" fmla="*/ 714501 h 715010"/>
                <a:gd name="T58" fmla="*/ 2180462 w 2180590"/>
                <a:gd name="T59" fmla="*/ 640588 h 715010"/>
                <a:gd name="T60" fmla="*/ 1982215 w 2180590"/>
                <a:gd name="T61" fmla="*/ 561593 h 715010"/>
                <a:gd name="T62" fmla="*/ 1838325 w 2180590"/>
                <a:gd name="T63" fmla="*/ 505460 h 715010"/>
                <a:gd name="T64" fmla="*/ 1742058 w 2180590"/>
                <a:gd name="T65" fmla="*/ 468756 h 715010"/>
                <a:gd name="T66" fmla="*/ 1561845 w 2180590"/>
                <a:gd name="T67" fmla="*/ 401447 h 715010"/>
                <a:gd name="T68" fmla="*/ 1477263 w 2180590"/>
                <a:gd name="T69" fmla="*/ 370966 h 715010"/>
                <a:gd name="T70" fmla="*/ 1348231 w 2180590"/>
                <a:gd name="T71" fmla="*/ 326263 h 715010"/>
                <a:gd name="T72" fmla="*/ 1302511 w 2180590"/>
                <a:gd name="T73" fmla="*/ 311023 h 715010"/>
                <a:gd name="T74" fmla="*/ 1256664 w 2180590"/>
                <a:gd name="T75" fmla="*/ 296037 h 715010"/>
                <a:gd name="T76" fmla="*/ 1164843 w 2180590"/>
                <a:gd name="T77" fmla="*/ 267335 h 715010"/>
                <a:gd name="T78" fmla="*/ 1028573 w 2180590"/>
                <a:gd name="T79" fmla="*/ 226949 h 715010"/>
                <a:gd name="T80" fmla="*/ 839724 w 2180590"/>
                <a:gd name="T81" fmla="*/ 172338 h 715010"/>
                <a:gd name="T82" fmla="*/ 790066 w 2180590"/>
                <a:gd name="T83" fmla="*/ 158241 h 715010"/>
                <a:gd name="T84" fmla="*/ 740155 w 2180590"/>
                <a:gd name="T85" fmla="*/ 144525 h 715010"/>
                <a:gd name="T86" fmla="*/ 690117 w 2180590"/>
                <a:gd name="T87" fmla="*/ 131063 h 715010"/>
                <a:gd name="T88" fmla="*/ 639826 w 2180590"/>
                <a:gd name="T89" fmla="*/ 117982 h 715010"/>
                <a:gd name="T90" fmla="*/ 589406 w 2180590"/>
                <a:gd name="T91" fmla="*/ 105155 h 715010"/>
                <a:gd name="T92" fmla="*/ 538987 w 2180590"/>
                <a:gd name="T93" fmla="*/ 92963 h 715010"/>
                <a:gd name="T94" fmla="*/ 488314 w 2180590"/>
                <a:gd name="T95" fmla="*/ 81152 h 715010"/>
                <a:gd name="T96" fmla="*/ 437641 w 2180590"/>
                <a:gd name="T97" fmla="*/ 69723 h 715010"/>
                <a:gd name="T98" fmla="*/ 386841 w 2180590"/>
                <a:gd name="T99" fmla="*/ 59054 h 715010"/>
                <a:gd name="T100" fmla="*/ 336168 w 2180590"/>
                <a:gd name="T101" fmla="*/ 48894 h 715010"/>
                <a:gd name="T102" fmla="*/ 285368 w 2180590"/>
                <a:gd name="T103" fmla="*/ 39369 h 715010"/>
                <a:gd name="T104" fmla="*/ 234695 w 2180590"/>
                <a:gd name="T105" fmla="*/ 30479 h 715010"/>
                <a:gd name="T106" fmla="*/ 160019 w 2180590"/>
                <a:gd name="T107" fmla="*/ 18287 h 715010"/>
                <a:gd name="T108" fmla="*/ 83819 w 2180590"/>
                <a:gd name="T109" fmla="*/ 8381 h 715010"/>
                <a:gd name="T110" fmla="*/ 9143 w 2180590"/>
                <a:gd name="T111" fmla="*/ 0 h 7150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80590"/>
                <a:gd name="T169" fmla="*/ 0 h 715010"/>
                <a:gd name="T170" fmla="*/ 2180590 w 2180590"/>
                <a:gd name="T171" fmla="*/ 715010 h 7150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80590" h="715010">
                  <a:moveTo>
                    <a:pt x="9143" y="0"/>
                  </a:moveTo>
                  <a:lnTo>
                    <a:pt x="0" y="79248"/>
                  </a:lnTo>
                  <a:lnTo>
                    <a:pt x="75437" y="87629"/>
                  </a:lnTo>
                  <a:lnTo>
                    <a:pt x="148589" y="97536"/>
                  </a:lnTo>
                  <a:lnTo>
                    <a:pt x="222503" y="109727"/>
                  </a:lnTo>
                  <a:lnTo>
                    <a:pt x="273430" y="118617"/>
                  </a:lnTo>
                  <a:lnTo>
                    <a:pt x="324230" y="128142"/>
                  </a:lnTo>
                  <a:lnTo>
                    <a:pt x="375030" y="138302"/>
                  </a:lnTo>
                  <a:lnTo>
                    <a:pt x="425576" y="149098"/>
                  </a:lnTo>
                  <a:lnTo>
                    <a:pt x="476123" y="160400"/>
                  </a:lnTo>
                  <a:lnTo>
                    <a:pt x="526414" y="172212"/>
                  </a:lnTo>
                  <a:lnTo>
                    <a:pt x="576706" y="184530"/>
                  </a:lnTo>
                  <a:lnTo>
                    <a:pt x="626871" y="197357"/>
                  </a:lnTo>
                  <a:lnTo>
                    <a:pt x="676909" y="210438"/>
                  </a:lnTo>
                  <a:lnTo>
                    <a:pt x="726820" y="223900"/>
                  </a:lnTo>
                  <a:lnTo>
                    <a:pt x="867790" y="263525"/>
                  </a:lnTo>
                  <a:lnTo>
                    <a:pt x="1109852" y="334263"/>
                  </a:lnTo>
                  <a:lnTo>
                    <a:pt x="1161668" y="350012"/>
                  </a:lnTo>
                  <a:lnTo>
                    <a:pt x="1213230" y="366140"/>
                  </a:lnTo>
                  <a:lnTo>
                    <a:pt x="1264792" y="382650"/>
                  </a:lnTo>
                  <a:lnTo>
                    <a:pt x="1316227" y="399795"/>
                  </a:lnTo>
                  <a:lnTo>
                    <a:pt x="1367535" y="417449"/>
                  </a:lnTo>
                  <a:lnTo>
                    <a:pt x="1450593" y="446404"/>
                  </a:lnTo>
                  <a:lnTo>
                    <a:pt x="1534413" y="476885"/>
                  </a:lnTo>
                  <a:lnTo>
                    <a:pt x="1714373" y="543687"/>
                  </a:lnTo>
                  <a:lnTo>
                    <a:pt x="1810130" y="580136"/>
                  </a:lnTo>
                  <a:lnTo>
                    <a:pt x="1953386" y="636015"/>
                  </a:lnTo>
                  <a:lnTo>
                    <a:pt x="2143886" y="711453"/>
                  </a:lnTo>
                  <a:lnTo>
                    <a:pt x="2150744" y="714501"/>
                  </a:lnTo>
                  <a:lnTo>
                    <a:pt x="2180462" y="640588"/>
                  </a:lnTo>
                  <a:lnTo>
                    <a:pt x="1982215" y="561593"/>
                  </a:lnTo>
                  <a:lnTo>
                    <a:pt x="1838325" y="505460"/>
                  </a:lnTo>
                  <a:lnTo>
                    <a:pt x="1742058" y="468756"/>
                  </a:lnTo>
                  <a:lnTo>
                    <a:pt x="1561845" y="401447"/>
                  </a:lnTo>
                  <a:lnTo>
                    <a:pt x="1477263" y="370966"/>
                  </a:lnTo>
                  <a:lnTo>
                    <a:pt x="1348231" y="326263"/>
                  </a:lnTo>
                  <a:lnTo>
                    <a:pt x="1302511" y="311023"/>
                  </a:lnTo>
                  <a:lnTo>
                    <a:pt x="1256664" y="296037"/>
                  </a:lnTo>
                  <a:lnTo>
                    <a:pt x="1164843" y="267335"/>
                  </a:lnTo>
                  <a:lnTo>
                    <a:pt x="1028573" y="226949"/>
                  </a:lnTo>
                  <a:lnTo>
                    <a:pt x="839724" y="172338"/>
                  </a:lnTo>
                  <a:lnTo>
                    <a:pt x="790066" y="158241"/>
                  </a:lnTo>
                  <a:lnTo>
                    <a:pt x="740155" y="144525"/>
                  </a:lnTo>
                  <a:lnTo>
                    <a:pt x="690117" y="131063"/>
                  </a:lnTo>
                  <a:lnTo>
                    <a:pt x="639826" y="117982"/>
                  </a:lnTo>
                  <a:lnTo>
                    <a:pt x="589406" y="105155"/>
                  </a:lnTo>
                  <a:lnTo>
                    <a:pt x="538987" y="92963"/>
                  </a:lnTo>
                  <a:lnTo>
                    <a:pt x="488314" y="81152"/>
                  </a:lnTo>
                  <a:lnTo>
                    <a:pt x="437641" y="69723"/>
                  </a:lnTo>
                  <a:lnTo>
                    <a:pt x="386841" y="59054"/>
                  </a:lnTo>
                  <a:lnTo>
                    <a:pt x="336168" y="48894"/>
                  </a:lnTo>
                  <a:lnTo>
                    <a:pt x="285368" y="39369"/>
                  </a:lnTo>
                  <a:lnTo>
                    <a:pt x="234695" y="30479"/>
                  </a:lnTo>
                  <a:lnTo>
                    <a:pt x="160019" y="18287"/>
                  </a:lnTo>
                  <a:lnTo>
                    <a:pt x="83819" y="8381"/>
                  </a:lnTo>
                  <a:lnTo>
                    <a:pt x="9143" y="0"/>
                  </a:lnTo>
                  <a:close/>
                </a:path>
              </a:pathLst>
            </a:custGeom>
            <a:solidFill>
              <a:srgbClr val="C00000"/>
            </a:solidFill>
            <a:ln w="9525">
              <a:noFill/>
              <a:miter lim="800000"/>
              <a:headEnd/>
              <a:tailEnd/>
            </a:ln>
          </p:spPr>
          <p:txBody>
            <a:bodyPr lIns="0" tIns="0" rIns="0" bIns="0"/>
            <a:lstStyle/>
            <a:p>
              <a:endParaRPr lang="es-AR"/>
            </a:p>
          </p:txBody>
        </p:sp>
        <p:sp>
          <p:nvSpPr>
            <p:cNvPr id="46156" name="object 30"/>
            <p:cNvSpPr>
              <a:spLocks noChangeArrowheads="1"/>
            </p:cNvSpPr>
            <p:nvPr/>
          </p:nvSpPr>
          <p:spPr bwMode="auto">
            <a:xfrm>
              <a:off x="10096500" y="3959351"/>
              <a:ext cx="478790" cy="435609"/>
            </a:xfrm>
            <a:custGeom>
              <a:avLst/>
              <a:gdLst>
                <a:gd name="T0" fmla="*/ 106299 w 478790"/>
                <a:gd name="T1" fmla="*/ 408051 h 435610"/>
                <a:gd name="T2" fmla="*/ 0 w 478790"/>
                <a:gd name="T3" fmla="*/ 408813 h 435610"/>
                <a:gd name="T4" fmla="*/ 0 w 478790"/>
                <a:gd name="T5" fmla="*/ 435483 h 435610"/>
                <a:gd name="T6" fmla="*/ 106299 w 478790"/>
                <a:gd name="T7" fmla="*/ 434721 h 435610"/>
                <a:gd name="T8" fmla="*/ 106299 w 478790"/>
                <a:gd name="T9" fmla="*/ 408051 h 435610"/>
                <a:gd name="T10" fmla="*/ 292481 w 478790"/>
                <a:gd name="T11" fmla="*/ 406527 h 435610"/>
                <a:gd name="T12" fmla="*/ 186055 w 478790"/>
                <a:gd name="T13" fmla="*/ 407289 h 435610"/>
                <a:gd name="T14" fmla="*/ 186055 w 478790"/>
                <a:gd name="T15" fmla="*/ 433959 h 435610"/>
                <a:gd name="T16" fmla="*/ 292481 w 478790"/>
                <a:gd name="T17" fmla="*/ 433197 h 435610"/>
                <a:gd name="T18" fmla="*/ 292481 w 478790"/>
                <a:gd name="T19" fmla="*/ 406527 h 435610"/>
                <a:gd name="T20" fmla="*/ 478536 w 478790"/>
                <a:gd name="T21" fmla="*/ 404241 h 435610"/>
                <a:gd name="T22" fmla="*/ 394335 w 478790"/>
                <a:gd name="T23" fmla="*/ 405511 h 435610"/>
                <a:gd name="T24" fmla="*/ 446659 w 478790"/>
                <a:gd name="T25" fmla="*/ 300736 h 435610"/>
                <a:gd name="T26" fmla="*/ 406400 w 478790"/>
                <a:gd name="T27" fmla="*/ 327279 h 435610"/>
                <a:gd name="T28" fmla="*/ 406400 w 478790"/>
                <a:gd name="T29" fmla="*/ 80137 h 435610"/>
                <a:gd name="T30" fmla="*/ 446659 w 478790"/>
                <a:gd name="T31" fmla="*/ 106553 h 435610"/>
                <a:gd name="T32" fmla="*/ 393446 w 478790"/>
                <a:gd name="T33" fmla="*/ 0 h 435610"/>
                <a:gd name="T34" fmla="*/ 340233 w 478790"/>
                <a:gd name="T35" fmla="*/ 106553 h 435610"/>
                <a:gd name="T36" fmla="*/ 379730 w 478790"/>
                <a:gd name="T37" fmla="*/ 80518 h 435610"/>
                <a:gd name="T38" fmla="*/ 379730 w 478790"/>
                <a:gd name="T39" fmla="*/ 326771 h 435610"/>
                <a:gd name="T40" fmla="*/ 340233 w 478790"/>
                <a:gd name="T41" fmla="*/ 300736 h 435610"/>
                <a:gd name="T42" fmla="*/ 392557 w 478790"/>
                <a:gd name="T43" fmla="*/ 405511 h 435610"/>
                <a:gd name="T44" fmla="*/ 372237 w 478790"/>
                <a:gd name="T45" fmla="*/ 405765 h 435610"/>
                <a:gd name="T46" fmla="*/ 372237 w 478790"/>
                <a:gd name="T47" fmla="*/ 432435 h 435610"/>
                <a:gd name="T48" fmla="*/ 478536 w 478790"/>
                <a:gd name="T49" fmla="*/ 430911 h 435610"/>
                <a:gd name="T50" fmla="*/ 478536 w 478790"/>
                <a:gd name="T51" fmla="*/ 404241 h 4356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8790"/>
                <a:gd name="T79" fmla="*/ 0 h 435610"/>
                <a:gd name="T80" fmla="*/ 478790 w 478790"/>
                <a:gd name="T81" fmla="*/ 435610 h 43561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8790" h="435610">
                  <a:moveTo>
                    <a:pt x="106299" y="408051"/>
                  </a:moveTo>
                  <a:lnTo>
                    <a:pt x="0" y="408813"/>
                  </a:lnTo>
                  <a:lnTo>
                    <a:pt x="0" y="435483"/>
                  </a:lnTo>
                  <a:lnTo>
                    <a:pt x="106299" y="434721"/>
                  </a:lnTo>
                  <a:lnTo>
                    <a:pt x="106299" y="408051"/>
                  </a:lnTo>
                  <a:close/>
                </a:path>
                <a:path w="478790" h="435610">
                  <a:moveTo>
                    <a:pt x="292481" y="406527"/>
                  </a:moveTo>
                  <a:lnTo>
                    <a:pt x="186055" y="407289"/>
                  </a:lnTo>
                  <a:lnTo>
                    <a:pt x="186055" y="433959"/>
                  </a:lnTo>
                  <a:lnTo>
                    <a:pt x="292481" y="433197"/>
                  </a:lnTo>
                  <a:lnTo>
                    <a:pt x="292481" y="406527"/>
                  </a:lnTo>
                  <a:close/>
                </a:path>
                <a:path w="478790" h="435610">
                  <a:moveTo>
                    <a:pt x="478536" y="404241"/>
                  </a:moveTo>
                  <a:lnTo>
                    <a:pt x="394335" y="405511"/>
                  </a:lnTo>
                  <a:lnTo>
                    <a:pt x="446659" y="300736"/>
                  </a:lnTo>
                  <a:lnTo>
                    <a:pt x="406400" y="327279"/>
                  </a:lnTo>
                  <a:lnTo>
                    <a:pt x="406400" y="80137"/>
                  </a:lnTo>
                  <a:lnTo>
                    <a:pt x="446659" y="106553"/>
                  </a:lnTo>
                  <a:lnTo>
                    <a:pt x="393446" y="0"/>
                  </a:lnTo>
                  <a:lnTo>
                    <a:pt x="340233" y="106553"/>
                  </a:lnTo>
                  <a:lnTo>
                    <a:pt x="379730" y="80518"/>
                  </a:lnTo>
                  <a:lnTo>
                    <a:pt x="379730" y="326771"/>
                  </a:lnTo>
                  <a:lnTo>
                    <a:pt x="340233" y="300736"/>
                  </a:lnTo>
                  <a:lnTo>
                    <a:pt x="392557" y="405511"/>
                  </a:lnTo>
                  <a:lnTo>
                    <a:pt x="372237" y="405765"/>
                  </a:lnTo>
                  <a:lnTo>
                    <a:pt x="372237" y="432435"/>
                  </a:lnTo>
                  <a:lnTo>
                    <a:pt x="478536" y="430911"/>
                  </a:lnTo>
                  <a:lnTo>
                    <a:pt x="478536" y="404241"/>
                  </a:lnTo>
                  <a:close/>
                </a:path>
              </a:pathLst>
            </a:custGeom>
            <a:solidFill>
              <a:srgbClr val="000000"/>
            </a:solidFill>
            <a:ln w="9525">
              <a:noFill/>
              <a:miter lim="800000"/>
              <a:headEnd/>
              <a:tailEnd/>
            </a:ln>
          </p:spPr>
          <p:txBody>
            <a:bodyPr lIns="0" tIns="0" rIns="0" bIns="0"/>
            <a:lstStyle/>
            <a:p>
              <a:endParaRPr lang="es-AR"/>
            </a:p>
          </p:txBody>
        </p:sp>
      </p:grpSp>
      <p:sp>
        <p:nvSpPr>
          <p:cNvPr id="31" name="object 31"/>
          <p:cNvSpPr txBox="1"/>
          <p:nvPr/>
        </p:nvSpPr>
        <p:spPr>
          <a:xfrm>
            <a:off x="8691173" y="2596229"/>
            <a:ext cx="247842" cy="459100"/>
          </a:xfrm>
          <a:prstGeom prst="rect">
            <a:avLst/>
          </a:prstGeom>
        </p:spPr>
        <p:txBody>
          <a:bodyPr lIns="0" tIns="12700" rIns="0" bIns="0">
            <a:spAutoFit/>
          </a:bodyPr>
          <a:lstStyle/>
          <a:p>
            <a:pPr marL="12700">
              <a:spcBef>
                <a:spcPts val="100"/>
              </a:spcBef>
              <a:defRPr/>
            </a:pPr>
            <a:r>
              <a:rPr sz="1450" spc="-25" dirty="0">
                <a:latin typeface="Arial"/>
                <a:cs typeface="Arial"/>
              </a:rPr>
              <a:t>0.7</a:t>
            </a:r>
            <a:endParaRPr sz="1450">
              <a:latin typeface="Arial"/>
              <a:cs typeface="Arial"/>
            </a:endParaRPr>
          </a:p>
        </p:txBody>
      </p:sp>
      <p:sp>
        <p:nvSpPr>
          <p:cNvPr id="32" name="object 32"/>
          <p:cNvSpPr txBox="1"/>
          <p:nvPr/>
        </p:nvSpPr>
        <p:spPr>
          <a:xfrm>
            <a:off x="8866611" y="3982751"/>
            <a:ext cx="246450" cy="459741"/>
          </a:xfrm>
          <a:prstGeom prst="rect">
            <a:avLst/>
          </a:prstGeom>
        </p:spPr>
        <p:txBody>
          <a:bodyPr lIns="0" tIns="13335" rIns="0" bIns="0">
            <a:spAutoFit/>
          </a:bodyPr>
          <a:lstStyle/>
          <a:p>
            <a:pPr marL="12700">
              <a:spcBef>
                <a:spcPts val="105"/>
              </a:spcBef>
              <a:defRPr/>
            </a:pPr>
            <a:r>
              <a:rPr sz="1450" spc="-25" dirty="0">
                <a:latin typeface="Arial"/>
                <a:cs typeface="Arial"/>
              </a:rPr>
              <a:t>0.1</a:t>
            </a:r>
            <a:endParaRPr sz="1450">
              <a:latin typeface="Arial"/>
              <a:cs typeface="Arial"/>
            </a:endParaRPr>
          </a:p>
        </p:txBody>
      </p:sp>
      <p:sp>
        <p:nvSpPr>
          <p:cNvPr id="33" name="object 33"/>
          <p:cNvSpPr txBox="1"/>
          <p:nvPr/>
        </p:nvSpPr>
        <p:spPr>
          <a:xfrm>
            <a:off x="9280145" y="4318879"/>
            <a:ext cx="357839" cy="866263"/>
          </a:xfrm>
          <a:prstGeom prst="rect">
            <a:avLst/>
          </a:prstGeom>
        </p:spPr>
        <p:txBody>
          <a:bodyPr lIns="0" tIns="12065" rIns="0" bIns="0">
            <a:spAutoFit/>
          </a:bodyPr>
          <a:lstStyle/>
          <a:p>
            <a:pPr marL="38100">
              <a:spcBef>
                <a:spcPts val="95"/>
              </a:spcBef>
              <a:tabLst>
                <a:tab pos="302895" algn="l"/>
              </a:tabLst>
              <a:defRPr/>
            </a:pPr>
            <a:r>
              <a:rPr sz="2775" spc="-75" baseline="-18018" dirty="0">
                <a:solidFill>
                  <a:srgbClr val="C00000"/>
                </a:solidFill>
                <a:latin typeface="Symbol"/>
                <a:cs typeface="Symbol"/>
              </a:rPr>
              <a:t></a:t>
            </a:r>
            <a:r>
              <a:rPr sz="2775" baseline="-18018" dirty="0">
                <a:solidFill>
                  <a:srgbClr val="C00000"/>
                </a:solidFill>
                <a:latin typeface="Times New Roman"/>
                <a:cs typeface="Times New Roman"/>
              </a:rPr>
              <a:t>	</a:t>
            </a:r>
            <a:r>
              <a:rPr sz="1850" spc="-50" dirty="0">
                <a:latin typeface="Arial"/>
                <a:cs typeface="Arial"/>
              </a:rPr>
              <a:t>t</a:t>
            </a:r>
            <a:endParaRPr sz="1850">
              <a:latin typeface="Arial"/>
              <a:cs typeface="Arial"/>
            </a:endParaRPr>
          </a:p>
        </p:txBody>
      </p:sp>
      <p:sp>
        <p:nvSpPr>
          <p:cNvPr id="46097" name="object 34"/>
          <p:cNvSpPr>
            <a:spLocks noChangeArrowheads="1"/>
          </p:cNvSpPr>
          <p:nvPr/>
        </p:nvSpPr>
        <p:spPr bwMode="auto">
          <a:xfrm>
            <a:off x="8135618" y="4345138"/>
            <a:ext cx="424672" cy="453421"/>
          </a:xfrm>
          <a:custGeom>
            <a:avLst/>
            <a:gdLst>
              <a:gd name="T0" fmla="*/ 484250 w 484504"/>
              <a:gd name="T1" fmla="*/ 0 h 411479"/>
              <a:gd name="T2" fmla="*/ 457580 w 484504"/>
              <a:gd name="T3" fmla="*/ 0 h 411479"/>
              <a:gd name="T4" fmla="*/ 456945 w 484504"/>
              <a:gd name="T5" fmla="*/ 350901 h 411479"/>
              <a:gd name="T6" fmla="*/ 364108 w 484504"/>
              <a:gd name="T7" fmla="*/ 304165 h 411479"/>
              <a:gd name="T8" fmla="*/ 390143 w 484504"/>
              <a:gd name="T9" fmla="*/ 343916 h 411479"/>
              <a:gd name="T10" fmla="*/ 79375 w 484504"/>
              <a:gd name="T11" fmla="*/ 343281 h 411479"/>
              <a:gd name="T12" fmla="*/ 106425 w 484504"/>
              <a:gd name="T13" fmla="*/ 302641 h 411479"/>
              <a:gd name="T14" fmla="*/ 0 w 484504"/>
              <a:gd name="T15" fmla="*/ 356235 h 411479"/>
              <a:gd name="T16" fmla="*/ 106425 w 484504"/>
              <a:gd name="T17" fmla="*/ 409702 h 411479"/>
              <a:gd name="T18" fmla="*/ 79882 w 484504"/>
              <a:gd name="T19" fmla="*/ 369951 h 411479"/>
              <a:gd name="T20" fmla="*/ 390651 w 484504"/>
              <a:gd name="T21" fmla="*/ 370713 h 411479"/>
              <a:gd name="T22" fmla="*/ 364108 w 484504"/>
              <a:gd name="T23" fmla="*/ 411226 h 411479"/>
              <a:gd name="T24" fmla="*/ 456945 w 484504"/>
              <a:gd name="T25" fmla="*/ 364617 h 411479"/>
              <a:gd name="T26" fmla="*/ 456945 w 484504"/>
              <a:gd name="T27" fmla="*/ 402844 h 411479"/>
              <a:gd name="T28" fmla="*/ 483488 w 484504"/>
              <a:gd name="T29" fmla="*/ 402844 h 411479"/>
              <a:gd name="T30" fmla="*/ 484250 w 484504"/>
              <a:gd name="T31" fmla="*/ 0 h 41147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84504"/>
              <a:gd name="T49" fmla="*/ 0 h 411479"/>
              <a:gd name="T50" fmla="*/ 484504 w 484504"/>
              <a:gd name="T51" fmla="*/ 411479 h 41147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84504" h="411479">
                <a:moveTo>
                  <a:pt x="484250" y="0"/>
                </a:moveTo>
                <a:lnTo>
                  <a:pt x="457580" y="0"/>
                </a:lnTo>
                <a:lnTo>
                  <a:pt x="456945" y="350901"/>
                </a:lnTo>
                <a:lnTo>
                  <a:pt x="364108" y="304165"/>
                </a:lnTo>
                <a:lnTo>
                  <a:pt x="390143" y="343916"/>
                </a:lnTo>
                <a:lnTo>
                  <a:pt x="79375" y="343281"/>
                </a:lnTo>
                <a:lnTo>
                  <a:pt x="106425" y="302641"/>
                </a:lnTo>
                <a:lnTo>
                  <a:pt x="0" y="356235"/>
                </a:lnTo>
                <a:lnTo>
                  <a:pt x="106425" y="409702"/>
                </a:lnTo>
                <a:lnTo>
                  <a:pt x="79882" y="369951"/>
                </a:lnTo>
                <a:lnTo>
                  <a:pt x="390651" y="370713"/>
                </a:lnTo>
                <a:lnTo>
                  <a:pt x="364108" y="411226"/>
                </a:lnTo>
                <a:lnTo>
                  <a:pt x="456945" y="364617"/>
                </a:lnTo>
                <a:lnTo>
                  <a:pt x="456945" y="402844"/>
                </a:lnTo>
                <a:lnTo>
                  <a:pt x="483488" y="402844"/>
                </a:lnTo>
                <a:lnTo>
                  <a:pt x="484250" y="0"/>
                </a:lnTo>
                <a:close/>
              </a:path>
            </a:pathLst>
          </a:custGeom>
          <a:solidFill>
            <a:srgbClr val="000000"/>
          </a:solidFill>
          <a:ln w="9525">
            <a:noFill/>
            <a:miter lim="800000"/>
            <a:headEnd/>
            <a:tailEnd/>
          </a:ln>
        </p:spPr>
        <p:txBody>
          <a:bodyPr lIns="0" tIns="0" rIns="0" bIns="0"/>
          <a:lstStyle/>
          <a:p>
            <a:endParaRPr lang="es-AR"/>
          </a:p>
        </p:txBody>
      </p:sp>
      <p:sp>
        <p:nvSpPr>
          <p:cNvPr id="35" name="object 35"/>
          <p:cNvSpPr txBox="1"/>
          <p:nvPr/>
        </p:nvSpPr>
        <p:spPr>
          <a:xfrm>
            <a:off x="8297133" y="4394156"/>
            <a:ext cx="125313" cy="296876"/>
          </a:xfrm>
          <a:prstGeom prst="rect">
            <a:avLst/>
          </a:prstGeom>
        </p:spPr>
        <p:txBody>
          <a:bodyPr lIns="0" tIns="12065" rIns="0" bIns="0">
            <a:spAutoFit/>
          </a:bodyPr>
          <a:lstStyle/>
          <a:p>
            <a:pPr marL="12700">
              <a:spcBef>
                <a:spcPts val="95"/>
              </a:spcBef>
              <a:defRPr/>
            </a:pPr>
            <a:r>
              <a:rPr sz="1850" spc="-5" dirty="0">
                <a:solidFill>
                  <a:srgbClr val="C00000"/>
                </a:solidFill>
                <a:latin typeface="Symbol"/>
                <a:cs typeface="Symbol"/>
              </a:rPr>
              <a:t></a:t>
            </a:r>
            <a:endParaRPr sz="1850">
              <a:latin typeface="Symbol"/>
              <a:cs typeface="Symbol"/>
            </a:endParaRPr>
          </a:p>
        </p:txBody>
      </p:sp>
      <p:graphicFrame>
        <p:nvGraphicFramePr>
          <p:cNvPr id="36" name="object 36"/>
          <p:cNvGraphicFramePr>
            <a:graphicFrameLocks noGrp="1"/>
          </p:cNvGraphicFramePr>
          <p:nvPr/>
        </p:nvGraphicFramePr>
        <p:xfrm>
          <a:off x="488916" y="138087"/>
          <a:ext cx="3153717" cy="7264396"/>
        </p:xfrm>
        <a:graphic>
          <a:graphicData uri="http://schemas.openxmlformats.org/drawingml/2006/table">
            <a:tbl>
              <a:tblPr firstRow="1" bandRow="1">
                <a:tableStyleId>{2D5ABB26-0587-4C30-8999-92F81FD0307C}</a:tableStyleId>
              </a:tblPr>
              <a:tblGrid>
                <a:gridCol w="493500">
                  <a:extLst>
                    <a:ext uri="{9D8B030D-6E8A-4147-A177-3AD203B41FA5}">
                      <a16:colId xmlns:a16="http://schemas.microsoft.com/office/drawing/2014/main" xmlns="" val="20000"/>
                    </a:ext>
                  </a:extLst>
                </a:gridCol>
                <a:gridCol w="848307">
                  <a:extLst>
                    <a:ext uri="{9D8B030D-6E8A-4147-A177-3AD203B41FA5}">
                      <a16:colId xmlns:a16="http://schemas.microsoft.com/office/drawing/2014/main" xmlns="" val="20001"/>
                    </a:ext>
                  </a:extLst>
                </a:gridCol>
                <a:gridCol w="885624">
                  <a:extLst>
                    <a:ext uri="{9D8B030D-6E8A-4147-A177-3AD203B41FA5}">
                      <a16:colId xmlns:a16="http://schemas.microsoft.com/office/drawing/2014/main" xmlns="" val="20002"/>
                    </a:ext>
                  </a:extLst>
                </a:gridCol>
                <a:gridCol w="926286">
                  <a:extLst>
                    <a:ext uri="{9D8B030D-6E8A-4147-A177-3AD203B41FA5}">
                      <a16:colId xmlns:a16="http://schemas.microsoft.com/office/drawing/2014/main" xmlns="" val="20003"/>
                    </a:ext>
                  </a:extLst>
                </a:gridCol>
              </a:tblGrid>
              <a:tr h="628019">
                <a:tc gridSpan="4">
                  <a:txBody>
                    <a:bodyPr/>
                    <a:lstStyle/>
                    <a:p>
                      <a:pPr marL="300990">
                        <a:lnSpc>
                          <a:spcPct val="100000"/>
                        </a:lnSpc>
                        <a:spcBef>
                          <a:spcPts val="290"/>
                        </a:spcBef>
                      </a:pPr>
                      <a:r>
                        <a:rPr sz="2200" b="1" dirty="0">
                          <a:solidFill>
                            <a:srgbClr val="FFFFFF"/>
                          </a:solidFill>
                          <a:latin typeface="Arial"/>
                          <a:cs typeface="Arial"/>
                        </a:rPr>
                        <a:t>Parámetros</a:t>
                      </a:r>
                      <a:r>
                        <a:rPr sz="2200" b="1" spc="-20" dirty="0">
                          <a:solidFill>
                            <a:srgbClr val="FFFFFF"/>
                          </a:solidFill>
                          <a:latin typeface="Arial"/>
                          <a:cs typeface="Arial"/>
                        </a:rPr>
                        <a:t> </a:t>
                      </a:r>
                      <a:r>
                        <a:rPr sz="2200" b="1" dirty="0">
                          <a:solidFill>
                            <a:srgbClr val="FFFFFF"/>
                          </a:solidFill>
                          <a:latin typeface="Arial"/>
                          <a:cs typeface="Arial"/>
                        </a:rPr>
                        <a:t>onda</a:t>
                      </a:r>
                      <a:r>
                        <a:rPr sz="2200" b="1" spc="-40" dirty="0">
                          <a:solidFill>
                            <a:srgbClr val="FFFFFF"/>
                          </a:solidFill>
                          <a:latin typeface="Arial"/>
                          <a:cs typeface="Arial"/>
                        </a:rPr>
                        <a:t> </a:t>
                      </a:r>
                      <a:r>
                        <a:rPr sz="2200" b="1" spc="-10" dirty="0">
                          <a:solidFill>
                            <a:srgbClr val="FFFFFF"/>
                          </a:solidFill>
                          <a:latin typeface="Arial"/>
                          <a:cs typeface="Arial"/>
                        </a:rPr>
                        <a:t>cortada</a:t>
                      </a:r>
                      <a:endParaRPr sz="2200">
                        <a:latin typeface="Arial"/>
                        <a:cs typeface="Arial"/>
                      </a:endParaRPr>
                    </a:p>
                  </a:txBody>
                  <a:tcPr marL="0" marR="0" marT="40618" marB="0">
                    <a:lnL w="19050">
                      <a:solidFill>
                        <a:srgbClr val="FFFFFF"/>
                      </a:solidFill>
                      <a:prstDash val="solid"/>
                    </a:lnL>
                    <a:lnR w="19050">
                      <a:solidFill>
                        <a:srgbClr val="FFFFFF"/>
                      </a:solidFill>
                      <a:prstDash val="solid"/>
                    </a:lnR>
                    <a:lnT w="19050">
                      <a:solidFill>
                        <a:srgbClr val="FFFFFF"/>
                      </a:solidFill>
                      <a:prstDash val="solid"/>
                    </a:lnT>
                    <a:lnB w="57150">
                      <a:solidFill>
                        <a:srgbClr val="FFFFFF"/>
                      </a:solidFill>
                      <a:prstDash val="solid"/>
                    </a:lnB>
                    <a:solidFill>
                      <a:srgbClr val="2C2C89"/>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0"/>
                  </a:ext>
                </a:extLst>
              </a:tr>
              <a:tr h="885963">
                <a:tc gridSpan="2">
                  <a:txBody>
                    <a:bodyPr/>
                    <a:lstStyle/>
                    <a:p>
                      <a:pPr marL="252729">
                        <a:lnSpc>
                          <a:spcPct val="100000"/>
                        </a:lnSpc>
                        <a:spcBef>
                          <a:spcPts val="290"/>
                        </a:spcBef>
                      </a:pPr>
                      <a:r>
                        <a:rPr sz="2200" b="1" spc="-10" dirty="0">
                          <a:latin typeface="Arial"/>
                          <a:cs typeface="Arial"/>
                        </a:rPr>
                        <a:t>Magnitud</a:t>
                      </a:r>
                      <a:endParaRPr sz="2200">
                        <a:latin typeface="Arial"/>
                        <a:cs typeface="Arial"/>
                      </a:endParaRPr>
                    </a:p>
                  </a:txBody>
                  <a:tcPr marL="0" marR="0" marT="40618" marB="0">
                    <a:lnL w="19050">
                      <a:solidFill>
                        <a:srgbClr val="FFFFFF"/>
                      </a:solidFill>
                      <a:prstDash val="solid"/>
                    </a:lnL>
                    <a:lnR w="19050">
                      <a:solidFill>
                        <a:srgbClr val="FFFFFF"/>
                      </a:solidFill>
                      <a:prstDash val="solid"/>
                    </a:lnR>
                    <a:lnT w="57150">
                      <a:solidFill>
                        <a:srgbClr val="FFFFFF"/>
                      </a:solidFill>
                      <a:prstDash val="solid"/>
                    </a:lnT>
                    <a:lnB w="19050">
                      <a:solidFill>
                        <a:srgbClr val="FFFFFF"/>
                      </a:solidFill>
                      <a:prstDash val="solid"/>
                    </a:lnB>
                    <a:solidFill>
                      <a:srgbClr val="CDCDDA"/>
                    </a:solidFill>
                  </a:tcPr>
                </a:tc>
                <a:tc hMerge="1">
                  <a:txBody>
                    <a:bodyPr/>
                    <a:lstStyle/>
                    <a:p>
                      <a:endParaRPr/>
                    </a:p>
                  </a:txBody>
                  <a:tcPr marL="0" marR="0" marT="0" marB="0"/>
                </a:tc>
                <a:tc gridSpan="2">
                  <a:txBody>
                    <a:bodyPr/>
                    <a:lstStyle/>
                    <a:p>
                      <a:pPr marL="138430">
                        <a:lnSpc>
                          <a:spcPct val="100000"/>
                        </a:lnSpc>
                        <a:spcBef>
                          <a:spcPts val="290"/>
                        </a:spcBef>
                      </a:pPr>
                      <a:r>
                        <a:rPr sz="2200" b="1" dirty="0">
                          <a:latin typeface="Arial"/>
                          <a:cs typeface="Arial"/>
                        </a:rPr>
                        <a:t>CW =</a:t>
                      </a:r>
                      <a:r>
                        <a:rPr sz="2200" b="1" spc="-5" dirty="0">
                          <a:latin typeface="Arial"/>
                          <a:cs typeface="Arial"/>
                        </a:rPr>
                        <a:t> </a:t>
                      </a:r>
                      <a:r>
                        <a:rPr sz="2200" b="1" spc="-10" dirty="0">
                          <a:latin typeface="Arial"/>
                          <a:cs typeface="Arial"/>
                        </a:rPr>
                        <a:t>1.1BIL+/-</a:t>
                      </a:r>
                      <a:endParaRPr sz="2200">
                        <a:latin typeface="Arial"/>
                        <a:cs typeface="Arial"/>
                      </a:endParaRPr>
                    </a:p>
                    <a:p>
                      <a:pPr marL="138430">
                        <a:lnSpc>
                          <a:spcPts val="2290"/>
                        </a:lnSpc>
                      </a:pPr>
                      <a:r>
                        <a:rPr sz="2200" b="1" spc="-25" dirty="0">
                          <a:latin typeface="Arial"/>
                          <a:cs typeface="Arial"/>
                        </a:rPr>
                        <a:t>3%</a:t>
                      </a:r>
                      <a:endParaRPr sz="2200">
                        <a:latin typeface="Arial"/>
                        <a:cs typeface="Arial"/>
                      </a:endParaRPr>
                    </a:p>
                  </a:txBody>
                  <a:tcPr marL="0" marR="0" marT="40618" marB="0">
                    <a:lnL w="19050">
                      <a:solidFill>
                        <a:srgbClr val="FFFFFF"/>
                      </a:solidFill>
                      <a:prstDash val="solid"/>
                    </a:lnL>
                    <a:lnR w="19050">
                      <a:solidFill>
                        <a:srgbClr val="FFFFFF"/>
                      </a:solidFill>
                      <a:prstDash val="solid"/>
                    </a:lnR>
                    <a:lnT w="57150">
                      <a:solidFill>
                        <a:srgbClr val="FFFFFF"/>
                      </a:solidFill>
                      <a:prstDash val="solid"/>
                    </a:lnT>
                    <a:lnB w="19050">
                      <a:solidFill>
                        <a:srgbClr val="FFFFFF"/>
                      </a:solidFill>
                      <a:prstDash val="solid"/>
                    </a:lnB>
                    <a:solidFill>
                      <a:srgbClr val="CDCDDA"/>
                    </a:solidFill>
                  </a:tcPr>
                </a:tc>
                <a:tc hMerge="1">
                  <a:txBody>
                    <a:bodyPr/>
                    <a:lstStyle/>
                    <a:p>
                      <a:endParaRPr/>
                    </a:p>
                  </a:txBody>
                  <a:tcPr marL="0" marR="0" marT="0" marB="0"/>
                </a:tc>
                <a:extLst>
                  <a:ext uri="{0D108BD9-81ED-4DB2-BD59-A6C34878D82A}">
                    <a16:rowId xmlns:a16="http://schemas.microsoft.com/office/drawing/2014/main" xmlns="" val="10001"/>
                  </a:ext>
                </a:extLst>
              </a:tr>
              <a:tr h="1220169">
                <a:tc gridSpan="2">
                  <a:txBody>
                    <a:bodyPr/>
                    <a:lstStyle/>
                    <a:p>
                      <a:pPr algn="ctr">
                        <a:lnSpc>
                          <a:spcPct val="100000"/>
                        </a:lnSpc>
                        <a:spcBef>
                          <a:spcPts val="1475"/>
                        </a:spcBef>
                      </a:pPr>
                      <a:r>
                        <a:rPr sz="2200" b="1" spc="-25" dirty="0">
                          <a:latin typeface="Arial"/>
                          <a:cs typeface="Arial"/>
                        </a:rPr>
                        <a:t>T</a:t>
                      </a:r>
                      <a:r>
                        <a:rPr sz="2200" b="1" spc="-37" baseline="-17094" dirty="0">
                          <a:latin typeface="Arial"/>
                          <a:cs typeface="Arial"/>
                        </a:rPr>
                        <a:t>1</a:t>
                      </a:r>
                      <a:endParaRPr sz="2200" baseline="-17094">
                        <a:latin typeface="Arial"/>
                        <a:cs typeface="Arial"/>
                      </a:endParaRPr>
                    </a:p>
                  </a:txBody>
                  <a:tcPr marL="0" marR="0" marT="20659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hMerge="1">
                  <a:txBody>
                    <a:bodyPr/>
                    <a:lstStyle/>
                    <a:p>
                      <a:endParaRPr/>
                    </a:p>
                  </a:txBody>
                  <a:tcPr marL="0" marR="0" marT="0" marB="0"/>
                </a:tc>
                <a:tc gridSpan="2">
                  <a:txBody>
                    <a:bodyPr/>
                    <a:lstStyle/>
                    <a:p>
                      <a:pPr marL="504190">
                        <a:lnSpc>
                          <a:spcPct val="100000"/>
                        </a:lnSpc>
                        <a:spcBef>
                          <a:spcPts val="290"/>
                        </a:spcBef>
                      </a:pPr>
                      <a:r>
                        <a:rPr sz="2200" b="1" dirty="0">
                          <a:latin typeface="Arial"/>
                          <a:cs typeface="Arial"/>
                        </a:rPr>
                        <a:t>1.2</a:t>
                      </a:r>
                      <a:r>
                        <a:rPr sz="2200" b="1" spc="-35" dirty="0">
                          <a:latin typeface="Arial"/>
                          <a:cs typeface="Arial"/>
                        </a:rPr>
                        <a:t> </a:t>
                      </a:r>
                      <a:r>
                        <a:rPr sz="2200" b="1" dirty="0">
                          <a:latin typeface="Arial"/>
                          <a:cs typeface="Arial"/>
                        </a:rPr>
                        <a:t>+/-</a:t>
                      </a:r>
                      <a:r>
                        <a:rPr sz="2200" b="1" spc="-55" dirty="0">
                          <a:latin typeface="Arial"/>
                          <a:cs typeface="Arial"/>
                        </a:rPr>
                        <a:t> </a:t>
                      </a:r>
                      <a:r>
                        <a:rPr sz="2200" b="1" spc="-25" dirty="0">
                          <a:latin typeface="Arial"/>
                          <a:cs typeface="Arial"/>
                        </a:rPr>
                        <a:t>30%</a:t>
                      </a:r>
                      <a:endParaRPr sz="2200">
                        <a:latin typeface="Arial"/>
                        <a:cs typeface="Arial"/>
                      </a:endParaRPr>
                    </a:p>
                    <a:p>
                      <a:pPr marL="508634">
                        <a:lnSpc>
                          <a:spcPct val="100000"/>
                        </a:lnSpc>
                        <a:spcBef>
                          <a:spcPts val="5"/>
                        </a:spcBef>
                      </a:pPr>
                      <a:r>
                        <a:rPr sz="2200" b="1" dirty="0">
                          <a:latin typeface="Arial"/>
                          <a:cs typeface="Arial"/>
                        </a:rPr>
                        <a:t>0.84</a:t>
                      </a:r>
                      <a:r>
                        <a:rPr sz="2200" b="1" spc="-20" dirty="0">
                          <a:latin typeface="Arial"/>
                          <a:cs typeface="Arial"/>
                        </a:rPr>
                        <a:t> </a:t>
                      </a:r>
                      <a:r>
                        <a:rPr sz="2200" b="1" dirty="0">
                          <a:latin typeface="Arial"/>
                          <a:cs typeface="Arial"/>
                        </a:rPr>
                        <a:t>÷</a:t>
                      </a:r>
                      <a:r>
                        <a:rPr sz="2200" b="1" spc="-165" dirty="0">
                          <a:latin typeface="Arial"/>
                          <a:cs typeface="Arial"/>
                        </a:rPr>
                        <a:t> </a:t>
                      </a:r>
                      <a:r>
                        <a:rPr sz="2200" b="1" spc="-20" dirty="0">
                          <a:latin typeface="Arial"/>
                          <a:cs typeface="Arial"/>
                        </a:rPr>
                        <a:t>1.56</a:t>
                      </a:r>
                      <a:endParaRPr sz="2200">
                        <a:latin typeface="Arial"/>
                        <a:cs typeface="Arial"/>
                      </a:endParaRPr>
                    </a:p>
                  </a:txBody>
                  <a:tcPr marL="0" marR="0" marT="406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hMerge="1">
                  <a:txBody>
                    <a:bodyPr/>
                    <a:lstStyle/>
                    <a:p>
                      <a:endParaRPr/>
                    </a:p>
                  </a:txBody>
                  <a:tcPr marL="0" marR="0" marT="0" marB="0"/>
                </a:tc>
                <a:extLst>
                  <a:ext uri="{0D108BD9-81ED-4DB2-BD59-A6C34878D82A}">
                    <a16:rowId xmlns:a16="http://schemas.microsoft.com/office/drawing/2014/main" xmlns="" val="10002"/>
                  </a:ext>
                </a:extLst>
              </a:tr>
              <a:tr h="628637">
                <a:tc rowSpan="7">
                  <a:txBody>
                    <a:bodyPr/>
                    <a:lstStyle/>
                    <a:p>
                      <a:pPr>
                        <a:lnSpc>
                          <a:spcPct val="100000"/>
                        </a:lnSpc>
                      </a:pPr>
                      <a:endParaRPr sz="2600">
                        <a:latin typeface="Times New Roman"/>
                        <a:cs typeface="Times New Roman"/>
                      </a:endParaRPr>
                    </a:p>
                    <a:p>
                      <a:pPr>
                        <a:lnSpc>
                          <a:spcPct val="100000"/>
                        </a:lnSpc>
                      </a:pPr>
                      <a:endParaRPr sz="2600">
                        <a:latin typeface="Times New Roman"/>
                        <a:cs typeface="Times New Roman"/>
                      </a:endParaRPr>
                    </a:p>
                    <a:p>
                      <a:pPr>
                        <a:lnSpc>
                          <a:spcPct val="100000"/>
                        </a:lnSpc>
                        <a:spcBef>
                          <a:spcPts val="30"/>
                        </a:spcBef>
                      </a:pPr>
                      <a:endParaRPr sz="3100">
                        <a:latin typeface="Times New Roman"/>
                        <a:cs typeface="Times New Roman"/>
                      </a:endParaRPr>
                    </a:p>
                    <a:p>
                      <a:pPr algn="ctr">
                        <a:lnSpc>
                          <a:spcPct val="100000"/>
                        </a:lnSpc>
                      </a:pPr>
                      <a:r>
                        <a:rPr sz="2200" b="1" spc="-25" dirty="0">
                          <a:latin typeface="Arial"/>
                          <a:cs typeface="Arial"/>
                        </a:rPr>
                        <a:t>T</a:t>
                      </a:r>
                      <a:r>
                        <a:rPr sz="2200" b="1" spc="-37" baseline="-17094" dirty="0">
                          <a:latin typeface="Arial"/>
                          <a:cs typeface="Arial"/>
                        </a:rPr>
                        <a:t>C</a:t>
                      </a:r>
                      <a:endParaRPr sz="2200" baseline="-17094">
                        <a:latin typeface="Arial"/>
                        <a:cs typeface="Arial"/>
                      </a:endParaRPr>
                    </a:p>
                    <a:p>
                      <a:pPr algn="ctr">
                        <a:lnSpc>
                          <a:spcPct val="100000"/>
                        </a:lnSpc>
                        <a:spcBef>
                          <a:spcPts val="25"/>
                        </a:spcBef>
                      </a:pPr>
                      <a:r>
                        <a:rPr sz="2200" b="1" dirty="0">
                          <a:latin typeface="Symbol"/>
                          <a:cs typeface="Symbol"/>
                        </a:rPr>
                        <a:t></a:t>
                      </a:r>
                      <a:endParaRPr sz="2200">
                        <a:latin typeface="Symbol"/>
                        <a:cs typeface="Symbol"/>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95"/>
                        </a:spcBef>
                      </a:pPr>
                      <a:r>
                        <a:rPr sz="2200" b="1" dirty="0">
                          <a:latin typeface="Arial"/>
                          <a:cs typeface="Arial"/>
                        </a:rPr>
                        <a:t>BIL</a:t>
                      </a:r>
                      <a:r>
                        <a:rPr sz="2200" b="1" spc="-95" dirty="0">
                          <a:latin typeface="Arial"/>
                          <a:cs typeface="Arial"/>
                        </a:rPr>
                        <a:t> </a:t>
                      </a:r>
                      <a:r>
                        <a:rPr sz="2200" b="1" spc="-20" dirty="0">
                          <a:latin typeface="Arial"/>
                          <a:cs typeface="Arial"/>
                        </a:rPr>
                        <a:t>[kV]</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95"/>
                        </a:spcBef>
                      </a:pPr>
                      <a:r>
                        <a:rPr sz="2200" b="1" dirty="0">
                          <a:latin typeface="Arial"/>
                          <a:cs typeface="Arial"/>
                        </a:rPr>
                        <a:t>Class</a:t>
                      </a:r>
                      <a:r>
                        <a:rPr sz="2200" b="1" spc="-25" dirty="0">
                          <a:latin typeface="Arial"/>
                          <a:cs typeface="Arial"/>
                        </a:rPr>
                        <a:t> </a:t>
                      </a:r>
                      <a:r>
                        <a:rPr sz="2200" b="1" spc="-60" dirty="0">
                          <a:latin typeface="Arial"/>
                          <a:cs typeface="Arial"/>
                        </a:rPr>
                        <a:t>I</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marL="1270" algn="ctr">
                        <a:lnSpc>
                          <a:spcPct val="100000"/>
                        </a:lnSpc>
                        <a:spcBef>
                          <a:spcPts val="295"/>
                        </a:spcBef>
                      </a:pPr>
                      <a:r>
                        <a:rPr sz="2200" b="1" dirty="0">
                          <a:latin typeface="Arial"/>
                          <a:cs typeface="Arial"/>
                        </a:rPr>
                        <a:t>Class</a:t>
                      </a:r>
                      <a:r>
                        <a:rPr sz="2200" b="1" spc="-15" dirty="0">
                          <a:latin typeface="Arial"/>
                          <a:cs typeface="Arial"/>
                        </a:rPr>
                        <a:t> </a:t>
                      </a:r>
                      <a:r>
                        <a:rPr sz="2200" b="1" spc="-25" dirty="0">
                          <a:latin typeface="Arial"/>
                          <a:cs typeface="Arial"/>
                        </a:rPr>
                        <a:t>II</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extLst>
                  <a:ext uri="{0D108BD9-81ED-4DB2-BD59-A6C34878D82A}">
                    <a16:rowId xmlns:a16="http://schemas.microsoft.com/office/drawing/2014/main" xmlns="" val="10003"/>
                  </a:ext>
                </a:extLst>
              </a:tr>
              <a:tr h="384036">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95"/>
                        </a:spcBef>
                      </a:pPr>
                      <a:r>
                        <a:rPr sz="2200" b="1" spc="-25" dirty="0">
                          <a:latin typeface="Arial"/>
                          <a:cs typeface="Arial"/>
                        </a:rPr>
                        <a:t>30</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a:txBody>
                    <a:bodyPr/>
                    <a:lstStyle/>
                    <a:p>
                      <a:pPr algn="ctr">
                        <a:lnSpc>
                          <a:spcPct val="100000"/>
                        </a:lnSpc>
                        <a:spcBef>
                          <a:spcPts val="295"/>
                        </a:spcBef>
                      </a:pPr>
                      <a:r>
                        <a:rPr sz="2200" b="1" spc="-25" dirty="0">
                          <a:latin typeface="Arial"/>
                          <a:cs typeface="Arial"/>
                        </a:rPr>
                        <a:t>1.0</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rowSpan="4">
                  <a:txBody>
                    <a:bodyPr/>
                    <a:lstStyle/>
                    <a:p>
                      <a:pPr>
                        <a:lnSpc>
                          <a:spcPct val="100000"/>
                        </a:lnSpc>
                      </a:pPr>
                      <a:endParaRPr sz="2400">
                        <a:latin typeface="Times New Roman"/>
                        <a:cs typeface="Times New Roman"/>
                      </a:endParaRPr>
                    </a:p>
                    <a:p>
                      <a:pPr>
                        <a:lnSpc>
                          <a:spcPct val="100000"/>
                        </a:lnSpc>
                        <a:spcBef>
                          <a:spcPts val="55"/>
                        </a:spcBef>
                      </a:pPr>
                      <a:endParaRPr sz="2500">
                        <a:latin typeface="Times New Roman"/>
                        <a:cs typeface="Times New Roman"/>
                      </a:endParaRPr>
                    </a:p>
                    <a:p>
                      <a:pPr algn="ctr">
                        <a:lnSpc>
                          <a:spcPct val="100000"/>
                        </a:lnSpc>
                      </a:pPr>
                      <a:r>
                        <a:rPr sz="2200" b="1" spc="-25" dirty="0">
                          <a:latin typeface="Arial"/>
                          <a:cs typeface="Arial"/>
                        </a:rPr>
                        <a:t>2.0</a:t>
                      </a:r>
                      <a:endParaRPr sz="2200">
                        <a:latin typeface="Arial"/>
                        <a:cs typeface="Arial"/>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extLst>
                  <a:ext uri="{0D108BD9-81ED-4DB2-BD59-A6C34878D82A}">
                    <a16:rowId xmlns:a16="http://schemas.microsoft.com/office/drawing/2014/main" xmlns="" val="10004"/>
                  </a:ext>
                </a:extLst>
              </a:tr>
              <a:tr h="384036">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85"/>
                        </a:spcBef>
                      </a:pPr>
                      <a:r>
                        <a:rPr sz="2200" b="1" spc="-10" dirty="0">
                          <a:latin typeface="Arial"/>
                          <a:cs typeface="Arial"/>
                        </a:rPr>
                        <a:t>45÷75</a:t>
                      </a:r>
                      <a:endParaRPr sz="2200">
                        <a:latin typeface="Arial"/>
                        <a:cs typeface="Arial"/>
                      </a:endParaRPr>
                    </a:p>
                  </a:txBody>
                  <a:tcPr marL="0" marR="0" marT="39917"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95"/>
                        </a:spcBef>
                      </a:pPr>
                      <a:r>
                        <a:rPr sz="2200" b="1" spc="-25" dirty="0">
                          <a:latin typeface="Arial"/>
                          <a:cs typeface="Arial"/>
                        </a:rPr>
                        <a:t>1.5</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extLst>
                  <a:ext uri="{0D108BD9-81ED-4DB2-BD59-A6C34878D82A}">
                    <a16:rowId xmlns:a16="http://schemas.microsoft.com/office/drawing/2014/main" xmlns="" val="10005"/>
                  </a:ext>
                </a:extLst>
              </a:tr>
              <a:tr h="384036">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95"/>
                        </a:spcBef>
                      </a:pPr>
                      <a:r>
                        <a:rPr sz="2200" b="1" spc="-25" dirty="0">
                          <a:latin typeface="Arial"/>
                          <a:cs typeface="Arial"/>
                        </a:rPr>
                        <a:t>95</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a:txBody>
                    <a:bodyPr/>
                    <a:lstStyle/>
                    <a:p>
                      <a:pPr algn="ctr">
                        <a:lnSpc>
                          <a:spcPct val="100000"/>
                        </a:lnSpc>
                        <a:spcBef>
                          <a:spcPts val="295"/>
                        </a:spcBef>
                      </a:pPr>
                      <a:r>
                        <a:rPr sz="2200" b="1" spc="-25" dirty="0">
                          <a:latin typeface="Arial"/>
                          <a:cs typeface="Arial"/>
                        </a:rPr>
                        <a:t>1.8</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extLst>
                  <a:ext uri="{0D108BD9-81ED-4DB2-BD59-A6C34878D82A}">
                    <a16:rowId xmlns:a16="http://schemas.microsoft.com/office/drawing/2014/main" xmlns="" val="10006"/>
                  </a:ext>
                </a:extLst>
              </a:tr>
              <a:tr h="384036">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marL="1905" algn="ctr">
                        <a:lnSpc>
                          <a:spcPct val="100000"/>
                        </a:lnSpc>
                        <a:spcBef>
                          <a:spcPts val="295"/>
                        </a:spcBef>
                      </a:pPr>
                      <a:r>
                        <a:rPr sz="2200" b="1" spc="-25" dirty="0">
                          <a:latin typeface="Arial"/>
                          <a:cs typeface="Arial"/>
                        </a:rPr>
                        <a:t>110</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95"/>
                        </a:spcBef>
                      </a:pPr>
                      <a:r>
                        <a:rPr sz="2200" b="1" spc="-25" dirty="0">
                          <a:latin typeface="Arial"/>
                          <a:cs typeface="Arial"/>
                        </a:rPr>
                        <a:t>2.0</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extLst>
                  <a:ext uri="{0D108BD9-81ED-4DB2-BD59-A6C34878D82A}">
                    <a16:rowId xmlns:a16="http://schemas.microsoft.com/office/drawing/2014/main" xmlns="" val="10007"/>
                  </a:ext>
                </a:extLst>
              </a:tr>
              <a:tr h="384036">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295"/>
                        </a:spcBef>
                      </a:pPr>
                      <a:r>
                        <a:rPr sz="2200" b="1" spc="-25" dirty="0">
                          <a:latin typeface="Arial"/>
                          <a:cs typeface="Arial"/>
                        </a:rPr>
                        <a:t>125</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a:txBody>
                    <a:bodyPr/>
                    <a:lstStyle/>
                    <a:p>
                      <a:pPr algn="ctr">
                        <a:lnSpc>
                          <a:spcPct val="100000"/>
                        </a:lnSpc>
                        <a:spcBef>
                          <a:spcPts val="295"/>
                        </a:spcBef>
                      </a:pPr>
                      <a:r>
                        <a:rPr sz="2200" b="1" spc="-25" dirty="0">
                          <a:latin typeface="Arial"/>
                          <a:cs typeface="Arial"/>
                        </a:rPr>
                        <a:t>2.3</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a:txBody>
                    <a:bodyPr/>
                    <a:lstStyle/>
                    <a:p>
                      <a:pPr marL="635" algn="ctr">
                        <a:lnSpc>
                          <a:spcPct val="100000"/>
                        </a:lnSpc>
                        <a:spcBef>
                          <a:spcPts val="295"/>
                        </a:spcBef>
                      </a:pPr>
                      <a:r>
                        <a:rPr sz="2200" b="1" spc="-25" dirty="0">
                          <a:latin typeface="Arial"/>
                          <a:cs typeface="Arial"/>
                        </a:rPr>
                        <a:t>2.3</a:t>
                      </a:r>
                      <a:endParaRPr sz="2200">
                        <a:latin typeface="Arial"/>
                        <a:cs typeface="Arial"/>
                      </a:endParaRPr>
                    </a:p>
                  </a:txBody>
                  <a:tcPr marL="0" marR="0" marT="413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extLst>
                  <a:ext uri="{0D108BD9-81ED-4DB2-BD59-A6C34878D82A}">
                    <a16:rowId xmlns:a16="http://schemas.microsoft.com/office/drawing/2014/main" xmlns="" val="10008"/>
                  </a:ext>
                </a:extLst>
              </a:tr>
              <a:tr h="384036">
                <a:tc vMerge="1">
                  <a:txBody>
                    <a:bodyPr/>
                    <a:lstStyle/>
                    <a:p>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a:txBody>
                    <a:bodyPr/>
                    <a:lstStyle/>
                    <a:p>
                      <a:pPr algn="ctr">
                        <a:lnSpc>
                          <a:spcPct val="100000"/>
                        </a:lnSpc>
                        <a:spcBef>
                          <a:spcPts val="300"/>
                        </a:spcBef>
                      </a:pPr>
                      <a:r>
                        <a:rPr sz="2200" b="1" spc="-20" dirty="0">
                          <a:latin typeface="Symbol"/>
                          <a:cs typeface="Symbol"/>
                        </a:rPr>
                        <a:t></a:t>
                      </a:r>
                      <a:r>
                        <a:rPr sz="2200" b="1" spc="-20" dirty="0">
                          <a:latin typeface="Arial"/>
                          <a:cs typeface="Arial"/>
                        </a:rPr>
                        <a:t>150</a:t>
                      </a:r>
                      <a:endParaRPr sz="2200">
                        <a:latin typeface="Arial"/>
                        <a:cs typeface="Arial"/>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gridSpan="2">
                  <a:txBody>
                    <a:bodyPr/>
                    <a:lstStyle/>
                    <a:p>
                      <a:pPr algn="ctr">
                        <a:lnSpc>
                          <a:spcPct val="100000"/>
                        </a:lnSpc>
                        <a:spcBef>
                          <a:spcPts val="300"/>
                        </a:spcBef>
                      </a:pPr>
                      <a:r>
                        <a:rPr sz="2200" b="1" spc="-25" dirty="0">
                          <a:latin typeface="Arial"/>
                          <a:cs typeface="Arial"/>
                        </a:rPr>
                        <a:t>3.0</a:t>
                      </a:r>
                      <a:endParaRPr sz="2200">
                        <a:latin typeface="Arial"/>
                        <a:cs typeface="Arial"/>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hMerge="1">
                  <a:txBody>
                    <a:bodyPr/>
                    <a:lstStyle/>
                    <a:p>
                      <a:endParaRPr/>
                    </a:p>
                  </a:txBody>
                  <a:tcPr marL="0" marR="0" marT="0" marB="0"/>
                </a:tc>
                <a:extLst>
                  <a:ext uri="{0D108BD9-81ED-4DB2-BD59-A6C34878D82A}">
                    <a16:rowId xmlns:a16="http://schemas.microsoft.com/office/drawing/2014/main" xmlns="" val="10009"/>
                  </a:ext>
                </a:extLst>
              </a:tr>
              <a:tr h="384036">
                <a:tc gridSpan="2">
                  <a:txBody>
                    <a:bodyPr/>
                    <a:lstStyle/>
                    <a:p>
                      <a:pPr algn="ctr">
                        <a:lnSpc>
                          <a:spcPct val="100000"/>
                        </a:lnSpc>
                        <a:spcBef>
                          <a:spcPts val="300"/>
                        </a:spcBef>
                      </a:pPr>
                      <a:r>
                        <a:rPr sz="2200" b="1" dirty="0">
                          <a:latin typeface="Arial"/>
                          <a:cs typeface="Arial"/>
                        </a:rPr>
                        <a:t>T</a:t>
                      </a:r>
                      <a:r>
                        <a:rPr sz="2200" b="1" baseline="-17094" dirty="0">
                          <a:latin typeface="Arial"/>
                          <a:cs typeface="Arial"/>
                        </a:rPr>
                        <a:t>C</a:t>
                      </a:r>
                      <a:r>
                        <a:rPr sz="2200" b="1" spc="-44" baseline="-17094" dirty="0">
                          <a:latin typeface="Arial"/>
                          <a:cs typeface="Arial"/>
                        </a:rPr>
                        <a:t> </a:t>
                      </a:r>
                      <a:r>
                        <a:rPr sz="2200" b="1" spc="-50" dirty="0">
                          <a:latin typeface="Arial"/>
                          <a:cs typeface="Arial"/>
                        </a:rPr>
                        <a:t>&lt;</a:t>
                      </a:r>
                      <a:endParaRPr sz="2200">
                        <a:latin typeface="Arial"/>
                        <a:cs typeface="Arial"/>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hMerge="1">
                  <a:txBody>
                    <a:bodyPr/>
                    <a:lstStyle/>
                    <a:p>
                      <a:endParaRPr/>
                    </a:p>
                  </a:txBody>
                  <a:tcPr marL="0" marR="0" marT="0" marB="0"/>
                </a:tc>
                <a:tc gridSpan="2">
                  <a:txBody>
                    <a:bodyPr/>
                    <a:lstStyle/>
                    <a:p>
                      <a:pPr algn="ctr">
                        <a:lnSpc>
                          <a:spcPct val="100000"/>
                        </a:lnSpc>
                        <a:spcBef>
                          <a:spcPts val="300"/>
                        </a:spcBef>
                      </a:pPr>
                      <a:r>
                        <a:rPr sz="2200" b="1" spc="-25" dirty="0">
                          <a:latin typeface="Arial"/>
                          <a:cs typeface="Arial"/>
                        </a:rPr>
                        <a:t>6.0</a:t>
                      </a:r>
                      <a:endParaRPr sz="2200">
                        <a:latin typeface="Arial"/>
                        <a:cs typeface="Arial"/>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hMerge="1">
                  <a:txBody>
                    <a:bodyPr/>
                    <a:lstStyle/>
                    <a:p>
                      <a:endParaRPr/>
                    </a:p>
                  </a:txBody>
                  <a:tcPr marL="0" marR="0" marT="0" marB="0"/>
                </a:tc>
                <a:extLst>
                  <a:ext uri="{0D108BD9-81ED-4DB2-BD59-A6C34878D82A}">
                    <a16:rowId xmlns:a16="http://schemas.microsoft.com/office/drawing/2014/main" xmlns="" val="10010"/>
                  </a:ext>
                </a:extLst>
              </a:tr>
              <a:tr h="384036">
                <a:tc gridSpan="2">
                  <a:txBody>
                    <a:bodyPr/>
                    <a:lstStyle/>
                    <a:p>
                      <a:pPr marL="56515" algn="ctr">
                        <a:lnSpc>
                          <a:spcPct val="100000"/>
                        </a:lnSpc>
                        <a:spcBef>
                          <a:spcPts val="300"/>
                        </a:spcBef>
                      </a:pPr>
                      <a:r>
                        <a:rPr sz="2200" b="1" spc="95" dirty="0">
                          <a:latin typeface="Symbol"/>
                          <a:cs typeface="Symbol"/>
                        </a:rPr>
                        <a:t></a:t>
                      </a:r>
                      <a:r>
                        <a:rPr sz="2200" spc="95" dirty="0">
                          <a:latin typeface="Times New Roman"/>
                          <a:cs typeface="Times New Roman"/>
                        </a:rPr>
                        <a:t> </a:t>
                      </a:r>
                      <a:endParaRPr sz="2200">
                        <a:latin typeface="Times New Roman"/>
                        <a:cs typeface="Times New Roman"/>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hMerge="1">
                  <a:txBody>
                    <a:bodyPr/>
                    <a:lstStyle/>
                    <a:p>
                      <a:endParaRPr/>
                    </a:p>
                  </a:txBody>
                  <a:tcPr marL="0" marR="0" marT="0" marB="0"/>
                </a:tc>
                <a:tc gridSpan="2">
                  <a:txBody>
                    <a:bodyPr/>
                    <a:lstStyle/>
                    <a:p>
                      <a:pPr marL="6350" algn="ctr">
                        <a:lnSpc>
                          <a:spcPct val="100000"/>
                        </a:lnSpc>
                        <a:spcBef>
                          <a:spcPts val="300"/>
                        </a:spcBef>
                      </a:pPr>
                      <a:r>
                        <a:rPr sz="2200" b="1" spc="-25" dirty="0">
                          <a:latin typeface="Arial"/>
                          <a:cs typeface="Arial"/>
                        </a:rPr>
                        <a:t>30%</a:t>
                      </a:r>
                      <a:endParaRPr sz="2200">
                        <a:latin typeface="Arial"/>
                        <a:cs typeface="Arial"/>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DCDDA"/>
                    </a:solidFill>
                  </a:tcPr>
                </a:tc>
                <a:tc hMerge="1">
                  <a:txBody>
                    <a:bodyPr/>
                    <a:lstStyle/>
                    <a:p>
                      <a:endParaRPr/>
                    </a:p>
                  </a:txBody>
                  <a:tcPr marL="0" marR="0" marT="0" marB="0"/>
                </a:tc>
                <a:extLst>
                  <a:ext uri="{0D108BD9-81ED-4DB2-BD59-A6C34878D82A}">
                    <a16:rowId xmlns:a16="http://schemas.microsoft.com/office/drawing/2014/main" xmlns="" val="10011"/>
                  </a:ext>
                </a:extLst>
              </a:tr>
              <a:tr h="384036">
                <a:tc gridSpan="2">
                  <a:txBody>
                    <a:bodyPr/>
                    <a:lstStyle/>
                    <a:p>
                      <a:pPr marL="52069" algn="ctr">
                        <a:lnSpc>
                          <a:spcPct val="100000"/>
                        </a:lnSpc>
                        <a:spcBef>
                          <a:spcPts val="300"/>
                        </a:spcBef>
                      </a:pPr>
                      <a:r>
                        <a:rPr sz="2200" b="1" spc="85" dirty="0">
                          <a:latin typeface="Symbol"/>
                          <a:cs typeface="Symbol"/>
                        </a:rPr>
                        <a:t></a:t>
                      </a:r>
                      <a:r>
                        <a:rPr sz="2200" spc="85" dirty="0">
                          <a:latin typeface="Times New Roman"/>
                          <a:cs typeface="Times New Roman"/>
                        </a:rPr>
                        <a:t> </a:t>
                      </a:r>
                      <a:endParaRPr sz="2200">
                        <a:latin typeface="Times New Roman"/>
                        <a:cs typeface="Times New Roman"/>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hMerge="1">
                  <a:txBody>
                    <a:bodyPr/>
                    <a:lstStyle/>
                    <a:p>
                      <a:endParaRPr/>
                    </a:p>
                  </a:txBody>
                  <a:tcPr marL="0" marR="0" marT="0" marB="0"/>
                </a:tc>
                <a:tc gridSpan="2">
                  <a:txBody>
                    <a:bodyPr/>
                    <a:lstStyle/>
                    <a:p>
                      <a:pPr algn="ctr">
                        <a:lnSpc>
                          <a:spcPct val="100000"/>
                        </a:lnSpc>
                        <a:spcBef>
                          <a:spcPts val="300"/>
                        </a:spcBef>
                      </a:pPr>
                      <a:r>
                        <a:rPr sz="2200" b="1" dirty="0">
                          <a:latin typeface="Arial"/>
                          <a:cs typeface="Arial"/>
                        </a:rPr>
                        <a:t>1</a:t>
                      </a:r>
                      <a:endParaRPr sz="2200">
                        <a:latin typeface="Arial"/>
                        <a:cs typeface="Arial"/>
                      </a:endParaRPr>
                    </a:p>
                  </a:txBody>
                  <a:tcPr marL="0" marR="0" marT="4201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8E8EC"/>
                    </a:solidFill>
                  </a:tcPr>
                </a:tc>
                <a:tc hMerge="1">
                  <a:txBody>
                    <a:bodyPr/>
                    <a:lstStyle/>
                    <a:p>
                      <a:endParaRPr/>
                    </a:p>
                  </a:txBody>
                  <a:tcPr marL="0" marR="0" marT="0" marB="0"/>
                </a:tc>
                <a:extLst>
                  <a:ext uri="{0D108BD9-81ED-4DB2-BD59-A6C34878D82A}">
                    <a16:rowId xmlns:a16="http://schemas.microsoft.com/office/drawing/2014/main" xmlns="" val="10012"/>
                  </a:ext>
                </a:extLst>
              </a:tr>
            </a:tbl>
          </a:graphicData>
        </a:graphic>
      </p:graphicFrame>
      <p:sp>
        <p:nvSpPr>
          <p:cNvPr id="37" name="Rectángulo 36"/>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1" y="871829"/>
            <a:ext cx="2312127" cy="566822"/>
          </a:xfrm>
        </p:spPr>
        <p:txBody>
          <a:bodyPr wrap="square" lIns="0" tIns="12700" rIns="0" bIns="0" rtlCol="0">
            <a:spAutoFit/>
          </a:bodyPr>
          <a:lstStyle/>
          <a:p>
            <a:pPr marL="12700">
              <a:spcBef>
                <a:spcPts val="100"/>
              </a:spcBef>
              <a:defRPr/>
            </a:pPr>
            <a:r>
              <a:rPr sz="3600" spc="-10" dirty="0">
                <a:latin typeface="Century Gothic"/>
                <a:cs typeface="Century Gothic"/>
              </a:rPr>
              <a:t>IMPULSO</a:t>
            </a:r>
            <a:endParaRPr sz="3600" dirty="0">
              <a:latin typeface="Century Gothic"/>
              <a:cs typeface="Century Gothic"/>
            </a:endParaRPr>
          </a:p>
        </p:txBody>
      </p:sp>
      <p:sp>
        <p:nvSpPr>
          <p:cNvPr id="47107" name="object 4"/>
          <p:cNvSpPr txBox="1">
            <a:spLocks noChangeArrowheads="1"/>
          </p:cNvSpPr>
          <p:nvPr/>
        </p:nvSpPr>
        <p:spPr bwMode="auto">
          <a:xfrm>
            <a:off x="615427" y="2517449"/>
            <a:ext cx="9328878" cy="3483005"/>
          </a:xfrm>
          <a:prstGeom prst="rect">
            <a:avLst/>
          </a:prstGeom>
          <a:noFill/>
          <a:ln w="9525">
            <a:noFill/>
            <a:miter lim="800000"/>
            <a:headEnd/>
            <a:tailEnd/>
          </a:ln>
        </p:spPr>
        <p:txBody>
          <a:bodyPr lIns="0" tIns="137160" rIns="0" bIns="0">
            <a:spAutoFit/>
          </a:bodyPr>
          <a:lstStyle/>
          <a:p>
            <a:pPr marL="12700">
              <a:spcBef>
                <a:spcPts val="1075"/>
              </a:spcBef>
            </a:pPr>
            <a:r>
              <a:rPr lang="es-AR" altLang="en-US" sz="1900" b="1">
                <a:solidFill>
                  <a:srgbClr val="001F5F"/>
                </a:solidFill>
              </a:rPr>
              <a:t>Onda Completa (BIL-LI)</a:t>
            </a:r>
            <a:endParaRPr lang="es-AR" altLang="en-US" sz="1900"/>
          </a:p>
          <a:p>
            <a:pPr marL="12700">
              <a:lnSpc>
                <a:spcPts val="1800"/>
              </a:lnSpc>
              <a:spcBef>
                <a:spcPts val="950"/>
              </a:spcBef>
              <a:buFontTx/>
              <a:buChar char="•"/>
            </a:pPr>
            <a:r>
              <a:rPr lang="es-AR" altLang="en-US" sz="1600"/>
              <a:t>Representa la perturbación de una descarga atmosférica a cierta distancia del transformador que viaja a lo largo de la línea hacia el transformador.</a:t>
            </a:r>
          </a:p>
          <a:p>
            <a:pPr marL="12700">
              <a:spcBef>
                <a:spcPts val="663"/>
              </a:spcBef>
              <a:buFontTx/>
              <a:buChar char="•"/>
            </a:pPr>
            <a:r>
              <a:rPr lang="es-AR" altLang="en-US" sz="1600"/>
              <a:t>1.2x50us</a:t>
            </a:r>
          </a:p>
          <a:p>
            <a:pPr marL="12700">
              <a:spcBef>
                <a:spcPts val="700"/>
              </a:spcBef>
              <a:buFontTx/>
              <a:buChar char="•"/>
            </a:pPr>
            <a:r>
              <a:rPr lang="es-AR" altLang="en-US" sz="1600"/>
              <a:t>1.2us para alcanzar el pico,</a:t>
            </a:r>
          </a:p>
          <a:p>
            <a:pPr marL="12700">
              <a:spcBef>
                <a:spcPts val="713"/>
              </a:spcBef>
              <a:buFontTx/>
              <a:buChar char="•"/>
            </a:pPr>
            <a:r>
              <a:rPr lang="es-AR" altLang="en-US" sz="1600"/>
              <a:t>50us para decrecer a la mitad del valor cresta.</a:t>
            </a:r>
          </a:p>
          <a:p>
            <a:pPr marL="12700">
              <a:spcBef>
                <a:spcPts val="888"/>
              </a:spcBef>
            </a:pPr>
            <a:r>
              <a:rPr lang="es-AR" altLang="en-US" sz="1900" b="1">
                <a:solidFill>
                  <a:srgbClr val="001F5F"/>
                </a:solidFill>
              </a:rPr>
              <a:t>Onda Recortada (LIC)</a:t>
            </a:r>
            <a:endParaRPr lang="es-AR" altLang="en-US" sz="1900"/>
          </a:p>
          <a:p>
            <a:pPr marL="12700">
              <a:spcBef>
                <a:spcPts val="800"/>
              </a:spcBef>
              <a:buFontTx/>
              <a:buChar char="•"/>
            </a:pPr>
            <a:r>
              <a:rPr lang="es-AR" altLang="en-US" sz="1600"/>
              <a:t>Representa la onda viajera de una descarga atmosférica que flamea cerca del transformador</a:t>
            </a:r>
          </a:p>
          <a:p>
            <a:pPr marL="12700">
              <a:spcBef>
                <a:spcPts val="800"/>
              </a:spcBef>
              <a:buFontTx/>
              <a:buChar char="•"/>
            </a:pPr>
            <a:r>
              <a:rPr lang="es-AR" altLang="en-US" sz="1600"/>
              <a:t>115% del impulso de onda completa</a:t>
            </a:r>
          </a:p>
          <a:p>
            <a:pPr marL="12700">
              <a:spcBef>
                <a:spcPts val="800"/>
              </a:spcBef>
              <a:buFontTx/>
              <a:buChar char="•"/>
            </a:pPr>
            <a:r>
              <a:rPr lang="es-AR" altLang="en-US" sz="1600"/>
              <a:t>Tiempo mínimo de flameo de 1 a 3us de acuerdo al BIL</a:t>
            </a:r>
          </a:p>
        </p:txBody>
      </p:sp>
      <p:sp>
        <p:nvSpPr>
          <p:cNvPr id="5" name="Rectángulo 4"/>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1" y="871829"/>
            <a:ext cx="2097813" cy="566822"/>
          </a:xfrm>
        </p:spPr>
        <p:txBody>
          <a:bodyPr wrap="square" lIns="0" tIns="12700" rIns="0" bIns="0" rtlCol="0">
            <a:spAutoFit/>
          </a:bodyPr>
          <a:lstStyle/>
          <a:p>
            <a:pPr marL="12700">
              <a:spcBef>
                <a:spcPts val="100"/>
              </a:spcBef>
              <a:defRPr/>
            </a:pPr>
            <a:r>
              <a:rPr sz="3600" spc="-10" dirty="0">
                <a:latin typeface="Century Gothic"/>
                <a:cs typeface="Century Gothic"/>
              </a:rPr>
              <a:t>IMPULSO</a:t>
            </a:r>
            <a:endParaRPr sz="3600" dirty="0">
              <a:latin typeface="Century Gothic"/>
              <a:cs typeface="Century Gothic"/>
            </a:endParaRPr>
          </a:p>
        </p:txBody>
      </p:sp>
      <p:sp>
        <p:nvSpPr>
          <p:cNvPr id="48131" name="object 4"/>
          <p:cNvSpPr txBox="1">
            <a:spLocks noChangeArrowheads="1"/>
          </p:cNvSpPr>
          <p:nvPr/>
        </p:nvSpPr>
        <p:spPr bwMode="auto">
          <a:xfrm>
            <a:off x="615428" y="2501694"/>
            <a:ext cx="9136731" cy="2442335"/>
          </a:xfrm>
          <a:prstGeom prst="rect">
            <a:avLst/>
          </a:prstGeom>
          <a:noFill/>
          <a:ln w="9525">
            <a:noFill/>
            <a:miter lim="800000"/>
            <a:headEnd/>
            <a:tailEnd/>
          </a:ln>
        </p:spPr>
        <p:txBody>
          <a:bodyPr lIns="0" tIns="150495" rIns="0" bIns="0">
            <a:spAutoFit/>
          </a:bodyPr>
          <a:lstStyle/>
          <a:p>
            <a:pPr marL="12700">
              <a:spcBef>
                <a:spcPts val="1188"/>
              </a:spcBef>
            </a:pPr>
            <a:r>
              <a:rPr lang="es-AR" altLang="en-US" sz="1900" b="1">
                <a:solidFill>
                  <a:srgbClr val="001F5F"/>
                </a:solidFill>
              </a:rPr>
              <a:t>Frente de Onda</a:t>
            </a:r>
            <a:endParaRPr lang="es-AR" altLang="en-US" sz="1900"/>
          </a:p>
          <a:p>
            <a:pPr marL="12700">
              <a:lnSpc>
                <a:spcPts val="1800"/>
              </a:lnSpc>
              <a:spcBef>
                <a:spcPts val="975"/>
              </a:spcBef>
              <a:buFontTx/>
              <a:buChar char="•"/>
            </a:pPr>
            <a:r>
              <a:rPr lang="es-AR" altLang="en-US" sz="1500"/>
              <a:t>Representa un impacto directo o muy cercano de una descarga atmosférica  en los terminales del transformador.</a:t>
            </a:r>
          </a:p>
          <a:p>
            <a:pPr marL="12700">
              <a:spcBef>
                <a:spcPts val="650"/>
              </a:spcBef>
              <a:buFontTx/>
              <a:buChar char="•"/>
            </a:pPr>
            <a:r>
              <a:rPr lang="es-AR" altLang="en-US" sz="1500"/>
              <a:t>No aplica a transformadores de distribución.</a:t>
            </a:r>
          </a:p>
          <a:p>
            <a:pPr marL="12700">
              <a:spcBef>
                <a:spcPts val="700"/>
              </a:spcBef>
              <a:buFontTx/>
              <a:buChar char="•"/>
            </a:pPr>
            <a:r>
              <a:rPr lang="es-AR" altLang="en-US" sz="1500"/>
              <a:t>Potencia transformadores &gt; 95kV BIL</a:t>
            </a:r>
          </a:p>
          <a:p>
            <a:pPr marL="12700">
              <a:spcBef>
                <a:spcPts val="988"/>
              </a:spcBef>
            </a:pPr>
            <a:r>
              <a:rPr lang="es-AR" altLang="en-US" sz="1900" b="1">
                <a:solidFill>
                  <a:srgbClr val="001F5F"/>
                </a:solidFill>
              </a:rPr>
              <a:t>Conmutación del terminal de línea (SI)</a:t>
            </a:r>
            <a:endParaRPr lang="es-AR" altLang="en-US" sz="1900"/>
          </a:p>
          <a:p>
            <a:pPr marL="12700">
              <a:lnSpc>
                <a:spcPts val="1825"/>
              </a:lnSpc>
              <a:spcBef>
                <a:spcPts val="850"/>
              </a:spcBef>
              <a:buFontTx/>
              <a:buChar char="•"/>
            </a:pPr>
            <a:r>
              <a:rPr lang="es-AR" altLang="en-US" sz="1500"/>
              <a:t>Verificar la capacidad del transformador para soportar voltajes transitorios de tiempo de aumento</a:t>
            </a:r>
          </a:p>
          <a:p>
            <a:pPr marL="12700" algn="ctr">
              <a:lnSpc>
                <a:spcPts val="1825"/>
              </a:lnSpc>
            </a:pPr>
            <a:r>
              <a:rPr lang="es-AR" altLang="en-US" sz="1500"/>
              <a:t>lento típicamente asociados con operaciones de conmutación de tensión en servicio</a:t>
            </a:r>
          </a:p>
        </p:txBody>
      </p:sp>
      <p:sp>
        <p:nvSpPr>
          <p:cNvPr id="5" name="Rectángulo 4"/>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a:grpSpLocks/>
          </p:cNvGrpSpPr>
          <p:nvPr/>
        </p:nvGrpSpPr>
        <p:grpSpPr bwMode="auto">
          <a:xfrm>
            <a:off x="0" y="127799"/>
            <a:ext cx="10693400" cy="7435051"/>
            <a:chOff x="0" y="115784"/>
            <a:chExt cx="12191999" cy="6742212"/>
          </a:xfrm>
        </p:grpSpPr>
        <p:pic>
          <p:nvPicPr>
            <p:cNvPr id="49159" name="object 3"/>
            <p:cNvPicPr>
              <a:picLocks noChangeAspect="1" noChangeArrowheads="1"/>
            </p:cNvPicPr>
            <p:nvPr/>
          </p:nvPicPr>
          <p:blipFill>
            <a:blip r:embed="rId2"/>
            <a:srcRect/>
            <a:stretch>
              <a:fillRect/>
            </a:stretch>
          </p:blipFill>
          <p:spPr bwMode="auto">
            <a:xfrm>
              <a:off x="0" y="115784"/>
              <a:ext cx="12191999" cy="6742212"/>
            </a:xfrm>
            <a:prstGeom prst="rect">
              <a:avLst/>
            </a:prstGeom>
            <a:noFill/>
            <a:ln w="9525">
              <a:noFill/>
              <a:miter lim="800000"/>
              <a:headEnd/>
              <a:tailEnd/>
            </a:ln>
          </p:spPr>
        </p:pic>
        <p:pic>
          <p:nvPicPr>
            <p:cNvPr id="49160" name="object 4"/>
            <p:cNvPicPr>
              <a:picLocks noChangeAspect="1" noChangeArrowheads="1"/>
            </p:cNvPicPr>
            <p:nvPr/>
          </p:nvPicPr>
          <p:blipFill>
            <a:blip r:embed="rId3"/>
            <a:srcRect/>
            <a:stretch>
              <a:fillRect/>
            </a:stretch>
          </p:blipFill>
          <p:spPr bwMode="auto">
            <a:xfrm>
              <a:off x="2130551" y="969467"/>
              <a:ext cx="7106411" cy="5751412"/>
            </a:xfrm>
            <a:prstGeom prst="rect">
              <a:avLst/>
            </a:prstGeom>
            <a:noFill/>
            <a:ln w="9525">
              <a:noFill/>
              <a:miter lim="800000"/>
              <a:headEnd/>
              <a:tailEnd/>
            </a:ln>
          </p:spPr>
        </p:pic>
      </p:grpSp>
      <p:sp>
        <p:nvSpPr>
          <p:cNvPr id="5" name="object 5"/>
          <p:cNvSpPr txBox="1">
            <a:spLocks noGrp="1"/>
          </p:cNvSpPr>
          <p:nvPr>
            <p:ph type="title"/>
          </p:nvPr>
        </p:nvSpPr>
        <p:spPr>
          <a:xfrm>
            <a:off x="2774932" y="703765"/>
            <a:ext cx="3939075" cy="321242"/>
          </a:xfrm>
        </p:spPr>
        <p:txBody>
          <a:bodyPr wrap="square" tIns="13335" rtlCol="0">
            <a:spAutoFit/>
          </a:bodyPr>
          <a:lstStyle/>
          <a:p>
            <a:pPr marL="12700">
              <a:spcBef>
                <a:spcPts val="105"/>
              </a:spcBef>
              <a:defRPr/>
            </a:pPr>
            <a:r>
              <a:rPr sz="2000" spc="-20" dirty="0">
                <a:solidFill>
                  <a:srgbClr val="000000"/>
                </a:solidFill>
              </a:rPr>
              <a:t>TABLA</a:t>
            </a:r>
            <a:r>
              <a:rPr sz="2000" spc="-50" dirty="0">
                <a:solidFill>
                  <a:srgbClr val="000000"/>
                </a:solidFill>
              </a:rPr>
              <a:t> </a:t>
            </a:r>
            <a:r>
              <a:rPr sz="2000" dirty="0">
                <a:solidFill>
                  <a:srgbClr val="000000"/>
                </a:solidFill>
              </a:rPr>
              <a:t>DE</a:t>
            </a:r>
            <a:r>
              <a:rPr sz="2000" spc="-35" dirty="0">
                <a:solidFill>
                  <a:srgbClr val="000000"/>
                </a:solidFill>
              </a:rPr>
              <a:t> </a:t>
            </a:r>
            <a:r>
              <a:rPr sz="2000" dirty="0">
                <a:solidFill>
                  <a:srgbClr val="000000"/>
                </a:solidFill>
              </a:rPr>
              <a:t>LAS</a:t>
            </a:r>
            <a:r>
              <a:rPr sz="2000" spc="-20" dirty="0">
                <a:solidFill>
                  <a:srgbClr val="000000"/>
                </a:solidFill>
              </a:rPr>
              <a:t> </a:t>
            </a:r>
            <a:r>
              <a:rPr sz="2000" dirty="0">
                <a:solidFill>
                  <a:srgbClr val="000000"/>
                </a:solidFill>
              </a:rPr>
              <a:t>TENSIÓNES</a:t>
            </a:r>
            <a:r>
              <a:rPr sz="2000" spc="-40" dirty="0">
                <a:solidFill>
                  <a:srgbClr val="000000"/>
                </a:solidFill>
              </a:rPr>
              <a:t> </a:t>
            </a:r>
            <a:r>
              <a:rPr sz="2000" dirty="0">
                <a:solidFill>
                  <a:srgbClr val="000000"/>
                </a:solidFill>
              </a:rPr>
              <a:t>A</a:t>
            </a:r>
            <a:r>
              <a:rPr sz="2000" spc="-35" dirty="0">
                <a:solidFill>
                  <a:srgbClr val="000000"/>
                </a:solidFill>
              </a:rPr>
              <a:t> </a:t>
            </a:r>
            <a:r>
              <a:rPr sz="2000" spc="-10" dirty="0">
                <a:solidFill>
                  <a:srgbClr val="000000"/>
                </a:solidFill>
              </a:rPr>
              <a:t>APLICAR</a:t>
            </a:r>
            <a:endParaRPr sz="2000"/>
          </a:p>
        </p:txBody>
      </p:sp>
      <p:sp>
        <p:nvSpPr>
          <p:cNvPr id="6" name="Rectángulo 5"/>
          <p:cNvSpPr/>
          <p:nvPr/>
        </p:nvSpPr>
        <p:spPr>
          <a:xfrm>
            <a:off x="0" y="6783808"/>
            <a:ext cx="10693400" cy="779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7" name="Rectángulo 6"/>
          <p:cNvSpPr/>
          <p:nvPr/>
        </p:nvSpPr>
        <p:spPr>
          <a:xfrm>
            <a:off x="7886383" y="127799"/>
            <a:ext cx="2606516" cy="628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8" name="Rectángulo 7"/>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1" y="871829"/>
            <a:ext cx="2597879" cy="566822"/>
          </a:xfrm>
        </p:spPr>
        <p:txBody>
          <a:bodyPr wrap="square" lIns="0" tIns="12700" rIns="0" bIns="0" rtlCol="0">
            <a:spAutoFit/>
          </a:bodyPr>
          <a:lstStyle/>
          <a:p>
            <a:pPr marL="12700">
              <a:spcBef>
                <a:spcPts val="100"/>
              </a:spcBef>
              <a:defRPr/>
            </a:pPr>
            <a:r>
              <a:rPr sz="3600" spc="-10" dirty="0">
                <a:latin typeface="Century Gothic"/>
                <a:cs typeface="Century Gothic"/>
              </a:rPr>
              <a:t>IMPULSO</a:t>
            </a:r>
            <a:endParaRPr sz="3600" dirty="0">
              <a:latin typeface="Century Gothic"/>
              <a:cs typeface="Century Gothic"/>
            </a:endParaRPr>
          </a:p>
        </p:txBody>
      </p:sp>
      <p:sp>
        <p:nvSpPr>
          <p:cNvPr id="50179" name="object 4"/>
          <p:cNvSpPr txBox="1">
            <a:spLocks noChangeArrowheads="1"/>
          </p:cNvSpPr>
          <p:nvPr/>
        </p:nvSpPr>
        <p:spPr bwMode="auto">
          <a:xfrm>
            <a:off x="605681" y="2610234"/>
            <a:ext cx="5579225" cy="1955022"/>
          </a:xfrm>
          <a:prstGeom prst="rect">
            <a:avLst/>
          </a:prstGeom>
          <a:noFill/>
          <a:ln w="9525">
            <a:noFill/>
            <a:miter lim="800000"/>
            <a:headEnd/>
            <a:tailEnd/>
          </a:ln>
        </p:spPr>
        <p:txBody>
          <a:bodyPr lIns="0" tIns="13335" rIns="0" bIns="0">
            <a:spAutoFit/>
          </a:bodyPr>
          <a:lstStyle/>
          <a:p>
            <a:pPr marL="12700" algn="just">
              <a:spcBef>
                <a:spcPts val="100"/>
              </a:spcBef>
            </a:pPr>
            <a:r>
              <a:rPr lang="es-AR" altLang="en-US" sz="2000" b="1">
                <a:solidFill>
                  <a:srgbClr val="FF0000"/>
                </a:solidFill>
                <a:latin typeface="Calibri" pitchFamily="34" charset="0"/>
              </a:rPr>
              <a:t>CRITERIOS DE ACEPTACIÓN:</a:t>
            </a:r>
            <a:endParaRPr lang="es-AR" altLang="en-US" sz="2000">
              <a:latin typeface="Calibri" pitchFamily="34" charset="0"/>
            </a:endParaRPr>
          </a:p>
          <a:p>
            <a:pPr marL="12700"/>
            <a:endParaRPr lang="es-AR" altLang="en-US" sz="2000">
              <a:latin typeface="Calibri" pitchFamily="34" charset="0"/>
            </a:endParaRPr>
          </a:p>
          <a:p>
            <a:pPr marL="12700" algn="just">
              <a:lnSpc>
                <a:spcPct val="90000"/>
              </a:lnSpc>
              <a:spcBef>
                <a:spcPts val="1725"/>
              </a:spcBef>
            </a:pPr>
            <a:r>
              <a:rPr lang="es-AR" altLang="en-US" sz="2000">
                <a:latin typeface="Calibri" pitchFamily="34" charset="0"/>
              </a:rPr>
              <a:t>La detección de fallas se realiza principalmente examinando las gráficas de voltaje en busca de posibles desviaciones, indicando fallas, esto requiere mucha experiencia.</a:t>
            </a:r>
          </a:p>
        </p:txBody>
      </p:sp>
      <p:sp>
        <p:nvSpPr>
          <p:cNvPr id="5" name="object 5"/>
          <p:cNvSpPr txBox="1"/>
          <p:nvPr/>
        </p:nvSpPr>
        <p:spPr>
          <a:xfrm>
            <a:off x="605681" y="4845826"/>
            <a:ext cx="5206070" cy="629018"/>
          </a:xfrm>
          <a:prstGeom prst="rect">
            <a:avLst/>
          </a:prstGeom>
        </p:spPr>
        <p:txBody>
          <a:bodyPr lIns="0" tIns="13335" rIns="0" bIns="0">
            <a:spAutoFit/>
          </a:bodyPr>
          <a:lstStyle/>
          <a:p>
            <a:pPr marL="12700">
              <a:spcBef>
                <a:spcPts val="105"/>
              </a:spcBef>
              <a:tabLst>
                <a:tab pos="995044" algn="l"/>
                <a:tab pos="2109470" algn="l"/>
                <a:tab pos="3503929" algn="l"/>
                <a:tab pos="4204970" algn="l"/>
                <a:tab pos="4911090" algn="l"/>
              </a:tabLst>
              <a:defRPr/>
            </a:pPr>
            <a:r>
              <a:rPr sz="2000" spc="-10" dirty="0">
                <a:latin typeface="Calibri"/>
                <a:cs typeface="Calibri"/>
              </a:rPr>
              <a:t>prueba</a:t>
            </a:r>
            <a:r>
              <a:rPr sz="2000" dirty="0">
                <a:latin typeface="Calibri"/>
                <a:cs typeface="Calibri"/>
              </a:rPr>
              <a:t>	</a:t>
            </a:r>
            <a:r>
              <a:rPr sz="2000" spc="-10" dirty="0">
                <a:latin typeface="Calibri"/>
                <a:cs typeface="Calibri"/>
              </a:rPr>
              <a:t>(sonidos</a:t>
            </a:r>
            <a:r>
              <a:rPr sz="2000" dirty="0">
                <a:latin typeface="Calibri"/>
                <a:cs typeface="Calibri"/>
              </a:rPr>
              <a:t>	</a:t>
            </a:r>
            <a:r>
              <a:rPr sz="2000" spc="-10" dirty="0">
                <a:latin typeface="Calibri"/>
                <a:cs typeface="Calibri"/>
              </a:rPr>
              <a:t>anormales,</a:t>
            </a:r>
            <a:r>
              <a:rPr sz="2000" dirty="0">
                <a:latin typeface="Calibri"/>
                <a:cs typeface="Calibri"/>
              </a:rPr>
              <a:t>	</a:t>
            </a:r>
            <a:r>
              <a:rPr sz="2000" spc="-10" dirty="0">
                <a:latin typeface="Calibri"/>
                <a:cs typeface="Calibri"/>
              </a:rPr>
              <a:t>etc.)</a:t>
            </a:r>
            <a:r>
              <a:rPr sz="2000" dirty="0">
                <a:latin typeface="Calibri"/>
                <a:cs typeface="Calibri"/>
              </a:rPr>
              <a:t>	</a:t>
            </a:r>
            <a:r>
              <a:rPr sz="2000" spc="-20" dirty="0">
                <a:latin typeface="Calibri"/>
                <a:cs typeface="Calibri"/>
              </a:rPr>
              <a:t>para</a:t>
            </a:r>
            <a:r>
              <a:rPr sz="2000" dirty="0">
                <a:latin typeface="Calibri"/>
                <a:cs typeface="Calibri"/>
              </a:rPr>
              <a:t>	</a:t>
            </a:r>
            <a:r>
              <a:rPr sz="2000" spc="-10" dirty="0">
                <a:latin typeface="Calibri"/>
                <a:cs typeface="Calibri"/>
              </a:rPr>
              <a:t>confirmar</a:t>
            </a:r>
            <a:endParaRPr sz="2000">
              <a:latin typeface="Calibri"/>
              <a:cs typeface="Calibri"/>
            </a:endParaRPr>
          </a:p>
        </p:txBody>
      </p:sp>
      <p:sp>
        <p:nvSpPr>
          <p:cNvPr id="50181" name="object 6"/>
          <p:cNvSpPr txBox="1">
            <a:spLocks noChangeArrowheads="1"/>
          </p:cNvSpPr>
          <p:nvPr/>
        </p:nvSpPr>
        <p:spPr bwMode="auto">
          <a:xfrm>
            <a:off x="605682" y="4542963"/>
            <a:ext cx="5576441" cy="897682"/>
          </a:xfrm>
          <a:prstGeom prst="rect">
            <a:avLst/>
          </a:prstGeom>
          <a:noFill/>
          <a:ln w="9525">
            <a:noFill/>
            <a:miter lim="800000"/>
            <a:headEnd/>
            <a:tailEnd/>
          </a:ln>
        </p:spPr>
        <p:txBody>
          <a:bodyPr lIns="0" tIns="12700" rIns="0" bIns="0">
            <a:spAutoFit/>
          </a:bodyPr>
          <a:lstStyle/>
          <a:p>
            <a:pPr algn="r">
              <a:lnSpc>
                <a:spcPts val="2275"/>
              </a:lnSpc>
              <a:spcBef>
                <a:spcPts val="100"/>
              </a:spcBef>
              <a:tabLst>
                <a:tab pos="406400" algn="l"/>
                <a:tab pos="1355725" algn="l"/>
                <a:tab pos="2217738" algn="l"/>
                <a:tab pos="3857625" algn="l"/>
                <a:tab pos="5175250" algn="l"/>
                <a:tab pos="6151563" algn="l"/>
              </a:tabLst>
            </a:pPr>
            <a:r>
              <a:rPr lang="es-AR" altLang="en-US" sz="2000">
                <a:latin typeface="Calibri" pitchFamily="34" charset="0"/>
              </a:rPr>
              <a:t>Se	pueden	utilizar	observaciones	adicionales	durante	la</a:t>
            </a:r>
          </a:p>
          <a:p>
            <a:pPr algn="r">
              <a:lnSpc>
                <a:spcPts val="2275"/>
              </a:lnSpc>
              <a:tabLst>
                <a:tab pos="406400" algn="l"/>
                <a:tab pos="1355725" algn="l"/>
                <a:tab pos="2217738" algn="l"/>
                <a:tab pos="3857625" algn="l"/>
                <a:tab pos="5175250" algn="l"/>
                <a:tab pos="6151563" algn="l"/>
              </a:tabLst>
            </a:pPr>
            <a:r>
              <a:rPr lang="es-AR" altLang="en-US" sz="2000">
                <a:latin typeface="Calibri" pitchFamily="34" charset="0"/>
              </a:rPr>
              <a:t>la</a:t>
            </a:r>
          </a:p>
        </p:txBody>
      </p:sp>
      <p:sp>
        <p:nvSpPr>
          <p:cNvPr id="50182" name="object 7"/>
          <p:cNvSpPr txBox="1">
            <a:spLocks noChangeArrowheads="1"/>
          </p:cNvSpPr>
          <p:nvPr/>
        </p:nvSpPr>
        <p:spPr bwMode="auto">
          <a:xfrm>
            <a:off x="605681" y="5043652"/>
            <a:ext cx="5579225" cy="1392048"/>
          </a:xfrm>
          <a:prstGeom prst="rect">
            <a:avLst/>
          </a:prstGeom>
          <a:noFill/>
          <a:ln w="9525">
            <a:noFill/>
            <a:miter lim="800000"/>
            <a:headEnd/>
            <a:tailEnd/>
          </a:ln>
        </p:spPr>
        <p:txBody>
          <a:bodyPr lIns="0" tIns="108585" rIns="0" bIns="0">
            <a:spAutoFit/>
          </a:bodyPr>
          <a:lstStyle/>
          <a:p>
            <a:pPr marL="12700">
              <a:spcBef>
                <a:spcPts val="850"/>
              </a:spcBef>
            </a:pPr>
            <a:r>
              <a:rPr lang="es-AR" altLang="en-US" sz="2000">
                <a:latin typeface="Calibri" pitchFamily="34" charset="0"/>
              </a:rPr>
              <a:t>interpretación de los registros.</a:t>
            </a:r>
          </a:p>
          <a:p>
            <a:pPr marL="12700">
              <a:lnSpc>
                <a:spcPts val="2163"/>
              </a:lnSpc>
              <a:spcBef>
                <a:spcPts val="1025"/>
              </a:spcBef>
            </a:pPr>
            <a:r>
              <a:rPr lang="es-AR" altLang="en-US" sz="2000">
                <a:latin typeface="Calibri" pitchFamily="34" charset="0"/>
              </a:rPr>
              <a:t>La	prueba	es	exitosa	si	no	hay	un	colapso	repentino	de voltaje como se indica en la traza.</a:t>
            </a:r>
          </a:p>
        </p:txBody>
      </p:sp>
      <p:pic>
        <p:nvPicPr>
          <p:cNvPr id="50183" name="object 8"/>
          <p:cNvPicPr>
            <a:picLocks noChangeAspect="1" noChangeArrowheads="1"/>
          </p:cNvPicPr>
          <p:nvPr/>
        </p:nvPicPr>
        <p:blipFill>
          <a:blip r:embed="rId2"/>
          <a:srcRect/>
          <a:stretch>
            <a:fillRect/>
          </a:stretch>
        </p:blipFill>
        <p:spPr bwMode="auto">
          <a:xfrm>
            <a:off x="7481204" y="3194955"/>
            <a:ext cx="2463102" cy="3105670"/>
          </a:xfrm>
          <a:prstGeom prst="rect">
            <a:avLst/>
          </a:prstGeom>
          <a:noFill/>
          <a:ln w="9525">
            <a:noFill/>
            <a:miter lim="800000"/>
            <a:headEnd/>
            <a:tailEnd/>
          </a:ln>
        </p:spPr>
      </p:pic>
      <p:sp>
        <p:nvSpPr>
          <p:cNvPr id="9" name="Rectángulo 8"/>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3 Rectángulo"/>
          <p:cNvSpPr>
            <a:spLocks noChangeArrowheads="1"/>
          </p:cNvSpPr>
          <p:nvPr/>
        </p:nvSpPr>
        <p:spPr bwMode="auto">
          <a:xfrm>
            <a:off x="208856" y="315119"/>
            <a:ext cx="10275689" cy="6740307"/>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defRPr/>
            </a:pPr>
            <a:r>
              <a:rPr lang="es-AR" altLang="en-US" b="1" dirty="0" smtClean="0">
                <a:latin typeface="NotoSans-Regular"/>
              </a:rPr>
              <a:t>10. Prueba de impulso de rayo y de impulso de conmutación</a:t>
            </a:r>
          </a:p>
          <a:p>
            <a:pPr algn="just">
              <a:defRPr/>
            </a:pPr>
            <a:endParaRPr lang="es-ES" altLang="en-US" b="1" dirty="0" smtClean="0">
              <a:latin typeface="NotoSans-Regular"/>
            </a:endParaRPr>
          </a:p>
          <a:p>
            <a:pPr algn="just">
              <a:defRPr/>
            </a:pPr>
            <a:r>
              <a:rPr lang="es-AR" altLang="en-US" b="1" dirty="0" smtClean="0">
                <a:latin typeface="NotoSans-Regular"/>
              </a:rPr>
              <a:t>10.1 Referencias / Estándares</a:t>
            </a:r>
          </a:p>
          <a:p>
            <a:pPr algn="just">
              <a:defRPr/>
            </a:pPr>
            <a:r>
              <a:rPr lang="es-AR" altLang="en-US" dirty="0" smtClean="0">
                <a:latin typeface="NotoSans-Regular"/>
              </a:rPr>
              <a:t>• IEC 60060-1(1989), High-</a:t>
            </a:r>
            <a:r>
              <a:rPr lang="es-AR" altLang="en-US" dirty="0" err="1" smtClean="0">
                <a:latin typeface="NotoSans-Regular"/>
              </a:rPr>
              <a:t>voltage</a:t>
            </a:r>
            <a:r>
              <a:rPr lang="es-AR" altLang="en-US" dirty="0" smtClean="0">
                <a:latin typeface="NotoSans-Regular"/>
              </a:rPr>
              <a:t> test </a:t>
            </a:r>
            <a:r>
              <a:rPr lang="es-AR" altLang="en-US" dirty="0" err="1" smtClean="0">
                <a:latin typeface="NotoSans-Regular"/>
              </a:rPr>
              <a:t>techniques</a:t>
            </a:r>
            <a:r>
              <a:rPr lang="es-AR" altLang="en-US" dirty="0" smtClean="0">
                <a:latin typeface="NotoSans-Regular"/>
              </a:rPr>
              <a:t> – </a:t>
            </a:r>
            <a:r>
              <a:rPr lang="es-AR" altLang="en-US" dirty="0" err="1" smtClean="0">
                <a:latin typeface="NotoSans-Regular"/>
              </a:rPr>
              <a:t>Part</a:t>
            </a:r>
            <a:r>
              <a:rPr lang="es-AR" altLang="en-US" dirty="0" smtClean="0">
                <a:latin typeface="NotoSans-Regular"/>
              </a:rPr>
              <a:t> 1: “General </a:t>
            </a:r>
            <a:r>
              <a:rPr lang="es-AR" altLang="en-US" dirty="0" err="1" smtClean="0">
                <a:latin typeface="NotoSans-Regular"/>
              </a:rPr>
              <a:t>definitions</a:t>
            </a:r>
            <a:r>
              <a:rPr lang="es-AR" altLang="en-US" dirty="0" smtClean="0">
                <a:latin typeface="NotoSans-Regular"/>
              </a:rPr>
              <a:t> and test </a:t>
            </a:r>
            <a:r>
              <a:rPr lang="es-AR" altLang="en-US" dirty="0" err="1" smtClean="0">
                <a:latin typeface="NotoSans-Regular"/>
              </a:rPr>
              <a:t>requirements</a:t>
            </a:r>
            <a:r>
              <a:rPr lang="es-AR" altLang="en-US" dirty="0" smtClean="0">
                <a:latin typeface="NotoSans-Regular"/>
              </a:rPr>
              <a:t>” [21]</a:t>
            </a:r>
          </a:p>
          <a:p>
            <a:pPr algn="just">
              <a:defRPr/>
            </a:pPr>
            <a:r>
              <a:rPr lang="es-AR" altLang="en-US" dirty="0" smtClean="0">
                <a:latin typeface="NotoSans-Regular"/>
              </a:rPr>
              <a:t>• IEC 60060-2 (1994), High-</a:t>
            </a:r>
            <a:r>
              <a:rPr lang="es-AR" altLang="en-US" dirty="0" err="1" smtClean="0">
                <a:latin typeface="NotoSans-Regular"/>
              </a:rPr>
              <a:t>voltage</a:t>
            </a:r>
            <a:r>
              <a:rPr lang="es-AR" altLang="en-US" dirty="0" smtClean="0">
                <a:latin typeface="NotoSans-Regular"/>
              </a:rPr>
              <a:t> test </a:t>
            </a:r>
            <a:r>
              <a:rPr lang="es-AR" altLang="en-US" dirty="0" err="1" smtClean="0">
                <a:latin typeface="NotoSans-Regular"/>
              </a:rPr>
              <a:t>techniques</a:t>
            </a:r>
            <a:r>
              <a:rPr lang="es-AR" altLang="en-US" dirty="0" smtClean="0">
                <a:latin typeface="NotoSans-Regular"/>
              </a:rPr>
              <a:t> –</a:t>
            </a:r>
            <a:r>
              <a:rPr lang="es-AR" altLang="en-US" dirty="0" err="1" smtClean="0">
                <a:latin typeface="NotoSans-Regular"/>
              </a:rPr>
              <a:t>Part</a:t>
            </a:r>
            <a:r>
              <a:rPr lang="es-AR" altLang="en-US" dirty="0" smtClean="0">
                <a:latin typeface="NotoSans-Regular"/>
              </a:rPr>
              <a:t> 2: “</a:t>
            </a:r>
            <a:r>
              <a:rPr lang="es-AR" altLang="en-US" dirty="0" err="1" smtClean="0">
                <a:latin typeface="NotoSans-Regular"/>
              </a:rPr>
              <a:t>Measuring</a:t>
            </a:r>
            <a:r>
              <a:rPr lang="es-AR" altLang="en-US" dirty="0" smtClean="0">
                <a:latin typeface="NotoSans-Regular"/>
              </a:rPr>
              <a:t> </a:t>
            </a:r>
            <a:r>
              <a:rPr lang="es-AR" altLang="en-US" dirty="0" err="1" smtClean="0">
                <a:latin typeface="NotoSans-Regular"/>
              </a:rPr>
              <a:t>systems</a:t>
            </a:r>
            <a:r>
              <a:rPr lang="es-AR" altLang="en-US" dirty="0" smtClean="0">
                <a:latin typeface="NotoSans-Regular"/>
              </a:rPr>
              <a:t>” [22]</a:t>
            </a:r>
          </a:p>
          <a:p>
            <a:pPr algn="just">
              <a:defRPr/>
            </a:pPr>
            <a:r>
              <a:rPr lang="es-AR" altLang="en-US" dirty="0" smtClean="0">
                <a:latin typeface="NotoSans-Regular"/>
              </a:rPr>
              <a:t>• IEC 60060-3 (</a:t>
            </a:r>
            <a:r>
              <a:rPr lang="es-AR" altLang="en-US" dirty="0" err="1" smtClean="0">
                <a:latin typeface="NotoSans-Regular"/>
              </a:rPr>
              <a:t>w.i.p</a:t>
            </a:r>
            <a:r>
              <a:rPr lang="es-AR" altLang="en-US" dirty="0" smtClean="0">
                <a:latin typeface="NotoSans-Regular"/>
              </a:rPr>
              <a:t>.*), High-</a:t>
            </a:r>
            <a:r>
              <a:rPr lang="es-AR" altLang="en-US" dirty="0" err="1" smtClean="0">
                <a:latin typeface="NotoSans-Regular"/>
              </a:rPr>
              <a:t>voltage</a:t>
            </a:r>
            <a:r>
              <a:rPr lang="es-AR" altLang="en-US" dirty="0" smtClean="0">
                <a:latin typeface="NotoSans-Regular"/>
              </a:rPr>
              <a:t> test </a:t>
            </a:r>
            <a:r>
              <a:rPr lang="es-AR" altLang="en-US" dirty="0" err="1" smtClean="0">
                <a:latin typeface="NotoSans-Regular"/>
              </a:rPr>
              <a:t>techniques</a:t>
            </a:r>
            <a:r>
              <a:rPr lang="es-AR" altLang="en-US" dirty="0" smtClean="0">
                <a:latin typeface="NotoSans-Regular"/>
              </a:rPr>
              <a:t> –</a:t>
            </a:r>
            <a:r>
              <a:rPr lang="es-AR" altLang="en-US" dirty="0" err="1" smtClean="0">
                <a:latin typeface="NotoSans-Regular"/>
              </a:rPr>
              <a:t>Part</a:t>
            </a:r>
            <a:r>
              <a:rPr lang="es-AR" altLang="en-US" dirty="0" smtClean="0">
                <a:latin typeface="NotoSans-Regular"/>
              </a:rPr>
              <a:t> 3: “</a:t>
            </a:r>
            <a:r>
              <a:rPr lang="es-AR" altLang="en-US" dirty="0" err="1" smtClean="0">
                <a:latin typeface="NotoSans-Regular"/>
              </a:rPr>
              <a:t>Definitions</a:t>
            </a:r>
            <a:r>
              <a:rPr lang="es-AR" altLang="en-US" dirty="0" smtClean="0">
                <a:latin typeface="NotoSans-Regular"/>
              </a:rPr>
              <a:t> and </a:t>
            </a:r>
            <a:r>
              <a:rPr lang="es-AR" altLang="en-US" dirty="0" err="1" smtClean="0">
                <a:latin typeface="NotoSans-Regular"/>
              </a:rPr>
              <a:t>requirements</a:t>
            </a:r>
            <a:r>
              <a:rPr lang="es-AR" altLang="en-US" dirty="0" smtClean="0">
                <a:latin typeface="NotoSans-Regular"/>
              </a:rPr>
              <a:t> </a:t>
            </a:r>
            <a:r>
              <a:rPr lang="es-AR" altLang="en-US" dirty="0" err="1" smtClean="0">
                <a:latin typeface="NotoSans-Regular"/>
              </a:rPr>
              <a:t>for</a:t>
            </a:r>
            <a:r>
              <a:rPr lang="es-AR" altLang="en-US" dirty="0" smtClean="0">
                <a:latin typeface="NotoSans-Regular"/>
              </a:rPr>
              <a:t> </a:t>
            </a:r>
            <a:r>
              <a:rPr lang="es-AR" altLang="en-US" dirty="0" err="1" smtClean="0">
                <a:latin typeface="NotoSans-Regular"/>
              </a:rPr>
              <a:t>on-site</a:t>
            </a:r>
            <a:r>
              <a:rPr lang="es-AR" altLang="en-US" dirty="0" smtClean="0">
                <a:latin typeface="NotoSans-Regular"/>
              </a:rPr>
              <a:t> </a:t>
            </a:r>
            <a:r>
              <a:rPr lang="es-AR" altLang="en-US" dirty="0" err="1" smtClean="0">
                <a:latin typeface="NotoSans-Regular"/>
              </a:rPr>
              <a:t>tests</a:t>
            </a:r>
            <a:r>
              <a:rPr lang="es-AR" altLang="en-US" dirty="0" smtClean="0">
                <a:latin typeface="NotoSans-Regular"/>
              </a:rPr>
              <a:t>” [23]</a:t>
            </a:r>
          </a:p>
          <a:p>
            <a:pPr algn="just">
              <a:defRPr/>
            </a:pPr>
            <a:r>
              <a:rPr lang="es-AR" altLang="en-US" dirty="0" smtClean="0">
                <a:latin typeface="NotoSans-Regular"/>
              </a:rPr>
              <a:t>• IEC 60076-3 (2000), </a:t>
            </a:r>
            <a:r>
              <a:rPr lang="es-AR" altLang="en-US" dirty="0" err="1" smtClean="0">
                <a:latin typeface="NotoSans-Regular"/>
              </a:rPr>
              <a:t>Power</a:t>
            </a:r>
            <a:r>
              <a:rPr lang="es-AR" altLang="en-US" dirty="0" smtClean="0">
                <a:latin typeface="NotoSans-Regular"/>
              </a:rPr>
              <a:t> Transformers –</a:t>
            </a:r>
            <a:r>
              <a:rPr lang="es-AR" altLang="en-US" dirty="0" err="1" smtClean="0">
                <a:latin typeface="NotoSans-Regular"/>
              </a:rPr>
              <a:t>Part</a:t>
            </a:r>
            <a:r>
              <a:rPr lang="es-AR" altLang="en-US" dirty="0" smtClean="0">
                <a:latin typeface="NotoSans-Regular"/>
              </a:rPr>
              <a:t> 3: “</a:t>
            </a:r>
            <a:r>
              <a:rPr lang="es-AR" altLang="en-US" dirty="0" err="1" smtClean="0">
                <a:latin typeface="NotoSans-Regular"/>
              </a:rPr>
              <a:t>Insulation</a:t>
            </a:r>
            <a:r>
              <a:rPr lang="es-AR" altLang="en-US" dirty="0" smtClean="0">
                <a:latin typeface="NotoSans-Regular"/>
              </a:rPr>
              <a:t> </a:t>
            </a:r>
            <a:r>
              <a:rPr lang="es-AR" altLang="en-US" dirty="0" err="1" smtClean="0">
                <a:latin typeface="NotoSans-Regular"/>
              </a:rPr>
              <a:t>levels</a:t>
            </a:r>
            <a:r>
              <a:rPr lang="es-AR" altLang="en-US" dirty="0" smtClean="0">
                <a:latin typeface="NotoSans-Regular"/>
              </a:rPr>
              <a:t>, </a:t>
            </a:r>
            <a:r>
              <a:rPr lang="es-AR" altLang="en-US" dirty="0" err="1" smtClean="0">
                <a:latin typeface="NotoSans-Regular"/>
              </a:rPr>
              <a:t>dielectric</a:t>
            </a:r>
            <a:r>
              <a:rPr lang="es-AR" altLang="en-US" dirty="0" smtClean="0">
                <a:latin typeface="NotoSans-Regular"/>
              </a:rPr>
              <a:t> </a:t>
            </a:r>
            <a:r>
              <a:rPr lang="es-AR" altLang="en-US" dirty="0" err="1" smtClean="0">
                <a:latin typeface="NotoSans-Regular"/>
              </a:rPr>
              <a:t>tests</a:t>
            </a:r>
            <a:r>
              <a:rPr lang="es-AR" altLang="en-US" dirty="0" smtClean="0">
                <a:latin typeface="NotoSans-Regular"/>
              </a:rPr>
              <a:t> and </a:t>
            </a:r>
            <a:r>
              <a:rPr lang="es-AR" altLang="en-US" dirty="0" err="1" smtClean="0">
                <a:latin typeface="NotoSans-Regular"/>
              </a:rPr>
              <a:t>external</a:t>
            </a:r>
            <a:endParaRPr lang="es-AR" altLang="en-US" dirty="0" smtClean="0">
              <a:latin typeface="NotoSans-Regular"/>
            </a:endParaRPr>
          </a:p>
          <a:p>
            <a:pPr algn="just">
              <a:defRPr/>
            </a:pPr>
            <a:r>
              <a:rPr lang="es-AR" altLang="en-US" dirty="0" err="1" smtClean="0">
                <a:latin typeface="NotoSans-Regular"/>
              </a:rPr>
              <a:t>clearances</a:t>
            </a:r>
            <a:r>
              <a:rPr lang="es-AR" altLang="en-US" dirty="0" smtClean="0">
                <a:latin typeface="NotoSans-Regular"/>
              </a:rPr>
              <a:t> in air” [3]</a:t>
            </a:r>
          </a:p>
          <a:p>
            <a:pPr algn="just">
              <a:defRPr/>
            </a:pPr>
            <a:r>
              <a:rPr lang="es-AR" altLang="en-US" dirty="0" smtClean="0">
                <a:latin typeface="NotoSans-Regular"/>
              </a:rPr>
              <a:t>• IEC 60076-4 (2002), “</a:t>
            </a:r>
            <a:r>
              <a:rPr lang="es-AR" altLang="en-US" dirty="0" err="1" smtClean="0">
                <a:latin typeface="NotoSans-Regular"/>
              </a:rPr>
              <a:t>Guide</a:t>
            </a:r>
            <a:r>
              <a:rPr lang="es-AR" altLang="en-US" dirty="0" smtClean="0">
                <a:latin typeface="NotoSans-Regular"/>
              </a:rPr>
              <a:t> to </a:t>
            </a:r>
            <a:r>
              <a:rPr lang="es-AR" altLang="en-US" dirty="0" err="1" smtClean="0">
                <a:latin typeface="NotoSans-Regular"/>
              </a:rPr>
              <a:t>lightning</a:t>
            </a:r>
            <a:r>
              <a:rPr lang="es-AR" altLang="en-US" dirty="0" smtClean="0">
                <a:latin typeface="NotoSans-Regular"/>
              </a:rPr>
              <a:t> impulse and </a:t>
            </a:r>
            <a:r>
              <a:rPr lang="es-AR" altLang="en-US" dirty="0" err="1" smtClean="0">
                <a:latin typeface="NotoSans-Regular"/>
              </a:rPr>
              <a:t>switching</a:t>
            </a:r>
            <a:r>
              <a:rPr lang="es-AR" altLang="en-US" dirty="0" smtClean="0">
                <a:latin typeface="NotoSans-Regular"/>
              </a:rPr>
              <a:t> impulse </a:t>
            </a:r>
            <a:r>
              <a:rPr lang="es-AR" altLang="en-US" dirty="0" err="1" smtClean="0">
                <a:latin typeface="NotoSans-Regular"/>
              </a:rPr>
              <a:t>testing</a:t>
            </a:r>
            <a:r>
              <a:rPr lang="es-AR" altLang="en-US" dirty="0" smtClean="0">
                <a:latin typeface="NotoSans-Regular"/>
              </a:rPr>
              <a:t> of </a:t>
            </a:r>
            <a:r>
              <a:rPr lang="es-AR" altLang="en-US" dirty="0" err="1" smtClean="0">
                <a:latin typeface="NotoSans-Regular"/>
              </a:rPr>
              <a:t>power</a:t>
            </a:r>
            <a:r>
              <a:rPr lang="es-AR" altLang="en-US" dirty="0" smtClean="0">
                <a:latin typeface="NotoSans-Regular"/>
              </a:rPr>
              <a:t> </a:t>
            </a:r>
            <a:r>
              <a:rPr lang="es-AR" altLang="en-US" dirty="0" err="1" smtClean="0">
                <a:latin typeface="NotoSans-Regular"/>
              </a:rPr>
              <a:t>transformers</a:t>
            </a:r>
            <a:r>
              <a:rPr lang="es-AR" altLang="en-US" dirty="0" smtClean="0">
                <a:latin typeface="NotoSans-Regular"/>
              </a:rPr>
              <a:t> and </a:t>
            </a:r>
            <a:r>
              <a:rPr lang="es-AR" altLang="en-US" dirty="0" err="1" smtClean="0">
                <a:latin typeface="NotoSans-Regular"/>
              </a:rPr>
              <a:t>reactors</a:t>
            </a:r>
            <a:r>
              <a:rPr lang="es-AR" altLang="en-US" dirty="0" smtClean="0">
                <a:latin typeface="NotoSans-Regular"/>
              </a:rPr>
              <a:t>” [4]</a:t>
            </a:r>
          </a:p>
          <a:p>
            <a:pPr algn="just">
              <a:defRPr/>
            </a:pPr>
            <a:r>
              <a:rPr lang="es-AR" altLang="en-US" dirty="0" smtClean="0">
                <a:latin typeface="NotoSans-Regular"/>
              </a:rPr>
              <a:t>• IEEE </a:t>
            </a:r>
            <a:r>
              <a:rPr lang="es-AR" altLang="en-US" dirty="0" err="1" smtClean="0">
                <a:latin typeface="NotoSans-Regular"/>
              </a:rPr>
              <a:t>Std</a:t>
            </a:r>
            <a:r>
              <a:rPr lang="es-AR" altLang="en-US" dirty="0" smtClean="0">
                <a:latin typeface="NotoSans-Regular"/>
              </a:rPr>
              <a:t> C57.12.90-1999, </a:t>
            </a:r>
            <a:r>
              <a:rPr lang="es-AR" altLang="en-US" dirty="0" err="1" smtClean="0">
                <a:latin typeface="NotoSans-Regular"/>
              </a:rPr>
              <a:t>clause</a:t>
            </a:r>
            <a:r>
              <a:rPr lang="es-AR" altLang="en-US" dirty="0" smtClean="0">
                <a:latin typeface="NotoSans-Regular"/>
              </a:rPr>
              <a:t> 10: “</a:t>
            </a:r>
            <a:r>
              <a:rPr lang="es-AR" altLang="en-US" dirty="0" err="1" smtClean="0">
                <a:latin typeface="NotoSans-Regular"/>
              </a:rPr>
              <a:t>Dielectric</a:t>
            </a:r>
            <a:r>
              <a:rPr lang="es-AR" altLang="en-US" dirty="0" smtClean="0">
                <a:latin typeface="NotoSans-Regular"/>
              </a:rPr>
              <a:t> </a:t>
            </a:r>
            <a:r>
              <a:rPr lang="es-AR" altLang="en-US" dirty="0" err="1" smtClean="0">
                <a:latin typeface="NotoSans-Regular"/>
              </a:rPr>
              <a:t>tests</a:t>
            </a:r>
            <a:r>
              <a:rPr lang="es-AR" altLang="en-US" dirty="0" smtClean="0">
                <a:latin typeface="NotoSans-Regular"/>
              </a:rPr>
              <a:t>” [51]</a:t>
            </a:r>
          </a:p>
          <a:p>
            <a:pPr algn="just">
              <a:defRPr/>
            </a:pPr>
            <a:r>
              <a:rPr lang="es-AR" altLang="en-US" dirty="0" smtClean="0">
                <a:latin typeface="NotoSans-Regular"/>
              </a:rPr>
              <a:t>• IEEE </a:t>
            </a:r>
            <a:r>
              <a:rPr lang="es-AR" altLang="en-US" dirty="0" err="1" smtClean="0">
                <a:latin typeface="NotoSans-Regular"/>
              </a:rPr>
              <a:t>Std</a:t>
            </a:r>
            <a:r>
              <a:rPr lang="es-AR" altLang="en-US" dirty="0" smtClean="0">
                <a:latin typeface="NotoSans-Regular"/>
              </a:rPr>
              <a:t> C57.98-1993, “</a:t>
            </a:r>
            <a:r>
              <a:rPr lang="es-AR" altLang="en-US" dirty="0" err="1" smtClean="0">
                <a:latin typeface="NotoSans-Regular"/>
              </a:rPr>
              <a:t>Guide</a:t>
            </a:r>
            <a:r>
              <a:rPr lang="es-AR" altLang="en-US" dirty="0" smtClean="0">
                <a:latin typeface="NotoSans-Regular"/>
              </a:rPr>
              <a:t> to impulse </a:t>
            </a:r>
            <a:r>
              <a:rPr lang="es-AR" altLang="en-US" dirty="0" err="1" smtClean="0">
                <a:latin typeface="NotoSans-Regular"/>
              </a:rPr>
              <a:t>testing</a:t>
            </a:r>
            <a:r>
              <a:rPr lang="es-AR" altLang="en-US" dirty="0" smtClean="0">
                <a:latin typeface="NotoSans-Regular"/>
              </a:rPr>
              <a:t> </a:t>
            </a:r>
            <a:r>
              <a:rPr lang="es-AR" altLang="en-US" dirty="0" err="1" smtClean="0">
                <a:latin typeface="NotoSans-Regular"/>
              </a:rPr>
              <a:t>techniques</a:t>
            </a:r>
            <a:r>
              <a:rPr lang="es-AR" altLang="en-US" dirty="0" smtClean="0">
                <a:latin typeface="NotoSans-Regular"/>
              </a:rPr>
              <a:t>, </a:t>
            </a:r>
            <a:r>
              <a:rPr lang="es-AR" altLang="en-US" dirty="0" err="1" smtClean="0">
                <a:latin typeface="NotoSans-Regular"/>
              </a:rPr>
              <a:t>interpretation</a:t>
            </a:r>
            <a:r>
              <a:rPr lang="es-AR" altLang="en-US" dirty="0" smtClean="0">
                <a:latin typeface="NotoSans-Regular"/>
              </a:rPr>
              <a:t> of </a:t>
            </a:r>
            <a:r>
              <a:rPr lang="es-AR" altLang="en-US" dirty="0" err="1" smtClean="0">
                <a:latin typeface="NotoSans-Regular"/>
              </a:rPr>
              <a:t>oscillograms</a:t>
            </a:r>
            <a:r>
              <a:rPr lang="es-AR" altLang="en-US" dirty="0" smtClean="0">
                <a:latin typeface="NotoSans-Regular"/>
              </a:rPr>
              <a:t> and </a:t>
            </a:r>
            <a:r>
              <a:rPr lang="es-AR" altLang="en-US" dirty="0" err="1" smtClean="0">
                <a:latin typeface="NotoSans-Regular"/>
              </a:rPr>
              <a:t>failure</a:t>
            </a:r>
            <a:r>
              <a:rPr lang="es-AR" altLang="en-US" dirty="0" smtClean="0">
                <a:latin typeface="NotoSans-Regular"/>
              </a:rPr>
              <a:t> </a:t>
            </a:r>
            <a:r>
              <a:rPr lang="es-AR" altLang="en-US" dirty="0" err="1" smtClean="0">
                <a:latin typeface="NotoSans-Regular"/>
              </a:rPr>
              <a:t>detection</a:t>
            </a:r>
            <a:r>
              <a:rPr lang="es-AR" altLang="en-US" dirty="0" smtClean="0">
                <a:latin typeface="NotoSans-Regular"/>
              </a:rPr>
              <a:t> </a:t>
            </a:r>
            <a:r>
              <a:rPr lang="es-AR" altLang="en-US" dirty="0" err="1" smtClean="0">
                <a:latin typeface="NotoSans-Regular"/>
              </a:rPr>
              <a:t>criteria</a:t>
            </a:r>
            <a:r>
              <a:rPr lang="es-AR" altLang="en-US" dirty="0" smtClean="0">
                <a:latin typeface="NotoSans-Regular"/>
              </a:rPr>
              <a:t>” [58]</a:t>
            </a:r>
          </a:p>
          <a:p>
            <a:pPr marL="285750" indent="-285750" algn="just">
              <a:buFont typeface="Arial" panose="020B0604020202020204" pitchFamily="34" charset="0"/>
              <a:buChar char="•"/>
              <a:defRPr/>
            </a:pPr>
            <a:r>
              <a:rPr lang="es-AR" altLang="en-US" dirty="0" err="1" smtClean="0">
                <a:latin typeface="NotoSans-Regular"/>
              </a:rPr>
              <a:t>work</a:t>
            </a:r>
            <a:r>
              <a:rPr lang="es-AR" altLang="en-US" dirty="0" smtClean="0">
                <a:latin typeface="NotoSans-Regular"/>
              </a:rPr>
              <a:t> in </a:t>
            </a:r>
            <a:r>
              <a:rPr lang="es-AR" altLang="en-US" dirty="0" err="1" smtClean="0">
                <a:latin typeface="NotoSans-Regular"/>
              </a:rPr>
              <a:t>progress</a:t>
            </a:r>
            <a:endParaRPr lang="es-AR" altLang="en-US" dirty="0" smtClean="0">
              <a:latin typeface="NotoSans-Regular"/>
            </a:endParaRPr>
          </a:p>
          <a:p>
            <a:pPr marL="285750" indent="-285750" algn="just">
              <a:buFont typeface="Arial" panose="020B0604020202020204" pitchFamily="34" charset="0"/>
              <a:buChar char="•"/>
              <a:defRPr/>
            </a:pPr>
            <a:endParaRPr lang="es-AR" altLang="en-US" dirty="0" smtClean="0">
              <a:latin typeface="NotoSans-Regular"/>
            </a:endParaRPr>
          </a:p>
          <a:p>
            <a:pPr algn="just">
              <a:defRPr/>
            </a:pPr>
            <a:r>
              <a:rPr lang="en-US" altLang="en-US" dirty="0" smtClean="0">
                <a:latin typeface="NotoSans-Regular"/>
              </a:rPr>
              <a:t>Although the two main standards [3], [51] are harmonized today; there are several differences, especially in the way insulation criteria and requirements are specified. IEC specifies the ratings </a:t>
            </a:r>
            <a:r>
              <a:rPr lang="en-US" altLang="en-US" b="1" dirty="0" smtClean="0">
                <a:latin typeface="NotoSans-Regular"/>
              </a:rPr>
              <a:t>Lightning Impulse Withstand Level, (abbreviated LI) </a:t>
            </a:r>
            <a:r>
              <a:rPr lang="en-US" altLang="en-US" dirty="0" smtClean="0">
                <a:latin typeface="NotoSans-Regular"/>
              </a:rPr>
              <a:t>and </a:t>
            </a:r>
            <a:r>
              <a:rPr lang="en-US" altLang="en-US" b="1" dirty="0" smtClean="0">
                <a:latin typeface="NotoSans-Regular"/>
              </a:rPr>
              <a:t>Switching Impulse Withstand Level (abbreviated SI) for </a:t>
            </a:r>
            <a:r>
              <a:rPr lang="es-AR" altLang="en-US" dirty="0" smtClean="0">
                <a:latin typeface="NotoSans-Regular"/>
              </a:rPr>
              <a:t>impulse </a:t>
            </a:r>
            <a:r>
              <a:rPr lang="es-AR" altLang="en-US" dirty="0" err="1" smtClean="0">
                <a:latin typeface="NotoSans-Regular"/>
              </a:rPr>
              <a:t>withstand</a:t>
            </a:r>
            <a:r>
              <a:rPr lang="es-AR" altLang="en-US" dirty="0" smtClean="0">
                <a:latin typeface="NotoSans-Regular"/>
              </a:rPr>
              <a:t>.</a:t>
            </a:r>
          </a:p>
          <a:p>
            <a:pPr algn="just">
              <a:defRPr/>
            </a:pPr>
            <a:r>
              <a:rPr lang="en-US" altLang="en-US" dirty="0" smtClean="0">
                <a:latin typeface="NotoSans-Regular"/>
              </a:rPr>
              <a:t>IEEE specifies the rating </a:t>
            </a:r>
            <a:r>
              <a:rPr lang="en-US" altLang="en-US" b="1" dirty="0" smtClean="0">
                <a:latin typeface="NotoSans-Regular"/>
              </a:rPr>
              <a:t>Basic lightning Impulse insulation Level </a:t>
            </a:r>
            <a:r>
              <a:rPr lang="en-US" altLang="en-US" dirty="0" smtClean="0">
                <a:latin typeface="NotoSans-Regular"/>
              </a:rPr>
              <a:t>(abbreviated BIL) and BSL (</a:t>
            </a:r>
            <a:r>
              <a:rPr lang="en-US" altLang="en-US" b="1" dirty="0" smtClean="0">
                <a:latin typeface="NotoSans-Regular"/>
              </a:rPr>
              <a:t>Basic Switching impulse insulation </a:t>
            </a:r>
            <a:r>
              <a:rPr lang="es-AR" altLang="en-US" b="1" dirty="0" err="1" smtClean="0">
                <a:latin typeface="NotoSans-Regular"/>
              </a:rPr>
              <a:t>Level</a:t>
            </a:r>
            <a:r>
              <a:rPr lang="es-AR" altLang="en-US" b="1" dirty="0" smtClean="0">
                <a:latin typeface="NotoSans-Regular"/>
              </a:rPr>
              <a:t>).</a:t>
            </a:r>
            <a:endParaRPr lang="es-AR" altLang="en-US" dirty="0" smtClean="0">
              <a:latin typeface="NotoSans-Regular"/>
            </a:endParaRPr>
          </a:p>
        </p:txBody>
      </p:sp>
      <p:sp>
        <p:nvSpPr>
          <p:cNvPr id="3" name="Rectángulo 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3 Rectángulo"/>
          <p:cNvSpPr>
            <a:spLocks noChangeArrowheads="1"/>
          </p:cNvSpPr>
          <p:nvPr/>
        </p:nvSpPr>
        <p:spPr bwMode="auto">
          <a:xfrm>
            <a:off x="208856" y="315119"/>
            <a:ext cx="10275689" cy="7294305"/>
          </a:xfrm>
          <a:prstGeom prst="rect">
            <a:avLst/>
          </a:prstGeom>
          <a:noFill/>
          <a:ln w="9525">
            <a:noFill/>
            <a:miter lim="800000"/>
            <a:headEnd/>
            <a:tailEnd/>
          </a:ln>
        </p:spPr>
        <p:txBody>
          <a:bodyPr>
            <a:spAutoFit/>
          </a:bodyPr>
          <a:lstStyle/>
          <a:p>
            <a:pPr algn="just"/>
            <a:r>
              <a:rPr lang="es-AR" altLang="en-US" b="1">
                <a:latin typeface="NotoSans-Regular"/>
              </a:rPr>
              <a:t>10.2 Propósito de la prueba</a:t>
            </a:r>
          </a:p>
          <a:p>
            <a:pPr algn="just"/>
            <a:endParaRPr lang="es-AR" altLang="en-US" b="1">
              <a:latin typeface="NotoSans-Regular"/>
            </a:endParaRPr>
          </a:p>
          <a:p>
            <a:pPr algn="just"/>
            <a:r>
              <a:rPr lang="es-AR" altLang="en-US">
                <a:latin typeface="NotoSans-Regular"/>
              </a:rPr>
              <a:t>El propósito de la prueba es verificar la integridad del aislamiento para voltajes transitorios, causados por fenómenos atmosféricos (rayos), perturbaciones de la red u operaciones de conmutación.</a:t>
            </a:r>
          </a:p>
          <a:p>
            <a:pPr algn="just"/>
            <a:endParaRPr lang="es-AR" altLang="en-US">
              <a:latin typeface="NotoSans-Regular"/>
            </a:endParaRPr>
          </a:p>
          <a:p>
            <a:pPr algn="just"/>
            <a:r>
              <a:rPr lang="es-AR" altLang="en-US" b="1">
                <a:latin typeface="NotoSans-Regular"/>
              </a:rPr>
              <a:t>10.3 General</a:t>
            </a:r>
          </a:p>
          <a:p>
            <a:pPr algn="just"/>
            <a:endParaRPr lang="es-AR" altLang="en-US" b="1">
              <a:latin typeface="NotoSans-Regular"/>
            </a:endParaRPr>
          </a:p>
          <a:p>
            <a:pPr algn="just"/>
            <a:r>
              <a:rPr lang="es-AR" altLang="en-US">
                <a:latin typeface="NotoSans-Regular"/>
              </a:rPr>
              <a:t>Cuando los Estándares y / o una especificación del cliente soliciten una prueba de impulso, se pueden aplicar las siguientes pruebas:</a:t>
            </a:r>
          </a:p>
          <a:p>
            <a:pPr algn="just"/>
            <a:endParaRPr lang="es-AR" altLang="en-US">
              <a:latin typeface="NotoSans-Regular"/>
            </a:endParaRPr>
          </a:p>
          <a:p>
            <a:pPr algn="just"/>
            <a:r>
              <a:rPr lang="es-AR" altLang="en-US">
                <a:latin typeface="NotoSans-Regular"/>
              </a:rPr>
              <a:t>• la prueba de impulso de rayo en uno o todos los terminales</a:t>
            </a:r>
          </a:p>
          <a:p>
            <a:pPr algn="just"/>
            <a:r>
              <a:rPr lang="es-AR" altLang="en-US">
                <a:latin typeface="NotoSans-Regular"/>
              </a:rPr>
              <a:t>• la prueba de impulso de conmutación en el terminal con la tensión nominal más alta</a:t>
            </a:r>
          </a:p>
          <a:p>
            <a:pPr algn="just"/>
            <a:endParaRPr lang="es-AR" altLang="en-US">
              <a:latin typeface="NotoSans-Regular"/>
            </a:endParaRPr>
          </a:p>
          <a:p>
            <a:pPr algn="just"/>
            <a:r>
              <a:rPr lang="es-AR" altLang="en-US">
                <a:latin typeface="NotoSans-Regular"/>
              </a:rPr>
              <a:t>Si no se especifica lo contrario, las pruebas de impulso preceden a la prueba de aislamiento de voltaje a frecuencia industrial (prueba de voltaje inducido y prueba de fuente separada).</a:t>
            </a:r>
          </a:p>
          <a:p>
            <a:pPr algn="just"/>
            <a:r>
              <a:rPr lang="es-AR" altLang="en-US">
                <a:latin typeface="NotoSans-Regular"/>
              </a:rPr>
              <a:t>La IEC requiere que una prueba de impulso de conmutación preceda a cualquiera de las pruebas de impulso tipo rayo.</a:t>
            </a:r>
          </a:p>
          <a:p>
            <a:pPr algn="just"/>
            <a:endParaRPr lang="es-AR" altLang="en-US">
              <a:latin typeface="NotoSans-Regular"/>
            </a:endParaRPr>
          </a:p>
          <a:p>
            <a:pPr algn="just"/>
            <a:r>
              <a:rPr lang="es-AR" altLang="en-US">
                <a:latin typeface="NotoSans-Regular"/>
              </a:rPr>
              <a:t>Generalmente se considera que un transformador ha pasado una prueba de impulso cuando existe una gran similitud entre las trazas de un impulso de calibración y las de los impulsos a niveles de voltaje específicos. Debido a que las pruebas de impulso preceden a todas las demás pruebas dieléctricas a frecuencia industrial, también es posible identificar posteriormente no conformidades o daños ocultos causados por las pruebas de impulso.</a:t>
            </a:r>
          </a:p>
        </p:txBody>
      </p:sp>
      <p:sp>
        <p:nvSpPr>
          <p:cNvPr id="3" name="Rectángulo 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3 Rectángulo"/>
          <p:cNvSpPr>
            <a:spLocks noChangeArrowheads="1"/>
          </p:cNvSpPr>
          <p:nvPr/>
        </p:nvSpPr>
        <p:spPr bwMode="auto">
          <a:xfrm>
            <a:off x="208856" y="315120"/>
            <a:ext cx="10275689" cy="6186309"/>
          </a:xfrm>
          <a:prstGeom prst="rect">
            <a:avLst/>
          </a:prstGeom>
          <a:noFill/>
          <a:ln w="9525">
            <a:noFill/>
            <a:miter lim="800000"/>
            <a:headEnd/>
            <a:tailEnd/>
          </a:ln>
        </p:spPr>
        <p:txBody>
          <a:bodyPr>
            <a:spAutoFit/>
          </a:bodyPr>
          <a:lstStyle/>
          <a:p>
            <a:pPr algn="just"/>
            <a:r>
              <a:rPr lang="es-AR" altLang="en-US">
                <a:latin typeface="NotoSans-Regular"/>
              </a:rPr>
              <a:t>Los impulsos tipo rayo y los impulsos de conmutación tienen formas estandarizadas que se especifican en las Normas aplicables, consulte la sección 10.4. Un impulso de conmutación tiene solo una característica, identificada como una onda completa normal. Un impulso de rayo, por otro lado, puede tener tres formas diferentes:</a:t>
            </a:r>
          </a:p>
          <a:p>
            <a:pPr algn="just"/>
            <a:endParaRPr lang="es-AR" altLang="en-US">
              <a:latin typeface="NotoSans-Regular"/>
            </a:endParaRPr>
          </a:p>
          <a:p>
            <a:pPr algn="just"/>
            <a:r>
              <a:rPr lang="es-AR" altLang="en-US">
                <a:latin typeface="NotoSans-Regular"/>
              </a:rPr>
              <a:t>• Ola completa</a:t>
            </a:r>
          </a:p>
          <a:p>
            <a:pPr algn="just"/>
            <a:r>
              <a:rPr lang="es-AR" altLang="en-US">
                <a:latin typeface="NotoSans-Regular"/>
              </a:rPr>
              <a:t>• Ola cortada en la cola</a:t>
            </a:r>
          </a:p>
          <a:p>
            <a:pPr algn="just"/>
            <a:r>
              <a:rPr lang="es-AR" altLang="en-US">
                <a:latin typeface="NotoSans-Regular"/>
              </a:rPr>
              <a:t>• Ola cortada frontal (frente de ola)</a:t>
            </a:r>
          </a:p>
          <a:p>
            <a:pPr algn="just"/>
            <a:endParaRPr lang="es-AR" altLang="en-US">
              <a:latin typeface="NotoSans-Regular"/>
            </a:endParaRPr>
          </a:p>
          <a:p>
            <a:pPr algn="just"/>
            <a:r>
              <a:rPr lang="es-AR" altLang="en-US">
                <a:latin typeface="NotoSans-Regular"/>
              </a:rPr>
              <a:t>En una onda completa, el voltaje aplicado tiene una caída monótona a cero después de que se alcanza la cresta de voltaje. En una onda cortada, el voltaje aplicado se cortocircuita a voltaje cero después de un tiempo preestablecido.</a:t>
            </a:r>
          </a:p>
          <a:p>
            <a:pPr algn="just"/>
            <a:r>
              <a:rPr lang="es-AR" altLang="en-US">
                <a:latin typeface="NotoSans-Regular"/>
              </a:rPr>
              <a:t>La polaridad de los voltajes de impulso es generalmente negativa para evitar descargas disruptivas en el lado del aire de los bujes del transformador o cualquier otra descarga disruptiva externa.</a:t>
            </a:r>
          </a:p>
          <a:p>
            <a:pPr algn="just"/>
            <a:endParaRPr lang="es-AR" altLang="en-US">
              <a:latin typeface="NotoSans-Regular"/>
            </a:endParaRPr>
          </a:p>
          <a:p>
            <a:pPr algn="just"/>
            <a:r>
              <a:rPr lang="es-AR" altLang="en-US" b="1">
                <a:latin typeface="NotoSans-Regular"/>
              </a:rPr>
              <a:t>Secuencia de prueba</a:t>
            </a:r>
          </a:p>
          <a:p>
            <a:pPr algn="just"/>
            <a:endParaRPr lang="es-AR" altLang="en-US" b="1">
              <a:latin typeface="NotoSans-Regular"/>
            </a:endParaRPr>
          </a:p>
          <a:p>
            <a:pPr algn="just"/>
            <a:r>
              <a:rPr lang="es-AR" altLang="en-US">
                <a:latin typeface="NotoSans-Regular"/>
              </a:rPr>
              <a:t>Si el cliente no especifica lo contrario, la secuencia de prueba para una prueba de impulso debe ser:</a:t>
            </a:r>
          </a:p>
          <a:p>
            <a:pPr algn="just"/>
            <a:r>
              <a:rPr lang="es-AR" altLang="en-US">
                <a:latin typeface="NotoSans-Regular"/>
              </a:rPr>
              <a:t>• Prueba de impulso de conmutación, si corresponde</a:t>
            </a:r>
          </a:p>
          <a:p>
            <a:pPr algn="just"/>
            <a:r>
              <a:rPr lang="es-AR" altLang="en-US">
                <a:latin typeface="NotoSans-Regular"/>
              </a:rPr>
              <a:t>• Prueba de impulso de rayo</a:t>
            </a:r>
          </a:p>
        </p:txBody>
      </p:sp>
      <p:sp>
        <p:nvSpPr>
          <p:cNvPr id="3" name="Rectángulo 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3 Rectángulo"/>
          <p:cNvSpPr>
            <a:spLocks noChangeArrowheads="1"/>
          </p:cNvSpPr>
          <p:nvPr/>
        </p:nvSpPr>
        <p:spPr bwMode="auto">
          <a:xfrm>
            <a:off x="271513" y="315119"/>
            <a:ext cx="10213032" cy="6822321"/>
          </a:xfrm>
          <a:prstGeom prst="rect">
            <a:avLst/>
          </a:prstGeom>
          <a:noFill/>
          <a:ln w="9525">
            <a:noFill/>
            <a:miter lim="800000"/>
            <a:headEnd/>
            <a:tailEnd/>
          </a:ln>
        </p:spPr>
        <p:txBody>
          <a:bodyPr>
            <a:spAutoFit/>
          </a:bodyPr>
          <a:lstStyle/>
          <a:p>
            <a:pPr algn="just"/>
            <a:r>
              <a:rPr lang="es-AR" altLang="en-US" b="1">
                <a:latin typeface="NotoSans-Regular"/>
              </a:rPr>
              <a:t>10.3.1 Prueba de impulso tipo rayo</a:t>
            </a:r>
          </a:p>
          <a:p>
            <a:pPr algn="just"/>
            <a:endParaRPr lang="es-AR" altLang="en-US">
              <a:latin typeface="NotoSans-Regular"/>
            </a:endParaRPr>
          </a:p>
          <a:p>
            <a:pPr algn="just"/>
            <a:r>
              <a:rPr lang="es-AR" altLang="en-US">
                <a:latin typeface="NotoSans-Regular"/>
              </a:rPr>
              <a:t>La secuencia de prueba depende del código de prueba, IEC [3] o IEEE [51] y los requisitos del cliente. Generalmente, la secuencia de prueba comienza con impulsos de nivel reducido y termina con impulsos de prueba de onda completa a una amplitud especificada.</a:t>
            </a:r>
          </a:p>
          <a:p>
            <a:pPr algn="just"/>
            <a:r>
              <a:rPr lang="es-AR" altLang="en-US">
                <a:latin typeface="NotoSans-Regular"/>
              </a:rPr>
              <a:t>IEC especifica:</a:t>
            </a:r>
          </a:p>
          <a:p>
            <a:pPr algn="just"/>
            <a:endParaRPr lang="es-AR" altLang="en-US">
              <a:latin typeface="NotoSans-Regular"/>
            </a:endParaRPr>
          </a:p>
          <a:p>
            <a:pPr algn="just"/>
            <a:r>
              <a:rPr lang="es-AR" altLang="en-US">
                <a:latin typeface="NotoSans-Regular"/>
              </a:rPr>
              <a:t>• Un impulso completo de nivel reducido (impulso de calibración)</a:t>
            </a:r>
          </a:p>
          <a:p>
            <a:pPr algn="just"/>
            <a:r>
              <a:rPr lang="es-AR" altLang="en-US">
                <a:latin typeface="NotoSans-Regular"/>
              </a:rPr>
              <a:t>• Un impulso completo de nivel completo (LI)</a:t>
            </a:r>
          </a:p>
          <a:p>
            <a:pPr algn="just"/>
            <a:r>
              <a:rPr lang="es-AR" altLang="en-US">
                <a:latin typeface="NotoSans-Regular"/>
              </a:rPr>
              <a:t>• Uno o más impulsos cortados de nivel reducido (solo si se solicita especialmente)</a:t>
            </a:r>
          </a:p>
          <a:p>
            <a:pPr algn="just"/>
            <a:r>
              <a:rPr lang="es-AR" altLang="en-US">
                <a:latin typeface="NotoSans-Regular"/>
              </a:rPr>
              <a:t>• Dos impulsos cortados de nivel completo (LIC), solo si se solicita específicamente</a:t>
            </a:r>
          </a:p>
          <a:p>
            <a:pPr algn="just"/>
            <a:r>
              <a:rPr lang="es-AR" altLang="en-US">
                <a:latin typeface="NotoSans-Regular"/>
              </a:rPr>
              <a:t>• Dos impulsos completos de nivel completo (LI)</a:t>
            </a:r>
          </a:p>
          <a:p>
            <a:pPr algn="just"/>
            <a:endParaRPr lang="es-AR" altLang="en-US">
              <a:latin typeface="NotoSans-Regular"/>
            </a:endParaRPr>
          </a:p>
          <a:p>
            <a:pPr algn="just"/>
            <a:r>
              <a:rPr lang="es-AR" altLang="en-US">
                <a:latin typeface="NotoSans-Regular"/>
              </a:rPr>
              <a:t>Si no se solicita lo contrario, los requisitos de la prueba IEC [3] especifican que la onda cortada debe tener una amplitud del 110% del valor LI.</a:t>
            </a:r>
          </a:p>
          <a:p>
            <a:pPr algn="just"/>
            <a:endParaRPr lang="es-AR" altLang="en-US">
              <a:latin typeface="NotoSans-Regular"/>
            </a:endParaRPr>
          </a:p>
          <a:p>
            <a:pPr algn="just"/>
            <a:r>
              <a:rPr lang="es-AR" altLang="en-US">
                <a:latin typeface="NotoSans-Regular"/>
              </a:rPr>
              <a:t>IEEE especifica:</a:t>
            </a:r>
          </a:p>
          <a:p>
            <a:pPr algn="just"/>
            <a:endParaRPr lang="es-AR" altLang="en-US">
              <a:latin typeface="NotoSans-Regular"/>
            </a:endParaRPr>
          </a:p>
          <a:p>
            <a:pPr algn="just"/>
            <a:r>
              <a:rPr lang="es-AR" altLang="en-US">
                <a:latin typeface="NotoSans-Regular"/>
              </a:rPr>
              <a:t>• Un impulso de onda completa reducido (impulso de calibración) </a:t>
            </a:r>
          </a:p>
          <a:p>
            <a:pPr algn="just"/>
            <a:r>
              <a:rPr lang="es-AR" altLang="en-US">
                <a:latin typeface="NotoSans-Regular"/>
              </a:rPr>
              <a:t>• Dos impulsos de frente de onda a una amplitud especificada (solo si se solicita específicamente)</a:t>
            </a:r>
          </a:p>
          <a:p>
            <a:pPr algn="just"/>
            <a:r>
              <a:rPr lang="es-AR" altLang="en-US">
                <a:latin typeface="NotoSans-Regular"/>
              </a:rPr>
              <a:t>• Dos impulsos de onda cortados a una amplitud especificada</a:t>
            </a:r>
          </a:p>
          <a:p>
            <a:pPr algn="just"/>
            <a:r>
              <a:rPr lang="es-AR" altLang="en-US">
                <a:latin typeface="NotoSans-Regular"/>
              </a:rPr>
              <a:t>• Un impulso de onda completa a amplitud nominal (BIL)</a:t>
            </a:r>
          </a:p>
        </p:txBody>
      </p:sp>
      <p:sp>
        <p:nvSpPr>
          <p:cNvPr id="3" name="Rectángulo 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3 Rectángulo"/>
          <p:cNvSpPr>
            <a:spLocks noChangeArrowheads="1"/>
          </p:cNvSpPr>
          <p:nvPr/>
        </p:nvSpPr>
        <p:spPr bwMode="auto">
          <a:xfrm>
            <a:off x="203164" y="352401"/>
            <a:ext cx="10213032" cy="6555641"/>
          </a:xfrm>
          <a:prstGeom prst="rect">
            <a:avLst/>
          </a:prstGeom>
          <a:noFill/>
          <a:ln w="9525">
            <a:noFill/>
            <a:miter lim="800000"/>
            <a:headEnd/>
            <a:tailEnd/>
          </a:ln>
        </p:spPr>
        <p:txBody>
          <a:bodyPr>
            <a:spAutoFit/>
          </a:bodyPr>
          <a:lstStyle/>
          <a:p>
            <a:pPr algn="just">
              <a:lnSpc>
                <a:spcPts val="1800"/>
              </a:lnSpc>
            </a:pPr>
            <a:r>
              <a:rPr lang="es-AR" altLang="en-US" dirty="0" smtClean="0">
                <a:latin typeface="NotoSans-Regular"/>
              </a:rPr>
              <a:t>La </a:t>
            </a:r>
            <a:r>
              <a:rPr lang="es-AR" altLang="en-US" dirty="0">
                <a:latin typeface="NotoSans-Regular"/>
              </a:rPr>
              <a:t>onda cortada debe estar al 110% del valor BIL y el frente de onda debe tener una amplitud de acuerdo con la tabla 5 de [50] (solo para transformadores Clase I).</a:t>
            </a:r>
          </a:p>
          <a:p>
            <a:pPr algn="just">
              <a:lnSpc>
                <a:spcPts val="1800"/>
              </a:lnSpc>
            </a:pPr>
            <a:r>
              <a:rPr lang="es-AR" altLang="en-US" dirty="0">
                <a:latin typeface="NotoSans-Regular"/>
              </a:rPr>
              <a:t>El impulso de calibración de onda cortada para la forma de onda aplicable puede preceder inmediatamente a la prueba de onda cortada en sí, y no es necesario que se lleve a cabo como parte inicial de la secuencia de prueba.</a:t>
            </a:r>
          </a:p>
          <a:p>
            <a:pPr algn="just">
              <a:lnSpc>
                <a:spcPts val="1800"/>
              </a:lnSpc>
            </a:pPr>
            <a:r>
              <a:rPr lang="es-AR" altLang="en-US" dirty="0">
                <a:latin typeface="NotoSans-Regular"/>
              </a:rPr>
              <a:t>La integridad del transformador se confirma cuando hay una gran similitud entre las trazas de voltaje para el voltaje de impulso de calibración aplicado y todos los voltajes de prueba completos</a:t>
            </a:r>
          </a:p>
          <a:p>
            <a:pPr algn="just">
              <a:lnSpc>
                <a:spcPts val="1800"/>
              </a:lnSpc>
            </a:pPr>
            <a:r>
              <a:rPr lang="es-AR" altLang="en-US" dirty="0">
                <a:latin typeface="NotoSans-Regular"/>
              </a:rPr>
              <a:t>aplicados.</a:t>
            </a:r>
          </a:p>
          <a:p>
            <a:pPr algn="just">
              <a:lnSpc>
                <a:spcPts val="1800"/>
              </a:lnSpc>
            </a:pPr>
            <a:endParaRPr lang="es-AR" altLang="en-US" dirty="0">
              <a:latin typeface="NotoSans-Regular"/>
            </a:endParaRPr>
          </a:p>
          <a:p>
            <a:pPr algn="just">
              <a:lnSpc>
                <a:spcPts val="1800"/>
              </a:lnSpc>
            </a:pPr>
            <a:r>
              <a:rPr lang="es-AR" altLang="en-US" b="1" dirty="0">
                <a:latin typeface="NotoSans-Regular"/>
              </a:rPr>
              <a:t>10.3.2 Prueba de impulso de conmutación</a:t>
            </a:r>
          </a:p>
          <a:p>
            <a:pPr algn="just">
              <a:lnSpc>
                <a:spcPts val="1800"/>
              </a:lnSpc>
            </a:pPr>
            <a:endParaRPr lang="es-AR" altLang="en-US" b="1" dirty="0">
              <a:latin typeface="NotoSans-Regular"/>
            </a:endParaRPr>
          </a:p>
          <a:p>
            <a:pPr algn="just">
              <a:lnSpc>
                <a:spcPts val="1800"/>
              </a:lnSpc>
            </a:pPr>
            <a:r>
              <a:rPr lang="es-AR" altLang="en-US" dirty="0">
                <a:latin typeface="NotoSans-Regular"/>
              </a:rPr>
              <a:t>La prueba de impulso de conmutación generalmente consta de:</a:t>
            </a:r>
          </a:p>
          <a:p>
            <a:pPr algn="just">
              <a:lnSpc>
                <a:spcPts val="1800"/>
              </a:lnSpc>
            </a:pPr>
            <a:endParaRPr lang="es-AR" altLang="en-US" dirty="0">
              <a:latin typeface="NotoSans-Regular"/>
            </a:endParaRPr>
          </a:p>
          <a:p>
            <a:pPr algn="just">
              <a:lnSpc>
                <a:spcPts val="1800"/>
              </a:lnSpc>
            </a:pPr>
            <a:r>
              <a:rPr lang="es-AR" altLang="en-US" dirty="0">
                <a:latin typeface="NotoSans-Regular"/>
              </a:rPr>
              <a:t>• Un impulso de calibración a aproximadamente el 60% del nivel de aislamiento especificado</a:t>
            </a:r>
          </a:p>
          <a:p>
            <a:pPr algn="just">
              <a:lnSpc>
                <a:spcPts val="1800"/>
              </a:lnSpc>
            </a:pPr>
            <a:r>
              <a:rPr lang="es-AR" altLang="en-US" dirty="0">
                <a:latin typeface="NotoSans-Regular"/>
              </a:rPr>
              <a:t>• Dos [51] o tres [3] impulsos al nivel de aislamiento especificado</a:t>
            </a:r>
          </a:p>
          <a:p>
            <a:pPr algn="just">
              <a:lnSpc>
                <a:spcPts val="1800"/>
              </a:lnSpc>
            </a:pPr>
            <a:endParaRPr lang="es-AR" altLang="en-US" dirty="0">
              <a:latin typeface="NotoSans-Regular"/>
            </a:endParaRPr>
          </a:p>
          <a:p>
            <a:pPr algn="just">
              <a:lnSpc>
                <a:spcPts val="1800"/>
              </a:lnSpc>
            </a:pPr>
            <a:r>
              <a:rPr lang="es-AR" altLang="en-US" dirty="0">
                <a:latin typeface="NotoSans-Regular"/>
              </a:rPr>
              <a:t>La integridad del aislamiento se verifica cuando no hay ruptura de voltaje durante la prueba.</a:t>
            </a:r>
          </a:p>
          <a:p>
            <a:pPr algn="just">
              <a:lnSpc>
                <a:spcPts val="1800"/>
              </a:lnSpc>
            </a:pPr>
            <a:r>
              <a:rPr lang="es-AR" altLang="en-US" dirty="0">
                <a:latin typeface="NotoSans-Regular"/>
              </a:rPr>
              <a:t>Para el transformador, el impulso de conmutación representa una integral de tiempo del voltaje aplicado. Puede forzar la saturación del núcleo del transformador y, en una condición saturada, la impedancia caerá a un valor tan bajo que la tensión aplicada ya no podrá mantenerse.</a:t>
            </a:r>
          </a:p>
          <a:p>
            <a:pPr algn="just">
              <a:lnSpc>
                <a:spcPts val="1800"/>
              </a:lnSpc>
            </a:pPr>
            <a:r>
              <a:rPr lang="es-AR" altLang="en-US" dirty="0">
                <a:latin typeface="NotoSans-Regular"/>
              </a:rPr>
              <a:t>Por tanto, es importante que el transformador tenga una condición de remanencia opuesta al flujo generado por el impulso aplicado. Esto se logra normalmente aplicando varios impulsos de conmutación de polaridad opuesta (positiva) y voltaje reducido antes de cada impulso de prueba.</a:t>
            </a:r>
          </a:p>
        </p:txBody>
      </p:sp>
      <p:sp>
        <p:nvSpPr>
          <p:cNvPr id="3" name="Rectángulo 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3 Rectángulo"/>
          <p:cNvSpPr>
            <a:spLocks noChangeArrowheads="1"/>
          </p:cNvSpPr>
          <p:nvPr/>
        </p:nvSpPr>
        <p:spPr bwMode="auto">
          <a:xfrm>
            <a:off x="146199" y="236340"/>
            <a:ext cx="10275689" cy="2308324"/>
          </a:xfrm>
          <a:prstGeom prst="rect">
            <a:avLst/>
          </a:prstGeom>
          <a:noFill/>
          <a:ln w="9525">
            <a:noFill/>
            <a:miter lim="800000"/>
            <a:headEnd/>
            <a:tailEnd/>
          </a:ln>
        </p:spPr>
        <p:txBody>
          <a:bodyPr>
            <a:spAutoFit/>
          </a:bodyPr>
          <a:lstStyle/>
          <a:p>
            <a:pPr algn="just"/>
            <a:r>
              <a:rPr lang="es-AR" altLang="en-US" b="1">
                <a:latin typeface="NotoSans-Regular"/>
              </a:rPr>
              <a:t>10,4 Forma de impulso</a:t>
            </a:r>
          </a:p>
          <a:p>
            <a:pPr algn="just"/>
            <a:r>
              <a:rPr lang="es-AR" altLang="en-US" b="1">
                <a:latin typeface="NotoSans-Regular"/>
              </a:rPr>
              <a:t>10.4.1 Impulso de rayo</a:t>
            </a:r>
          </a:p>
          <a:p>
            <a:pPr algn="just"/>
            <a:r>
              <a:rPr lang="es-AR" altLang="en-US">
                <a:latin typeface="NotoSans-Regular"/>
              </a:rPr>
              <a:t>El impulso básico se utiliza para verificar la tensión soportada por rayo de acuerdo con IEC 60076-3 [3] e IEEE Std C57.12.90 [51].</a:t>
            </a:r>
          </a:p>
          <a:p>
            <a:pPr algn="just"/>
            <a:r>
              <a:rPr lang="es-AR" altLang="en-US">
                <a:latin typeface="NotoSans-Regular"/>
              </a:rPr>
              <a:t>La forma de onda del impulso es aperiódica, como se muestra en la figura 10.1. Tiene un tiempo de subida especificado de 1,2μsy duración de 50 μsa la mitad del valor. La forma especificada es la misma para IEC e IEEE.</a:t>
            </a:r>
          </a:p>
          <a:p>
            <a:pPr algn="just"/>
            <a:r>
              <a:rPr lang="es-AR" altLang="en-US">
                <a:latin typeface="NotoSans-Regular"/>
              </a:rPr>
              <a:t>La forma de onda se caracteriza por:</a:t>
            </a:r>
          </a:p>
        </p:txBody>
      </p:sp>
      <p:pic>
        <p:nvPicPr>
          <p:cNvPr id="56323" name="Picture 2"/>
          <p:cNvPicPr>
            <a:picLocks noChangeAspect="1" noChangeArrowheads="1"/>
          </p:cNvPicPr>
          <p:nvPr/>
        </p:nvPicPr>
        <p:blipFill>
          <a:blip r:embed="rId2"/>
          <a:srcRect/>
          <a:stretch>
            <a:fillRect/>
          </a:stretch>
        </p:blipFill>
        <p:spPr bwMode="auto">
          <a:xfrm>
            <a:off x="3968254" y="2205832"/>
            <a:ext cx="4394319" cy="1144931"/>
          </a:xfrm>
          <a:prstGeom prst="rect">
            <a:avLst/>
          </a:prstGeom>
          <a:noFill/>
          <a:ln w="9525">
            <a:noFill/>
            <a:miter lim="800000"/>
            <a:headEnd/>
            <a:tailEnd/>
          </a:ln>
        </p:spPr>
      </p:pic>
      <p:sp>
        <p:nvSpPr>
          <p:cNvPr id="56324" name="5 Rectángulo"/>
          <p:cNvSpPr>
            <a:spLocks noChangeArrowheads="1"/>
          </p:cNvSpPr>
          <p:nvPr/>
        </p:nvSpPr>
        <p:spPr bwMode="auto">
          <a:xfrm>
            <a:off x="208856" y="3308747"/>
            <a:ext cx="3696742" cy="3970318"/>
          </a:xfrm>
          <a:prstGeom prst="rect">
            <a:avLst/>
          </a:prstGeom>
          <a:noFill/>
          <a:ln w="9525">
            <a:noFill/>
            <a:miter lim="800000"/>
            <a:headEnd/>
            <a:tailEnd/>
          </a:ln>
        </p:spPr>
        <p:txBody>
          <a:bodyPr>
            <a:spAutoFit/>
          </a:bodyPr>
          <a:lstStyle/>
          <a:p>
            <a:pPr algn="just"/>
            <a:r>
              <a:rPr lang="es-AR" altLang="en-US">
                <a:latin typeface="NotoSans-Regular"/>
              </a:rPr>
              <a:t>Debido a que los circuitos generadores de impulsos no son perfectos, las definiciones de tiempo de subida y valor de cresta necesitan una aclaración</a:t>
            </a:r>
          </a:p>
          <a:p>
            <a:pPr algn="just"/>
            <a:r>
              <a:rPr lang="es-AR" altLang="en-US">
                <a:latin typeface="NotoSans-Regular"/>
              </a:rPr>
              <a:t>adicional. La pendiente de una línea recta que pasa por los valores de voltaje 0,3 y 0,9 veces el valor de la cresta da el tiempo de subida. El tiempo de subida será entonces 1,67 veces el tiempo entre estos dos valores de voltaje.</a:t>
            </a:r>
          </a:p>
        </p:txBody>
      </p:sp>
      <p:pic>
        <p:nvPicPr>
          <p:cNvPr id="56325" name="Picture 3"/>
          <p:cNvPicPr>
            <a:picLocks noChangeAspect="1" noChangeArrowheads="1"/>
          </p:cNvPicPr>
          <p:nvPr/>
        </p:nvPicPr>
        <p:blipFill>
          <a:blip r:embed="rId3"/>
          <a:srcRect/>
          <a:stretch>
            <a:fillRect/>
          </a:stretch>
        </p:blipFill>
        <p:spPr bwMode="auto">
          <a:xfrm>
            <a:off x="5158731" y="3308747"/>
            <a:ext cx="3642439" cy="4033520"/>
          </a:xfrm>
          <a:prstGeom prst="rect">
            <a:avLst/>
          </a:prstGeom>
          <a:noFill/>
          <a:ln w="9525">
            <a:noFill/>
            <a:miter lim="800000"/>
            <a:headEnd/>
            <a:tailEnd/>
          </a:ln>
        </p:spPr>
      </p:pic>
      <p:sp>
        <p:nvSpPr>
          <p:cNvPr id="6" name="Rectángulo 5"/>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3 Rectángulo"/>
          <p:cNvSpPr>
            <a:spLocks noChangeArrowheads="1"/>
          </p:cNvSpPr>
          <p:nvPr/>
        </p:nvSpPr>
        <p:spPr bwMode="auto">
          <a:xfrm>
            <a:off x="208856" y="236339"/>
            <a:ext cx="10150376" cy="3970318"/>
          </a:xfrm>
          <a:prstGeom prst="rect">
            <a:avLst/>
          </a:prstGeom>
          <a:noFill/>
          <a:ln w="9525">
            <a:noFill/>
            <a:miter lim="800000"/>
            <a:headEnd/>
            <a:tailEnd/>
          </a:ln>
        </p:spPr>
        <p:txBody>
          <a:bodyPr>
            <a:spAutoFit/>
          </a:bodyPr>
          <a:lstStyle/>
          <a:p>
            <a:pPr algn="just"/>
            <a:r>
              <a:rPr lang="pt-BR" altLang="en-US" b="1">
                <a:latin typeface="NotoSans-Regular"/>
              </a:rPr>
              <a:t>10.4.2 Forma de onda de voltaje de </a:t>
            </a:r>
            <a:r>
              <a:rPr lang="es-AR" altLang="en-US" b="1">
                <a:latin typeface="NotoSans-Regular"/>
              </a:rPr>
              <a:t>impulso, cortada en la cola.</a:t>
            </a:r>
          </a:p>
          <a:p>
            <a:pPr algn="just"/>
            <a:r>
              <a:rPr lang="es-AR" altLang="en-US">
                <a:latin typeface="NotoSans-Regular"/>
              </a:rPr>
              <a:t>IEC establece:</a:t>
            </a:r>
          </a:p>
          <a:p>
            <a:pPr algn="just"/>
            <a:r>
              <a:rPr lang="es-AR" altLang="en-US">
                <a:latin typeface="NotoSans-Regular"/>
              </a:rPr>
              <a:t>El pico de la onda cortada debe ser un 10% más alto que la onda completa. El momento de picar es </a:t>
            </a:r>
            <a:r>
              <a:rPr lang="es-AR" altLang="en-US" i="1"/>
              <a:t>Tc = 2 to 6 </a:t>
            </a:r>
            <a:r>
              <a:rPr lang="el-GR" altLang="en-US" i="1"/>
              <a:t>μ</a:t>
            </a:r>
            <a:r>
              <a:rPr lang="es-AR" altLang="en-US" i="1"/>
              <a:t>s</a:t>
            </a:r>
            <a:r>
              <a:rPr lang="es-AR" altLang="en-US">
                <a:latin typeface="NotoSans-Regular"/>
              </a:rPr>
              <a:t>, consulte la figura 10.2. Se prefiere el equipo de corte con gatillo, pero se permiten los descargadores de chispas sin gatillo, ver cláusula A 10.2. El rebasamientoUs de la amplitud de la prueba después del primer cruce por cero no debe ser superior al 30% de la amplitud</a:t>
            </a:r>
          </a:p>
          <a:p>
            <a:pPr algn="just"/>
            <a:r>
              <a:rPr lang="es-AR" altLang="en-US">
                <a:latin typeface="NotoSans-Regular"/>
              </a:rPr>
              <a:t>de la prueba.</a:t>
            </a:r>
          </a:p>
          <a:p>
            <a:pPr algn="just"/>
            <a:r>
              <a:rPr lang="es-AR" altLang="en-US">
                <a:latin typeface="NotoSans-Regular"/>
              </a:rPr>
              <a:t>IEEE establece:</a:t>
            </a:r>
          </a:p>
          <a:p>
            <a:pPr algn="just"/>
            <a:r>
              <a:rPr lang="es-AR" altLang="en-US">
                <a:latin typeface="NotoSans-Regular"/>
              </a:rPr>
              <a:t>El impulso tipo rayo cortado en la cola siempre se realizará junto con la prueba de onda completa del impulso tipo rayo. La tensión de prueba y el tiempo de corte se definen en la tabla 5.6 (IEEE C57.12.00) [50] y se encuentran aproximadamente un 10% por encima de los valores de onda completa, consulte la figura 10.1. El rebasamiento Us no puede exceder el 30% de la amplitud de prueba.</a:t>
            </a:r>
          </a:p>
        </p:txBody>
      </p:sp>
      <p:pic>
        <p:nvPicPr>
          <p:cNvPr id="57347" name="Picture 2"/>
          <p:cNvPicPr>
            <a:picLocks noChangeAspect="1" noChangeArrowheads="1"/>
          </p:cNvPicPr>
          <p:nvPr/>
        </p:nvPicPr>
        <p:blipFill>
          <a:blip r:embed="rId2"/>
          <a:srcRect/>
          <a:stretch>
            <a:fillRect/>
          </a:stretch>
        </p:blipFill>
        <p:spPr bwMode="auto">
          <a:xfrm>
            <a:off x="334169" y="4138615"/>
            <a:ext cx="3233083" cy="3261424"/>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3 Rectángulo"/>
          <p:cNvSpPr>
            <a:spLocks noChangeArrowheads="1"/>
          </p:cNvSpPr>
          <p:nvPr/>
        </p:nvSpPr>
        <p:spPr bwMode="auto">
          <a:xfrm>
            <a:off x="208856" y="315119"/>
            <a:ext cx="10150376" cy="2031325"/>
          </a:xfrm>
          <a:prstGeom prst="rect">
            <a:avLst/>
          </a:prstGeom>
          <a:noFill/>
          <a:ln w="9525">
            <a:noFill/>
            <a:miter lim="800000"/>
            <a:headEnd/>
            <a:tailEnd/>
          </a:ln>
        </p:spPr>
        <p:txBody>
          <a:bodyPr>
            <a:spAutoFit/>
          </a:bodyPr>
          <a:lstStyle/>
          <a:p>
            <a:pPr algn="just"/>
            <a:r>
              <a:rPr lang="pt-BR" altLang="en-US" b="1">
                <a:latin typeface="NotoSans-Regular"/>
              </a:rPr>
              <a:t>10.4.3 Forma de onda de voltaje de impulso, </a:t>
            </a:r>
            <a:r>
              <a:rPr lang="es-AR" altLang="en-US" b="1">
                <a:latin typeface="NotoSans-Regular"/>
              </a:rPr>
              <a:t>cortada en el frente (frente de onda)</a:t>
            </a:r>
          </a:p>
          <a:p>
            <a:pPr algn="just"/>
            <a:endParaRPr lang="es-AR" altLang="en-US">
              <a:latin typeface="NotoSans-Regular"/>
            </a:endParaRPr>
          </a:p>
          <a:p>
            <a:pPr algn="just"/>
            <a:r>
              <a:rPr lang="es-AR" altLang="en-US">
                <a:latin typeface="NotoSans-Regular"/>
              </a:rPr>
              <a:t>La prueba de onda de impulso cortada en frente de onda solo es requerida por IEEE y solo después de acuerdos especiales.</a:t>
            </a:r>
          </a:p>
          <a:p>
            <a:pPr algn="just"/>
            <a:r>
              <a:rPr lang="es-AR" altLang="en-US">
                <a:latin typeface="NotoSans-Regular"/>
              </a:rPr>
              <a:t>El voltaje de prueba y el tiempo para cortar para BIL ≤ 350 kV se definen en la tabla 5 (IEEE C57.12.00) [50], ver figura 10.3. El rebasamiento no puede exceder el 30%, ver cláusula A 10.2.</a:t>
            </a:r>
          </a:p>
        </p:txBody>
      </p:sp>
      <p:pic>
        <p:nvPicPr>
          <p:cNvPr id="58371" name="Picture 2"/>
          <p:cNvPicPr>
            <a:picLocks noChangeAspect="1" noChangeArrowheads="1"/>
          </p:cNvPicPr>
          <p:nvPr/>
        </p:nvPicPr>
        <p:blipFill>
          <a:blip r:embed="rId2"/>
          <a:srcRect/>
          <a:stretch>
            <a:fillRect/>
          </a:stretch>
        </p:blipFill>
        <p:spPr bwMode="auto">
          <a:xfrm>
            <a:off x="2401838" y="2442171"/>
            <a:ext cx="4699248" cy="4569222"/>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2" y="871829"/>
            <a:ext cx="3760790" cy="1120820"/>
          </a:xfrm>
        </p:spPr>
        <p:txBody>
          <a:bodyPr lIns="0" tIns="12700" rIns="0" bIns="0" rtlCol="0">
            <a:spAutoFit/>
          </a:bodyPr>
          <a:lstStyle/>
          <a:p>
            <a:pPr marL="12700">
              <a:spcBef>
                <a:spcPts val="100"/>
              </a:spcBef>
              <a:defRPr/>
            </a:pPr>
            <a:r>
              <a:rPr sz="3600" dirty="0">
                <a:latin typeface="Century Gothic"/>
                <a:cs typeface="Century Gothic"/>
              </a:rPr>
              <a:t>TENSIÓN</a:t>
            </a:r>
            <a:r>
              <a:rPr sz="3600" spc="5" dirty="0">
                <a:latin typeface="Century Gothic"/>
                <a:cs typeface="Century Gothic"/>
              </a:rPr>
              <a:t> </a:t>
            </a:r>
            <a:r>
              <a:rPr sz="3600" spc="-10" dirty="0">
                <a:latin typeface="Century Gothic"/>
                <a:cs typeface="Century Gothic"/>
              </a:rPr>
              <a:t>APLICADA</a:t>
            </a:r>
            <a:endParaRPr sz="3600" dirty="0">
              <a:latin typeface="Century Gothic"/>
              <a:cs typeface="Century Gothic"/>
            </a:endParaRPr>
          </a:p>
        </p:txBody>
      </p:sp>
      <p:sp>
        <p:nvSpPr>
          <p:cNvPr id="59395" name="object 4"/>
          <p:cNvSpPr txBox="1">
            <a:spLocks noChangeArrowheads="1"/>
          </p:cNvSpPr>
          <p:nvPr/>
        </p:nvSpPr>
        <p:spPr bwMode="auto">
          <a:xfrm>
            <a:off x="605681" y="2485937"/>
            <a:ext cx="4767474" cy="3874211"/>
          </a:xfrm>
          <a:prstGeom prst="rect">
            <a:avLst/>
          </a:prstGeom>
          <a:noFill/>
          <a:ln w="9525">
            <a:noFill/>
            <a:miter lim="800000"/>
            <a:headEnd/>
            <a:tailEnd/>
          </a:ln>
        </p:spPr>
        <p:txBody>
          <a:bodyPr lIns="0" tIns="125730" rIns="0" bIns="0">
            <a:spAutoFit/>
          </a:bodyPr>
          <a:lstStyle/>
          <a:p>
            <a:pPr marL="12700">
              <a:spcBef>
                <a:spcPts val="988"/>
              </a:spcBef>
            </a:pPr>
            <a:r>
              <a:rPr lang="es-AR" altLang="en-US" sz="2000" b="1">
                <a:solidFill>
                  <a:srgbClr val="001F5F"/>
                </a:solidFill>
                <a:latin typeface="Calibri" pitchFamily="34" charset="0"/>
              </a:rPr>
              <a:t>POTENCIAL APLICADO</a:t>
            </a:r>
            <a:endParaRPr lang="es-AR" altLang="en-US" sz="2000">
              <a:latin typeface="Calibri" pitchFamily="34" charset="0"/>
            </a:endParaRPr>
          </a:p>
          <a:p>
            <a:pPr marL="12700">
              <a:spcBef>
                <a:spcPts val="800"/>
              </a:spcBef>
            </a:pPr>
            <a:r>
              <a:rPr lang="es-AR" altLang="en-US">
                <a:latin typeface="Calibri" pitchFamily="34" charset="0"/>
              </a:rPr>
              <a:t>Frecuencia de ensayo: 60Hz</a:t>
            </a:r>
          </a:p>
          <a:p>
            <a:pPr marL="12700">
              <a:spcBef>
                <a:spcPts val="775"/>
              </a:spcBef>
            </a:pPr>
            <a:r>
              <a:rPr lang="es-AR" altLang="en-US">
                <a:latin typeface="Calibri" pitchFamily="34" charset="0"/>
              </a:rPr>
              <a:t>Tiempo de duración 1 minuto</a:t>
            </a:r>
          </a:p>
          <a:p>
            <a:pPr marL="12700">
              <a:spcBef>
                <a:spcPts val="788"/>
              </a:spcBef>
            </a:pPr>
            <a:r>
              <a:rPr lang="es-AR" altLang="en-US">
                <a:latin typeface="Calibri" pitchFamily="34" charset="0"/>
              </a:rPr>
              <a:t>Primario a fuente – secundario en corto y a tierra</a:t>
            </a:r>
          </a:p>
          <a:p>
            <a:pPr marL="12700">
              <a:lnSpc>
                <a:spcPct val="136000"/>
              </a:lnSpc>
              <a:spcBef>
                <a:spcPts val="13"/>
              </a:spcBef>
            </a:pPr>
            <a:r>
              <a:rPr lang="es-AR" altLang="en-US">
                <a:latin typeface="Calibri" pitchFamily="34" charset="0"/>
              </a:rPr>
              <a:t>Secundario a fuente – primario en corto y a tierra. Tensión: Tabla IEC 60076-1 o IEEE C57.12.90</a:t>
            </a:r>
          </a:p>
          <a:p>
            <a:pPr marL="12700"/>
            <a:endParaRPr lang="es-AR" altLang="en-US">
              <a:latin typeface="Calibri" pitchFamily="34" charset="0"/>
            </a:endParaRPr>
          </a:p>
          <a:p>
            <a:pPr marL="12700">
              <a:spcBef>
                <a:spcPts val="50"/>
              </a:spcBef>
            </a:pPr>
            <a:endParaRPr lang="es-AR" altLang="en-US" sz="1300">
              <a:latin typeface="Calibri" pitchFamily="34" charset="0"/>
            </a:endParaRPr>
          </a:p>
          <a:p>
            <a:pPr marL="12700"/>
            <a:r>
              <a:rPr lang="es-AR" altLang="en-US" sz="2000" b="1">
                <a:solidFill>
                  <a:srgbClr val="001F5F"/>
                </a:solidFill>
                <a:latin typeface="Calibri" pitchFamily="34" charset="0"/>
              </a:rPr>
              <a:t>Objetivo:</a:t>
            </a:r>
            <a:endParaRPr lang="es-AR" altLang="en-US" sz="2000">
              <a:latin typeface="Calibri" pitchFamily="34" charset="0"/>
            </a:endParaRPr>
          </a:p>
          <a:p>
            <a:pPr marL="12700">
              <a:spcBef>
                <a:spcPts val="963"/>
              </a:spcBef>
            </a:pPr>
            <a:r>
              <a:rPr lang="es-AR" altLang="en-US">
                <a:latin typeface="Calibri" pitchFamily="34" charset="0"/>
              </a:rPr>
              <a:t>Aislamiento principal a tierra y a los otros arrollamientos.</a:t>
            </a:r>
          </a:p>
        </p:txBody>
      </p:sp>
      <p:grpSp>
        <p:nvGrpSpPr>
          <p:cNvPr id="2" name="object 5"/>
          <p:cNvGrpSpPr>
            <a:grpSpLocks/>
          </p:cNvGrpSpPr>
          <p:nvPr/>
        </p:nvGrpSpPr>
        <p:grpSpPr bwMode="auto">
          <a:xfrm>
            <a:off x="6626289" y="2121800"/>
            <a:ext cx="3482316" cy="5318504"/>
            <a:chOff x="7554468" y="1923288"/>
            <a:chExt cx="3970020" cy="4823460"/>
          </a:xfrm>
        </p:grpSpPr>
        <p:sp>
          <p:nvSpPr>
            <p:cNvPr id="59398" name="object 6"/>
            <p:cNvSpPr>
              <a:spLocks noChangeArrowheads="1"/>
            </p:cNvSpPr>
            <p:nvPr/>
          </p:nvSpPr>
          <p:spPr bwMode="auto">
            <a:xfrm>
              <a:off x="8392668" y="3826763"/>
              <a:ext cx="1009015" cy="156845"/>
            </a:xfrm>
            <a:custGeom>
              <a:avLst/>
              <a:gdLst>
                <a:gd name="T0" fmla="*/ 34036 w 1009015"/>
                <a:gd name="T1" fmla="*/ 101981 h 156845"/>
                <a:gd name="T2" fmla="*/ 33401 w 1009015"/>
                <a:gd name="T3" fmla="*/ 0 h 156845"/>
                <a:gd name="T4" fmla="*/ 0 w 1009015"/>
                <a:gd name="T5" fmla="*/ 0 h 156845"/>
                <a:gd name="T6" fmla="*/ 0 w 1009015"/>
                <a:gd name="T7" fmla="*/ 101981 h 156845"/>
                <a:gd name="T8" fmla="*/ 34036 w 1009015"/>
                <a:gd name="T9" fmla="*/ 101981 h 156845"/>
                <a:gd name="T10" fmla="*/ 34048 w 1009015"/>
                <a:gd name="T11" fmla="*/ 136461 h 156845"/>
                <a:gd name="T12" fmla="*/ 0 w 1009015"/>
                <a:gd name="T13" fmla="*/ 136461 h 156845"/>
                <a:gd name="T14" fmla="*/ 0 w 1009015"/>
                <a:gd name="T15" fmla="*/ 139700 h 156845"/>
                <a:gd name="T16" fmla="*/ 34048 w 1009015"/>
                <a:gd name="T17" fmla="*/ 139700 h 156845"/>
                <a:gd name="T18" fmla="*/ 34048 w 1009015"/>
                <a:gd name="T19" fmla="*/ 136461 h 156845"/>
                <a:gd name="T20" fmla="*/ 158673 w 1009015"/>
                <a:gd name="T21" fmla="*/ 122821 h 156845"/>
                <a:gd name="T22" fmla="*/ 57150 w 1009015"/>
                <a:gd name="T23" fmla="*/ 122821 h 156845"/>
                <a:gd name="T24" fmla="*/ 57150 w 1009015"/>
                <a:gd name="T25" fmla="*/ 156591 h 156845"/>
                <a:gd name="T26" fmla="*/ 158673 w 1009015"/>
                <a:gd name="T27" fmla="*/ 156591 h 156845"/>
                <a:gd name="T28" fmla="*/ 158673 w 1009015"/>
                <a:gd name="T29" fmla="*/ 122821 h 156845"/>
                <a:gd name="T30" fmla="*/ 293624 w 1009015"/>
                <a:gd name="T31" fmla="*/ 122174 h 156845"/>
                <a:gd name="T32" fmla="*/ 192151 w 1009015"/>
                <a:gd name="T33" fmla="*/ 122809 h 156845"/>
                <a:gd name="T34" fmla="*/ 192151 w 1009015"/>
                <a:gd name="T35" fmla="*/ 156591 h 156845"/>
                <a:gd name="T36" fmla="*/ 293624 w 1009015"/>
                <a:gd name="T37" fmla="*/ 156591 h 156845"/>
                <a:gd name="T38" fmla="*/ 293624 w 1009015"/>
                <a:gd name="T39" fmla="*/ 122174 h 156845"/>
                <a:gd name="T40" fmla="*/ 428548 w 1009015"/>
                <a:gd name="T41" fmla="*/ 122174 h 156845"/>
                <a:gd name="T42" fmla="*/ 327025 w 1009015"/>
                <a:gd name="T43" fmla="*/ 122174 h 156845"/>
                <a:gd name="T44" fmla="*/ 327025 w 1009015"/>
                <a:gd name="T45" fmla="*/ 156591 h 156845"/>
                <a:gd name="T46" fmla="*/ 428548 w 1009015"/>
                <a:gd name="T47" fmla="*/ 156591 h 156845"/>
                <a:gd name="T48" fmla="*/ 428548 w 1009015"/>
                <a:gd name="T49" fmla="*/ 122174 h 156845"/>
                <a:gd name="T50" fmla="*/ 563626 w 1009015"/>
                <a:gd name="T51" fmla="*/ 122174 h 156845"/>
                <a:gd name="T52" fmla="*/ 462026 w 1009015"/>
                <a:gd name="T53" fmla="*/ 122174 h 156845"/>
                <a:gd name="T54" fmla="*/ 462026 w 1009015"/>
                <a:gd name="T55" fmla="*/ 156591 h 156845"/>
                <a:gd name="T56" fmla="*/ 563626 w 1009015"/>
                <a:gd name="T57" fmla="*/ 155829 h 156845"/>
                <a:gd name="T58" fmla="*/ 563626 w 1009015"/>
                <a:gd name="T59" fmla="*/ 122174 h 156845"/>
                <a:gd name="T60" fmla="*/ 698550 w 1009015"/>
                <a:gd name="T61" fmla="*/ 122059 h 156845"/>
                <a:gd name="T62" fmla="*/ 597027 w 1009015"/>
                <a:gd name="T63" fmla="*/ 122059 h 156845"/>
                <a:gd name="T64" fmla="*/ 597027 w 1009015"/>
                <a:gd name="T65" fmla="*/ 155829 h 156845"/>
                <a:gd name="T66" fmla="*/ 698550 w 1009015"/>
                <a:gd name="T67" fmla="*/ 155829 h 156845"/>
                <a:gd name="T68" fmla="*/ 698550 w 1009015"/>
                <a:gd name="T69" fmla="*/ 122059 h 156845"/>
                <a:gd name="T70" fmla="*/ 833501 w 1009015"/>
                <a:gd name="T71" fmla="*/ 121412 h 156845"/>
                <a:gd name="T72" fmla="*/ 731901 w 1009015"/>
                <a:gd name="T73" fmla="*/ 122174 h 156845"/>
                <a:gd name="T74" fmla="*/ 731901 w 1009015"/>
                <a:gd name="T75" fmla="*/ 155829 h 156845"/>
                <a:gd name="T76" fmla="*/ 833501 w 1009015"/>
                <a:gd name="T77" fmla="*/ 155829 h 156845"/>
                <a:gd name="T78" fmla="*/ 833501 w 1009015"/>
                <a:gd name="T79" fmla="*/ 121412 h 156845"/>
                <a:gd name="T80" fmla="*/ 968425 w 1009015"/>
                <a:gd name="T81" fmla="*/ 121412 h 156845"/>
                <a:gd name="T82" fmla="*/ 866902 w 1009015"/>
                <a:gd name="T83" fmla="*/ 121412 h 156845"/>
                <a:gd name="T84" fmla="*/ 866902 w 1009015"/>
                <a:gd name="T85" fmla="*/ 155829 h 156845"/>
                <a:gd name="T86" fmla="*/ 968425 w 1009015"/>
                <a:gd name="T87" fmla="*/ 155829 h 156845"/>
                <a:gd name="T88" fmla="*/ 968425 w 1009015"/>
                <a:gd name="T89" fmla="*/ 121412 h 156845"/>
                <a:gd name="T90" fmla="*/ 1008888 w 1009015"/>
                <a:gd name="T91" fmla="*/ 15621 h 156845"/>
                <a:gd name="T92" fmla="*/ 974852 w 1009015"/>
                <a:gd name="T93" fmla="*/ 15621 h 156845"/>
                <a:gd name="T94" fmla="*/ 974852 w 1009015"/>
                <a:gd name="T95" fmla="*/ 117602 h 156845"/>
                <a:gd name="T96" fmla="*/ 1008253 w 1009015"/>
                <a:gd name="T97" fmla="*/ 117602 h 156845"/>
                <a:gd name="T98" fmla="*/ 1008888 w 1009015"/>
                <a:gd name="T99" fmla="*/ 15621 h 1568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09015"/>
                <a:gd name="T151" fmla="*/ 0 h 156845"/>
                <a:gd name="T152" fmla="*/ 1009015 w 1009015"/>
                <a:gd name="T153" fmla="*/ 156845 h 15684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09015" h="156845">
                  <a:moveTo>
                    <a:pt x="34036" y="101981"/>
                  </a:moveTo>
                  <a:lnTo>
                    <a:pt x="33401" y="0"/>
                  </a:lnTo>
                  <a:lnTo>
                    <a:pt x="0" y="0"/>
                  </a:lnTo>
                  <a:lnTo>
                    <a:pt x="0" y="101981"/>
                  </a:lnTo>
                  <a:lnTo>
                    <a:pt x="34036" y="101981"/>
                  </a:lnTo>
                  <a:close/>
                </a:path>
                <a:path w="1009015" h="156845">
                  <a:moveTo>
                    <a:pt x="34048" y="136461"/>
                  </a:moveTo>
                  <a:lnTo>
                    <a:pt x="0" y="136461"/>
                  </a:lnTo>
                  <a:lnTo>
                    <a:pt x="0" y="139700"/>
                  </a:lnTo>
                  <a:lnTo>
                    <a:pt x="34048" y="139700"/>
                  </a:lnTo>
                  <a:lnTo>
                    <a:pt x="34048" y="136461"/>
                  </a:lnTo>
                  <a:close/>
                </a:path>
                <a:path w="1009015" h="156845">
                  <a:moveTo>
                    <a:pt x="158673" y="122821"/>
                  </a:moveTo>
                  <a:lnTo>
                    <a:pt x="57150" y="122821"/>
                  </a:lnTo>
                  <a:lnTo>
                    <a:pt x="57150" y="156591"/>
                  </a:lnTo>
                  <a:lnTo>
                    <a:pt x="158673" y="156591"/>
                  </a:lnTo>
                  <a:lnTo>
                    <a:pt x="158673" y="122821"/>
                  </a:lnTo>
                  <a:close/>
                </a:path>
                <a:path w="1009015" h="156845">
                  <a:moveTo>
                    <a:pt x="293624" y="122174"/>
                  </a:moveTo>
                  <a:lnTo>
                    <a:pt x="192151" y="122809"/>
                  </a:lnTo>
                  <a:lnTo>
                    <a:pt x="192151" y="156591"/>
                  </a:lnTo>
                  <a:lnTo>
                    <a:pt x="293624" y="156591"/>
                  </a:lnTo>
                  <a:lnTo>
                    <a:pt x="293624" y="122174"/>
                  </a:lnTo>
                  <a:close/>
                </a:path>
                <a:path w="1009015" h="156845">
                  <a:moveTo>
                    <a:pt x="428548" y="122174"/>
                  </a:moveTo>
                  <a:lnTo>
                    <a:pt x="327025" y="122174"/>
                  </a:lnTo>
                  <a:lnTo>
                    <a:pt x="327025" y="156591"/>
                  </a:lnTo>
                  <a:lnTo>
                    <a:pt x="428548" y="156591"/>
                  </a:lnTo>
                  <a:lnTo>
                    <a:pt x="428548" y="122174"/>
                  </a:lnTo>
                  <a:close/>
                </a:path>
                <a:path w="1009015" h="156845">
                  <a:moveTo>
                    <a:pt x="563626" y="122174"/>
                  </a:moveTo>
                  <a:lnTo>
                    <a:pt x="462026" y="122174"/>
                  </a:lnTo>
                  <a:lnTo>
                    <a:pt x="462026" y="156591"/>
                  </a:lnTo>
                  <a:lnTo>
                    <a:pt x="563626" y="155829"/>
                  </a:lnTo>
                  <a:lnTo>
                    <a:pt x="563626" y="122174"/>
                  </a:lnTo>
                  <a:close/>
                </a:path>
                <a:path w="1009015" h="156845">
                  <a:moveTo>
                    <a:pt x="698550" y="122059"/>
                  </a:moveTo>
                  <a:lnTo>
                    <a:pt x="597027" y="122059"/>
                  </a:lnTo>
                  <a:lnTo>
                    <a:pt x="597027" y="155829"/>
                  </a:lnTo>
                  <a:lnTo>
                    <a:pt x="698550" y="155829"/>
                  </a:lnTo>
                  <a:lnTo>
                    <a:pt x="698550" y="122059"/>
                  </a:lnTo>
                  <a:close/>
                </a:path>
                <a:path w="1009015" h="156845">
                  <a:moveTo>
                    <a:pt x="833501" y="121412"/>
                  </a:moveTo>
                  <a:lnTo>
                    <a:pt x="731901" y="122174"/>
                  </a:lnTo>
                  <a:lnTo>
                    <a:pt x="731901" y="155829"/>
                  </a:lnTo>
                  <a:lnTo>
                    <a:pt x="833501" y="155829"/>
                  </a:lnTo>
                  <a:lnTo>
                    <a:pt x="833501" y="121412"/>
                  </a:lnTo>
                  <a:close/>
                </a:path>
                <a:path w="1009015" h="156845">
                  <a:moveTo>
                    <a:pt x="968425" y="121412"/>
                  </a:moveTo>
                  <a:lnTo>
                    <a:pt x="866902" y="121412"/>
                  </a:lnTo>
                  <a:lnTo>
                    <a:pt x="866902" y="155829"/>
                  </a:lnTo>
                  <a:lnTo>
                    <a:pt x="968425" y="155829"/>
                  </a:lnTo>
                  <a:lnTo>
                    <a:pt x="968425" y="121412"/>
                  </a:lnTo>
                  <a:close/>
                </a:path>
                <a:path w="1009015" h="156845">
                  <a:moveTo>
                    <a:pt x="1008888" y="15621"/>
                  </a:moveTo>
                  <a:lnTo>
                    <a:pt x="974852" y="15621"/>
                  </a:lnTo>
                  <a:lnTo>
                    <a:pt x="974852" y="117602"/>
                  </a:lnTo>
                  <a:lnTo>
                    <a:pt x="1008253" y="117602"/>
                  </a:lnTo>
                  <a:lnTo>
                    <a:pt x="1008888" y="15621"/>
                  </a:lnTo>
                  <a:close/>
                </a:path>
              </a:pathLst>
            </a:custGeom>
            <a:solidFill>
              <a:srgbClr val="000000"/>
            </a:solidFill>
            <a:ln w="9525">
              <a:noFill/>
              <a:miter lim="800000"/>
              <a:headEnd/>
              <a:tailEnd/>
            </a:ln>
          </p:spPr>
          <p:txBody>
            <a:bodyPr lIns="0" tIns="0" rIns="0" bIns="0"/>
            <a:lstStyle/>
            <a:p>
              <a:endParaRPr lang="es-AR"/>
            </a:p>
          </p:txBody>
        </p:sp>
        <p:pic>
          <p:nvPicPr>
            <p:cNvPr id="59399" name="object 7"/>
            <p:cNvPicPr>
              <a:picLocks noChangeAspect="1" noChangeArrowheads="1"/>
            </p:cNvPicPr>
            <p:nvPr/>
          </p:nvPicPr>
          <p:blipFill>
            <a:blip r:embed="rId2"/>
            <a:srcRect/>
            <a:stretch>
              <a:fillRect/>
            </a:stretch>
          </p:blipFill>
          <p:spPr bwMode="auto">
            <a:xfrm>
              <a:off x="7554468" y="1923288"/>
              <a:ext cx="2263139" cy="2235708"/>
            </a:xfrm>
            <a:prstGeom prst="rect">
              <a:avLst/>
            </a:prstGeom>
            <a:noFill/>
            <a:ln w="9525">
              <a:noFill/>
              <a:miter lim="800000"/>
              <a:headEnd/>
              <a:tailEnd/>
            </a:ln>
          </p:spPr>
        </p:pic>
        <p:pic>
          <p:nvPicPr>
            <p:cNvPr id="59400" name="object 8"/>
            <p:cNvPicPr>
              <a:picLocks noChangeAspect="1" noChangeArrowheads="1"/>
            </p:cNvPicPr>
            <p:nvPr/>
          </p:nvPicPr>
          <p:blipFill>
            <a:blip r:embed="rId3"/>
            <a:srcRect/>
            <a:stretch>
              <a:fillRect/>
            </a:stretch>
          </p:blipFill>
          <p:spPr bwMode="auto">
            <a:xfrm>
              <a:off x="9851136" y="2546604"/>
              <a:ext cx="1336548" cy="1793748"/>
            </a:xfrm>
            <a:prstGeom prst="rect">
              <a:avLst/>
            </a:prstGeom>
            <a:noFill/>
            <a:ln w="9525">
              <a:noFill/>
              <a:miter lim="800000"/>
              <a:headEnd/>
              <a:tailEnd/>
            </a:ln>
          </p:spPr>
        </p:pic>
        <p:sp>
          <p:nvSpPr>
            <p:cNvPr id="59401" name="object 9"/>
            <p:cNvSpPr>
              <a:spLocks noChangeArrowheads="1"/>
            </p:cNvSpPr>
            <p:nvPr/>
          </p:nvSpPr>
          <p:spPr bwMode="auto">
            <a:xfrm>
              <a:off x="7587996" y="3604209"/>
              <a:ext cx="3555365" cy="1548130"/>
            </a:xfrm>
            <a:custGeom>
              <a:avLst/>
              <a:gdLst>
                <a:gd name="T0" fmla="*/ 77508 w 3555365"/>
                <a:gd name="T1" fmla="*/ 1536166 h 1548129"/>
                <a:gd name="T2" fmla="*/ 35560 w 3555365"/>
                <a:gd name="T3" fmla="*/ 1536166 h 1548129"/>
                <a:gd name="T4" fmla="*/ 35560 w 3555365"/>
                <a:gd name="T5" fmla="*/ 1548053 h 1548129"/>
                <a:gd name="T6" fmla="*/ 77508 w 3555365"/>
                <a:gd name="T7" fmla="*/ 1548053 h 1548129"/>
                <a:gd name="T8" fmla="*/ 77508 w 3555365"/>
                <a:gd name="T9" fmla="*/ 1536166 h 1548129"/>
                <a:gd name="T10" fmla="*/ 109512 w 3555365"/>
                <a:gd name="T11" fmla="*/ 1508861 h 1548129"/>
                <a:gd name="T12" fmla="*/ 0 w 3555365"/>
                <a:gd name="T13" fmla="*/ 1508861 h 1548129"/>
                <a:gd name="T14" fmla="*/ 0 w 3555365"/>
                <a:gd name="T15" fmla="*/ 1520748 h 1548129"/>
                <a:gd name="T16" fmla="*/ 109512 w 3555365"/>
                <a:gd name="T17" fmla="*/ 1520748 h 1548129"/>
                <a:gd name="T18" fmla="*/ 109512 w 3555365"/>
                <a:gd name="T19" fmla="*/ 1508861 h 1548129"/>
                <a:gd name="T20" fmla="*/ 243713 w 3555365"/>
                <a:gd name="T21" fmla="*/ 62103 h 1548129"/>
                <a:gd name="T22" fmla="*/ 153797 w 3555365"/>
                <a:gd name="T23" fmla="*/ 62103 h 1548129"/>
                <a:gd name="T24" fmla="*/ 153797 w 3555365"/>
                <a:gd name="T25" fmla="*/ 107365 h 1548129"/>
                <a:gd name="T26" fmla="*/ 243713 w 3555365"/>
                <a:gd name="T27" fmla="*/ 107365 h 1548129"/>
                <a:gd name="T28" fmla="*/ 243713 w 3555365"/>
                <a:gd name="T29" fmla="*/ 62103 h 1548129"/>
                <a:gd name="T30" fmla="*/ 289318 w 3555365"/>
                <a:gd name="T31" fmla="*/ 0 h 1548129"/>
                <a:gd name="T32" fmla="*/ 108204 w 3555365"/>
                <a:gd name="T33" fmla="*/ 0 h 1548129"/>
                <a:gd name="T34" fmla="*/ 108204 w 3555365"/>
                <a:gd name="T35" fmla="*/ 45262 h 1548129"/>
                <a:gd name="T36" fmla="*/ 289318 w 3555365"/>
                <a:gd name="T37" fmla="*/ 45262 h 1548129"/>
                <a:gd name="T38" fmla="*/ 289318 w 3555365"/>
                <a:gd name="T39" fmla="*/ 0 h 1548129"/>
                <a:gd name="T40" fmla="*/ 3510153 w 3555365"/>
                <a:gd name="T41" fmla="*/ 814197 h 1548129"/>
                <a:gd name="T42" fmla="*/ 3419602 w 3555365"/>
                <a:gd name="T43" fmla="*/ 814197 h 1548129"/>
                <a:gd name="T44" fmla="*/ 3419602 w 3555365"/>
                <a:gd name="T45" fmla="*/ 859459 h 1548129"/>
                <a:gd name="T46" fmla="*/ 3510153 w 3555365"/>
                <a:gd name="T47" fmla="*/ 859459 h 1548129"/>
                <a:gd name="T48" fmla="*/ 3510153 w 3555365"/>
                <a:gd name="T49" fmla="*/ 814197 h 1548129"/>
                <a:gd name="T50" fmla="*/ 3555111 w 3555365"/>
                <a:gd name="T51" fmla="*/ 751459 h 1548129"/>
                <a:gd name="T52" fmla="*/ 3374644 w 3555365"/>
                <a:gd name="T53" fmla="*/ 751459 h 1548129"/>
                <a:gd name="T54" fmla="*/ 3374644 w 3555365"/>
                <a:gd name="T55" fmla="*/ 796721 h 1548129"/>
                <a:gd name="T56" fmla="*/ 3555111 w 3555365"/>
                <a:gd name="T57" fmla="*/ 796721 h 1548129"/>
                <a:gd name="T58" fmla="*/ 3555111 w 3555365"/>
                <a:gd name="T59" fmla="*/ 751459 h 1548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55365"/>
                <a:gd name="T91" fmla="*/ 0 h 1548129"/>
                <a:gd name="T92" fmla="*/ 3555365 w 3555365"/>
                <a:gd name="T93" fmla="*/ 1548129 h 1548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55365" h="1548129">
                  <a:moveTo>
                    <a:pt x="77508" y="1536166"/>
                  </a:moveTo>
                  <a:lnTo>
                    <a:pt x="35560" y="1536166"/>
                  </a:lnTo>
                  <a:lnTo>
                    <a:pt x="35560" y="1548053"/>
                  </a:lnTo>
                  <a:lnTo>
                    <a:pt x="77508" y="1548053"/>
                  </a:lnTo>
                  <a:lnTo>
                    <a:pt x="77508" y="1536166"/>
                  </a:lnTo>
                  <a:close/>
                </a:path>
                <a:path w="3555365" h="1548129">
                  <a:moveTo>
                    <a:pt x="109512" y="1508861"/>
                  </a:moveTo>
                  <a:lnTo>
                    <a:pt x="0" y="1508861"/>
                  </a:lnTo>
                  <a:lnTo>
                    <a:pt x="0" y="1520748"/>
                  </a:lnTo>
                  <a:lnTo>
                    <a:pt x="109512" y="1520748"/>
                  </a:lnTo>
                  <a:lnTo>
                    <a:pt x="109512" y="1508861"/>
                  </a:lnTo>
                  <a:close/>
                </a:path>
                <a:path w="3555365" h="1548129">
                  <a:moveTo>
                    <a:pt x="243713" y="62103"/>
                  </a:moveTo>
                  <a:lnTo>
                    <a:pt x="153797" y="62103"/>
                  </a:lnTo>
                  <a:lnTo>
                    <a:pt x="153797" y="107365"/>
                  </a:lnTo>
                  <a:lnTo>
                    <a:pt x="243713" y="107365"/>
                  </a:lnTo>
                  <a:lnTo>
                    <a:pt x="243713" y="62103"/>
                  </a:lnTo>
                  <a:close/>
                </a:path>
                <a:path w="3555365" h="1548129">
                  <a:moveTo>
                    <a:pt x="289318" y="0"/>
                  </a:moveTo>
                  <a:lnTo>
                    <a:pt x="108204" y="0"/>
                  </a:lnTo>
                  <a:lnTo>
                    <a:pt x="108204" y="45262"/>
                  </a:lnTo>
                  <a:lnTo>
                    <a:pt x="289318" y="45262"/>
                  </a:lnTo>
                  <a:lnTo>
                    <a:pt x="289318" y="0"/>
                  </a:lnTo>
                  <a:close/>
                </a:path>
                <a:path w="3555365" h="1548129">
                  <a:moveTo>
                    <a:pt x="3510153" y="814197"/>
                  </a:moveTo>
                  <a:lnTo>
                    <a:pt x="3419602" y="814197"/>
                  </a:lnTo>
                  <a:lnTo>
                    <a:pt x="3419602" y="859459"/>
                  </a:lnTo>
                  <a:lnTo>
                    <a:pt x="3510153" y="859459"/>
                  </a:lnTo>
                  <a:lnTo>
                    <a:pt x="3510153" y="814197"/>
                  </a:lnTo>
                  <a:close/>
                </a:path>
                <a:path w="3555365" h="1548129">
                  <a:moveTo>
                    <a:pt x="3555111" y="751459"/>
                  </a:moveTo>
                  <a:lnTo>
                    <a:pt x="3374644" y="751459"/>
                  </a:lnTo>
                  <a:lnTo>
                    <a:pt x="3374644" y="796721"/>
                  </a:lnTo>
                  <a:lnTo>
                    <a:pt x="3555111" y="796721"/>
                  </a:lnTo>
                  <a:lnTo>
                    <a:pt x="3555111" y="751459"/>
                  </a:lnTo>
                  <a:close/>
                </a:path>
              </a:pathLst>
            </a:custGeom>
            <a:solidFill>
              <a:srgbClr val="000000"/>
            </a:solidFill>
            <a:ln w="9525">
              <a:noFill/>
              <a:miter lim="800000"/>
              <a:headEnd/>
              <a:tailEnd/>
            </a:ln>
          </p:spPr>
          <p:txBody>
            <a:bodyPr lIns="0" tIns="0" rIns="0" bIns="0"/>
            <a:lstStyle/>
            <a:p>
              <a:endParaRPr lang="es-AR"/>
            </a:p>
          </p:txBody>
        </p:sp>
        <p:pic>
          <p:nvPicPr>
            <p:cNvPr id="59402" name="object 10"/>
            <p:cNvPicPr>
              <a:picLocks noChangeAspect="1" noChangeArrowheads="1"/>
            </p:cNvPicPr>
            <p:nvPr/>
          </p:nvPicPr>
          <p:blipFill>
            <a:blip r:embed="rId4"/>
            <a:srcRect/>
            <a:stretch>
              <a:fillRect/>
            </a:stretch>
          </p:blipFill>
          <p:spPr bwMode="auto">
            <a:xfrm>
              <a:off x="7554468" y="4695444"/>
              <a:ext cx="3238500" cy="772668"/>
            </a:xfrm>
            <a:prstGeom prst="rect">
              <a:avLst/>
            </a:prstGeom>
            <a:noFill/>
            <a:ln w="9525">
              <a:noFill/>
              <a:miter lim="800000"/>
              <a:headEnd/>
              <a:tailEnd/>
            </a:ln>
          </p:spPr>
        </p:pic>
        <p:sp>
          <p:nvSpPr>
            <p:cNvPr id="59403" name="object 11"/>
            <p:cNvSpPr>
              <a:spLocks noChangeArrowheads="1"/>
            </p:cNvSpPr>
            <p:nvPr/>
          </p:nvSpPr>
          <p:spPr bwMode="auto">
            <a:xfrm>
              <a:off x="10716768" y="5016500"/>
              <a:ext cx="127000" cy="433705"/>
            </a:xfrm>
            <a:custGeom>
              <a:avLst/>
              <a:gdLst>
                <a:gd name="T0" fmla="*/ 124714 w 127000"/>
                <a:gd name="T1" fmla="*/ 86360 h 433704"/>
                <a:gd name="T2" fmla="*/ 71488 w 127000"/>
                <a:gd name="T3" fmla="*/ 86360 h 433704"/>
                <a:gd name="T4" fmla="*/ 71488 w 127000"/>
                <a:gd name="T5" fmla="*/ 0 h 433704"/>
                <a:gd name="T6" fmla="*/ 57899 w 127000"/>
                <a:gd name="T7" fmla="*/ 0 h 433704"/>
                <a:gd name="T8" fmla="*/ 57899 w 127000"/>
                <a:gd name="T9" fmla="*/ 86360 h 433704"/>
                <a:gd name="T10" fmla="*/ 0 w 127000"/>
                <a:gd name="T11" fmla="*/ 86360 h 433704"/>
                <a:gd name="T12" fmla="*/ 0 w 127000"/>
                <a:gd name="T13" fmla="*/ 97790 h 433704"/>
                <a:gd name="T14" fmla="*/ 124714 w 127000"/>
                <a:gd name="T15" fmla="*/ 97790 h 433704"/>
                <a:gd name="T16" fmla="*/ 124714 w 127000"/>
                <a:gd name="T17" fmla="*/ 86360 h 433704"/>
                <a:gd name="T18" fmla="*/ 126492 w 127000"/>
                <a:gd name="T19" fmla="*/ 143383 h 433704"/>
                <a:gd name="T20" fmla="*/ 118237 w 127000"/>
                <a:gd name="T21" fmla="*/ 134239 h 433704"/>
                <a:gd name="T22" fmla="*/ 92583 w 127000"/>
                <a:gd name="T23" fmla="*/ 118364 h 433704"/>
                <a:gd name="T24" fmla="*/ 63627 w 127000"/>
                <a:gd name="T25" fmla="*/ 113030 h 433704"/>
                <a:gd name="T26" fmla="*/ 34798 w 127000"/>
                <a:gd name="T27" fmla="*/ 118491 h 433704"/>
                <a:gd name="T28" fmla="*/ 9398 w 127000"/>
                <a:gd name="T29" fmla="*/ 134747 h 433704"/>
                <a:gd name="T30" fmla="*/ 1778 w 127000"/>
                <a:gd name="T31" fmla="*/ 142875 h 433704"/>
                <a:gd name="T32" fmla="*/ 2413 w 127000"/>
                <a:gd name="T33" fmla="*/ 146431 h 433704"/>
                <a:gd name="T34" fmla="*/ 5334 w 127000"/>
                <a:gd name="T35" fmla="*/ 149098 h 433704"/>
                <a:gd name="T36" fmla="*/ 8255 w 127000"/>
                <a:gd name="T37" fmla="*/ 151130 h 433704"/>
                <a:gd name="T38" fmla="*/ 12954 w 127000"/>
                <a:gd name="T39" fmla="*/ 150622 h 433704"/>
                <a:gd name="T40" fmla="*/ 20066 w 127000"/>
                <a:gd name="T41" fmla="*/ 142367 h 433704"/>
                <a:gd name="T42" fmla="*/ 40640 w 127000"/>
                <a:gd name="T43" fmla="*/ 129286 h 433704"/>
                <a:gd name="T44" fmla="*/ 58293 w 127000"/>
                <a:gd name="T45" fmla="*/ 126111 h 433704"/>
                <a:gd name="T46" fmla="*/ 58293 w 127000"/>
                <a:gd name="T47" fmla="*/ 433324 h 433704"/>
                <a:gd name="T48" fmla="*/ 71755 w 127000"/>
                <a:gd name="T49" fmla="*/ 433324 h 433704"/>
                <a:gd name="T50" fmla="*/ 71755 w 127000"/>
                <a:gd name="T51" fmla="*/ 126492 h 433704"/>
                <a:gd name="T52" fmla="*/ 88265 w 127000"/>
                <a:gd name="T53" fmla="*/ 129667 h 433704"/>
                <a:gd name="T54" fmla="*/ 108839 w 127000"/>
                <a:gd name="T55" fmla="*/ 142875 h 433704"/>
                <a:gd name="T56" fmla="*/ 115951 w 127000"/>
                <a:gd name="T57" fmla="*/ 150622 h 433704"/>
                <a:gd name="T58" fmla="*/ 120015 w 127000"/>
                <a:gd name="T59" fmla="*/ 151130 h 433704"/>
                <a:gd name="T60" fmla="*/ 125857 w 127000"/>
                <a:gd name="T61" fmla="*/ 146939 h 433704"/>
                <a:gd name="T62" fmla="*/ 126492 w 127000"/>
                <a:gd name="T63" fmla="*/ 143383 h 4337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000"/>
                <a:gd name="T97" fmla="*/ 0 h 433704"/>
                <a:gd name="T98" fmla="*/ 127000 w 127000"/>
                <a:gd name="T99" fmla="*/ 433704 h 4337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000" h="433704">
                  <a:moveTo>
                    <a:pt x="124714" y="86360"/>
                  </a:moveTo>
                  <a:lnTo>
                    <a:pt x="71488" y="86360"/>
                  </a:lnTo>
                  <a:lnTo>
                    <a:pt x="71488" y="0"/>
                  </a:lnTo>
                  <a:lnTo>
                    <a:pt x="57899" y="0"/>
                  </a:lnTo>
                  <a:lnTo>
                    <a:pt x="57899" y="86360"/>
                  </a:lnTo>
                  <a:lnTo>
                    <a:pt x="0" y="86360"/>
                  </a:lnTo>
                  <a:lnTo>
                    <a:pt x="0" y="97790"/>
                  </a:lnTo>
                  <a:lnTo>
                    <a:pt x="124714" y="97790"/>
                  </a:lnTo>
                  <a:lnTo>
                    <a:pt x="124714" y="86360"/>
                  </a:lnTo>
                  <a:close/>
                </a:path>
                <a:path w="127000" h="433704">
                  <a:moveTo>
                    <a:pt x="126492" y="143383"/>
                  </a:moveTo>
                  <a:lnTo>
                    <a:pt x="118237" y="134239"/>
                  </a:lnTo>
                  <a:lnTo>
                    <a:pt x="92583" y="118364"/>
                  </a:lnTo>
                  <a:lnTo>
                    <a:pt x="63627" y="113030"/>
                  </a:lnTo>
                  <a:lnTo>
                    <a:pt x="34798" y="118491"/>
                  </a:lnTo>
                  <a:lnTo>
                    <a:pt x="9398" y="134747"/>
                  </a:lnTo>
                  <a:lnTo>
                    <a:pt x="1778" y="142875"/>
                  </a:lnTo>
                  <a:lnTo>
                    <a:pt x="2413" y="146431"/>
                  </a:lnTo>
                  <a:lnTo>
                    <a:pt x="5334" y="149098"/>
                  </a:lnTo>
                  <a:lnTo>
                    <a:pt x="8255" y="151130"/>
                  </a:lnTo>
                  <a:lnTo>
                    <a:pt x="12954" y="150622"/>
                  </a:lnTo>
                  <a:lnTo>
                    <a:pt x="20066" y="142367"/>
                  </a:lnTo>
                  <a:lnTo>
                    <a:pt x="40640" y="129286"/>
                  </a:lnTo>
                  <a:lnTo>
                    <a:pt x="58293" y="126111"/>
                  </a:lnTo>
                  <a:lnTo>
                    <a:pt x="58293" y="433324"/>
                  </a:lnTo>
                  <a:lnTo>
                    <a:pt x="71755" y="433324"/>
                  </a:lnTo>
                  <a:lnTo>
                    <a:pt x="71755" y="126492"/>
                  </a:lnTo>
                  <a:lnTo>
                    <a:pt x="88265" y="129667"/>
                  </a:lnTo>
                  <a:lnTo>
                    <a:pt x="108839" y="142875"/>
                  </a:lnTo>
                  <a:lnTo>
                    <a:pt x="115951" y="150622"/>
                  </a:lnTo>
                  <a:lnTo>
                    <a:pt x="120015" y="151130"/>
                  </a:lnTo>
                  <a:lnTo>
                    <a:pt x="125857" y="146939"/>
                  </a:lnTo>
                  <a:lnTo>
                    <a:pt x="126492" y="143383"/>
                  </a:lnTo>
                  <a:close/>
                </a:path>
              </a:pathLst>
            </a:custGeom>
            <a:solidFill>
              <a:srgbClr val="FF0000"/>
            </a:solidFill>
            <a:ln w="9525">
              <a:noFill/>
              <a:miter lim="800000"/>
              <a:headEnd/>
              <a:tailEnd/>
            </a:ln>
          </p:spPr>
          <p:txBody>
            <a:bodyPr lIns="0" tIns="0" rIns="0" bIns="0"/>
            <a:lstStyle/>
            <a:p>
              <a:endParaRPr lang="es-AR"/>
            </a:p>
          </p:txBody>
        </p:sp>
        <p:sp>
          <p:nvSpPr>
            <p:cNvPr id="59404" name="object 12"/>
            <p:cNvSpPr>
              <a:spLocks noChangeArrowheads="1"/>
            </p:cNvSpPr>
            <p:nvPr/>
          </p:nvSpPr>
          <p:spPr bwMode="auto">
            <a:xfrm>
              <a:off x="9372600" y="5207000"/>
              <a:ext cx="1017269" cy="247650"/>
            </a:xfrm>
            <a:custGeom>
              <a:avLst/>
              <a:gdLst>
                <a:gd name="T0" fmla="*/ 947801 w 1017270"/>
                <a:gd name="T1" fmla="*/ 109220 h 247650"/>
                <a:gd name="T2" fmla="*/ 1015111 w 1017270"/>
                <a:gd name="T3" fmla="*/ 171323 h 247650"/>
                <a:gd name="T4" fmla="*/ 995172 w 1017270"/>
                <a:gd name="T5" fmla="*/ 167767 h 247650"/>
                <a:gd name="T6" fmla="*/ 984123 w 1017270"/>
                <a:gd name="T7" fmla="*/ 168402 h 247650"/>
                <a:gd name="T8" fmla="*/ 974725 w 1017270"/>
                <a:gd name="T9" fmla="*/ 170942 h 247650"/>
                <a:gd name="T10" fmla="*/ 967105 w 1017270"/>
                <a:gd name="T11" fmla="*/ 175895 h 247650"/>
                <a:gd name="T12" fmla="*/ 953008 w 1017270"/>
                <a:gd name="T13" fmla="*/ 192024 h 247650"/>
                <a:gd name="T14" fmla="*/ 936117 w 1017270"/>
                <a:gd name="T15" fmla="*/ 175895 h 247650"/>
                <a:gd name="T16" fmla="*/ 930148 w 1017270"/>
                <a:gd name="T17" fmla="*/ 172339 h 247650"/>
                <a:gd name="T18" fmla="*/ 915035 w 1017270"/>
                <a:gd name="T19" fmla="*/ 169291 h 247650"/>
                <a:gd name="T20" fmla="*/ 906145 w 1017270"/>
                <a:gd name="T21" fmla="*/ 169926 h 247650"/>
                <a:gd name="T22" fmla="*/ 892683 w 1017270"/>
                <a:gd name="T23" fmla="*/ 172847 h 247650"/>
                <a:gd name="T24" fmla="*/ 871855 w 1017270"/>
                <a:gd name="T25" fmla="*/ 191770 h 247650"/>
                <a:gd name="T26" fmla="*/ 864616 w 1017270"/>
                <a:gd name="T27" fmla="*/ 235585 h 247650"/>
                <a:gd name="T28" fmla="*/ 237871 w 1017270"/>
                <a:gd name="T29" fmla="*/ 178054 h 247650"/>
                <a:gd name="T30" fmla="*/ 222631 w 1017270"/>
                <a:gd name="T31" fmla="*/ 169926 h 247650"/>
                <a:gd name="T32" fmla="*/ 210058 w 1017270"/>
                <a:gd name="T33" fmla="*/ 181102 h 247650"/>
                <a:gd name="T34" fmla="*/ 206756 w 1017270"/>
                <a:gd name="T35" fmla="*/ 169291 h 247650"/>
                <a:gd name="T36" fmla="*/ 192659 w 1017270"/>
                <a:gd name="T37" fmla="*/ 172339 h 247650"/>
                <a:gd name="T38" fmla="*/ 186309 w 1017270"/>
                <a:gd name="T39" fmla="*/ 177038 h 247650"/>
                <a:gd name="T40" fmla="*/ 173355 w 1017270"/>
                <a:gd name="T41" fmla="*/ 188849 h 247650"/>
                <a:gd name="T42" fmla="*/ 154051 w 1017270"/>
                <a:gd name="T43" fmla="*/ 173863 h 247650"/>
                <a:gd name="T44" fmla="*/ 147066 w 1017270"/>
                <a:gd name="T45" fmla="*/ 169291 h 247650"/>
                <a:gd name="T46" fmla="*/ 131191 w 1017270"/>
                <a:gd name="T47" fmla="*/ 167767 h 247650"/>
                <a:gd name="T48" fmla="*/ 120142 w 1017270"/>
                <a:gd name="T49" fmla="*/ 168402 h 247650"/>
                <a:gd name="T50" fmla="*/ 108331 w 1017270"/>
                <a:gd name="T51" fmla="*/ 172339 h 247650"/>
                <a:gd name="T52" fmla="*/ 96012 w 1017270"/>
                <a:gd name="T53" fmla="*/ 182245 h 247650"/>
                <a:gd name="T54" fmla="*/ 74422 w 1017270"/>
                <a:gd name="T55" fmla="*/ 178054 h 247650"/>
                <a:gd name="T56" fmla="*/ 68580 w 1017270"/>
                <a:gd name="T57" fmla="*/ 173482 h 247650"/>
                <a:gd name="T58" fmla="*/ 51562 w 1017270"/>
                <a:gd name="T59" fmla="*/ 169291 h 247650"/>
                <a:gd name="T60" fmla="*/ 40386 w 1017270"/>
                <a:gd name="T61" fmla="*/ 169926 h 247650"/>
                <a:gd name="T62" fmla="*/ 26416 w 1017270"/>
                <a:gd name="T63" fmla="*/ 174498 h 247650"/>
                <a:gd name="T64" fmla="*/ 3683 w 1017270"/>
                <a:gd name="T65" fmla="*/ 200914 h 247650"/>
                <a:gd name="T66" fmla="*/ 14605 w 1017270"/>
                <a:gd name="T67" fmla="*/ 245745 h 247650"/>
                <a:gd name="T68" fmla="*/ 35179 w 1017270"/>
                <a:gd name="T69" fmla="*/ 183388 h 247650"/>
                <a:gd name="T70" fmla="*/ 46228 w 1017270"/>
                <a:gd name="T71" fmla="*/ 181610 h 247650"/>
                <a:gd name="T72" fmla="*/ 58547 w 1017270"/>
                <a:gd name="T73" fmla="*/ 181610 h 247650"/>
                <a:gd name="T74" fmla="*/ 61468 w 1017270"/>
                <a:gd name="T75" fmla="*/ 184277 h 247650"/>
                <a:gd name="T76" fmla="*/ 82042 w 1017270"/>
                <a:gd name="T77" fmla="*/ 217932 h 247650"/>
                <a:gd name="T78" fmla="*/ 106553 w 1017270"/>
                <a:gd name="T79" fmla="*/ 189992 h 247650"/>
                <a:gd name="T80" fmla="*/ 117094 w 1017270"/>
                <a:gd name="T81" fmla="*/ 181610 h 247650"/>
                <a:gd name="T82" fmla="*/ 118872 w 1017270"/>
                <a:gd name="T83" fmla="*/ 180594 h 247650"/>
                <a:gd name="T84" fmla="*/ 140589 w 1017270"/>
                <a:gd name="T85" fmla="*/ 179705 h 247650"/>
                <a:gd name="T86" fmla="*/ 145796 w 1017270"/>
                <a:gd name="T87" fmla="*/ 183388 h 247650"/>
                <a:gd name="T88" fmla="*/ 178054 w 1017270"/>
                <a:gd name="T89" fmla="*/ 213360 h 247650"/>
                <a:gd name="T90" fmla="*/ 197358 w 1017270"/>
                <a:gd name="T91" fmla="*/ 184277 h 247650"/>
                <a:gd name="T92" fmla="*/ 202057 w 1017270"/>
                <a:gd name="T93" fmla="*/ 182245 h 247650"/>
                <a:gd name="T94" fmla="*/ 212090 w 1017270"/>
                <a:gd name="T95" fmla="*/ 181610 h 247650"/>
                <a:gd name="T96" fmla="*/ 223139 w 1017270"/>
                <a:gd name="T97" fmla="*/ 182626 h 247650"/>
                <a:gd name="T98" fmla="*/ 242062 w 1017270"/>
                <a:gd name="T99" fmla="*/ 208788 h 247650"/>
                <a:gd name="T100" fmla="*/ 871601 w 1017270"/>
                <a:gd name="T101" fmla="*/ 247269 h 247650"/>
                <a:gd name="T102" fmla="*/ 885698 w 1017270"/>
                <a:gd name="T103" fmla="*/ 194564 h 247650"/>
                <a:gd name="T104" fmla="*/ 898017 w 1017270"/>
                <a:gd name="T105" fmla="*/ 184277 h 247650"/>
                <a:gd name="T106" fmla="*/ 906780 w 1017270"/>
                <a:gd name="T107" fmla="*/ 181610 h 247650"/>
                <a:gd name="T108" fmla="*/ 919607 w 1017270"/>
                <a:gd name="T109" fmla="*/ 181229 h 247650"/>
                <a:gd name="T110" fmla="*/ 927227 w 1017270"/>
                <a:gd name="T111" fmla="*/ 185420 h 247650"/>
                <a:gd name="T112" fmla="*/ 959485 w 1017270"/>
                <a:gd name="T113" fmla="*/ 245745 h 247650"/>
                <a:gd name="T114" fmla="*/ 974090 w 1017270"/>
                <a:gd name="T115" fmla="*/ 186182 h 247650"/>
                <a:gd name="T116" fmla="*/ 980059 w 1017270"/>
                <a:gd name="T117" fmla="*/ 182245 h 247650"/>
                <a:gd name="T118" fmla="*/ 985266 w 1017270"/>
                <a:gd name="T119" fmla="*/ 180213 h 247650"/>
                <a:gd name="T120" fmla="*/ 1004570 w 1017270"/>
                <a:gd name="T121" fmla="*/ 179705 h 247650"/>
                <a:gd name="T122" fmla="*/ 1011682 w 1017270"/>
                <a:gd name="T123" fmla="*/ 184785 h 2476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17270"/>
                <a:gd name="T187" fmla="*/ 0 h 247650"/>
                <a:gd name="T188" fmla="*/ 1017270 w 1017270"/>
                <a:gd name="T189" fmla="*/ 247650 h 24765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17270" h="247650">
                  <a:moveTo>
                    <a:pt x="961263" y="0"/>
                  </a:moveTo>
                  <a:lnTo>
                    <a:pt x="947801" y="0"/>
                  </a:lnTo>
                  <a:lnTo>
                    <a:pt x="947801" y="45720"/>
                  </a:lnTo>
                  <a:lnTo>
                    <a:pt x="658368" y="45720"/>
                  </a:lnTo>
                  <a:lnTo>
                    <a:pt x="658368" y="58420"/>
                  </a:lnTo>
                  <a:lnTo>
                    <a:pt x="947801" y="58420"/>
                  </a:lnTo>
                  <a:lnTo>
                    <a:pt x="947801" y="109220"/>
                  </a:lnTo>
                  <a:lnTo>
                    <a:pt x="961263" y="109220"/>
                  </a:lnTo>
                  <a:lnTo>
                    <a:pt x="961263" y="58420"/>
                  </a:lnTo>
                  <a:lnTo>
                    <a:pt x="961263" y="45720"/>
                  </a:lnTo>
                  <a:lnTo>
                    <a:pt x="961263" y="0"/>
                  </a:lnTo>
                  <a:close/>
                </a:path>
                <a:path w="1017270" h="247650">
                  <a:moveTo>
                    <a:pt x="1016889" y="173482"/>
                  </a:moveTo>
                  <a:lnTo>
                    <a:pt x="1015111" y="171958"/>
                  </a:lnTo>
                  <a:lnTo>
                    <a:pt x="1015111" y="171323"/>
                  </a:lnTo>
                  <a:lnTo>
                    <a:pt x="1009269" y="168910"/>
                  </a:lnTo>
                  <a:lnTo>
                    <a:pt x="1008761" y="168402"/>
                  </a:lnTo>
                  <a:lnTo>
                    <a:pt x="1008126" y="168402"/>
                  </a:lnTo>
                  <a:lnTo>
                    <a:pt x="1005205" y="167767"/>
                  </a:lnTo>
                  <a:lnTo>
                    <a:pt x="1005205" y="167386"/>
                  </a:lnTo>
                  <a:lnTo>
                    <a:pt x="997585" y="167386"/>
                  </a:lnTo>
                  <a:lnTo>
                    <a:pt x="995172" y="167767"/>
                  </a:lnTo>
                  <a:lnTo>
                    <a:pt x="994410" y="167767"/>
                  </a:lnTo>
                  <a:lnTo>
                    <a:pt x="993521" y="167386"/>
                  </a:lnTo>
                  <a:lnTo>
                    <a:pt x="991743" y="166751"/>
                  </a:lnTo>
                  <a:lnTo>
                    <a:pt x="989330" y="167386"/>
                  </a:lnTo>
                  <a:lnTo>
                    <a:pt x="988822" y="167767"/>
                  </a:lnTo>
                  <a:lnTo>
                    <a:pt x="986409" y="167767"/>
                  </a:lnTo>
                  <a:lnTo>
                    <a:pt x="984123" y="168402"/>
                  </a:lnTo>
                  <a:lnTo>
                    <a:pt x="981202" y="168910"/>
                  </a:lnTo>
                  <a:lnTo>
                    <a:pt x="978789" y="169291"/>
                  </a:lnTo>
                  <a:lnTo>
                    <a:pt x="978281" y="169291"/>
                  </a:lnTo>
                  <a:lnTo>
                    <a:pt x="975868" y="170307"/>
                  </a:lnTo>
                  <a:lnTo>
                    <a:pt x="975360" y="170307"/>
                  </a:lnTo>
                  <a:lnTo>
                    <a:pt x="975360" y="170942"/>
                  </a:lnTo>
                  <a:lnTo>
                    <a:pt x="974725" y="170942"/>
                  </a:lnTo>
                  <a:lnTo>
                    <a:pt x="972439" y="172339"/>
                  </a:lnTo>
                  <a:lnTo>
                    <a:pt x="971804" y="172339"/>
                  </a:lnTo>
                  <a:lnTo>
                    <a:pt x="971804" y="172847"/>
                  </a:lnTo>
                  <a:lnTo>
                    <a:pt x="971169" y="172847"/>
                  </a:lnTo>
                  <a:lnTo>
                    <a:pt x="968883" y="174879"/>
                  </a:lnTo>
                  <a:lnTo>
                    <a:pt x="970661" y="174498"/>
                  </a:lnTo>
                  <a:lnTo>
                    <a:pt x="967105" y="175895"/>
                  </a:lnTo>
                  <a:lnTo>
                    <a:pt x="964184" y="178054"/>
                  </a:lnTo>
                  <a:lnTo>
                    <a:pt x="960628" y="181610"/>
                  </a:lnTo>
                  <a:lnTo>
                    <a:pt x="960120" y="181610"/>
                  </a:lnTo>
                  <a:lnTo>
                    <a:pt x="960120" y="182245"/>
                  </a:lnTo>
                  <a:lnTo>
                    <a:pt x="959485" y="182245"/>
                  </a:lnTo>
                  <a:lnTo>
                    <a:pt x="955929" y="186817"/>
                  </a:lnTo>
                  <a:lnTo>
                    <a:pt x="953008" y="192024"/>
                  </a:lnTo>
                  <a:lnTo>
                    <a:pt x="951357" y="195707"/>
                  </a:lnTo>
                  <a:lnTo>
                    <a:pt x="951103" y="195326"/>
                  </a:lnTo>
                  <a:lnTo>
                    <a:pt x="945134" y="185420"/>
                  </a:lnTo>
                  <a:lnTo>
                    <a:pt x="941298" y="181229"/>
                  </a:lnTo>
                  <a:lnTo>
                    <a:pt x="938403" y="178054"/>
                  </a:lnTo>
                  <a:lnTo>
                    <a:pt x="936917" y="176657"/>
                  </a:lnTo>
                  <a:lnTo>
                    <a:pt x="936117" y="175895"/>
                  </a:lnTo>
                  <a:lnTo>
                    <a:pt x="935482" y="175895"/>
                  </a:lnTo>
                  <a:lnTo>
                    <a:pt x="935482" y="175514"/>
                  </a:lnTo>
                  <a:lnTo>
                    <a:pt x="933196" y="174498"/>
                  </a:lnTo>
                  <a:lnTo>
                    <a:pt x="933196" y="173863"/>
                  </a:lnTo>
                  <a:lnTo>
                    <a:pt x="932561" y="173863"/>
                  </a:lnTo>
                  <a:lnTo>
                    <a:pt x="932561" y="173482"/>
                  </a:lnTo>
                  <a:lnTo>
                    <a:pt x="930148" y="172339"/>
                  </a:lnTo>
                  <a:lnTo>
                    <a:pt x="928497" y="171323"/>
                  </a:lnTo>
                  <a:lnTo>
                    <a:pt x="926719" y="170942"/>
                  </a:lnTo>
                  <a:lnTo>
                    <a:pt x="926719" y="170307"/>
                  </a:lnTo>
                  <a:lnTo>
                    <a:pt x="926084" y="170307"/>
                  </a:lnTo>
                  <a:lnTo>
                    <a:pt x="923163" y="169926"/>
                  </a:lnTo>
                  <a:lnTo>
                    <a:pt x="922655" y="169291"/>
                  </a:lnTo>
                  <a:lnTo>
                    <a:pt x="915035" y="169291"/>
                  </a:lnTo>
                  <a:lnTo>
                    <a:pt x="912622" y="169926"/>
                  </a:lnTo>
                  <a:lnTo>
                    <a:pt x="912368" y="169926"/>
                  </a:lnTo>
                  <a:lnTo>
                    <a:pt x="911479" y="169291"/>
                  </a:lnTo>
                  <a:lnTo>
                    <a:pt x="909066" y="168910"/>
                  </a:lnTo>
                  <a:lnTo>
                    <a:pt x="907415" y="169291"/>
                  </a:lnTo>
                  <a:lnTo>
                    <a:pt x="906780" y="169291"/>
                  </a:lnTo>
                  <a:lnTo>
                    <a:pt x="906145" y="169926"/>
                  </a:lnTo>
                  <a:lnTo>
                    <a:pt x="903859" y="169926"/>
                  </a:lnTo>
                  <a:lnTo>
                    <a:pt x="901446" y="170307"/>
                  </a:lnTo>
                  <a:lnTo>
                    <a:pt x="898525" y="170942"/>
                  </a:lnTo>
                  <a:lnTo>
                    <a:pt x="896874" y="171323"/>
                  </a:lnTo>
                  <a:lnTo>
                    <a:pt x="895604" y="171323"/>
                  </a:lnTo>
                  <a:lnTo>
                    <a:pt x="893318" y="172339"/>
                  </a:lnTo>
                  <a:lnTo>
                    <a:pt x="892683" y="172847"/>
                  </a:lnTo>
                  <a:lnTo>
                    <a:pt x="892175" y="172847"/>
                  </a:lnTo>
                  <a:lnTo>
                    <a:pt x="889762" y="174498"/>
                  </a:lnTo>
                  <a:lnTo>
                    <a:pt x="886841" y="177038"/>
                  </a:lnTo>
                  <a:lnTo>
                    <a:pt x="887984" y="176657"/>
                  </a:lnTo>
                  <a:lnTo>
                    <a:pt x="885063" y="178054"/>
                  </a:lnTo>
                  <a:lnTo>
                    <a:pt x="877570" y="184404"/>
                  </a:lnTo>
                  <a:lnTo>
                    <a:pt x="871855" y="191770"/>
                  </a:lnTo>
                  <a:lnTo>
                    <a:pt x="867664" y="200279"/>
                  </a:lnTo>
                  <a:lnTo>
                    <a:pt x="865632" y="205867"/>
                  </a:lnTo>
                  <a:lnTo>
                    <a:pt x="864616" y="205867"/>
                  </a:lnTo>
                  <a:lnTo>
                    <a:pt x="864616" y="208788"/>
                  </a:lnTo>
                  <a:lnTo>
                    <a:pt x="863473" y="212979"/>
                  </a:lnTo>
                  <a:lnTo>
                    <a:pt x="864616" y="213233"/>
                  </a:lnTo>
                  <a:lnTo>
                    <a:pt x="864616" y="235585"/>
                  </a:lnTo>
                  <a:lnTo>
                    <a:pt x="260731" y="235585"/>
                  </a:lnTo>
                  <a:lnTo>
                    <a:pt x="260731" y="217932"/>
                  </a:lnTo>
                  <a:lnTo>
                    <a:pt x="260731" y="208788"/>
                  </a:lnTo>
                  <a:lnTo>
                    <a:pt x="256159" y="208788"/>
                  </a:lnTo>
                  <a:lnTo>
                    <a:pt x="239750" y="181229"/>
                  </a:lnTo>
                  <a:lnTo>
                    <a:pt x="239674" y="181102"/>
                  </a:lnTo>
                  <a:lnTo>
                    <a:pt x="237871" y="178054"/>
                  </a:lnTo>
                  <a:lnTo>
                    <a:pt x="233172" y="174498"/>
                  </a:lnTo>
                  <a:lnTo>
                    <a:pt x="232029" y="173482"/>
                  </a:lnTo>
                  <a:lnTo>
                    <a:pt x="230251" y="172339"/>
                  </a:lnTo>
                  <a:lnTo>
                    <a:pt x="226695" y="170942"/>
                  </a:lnTo>
                  <a:lnTo>
                    <a:pt x="226060" y="170307"/>
                  </a:lnTo>
                  <a:lnTo>
                    <a:pt x="225552" y="170307"/>
                  </a:lnTo>
                  <a:lnTo>
                    <a:pt x="222631" y="169926"/>
                  </a:lnTo>
                  <a:lnTo>
                    <a:pt x="221996" y="169291"/>
                  </a:lnTo>
                  <a:lnTo>
                    <a:pt x="215011" y="169291"/>
                  </a:lnTo>
                  <a:lnTo>
                    <a:pt x="212598" y="169926"/>
                  </a:lnTo>
                  <a:lnTo>
                    <a:pt x="211709" y="169926"/>
                  </a:lnTo>
                  <a:lnTo>
                    <a:pt x="210820" y="169291"/>
                  </a:lnTo>
                  <a:lnTo>
                    <a:pt x="210058" y="169164"/>
                  </a:lnTo>
                  <a:lnTo>
                    <a:pt x="210058" y="181102"/>
                  </a:lnTo>
                  <a:lnTo>
                    <a:pt x="203288" y="176657"/>
                  </a:lnTo>
                  <a:lnTo>
                    <a:pt x="201549" y="175514"/>
                  </a:lnTo>
                  <a:lnTo>
                    <a:pt x="206248" y="178435"/>
                  </a:lnTo>
                  <a:lnTo>
                    <a:pt x="210058" y="181102"/>
                  </a:lnTo>
                  <a:lnTo>
                    <a:pt x="210058" y="169164"/>
                  </a:lnTo>
                  <a:lnTo>
                    <a:pt x="209169" y="168910"/>
                  </a:lnTo>
                  <a:lnTo>
                    <a:pt x="206756" y="169291"/>
                  </a:lnTo>
                  <a:lnTo>
                    <a:pt x="205613" y="169926"/>
                  </a:lnTo>
                  <a:lnTo>
                    <a:pt x="203835" y="169926"/>
                  </a:lnTo>
                  <a:lnTo>
                    <a:pt x="201549" y="170307"/>
                  </a:lnTo>
                  <a:lnTo>
                    <a:pt x="198628" y="170942"/>
                  </a:lnTo>
                  <a:lnTo>
                    <a:pt x="196215" y="171323"/>
                  </a:lnTo>
                  <a:lnTo>
                    <a:pt x="195072" y="171323"/>
                  </a:lnTo>
                  <a:lnTo>
                    <a:pt x="192659" y="172339"/>
                  </a:lnTo>
                  <a:lnTo>
                    <a:pt x="192659" y="172847"/>
                  </a:lnTo>
                  <a:lnTo>
                    <a:pt x="192151" y="172847"/>
                  </a:lnTo>
                  <a:lnTo>
                    <a:pt x="189738" y="174498"/>
                  </a:lnTo>
                  <a:lnTo>
                    <a:pt x="189230" y="174498"/>
                  </a:lnTo>
                  <a:lnTo>
                    <a:pt x="189230" y="174879"/>
                  </a:lnTo>
                  <a:lnTo>
                    <a:pt x="188595" y="174879"/>
                  </a:lnTo>
                  <a:lnTo>
                    <a:pt x="186309" y="177038"/>
                  </a:lnTo>
                  <a:lnTo>
                    <a:pt x="187452" y="176657"/>
                  </a:lnTo>
                  <a:lnTo>
                    <a:pt x="184531" y="178054"/>
                  </a:lnTo>
                  <a:lnTo>
                    <a:pt x="181610" y="180213"/>
                  </a:lnTo>
                  <a:lnTo>
                    <a:pt x="177546" y="183642"/>
                  </a:lnTo>
                  <a:lnTo>
                    <a:pt x="177546" y="184277"/>
                  </a:lnTo>
                  <a:lnTo>
                    <a:pt x="176911" y="184277"/>
                  </a:lnTo>
                  <a:lnTo>
                    <a:pt x="173355" y="188849"/>
                  </a:lnTo>
                  <a:lnTo>
                    <a:pt x="170434" y="193929"/>
                  </a:lnTo>
                  <a:lnTo>
                    <a:pt x="170307" y="194310"/>
                  </a:lnTo>
                  <a:lnTo>
                    <a:pt x="169672" y="192913"/>
                  </a:lnTo>
                  <a:lnTo>
                    <a:pt x="163449" y="183388"/>
                  </a:lnTo>
                  <a:lnTo>
                    <a:pt x="156464" y="175514"/>
                  </a:lnTo>
                  <a:lnTo>
                    <a:pt x="154686" y="173863"/>
                  </a:lnTo>
                  <a:lnTo>
                    <a:pt x="154051" y="173863"/>
                  </a:lnTo>
                  <a:lnTo>
                    <a:pt x="154051" y="173482"/>
                  </a:lnTo>
                  <a:lnTo>
                    <a:pt x="151765" y="172339"/>
                  </a:lnTo>
                  <a:lnTo>
                    <a:pt x="151765" y="171958"/>
                  </a:lnTo>
                  <a:lnTo>
                    <a:pt x="151130" y="171958"/>
                  </a:lnTo>
                  <a:lnTo>
                    <a:pt x="151130" y="171323"/>
                  </a:lnTo>
                  <a:lnTo>
                    <a:pt x="148844" y="170307"/>
                  </a:lnTo>
                  <a:lnTo>
                    <a:pt x="147066" y="169291"/>
                  </a:lnTo>
                  <a:lnTo>
                    <a:pt x="145288" y="168910"/>
                  </a:lnTo>
                  <a:lnTo>
                    <a:pt x="145288" y="168402"/>
                  </a:lnTo>
                  <a:lnTo>
                    <a:pt x="144145" y="168402"/>
                  </a:lnTo>
                  <a:lnTo>
                    <a:pt x="141732" y="167767"/>
                  </a:lnTo>
                  <a:lnTo>
                    <a:pt x="141224" y="167386"/>
                  </a:lnTo>
                  <a:lnTo>
                    <a:pt x="133604" y="167386"/>
                  </a:lnTo>
                  <a:lnTo>
                    <a:pt x="131191" y="167767"/>
                  </a:lnTo>
                  <a:lnTo>
                    <a:pt x="130683" y="167767"/>
                  </a:lnTo>
                  <a:lnTo>
                    <a:pt x="130048" y="167386"/>
                  </a:lnTo>
                  <a:lnTo>
                    <a:pt x="127635" y="166751"/>
                  </a:lnTo>
                  <a:lnTo>
                    <a:pt x="125349" y="167386"/>
                  </a:lnTo>
                  <a:lnTo>
                    <a:pt x="124714" y="167767"/>
                  </a:lnTo>
                  <a:lnTo>
                    <a:pt x="122428" y="167767"/>
                  </a:lnTo>
                  <a:lnTo>
                    <a:pt x="120142" y="168402"/>
                  </a:lnTo>
                  <a:lnTo>
                    <a:pt x="114808" y="169291"/>
                  </a:lnTo>
                  <a:lnTo>
                    <a:pt x="114173" y="169291"/>
                  </a:lnTo>
                  <a:lnTo>
                    <a:pt x="111887" y="170307"/>
                  </a:lnTo>
                  <a:lnTo>
                    <a:pt x="111252" y="170307"/>
                  </a:lnTo>
                  <a:lnTo>
                    <a:pt x="111252" y="170942"/>
                  </a:lnTo>
                  <a:lnTo>
                    <a:pt x="110744" y="170942"/>
                  </a:lnTo>
                  <a:lnTo>
                    <a:pt x="108331" y="172339"/>
                  </a:lnTo>
                  <a:lnTo>
                    <a:pt x="105410" y="174879"/>
                  </a:lnTo>
                  <a:lnTo>
                    <a:pt x="106553" y="174498"/>
                  </a:lnTo>
                  <a:lnTo>
                    <a:pt x="103632" y="175895"/>
                  </a:lnTo>
                  <a:lnTo>
                    <a:pt x="100711" y="178054"/>
                  </a:lnTo>
                  <a:lnTo>
                    <a:pt x="96647" y="181610"/>
                  </a:lnTo>
                  <a:lnTo>
                    <a:pt x="96012" y="181610"/>
                  </a:lnTo>
                  <a:lnTo>
                    <a:pt x="96012" y="182245"/>
                  </a:lnTo>
                  <a:lnTo>
                    <a:pt x="91948" y="186817"/>
                  </a:lnTo>
                  <a:lnTo>
                    <a:pt x="89027" y="192024"/>
                  </a:lnTo>
                  <a:lnTo>
                    <a:pt x="87249" y="195707"/>
                  </a:lnTo>
                  <a:lnTo>
                    <a:pt x="87122" y="195326"/>
                  </a:lnTo>
                  <a:lnTo>
                    <a:pt x="81153" y="185420"/>
                  </a:lnTo>
                  <a:lnTo>
                    <a:pt x="77317" y="181229"/>
                  </a:lnTo>
                  <a:lnTo>
                    <a:pt x="74422" y="178054"/>
                  </a:lnTo>
                  <a:lnTo>
                    <a:pt x="72859" y="176657"/>
                  </a:lnTo>
                  <a:lnTo>
                    <a:pt x="72009" y="175895"/>
                  </a:lnTo>
                  <a:lnTo>
                    <a:pt x="71501" y="175895"/>
                  </a:lnTo>
                  <a:lnTo>
                    <a:pt x="71501" y="175514"/>
                  </a:lnTo>
                  <a:lnTo>
                    <a:pt x="69088" y="174498"/>
                  </a:lnTo>
                  <a:lnTo>
                    <a:pt x="69088" y="173863"/>
                  </a:lnTo>
                  <a:lnTo>
                    <a:pt x="68580" y="173482"/>
                  </a:lnTo>
                  <a:lnTo>
                    <a:pt x="66802" y="172339"/>
                  </a:lnTo>
                  <a:lnTo>
                    <a:pt x="63246" y="170942"/>
                  </a:lnTo>
                  <a:lnTo>
                    <a:pt x="62738" y="170307"/>
                  </a:lnTo>
                  <a:lnTo>
                    <a:pt x="62103" y="170307"/>
                  </a:lnTo>
                  <a:lnTo>
                    <a:pt x="59182" y="169926"/>
                  </a:lnTo>
                  <a:lnTo>
                    <a:pt x="58547" y="169291"/>
                  </a:lnTo>
                  <a:lnTo>
                    <a:pt x="51562" y="169291"/>
                  </a:lnTo>
                  <a:lnTo>
                    <a:pt x="48641" y="169926"/>
                  </a:lnTo>
                  <a:lnTo>
                    <a:pt x="48387" y="169926"/>
                  </a:lnTo>
                  <a:lnTo>
                    <a:pt x="47498" y="169291"/>
                  </a:lnTo>
                  <a:lnTo>
                    <a:pt x="45085" y="168910"/>
                  </a:lnTo>
                  <a:lnTo>
                    <a:pt x="43307" y="169291"/>
                  </a:lnTo>
                  <a:lnTo>
                    <a:pt x="42164" y="169926"/>
                  </a:lnTo>
                  <a:lnTo>
                    <a:pt x="40386" y="169926"/>
                  </a:lnTo>
                  <a:lnTo>
                    <a:pt x="37465" y="170307"/>
                  </a:lnTo>
                  <a:lnTo>
                    <a:pt x="32766" y="171323"/>
                  </a:lnTo>
                  <a:lnTo>
                    <a:pt x="31623" y="171323"/>
                  </a:lnTo>
                  <a:lnTo>
                    <a:pt x="29337" y="172339"/>
                  </a:lnTo>
                  <a:lnTo>
                    <a:pt x="29337" y="172847"/>
                  </a:lnTo>
                  <a:lnTo>
                    <a:pt x="28702" y="172847"/>
                  </a:lnTo>
                  <a:lnTo>
                    <a:pt x="26416" y="174498"/>
                  </a:lnTo>
                  <a:lnTo>
                    <a:pt x="25781" y="174498"/>
                  </a:lnTo>
                  <a:lnTo>
                    <a:pt x="22860" y="177038"/>
                  </a:lnTo>
                  <a:lnTo>
                    <a:pt x="24003" y="176657"/>
                  </a:lnTo>
                  <a:lnTo>
                    <a:pt x="21082" y="178054"/>
                  </a:lnTo>
                  <a:lnTo>
                    <a:pt x="13970" y="183769"/>
                  </a:lnTo>
                  <a:lnTo>
                    <a:pt x="8128" y="192024"/>
                  </a:lnTo>
                  <a:lnTo>
                    <a:pt x="3683" y="200914"/>
                  </a:lnTo>
                  <a:lnTo>
                    <a:pt x="2159" y="205867"/>
                  </a:lnTo>
                  <a:lnTo>
                    <a:pt x="635" y="205867"/>
                  </a:lnTo>
                  <a:lnTo>
                    <a:pt x="635" y="210820"/>
                  </a:lnTo>
                  <a:lnTo>
                    <a:pt x="0" y="212979"/>
                  </a:lnTo>
                  <a:lnTo>
                    <a:pt x="635" y="212979"/>
                  </a:lnTo>
                  <a:lnTo>
                    <a:pt x="635" y="245745"/>
                  </a:lnTo>
                  <a:lnTo>
                    <a:pt x="14605" y="245745"/>
                  </a:lnTo>
                  <a:lnTo>
                    <a:pt x="14605" y="210058"/>
                  </a:lnTo>
                  <a:lnTo>
                    <a:pt x="15875" y="207264"/>
                  </a:lnTo>
                  <a:lnTo>
                    <a:pt x="30988" y="186182"/>
                  </a:lnTo>
                  <a:lnTo>
                    <a:pt x="31623" y="186182"/>
                  </a:lnTo>
                  <a:lnTo>
                    <a:pt x="34036" y="184277"/>
                  </a:lnTo>
                  <a:lnTo>
                    <a:pt x="34544" y="183769"/>
                  </a:lnTo>
                  <a:lnTo>
                    <a:pt x="35179" y="183388"/>
                  </a:lnTo>
                  <a:lnTo>
                    <a:pt x="35687" y="183007"/>
                  </a:lnTo>
                  <a:lnTo>
                    <a:pt x="37465" y="182626"/>
                  </a:lnTo>
                  <a:lnTo>
                    <a:pt x="36957" y="182626"/>
                  </a:lnTo>
                  <a:lnTo>
                    <a:pt x="38608" y="182245"/>
                  </a:lnTo>
                  <a:lnTo>
                    <a:pt x="41529" y="182245"/>
                  </a:lnTo>
                  <a:lnTo>
                    <a:pt x="43307" y="181610"/>
                  </a:lnTo>
                  <a:lnTo>
                    <a:pt x="46228" y="181610"/>
                  </a:lnTo>
                  <a:lnTo>
                    <a:pt x="47498" y="182245"/>
                  </a:lnTo>
                  <a:lnTo>
                    <a:pt x="48006" y="182245"/>
                  </a:lnTo>
                  <a:lnTo>
                    <a:pt x="48641" y="181610"/>
                  </a:lnTo>
                  <a:lnTo>
                    <a:pt x="50419" y="181610"/>
                  </a:lnTo>
                  <a:lnTo>
                    <a:pt x="52705" y="181229"/>
                  </a:lnTo>
                  <a:lnTo>
                    <a:pt x="55626" y="181229"/>
                  </a:lnTo>
                  <a:lnTo>
                    <a:pt x="58547" y="181610"/>
                  </a:lnTo>
                  <a:lnTo>
                    <a:pt x="57404" y="181610"/>
                  </a:lnTo>
                  <a:lnTo>
                    <a:pt x="58547" y="182245"/>
                  </a:lnTo>
                  <a:lnTo>
                    <a:pt x="59182" y="182626"/>
                  </a:lnTo>
                  <a:lnTo>
                    <a:pt x="60325" y="183388"/>
                  </a:lnTo>
                  <a:lnTo>
                    <a:pt x="60960" y="183642"/>
                  </a:lnTo>
                  <a:lnTo>
                    <a:pt x="60960" y="184277"/>
                  </a:lnTo>
                  <a:lnTo>
                    <a:pt x="61468" y="184277"/>
                  </a:lnTo>
                  <a:lnTo>
                    <a:pt x="62103" y="184785"/>
                  </a:lnTo>
                  <a:lnTo>
                    <a:pt x="63246" y="185420"/>
                  </a:lnTo>
                  <a:lnTo>
                    <a:pt x="63881" y="185801"/>
                  </a:lnTo>
                  <a:lnTo>
                    <a:pt x="65024" y="186817"/>
                  </a:lnTo>
                  <a:lnTo>
                    <a:pt x="80899" y="216535"/>
                  </a:lnTo>
                  <a:lnTo>
                    <a:pt x="80899" y="218186"/>
                  </a:lnTo>
                  <a:lnTo>
                    <a:pt x="82042" y="217932"/>
                  </a:lnTo>
                  <a:lnTo>
                    <a:pt x="82042" y="245745"/>
                  </a:lnTo>
                  <a:lnTo>
                    <a:pt x="95504" y="245745"/>
                  </a:lnTo>
                  <a:lnTo>
                    <a:pt x="95504" y="217932"/>
                  </a:lnTo>
                  <a:lnTo>
                    <a:pt x="95504" y="213995"/>
                  </a:lnTo>
                  <a:lnTo>
                    <a:pt x="106603" y="189992"/>
                  </a:lnTo>
                  <a:lnTo>
                    <a:pt x="107188" y="189357"/>
                  </a:lnTo>
                  <a:lnTo>
                    <a:pt x="106553" y="189992"/>
                  </a:lnTo>
                  <a:lnTo>
                    <a:pt x="110109" y="186182"/>
                  </a:lnTo>
                  <a:lnTo>
                    <a:pt x="113665" y="184277"/>
                  </a:lnTo>
                  <a:lnTo>
                    <a:pt x="114173" y="184277"/>
                  </a:lnTo>
                  <a:lnTo>
                    <a:pt x="114173" y="183642"/>
                  </a:lnTo>
                  <a:lnTo>
                    <a:pt x="114808" y="183642"/>
                  </a:lnTo>
                  <a:lnTo>
                    <a:pt x="116370" y="182245"/>
                  </a:lnTo>
                  <a:lnTo>
                    <a:pt x="117094" y="181610"/>
                  </a:lnTo>
                  <a:lnTo>
                    <a:pt x="115951" y="182245"/>
                  </a:lnTo>
                  <a:lnTo>
                    <a:pt x="118364" y="180594"/>
                  </a:lnTo>
                  <a:lnTo>
                    <a:pt x="117729" y="181229"/>
                  </a:lnTo>
                  <a:lnTo>
                    <a:pt x="118364" y="181102"/>
                  </a:lnTo>
                  <a:lnTo>
                    <a:pt x="118872" y="180848"/>
                  </a:lnTo>
                  <a:lnTo>
                    <a:pt x="120142" y="180594"/>
                  </a:lnTo>
                  <a:lnTo>
                    <a:pt x="118872" y="180594"/>
                  </a:lnTo>
                  <a:lnTo>
                    <a:pt x="120904" y="180213"/>
                  </a:lnTo>
                  <a:lnTo>
                    <a:pt x="123571" y="180213"/>
                  </a:lnTo>
                  <a:lnTo>
                    <a:pt x="125349" y="179705"/>
                  </a:lnTo>
                  <a:lnTo>
                    <a:pt x="132969" y="179705"/>
                  </a:lnTo>
                  <a:lnTo>
                    <a:pt x="135255" y="179070"/>
                  </a:lnTo>
                  <a:lnTo>
                    <a:pt x="138303" y="179070"/>
                  </a:lnTo>
                  <a:lnTo>
                    <a:pt x="140589" y="179705"/>
                  </a:lnTo>
                  <a:lnTo>
                    <a:pt x="139446" y="179705"/>
                  </a:lnTo>
                  <a:lnTo>
                    <a:pt x="140589" y="179832"/>
                  </a:lnTo>
                  <a:lnTo>
                    <a:pt x="141224" y="180213"/>
                  </a:lnTo>
                  <a:lnTo>
                    <a:pt x="143510" y="182245"/>
                  </a:lnTo>
                  <a:lnTo>
                    <a:pt x="144145" y="182245"/>
                  </a:lnTo>
                  <a:lnTo>
                    <a:pt x="144145" y="182626"/>
                  </a:lnTo>
                  <a:lnTo>
                    <a:pt x="145796" y="183388"/>
                  </a:lnTo>
                  <a:lnTo>
                    <a:pt x="146431" y="183642"/>
                  </a:lnTo>
                  <a:lnTo>
                    <a:pt x="147574" y="184785"/>
                  </a:lnTo>
                  <a:lnTo>
                    <a:pt x="162814" y="215392"/>
                  </a:lnTo>
                  <a:lnTo>
                    <a:pt x="163957" y="215392"/>
                  </a:lnTo>
                  <a:lnTo>
                    <a:pt x="163957" y="245745"/>
                  </a:lnTo>
                  <a:lnTo>
                    <a:pt x="178054" y="245745"/>
                  </a:lnTo>
                  <a:lnTo>
                    <a:pt x="178054" y="213360"/>
                  </a:lnTo>
                  <a:lnTo>
                    <a:pt x="176911" y="213360"/>
                  </a:lnTo>
                  <a:lnTo>
                    <a:pt x="177546" y="211455"/>
                  </a:lnTo>
                  <a:lnTo>
                    <a:pt x="195072" y="186182"/>
                  </a:lnTo>
                  <a:lnTo>
                    <a:pt x="195707" y="185801"/>
                  </a:lnTo>
                  <a:lnTo>
                    <a:pt x="196215" y="185801"/>
                  </a:lnTo>
                  <a:lnTo>
                    <a:pt x="198628" y="183642"/>
                  </a:lnTo>
                  <a:lnTo>
                    <a:pt x="197358" y="184277"/>
                  </a:lnTo>
                  <a:lnTo>
                    <a:pt x="198628" y="183388"/>
                  </a:lnTo>
                  <a:lnTo>
                    <a:pt x="199136" y="183007"/>
                  </a:lnTo>
                  <a:lnTo>
                    <a:pt x="199771" y="183007"/>
                  </a:lnTo>
                  <a:lnTo>
                    <a:pt x="200279" y="182880"/>
                  </a:lnTo>
                  <a:lnTo>
                    <a:pt x="200914" y="182626"/>
                  </a:lnTo>
                  <a:lnTo>
                    <a:pt x="200279" y="182626"/>
                  </a:lnTo>
                  <a:lnTo>
                    <a:pt x="202057" y="182245"/>
                  </a:lnTo>
                  <a:lnTo>
                    <a:pt x="204978" y="182245"/>
                  </a:lnTo>
                  <a:lnTo>
                    <a:pt x="206756" y="181610"/>
                  </a:lnTo>
                  <a:lnTo>
                    <a:pt x="208534" y="181610"/>
                  </a:lnTo>
                  <a:lnTo>
                    <a:pt x="209677" y="181610"/>
                  </a:lnTo>
                  <a:lnTo>
                    <a:pt x="211455" y="182245"/>
                  </a:lnTo>
                  <a:lnTo>
                    <a:pt x="212090" y="182245"/>
                  </a:lnTo>
                  <a:lnTo>
                    <a:pt x="212090" y="181610"/>
                  </a:lnTo>
                  <a:lnTo>
                    <a:pt x="214376" y="181610"/>
                  </a:lnTo>
                  <a:lnTo>
                    <a:pt x="215519" y="181483"/>
                  </a:lnTo>
                  <a:lnTo>
                    <a:pt x="216789" y="181229"/>
                  </a:lnTo>
                  <a:lnTo>
                    <a:pt x="219075" y="181229"/>
                  </a:lnTo>
                  <a:lnTo>
                    <a:pt x="221996" y="181610"/>
                  </a:lnTo>
                  <a:lnTo>
                    <a:pt x="220853" y="181610"/>
                  </a:lnTo>
                  <a:lnTo>
                    <a:pt x="223139" y="182626"/>
                  </a:lnTo>
                  <a:lnTo>
                    <a:pt x="224409" y="183642"/>
                  </a:lnTo>
                  <a:lnTo>
                    <a:pt x="224409" y="184277"/>
                  </a:lnTo>
                  <a:lnTo>
                    <a:pt x="224917" y="184277"/>
                  </a:lnTo>
                  <a:lnTo>
                    <a:pt x="225552" y="184785"/>
                  </a:lnTo>
                  <a:lnTo>
                    <a:pt x="226695" y="185420"/>
                  </a:lnTo>
                  <a:lnTo>
                    <a:pt x="227330" y="185801"/>
                  </a:lnTo>
                  <a:lnTo>
                    <a:pt x="242062" y="208788"/>
                  </a:lnTo>
                  <a:lnTo>
                    <a:pt x="244221" y="216535"/>
                  </a:lnTo>
                  <a:lnTo>
                    <a:pt x="244221" y="218186"/>
                  </a:lnTo>
                  <a:lnTo>
                    <a:pt x="246634" y="217932"/>
                  </a:lnTo>
                  <a:lnTo>
                    <a:pt x="246634" y="242824"/>
                  </a:lnTo>
                  <a:lnTo>
                    <a:pt x="248920" y="242824"/>
                  </a:lnTo>
                  <a:lnTo>
                    <a:pt x="248920" y="247269"/>
                  </a:lnTo>
                  <a:lnTo>
                    <a:pt x="871601" y="247269"/>
                  </a:lnTo>
                  <a:lnTo>
                    <a:pt x="871601" y="245745"/>
                  </a:lnTo>
                  <a:lnTo>
                    <a:pt x="878078" y="245745"/>
                  </a:lnTo>
                  <a:lnTo>
                    <a:pt x="878078" y="235585"/>
                  </a:lnTo>
                  <a:lnTo>
                    <a:pt x="878078" y="211455"/>
                  </a:lnTo>
                  <a:lnTo>
                    <a:pt x="879944" y="207010"/>
                  </a:lnTo>
                  <a:lnTo>
                    <a:pt x="883285" y="198501"/>
                  </a:lnTo>
                  <a:lnTo>
                    <a:pt x="885698" y="194564"/>
                  </a:lnTo>
                  <a:lnTo>
                    <a:pt x="888034" y="192024"/>
                  </a:lnTo>
                  <a:lnTo>
                    <a:pt x="888619" y="191389"/>
                  </a:lnTo>
                  <a:lnTo>
                    <a:pt x="887984" y="192024"/>
                  </a:lnTo>
                  <a:lnTo>
                    <a:pt x="891540" y="188214"/>
                  </a:lnTo>
                  <a:lnTo>
                    <a:pt x="895096" y="186182"/>
                  </a:lnTo>
                  <a:lnTo>
                    <a:pt x="895604" y="186182"/>
                  </a:lnTo>
                  <a:lnTo>
                    <a:pt x="898017" y="184277"/>
                  </a:lnTo>
                  <a:lnTo>
                    <a:pt x="898525" y="183769"/>
                  </a:lnTo>
                  <a:lnTo>
                    <a:pt x="899795" y="183007"/>
                  </a:lnTo>
                  <a:lnTo>
                    <a:pt x="901446" y="182626"/>
                  </a:lnTo>
                  <a:lnTo>
                    <a:pt x="900303" y="182626"/>
                  </a:lnTo>
                  <a:lnTo>
                    <a:pt x="902716" y="182245"/>
                  </a:lnTo>
                  <a:lnTo>
                    <a:pt x="905637" y="182245"/>
                  </a:lnTo>
                  <a:lnTo>
                    <a:pt x="906780" y="181610"/>
                  </a:lnTo>
                  <a:lnTo>
                    <a:pt x="909701" y="181610"/>
                  </a:lnTo>
                  <a:lnTo>
                    <a:pt x="911479" y="182245"/>
                  </a:lnTo>
                  <a:lnTo>
                    <a:pt x="911987" y="182245"/>
                  </a:lnTo>
                  <a:lnTo>
                    <a:pt x="911987" y="181610"/>
                  </a:lnTo>
                  <a:lnTo>
                    <a:pt x="914400" y="181610"/>
                  </a:lnTo>
                  <a:lnTo>
                    <a:pt x="916686" y="181229"/>
                  </a:lnTo>
                  <a:lnTo>
                    <a:pt x="919607" y="181229"/>
                  </a:lnTo>
                  <a:lnTo>
                    <a:pt x="922655" y="181610"/>
                  </a:lnTo>
                  <a:lnTo>
                    <a:pt x="921385" y="181610"/>
                  </a:lnTo>
                  <a:lnTo>
                    <a:pt x="922655" y="182245"/>
                  </a:lnTo>
                  <a:lnTo>
                    <a:pt x="924941" y="184277"/>
                  </a:lnTo>
                  <a:lnTo>
                    <a:pt x="925576" y="184277"/>
                  </a:lnTo>
                  <a:lnTo>
                    <a:pt x="926084" y="184785"/>
                  </a:lnTo>
                  <a:lnTo>
                    <a:pt x="927227" y="185420"/>
                  </a:lnTo>
                  <a:lnTo>
                    <a:pt x="927862" y="185801"/>
                  </a:lnTo>
                  <a:lnTo>
                    <a:pt x="929005" y="186817"/>
                  </a:lnTo>
                  <a:lnTo>
                    <a:pt x="944880" y="216535"/>
                  </a:lnTo>
                  <a:lnTo>
                    <a:pt x="944880" y="218186"/>
                  </a:lnTo>
                  <a:lnTo>
                    <a:pt x="946023" y="217932"/>
                  </a:lnTo>
                  <a:lnTo>
                    <a:pt x="946023" y="245745"/>
                  </a:lnTo>
                  <a:lnTo>
                    <a:pt x="959485" y="245745"/>
                  </a:lnTo>
                  <a:lnTo>
                    <a:pt x="959485" y="217932"/>
                  </a:lnTo>
                  <a:lnTo>
                    <a:pt x="959485" y="213995"/>
                  </a:lnTo>
                  <a:lnTo>
                    <a:pt x="970597" y="189992"/>
                  </a:lnTo>
                  <a:lnTo>
                    <a:pt x="971169" y="189357"/>
                  </a:lnTo>
                  <a:lnTo>
                    <a:pt x="970026" y="189992"/>
                  </a:lnTo>
                  <a:lnTo>
                    <a:pt x="970661" y="189357"/>
                  </a:lnTo>
                  <a:lnTo>
                    <a:pt x="974090" y="186182"/>
                  </a:lnTo>
                  <a:lnTo>
                    <a:pt x="977646" y="184277"/>
                  </a:lnTo>
                  <a:lnTo>
                    <a:pt x="978281" y="184277"/>
                  </a:lnTo>
                  <a:lnTo>
                    <a:pt x="978281" y="183642"/>
                  </a:lnTo>
                  <a:lnTo>
                    <a:pt x="978789" y="183642"/>
                  </a:lnTo>
                  <a:lnTo>
                    <a:pt x="980059" y="182626"/>
                  </a:lnTo>
                  <a:lnTo>
                    <a:pt x="981202" y="181610"/>
                  </a:lnTo>
                  <a:lnTo>
                    <a:pt x="980059" y="182245"/>
                  </a:lnTo>
                  <a:lnTo>
                    <a:pt x="981202" y="181483"/>
                  </a:lnTo>
                  <a:lnTo>
                    <a:pt x="981710" y="181102"/>
                  </a:lnTo>
                  <a:lnTo>
                    <a:pt x="982980" y="180848"/>
                  </a:lnTo>
                  <a:lnTo>
                    <a:pt x="983488" y="180594"/>
                  </a:lnTo>
                  <a:lnTo>
                    <a:pt x="982980" y="180594"/>
                  </a:lnTo>
                  <a:lnTo>
                    <a:pt x="983488" y="180467"/>
                  </a:lnTo>
                  <a:lnTo>
                    <a:pt x="985266" y="180213"/>
                  </a:lnTo>
                  <a:lnTo>
                    <a:pt x="987552" y="180213"/>
                  </a:lnTo>
                  <a:lnTo>
                    <a:pt x="989330" y="179705"/>
                  </a:lnTo>
                  <a:lnTo>
                    <a:pt x="996950" y="179705"/>
                  </a:lnTo>
                  <a:lnTo>
                    <a:pt x="998093" y="179451"/>
                  </a:lnTo>
                  <a:lnTo>
                    <a:pt x="999363" y="179070"/>
                  </a:lnTo>
                  <a:lnTo>
                    <a:pt x="1001649" y="179070"/>
                  </a:lnTo>
                  <a:lnTo>
                    <a:pt x="1004570" y="179705"/>
                  </a:lnTo>
                  <a:lnTo>
                    <a:pt x="1003427" y="179705"/>
                  </a:lnTo>
                  <a:lnTo>
                    <a:pt x="1004570" y="179832"/>
                  </a:lnTo>
                  <a:lnTo>
                    <a:pt x="1005205" y="180213"/>
                  </a:lnTo>
                  <a:lnTo>
                    <a:pt x="1008126" y="182626"/>
                  </a:lnTo>
                  <a:lnTo>
                    <a:pt x="1009269" y="183261"/>
                  </a:lnTo>
                  <a:lnTo>
                    <a:pt x="1010412" y="184023"/>
                  </a:lnTo>
                  <a:lnTo>
                    <a:pt x="1011682" y="184785"/>
                  </a:lnTo>
                  <a:lnTo>
                    <a:pt x="1016889" y="191135"/>
                  </a:lnTo>
                  <a:lnTo>
                    <a:pt x="1016889" y="179070"/>
                  </a:lnTo>
                  <a:lnTo>
                    <a:pt x="1016889" y="174498"/>
                  </a:lnTo>
                  <a:lnTo>
                    <a:pt x="1016889" y="173482"/>
                  </a:lnTo>
                  <a:close/>
                </a:path>
              </a:pathLst>
            </a:custGeom>
            <a:solidFill>
              <a:srgbClr val="000000"/>
            </a:solidFill>
            <a:ln w="9525">
              <a:noFill/>
              <a:miter lim="800000"/>
              <a:headEnd/>
              <a:tailEnd/>
            </a:ln>
          </p:spPr>
          <p:txBody>
            <a:bodyPr lIns="0" tIns="0" rIns="0" bIns="0"/>
            <a:lstStyle/>
            <a:p>
              <a:endParaRPr lang="es-AR"/>
            </a:p>
          </p:txBody>
        </p:sp>
        <p:pic>
          <p:nvPicPr>
            <p:cNvPr id="59405" name="object 13"/>
            <p:cNvPicPr>
              <a:picLocks noChangeAspect="1" noChangeArrowheads="1"/>
            </p:cNvPicPr>
            <p:nvPr/>
          </p:nvPicPr>
          <p:blipFill>
            <a:blip r:embed="rId5"/>
            <a:srcRect/>
            <a:stretch>
              <a:fillRect/>
            </a:stretch>
          </p:blipFill>
          <p:spPr bwMode="auto">
            <a:xfrm>
              <a:off x="10388346" y="5375783"/>
              <a:ext cx="108965" cy="76961"/>
            </a:xfrm>
            <a:prstGeom prst="rect">
              <a:avLst/>
            </a:prstGeom>
            <a:noFill/>
            <a:ln w="9525">
              <a:noFill/>
              <a:miter lim="800000"/>
              <a:headEnd/>
              <a:tailEnd/>
            </a:ln>
          </p:spPr>
        </p:pic>
        <p:sp>
          <p:nvSpPr>
            <p:cNvPr id="59406" name="object 14"/>
            <p:cNvSpPr>
              <a:spLocks noChangeArrowheads="1"/>
            </p:cNvSpPr>
            <p:nvPr/>
          </p:nvSpPr>
          <p:spPr bwMode="auto">
            <a:xfrm>
              <a:off x="10351389" y="5204459"/>
              <a:ext cx="432434" cy="255904"/>
            </a:xfrm>
            <a:custGeom>
              <a:avLst/>
              <a:gdLst>
                <a:gd name="T0" fmla="*/ 34543 w 432434"/>
                <a:gd name="T1" fmla="*/ 0 h 255904"/>
                <a:gd name="T2" fmla="*/ 24637 w 432434"/>
                <a:gd name="T3" fmla="*/ 7238 h 255904"/>
                <a:gd name="T4" fmla="*/ 6095 w 432434"/>
                <a:gd name="T5" fmla="*/ 29463 h 255904"/>
                <a:gd name="T6" fmla="*/ 0 w 432434"/>
                <a:gd name="T7" fmla="*/ 54736 h 255904"/>
                <a:gd name="T8" fmla="*/ 6350 w 432434"/>
                <a:gd name="T9" fmla="*/ 79882 h 255904"/>
                <a:gd name="T10" fmla="*/ 25272 w 432434"/>
                <a:gd name="T11" fmla="*/ 102107 h 255904"/>
                <a:gd name="T12" fmla="*/ 34543 w 432434"/>
                <a:gd name="T13" fmla="*/ 108711 h 255904"/>
                <a:gd name="T14" fmla="*/ 38734 w 432434"/>
                <a:gd name="T15" fmla="*/ 108203 h 255904"/>
                <a:gd name="T16" fmla="*/ 43433 w 432434"/>
                <a:gd name="T17" fmla="*/ 103123 h 255904"/>
                <a:gd name="T18" fmla="*/ 42799 w 432434"/>
                <a:gd name="T19" fmla="*/ 99567 h 255904"/>
                <a:gd name="T20" fmla="*/ 39877 w 432434"/>
                <a:gd name="T21" fmla="*/ 96900 h 255904"/>
                <a:gd name="T22" fmla="*/ 33400 w 432434"/>
                <a:gd name="T23" fmla="*/ 92836 h 255904"/>
                <a:gd name="T24" fmla="*/ 18541 w 432434"/>
                <a:gd name="T25" fmla="*/ 74421 h 255904"/>
                <a:gd name="T26" fmla="*/ 16001 w 432434"/>
                <a:gd name="T27" fmla="*/ 63118 h 255904"/>
                <a:gd name="T28" fmla="*/ 311276 w 432434"/>
                <a:gd name="T29" fmla="*/ 63118 h 255904"/>
                <a:gd name="T30" fmla="*/ 419988 w 432434"/>
                <a:gd name="T31" fmla="*/ 255904 h 255904"/>
                <a:gd name="T32" fmla="*/ 432307 w 432434"/>
                <a:gd name="T33" fmla="*/ 250824 h 255904"/>
                <a:gd name="T34" fmla="*/ 323341 w 432434"/>
                <a:gd name="T35" fmla="*/ 57149 h 255904"/>
                <a:gd name="T36" fmla="*/ 323341 w 432434"/>
                <a:gd name="T37" fmla="*/ 50799 h 255904"/>
                <a:gd name="T38" fmla="*/ 319785 w 432434"/>
                <a:gd name="T39" fmla="*/ 50799 h 255904"/>
                <a:gd name="T40" fmla="*/ 317500 w 432434"/>
                <a:gd name="T41" fmla="*/ 46735 h 255904"/>
                <a:gd name="T42" fmla="*/ 308609 w 432434"/>
                <a:gd name="T43" fmla="*/ 50799 h 255904"/>
                <a:gd name="T44" fmla="*/ 14604 w 432434"/>
                <a:gd name="T45" fmla="*/ 50799 h 255904"/>
                <a:gd name="T46" fmla="*/ 19050 w 432434"/>
                <a:gd name="T47" fmla="*/ 33400 h 255904"/>
                <a:gd name="T48" fmla="*/ 34543 w 432434"/>
                <a:gd name="T49" fmla="*/ 15366 h 255904"/>
                <a:gd name="T50" fmla="*/ 43433 w 432434"/>
                <a:gd name="T51" fmla="*/ 9270 h 255904"/>
                <a:gd name="T52" fmla="*/ 43433 w 432434"/>
                <a:gd name="T53" fmla="*/ 5587 h 255904"/>
                <a:gd name="T54" fmla="*/ 38734 w 432434"/>
                <a:gd name="T55" fmla="*/ 507 h 255904"/>
                <a:gd name="T56" fmla="*/ 34543 w 432434"/>
                <a:gd name="T57" fmla="*/ 0 h 25590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32434"/>
                <a:gd name="T88" fmla="*/ 0 h 255904"/>
                <a:gd name="T89" fmla="*/ 432434 w 432434"/>
                <a:gd name="T90" fmla="*/ 255904 h 25590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32434" h="255904">
                  <a:moveTo>
                    <a:pt x="34543" y="0"/>
                  </a:moveTo>
                  <a:lnTo>
                    <a:pt x="24637" y="7238"/>
                  </a:lnTo>
                  <a:lnTo>
                    <a:pt x="6095" y="29463"/>
                  </a:lnTo>
                  <a:lnTo>
                    <a:pt x="0" y="54736"/>
                  </a:lnTo>
                  <a:lnTo>
                    <a:pt x="6350" y="79882"/>
                  </a:lnTo>
                  <a:lnTo>
                    <a:pt x="25272" y="102107"/>
                  </a:lnTo>
                  <a:lnTo>
                    <a:pt x="34543" y="108711"/>
                  </a:lnTo>
                  <a:lnTo>
                    <a:pt x="38734" y="108203"/>
                  </a:lnTo>
                  <a:lnTo>
                    <a:pt x="43433" y="103123"/>
                  </a:lnTo>
                  <a:lnTo>
                    <a:pt x="42799" y="99567"/>
                  </a:lnTo>
                  <a:lnTo>
                    <a:pt x="39877" y="96900"/>
                  </a:lnTo>
                  <a:lnTo>
                    <a:pt x="33400" y="92836"/>
                  </a:lnTo>
                  <a:lnTo>
                    <a:pt x="18541" y="74421"/>
                  </a:lnTo>
                  <a:lnTo>
                    <a:pt x="16001" y="63118"/>
                  </a:lnTo>
                  <a:lnTo>
                    <a:pt x="311276" y="63118"/>
                  </a:lnTo>
                  <a:lnTo>
                    <a:pt x="419988" y="255904"/>
                  </a:lnTo>
                  <a:lnTo>
                    <a:pt x="432307" y="250824"/>
                  </a:lnTo>
                  <a:lnTo>
                    <a:pt x="323341" y="57149"/>
                  </a:lnTo>
                  <a:lnTo>
                    <a:pt x="323341" y="50799"/>
                  </a:lnTo>
                  <a:lnTo>
                    <a:pt x="319785" y="50799"/>
                  </a:lnTo>
                  <a:lnTo>
                    <a:pt x="317500" y="46735"/>
                  </a:lnTo>
                  <a:lnTo>
                    <a:pt x="308609" y="50799"/>
                  </a:lnTo>
                  <a:lnTo>
                    <a:pt x="14604" y="50799"/>
                  </a:lnTo>
                  <a:lnTo>
                    <a:pt x="19050" y="33400"/>
                  </a:lnTo>
                  <a:lnTo>
                    <a:pt x="34543" y="15366"/>
                  </a:lnTo>
                  <a:lnTo>
                    <a:pt x="43433" y="9270"/>
                  </a:lnTo>
                  <a:lnTo>
                    <a:pt x="43433" y="5587"/>
                  </a:lnTo>
                  <a:lnTo>
                    <a:pt x="38734" y="507"/>
                  </a:lnTo>
                  <a:lnTo>
                    <a:pt x="34543" y="0"/>
                  </a:lnTo>
                  <a:close/>
                </a:path>
              </a:pathLst>
            </a:custGeom>
            <a:solidFill>
              <a:srgbClr val="000000"/>
            </a:solidFill>
            <a:ln w="9525">
              <a:noFill/>
              <a:miter lim="800000"/>
              <a:headEnd/>
              <a:tailEnd/>
            </a:ln>
          </p:spPr>
          <p:txBody>
            <a:bodyPr lIns="0" tIns="0" rIns="0" bIns="0"/>
            <a:lstStyle/>
            <a:p>
              <a:endParaRPr lang="es-AR"/>
            </a:p>
          </p:txBody>
        </p:sp>
        <p:sp>
          <p:nvSpPr>
            <p:cNvPr id="59407" name="object 15"/>
            <p:cNvSpPr>
              <a:spLocks noChangeArrowheads="1"/>
            </p:cNvSpPr>
            <p:nvPr/>
          </p:nvSpPr>
          <p:spPr bwMode="auto">
            <a:xfrm>
              <a:off x="9875520" y="5105425"/>
              <a:ext cx="127000" cy="338455"/>
            </a:xfrm>
            <a:custGeom>
              <a:avLst/>
              <a:gdLst>
                <a:gd name="T0" fmla="*/ 124726 w 127000"/>
                <a:gd name="T1" fmla="*/ 0 h 338454"/>
                <a:gd name="T2" fmla="*/ 0 w 127000"/>
                <a:gd name="T3" fmla="*/ 0 h 338454"/>
                <a:gd name="T4" fmla="*/ 0 w 127000"/>
                <a:gd name="T5" fmla="*/ 11785 h 338454"/>
                <a:gd name="T6" fmla="*/ 124726 w 127000"/>
                <a:gd name="T7" fmla="*/ 11785 h 338454"/>
                <a:gd name="T8" fmla="*/ 124726 w 127000"/>
                <a:gd name="T9" fmla="*/ 0 h 338454"/>
                <a:gd name="T10" fmla="*/ 126492 w 127000"/>
                <a:gd name="T11" fmla="*/ 57378 h 338454"/>
                <a:gd name="T12" fmla="*/ 118237 w 127000"/>
                <a:gd name="T13" fmla="*/ 48615 h 338454"/>
                <a:gd name="T14" fmla="*/ 93599 w 127000"/>
                <a:gd name="T15" fmla="*/ 32486 h 338454"/>
                <a:gd name="T16" fmla="*/ 64135 w 127000"/>
                <a:gd name="T17" fmla="*/ 27152 h 338454"/>
                <a:gd name="T18" fmla="*/ 34798 w 127000"/>
                <a:gd name="T19" fmla="*/ 32613 h 338454"/>
                <a:gd name="T20" fmla="*/ 10033 w 127000"/>
                <a:gd name="T21" fmla="*/ 48615 h 338454"/>
                <a:gd name="T22" fmla="*/ 2413 w 127000"/>
                <a:gd name="T23" fmla="*/ 56870 h 338454"/>
                <a:gd name="T24" fmla="*/ 2413 w 127000"/>
                <a:gd name="T25" fmla="*/ 60934 h 338454"/>
                <a:gd name="T26" fmla="*/ 8255 w 127000"/>
                <a:gd name="T27" fmla="*/ 65125 h 338454"/>
                <a:gd name="T28" fmla="*/ 12954 w 127000"/>
                <a:gd name="T29" fmla="*/ 64617 h 338454"/>
                <a:gd name="T30" fmla="*/ 20574 w 127000"/>
                <a:gd name="T31" fmla="*/ 56362 h 338454"/>
                <a:gd name="T32" fmla="*/ 41275 w 127000"/>
                <a:gd name="T33" fmla="*/ 43281 h 338454"/>
                <a:gd name="T34" fmla="*/ 58293 w 127000"/>
                <a:gd name="T35" fmla="*/ 40233 h 338454"/>
                <a:gd name="T36" fmla="*/ 58293 w 127000"/>
                <a:gd name="T37" fmla="*/ 338302 h 338454"/>
                <a:gd name="T38" fmla="*/ 71755 w 127000"/>
                <a:gd name="T39" fmla="*/ 338302 h 338454"/>
                <a:gd name="T40" fmla="*/ 71755 w 127000"/>
                <a:gd name="T41" fmla="*/ 40360 h 338454"/>
                <a:gd name="T42" fmla="*/ 88265 w 127000"/>
                <a:gd name="T43" fmla="*/ 43535 h 338454"/>
                <a:gd name="T44" fmla="*/ 108839 w 127000"/>
                <a:gd name="T45" fmla="*/ 56870 h 338454"/>
                <a:gd name="T46" fmla="*/ 115951 w 127000"/>
                <a:gd name="T47" fmla="*/ 64617 h 338454"/>
                <a:gd name="T48" fmla="*/ 120015 w 127000"/>
                <a:gd name="T49" fmla="*/ 65125 h 338454"/>
                <a:gd name="T50" fmla="*/ 126492 w 127000"/>
                <a:gd name="T51" fmla="*/ 60934 h 338454"/>
                <a:gd name="T52" fmla="*/ 126492 w 127000"/>
                <a:gd name="T53" fmla="*/ 57378 h 3384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7000"/>
                <a:gd name="T82" fmla="*/ 0 h 338454"/>
                <a:gd name="T83" fmla="*/ 127000 w 127000"/>
                <a:gd name="T84" fmla="*/ 338454 h 33845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7000" h="338454">
                  <a:moveTo>
                    <a:pt x="124726" y="0"/>
                  </a:moveTo>
                  <a:lnTo>
                    <a:pt x="0" y="0"/>
                  </a:lnTo>
                  <a:lnTo>
                    <a:pt x="0" y="11785"/>
                  </a:lnTo>
                  <a:lnTo>
                    <a:pt x="124726" y="11785"/>
                  </a:lnTo>
                  <a:lnTo>
                    <a:pt x="124726" y="0"/>
                  </a:lnTo>
                  <a:close/>
                </a:path>
                <a:path w="127000" h="338454">
                  <a:moveTo>
                    <a:pt x="126492" y="57378"/>
                  </a:moveTo>
                  <a:lnTo>
                    <a:pt x="118237" y="48615"/>
                  </a:lnTo>
                  <a:lnTo>
                    <a:pt x="93599" y="32486"/>
                  </a:lnTo>
                  <a:lnTo>
                    <a:pt x="64135" y="27152"/>
                  </a:lnTo>
                  <a:lnTo>
                    <a:pt x="34798" y="32613"/>
                  </a:lnTo>
                  <a:lnTo>
                    <a:pt x="10033" y="48615"/>
                  </a:lnTo>
                  <a:lnTo>
                    <a:pt x="2413" y="56870"/>
                  </a:lnTo>
                  <a:lnTo>
                    <a:pt x="2413" y="60934"/>
                  </a:lnTo>
                  <a:lnTo>
                    <a:pt x="8255" y="65125"/>
                  </a:lnTo>
                  <a:lnTo>
                    <a:pt x="12954" y="64617"/>
                  </a:lnTo>
                  <a:lnTo>
                    <a:pt x="20574" y="56362"/>
                  </a:lnTo>
                  <a:lnTo>
                    <a:pt x="41275" y="43281"/>
                  </a:lnTo>
                  <a:lnTo>
                    <a:pt x="58293" y="40233"/>
                  </a:lnTo>
                  <a:lnTo>
                    <a:pt x="58293" y="338302"/>
                  </a:lnTo>
                  <a:lnTo>
                    <a:pt x="71755" y="338302"/>
                  </a:lnTo>
                  <a:lnTo>
                    <a:pt x="71755" y="40360"/>
                  </a:lnTo>
                  <a:lnTo>
                    <a:pt x="88265" y="43535"/>
                  </a:lnTo>
                  <a:lnTo>
                    <a:pt x="108839" y="56870"/>
                  </a:lnTo>
                  <a:lnTo>
                    <a:pt x="115951" y="64617"/>
                  </a:lnTo>
                  <a:lnTo>
                    <a:pt x="120015" y="65125"/>
                  </a:lnTo>
                  <a:lnTo>
                    <a:pt x="126492" y="60934"/>
                  </a:lnTo>
                  <a:lnTo>
                    <a:pt x="126492" y="57378"/>
                  </a:lnTo>
                  <a:close/>
                </a:path>
              </a:pathLst>
            </a:custGeom>
            <a:solidFill>
              <a:srgbClr val="FF0000"/>
            </a:solidFill>
            <a:ln w="9525">
              <a:noFill/>
              <a:miter lim="800000"/>
              <a:headEnd/>
              <a:tailEnd/>
            </a:ln>
          </p:spPr>
          <p:txBody>
            <a:bodyPr lIns="0" tIns="0" rIns="0" bIns="0"/>
            <a:lstStyle/>
            <a:p>
              <a:endParaRPr lang="es-AR"/>
            </a:p>
          </p:txBody>
        </p:sp>
        <p:sp>
          <p:nvSpPr>
            <p:cNvPr id="59408" name="object 16"/>
            <p:cNvSpPr>
              <a:spLocks noChangeArrowheads="1"/>
            </p:cNvSpPr>
            <p:nvPr/>
          </p:nvSpPr>
          <p:spPr bwMode="auto">
            <a:xfrm>
              <a:off x="9189720" y="5204472"/>
              <a:ext cx="658495" cy="110489"/>
            </a:xfrm>
            <a:custGeom>
              <a:avLst/>
              <a:gdLst>
                <a:gd name="T0" fmla="*/ 303022 w 658495"/>
                <a:gd name="T1" fmla="*/ 2527 h 110489"/>
                <a:gd name="T2" fmla="*/ 288925 w 658495"/>
                <a:gd name="T3" fmla="*/ 2527 h 110489"/>
                <a:gd name="T4" fmla="*/ 288925 w 658495"/>
                <a:gd name="T5" fmla="*/ 48247 h 110489"/>
                <a:gd name="T6" fmla="*/ 0 w 658495"/>
                <a:gd name="T7" fmla="*/ 48247 h 110489"/>
                <a:gd name="T8" fmla="*/ 0 w 658495"/>
                <a:gd name="T9" fmla="*/ 60947 h 110489"/>
                <a:gd name="T10" fmla="*/ 288925 w 658495"/>
                <a:gd name="T11" fmla="*/ 60947 h 110489"/>
                <a:gd name="T12" fmla="*/ 288925 w 658495"/>
                <a:gd name="T13" fmla="*/ 110477 h 110489"/>
                <a:gd name="T14" fmla="*/ 303022 w 658495"/>
                <a:gd name="T15" fmla="*/ 110477 h 110489"/>
                <a:gd name="T16" fmla="*/ 303022 w 658495"/>
                <a:gd name="T17" fmla="*/ 60947 h 110489"/>
                <a:gd name="T18" fmla="*/ 303022 w 658495"/>
                <a:gd name="T19" fmla="*/ 48247 h 110489"/>
                <a:gd name="T20" fmla="*/ 303022 w 658495"/>
                <a:gd name="T21" fmla="*/ 2527 h 110489"/>
                <a:gd name="T22" fmla="*/ 658114 w 658495"/>
                <a:gd name="T23" fmla="*/ 48628 h 110489"/>
                <a:gd name="T24" fmla="*/ 335153 w 658495"/>
                <a:gd name="T25" fmla="*/ 48628 h 110489"/>
                <a:gd name="T26" fmla="*/ 339217 w 658495"/>
                <a:gd name="T27" fmla="*/ 33388 h 110489"/>
                <a:gd name="T28" fmla="*/ 354584 w 658495"/>
                <a:gd name="T29" fmla="*/ 15354 h 110489"/>
                <a:gd name="T30" fmla="*/ 363347 w 658495"/>
                <a:gd name="T31" fmla="*/ 9144 h 110489"/>
                <a:gd name="T32" fmla="*/ 363982 w 658495"/>
                <a:gd name="T33" fmla="*/ 5588 h 110489"/>
                <a:gd name="T34" fmla="*/ 359283 w 658495"/>
                <a:gd name="T35" fmla="*/ 495 h 110489"/>
                <a:gd name="T36" fmla="*/ 354584 w 658495"/>
                <a:gd name="T37" fmla="*/ 0 h 110489"/>
                <a:gd name="T38" fmla="*/ 344678 w 658495"/>
                <a:gd name="T39" fmla="*/ 7112 h 110489"/>
                <a:gd name="T40" fmla="*/ 326136 w 658495"/>
                <a:gd name="T41" fmla="*/ 29324 h 110489"/>
                <a:gd name="T42" fmla="*/ 320294 w 658495"/>
                <a:gd name="T43" fmla="*/ 54470 h 110489"/>
                <a:gd name="T44" fmla="*/ 326644 w 658495"/>
                <a:gd name="T45" fmla="*/ 79743 h 110489"/>
                <a:gd name="T46" fmla="*/ 345186 w 658495"/>
                <a:gd name="T47" fmla="*/ 101714 h 110489"/>
                <a:gd name="T48" fmla="*/ 354584 w 658495"/>
                <a:gd name="T49" fmla="*/ 108445 h 110489"/>
                <a:gd name="T50" fmla="*/ 358648 w 658495"/>
                <a:gd name="T51" fmla="*/ 107937 h 110489"/>
                <a:gd name="T52" fmla="*/ 363347 w 658495"/>
                <a:gd name="T53" fmla="*/ 102857 h 110489"/>
                <a:gd name="T54" fmla="*/ 363347 w 658495"/>
                <a:gd name="T55" fmla="*/ 99174 h 110489"/>
                <a:gd name="T56" fmla="*/ 359918 w 658495"/>
                <a:gd name="T57" fmla="*/ 96634 h 110489"/>
                <a:gd name="T58" fmla="*/ 353441 w 658495"/>
                <a:gd name="T59" fmla="*/ 92570 h 110489"/>
                <a:gd name="T60" fmla="*/ 338709 w 658495"/>
                <a:gd name="T61" fmla="*/ 74155 h 110489"/>
                <a:gd name="T62" fmla="*/ 335407 w 658495"/>
                <a:gd name="T63" fmla="*/ 60312 h 110489"/>
                <a:gd name="T64" fmla="*/ 658114 w 658495"/>
                <a:gd name="T65" fmla="*/ 60312 h 110489"/>
                <a:gd name="T66" fmla="*/ 658114 w 658495"/>
                <a:gd name="T67" fmla="*/ 48628 h 1104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8495"/>
                <a:gd name="T103" fmla="*/ 0 h 110489"/>
                <a:gd name="T104" fmla="*/ 658495 w 658495"/>
                <a:gd name="T105" fmla="*/ 110489 h 1104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8495" h="110489">
                  <a:moveTo>
                    <a:pt x="303022" y="2527"/>
                  </a:moveTo>
                  <a:lnTo>
                    <a:pt x="288925" y="2527"/>
                  </a:lnTo>
                  <a:lnTo>
                    <a:pt x="288925" y="48247"/>
                  </a:lnTo>
                  <a:lnTo>
                    <a:pt x="0" y="48247"/>
                  </a:lnTo>
                  <a:lnTo>
                    <a:pt x="0" y="60947"/>
                  </a:lnTo>
                  <a:lnTo>
                    <a:pt x="288925" y="60947"/>
                  </a:lnTo>
                  <a:lnTo>
                    <a:pt x="288925" y="110477"/>
                  </a:lnTo>
                  <a:lnTo>
                    <a:pt x="303022" y="110477"/>
                  </a:lnTo>
                  <a:lnTo>
                    <a:pt x="303022" y="60947"/>
                  </a:lnTo>
                  <a:lnTo>
                    <a:pt x="303022" y="48247"/>
                  </a:lnTo>
                  <a:lnTo>
                    <a:pt x="303022" y="2527"/>
                  </a:lnTo>
                  <a:close/>
                </a:path>
                <a:path w="658495" h="110489">
                  <a:moveTo>
                    <a:pt x="658114" y="48628"/>
                  </a:moveTo>
                  <a:lnTo>
                    <a:pt x="335153" y="48628"/>
                  </a:lnTo>
                  <a:lnTo>
                    <a:pt x="339217" y="33388"/>
                  </a:lnTo>
                  <a:lnTo>
                    <a:pt x="354584" y="15354"/>
                  </a:lnTo>
                  <a:lnTo>
                    <a:pt x="363347" y="9144"/>
                  </a:lnTo>
                  <a:lnTo>
                    <a:pt x="363982" y="5588"/>
                  </a:lnTo>
                  <a:lnTo>
                    <a:pt x="359283" y="495"/>
                  </a:lnTo>
                  <a:lnTo>
                    <a:pt x="354584" y="0"/>
                  </a:lnTo>
                  <a:lnTo>
                    <a:pt x="344678" y="7112"/>
                  </a:lnTo>
                  <a:lnTo>
                    <a:pt x="326136" y="29324"/>
                  </a:lnTo>
                  <a:lnTo>
                    <a:pt x="320294" y="54470"/>
                  </a:lnTo>
                  <a:lnTo>
                    <a:pt x="326644" y="79743"/>
                  </a:lnTo>
                  <a:lnTo>
                    <a:pt x="345186" y="101714"/>
                  </a:lnTo>
                  <a:lnTo>
                    <a:pt x="354584" y="108445"/>
                  </a:lnTo>
                  <a:lnTo>
                    <a:pt x="358648" y="107937"/>
                  </a:lnTo>
                  <a:lnTo>
                    <a:pt x="363347" y="102857"/>
                  </a:lnTo>
                  <a:lnTo>
                    <a:pt x="363347" y="99174"/>
                  </a:lnTo>
                  <a:lnTo>
                    <a:pt x="359918" y="96634"/>
                  </a:lnTo>
                  <a:lnTo>
                    <a:pt x="353441" y="92570"/>
                  </a:lnTo>
                  <a:lnTo>
                    <a:pt x="338709" y="74155"/>
                  </a:lnTo>
                  <a:lnTo>
                    <a:pt x="335407" y="60312"/>
                  </a:lnTo>
                  <a:lnTo>
                    <a:pt x="658114" y="60312"/>
                  </a:lnTo>
                  <a:lnTo>
                    <a:pt x="658114" y="48628"/>
                  </a:lnTo>
                  <a:close/>
                </a:path>
              </a:pathLst>
            </a:custGeom>
            <a:solidFill>
              <a:srgbClr val="000000"/>
            </a:solidFill>
            <a:ln w="9525">
              <a:noFill/>
              <a:miter lim="800000"/>
              <a:headEnd/>
              <a:tailEnd/>
            </a:ln>
          </p:spPr>
          <p:txBody>
            <a:bodyPr lIns="0" tIns="0" rIns="0" bIns="0"/>
            <a:lstStyle/>
            <a:p>
              <a:endParaRPr lang="es-AR"/>
            </a:p>
          </p:txBody>
        </p:sp>
        <p:sp>
          <p:nvSpPr>
            <p:cNvPr id="59409" name="object 17"/>
            <p:cNvSpPr>
              <a:spLocks noChangeArrowheads="1"/>
            </p:cNvSpPr>
            <p:nvPr/>
          </p:nvSpPr>
          <p:spPr bwMode="auto">
            <a:xfrm>
              <a:off x="9841992" y="5017007"/>
              <a:ext cx="193675" cy="437515"/>
            </a:xfrm>
            <a:custGeom>
              <a:avLst/>
              <a:gdLst>
                <a:gd name="T0" fmla="*/ 93345 w 193675"/>
                <a:gd name="T1" fmla="*/ 433197 h 437514"/>
                <a:gd name="T2" fmla="*/ 12827 w 193675"/>
                <a:gd name="T3" fmla="*/ 231902 h 437514"/>
                <a:gd name="T4" fmla="*/ 0 w 193675"/>
                <a:gd name="T5" fmla="*/ 235585 h 437514"/>
                <a:gd name="T6" fmla="*/ 80518 w 193675"/>
                <a:gd name="T7" fmla="*/ 437261 h 437514"/>
                <a:gd name="T8" fmla="*/ 93345 w 193675"/>
                <a:gd name="T9" fmla="*/ 433197 h 437514"/>
                <a:gd name="T10" fmla="*/ 105664 w 193675"/>
                <a:gd name="T11" fmla="*/ 97790 h 437514"/>
                <a:gd name="T12" fmla="*/ 105029 w 193675"/>
                <a:gd name="T13" fmla="*/ 0 h 437514"/>
                <a:gd name="T14" fmla="*/ 91567 w 193675"/>
                <a:gd name="T15" fmla="*/ 508 h 437514"/>
                <a:gd name="T16" fmla="*/ 92202 w 193675"/>
                <a:gd name="T17" fmla="*/ 97790 h 437514"/>
                <a:gd name="T18" fmla="*/ 105664 w 193675"/>
                <a:gd name="T19" fmla="*/ 97790 h 437514"/>
                <a:gd name="T20" fmla="*/ 193167 w 193675"/>
                <a:gd name="T21" fmla="*/ 235585 h 437514"/>
                <a:gd name="T22" fmla="*/ 180340 w 193675"/>
                <a:gd name="T23" fmla="*/ 231902 h 437514"/>
                <a:gd name="T24" fmla="*/ 104521 w 193675"/>
                <a:gd name="T25" fmla="*/ 430149 h 437514"/>
                <a:gd name="T26" fmla="*/ 117348 w 193675"/>
                <a:gd name="T27" fmla="*/ 433705 h 437514"/>
                <a:gd name="T28" fmla="*/ 193167 w 193675"/>
                <a:gd name="T29" fmla="*/ 235585 h 4375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3675"/>
                <a:gd name="T46" fmla="*/ 0 h 437514"/>
                <a:gd name="T47" fmla="*/ 193675 w 193675"/>
                <a:gd name="T48" fmla="*/ 437514 h 4375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3675" h="437514">
                  <a:moveTo>
                    <a:pt x="93345" y="433197"/>
                  </a:moveTo>
                  <a:lnTo>
                    <a:pt x="12827" y="231902"/>
                  </a:lnTo>
                  <a:lnTo>
                    <a:pt x="0" y="235585"/>
                  </a:lnTo>
                  <a:lnTo>
                    <a:pt x="80518" y="437261"/>
                  </a:lnTo>
                  <a:lnTo>
                    <a:pt x="93345" y="433197"/>
                  </a:lnTo>
                  <a:close/>
                </a:path>
                <a:path w="193675" h="437514">
                  <a:moveTo>
                    <a:pt x="105664" y="97790"/>
                  </a:moveTo>
                  <a:lnTo>
                    <a:pt x="105029" y="0"/>
                  </a:lnTo>
                  <a:lnTo>
                    <a:pt x="91567" y="508"/>
                  </a:lnTo>
                  <a:lnTo>
                    <a:pt x="92202" y="97790"/>
                  </a:lnTo>
                  <a:lnTo>
                    <a:pt x="105664" y="97790"/>
                  </a:lnTo>
                  <a:close/>
                </a:path>
                <a:path w="193675" h="437514">
                  <a:moveTo>
                    <a:pt x="193167" y="235585"/>
                  </a:moveTo>
                  <a:lnTo>
                    <a:pt x="180340" y="231902"/>
                  </a:lnTo>
                  <a:lnTo>
                    <a:pt x="104521" y="430149"/>
                  </a:lnTo>
                  <a:lnTo>
                    <a:pt x="117348" y="433705"/>
                  </a:lnTo>
                  <a:lnTo>
                    <a:pt x="193167" y="235585"/>
                  </a:lnTo>
                  <a:close/>
                </a:path>
              </a:pathLst>
            </a:custGeom>
            <a:solidFill>
              <a:srgbClr val="FF0000"/>
            </a:solidFill>
            <a:ln w="9525">
              <a:noFill/>
              <a:miter lim="800000"/>
              <a:headEnd/>
              <a:tailEnd/>
            </a:ln>
          </p:spPr>
          <p:txBody>
            <a:bodyPr lIns="0" tIns="0" rIns="0" bIns="0"/>
            <a:lstStyle/>
            <a:p>
              <a:endParaRPr lang="es-AR"/>
            </a:p>
          </p:txBody>
        </p:sp>
        <p:pic>
          <p:nvPicPr>
            <p:cNvPr id="59410" name="object 18"/>
            <p:cNvPicPr>
              <a:picLocks noChangeAspect="1" noChangeArrowheads="1"/>
            </p:cNvPicPr>
            <p:nvPr/>
          </p:nvPicPr>
          <p:blipFill>
            <a:blip r:embed="rId6"/>
            <a:srcRect/>
            <a:stretch>
              <a:fillRect/>
            </a:stretch>
          </p:blipFill>
          <p:spPr bwMode="auto">
            <a:xfrm>
              <a:off x="7862316" y="4507992"/>
              <a:ext cx="108203" cy="196595"/>
            </a:xfrm>
            <a:prstGeom prst="rect">
              <a:avLst/>
            </a:prstGeom>
            <a:noFill/>
            <a:ln w="9525">
              <a:noFill/>
              <a:miter lim="800000"/>
              <a:headEnd/>
              <a:tailEnd/>
            </a:ln>
          </p:spPr>
        </p:pic>
        <p:sp>
          <p:nvSpPr>
            <p:cNvPr id="59411" name="object 19"/>
            <p:cNvSpPr>
              <a:spLocks noChangeArrowheads="1"/>
            </p:cNvSpPr>
            <p:nvPr/>
          </p:nvSpPr>
          <p:spPr bwMode="auto">
            <a:xfrm>
              <a:off x="7633716" y="5010911"/>
              <a:ext cx="3601085" cy="443865"/>
            </a:xfrm>
            <a:custGeom>
              <a:avLst/>
              <a:gdLst>
                <a:gd name="T0" fmla="*/ 1741271 w 3601084"/>
                <a:gd name="T1" fmla="*/ 431190 h 443864"/>
                <a:gd name="T2" fmla="*/ 1165352 w 3601084"/>
                <a:gd name="T3" fmla="*/ 431190 h 443864"/>
                <a:gd name="T4" fmla="*/ 1165352 w 3601084"/>
                <a:gd name="T5" fmla="*/ 443484 h 443864"/>
                <a:gd name="T6" fmla="*/ 1741271 w 3601084"/>
                <a:gd name="T7" fmla="*/ 443484 h 443864"/>
                <a:gd name="T8" fmla="*/ 1741271 w 3601084"/>
                <a:gd name="T9" fmla="*/ 431190 h 443864"/>
                <a:gd name="T10" fmla="*/ 3600831 w 3601084"/>
                <a:gd name="T11" fmla="*/ 2032 h 443864"/>
                <a:gd name="T12" fmla="*/ 0 w 3601084"/>
                <a:gd name="T13" fmla="*/ 0 h 443864"/>
                <a:gd name="T14" fmla="*/ 0 w 3601084"/>
                <a:gd name="T15" fmla="*/ 12319 h 443864"/>
                <a:gd name="T16" fmla="*/ 3600831 w 3601084"/>
                <a:gd name="T17" fmla="*/ 13843 h 443864"/>
                <a:gd name="T18" fmla="*/ 3600831 w 3601084"/>
                <a:gd name="T19" fmla="*/ 2032 h 4438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01084"/>
                <a:gd name="T31" fmla="*/ 0 h 443864"/>
                <a:gd name="T32" fmla="*/ 3601084 w 3601084"/>
                <a:gd name="T33" fmla="*/ 443864 h 4438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01084" h="443864">
                  <a:moveTo>
                    <a:pt x="1741271" y="431190"/>
                  </a:moveTo>
                  <a:lnTo>
                    <a:pt x="1165352" y="431190"/>
                  </a:lnTo>
                  <a:lnTo>
                    <a:pt x="1165352" y="443484"/>
                  </a:lnTo>
                  <a:lnTo>
                    <a:pt x="1741271" y="443484"/>
                  </a:lnTo>
                  <a:lnTo>
                    <a:pt x="1741271" y="431190"/>
                  </a:lnTo>
                  <a:close/>
                </a:path>
                <a:path w="3601084" h="443864">
                  <a:moveTo>
                    <a:pt x="3600831" y="2032"/>
                  </a:moveTo>
                  <a:lnTo>
                    <a:pt x="0" y="0"/>
                  </a:lnTo>
                  <a:lnTo>
                    <a:pt x="0" y="12319"/>
                  </a:lnTo>
                  <a:lnTo>
                    <a:pt x="3600831" y="13843"/>
                  </a:lnTo>
                  <a:lnTo>
                    <a:pt x="3600831" y="2032"/>
                  </a:lnTo>
                  <a:close/>
                </a:path>
              </a:pathLst>
            </a:custGeom>
            <a:solidFill>
              <a:srgbClr val="000000"/>
            </a:solidFill>
            <a:ln w="9525">
              <a:noFill/>
              <a:miter lim="800000"/>
              <a:headEnd/>
              <a:tailEnd/>
            </a:ln>
          </p:spPr>
          <p:txBody>
            <a:bodyPr lIns="0" tIns="0" rIns="0" bIns="0"/>
            <a:lstStyle/>
            <a:p>
              <a:endParaRPr lang="es-AR"/>
            </a:p>
          </p:txBody>
        </p:sp>
        <p:pic>
          <p:nvPicPr>
            <p:cNvPr id="59412" name="object 20"/>
            <p:cNvPicPr>
              <a:picLocks noChangeAspect="1" noChangeArrowheads="1"/>
            </p:cNvPicPr>
            <p:nvPr/>
          </p:nvPicPr>
          <p:blipFill>
            <a:blip r:embed="rId7"/>
            <a:srcRect/>
            <a:stretch>
              <a:fillRect/>
            </a:stretch>
          </p:blipFill>
          <p:spPr bwMode="auto">
            <a:xfrm>
              <a:off x="9907524" y="5423916"/>
              <a:ext cx="60959" cy="54863"/>
            </a:xfrm>
            <a:prstGeom prst="rect">
              <a:avLst/>
            </a:prstGeom>
            <a:noFill/>
            <a:ln w="9525">
              <a:noFill/>
              <a:miter lim="800000"/>
              <a:headEnd/>
              <a:tailEnd/>
            </a:ln>
          </p:spPr>
        </p:pic>
        <p:sp>
          <p:nvSpPr>
            <p:cNvPr id="59413" name="object 21"/>
            <p:cNvSpPr>
              <a:spLocks noChangeArrowheads="1"/>
            </p:cNvSpPr>
            <p:nvPr/>
          </p:nvSpPr>
          <p:spPr bwMode="auto">
            <a:xfrm>
              <a:off x="9096756" y="5138927"/>
              <a:ext cx="15240" cy="312420"/>
            </a:xfrm>
            <a:custGeom>
              <a:avLst/>
              <a:gdLst>
                <a:gd name="T0" fmla="*/ 14859 w 15240"/>
                <a:gd name="T1" fmla="*/ 0 h 312420"/>
                <a:gd name="T2" fmla="*/ 1143 w 15240"/>
                <a:gd name="T3" fmla="*/ 0 h 312420"/>
                <a:gd name="T4" fmla="*/ 0 w 15240"/>
                <a:gd name="T5" fmla="*/ 312039 h 312420"/>
                <a:gd name="T6" fmla="*/ 13716 w 15240"/>
                <a:gd name="T7" fmla="*/ 312039 h 312420"/>
                <a:gd name="T8" fmla="*/ 14859 w 15240"/>
                <a:gd name="T9" fmla="*/ 0 h 312420"/>
                <a:gd name="T10" fmla="*/ 0 60000 65536"/>
                <a:gd name="T11" fmla="*/ 0 60000 65536"/>
                <a:gd name="T12" fmla="*/ 0 60000 65536"/>
                <a:gd name="T13" fmla="*/ 0 60000 65536"/>
                <a:gd name="T14" fmla="*/ 0 60000 65536"/>
                <a:gd name="T15" fmla="*/ 0 w 15240"/>
                <a:gd name="T16" fmla="*/ 0 h 312420"/>
                <a:gd name="T17" fmla="*/ 15240 w 15240"/>
                <a:gd name="T18" fmla="*/ 312420 h 312420"/>
              </a:gdLst>
              <a:ahLst/>
              <a:cxnLst>
                <a:cxn ang="T10">
                  <a:pos x="T0" y="T1"/>
                </a:cxn>
                <a:cxn ang="T11">
                  <a:pos x="T2" y="T3"/>
                </a:cxn>
                <a:cxn ang="T12">
                  <a:pos x="T4" y="T5"/>
                </a:cxn>
                <a:cxn ang="T13">
                  <a:pos x="T6" y="T7"/>
                </a:cxn>
                <a:cxn ang="T14">
                  <a:pos x="T8" y="T9"/>
                </a:cxn>
              </a:cxnLst>
              <a:rect l="T15" t="T16" r="T17" b="T18"/>
              <a:pathLst>
                <a:path w="15240" h="312420">
                  <a:moveTo>
                    <a:pt x="14859" y="0"/>
                  </a:moveTo>
                  <a:lnTo>
                    <a:pt x="1143" y="0"/>
                  </a:lnTo>
                  <a:lnTo>
                    <a:pt x="0" y="312039"/>
                  </a:lnTo>
                  <a:lnTo>
                    <a:pt x="13716" y="312039"/>
                  </a:lnTo>
                  <a:lnTo>
                    <a:pt x="14859" y="0"/>
                  </a:lnTo>
                  <a:close/>
                </a:path>
              </a:pathLst>
            </a:custGeom>
            <a:solidFill>
              <a:srgbClr val="FF0000"/>
            </a:solidFill>
            <a:ln w="9525">
              <a:noFill/>
              <a:miter lim="800000"/>
              <a:headEnd/>
              <a:tailEnd/>
            </a:ln>
          </p:spPr>
          <p:txBody>
            <a:bodyPr lIns="0" tIns="0" rIns="0" bIns="0"/>
            <a:lstStyle/>
            <a:p>
              <a:endParaRPr lang="es-AR"/>
            </a:p>
          </p:txBody>
        </p:sp>
        <p:pic>
          <p:nvPicPr>
            <p:cNvPr id="59414" name="object 22"/>
            <p:cNvPicPr>
              <a:picLocks noChangeAspect="1" noChangeArrowheads="1"/>
            </p:cNvPicPr>
            <p:nvPr/>
          </p:nvPicPr>
          <p:blipFill>
            <a:blip r:embed="rId8"/>
            <a:srcRect/>
            <a:stretch>
              <a:fillRect/>
            </a:stretch>
          </p:blipFill>
          <p:spPr bwMode="auto">
            <a:xfrm>
              <a:off x="9041892" y="5017008"/>
              <a:ext cx="124968" cy="160019"/>
            </a:xfrm>
            <a:prstGeom prst="rect">
              <a:avLst/>
            </a:prstGeom>
            <a:noFill/>
            <a:ln w="9525">
              <a:noFill/>
              <a:miter lim="800000"/>
              <a:headEnd/>
              <a:tailEnd/>
            </a:ln>
          </p:spPr>
        </p:pic>
        <p:pic>
          <p:nvPicPr>
            <p:cNvPr id="59415" name="object 23"/>
            <p:cNvPicPr>
              <a:picLocks noChangeAspect="1" noChangeArrowheads="1"/>
            </p:cNvPicPr>
            <p:nvPr/>
          </p:nvPicPr>
          <p:blipFill>
            <a:blip r:embed="rId9"/>
            <a:srcRect/>
            <a:stretch>
              <a:fillRect/>
            </a:stretch>
          </p:blipFill>
          <p:spPr bwMode="auto">
            <a:xfrm>
              <a:off x="9005316" y="5250179"/>
              <a:ext cx="193293" cy="206882"/>
            </a:xfrm>
            <a:prstGeom prst="rect">
              <a:avLst/>
            </a:prstGeom>
            <a:noFill/>
            <a:ln w="9525">
              <a:noFill/>
              <a:miter lim="800000"/>
              <a:headEnd/>
              <a:tailEnd/>
            </a:ln>
          </p:spPr>
        </p:pic>
        <p:pic>
          <p:nvPicPr>
            <p:cNvPr id="59416" name="object 24"/>
            <p:cNvPicPr>
              <a:picLocks noChangeAspect="1" noChangeArrowheads="1"/>
            </p:cNvPicPr>
            <p:nvPr/>
          </p:nvPicPr>
          <p:blipFill>
            <a:blip r:embed="rId10"/>
            <a:srcRect/>
            <a:stretch>
              <a:fillRect/>
            </a:stretch>
          </p:blipFill>
          <p:spPr bwMode="auto">
            <a:xfrm>
              <a:off x="9069324" y="5420867"/>
              <a:ext cx="60959" cy="54863"/>
            </a:xfrm>
            <a:prstGeom prst="rect">
              <a:avLst/>
            </a:prstGeom>
            <a:noFill/>
            <a:ln w="9525">
              <a:noFill/>
              <a:miter lim="800000"/>
              <a:headEnd/>
              <a:tailEnd/>
            </a:ln>
          </p:spPr>
        </p:pic>
        <p:pic>
          <p:nvPicPr>
            <p:cNvPr id="59417" name="object 25"/>
            <p:cNvPicPr>
              <a:picLocks noChangeAspect="1" noChangeArrowheads="1"/>
            </p:cNvPicPr>
            <p:nvPr/>
          </p:nvPicPr>
          <p:blipFill>
            <a:blip r:embed="rId11"/>
            <a:srcRect/>
            <a:stretch>
              <a:fillRect/>
            </a:stretch>
          </p:blipFill>
          <p:spPr bwMode="auto">
            <a:xfrm>
              <a:off x="7950708" y="4593336"/>
              <a:ext cx="3294888" cy="879347"/>
            </a:xfrm>
            <a:prstGeom prst="rect">
              <a:avLst/>
            </a:prstGeom>
            <a:noFill/>
            <a:ln w="9525">
              <a:noFill/>
              <a:miter lim="800000"/>
              <a:headEnd/>
              <a:tailEnd/>
            </a:ln>
          </p:spPr>
        </p:pic>
        <p:sp>
          <p:nvSpPr>
            <p:cNvPr id="59418" name="object 26"/>
            <p:cNvSpPr>
              <a:spLocks noChangeArrowheads="1"/>
            </p:cNvSpPr>
            <p:nvPr/>
          </p:nvSpPr>
          <p:spPr bwMode="auto">
            <a:xfrm>
              <a:off x="8135112" y="5818632"/>
              <a:ext cx="2968625" cy="449580"/>
            </a:xfrm>
            <a:custGeom>
              <a:avLst/>
              <a:gdLst>
                <a:gd name="T0" fmla="*/ 57404 w 2968625"/>
                <a:gd name="T1" fmla="*/ 357619 h 449579"/>
                <a:gd name="T2" fmla="*/ 125984 w 2968625"/>
                <a:gd name="T3" fmla="*/ 370420 h 449579"/>
                <a:gd name="T4" fmla="*/ 63373 w 2968625"/>
                <a:gd name="T5" fmla="*/ 340106 h 449579"/>
                <a:gd name="T6" fmla="*/ 1778 w 2968625"/>
                <a:gd name="T7" fmla="*/ 369912 h 449579"/>
                <a:gd name="T8" fmla="*/ 8255 w 2968625"/>
                <a:gd name="T9" fmla="*/ 378104 h 449579"/>
                <a:gd name="T10" fmla="*/ 40132 w 2968625"/>
                <a:gd name="T11" fmla="*/ 356298 h 449579"/>
                <a:gd name="T12" fmla="*/ 107823 w 2968625"/>
                <a:gd name="T13" fmla="*/ 369912 h 449579"/>
                <a:gd name="T14" fmla="*/ 119507 w 2968625"/>
                <a:gd name="T15" fmla="*/ 378104 h 449579"/>
                <a:gd name="T16" fmla="*/ 495046 w 2968625"/>
                <a:gd name="T17" fmla="*/ 207543 h 449579"/>
                <a:gd name="T18" fmla="*/ 460502 w 2968625"/>
                <a:gd name="T19" fmla="*/ 153708 h 449579"/>
                <a:gd name="T20" fmla="*/ 452374 w 2968625"/>
                <a:gd name="T21" fmla="*/ 162928 h 449579"/>
                <a:gd name="T22" fmla="*/ 479298 w 2968625"/>
                <a:gd name="T23" fmla="*/ 199301 h 449579"/>
                <a:gd name="T24" fmla="*/ 62738 w 2968625"/>
                <a:gd name="T25" fmla="*/ 11785 h 449579"/>
                <a:gd name="T26" fmla="*/ 57404 w 2968625"/>
                <a:gd name="T27" fmla="*/ 313042 h 449579"/>
                <a:gd name="T28" fmla="*/ 57404 w 2968625"/>
                <a:gd name="T29" fmla="*/ 324827 h 449579"/>
                <a:gd name="T30" fmla="*/ 70866 w 2968625"/>
                <a:gd name="T31" fmla="*/ 324827 h 449579"/>
                <a:gd name="T32" fmla="*/ 70866 w 2968625"/>
                <a:gd name="T33" fmla="*/ 313042 h 449579"/>
                <a:gd name="T34" fmla="*/ 171704 w 2968625"/>
                <a:gd name="T35" fmla="*/ 211099 h 449579"/>
                <a:gd name="T36" fmla="*/ 187325 w 2968625"/>
                <a:gd name="T37" fmla="*/ 211099 h 449579"/>
                <a:gd name="T38" fmla="*/ 461137 w 2968625"/>
                <a:gd name="T39" fmla="*/ 246430 h 449579"/>
                <a:gd name="T40" fmla="*/ 456438 w 2968625"/>
                <a:gd name="T41" fmla="*/ 261810 h 449579"/>
                <a:gd name="T42" fmla="*/ 488950 w 2968625"/>
                <a:gd name="T43" fmla="*/ 233172 h 449579"/>
                <a:gd name="T44" fmla="*/ 886460 w 2968625"/>
                <a:gd name="T45" fmla="*/ 15367 h 449579"/>
                <a:gd name="T46" fmla="*/ 526161 w 2968625"/>
                <a:gd name="T47" fmla="*/ 151142 h 449579"/>
                <a:gd name="T48" fmla="*/ 526161 w 2968625"/>
                <a:gd name="T49" fmla="*/ 259753 h 449579"/>
                <a:gd name="T50" fmla="*/ 810387 w 2968625"/>
                <a:gd name="T51" fmla="*/ 213664 h 449579"/>
                <a:gd name="T52" fmla="*/ 912888 w 2968625"/>
                <a:gd name="T53" fmla="*/ 22542 h 449579"/>
                <a:gd name="T54" fmla="*/ 912888 w 2968625"/>
                <a:gd name="T55" fmla="*/ 323291 h 449579"/>
                <a:gd name="T56" fmla="*/ 1329563 w 2968625"/>
                <a:gd name="T57" fmla="*/ 182473 h 449579"/>
                <a:gd name="T58" fmla="*/ 1297305 w 2968625"/>
                <a:gd name="T59" fmla="*/ 154216 h 449579"/>
                <a:gd name="T60" fmla="*/ 1302512 w 2968625"/>
                <a:gd name="T61" fmla="*/ 169583 h 449579"/>
                <a:gd name="T62" fmla="*/ 999871 w 2968625"/>
                <a:gd name="T63" fmla="*/ 201345 h 449579"/>
                <a:gd name="T64" fmla="*/ 991997 w 2968625"/>
                <a:gd name="T65" fmla="*/ 217754 h 449579"/>
                <a:gd name="T66" fmla="*/ 1320927 w 2968625"/>
                <a:gd name="T67" fmla="*/ 213131 h 449579"/>
                <a:gd name="T68" fmla="*/ 1292606 w 2968625"/>
                <a:gd name="T69" fmla="*/ 252590 h 449579"/>
                <a:gd name="T70" fmla="*/ 1301369 w 2968625"/>
                <a:gd name="T71" fmla="*/ 262318 h 449579"/>
                <a:gd name="T72" fmla="*/ 1335913 w 2968625"/>
                <a:gd name="T73" fmla="*/ 207594 h 449579"/>
                <a:gd name="T74" fmla="*/ 1736725 w 2968625"/>
                <a:gd name="T75" fmla="*/ 449326 h 449579"/>
                <a:gd name="T76" fmla="*/ 2168017 w 2968625"/>
                <a:gd name="T77" fmla="*/ 207657 h 449579"/>
                <a:gd name="T78" fmla="*/ 2133981 w 2968625"/>
                <a:gd name="T79" fmla="*/ 153708 h 449579"/>
                <a:gd name="T80" fmla="*/ 2125218 w 2968625"/>
                <a:gd name="T81" fmla="*/ 162928 h 449579"/>
                <a:gd name="T82" fmla="*/ 2152777 w 2968625"/>
                <a:gd name="T83" fmla="*/ 201345 h 449579"/>
                <a:gd name="T84" fmla="*/ 1747901 w 2968625"/>
                <a:gd name="T85" fmla="*/ 13830 h 449579"/>
                <a:gd name="T86" fmla="*/ 1736725 w 2968625"/>
                <a:gd name="T87" fmla="*/ 16903 h 449579"/>
                <a:gd name="T88" fmla="*/ 1367028 w 2968625"/>
                <a:gd name="T89" fmla="*/ 201345 h 449579"/>
                <a:gd name="T90" fmla="*/ 1352931 w 2968625"/>
                <a:gd name="T91" fmla="*/ 259753 h 449579"/>
                <a:gd name="T92" fmla="*/ 1651889 w 2968625"/>
                <a:gd name="T93" fmla="*/ 213131 h 449579"/>
                <a:gd name="T94" fmla="*/ 1735582 w 2968625"/>
                <a:gd name="T95" fmla="*/ 326364 h 449579"/>
                <a:gd name="T96" fmla="*/ 1828673 w 2968625"/>
                <a:gd name="T97" fmla="*/ 215709 h 449579"/>
                <a:gd name="T98" fmla="*/ 2149221 w 2968625"/>
                <a:gd name="T99" fmla="*/ 228612 h 449579"/>
                <a:gd name="T100" fmla="*/ 2124583 w 2968625"/>
                <a:gd name="T101" fmla="*/ 256679 h 449579"/>
                <a:gd name="T102" fmla="*/ 2143379 w 2968625"/>
                <a:gd name="T103" fmla="*/ 255143 h 449579"/>
                <a:gd name="T104" fmla="*/ 2646680 w 2968625"/>
                <a:gd name="T105" fmla="*/ 445731 h 449579"/>
                <a:gd name="T106" fmla="*/ 2633218 w 2968625"/>
                <a:gd name="T107" fmla="*/ 445731 h 449579"/>
                <a:gd name="T108" fmla="*/ 2641346 w 2968625"/>
                <a:gd name="T109" fmla="*/ 0 h 449579"/>
                <a:gd name="T110" fmla="*/ 2506091 w 2968625"/>
                <a:gd name="T111" fmla="*/ 198894 h 449579"/>
                <a:gd name="T112" fmla="*/ 2185543 w 2968625"/>
                <a:gd name="T113" fmla="*/ 151142 h 449579"/>
                <a:gd name="T114" fmla="*/ 2199005 w 2968625"/>
                <a:gd name="T115" fmla="*/ 213093 h 449579"/>
                <a:gd name="T116" fmla="*/ 2513838 w 2968625"/>
                <a:gd name="T117" fmla="*/ 210616 h 449579"/>
                <a:gd name="T118" fmla="*/ 2632583 w 2968625"/>
                <a:gd name="T119" fmla="*/ 44196 h 449579"/>
                <a:gd name="T120" fmla="*/ 2646045 w 2968625"/>
                <a:gd name="T121" fmla="*/ 25615 h 449579"/>
                <a:gd name="T122" fmla="*/ 2957830 w 2968625"/>
                <a:gd name="T123" fmla="*/ 379133 h 44957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68625"/>
                <a:gd name="T187" fmla="*/ 0 h 449579"/>
                <a:gd name="T188" fmla="*/ 2968625 w 2968625"/>
                <a:gd name="T189" fmla="*/ 449579 h 44957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68625" h="449579">
                  <a:moveTo>
                    <a:pt x="71501" y="449326"/>
                  </a:moveTo>
                  <a:lnTo>
                    <a:pt x="70866" y="357619"/>
                  </a:lnTo>
                  <a:lnTo>
                    <a:pt x="57404" y="357619"/>
                  </a:lnTo>
                  <a:lnTo>
                    <a:pt x="58039" y="449326"/>
                  </a:lnTo>
                  <a:lnTo>
                    <a:pt x="71501" y="449326"/>
                  </a:lnTo>
                  <a:close/>
                </a:path>
                <a:path w="2968625" h="449579">
                  <a:moveTo>
                    <a:pt x="125984" y="370420"/>
                  </a:moveTo>
                  <a:lnTo>
                    <a:pt x="117729" y="361200"/>
                  </a:lnTo>
                  <a:lnTo>
                    <a:pt x="92329" y="345376"/>
                  </a:lnTo>
                  <a:lnTo>
                    <a:pt x="63373" y="340106"/>
                  </a:lnTo>
                  <a:lnTo>
                    <a:pt x="34417" y="345516"/>
                  </a:lnTo>
                  <a:lnTo>
                    <a:pt x="9398" y="361708"/>
                  </a:lnTo>
                  <a:lnTo>
                    <a:pt x="1778" y="369912"/>
                  </a:lnTo>
                  <a:lnTo>
                    <a:pt x="2286" y="373494"/>
                  </a:lnTo>
                  <a:lnTo>
                    <a:pt x="5334" y="375551"/>
                  </a:lnTo>
                  <a:lnTo>
                    <a:pt x="8255" y="378104"/>
                  </a:lnTo>
                  <a:lnTo>
                    <a:pt x="12319" y="377596"/>
                  </a:lnTo>
                  <a:lnTo>
                    <a:pt x="19939" y="369404"/>
                  </a:lnTo>
                  <a:lnTo>
                    <a:pt x="40132" y="356298"/>
                  </a:lnTo>
                  <a:lnTo>
                    <a:pt x="64008" y="352069"/>
                  </a:lnTo>
                  <a:lnTo>
                    <a:pt x="87884" y="356628"/>
                  </a:lnTo>
                  <a:lnTo>
                    <a:pt x="107823" y="369912"/>
                  </a:lnTo>
                  <a:lnTo>
                    <a:pt x="112522" y="375031"/>
                  </a:lnTo>
                  <a:lnTo>
                    <a:pt x="115443" y="377596"/>
                  </a:lnTo>
                  <a:lnTo>
                    <a:pt x="119507" y="378104"/>
                  </a:lnTo>
                  <a:lnTo>
                    <a:pt x="125349" y="374015"/>
                  </a:lnTo>
                  <a:lnTo>
                    <a:pt x="125984" y="370420"/>
                  </a:lnTo>
                  <a:close/>
                </a:path>
                <a:path w="2968625" h="449579">
                  <a:moveTo>
                    <a:pt x="495046" y="207543"/>
                  </a:moveTo>
                  <a:lnTo>
                    <a:pt x="488696" y="182041"/>
                  </a:lnTo>
                  <a:lnTo>
                    <a:pt x="469900" y="160362"/>
                  </a:lnTo>
                  <a:lnTo>
                    <a:pt x="460502" y="153708"/>
                  </a:lnTo>
                  <a:lnTo>
                    <a:pt x="456438" y="154216"/>
                  </a:lnTo>
                  <a:lnTo>
                    <a:pt x="451739" y="159334"/>
                  </a:lnTo>
                  <a:lnTo>
                    <a:pt x="452374" y="162928"/>
                  </a:lnTo>
                  <a:lnTo>
                    <a:pt x="461772" y="169583"/>
                  </a:lnTo>
                  <a:lnTo>
                    <a:pt x="476631" y="187794"/>
                  </a:lnTo>
                  <a:lnTo>
                    <a:pt x="479298" y="199301"/>
                  </a:lnTo>
                  <a:lnTo>
                    <a:pt x="183769" y="199301"/>
                  </a:lnTo>
                  <a:lnTo>
                    <a:pt x="75057" y="6146"/>
                  </a:lnTo>
                  <a:lnTo>
                    <a:pt x="62738" y="11785"/>
                  </a:lnTo>
                  <a:lnTo>
                    <a:pt x="65278" y="16395"/>
                  </a:lnTo>
                  <a:lnTo>
                    <a:pt x="57404" y="16395"/>
                  </a:lnTo>
                  <a:lnTo>
                    <a:pt x="57404" y="313042"/>
                  </a:lnTo>
                  <a:lnTo>
                    <a:pt x="0" y="313042"/>
                  </a:lnTo>
                  <a:lnTo>
                    <a:pt x="0" y="324827"/>
                  </a:lnTo>
                  <a:lnTo>
                    <a:pt x="57404" y="324827"/>
                  </a:lnTo>
                  <a:lnTo>
                    <a:pt x="57404" y="326364"/>
                  </a:lnTo>
                  <a:lnTo>
                    <a:pt x="70866" y="326364"/>
                  </a:lnTo>
                  <a:lnTo>
                    <a:pt x="70866" y="324827"/>
                  </a:lnTo>
                  <a:lnTo>
                    <a:pt x="124206" y="324827"/>
                  </a:lnTo>
                  <a:lnTo>
                    <a:pt x="124206" y="313042"/>
                  </a:lnTo>
                  <a:lnTo>
                    <a:pt x="70866" y="313042"/>
                  </a:lnTo>
                  <a:lnTo>
                    <a:pt x="70866" y="26314"/>
                  </a:lnTo>
                  <a:lnTo>
                    <a:pt x="171704" y="204812"/>
                  </a:lnTo>
                  <a:lnTo>
                    <a:pt x="171704" y="211099"/>
                  </a:lnTo>
                  <a:lnTo>
                    <a:pt x="175260" y="211099"/>
                  </a:lnTo>
                  <a:lnTo>
                    <a:pt x="177546" y="215188"/>
                  </a:lnTo>
                  <a:lnTo>
                    <a:pt x="187325" y="211099"/>
                  </a:lnTo>
                  <a:lnTo>
                    <a:pt x="480695" y="211099"/>
                  </a:lnTo>
                  <a:lnTo>
                    <a:pt x="476377" y="228320"/>
                  </a:lnTo>
                  <a:lnTo>
                    <a:pt x="461137" y="246430"/>
                  </a:lnTo>
                  <a:lnTo>
                    <a:pt x="451739" y="252590"/>
                  </a:lnTo>
                  <a:lnTo>
                    <a:pt x="451739" y="256679"/>
                  </a:lnTo>
                  <a:lnTo>
                    <a:pt x="456438" y="261810"/>
                  </a:lnTo>
                  <a:lnTo>
                    <a:pt x="460502" y="262318"/>
                  </a:lnTo>
                  <a:lnTo>
                    <a:pt x="470535" y="255143"/>
                  </a:lnTo>
                  <a:lnTo>
                    <a:pt x="488950" y="233172"/>
                  </a:lnTo>
                  <a:lnTo>
                    <a:pt x="495046" y="207543"/>
                  </a:lnTo>
                  <a:close/>
                </a:path>
                <a:path w="2968625" h="449579">
                  <a:moveTo>
                    <a:pt x="899414" y="18961"/>
                  </a:moveTo>
                  <a:lnTo>
                    <a:pt x="886460" y="15367"/>
                  </a:lnTo>
                  <a:lnTo>
                    <a:pt x="815086" y="201345"/>
                  </a:lnTo>
                  <a:lnTo>
                    <a:pt x="526161" y="201345"/>
                  </a:lnTo>
                  <a:lnTo>
                    <a:pt x="526161" y="151142"/>
                  </a:lnTo>
                  <a:lnTo>
                    <a:pt x="512699" y="151142"/>
                  </a:lnTo>
                  <a:lnTo>
                    <a:pt x="512699" y="259753"/>
                  </a:lnTo>
                  <a:lnTo>
                    <a:pt x="526161" y="259753"/>
                  </a:lnTo>
                  <a:lnTo>
                    <a:pt x="526161" y="213131"/>
                  </a:lnTo>
                  <a:lnTo>
                    <a:pt x="810514" y="213131"/>
                  </a:lnTo>
                  <a:lnTo>
                    <a:pt x="810387" y="213664"/>
                  </a:lnTo>
                  <a:lnTo>
                    <a:pt x="823214" y="217754"/>
                  </a:lnTo>
                  <a:lnTo>
                    <a:pt x="899414" y="18961"/>
                  </a:lnTo>
                  <a:close/>
                </a:path>
                <a:path w="2968625" h="449579">
                  <a:moveTo>
                    <a:pt x="912888" y="22542"/>
                  </a:moveTo>
                  <a:lnTo>
                    <a:pt x="899414" y="22542"/>
                  </a:lnTo>
                  <a:lnTo>
                    <a:pt x="899414" y="323291"/>
                  </a:lnTo>
                  <a:lnTo>
                    <a:pt x="912888" y="323291"/>
                  </a:lnTo>
                  <a:lnTo>
                    <a:pt x="912888" y="22542"/>
                  </a:lnTo>
                  <a:close/>
                </a:path>
                <a:path w="2968625" h="449579">
                  <a:moveTo>
                    <a:pt x="1335913" y="207594"/>
                  </a:moveTo>
                  <a:lnTo>
                    <a:pt x="1329563" y="182473"/>
                  </a:lnTo>
                  <a:lnTo>
                    <a:pt x="1310767" y="160362"/>
                  </a:lnTo>
                  <a:lnTo>
                    <a:pt x="1301369" y="153708"/>
                  </a:lnTo>
                  <a:lnTo>
                    <a:pt x="1297305" y="154216"/>
                  </a:lnTo>
                  <a:lnTo>
                    <a:pt x="1292606" y="159334"/>
                  </a:lnTo>
                  <a:lnTo>
                    <a:pt x="1293114" y="162928"/>
                  </a:lnTo>
                  <a:lnTo>
                    <a:pt x="1302512" y="169583"/>
                  </a:lnTo>
                  <a:lnTo>
                    <a:pt x="1317371" y="187769"/>
                  </a:lnTo>
                  <a:lnTo>
                    <a:pt x="1320546" y="201345"/>
                  </a:lnTo>
                  <a:lnTo>
                    <a:pt x="999871" y="201345"/>
                  </a:lnTo>
                  <a:lnTo>
                    <a:pt x="923417" y="12293"/>
                  </a:lnTo>
                  <a:lnTo>
                    <a:pt x="910590" y="16395"/>
                  </a:lnTo>
                  <a:lnTo>
                    <a:pt x="991997" y="217754"/>
                  </a:lnTo>
                  <a:lnTo>
                    <a:pt x="1004824" y="213664"/>
                  </a:lnTo>
                  <a:lnTo>
                    <a:pt x="1004697" y="213131"/>
                  </a:lnTo>
                  <a:lnTo>
                    <a:pt x="1320927" y="213131"/>
                  </a:lnTo>
                  <a:lnTo>
                    <a:pt x="1316863" y="228777"/>
                  </a:lnTo>
                  <a:lnTo>
                    <a:pt x="1301369" y="246430"/>
                  </a:lnTo>
                  <a:lnTo>
                    <a:pt x="1292606" y="252590"/>
                  </a:lnTo>
                  <a:lnTo>
                    <a:pt x="1291971" y="256679"/>
                  </a:lnTo>
                  <a:lnTo>
                    <a:pt x="1296670" y="261810"/>
                  </a:lnTo>
                  <a:lnTo>
                    <a:pt x="1301369" y="262318"/>
                  </a:lnTo>
                  <a:lnTo>
                    <a:pt x="1311275" y="255143"/>
                  </a:lnTo>
                  <a:lnTo>
                    <a:pt x="1329817" y="232803"/>
                  </a:lnTo>
                  <a:lnTo>
                    <a:pt x="1335913" y="207594"/>
                  </a:lnTo>
                  <a:close/>
                </a:path>
                <a:path w="2968625" h="449579">
                  <a:moveTo>
                    <a:pt x="1750199" y="347370"/>
                  </a:moveTo>
                  <a:lnTo>
                    <a:pt x="1736725" y="347370"/>
                  </a:lnTo>
                  <a:lnTo>
                    <a:pt x="1736725" y="449326"/>
                  </a:lnTo>
                  <a:lnTo>
                    <a:pt x="1750199" y="449326"/>
                  </a:lnTo>
                  <a:lnTo>
                    <a:pt x="1750199" y="347370"/>
                  </a:lnTo>
                  <a:close/>
                </a:path>
                <a:path w="2968625" h="449579">
                  <a:moveTo>
                    <a:pt x="2168017" y="207657"/>
                  </a:moveTo>
                  <a:lnTo>
                    <a:pt x="2161794" y="182295"/>
                  </a:lnTo>
                  <a:lnTo>
                    <a:pt x="2143379" y="160362"/>
                  </a:lnTo>
                  <a:lnTo>
                    <a:pt x="2133981" y="153708"/>
                  </a:lnTo>
                  <a:lnTo>
                    <a:pt x="2129282" y="154216"/>
                  </a:lnTo>
                  <a:lnTo>
                    <a:pt x="2124583" y="159334"/>
                  </a:lnTo>
                  <a:lnTo>
                    <a:pt x="2125218" y="162928"/>
                  </a:lnTo>
                  <a:lnTo>
                    <a:pt x="2134616" y="169583"/>
                  </a:lnTo>
                  <a:lnTo>
                    <a:pt x="2149475" y="187579"/>
                  </a:lnTo>
                  <a:lnTo>
                    <a:pt x="2152777" y="201345"/>
                  </a:lnTo>
                  <a:lnTo>
                    <a:pt x="1837436" y="201345"/>
                  </a:lnTo>
                  <a:lnTo>
                    <a:pt x="1760728" y="10248"/>
                  </a:lnTo>
                  <a:lnTo>
                    <a:pt x="1747901" y="13830"/>
                  </a:lnTo>
                  <a:lnTo>
                    <a:pt x="1748917" y="16395"/>
                  </a:lnTo>
                  <a:lnTo>
                    <a:pt x="1736725" y="16395"/>
                  </a:lnTo>
                  <a:lnTo>
                    <a:pt x="1736725" y="16903"/>
                  </a:lnTo>
                  <a:lnTo>
                    <a:pt x="1723771" y="13322"/>
                  </a:lnTo>
                  <a:lnTo>
                    <a:pt x="1651000" y="201345"/>
                  </a:lnTo>
                  <a:lnTo>
                    <a:pt x="1367028" y="201345"/>
                  </a:lnTo>
                  <a:lnTo>
                    <a:pt x="1367028" y="151142"/>
                  </a:lnTo>
                  <a:lnTo>
                    <a:pt x="1352931" y="151142"/>
                  </a:lnTo>
                  <a:lnTo>
                    <a:pt x="1352931" y="259753"/>
                  </a:lnTo>
                  <a:lnTo>
                    <a:pt x="1367028" y="259753"/>
                  </a:lnTo>
                  <a:lnTo>
                    <a:pt x="1367028" y="213131"/>
                  </a:lnTo>
                  <a:lnTo>
                    <a:pt x="1651889" y="213131"/>
                  </a:lnTo>
                  <a:lnTo>
                    <a:pt x="1660017" y="215709"/>
                  </a:lnTo>
                  <a:lnTo>
                    <a:pt x="1736725" y="16916"/>
                  </a:lnTo>
                  <a:lnTo>
                    <a:pt x="1735582" y="326364"/>
                  </a:lnTo>
                  <a:lnTo>
                    <a:pt x="1749044" y="326364"/>
                  </a:lnTo>
                  <a:lnTo>
                    <a:pt x="1750187" y="19659"/>
                  </a:lnTo>
                  <a:lnTo>
                    <a:pt x="1828673" y="215709"/>
                  </a:lnTo>
                  <a:lnTo>
                    <a:pt x="1836801" y="213131"/>
                  </a:lnTo>
                  <a:lnTo>
                    <a:pt x="2153158" y="213131"/>
                  </a:lnTo>
                  <a:lnTo>
                    <a:pt x="2149221" y="228612"/>
                  </a:lnTo>
                  <a:lnTo>
                    <a:pt x="2133981" y="246430"/>
                  </a:lnTo>
                  <a:lnTo>
                    <a:pt x="2125218" y="252590"/>
                  </a:lnTo>
                  <a:lnTo>
                    <a:pt x="2124583" y="256679"/>
                  </a:lnTo>
                  <a:lnTo>
                    <a:pt x="2129282" y="261810"/>
                  </a:lnTo>
                  <a:lnTo>
                    <a:pt x="2133346" y="262318"/>
                  </a:lnTo>
                  <a:lnTo>
                    <a:pt x="2143379" y="255143"/>
                  </a:lnTo>
                  <a:lnTo>
                    <a:pt x="2161921" y="233057"/>
                  </a:lnTo>
                  <a:lnTo>
                    <a:pt x="2168017" y="207657"/>
                  </a:lnTo>
                  <a:close/>
                </a:path>
                <a:path w="2968625" h="449579">
                  <a:moveTo>
                    <a:pt x="2646680" y="445731"/>
                  </a:moveTo>
                  <a:lnTo>
                    <a:pt x="2646045" y="356590"/>
                  </a:lnTo>
                  <a:lnTo>
                    <a:pt x="2632583" y="357098"/>
                  </a:lnTo>
                  <a:lnTo>
                    <a:pt x="2633218" y="445731"/>
                  </a:lnTo>
                  <a:lnTo>
                    <a:pt x="2646680" y="445731"/>
                  </a:lnTo>
                  <a:close/>
                </a:path>
                <a:path w="2968625" h="449579">
                  <a:moveTo>
                    <a:pt x="2968371" y="371957"/>
                  </a:moveTo>
                  <a:lnTo>
                    <a:pt x="2641346" y="0"/>
                  </a:lnTo>
                  <a:lnTo>
                    <a:pt x="2630805" y="7175"/>
                  </a:lnTo>
                  <a:lnTo>
                    <a:pt x="2637536" y="14706"/>
                  </a:lnTo>
                  <a:lnTo>
                    <a:pt x="2506091" y="198894"/>
                  </a:lnTo>
                  <a:lnTo>
                    <a:pt x="2199005" y="201295"/>
                  </a:lnTo>
                  <a:lnTo>
                    <a:pt x="2199005" y="151142"/>
                  </a:lnTo>
                  <a:lnTo>
                    <a:pt x="2185543" y="151142"/>
                  </a:lnTo>
                  <a:lnTo>
                    <a:pt x="2185543" y="259753"/>
                  </a:lnTo>
                  <a:lnTo>
                    <a:pt x="2199005" y="259753"/>
                  </a:lnTo>
                  <a:lnTo>
                    <a:pt x="2199005" y="213093"/>
                  </a:lnTo>
                  <a:lnTo>
                    <a:pt x="2500630" y="210718"/>
                  </a:lnTo>
                  <a:lnTo>
                    <a:pt x="2510155" y="215709"/>
                  </a:lnTo>
                  <a:lnTo>
                    <a:pt x="2513838" y="210616"/>
                  </a:lnTo>
                  <a:lnTo>
                    <a:pt x="2518410" y="210578"/>
                  </a:lnTo>
                  <a:lnTo>
                    <a:pt x="2518410" y="204203"/>
                  </a:lnTo>
                  <a:lnTo>
                    <a:pt x="2632583" y="44196"/>
                  </a:lnTo>
                  <a:lnTo>
                    <a:pt x="2631440" y="336092"/>
                  </a:lnTo>
                  <a:lnTo>
                    <a:pt x="2644902" y="336092"/>
                  </a:lnTo>
                  <a:lnTo>
                    <a:pt x="2646045" y="25615"/>
                  </a:lnTo>
                  <a:lnTo>
                    <a:pt x="2645791" y="25615"/>
                  </a:lnTo>
                  <a:lnTo>
                    <a:pt x="2646426" y="24828"/>
                  </a:lnTo>
                  <a:lnTo>
                    <a:pt x="2957830" y="379133"/>
                  </a:lnTo>
                  <a:lnTo>
                    <a:pt x="2968371" y="371957"/>
                  </a:lnTo>
                  <a:close/>
                </a:path>
              </a:pathLst>
            </a:custGeom>
            <a:solidFill>
              <a:srgbClr val="000000"/>
            </a:solidFill>
            <a:ln w="9525">
              <a:noFill/>
              <a:miter lim="800000"/>
              <a:headEnd/>
              <a:tailEnd/>
            </a:ln>
          </p:spPr>
          <p:txBody>
            <a:bodyPr lIns="0" tIns="0" rIns="0" bIns="0"/>
            <a:lstStyle/>
            <a:p>
              <a:endParaRPr lang="es-AR"/>
            </a:p>
          </p:txBody>
        </p:sp>
        <p:pic>
          <p:nvPicPr>
            <p:cNvPr id="59419" name="object 27"/>
            <p:cNvPicPr>
              <a:picLocks noChangeAspect="1" noChangeArrowheads="1"/>
            </p:cNvPicPr>
            <p:nvPr/>
          </p:nvPicPr>
          <p:blipFill>
            <a:blip r:embed="rId12"/>
            <a:srcRect/>
            <a:stretch>
              <a:fillRect/>
            </a:stretch>
          </p:blipFill>
          <p:spPr bwMode="auto">
            <a:xfrm>
              <a:off x="8189976" y="6271259"/>
              <a:ext cx="2595372" cy="44195"/>
            </a:xfrm>
            <a:prstGeom prst="rect">
              <a:avLst/>
            </a:prstGeom>
            <a:noFill/>
            <a:ln w="9525">
              <a:noFill/>
              <a:miter lim="800000"/>
              <a:headEnd/>
              <a:tailEnd/>
            </a:ln>
          </p:spPr>
        </p:pic>
        <p:sp>
          <p:nvSpPr>
            <p:cNvPr id="59420" name="object 28"/>
            <p:cNvSpPr>
              <a:spLocks noChangeArrowheads="1"/>
            </p:cNvSpPr>
            <p:nvPr/>
          </p:nvSpPr>
          <p:spPr bwMode="auto">
            <a:xfrm>
              <a:off x="7746492" y="6169659"/>
              <a:ext cx="3700145" cy="111760"/>
            </a:xfrm>
            <a:custGeom>
              <a:avLst/>
              <a:gdLst>
                <a:gd name="T0" fmla="*/ 3700145 w 3700145"/>
                <a:gd name="T1" fmla="*/ 90170 h 111760"/>
                <a:gd name="T2" fmla="*/ 3404235 w 3700145"/>
                <a:gd name="T3" fmla="*/ 90170 h 111760"/>
                <a:gd name="T4" fmla="*/ 3404235 w 3700145"/>
                <a:gd name="T5" fmla="*/ 91440 h 111760"/>
                <a:gd name="T6" fmla="*/ 3292856 w 3700145"/>
                <a:gd name="T7" fmla="*/ 91440 h 111760"/>
                <a:gd name="T8" fmla="*/ 3292856 w 3700145"/>
                <a:gd name="T9" fmla="*/ 90170 h 111760"/>
                <a:gd name="T10" fmla="*/ 1300670 w 3700145"/>
                <a:gd name="T11" fmla="*/ 90170 h 111760"/>
                <a:gd name="T12" fmla="*/ 1300670 w 3700145"/>
                <a:gd name="T13" fmla="*/ 0 h 111760"/>
                <a:gd name="T14" fmla="*/ 1287145 w 3700145"/>
                <a:gd name="T15" fmla="*/ 0 h 111760"/>
                <a:gd name="T16" fmla="*/ 1287145 w 3700145"/>
                <a:gd name="T17" fmla="*/ 90170 h 111760"/>
                <a:gd name="T18" fmla="*/ 0 w 3700145"/>
                <a:gd name="T19" fmla="*/ 90170 h 111760"/>
                <a:gd name="T20" fmla="*/ 0 w 3700145"/>
                <a:gd name="T21" fmla="*/ 91440 h 111760"/>
                <a:gd name="T22" fmla="*/ 0 w 3700145"/>
                <a:gd name="T23" fmla="*/ 111760 h 111760"/>
                <a:gd name="T24" fmla="*/ 3700145 w 3700145"/>
                <a:gd name="T25" fmla="*/ 111760 h 111760"/>
                <a:gd name="T26" fmla="*/ 3700145 w 3700145"/>
                <a:gd name="T27" fmla="*/ 91440 h 111760"/>
                <a:gd name="T28" fmla="*/ 3700145 w 3700145"/>
                <a:gd name="T29" fmla="*/ 90170 h 1117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00145"/>
                <a:gd name="T46" fmla="*/ 0 h 111760"/>
                <a:gd name="T47" fmla="*/ 3700145 w 3700145"/>
                <a:gd name="T48" fmla="*/ 111760 h 1117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00145" h="111760">
                  <a:moveTo>
                    <a:pt x="3700145" y="90170"/>
                  </a:moveTo>
                  <a:lnTo>
                    <a:pt x="3404235" y="90170"/>
                  </a:lnTo>
                  <a:lnTo>
                    <a:pt x="3404235" y="91440"/>
                  </a:lnTo>
                  <a:lnTo>
                    <a:pt x="3292856" y="91440"/>
                  </a:lnTo>
                  <a:lnTo>
                    <a:pt x="3292856" y="90170"/>
                  </a:lnTo>
                  <a:lnTo>
                    <a:pt x="1300670" y="90170"/>
                  </a:lnTo>
                  <a:lnTo>
                    <a:pt x="1300670" y="0"/>
                  </a:lnTo>
                  <a:lnTo>
                    <a:pt x="1287145" y="0"/>
                  </a:lnTo>
                  <a:lnTo>
                    <a:pt x="1287145" y="90170"/>
                  </a:lnTo>
                  <a:lnTo>
                    <a:pt x="0" y="90170"/>
                  </a:lnTo>
                  <a:lnTo>
                    <a:pt x="0" y="91440"/>
                  </a:lnTo>
                  <a:lnTo>
                    <a:pt x="0" y="111760"/>
                  </a:lnTo>
                  <a:lnTo>
                    <a:pt x="3700145" y="111760"/>
                  </a:lnTo>
                  <a:lnTo>
                    <a:pt x="3700145" y="91440"/>
                  </a:lnTo>
                  <a:lnTo>
                    <a:pt x="3700145" y="90170"/>
                  </a:lnTo>
                  <a:close/>
                </a:path>
              </a:pathLst>
            </a:custGeom>
            <a:solidFill>
              <a:srgbClr val="000000"/>
            </a:solidFill>
            <a:ln w="9525">
              <a:noFill/>
              <a:miter lim="800000"/>
              <a:headEnd/>
              <a:tailEnd/>
            </a:ln>
          </p:spPr>
          <p:txBody>
            <a:bodyPr lIns="0" tIns="0" rIns="0" bIns="0"/>
            <a:lstStyle/>
            <a:p>
              <a:endParaRPr lang="es-AR"/>
            </a:p>
          </p:txBody>
        </p:sp>
        <p:pic>
          <p:nvPicPr>
            <p:cNvPr id="59421" name="object 29"/>
            <p:cNvPicPr>
              <a:picLocks noChangeAspect="1" noChangeArrowheads="1"/>
            </p:cNvPicPr>
            <p:nvPr/>
          </p:nvPicPr>
          <p:blipFill>
            <a:blip r:embed="rId13"/>
            <a:srcRect/>
            <a:stretch>
              <a:fillRect/>
            </a:stretch>
          </p:blipFill>
          <p:spPr bwMode="auto">
            <a:xfrm>
              <a:off x="7737348" y="5458966"/>
              <a:ext cx="3525011" cy="1287780"/>
            </a:xfrm>
            <a:prstGeom prst="rect">
              <a:avLst/>
            </a:prstGeom>
            <a:noFill/>
            <a:ln w="9525">
              <a:noFill/>
              <a:miter lim="800000"/>
              <a:headEnd/>
              <a:tailEnd/>
            </a:ln>
          </p:spPr>
        </p:pic>
        <p:sp>
          <p:nvSpPr>
            <p:cNvPr id="59422" name="object 30"/>
            <p:cNvSpPr>
              <a:spLocks noChangeArrowheads="1"/>
            </p:cNvSpPr>
            <p:nvPr/>
          </p:nvSpPr>
          <p:spPr bwMode="auto">
            <a:xfrm>
              <a:off x="11353800" y="6281420"/>
              <a:ext cx="170815" cy="80010"/>
            </a:xfrm>
            <a:custGeom>
              <a:avLst/>
              <a:gdLst>
                <a:gd name="T0" fmla="*/ 170688 w 170815"/>
                <a:gd name="T1" fmla="*/ 67310 h 80010"/>
                <a:gd name="T2" fmla="*/ 86487 w 170815"/>
                <a:gd name="T3" fmla="*/ 67310 h 80010"/>
                <a:gd name="T4" fmla="*/ 86487 w 170815"/>
                <a:gd name="T5" fmla="*/ 0 h 80010"/>
                <a:gd name="T6" fmla="*/ 73025 w 170815"/>
                <a:gd name="T7" fmla="*/ 0 h 80010"/>
                <a:gd name="T8" fmla="*/ 73025 w 170815"/>
                <a:gd name="T9" fmla="*/ 67310 h 80010"/>
                <a:gd name="T10" fmla="*/ 0 w 170815"/>
                <a:gd name="T11" fmla="*/ 67310 h 80010"/>
                <a:gd name="T12" fmla="*/ 0 w 170815"/>
                <a:gd name="T13" fmla="*/ 80010 h 80010"/>
                <a:gd name="T14" fmla="*/ 170688 w 170815"/>
                <a:gd name="T15" fmla="*/ 80010 h 80010"/>
                <a:gd name="T16" fmla="*/ 170688 w 170815"/>
                <a:gd name="T17" fmla="*/ 67310 h 800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0815"/>
                <a:gd name="T28" fmla="*/ 0 h 80010"/>
                <a:gd name="T29" fmla="*/ 170815 w 170815"/>
                <a:gd name="T30" fmla="*/ 80010 h 800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0815" h="80010">
                  <a:moveTo>
                    <a:pt x="170688" y="67310"/>
                  </a:moveTo>
                  <a:lnTo>
                    <a:pt x="86487" y="67310"/>
                  </a:lnTo>
                  <a:lnTo>
                    <a:pt x="86487" y="0"/>
                  </a:lnTo>
                  <a:lnTo>
                    <a:pt x="73025" y="0"/>
                  </a:lnTo>
                  <a:lnTo>
                    <a:pt x="73025" y="67310"/>
                  </a:lnTo>
                  <a:lnTo>
                    <a:pt x="0" y="67310"/>
                  </a:lnTo>
                  <a:lnTo>
                    <a:pt x="0" y="80010"/>
                  </a:lnTo>
                  <a:lnTo>
                    <a:pt x="170688" y="80010"/>
                  </a:lnTo>
                  <a:lnTo>
                    <a:pt x="170688" y="67310"/>
                  </a:lnTo>
                  <a:close/>
                </a:path>
              </a:pathLst>
            </a:custGeom>
            <a:solidFill>
              <a:srgbClr val="000000"/>
            </a:solidFill>
            <a:ln w="9525">
              <a:noFill/>
              <a:miter lim="800000"/>
              <a:headEnd/>
              <a:tailEnd/>
            </a:ln>
          </p:spPr>
          <p:txBody>
            <a:bodyPr lIns="0" tIns="0" rIns="0" bIns="0"/>
            <a:lstStyle/>
            <a:p>
              <a:endParaRPr lang="es-AR"/>
            </a:p>
          </p:txBody>
        </p:sp>
      </p:grpSp>
      <p:sp>
        <p:nvSpPr>
          <p:cNvPr id="31" name="Rectángulo 30"/>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668894" y="716020"/>
            <a:ext cx="3535193" cy="321242"/>
          </a:xfrm>
        </p:spPr>
        <p:txBody>
          <a:bodyPr wrap="square" tIns="13335" rtlCol="0">
            <a:spAutoFit/>
          </a:bodyPr>
          <a:lstStyle/>
          <a:p>
            <a:pPr marL="12700">
              <a:spcBef>
                <a:spcPts val="105"/>
              </a:spcBef>
              <a:defRPr/>
            </a:pPr>
            <a:r>
              <a:rPr sz="2000" dirty="0">
                <a:solidFill>
                  <a:srgbClr val="000000"/>
                </a:solidFill>
              </a:rPr>
              <a:t>TENSIÓN</a:t>
            </a:r>
            <a:r>
              <a:rPr sz="2000" spc="-60" dirty="0">
                <a:solidFill>
                  <a:srgbClr val="000000"/>
                </a:solidFill>
              </a:rPr>
              <a:t> </a:t>
            </a:r>
            <a:r>
              <a:rPr sz="2000" dirty="0">
                <a:solidFill>
                  <a:srgbClr val="000000"/>
                </a:solidFill>
              </a:rPr>
              <a:t>APLICADA</a:t>
            </a:r>
            <a:r>
              <a:rPr sz="2000" spc="-15" dirty="0">
                <a:solidFill>
                  <a:srgbClr val="000000"/>
                </a:solidFill>
              </a:rPr>
              <a:t> </a:t>
            </a:r>
            <a:r>
              <a:rPr sz="2000" dirty="0">
                <a:solidFill>
                  <a:srgbClr val="000000"/>
                </a:solidFill>
              </a:rPr>
              <a:t>–</a:t>
            </a:r>
            <a:r>
              <a:rPr sz="2000" spc="-30" dirty="0">
                <a:solidFill>
                  <a:srgbClr val="000000"/>
                </a:solidFill>
              </a:rPr>
              <a:t> </a:t>
            </a:r>
            <a:r>
              <a:rPr sz="2000" dirty="0">
                <a:solidFill>
                  <a:srgbClr val="000000"/>
                </a:solidFill>
              </a:rPr>
              <a:t>IEC</a:t>
            </a:r>
            <a:r>
              <a:rPr sz="2000" spc="-40" dirty="0">
                <a:solidFill>
                  <a:srgbClr val="000000"/>
                </a:solidFill>
              </a:rPr>
              <a:t> </a:t>
            </a:r>
            <a:r>
              <a:rPr sz="2000" dirty="0">
                <a:solidFill>
                  <a:srgbClr val="000000"/>
                </a:solidFill>
              </a:rPr>
              <a:t>60076-</a:t>
            </a:r>
            <a:r>
              <a:rPr sz="2000" spc="-50" dirty="0">
                <a:solidFill>
                  <a:srgbClr val="000000"/>
                </a:solidFill>
              </a:rPr>
              <a:t>1</a:t>
            </a:r>
            <a:endParaRPr sz="2000"/>
          </a:p>
        </p:txBody>
      </p:sp>
      <p:pic>
        <p:nvPicPr>
          <p:cNvPr id="60419" name="object 4"/>
          <p:cNvPicPr>
            <a:picLocks noChangeAspect="1" noChangeArrowheads="1"/>
          </p:cNvPicPr>
          <p:nvPr/>
        </p:nvPicPr>
        <p:blipFill>
          <a:blip r:embed="rId2"/>
          <a:srcRect/>
          <a:stretch>
            <a:fillRect/>
          </a:stretch>
        </p:blipFill>
        <p:spPr bwMode="auto">
          <a:xfrm>
            <a:off x="2262602" y="1186947"/>
            <a:ext cx="5700362" cy="5644127"/>
          </a:xfrm>
          <a:prstGeom prst="rect">
            <a:avLst/>
          </a:prstGeom>
          <a:noFill/>
          <a:ln w="9525">
            <a:noFill/>
            <a:miter lim="800000"/>
            <a:headEnd/>
            <a:tailEnd/>
          </a:ln>
        </p:spPr>
      </p:pic>
      <p:sp>
        <p:nvSpPr>
          <p:cNvPr id="5" name="Rectángulo 4"/>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object 2"/>
          <p:cNvSpPr txBox="1">
            <a:spLocks noChangeArrowheads="1"/>
          </p:cNvSpPr>
          <p:nvPr/>
        </p:nvSpPr>
        <p:spPr bwMode="auto">
          <a:xfrm>
            <a:off x="917572" y="777293"/>
            <a:ext cx="8008911" cy="3028393"/>
          </a:xfrm>
          <a:prstGeom prst="rect">
            <a:avLst/>
          </a:prstGeom>
          <a:noFill/>
          <a:ln w="9525">
            <a:noFill/>
            <a:miter lim="800000"/>
            <a:headEnd/>
            <a:tailEnd/>
          </a:ln>
        </p:spPr>
        <p:txBody>
          <a:bodyPr lIns="0" tIns="12065" rIns="0" bIns="0">
            <a:spAutoFit/>
          </a:bodyPr>
          <a:lstStyle/>
          <a:p>
            <a:pPr marL="12700">
              <a:spcBef>
                <a:spcPts val="100"/>
              </a:spcBef>
              <a:tabLst>
                <a:tab pos="1820863" algn="l"/>
              </a:tabLst>
            </a:pPr>
            <a:r>
              <a:rPr lang="es-AR" altLang="en-US" sz="2800" b="1">
                <a:latin typeface="Calibri" pitchFamily="34" charset="0"/>
              </a:rPr>
              <a:t>ENSAYO DE	TENSIÓN APLICADA</a:t>
            </a:r>
            <a:endParaRPr lang="es-AR" altLang="en-US" sz="2800">
              <a:latin typeface="Calibri" pitchFamily="34" charset="0"/>
            </a:endParaRPr>
          </a:p>
          <a:p>
            <a:pPr marL="12700">
              <a:buFontTx/>
              <a:buChar char="-"/>
              <a:tabLst>
                <a:tab pos="1820863" algn="l"/>
              </a:tabLst>
            </a:pPr>
            <a:r>
              <a:rPr lang="es-AR" altLang="en-US" sz="2800">
                <a:latin typeface="Calibri" pitchFamily="34" charset="0"/>
              </a:rPr>
              <a:t>Ensayo en tensión alterna a 60Hz</a:t>
            </a:r>
          </a:p>
          <a:p>
            <a:pPr marL="12700">
              <a:buFontTx/>
              <a:buChar char="-"/>
              <a:tabLst>
                <a:tab pos="1820863" algn="l"/>
              </a:tabLst>
            </a:pPr>
            <a:r>
              <a:rPr lang="es-AR" altLang="en-US" sz="2800">
                <a:latin typeface="Calibri" pitchFamily="34" charset="0"/>
              </a:rPr>
              <a:t>La potencia de la fuente AC deberá ser como mínimo 1% de la potencia del transformador.</a:t>
            </a:r>
          </a:p>
          <a:p>
            <a:pPr marL="12700">
              <a:buFontTx/>
              <a:buChar char="-"/>
              <a:tabLst>
                <a:tab pos="1820863" algn="l"/>
              </a:tabLst>
            </a:pPr>
            <a:r>
              <a:rPr lang="es-AR" altLang="en-US" sz="2800">
                <a:latin typeface="Calibri" pitchFamily="34" charset="0"/>
              </a:rPr>
              <a:t>La	tensión	de	ensayo	deberá	seleccionarse	en	base	a	la siguiente tabla</a:t>
            </a:r>
          </a:p>
        </p:txBody>
      </p:sp>
      <p:pic>
        <p:nvPicPr>
          <p:cNvPr id="61443" name="object 3"/>
          <p:cNvPicPr>
            <a:picLocks noChangeAspect="1" noChangeArrowheads="1"/>
          </p:cNvPicPr>
          <p:nvPr/>
        </p:nvPicPr>
        <p:blipFill>
          <a:blip r:embed="rId2"/>
          <a:srcRect/>
          <a:stretch>
            <a:fillRect/>
          </a:stretch>
        </p:blipFill>
        <p:spPr bwMode="auto">
          <a:xfrm>
            <a:off x="1204400" y="3881214"/>
            <a:ext cx="6665274" cy="2662753"/>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a:grpSpLocks/>
          </p:cNvGrpSpPr>
          <p:nvPr/>
        </p:nvGrpSpPr>
        <p:grpSpPr bwMode="auto">
          <a:xfrm>
            <a:off x="0" y="127799"/>
            <a:ext cx="10693400" cy="7435051"/>
            <a:chOff x="0" y="115784"/>
            <a:chExt cx="12192000" cy="6742430"/>
          </a:xfrm>
        </p:grpSpPr>
        <p:pic>
          <p:nvPicPr>
            <p:cNvPr id="62472" name="object 3"/>
            <p:cNvPicPr>
              <a:picLocks noChangeAspect="1" noChangeArrowheads="1"/>
            </p:cNvPicPr>
            <p:nvPr/>
          </p:nvPicPr>
          <p:blipFill>
            <a:blip r:embed="rId2"/>
            <a:srcRect/>
            <a:stretch>
              <a:fillRect/>
            </a:stretch>
          </p:blipFill>
          <p:spPr bwMode="auto">
            <a:xfrm>
              <a:off x="0" y="115784"/>
              <a:ext cx="12191999" cy="6742212"/>
            </a:xfrm>
            <a:prstGeom prst="rect">
              <a:avLst/>
            </a:prstGeom>
            <a:noFill/>
            <a:ln w="9525">
              <a:noFill/>
              <a:miter lim="800000"/>
              <a:headEnd/>
              <a:tailEnd/>
            </a:ln>
          </p:spPr>
        </p:pic>
        <p:pic>
          <p:nvPicPr>
            <p:cNvPr id="62473" name="object 4"/>
            <p:cNvPicPr>
              <a:picLocks noChangeAspect="1" noChangeArrowheads="1"/>
            </p:cNvPicPr>
            <p:nvPr/>
          </p:nvPicPr>
          <p:blipFill>
            <a:blip r:embed="rId3"/>
            <a:srcRect/>
            <a:stretch>
              <a:fillRect/>
            </a:stretch>
          </p:blipFill>
          <p:spPr bwMode="auto">
            <a:xfrm>
              <a:off x="3886200" y="3872484"/>
              <a:ext cx="4771644" cy="2162555"/>
            </a:xfrm>
            <a:prstGeom prst="rect">
              <a:avLst/>
            </a:prstGeom>
            <a:noFill/>
            <a:ln w="9525">
              <a:noFill/>
              <a:miter lim="800000"/>
              <a:headEnd/>
              <a:tailEnd/>
            </a:ln>
          </p:spPr>
        </p:pic>
      </p:grpSp>
      <p:sp>
        <p:nvSpPr>
          <p:cNvPr id="62467" name="object 5"/>
          <p:cNvSpPr txBox="1">
            <a:spLocks noChangeArrowheads="1"/>
          </p:cNvSpPr>
          <p:nvPr/>
        </p:nvSpPr>
        <p:spPr bwMode="auto">
          <a:xfrm>
            <a:off x="948205" y="1703393"/>
            <a:ext cx="8234475" cy="2875787"/>
          </a:xfrm>
          <a:prstGeom prst="rect">
            <a:avLst/>
          </a:prstGeom>
          <a:noFill/>
          <a:ln w="9525">
            <a:noFill/>
            <a:miter lim="800000"/>
            <a:headEnd/>
            <a:tailEnd/>
          </a:ln>
        </p:spPr>
        <p:txBody>
          <a:bodyPr lIns="0" tIns="13335" rIns="0" bIns="0">
            <a:spAutoFit/>
          </a:bodyPr>
          <a:lstStyle/>
          <a:p>
            <a:pPr marL="298450" indent="-285750">
              <a:spcBef>
                <a:spcPts val="100"/>
              </a:spcBef>
              <a:buFont typeface="Arial" pitchFamily="34" charset="0"/>
              <a:buChar char="•"/>
              <a:tabLst>
                <a:tab pos="298450" algn="l"/>
              </a:tabLst>
            </a:pPr>
            <a:r>
              <a:rPr lang="es-AR" altLang="en-US" sz="2000">
                <a:latin typeface="Calibri" pitchFamily="34" charset="0"/>
              </a:rPr>
              <a:t>Para tensiones no incluidas en la tabla anterior, se deberá usar un nivel de tensión no menor a 1.65 veces la tensión nominal del transformador</a:t>
            </a:r>
          </a:p>
          <a:p>
            <a:pPr marL="298450" indent="-285750">
              <a:buFont typeface="Arial" pitchFamily="34" charset="0"/>
              <a:buChar char="•"/>
              <a:tabLst>
                <a:tab pos="298450" algn="l"/>
              </a:tabLst>
            </a:pPr>
            <a:r>
              <a:rPr lang="es-AR" altLang="en-US" sz="2000">
                <a:latin typeface="Calibri" pitchFamily="34" charset="0"/>
              </a:rPr>
              <a:t>Para transformadores ya en servicio, los niveles de tensión de prueba serán reducidos al 80% de los valores asignados en la tabla</a:t>
            </a:r>
          </a:p>
          <a:p>
            <a:pPr marL="298450" indent="-285750">
              <a:buFont typeface="Arial" pitchFamily="34" charset="0"/>
              <a:buChar char="•"/>
              <a:tabLst>
                <a:tab pos="298450" algn="l"/>
              </a:tabLst>
            </a:pPr>
            <a:r>
              <a:rPr lang="es-AR" altLang="en-US" sz="2000">
                <a:latin typeface="Calibri" pitchFamily="34" charset="0"/>
              </a:rPr>
              <a:t>En transformadores con cambiadores de toma, el ensayo debe hacerse en el tap principal.</a:t>
            </a:r>
          </a:p>
          <a:p>
            <a:pPr marL="298450" indent="-285750">
              <a:buFont typeface="Arial" pitchFamily="34" charset="0"/>
              <a:buChar char="•"/>
              <a:tabLst>
                <a:tab pos="298450" algn="l"/>
              </a:tabLst>
            </a:pPr>
            <a:r>
              <a:rPr lang="es-AR" altLang="en-US" sz="2000">
                <a:latin typeface="Calibri" pitchFamily="34" charset="0"/>
              </a:rPr>
              <a:t>El tiempo de duración de la prueba es 1 minuto</a:t>
            </a:r>
          </a:p>
          <a:p>
            <a:pPr marL="298450" indent="-285750">
              <a:tabLst>
                <a:tab pos="298450" algn="l"/>
              </a:tabLst>
            </a:pPr>
            <a:endParaRPr lang="es-AR" altLang="en-US" sz="2200">
              <a:latin typeface="Calibri" pitchFamily="34" charset="0"/>
            </a:endParaRPr>
          </a:p>
          <a:p>
            <a:pPr marL="298450" indent="-285750">
              <a:tabLst>
                <a:tab pos="298450" algn="l"/>
              </a:tabLst>
            </a:pPr>
            <a:r>
              <a:rPr lang="es-AR" altLang="en-US" sz="2400" b="1">
                <a:latin typeface="Calibri" pitchFamily="34" charset="0"/>
              </a:rPr>
              <a:t>Circuito de Prueba</a:t>
            </a:r>
            <a:endParaRPr lang="es-AR" altLang="en-US" sz="2400">
              <a:latin typeface="Calibri" pitchFamily="34" charset="0"/>
            </a:endParaRPr>
          </a:p>
        </p:txBody>
      </p:sp>
      <p:sp>
        <p:nvSpPr>
          <p:cNvPr id="6" name="object 6"/>
          <p:cNvSpPr txBox="1">
            <a:spLocks noGrp="1"/>
          </p:cNvSpPr>
          <p:nvPr>
            <p:ph type="title"/>
          </p:nvPr>
        </p:nvSpPr>
        <p:spPr>
          <a:xfrm>
            <a:off x="945420" y="1081908"/>
            <a:ext cx="2258140" cy="382156"/>
          </a:xfrm>
        </p:spPr>
        <p:txBody>
          <a:bodyPr wrap="square" lIns="0" tIns="12700" rIns="0" bIns="0" rtlCol="0">
            <a:spAutoFit/>
          </a:bodyPr>
          <a:lstStyle/>
          <a:p>
            <a:pPr marL="12700">
              <a:spcBef>
                <a:spcPts val="100"/>
              </a:spcBef>
              <a:defRPr/>
            </a:pPr>
            <a:r>
              <a:rPr sz="2400" spc="-10" dirty="0">
                <a:solidFill>
                  <a:srgbClr val="000000"/>
                </a:solidFill>
              </a:rPr>
              <a:t>Consideraciones</a:t>
            </a:r>
            <a:endParaRPr sz="2400"/>
          </a:p>
        </p:txBody>
      </p:sp>
      <p:sp>
        <p:nvSpPr>
          <p:cNvPr id="7" name="Rectángulo 6"/>
          <p:cNvSpPr/>
          <p:nvPr/>
        </p:nvSpPr>
        <p:spPr>
          <a:xfrm>
            <a:off x="0" y="6783808"/>
            <a:ext cx="10693400" cy="779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8" name="Rectángulo 7"/>
          <p:cNvSpPr/>
          <p:nvPr/>
        </p:nvSpPr>
        <p:spPr>
          <a:xfrm>
            <a:off x="7886383" y="127799"/>
            <a:ext cx="2606516" cy="628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9" name="Rectángulo 8"/>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2" y="871829"/>
            <a:ext cx="3760790" cy="1120820"/>
          </a:xfrm>
        </p:spPr>
        <p:txBody>
          <a:bodyPr lIns="0" tIns="12700" rIns="0" bIns="0" rtlCol="0">
            <a:spAutoFit/>
          </a:bodyPr>
          <a:lstStyle/>
          <a:p>
            <a:pPr marL="12700">
              <a:spcBef>
                <a:spcPts val="100"/>
              </a:spcBef>
              <a:defRPr/>
            </a:pPr>
            <a:r>
              <a:rPr sz="3600" dirty="0">
                <a:latin typeface="Century Gothic"/>
                <a:cs typeface="Century Gothic"/>
              </a:rPr>
              <a:t>TENSIÓN</a:t>
            </a:r>
            <a:r>
              <a:rPr sz="3600" spc="5" dirty="0">
                <a:latin typeface="Century Gothic"/>
                <a:cs typeface="Century Gothic"/>
              </a:rPr>
              <a:t> </a:t>
            </a:r>
            <a:r>
              <a:rPr sz="3600" spc="-10" dirty="0">
                <a:latin typeface="Century Gothic"/>
                <a:cs typeface="Century Gothic"/>
              </a:rPr>
              <a:t>APLICADA</a:t>
            </a:r>
            <a:endParaRPr sz="3600" dirty="0">
              <a:latin typeface="Century Gothic"/>
              <a:cs typeface="Century Gothic"/>
            </a:endParaRPr>
          </a:p>
        </p:txBody>
      </p:sp>
      <p:sp>
        <p:nvSpPr>
          <p:cNvPr id="63491" name="object 4"/>
          <p:cNvSpPr txBox="1">
            <a:spLocks noChangeArrowheads="1"/>
          </p:cNvSpPr>
          <p:nvPr/>
        </p:nvSpPr>
        <p:spPr bwMode="auto">
          <a:xfrm>
            <a:off x="605681" y="2610234"/>
            <a:ext cx="5579225" cy="3345510"/>
          </a:xfrm>
          <a:prstGeom prst="rect">
            <a:avLst/>
          </a:prstGeom>
          <a:noFill/>
          <a:ln w="9525">
            <a:noFill/>
            <a:miter lim="800000"/>
            <a:headEnd/>
            <a:tailEnd/>
          </a:ln>
        </p:spPr>
        <p:txBody>
          <a:bodyPr lIns="0" tIns="13335" rIns="0" bIns="0">
            <a:spAutoFit/>
          </a:bodyPr>
          <a:lstStyle/>
          <a:p>
            <a:pPr marL="12700" algn="just">
              <a:spcBef>
                <a:spcPts val="100"/>
              </a:spcBef>
            </a:pPr>
            <a:r>
              <a:rPr lang="es-AR" altLang="en-US" sz="2000" b="1">
                <a:solidFill>
                  <a:srgbClr val="FF0000"/>
                </a:solidFill>
                <a:latin typeface="Calibri" pitchFamily="34" charset="0"/>
              </a:rPr>
              <a:t>CRITERIOS DE ACEPTACIÓN:</a:t>
            </a:r>
            <a:endParaRPr lang="es-AR" altLang="en-US" sz="2000">
              <a:latin typeface="Calibri" pitchFamily="34" charset="0"/>
            </a:endParaRPr>
          </a:p>
          <a:p>
            <a:pPr marL="12700"/>
            <a:endParaRPr lang="es-AR" altLang="en-US" sz="2000">
              <a:latin typeface="Calibri" pitchFamily="34" charset="0"/>
            </a:endParaRPr>
          </a:p>
          <a:p>
            <a:pPr marL="12700" algn="just">
              <a:lnSpc>
                <a:spcPct val="90000"/>
              </a:lnSpc>
              <a:spcBef>
                <a:spcPts val="1725"/>
              </a:spcBef>
            </a:pPr>
            <a:r>
              <a:rPr lang="es-AR" altLang="en-US" sz="2000">
                <a:latin typeface="Calibri" pitchFamily="34" charset="0"/>
              </a:rPr>
              <a:t>La prueba es una prueba de PASA / NO PASA, se considera aceptado si durante el tiempo que se aplica el voltaje no se observa evidencia de una posible falla.</a:t>
            </a:r>
          </a:p>
          <a:p>
            <a:pPr marL="12700"/>
            <a:endParaRPr lang="es-AR" altLang="en-US" sz="2000">
              <a:latin typeface="Calibri" pitchFamily="34" charset="0"/>
            </a:endParaRPr>
          </a:p>
          <a:p>
            <a:pPr marL="12700" algn="just">
              <a:lnSpc>
                <a:spcPts val="2163"/>
              </a:lnSpc>
              <a:spcBef>
                <a:spcPts val="1738"/>
              </a:spcBef>
            </a:pPr>
            <a:r>
              <a:rPr lang="es-AR" altLang="en-US" sz="2000">
                <a:latin typeface="Calibri" pitchFamily="34" charset="0"/>
              </a:rPr>
              <a:t>El  monitoreo  incluyen  sonidos  inusuales  como  golpes, aumento repentino en la corriente de prueba y colapso en el voltaje de prueba.</a:t>
            </a:r>
          </a:p>
        </p:txBody>
      </p:sp>
      <p:pic>
        <p:nvPicPr>
          <p:cNvPr id="63492" name="object 5"/>
          <p:cNvPicPr>
            <a:picLocks noChangeAspect="1" noChangeArrowheads="1"/>
          </p:cNvPicPr>
          <p:nvPr/>
        </p:nvPicPr>
        <p:blipFill>
          <a:blip r:embed="rId2"/>
          <a:srcRect/>
          <a:stretch>
            <a:fillRect/>
          </a:stretch>
        </p:blipFill>
        <p:spPr bwMode="auto">
          <a:xfrm>
            <a:off x="7481204" y="3194955"/>
            <a:ext cx="2463102" cy="3105670"/>
          </a:xfrm>
          <a:prstGeom prst="rect">
            <a:avLst/>
          </a:prstGeom>
          <a:noFill/>
          <a:ln w="9525">
            <a:noFill/>
            <a:miter lim="800000"/>
            <a:headEnd/>
            <a:tailEnd/>
          </a:ln>
        </p:spPr>
      </p:pic>
      <p:sp>
        <p:nvSpPr>
          <p:cNvPr id="6" name="Rectángulo 5"/>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3 Rectángulo"/>
          <p:cNvSpPr>
            <a:spLocks noChangeArrowheads="1"/>
          </p:cNvSpPr>
          <p:nvPr/>
        </p:nvSpPr>
        <p:spPr bwMode="auto">
          <a:xfrm>
            <a:off x="334169" y="472679"/>
            <a:ext cx="9962406" cy="5909310"/>
          </a:xfrm>
          <a:prstGeom prst="rect">
            <a:avLst/>
          </a:prstGeom>
          <a:noFill/>
          <a:ln w="9525">
            <a:noFill/>
            <a:miter lim="800000"/>
            <a:headEnd/>
            <a:tailEnd/>
          </a:ln>
        </p:spPr>
        <p:txBody>
          <a:bodyPr>
            <a:spAutoFit/>
          </a:bodyPr>
          <a:lstStyle/>
          <a:p>
            <a:pPr algn="just"/>
            <a:r>
              <a:rPr lang="es-AR" altLang="en-US" b="1">
                <a:latin typeface="NotoSans-Regular"/>
              </a:rPr>
              <a:t>7. Prueba de tensión soportada de CA de fuente separada o Prueba de voltaje aplicado</a:t>
            </a:r>
          </a:p>
          <a:p>
            <a:pPr algn="just"/>
            <a:endParaRPr lang="es-ES" altLang="en-US" b="1">
              <a:latin typeface="NotoSans-Regular"/>
            </a:endParaRPr>
          </a:p>
          <a:p>
            <a:pPr algn="just"/>
            <a:r>
              <a:rPr lang="es-AR" altLang="en-US" b="1">
                <a:latin typeface="NotoSans-Regular"/>
              </a:rPr>
              <a:t>7.1 Referencias / Estándares</a:t>
            </a:r>
          </a:p>
          <a:p>
            <a:pPr algn="just"/>
            <a:endParaRPr lang="es-AR" altLang="en-US" b="1">
              <a:latin typeface="NotoSans-Regular"/>
            </a:endParaRPr>
          </a:p>
          <a:p>
            <a:pPr algn="just"/>
            <a:r>
              <a:rPr lang="pt-BR" altLang="en-US">
                <a:latin typeface="NotoSans-Regular"/>
              </a:rPr>
              <a:t>• IEC 60076 (2000), cláusula: 11,</a:t>
            </a:r>
            <a:r>
              <a:rPr lang="es-AR" altLang="en-US">
                <a:latin typeface="NotoSans-Regular"/>
              </a:rPr>
              <a:t>"Prueba de tensión soportada de CA de fuente separada" [3]</a:t>
            </a:r>
          </a:p>
          <a:p>
            <a:pPr algn="just"/>
            <a:r>
              <a:rPr lang="es-AR" altLang="en-US">
                <a:latin typeface="NotoSans-Regular"/>
              </a:rPr>
              <a:t>• IEEE C57.12.90-1999, cláusula 10.6: “Pruebas de voltaje aplicado” [51]</a:t>
            </a:r>
          </a:p>
          <a:p>
            <a:pPr algn="just"/>
            <a:r>
              <a:rPr lang="es-AR" altLang="en-US">
                <a:latin typeface="NotoSans-Regular"/>
              </a:rPr>
              <a:t>• IEEE C57.12.00-2000, cláusula 5.10: “Niveles de aislamiento” [50]</a:t>
            </a:r>
          </a:p>
          <a:p>
            <a:pPr algn="just"/>
            <a:endParaRPr lang="es-AR" altLang="en-US">
              <a:latin typeface="NotoSans-Regular"/>
            </a:endParaRPr>
          </a:p>
          <a:p>
            <a:pPr algn="just"/>
            <a:r>
              <a:rPr lang="es-AR" altLang="en-US" b="1">
                <a:latin typeface="NotoSans-Regular"/>
              </a:rPr>
              <a:t>Nota:</a:t>
            </a:r>
          </a:p>
          <a:p>
            <a:pPr algn="just"/>
            <a:r>
              <a:rPr lang="es-AR" altLang="en-US">
                <a:latin typeface="NotoSans-Regular"/>
              </a:rPr>
              <a:t>La prueba de resistencia de CA de fuente separada o la prueba de voltaje aplicado es una </a:t>
            </a:r>
            <a:r>
              <a:rPr lang="es-AR" altLang="en-US" b="1">
                <a:latin typeface="NotoSans-Regular"/>
              </a:rPr>
              <a:t>prueba de rutina según el estándar IEC [1] y el </a:t>
            </a:r>
            <a:r>
              <a:rPr lang="es-AR" altLang="en-US">
                <a:latin typeface="NotoSans-Regular"/>
              </a:rPr>
              <a:t>estándar IEEE [50].</a:t>
            </a:r>
          </a:p>
          <a:p>
            <a:pPr algn="just"/>
            <a:endParaRPr lang="es-AR" altLang="en-US">
              <a:latin typeface="NotoSans-Regular"/>
            </a:endParaRPr>
          </a:p>
          <a:p>
            <a:pPr algn="just"/>
            <a:r>
              <a:rPr lang="es-AR" altLang="en-US" b="1">
                <a:latin typeface="NotoSans-Regular"/>
              </a:rPr>
              <a:t>7.2 Objetivo de la prueba</a:t>
            </a:r>
          </a:p>
          <a:p>
            <a:pPr algn="just"/>
            <a:endParaRPr lang="es-AR" altLang="en-US" b="1">
              <a:latin typeface="NotoSans-Regular"/>
            </a:endParaRPr>
          </a:p>
          <a:p>
            <a:pPr algn="just"/>
            <a:r>
              <a:rPr lang="es-AR" altLang="en-US">
                <a:latin typeface="NotoSans-Regular"/>
              </a:rPr>
              <a:t>El propósito de la prueba de Tension  Aplicada es verificar la integridad del aislamiento principal.</a:t>
            </a:r>
          </a:p>
          <a:p>
            <a:pPr algn="just"/>
            <a:r>
              <a:rPr lang="es-AR" altLang="en-US">
                <a:latin typeface="NotoSans-Regular"/>
              </a:rPr>
              <a:t>Este aislamiento principal no solo significa el sistema de aislamiento entre los dos devanados (aislamiento principal), sino también, de manera más general, el aislamiento entre el devanado y tierra (aislamiento final) y todas las conexiones a tierra y entre sí.</a:t>
            </a:r>
          </a:p>
        </p:txBody>
      </p:sp>
      <p:sp>
        <p:nvSpPr>
          <p:cNvPr id="3" name="Rectángulo 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3 Rectángulo"/>
          <p:cNvSpPr>
            <a:spLocks noChangeArrowheads="1"/>
          </p:cNvSpPr>
          <p:nvPr/>
        </p:nvSpPr>
        <p:spPr bwMode="auto">
          <a:xfrm>
            <a:off x="208856" y="472678"/>
            <a:ext cx="10150376" cy="5078313"/>
          </a:xfrm>
          <a:prstGeom prst="rect">
            <a:avLst/>
          </a:prstGeom>
          <a:noFill/>
          <a:ln w="9525">
            <a:noFill/>
            <a:miter lim="800000"/>
            <a:headEnd/>
            <a:tailEnd/>
          </a:ln>
        </p:spPr>
        <p:txBody>
          <a:bodyPr>
            <a:spAutoFit/>
          </a:bodyPr>
          <a:lstStyle/>
          <a:p>
            <a:pPr algn="just"/>
            <a:r>
              <a:rPr lang="es-AR" altLang="en-US" b="1" dirty="0">
                <a:latin typeface="NotoSans-Regular"/>
              </a:rPr>
              <a:t>7.3 General</a:t>
            </a:r>
          </a:p>
          <a:p>
            <a:pPr algn="just"/>
            <a:endParaRPr lang="es-AR" altLang="en-US" b="1" dirty="0">
              <a:latin typeface="NotoSans-Regular"/>
            </a:endParaRPr>
          </a:p>
          <a:p>
            <a:pPr algn="just"/>
            <a:r>
              <a:rPr lang="es-AR" altLang="en-US" dirty="0">
                <a:latin typeface="NotoSans-Regular"/>
              </a:rPr>
              <a:t>Se aplica una fuente de CA separada al transformador, de ahí el nombre "prueba de voltaje aplicado". El transformador no está magnetizado para esta prueba, como ocurre, por ejemplo, durante la prueba de tensión inducida, consulte la sección 8.</a:t>
            </a:r>
          </a:p>
          <a:p>
            <a:pPr algn="just"/>
            <a:endParaRPr lang="es-AR" altLang="en-US" dirty="0">
              <a:latin typeface="NotoSans-Regular"/>
            </a:endParaRPr>
          </a:p>
          <a:p>
            <a:pPr algn="just"/>
            <a:r>
              <a:rPr lang="es-AR" altLang="en-US" dirty="0">
                <a:latin typeface="NotoSans-Regular"/>
              </a:rPr>
              <a:t>Prueba de voltaje Up se refiere al nivel de aislamiento del devanado del transformador para transformadores con aislamiento uniforme. Cada parte del devanado está expuesta a la tensión de prueba </a:t>
            </a:r>
            <a:r>
              <a:rPr lang="es-AR" altLang="en-US" dirty="0" err="1">
                <a:latin typeface="NotoSans-Regular"/>
              </a:rPr>
              <a:t>completa,Up</a:t>
            </a:r>
            <a:r>
              <a:rPr lang="es-AR" altLang="en-US" dirty="0">
                <a:latin typeface="NotoSans-Regular"/>
              </a:rPr>
              <a:t>, entre el sinuoso y la tierra.</a:t>
            </a:r>
          </a:p>
          <a:p>
            <a:pPr algn="just"/>
            <a:r>
              <a:rPr lang="es-AR" altLang="en-US" dirty="0">
                <a:latin typeface="NotoSans-Regular"/>
              </a:rPr>
              <a:t>Con aislamiento no uniforme (aislamiento graduado) la tensión de prueba, Up, se refiere a los requisitos de aislamiento del extremo del devanado con los requisitos más bajos, generalmente el neutro.</a:t>
            </a:r>
          </a:p>
          <a:p>
            <a:pPr algn="just"/>
            <a:endParaRPr lang="es-AR" altLang="en-US" dirty="0">
              <a:latin typeface="NotoSans-Regular"/>
            </a:endParaRPr>
          </a:p>
          <a:p>
            <a:pPr algn="just"/>
            <a:r>
              <a:rPr lang="es-AR" altLang="en-US" dirty="0">
                <a:latin typeface="NotoSans-Regular"/>
              </a:rPr>
              <a:t>Prueba de voltaje Up en </a:t>
            </a:r>
            <a:r>
              <a:rPr lang="es-AR" altLang="en-US" dirty="0" err="1">
                <a:latin typeface="NotoSans-Regular"/>
              </a:rPr>
              <a:t>kV</a:t>
            </a:r>
            <a:r>
              <a:rPr lang="es-AR" altLang="en-US" dirty="0">
                <a:latin typeface="NotoSans-Regular"/>
              </a:rPr>
              <a:t> </a:t>
            </a:r>
            <a:r>
              <a:rPr lang="es-AR" altLang="en-US" dirty="0" err="1">
                <a:latin typeface="NotoSans-Regular"/>
              </a:rPr>
              <a:t>rms</a:t>
            </a:r>
            <a:r>
              <a:rPr lang="es-AR" altLang="en-US" dirty="0">
                <a:latin typeface="NotoSans-Regular"/>
              </a:rPr>
              <a:t>-valor de acuerdo con IEC se da en la tabla 2, 3 y 4 de la norma mencionada anteriormente [3]; según IEEE en las tablas 5, 6, 7 y 8 de IEEE C57.12.00-2000 [50].</a:t>
            </a:r>
          </a:p>
          <a:p>
            <a:pPr algn="just"/>
            <a:r>
              <a:rPr lang="es-AR" altLang="en-US" dirty="0">
                <a:latin typeface="NotoSans-Regular"/>
              </a:rPr>
              <a:t>El voltaje de prueba debe ajustarse usando un voltímetro de pico     .</a:t>
            </a:r>
          </a:p>
          <a:p>
            <a:pPr algn="just"/>
            <a:r>
              <a:rPr lang="es-AR" altLang="en-US" dirty="0">
                <a:latin typeface="NotoSans-Regular"/>
              </a:rPr>
              <a:t>En pruebas repetidas, pueden aplicarse voltajes de prueba algo reducidos.</a:t>
            </a:r>
          </a:p>
        </p:txBody>
      </p:sp>
      <p:pic>
        <p:nvPicPr>
          <p:cNvPr id="65539" name="Picture 2"/>
          <p:cNvPicPr>
            <a:picLocks noChangeAspect="1" noChangeArrowheads="1"/>
          </p:cNvPicPr>
          <p:nvPr/>
        </p:nvPicPr>
        <p:blipFill>
          <a:blip r:embed="rId2"/>
          <a:srcRect/>
          <a:stretch>
            <a:fillRect/>
          </a:stretch>
        </p:blipFill>
        <p:spPr bwMode="auto">
          <a:xfrm>
            <a:off x="7847030" y="4924433"/>
            <a:ext cx="710109" cy="304615"/>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3 Rectángulo"/>
          <p:cNvSpPr>
            <a:spLocks noChangeArrowheads="1"/>
          </p:cNvSpPr>
          <p:nvPr/>
        </p:nvSpPr>
        <p:spPr bwMode="auto">
          <a:xfrm>
            <a:off x="334169" y="523448"/>
            <a:ext cx="10087720" cy="3416320"/>
          </a:xfrm>
          <a:prstGeom prst="rect">
            <a:avLst/>
          </a:prstGeom>
          <a:noFill/>
          <a:ln w="9525">
            <a:noFill/>
            <a:miter lim="800000"/>
            <a:headEnd/>
            <a:tailEnd/>
          </a:ln>
        </p:spPr>
        <p:txBody>
          <a:bodyPr>
            <a:spAutoFit/>
          </a:bodyPr>
          <a:lstStyle/>
          <a:p>
            <a:pPr algn="just"/>
            <a:r>
              <a:rPr lang="es-AR" altLang="en-US" b="1" dirty="0">
                <a:latin typeface="NotoSans-Regular"/>
              </a:rPr>
              <a:t>7.4 Principio y circuito de medida</a:t>
            </a:r>
          </a:p>
          <a:p>
            <a:pPr algn="just"/>
            <a:r>
              <a:rPr lang="es-AR" altLang="en-US" b="1" dirty="0">
                <a:latin typeface="NotoSans-Regular"/>
              </a:rPr>
              <a:t>7.4.1 Principio</a:t>
            </a:r>
          </a:p>
          <a:p>
            <a:pPr algn="just"/>
            <a:r>
              <a:rPr lang="es-AR" altLang="en-US" dirty="0">
                <a:latin typeface="NotoSans-Regular"/>
              </a:rPr>
              <a:t>La prueba de voltaje aplicado se realiza a la frecuencia nominal en lugar de la frecuencia de prueba más alta necesaria para la prueba de voltaje </a:t>
            </a:r>
            <a:r>
              <a:rPr lang="es-AR" altLang="en-US" dirty="0" err="1">
                <a:latin typeface="NotoSans-Regular"/>
              </a:rPr>
              <a:t>inducido,consulte</a:t>
            </a:r>
            <a:r>
              <a:rPr lang="es-AR" altLang="en-US" dirty="0">
                <a:latin typeface="NotoSans-Regular"/>
              </a:rPr>
              <a:t> la sección 8.</a:t>
            </a:r>
          </a:p>
          <a:p>
            <a:pPr algn="just"/>
            <a:r>
              <a:rPr lang="es-AR" altLang="en-US" dirty="0">
                <a:latin typeface="NotoSans-Regular"/>
              </a:rPr>
              <a:t>El principio de prueba de se muestra en la figura 7.1:</a:t>
            </a:r>
          </a:p>
          <a:p>
            <a:pPr algn="just"/>
            <a:r>
              <a:rPr lang="es-AR" altLang="en-US" dirty="0">
                <a:latin typeface="NotoSans-Regular"/>
              </a:rPr>
              <a:t>Para la prueba de voltaje aplicado, el diagrama equivalente del transformador bajo prueba es un circuito paralelo R-C compuesto por la capacitancia efectiva </a:t>
            </a:r>
            <a:r>
              <a:rPr lang="es-AR" altLang="en-US" dirty="0" err="1">
                <a:latin typeface="NotoSans-Regular"/>
              </a:rPr>
              <a:t>Cp</a:t>
            </a:r>
            <a:r>
              <a:rPr lang="es-AR" altLang="en-US" dirty="0">
                <a:latin typeface="NotoSans-Regular"/>
              </a:rPr>
              <a:t> y la resistencia R, correspondiente a las pérdidas dieléctricas del transformador bajo prueba. Capacitancia efectiva C</a:t>
            </a:r>
            <a:r>
              <a:rPr lang="es-AR" altLang="en-US" sz="1000" dirty="0">
                <a:latin typeface="NotoSans-Regular"/>
              </a:rPr>
              <a:t>E</a:t>
            </a:r>
            <a:r>
              <a:rPr lang="es-AR" altLang="en-US" dirty="0">
                <a:latin typeface="NotoSans-Regular"/>
              </a:rPr>
              <a:t> se define como la capacitancia entre el devanado bajo prueba y tierra (incluida la capacitancia del </a:t>
            </a:r>
            <a:r>
              <a:rPr lang="es-AR" altLang="en-US" dirty="0" err="1">
                <a:latin typeface="NotoSans-Regular"/>
              </a:rPr>
              <a:t>bushing</a:t>
            </a:r>
            <a:r>
              <a:rPr lang="es-AR" altLang="en-US" dirty="0">
                <a:latin typeface="NotoSans-Regular"/>
              </a:rPr>
              <a:t>) o entre los otros devanados C</a:t>
            </a:r>
            <a:r>
              <a:rPr lang="es-AR" altLang="en-US" sz="1000" dirty="0">
                <a:latin typeface="NotoSans-Regular"/>
              </a:rPr>
              <a:t>W</a:t>
            </a:r>
            <a:r>
              <a:rPr lang="es-AR" altLang="en-US" dirty="0">
                <a:latin typeface="NotoSans-Regular"/>
              </a:rPr>
              <a:t> , ver figura 7.2 y 7.3.</a:t>
            </a:r>
          </a:p>
        </p:txBody>
      </p:sp>
      <p:pic>
        <p:nvPicPr>
          <p:cNvPr id="66563" name="Picture 4"/>
          <p:cNvPicPr>
            <a:picLocks noChangeAspect="1" noChangeArrowheads="1"/>
          </p:cNvPicPr>
          <p:nvPr/>
        </p:nvPicPr>
        <p:blipFill>
          <a:blip r:embed="rId2"/>
          <a:srcRect/>
          <a:stretch>
            <a:fillRect/>
          </a:stretch>
        </p:blipFill>
        <p:spPr bwMode="auto">
          <a:xfrm>
            <a:off x="271512" y="4017765"/>
            <a:ext cx="3191312" cy="2762541"/>
          </a:xfrm>
          <a:prstGeom prst="rect">
            <a:avLst/>
          </a:prstGeom>
          <a:noFill/>
          <a:ln w="9525">
            <a:noFill/>
            <a:miter lim="800000"/>
            <a:headEnd/>
            <a:tailEnd/>
          </a:ln>
        </p:spPr>
      </p:pic>
      <p:pic>
        <p:nvPicPr>
          <p:cNvPr id="66564" name="Picture 5"/>
          <p:cNvPicPr>
            <a:picLocks noChangeAspect="1" noChangeArrowheads="1"/>
          </p:cNvPicPr>
          <p:nvPr/>
        </p:nvPicPr>
        <p:blipFill>
          <a:blip r:embed="rId3"/>
          <a:srcRect/>
          <a:stretch>
            <a:fillRect/>
          </a:stretch>
        </p:blipFill>
        <p:spPr bwMode="auto">
          <a:xfrm>
            <a:off x="3529658" y="3781424"/>
            <a:ext cx="3487886" cy="3450551"/>
          </a:xfrm>
          <a:prstGeom prst="rect">
            <a:avLst/>
          </a:prstGeom>
          <a:noFill/>
          <a:ln w="9525">
            <a:noFill/>
            <a:miter lim="800000"/>
            <a:headEnd/>
            <a:tailEnd/>
          </a:ln>
        </p:spPr>
      </p:pic>
      <p:pic>
        <p:nvPicPr>
          <p:cNvPr id="66565" name="Picture 6"/>
          <p:cNvPicPr>
            <a:picLocks noChangeAspect="1" noChangeArrowheads="1"/>
          </p:cNvPicPr>
          <p:nvPr/>
        </p:nvPicPr>
        <p:blipFill>
          <a:blip r:embed="rId4"/>
          <a:srcRect/>
          <a:stretch>
            <a:fillRect/>
          </a:stretch>
        </p:blipFill>
        <p:spPr bwMode="auto">
          <a:xfrm>
            <a:off x="7226400" y="3852863"/>
            <a:ext cx="3316625" cy="3394868"/>
          </a:xfrm>
          <a:prstGeom prst="rect">
            <a:avLst/>
          </a:prstGeom>
          <a:noFill/>
          <a:ln w="9525">
            <a:noFill/>
            <a:miter lim="800000"/>
            <a:headEnd/>
            <a:tailEnd/>
          </a:ln>
        </p:spPr>
      </p:pic>
      <p:sp>
        <p:nvSpPr>
          <p:cNvPr id="6" name="Rectángulo 5"/>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3 Rectángulo"/>
          <p:cNvSpPr>
            <a:spLocks noChangeArrowheads="1"/>
          </p:cNvSpPr>
          <p:nvPr/>
        </p:nvSpPr>
        <p:spPr bwMode="auto">
          <a:xfrm>
            <a:off x="208855" y="315119"/>
            <a:ext cx="10087720" cy="923330"/>
          </a:xfrm>
          <a:prstGeom prst="rect">
            <a:avLst/>
          </a:prstGeom>
          <a:noFill/>
          <a:ln w="9525">
            <a:noFill/>
            <a:miter lim="800000"/>
            <a:headEnd/>
            <a:tailEnd/>
          </a:ln>
        </p:spPr>
        <p:txBody>
          <a:bodyPr>
            <a:spAutoFit/>
          </a:bodyPr>
          <a:lstStyle/>
          <a:p>
            <a:r>
              <a:rPr lang="es-AR" altLang="en-US" b="1"/>
              <a:t>7.4.2 Circuito de medida</a:t>
            </a:r>
          </a:p>
          <a:p>
            <a:endParaRPr lang="es-AR" altLang="en-US" b="1"/>
          </a:p>
          <a:p>
            <a:r>
              <a:rPr lang="es-AR" altLang="en-US"/>
              <a:t>El circuito de medición del laboratorio de pruebas se muestra en la figura 7.4.</a:t>
            </a:r>
          </a:p>
        </p:txBody>
      </p:sp>
      <p:pic>
        <p:nvPicPr>
          <p:cNvPr id="67587" name="Picture 2"/>
          <p:cNvPicPr>
            <a:picLocks noChangeAspect="1" noChangeArrowheads="1"/>
          </p:cNvPicPr>
          <p:nvPr/>
        </p:nvPicPr>
        <p:blipFill>
          <a:blip r:embed="rId2"/>
          <a:srcRect/>
          <a:stretch>
            <a:fillRect/>
          </a:stretch>
        </p:blipFill>
        <p:spPr bwMode="auto">
          <a:xfrm>
            <a:off x="1712615" y="1260475"/>
            <a:ext cx="4511278" cy="6066036"/>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1" y="871829"/>
            <a:ext cx="3713450" cy="1120820"/>
          </a:xfrm>
        </p:spPr>
        <p:txBody>
          <a:bodyPr lIns="0" tIns="12700" rIns="0" bIns="0" rtlCol="0">
            <a:spAutoFit/>
          </a:bodyPr>
          <a:lstStyle/>
          <a:p>
            <a:pPr marL="12700">
              <a:spcBef>
                <a:spcPts val="100"/>
              </a:spcBef>
              <a:defRPr/>
            </a:pPr>
            <a:r>
              <a:rPr sz="3600" dirty="0">
                <a:latin typeface="Century Gothic"/>
                <a:cs typeface="Century Gothic"/>
              </a:rPr>
              <a:t>TENSIÓN</a:t>
            </a:r>
            <a:r>
              <a:rPr sz="3600" spc="5" dirty="0">
                <a:latin typeface="Century Gothic"/>
                <a:cs typeface="Century Gothic"/>
              </a:rPr>
              <a:t> </a:t>
            </a:r>
            <a:r>
              <a:rPr sz="3600" spc="-10" dirty="0">
                <a:latin typeface="Century Gothic"/>
                <a:cs typeface="Century Gothic"/>
              </a:rPr>
              <a:t>INDUCIDA</a:t>
            </a:r>
            <a:endParaRPr sz="3600" dirty="0">
              <a:latin typeface="Century Gothic"/>
              <a:cs typeface="Century Gothic"/>
            </a:endParaRPr>
          </a:p>
        </p:txBody>
      </p:sp>
      <p:sp>
        <p:nvSpPr>
          <p:cNvPr id="4" name="object 4"/>
          <p:cNvSpPr txBox="1"/>
          <p:nvPr/>
        </p:nvSpPr>
        <p:spPr>
          <a:xfrm>
            <a:off x="3468394" y="5392032"/>
            <a:ext cx="6395154" cy="1136850"/>
          </a:xfrm>
          <a:prstGeom prst="rect">
            <a:avLst/>
          </a:prstGeom>
        </p:spPr>
        <p:txBody>
          <a:bodyPr lIns="0" tIns="109855" rIns="0" bIns="0">
            <a:spAutoFit/>
          </a:bodyPr>
          <a:lstStyle/>
          <a:p>
            <a:pPr marL="12700">
              <a:spcBef>
                <a:spcPts val="865"/>
              </a:spcBef>
              <a:defRPr/>
            </a:pPr>
            <a:r>
              <a:rPr sz="2000" b="1" spc="-10" dirty="0">
                <a:solidFill>
                  <a:srgbClr val="001F5F"/>
                </a:solidFill>
                <a:latin typeface="Calibri"/>
                <a:cs typeface="Calibri"/>
              </a:rPr>
              <a:t>Objetivo:</a:t>
            </a:r>
            <a:endParaRPr sz="2000">
              <a:latin typeface="Calibri"/>
              <a:cs typeface="Calibri"/>
            </a:endParaRPr>
          </a:p>
          <a:p>
            <a:pPr marL="68580">
              <a:spcBef>
                <a:spcPts val="770"/>
              </a:spcBef>
              <a:defRPr/>
            </a:pPr>
            <a:r>
              <a:rPr sz="2000" dirty="0">
                <a:latin typeface="Calibri"/>
                <a:cs typeface="Calibri"/>
              </a:rPr>
              <a:t>Medir</a:t>
            </a:r>
            <a:r>
              <a:rPr sz="2000" spc="-40" dirty="0">
                <a:latin typeface="Calibri"/>
                <a:cs typeface="Calibri"/>
              </a:rPr>
              <a:t> </a:t>
            </a:r>
            <a:r>
              <a:rPr sz="2000" dirty="0">
                <a:latin typeface="Calibri"/>
                <a:cs typeface="Calibri"/>
              </a:rPr>
              <a:t>los</a:t>
            </a:r>
            <a:r>
              <a:rPr sz="2000" spc="-30" dirty="0">
                <a:latin typeface="Calibri"/>
                <a:cs typeface="Calibri"/>
              </a:rPr>
              <a:t> </a:t>
            </a:r>
            <a:r>
              <a:rPr sz="2000" dirty="0">
                <a:latin typeface="Calibri"/>
                <a:cs typeface="Calibri"/>
              </a:rPr>
              <a:t>aislamientos secundarios</a:t>
            </a:r>
            <a:r>
              <a:rPr sz="2000" spc="-40" dirty="0">
                <a:latin typeface="Calibri"/>
                <a:cs typeface="Calibri"/>
              </a:rPr>
              <a:t> </a:t>
            </a:r>
            <a:r>
              <a:rPr sz="2000" dirty="0">
                <a:latin typeface="Calibri"/>
                <a:cs typeface="Calibri"/>
              </a:rPr>
              <a:t>y</a:t>
            </a:r>
            <a:r>
              <a:rPr sz="2000" spc="-35" dirty="0">
                <a:latin typeface="Calibri"/>
                <a:cs typeface="Calibri"/>
              </a:rPr>
              <a:t> </a:t>
            </a:r>
            <a:r>
              <a:rPr sz="2000" dirty="0">
                <a:latin typeface="Calibri"/>
                <a:cs typeface="Calibri"/>
              </a:rPr>
              <a:t>actividad</a:t>
            </a:r>
            <a:r>
              <a:rPr sz="2000" spc="-25" dirty="0">
                <a:latin typeface="Calibri"/>
                <a:cs typeface="Calibri"/>
              </a:rPr>
              <a:t> </a:t>
            </a:r>
            <a:r>
              <a:rPr sz="2000" dirty="0">
                <a:latin typeface="Calibri"/>
                <a:cs typeface="Calibri"/>
              </a:rPr>
              <a:t>de</a:t>
            </a:r>
            <a:r>
              <a:rPr sz="2000" spc="-40" dirty="0">
                <a:latin typeface="Calibri"/>
                <a:cs typeface="Calibri"/>
              </a:rPr>
              <a:t> </a:t>
            </a:r>
            <a:r>
              <a:rPr sz="2000" dirty="0">
                <a:latin typeface="Calibri"/>
                <a:cs typeface="Calibri"/>
              </a:rPr>
              <a:t>descargas</a:t>
            </a:r>
            <a:r>
              <a:rPr sz="2000" spc="-25" dirty="0">
                <a:latin typeface="Calibri"/>
                <a:cs typeface="Calibri"/>
              </a:rPr>
              <a:t> </a:t>
            </a:r>
            <a:r>
              <a:rPr sz="2000" spc="-10" dirty="0">
                <a:latin typeface="Calibri"/>
                <a:cs typeface="Calibri"/>
              </a:rPr>
              <a:t>parciales.</a:t>
            </a:r>
            <a:endParaRPr sz="2000">
              <a:latin typeface="Calibri"/>
              <a:cs typeface="Calibri"/>
            </a:endParaRPr>
          </a:p>
        </p:txBody>
      </p:sp>
      <p:grpSp>
        <p:nvGrpSpPr>
          <p:cNvPr id="2" name="object 5"/>
          <p:cNvGrpSpPr>
            <a:grpSpLocks/>
          </p:cNvGrpSpPr>
          <p:nvPr/>
        </p:nvGrpSpPr>
        <p:grpSpPr bwMode="auto">
          <a:xfrm>
            <a:off x="7149819" y="3870709"/>
            <a:ext cx="1893623" cy="565463"/>
            <a:chOff x="8151876" y="3509771"/>
            <a:chExt cx="2159635" cy="513715"/>
          </a:xfrm>
        </p:grpSpPr>
        <p:sp>
          <p:nvSpPr>
            <p:cNvPr id="68660" name="object 6"/>
            <p:cNvSpPr>
              <a:spLocks noChangeArrowheads="1"/>
            </p:cNvSpPr>
            <p:nvPr/>
          </p:nvSpPr>
          <p:spPr bwMode="auto">
            <a:xfrm>
              <a:off x="8174736" y="3529583"/>
              <a:ext cx="2113915" cy="475615"/>
            </a:xfrm>
            <a:custGeom>
              <a:avLst/>
              <a:gdLst>
                <a:gd name="T0" fmla="*/ 2023872 w 2113915"/>
                <a:gd name="T1" fmla="*/ 0 h 475614"/>
                <a:gd name="T2" fmla="*/ 89916 w 2113915"/>
                <a:gd name="T3" fmla="*/ 0 h 475614"/>
                <a:gd name="T4" fmla="*/ 55118 w 2113915"/>
                <a:gd name="T5" fmla="*/ 6223 h 475614"/>
                <a:gd name="T6" fmla="*/ 26416 w 2113915"/>
                <a:gd name="T7" fmla="*/ 23113 h 475614"/>
                <a:gd name="T8" fmla="*/ 7112 w 2113915"/>
                <a:gd name="T9" fmla="*/ 48387 h 475614"/>
                <a:gd name="T10" fmla="*/ 0 w 2113915"/>
                <a:gd name="T11" fmla="*/ 79501 h 475614"/>
                <a:gd name="T12" fmla="*/ 0 w 2113915"/>
                <a:gd name="T13" fmla="*/ 395604 h 475614"/>
                <a:gd name="T14" fmla="*/ 7112 w 2113915"/>
                <a:gd name="T15" fmla="*/ 426719 h 475614"/>
                <a:gd name="T16" fmla="*/ 26416 w 2113915"/>
                <a:gd name="T17" fmla="*/ 451992 h 475614"/>
                <a:gd name="T18" fmla="*/ 55118 w 2113915"/>
                <a:gd name="T19" fmla="*/ 468883 h 475614"/>
                <a:gd name="T20" fmla="*/ 89916 w 2113915"/>
                <a:gd name="T21" fmla="*/ 475106 h 475614"/>
                <a:gd name="T22" fmla="*/ 2023872 w 2113915"/>
                <a:gd name="T23" fmla="*/ 475106 h 475614"/>
                <a:gd name="T24" fmla="*/ 2059051 w 2113915"/>
                <a:gd name="T25" fmla="*/ 468883 h 475614"/>
                <a:gd name="T26" fmla="*/ 2087626 w 2113915"/>
                <a:gd name="T27" fmla="*/ 451992 h 475614"/>
                <a:gd name="T28" fmla="*/ 2106803 w 2113915"/>
                <a:gd name="T29" fmla="*/ 426719 h 475614"/>
                <a:gd name="T30" fmla="*/ 2113788 w 2113915"/>
                <a:gd name="T31" fmla="*/ 395604 h 475614"/>
                <a:gd name="T32" fmla="*/ 2113788 w 2113915"/>
                <a:gd name="T33" fmla="*/ 79501 h 475614"/>
                <a:gd name="T34" fmla="*/ 2106803 w 2113915"/>
                <a:gd name="T35" fmla="*/ 48387 h 475614"/>
                <a:gd name="T36" fmla="*/ 2087626 w 2113915"/>
                <a:gd name="T37" fmla="*/ 23113 h 475614"/>
                <a:gd name="T38" fmla="*/ 2059051 w 2113915"/>
                <a:gd name="T39" fmla="*/ 6223 h 475614"/>
                <a:gd name="T40" fmla="*/ 2023872 w 2113915"/>
                <a:gd name="T41" fmla="*/ 0 h 4756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13915"/>
                <a:gd name="T64" fmla="*/ 0 h 475614"/>
                <a:gd name="T65" fmla="*/ 2113915 w 2113915"/>
                <a:gd name="T66" fmla="*/ 475614 h 4756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13915" h="475614">
                  <a:moveTo>
                    <a:pt x="2023872" y="0"/>
                  </a:moveTo>
                  <a:lnTo>
                    <a:pt x="89916" y="0"/>
                  </a:lnTo>
                  <a:lnTo>
                    <a:pt x="55118" y="6223"/>
                  </a:lnTo>
                  <a:lnTo>
                    <a:pt x="26416" y="23113"/>
                  </a:lnTo>
                  <a:lnTo>
                    <a:pt x="7112" y="48387"/>
                  </a:lnTo>
                  <a:lnTo>
                    <a:pt x="0" y="79501"/>
                  </a:lnTo>
                  <a:lnTo>
                    <a:pt x="0" y="395604"/>
                  </a:lnTo>
                  <a:lnTo>
                    <a:pt x="7112" y="426719"/>
                  </a:lnTo>
                  <a:lnTo>
                    <a:pt x="26416" y="451992"/>
                  </a:lnTo>
                  <a:lnTo>
                    <a:pt x="55118" y="468883"/>
                  </a:lnTo>
                  <a:lnTo>
                    <a:pt x="89916" y="475106"/>
                  </a:lnTo>
                  <a:lnTo>
                    <a:pt x="2023872" y="475106"/>
                  </a:lnTo>
                  <a:lnTo>
                    <a:pt x="2059051" y="468883"/>
                  </a:lnTo>
                  <a:lnTo>
                    <a:pt x="2087626" y="451992"/>
                  </a:lnTo>
                  <a:lnTo>
                    <a:pt x="2106803" y="426719"/>
                  </a:lnTo>
                  <a:lnTo>
                    <a:pt x="2113788" y="395604"/>
                  </a:lnTo>
                  <a:lnTo>
                    <a:pt x="2113788" y="79501"/>
                  </a:lnTo>
                  <a:lnTo>
                    <a:pt x="2106803" y="48387"/>
                  </a:lnTo>
                  <a:lnTo>
                    <a:pt x="2087626" y="23113"/>
                  </a:lnTo>
                  <a:lnTo>
                    <a:pt x="2059051" y="6223"/>
                  </a:lnTo>
                  <a:lnTo>
                    <a:pt x="2023872" y="0"/>
                  </a:lnTo>
                  <a:close/>
                </a:path>
              </a:pathLst>
            </a:custGeom>
            <a:solidFill>
              <a:srgbClr val="FFFF99"/>
            </a:solidFill>
            <a:ln w="9525">
              <a:noFill/>
              <a:miter lim="800000"/>
              <a:headEnd/>
              <a:tailEnd/>
            </a:ln>
          </p:spPr>
          <p:txBody>
            <a:bodyPr lIns="0" tIns="0" rIns="0" bIns="0"/>
            <a:lstStyle/>
            <a:p>
              <a:endParaRPr lang="es-AR"/>
            </a:p>
          </p:txBody>
        </p:sp>
        <p:sp>
          <p:nvSpPr>
            <p:cNvPr id="68661" name="object 7"/>
            <p:cNvSpPr>
              <a:spLocks noChangeArrowheads="1"/>
            </p:cNvSpPr>
            <p:nvPr/>
          </p:nvSpPr>
          <p:spPr bwMode="auto">
            <a:xfrm>
              <a:off x="8151876" y="3509771"/>
              <a:ext cx="2159635" cy="513715"/>
            </a:xfrm>
            <a:custGeom>
              <a:avLst/>
              <a:gdLst>
                <a:gd name="T0" fmla="*/ 2159127 w 2159634"/>
                <a:gd name="T1" fmla="*/ 87630 h 513714"/>
                <a:gd name="T2" fmla="*/ 2146554 w 2159634"/>
                <a:gd name="T3" fmla="*/ 53098 h 513714"/>
                <a:gd name="T4" fmla="*/ 2121789 w 2159634"/>
                <a:gd name="T5" fmla="*/ 25019 h 513714"/>
                <a:gd name="T6" fmla="*/ 2114169 w 2159634"/>
                <a:gd name="T7" fmla="*/ 20840 h 513714"/>
                <a:gd name="T8" fmla="*/ 2114169 w 2159634"/>
                <a:gd name="T9" fmla="*/ 93726 h 513714"/>
                <a:gd name="T10" fmla="*/ 2114169 w 2159634"/>
                <a:gd name="T11" fmla="*/ 414401 h 513714"/>
                <a:gd name="T12" fmla="*/ 2090674 w 2159634"/>
                <a:gd name="T13" fmla="*/ 459359 h 513714"/>
                <a:gd name="T14" fmla="*/ 2045843 w 2159634"/>
                <a:gd name="T15" fmla="*/ 473837 h 513714"/>
                <a:gd name="T16" fmla="*/ 112395 w 2159634"/>
                <a:gd name="T17" fmla="*/ 473837 h 513714"/>
                <a:gd name="T18" fmla="*/ 64008 w 2159634"/>
                <a:gd name="T19" fmla="*/ 455549 h 513714"/>
                <a:gd name="T20" fmla="*/ 44958 w 2159634"/>
                <a:gd name="T21" fmla="*/ 413639 h 513714"/>
                <a:gd name="T22" fmla="*/ 44958 w 2159634"/>
                <a:gd name="T23" fmla="*/ 99060 h 513714"/>
                <a:gd name="T24" fmla="*/ 45847 w 2159634"/>
                <a:gd name="T25" fmla="*/ 91440 h 513714"/>
                <a:gd name="T26" fmla="*/ 67945 w 2159634"/>
                <a:gd name="T27" fmla="*/ 54622 h 513714"/>
                <a:gd name="T28" fmla="*/ 112395 w 2159634"/>
                <a:gd name="T29" fmla="*/ 39751 h 513714"/>
                <a:gd name="T30" fmla="*/ 2047494 w 2159634"/>
                <a:gd name="T31" fmla="*/ 39636 h 513714"/>
                <a:gd name="T32" fmla="*/ 2072259 w 2159634"/>
                <a:gd name="T33" fmla="*/ 44069 h 513714"/>
                <a:gd name="T34" fmla="*/ 2092579 w 2159634"/>
                <a:gd name="T35" fmla="*/ 55511 h 513714"/>
                <a:gd name="T36" fmla="*/ 2106930 w 2159634"/>
                <a:gd name="T37" fmla="*/ 72390 h 513714"/>
                <a:gd name="T38" fmla="*/ 2114169 w 2159634"/>
                <a:gd name="T39" fmla="*/ 93726 h 513714"/>
                <a:gd name="T40" fmla="*/ 2114169 w 2159634"/>
                <a:gd name="T41" fmla="*/ 20840 h 513714"/>
                <a:gd name="T42" fmla="*/ 2087753 w 2159634"/>
                <a:gd name="T43" fmla="*/ 6350 h 513714"/>
                <a:gd name="T44" fmla="*/ 2047494 w 2159634"/>
                <a:gd name="T45" fmla="*/ 0 h 513714"/>
                <a:gd name="T46" fmla="*/ 110617 w 2159634"/>
                <a:gd name="T47" fmla="*/ 0 h 513714"/>
                <a:gd name="T48" fmla="*/ 67437 w 2159634"/>
                <a:gd name="T49" fmla="*/ 7620 h 513714"/>
                <a:gd name="T50" fmla="*/ 29845 w 2159634"/>
                <a:gd name="T51" fmla="*/ 31750 h 513714"/>
                <a:gd name="T52" fmla="*/ 4318 w 2159634"/>
                <a:gd name="T53" fmla="*/ 70104 h 513714"/>
                <a:gd name="T54" fmla="*/ 0 w 2159634"/>
                <a:gd name="T55" fmla="*/ 89916 h 513714"/>
                <a:gd name="T56" fmla="*/ 0 w 2159634"/>
                <a:gd name="T57" fmla="*/ 415925 h 513714"/>
                <a:gd name="T58" fmla="*/ 11811 w 2159634"/>
                <a:gd name="T59" fmla="*/ 458597 h 513714"/>
                <a:gd name="T60" fmla="*/ 41529 w 2159634"/>
                <a:gd name="T61" fmla="*/ 491363 h 513714"/>
                <a:gd name="T62" fmla="*/ 85217 w 2159634"/>
                <a:gd name="T63" fmla="*/ 510921 h 513714"/>
                <a:gd name="T64" fmla="*/ 2048383 w 2159634"/>
                <a:gd name="T65" fmla="*/ 513461 h 513714"/>
                <a:gd name="T66" fmla="*/ 2088769 w 2159634"/>
                <a:gd name="T67" fmla="*/ 506603 h 513714"/>
                <a:gd name="T68" fmla="*/ 2114169 w 2159634"/>
                <a:gd name="T69" fmla="*/ 492252 h 513714"/>
                <a:gd name="T70" fmla="*/ 2123186 w 2159634"/>
                <a:gd name="T71" fmla="*/ 487172 h 513714"/>
                <a:gd name="T72" fmla="*/ 2147951 w 2159634"/>
                <a:gd name="T73" fmla="*/ 458470 h 513714"/>
                <a:gd name="T74" fmla="*/ 2159127 w 2159634"/>
                <a:gd name="T75" fmla="*/ 423545 h 513714"/>
                <a:gd name="T76" fmla="*/ 2159127 w 2159634"/>
                <a:gd name="T77" fmla="*/ 87630 h 5137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59634"/>
                <a:gd name="T118" fmla="*/ 0 h 513714"/>
                <a:gd name="T119" fmla="*/ 2159634 w 2159634"/>
                <a:gd name="T120" fmla="*/ 513714 h 5137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59634" h="513714">
                  <a:moveTo>
                    <a:pt x="2159127" y="87630"/>
                  </a:moveTo>
                  <a:lnTo>
                    <a:pt x="2146554" y="53098"/>
                  </a:lnTo>
                  <a:lnTo>
                    <a:pt x="2121789" y="25019"/>
                  </a:lnTo>
                  <a:lnTo>
                    <a:pt x="2114169" y="20840"/>
                  </a:lnTo>
                  <a:lnTo>
                    <a:pt x="2114169" y="93726"/>
                  </a:lnTo>
                  <a:lnTo>
                    <a:pt x="2114169" y="414401"/>
                  </a:lnTo>
                  <a:lnTo>
                    <a:pt x="2090674" y="459359"/>
                  </a:lnTo>
                  <a:lnTo>
                    <a:pt x="2045843" y="473837"/>
                  </a:lnTo>
                  <a:lnTo>
                    <a:pt x="112395" y="473837"/>
                  </a:lnTo>
                  <a:lnTo>
                    <a:pt x="64008" y="455549"/>
                  </a:lnTo>
                  <a:lnTo>
                    <a:pt x="44958" y="413639"/>
                  </a:lnTo>
                  <a:lnTo>
                    <a:pt x="44958" y="99060"/>
                  </a:lnTo>
                  <a:lnTo>
                    <a:pt x="45847" y="91440"/>
                  </a:lnTo>
                  <a:lnTo>
                    <a:pt x="67945" y="54622"/>
                  </a:lnTo>
                  <a:lnTo>
                    <a:pt x="112395" y="39751"/>
                  </a:lnTo>
                  <a:lnTo>
                    <a:pt x="2047494" y="39636"/>
                  </a:lnTo>
                  <a:lnTo>
                    <a:pt x="2072259" y="44069"/>
                  </a:lnTo>
                  <a:lnTo>
                    <a:pt x="2092579" y="55511"/>
                  </a:lnTo>
                  <a:lnTo>
                    <a:pt x="2106930" y="72390"/>
                  </a:lnTo>
                  <a:lnTo>
                    <a:pt x="2114169" y="93726"/>
                  </a:lnTo>
                  <a:lnTo>
                    <a:pt x="2114169" y="20840"/>
                  </a:lnTo>
                  <a:lnTo>
                    <a:pt x="2087753" y="6350"/>
                  </a:lnTo>
                  <a:lnTo>
                    <a:pt x="2047494" y="0"/>
                  </a:lnTo>
                  <a:lnTo>
                    <a:pt x="110617" y="0"/>
                  </a:lnTo>
                  <a:lnTo>
                    <a:pt x="67437" y="7620"/>
                  </a:lnTo>
                  <a:lnTo>
                    <a:pt x="29845" y="31750"/>
                  </a:lnTo>
                  <a:lnTo>
                    <a:pt x="4318" y="70104"/>
                  </a:lnTo>
                  <a:lnTo>
                    <a:pt x="0" y="89916"/>
                  </a:lnTo>
                  <a:lnTo>
                    <a:pt x="0" y="415925"/>
                  </a:lnTo>
                  <a:lnTo>
                    <a:pt x="11811" y="458597"/>
                  </a:lnTo>
                  <a:lnTo>
                    <a:pt x="41529" y="491363"/>
                  </a:lnTo>
                  <a:lnTo>
                    <a:pt x="85217" y="510921"/>
                  </a:lnTo>
                  <a:lnTo>
                    <a:pt x="2048383" y="513461"/>
                  </a:lnTo>
                  <a:lnTo>
                    <a:pt x="2088769" y="506603"/>
                  </a:lnTo>
                  <a:lnTo>
                    <a:pt x="2114169" y="492252"/>
                  </a:lnTo>
                  <a:lnTo>
                    <a:pt x="2123186" y="487172"/>
                  </a:lnTo>
                  <a:lnTo>
                    <a:pt x="2147951" y="458470"/>
                  </a:lnTo>
                  <a:lnTo>
                    <a:pt x="2159127" y="423545"/>
                  </a:lnTo>
                  <a:lnTo>
                    <a:pt x="2159127" y="87630"/>
                  </a:lnTo>
                  <a:close/>
                </a:path>
              </a:pathLst>
            </a:custGeom>
            <a:solidFill>
              <a:srgbClr val="006666"/>
            </a:solidFill>
            <a:ln w="9525">
              <a:noFill/>
              <a:miter lim="800000"/>
              <a:headEnd/>
              <a:tailEnd/>
            </a:ln>
          </p:spPr>
          <p:txBody>
            <a:bodyPr lIns="0" tIns="0" rIns="0" bIns="0"/>
            <a:lstStyle/>
            <a:p>
              <a:endParaRPr lang="es-AR"/>
            </a:p>
          </p:txBody>
        </p:sp>
      </p:grpSp>
      <p:grpSp>
        <p:nvGrpSpPr>
          <p:cNvPr id="5" name="object 8"/>
          <p:cNvGrpSpPr>
            <a:grpSpLocks/>
          </p:cNvGrpSpPr>
          <p:nvPr/>
        </p:nvGrpSpPr>
        <p:grpSpPr bwMode="auto">
          <a:xfrm>
            <a:off x="4316347" y="2513948"/>
            <a:ext cx="2788917" cy="1356762"/>
            <a:chOff x="4920996" y="2279904"/>
            <a:chExt cx="3180715" cy="1229995"/>
          </a:xfrm>
        </p:grpSpPr>
        <p:sp>
          <p:nvSpPr>
            <p:cNvPr id="68654" name="object 9"/>
            <p:cNvSpPr>
              <a:spLocks noChangeArrowheads="1"/>
            </p:cNvSpPr>
            <p:nvPr/>
          </p:nvSpPr>
          <p:spPr bwMode="auto">
            <a:xfrm>
              <a:off x="6106668" y="2301240"/>
              <a:ext cx="1478280" cy="473709"/>
            </a:xfrm>
            <a:custGeom>
              <a:avLst/>
              <a:gdLst>
                <a:gd name="T0" fmla="*/ 1398905 w 1478279"/>
                <a:gd name="T1" fmla="*/ 0 h 473710"/>
                <a:gd name="T2" fmla="*/ 78486 w 1478279"/>
                <a:gd name="T3" fmla="*/ 0 h 473710"/>
                <a:gd name="T4" fmla="*/ 47879 w 1478279"/>
                <a:gd name="T5" fmla="*/ 6096 h 473710"/>
                <a:gd name="T6" fmla="*/ 22987 w 1478279"/>
                <a:gd name="T7" fmla="*/ 22987 h 473710"/>
                <a:gd name="T8" fmla="*/ 6096 w 1478279"/>
                <a:gd name="T9" fmla="*/ 47879 h 473710"/>
                <a:gd name="T10" fmla="*/ 0 w 1478279"/>
                <a:gd name="T11" fmla="*/ 78486 h 473710"/>
                <a:gd name="T12" fmla="*/ 0 w 1478279"/>
                <a:gd name="T13" fmla="*/ 394462 h 473710"/>
                <a:gd name="T14" fmla="*/ 6096 w 1478279"/>
                <a:gd name="T15" fmla="*/ 425069 h 473710"/>
                <a:gd name="T16" fmla="*/ 22987 w 1478279"/>
                <a:gd name="T17" fmla="*/ 450214 h 473710"/>
                <a:gd name="T18" fmla="*/ 47879 w 1478279"/>
                <a:gd name="T19" fmla="*/ 467360 h 473710"/>
                <a:gd name="T20" fmla="*/ 78486 w 1478279"/>
                <a:gd name="T21" fmla="*/ 473583 h 473710"/>
                <a:gd name="T22" fmla="*/ 1398905 w 1478279"/>
                <a:gd name="T23" fmla="*/ 473583 h 473710"/>
                <a:gd name="T24" fmla="*/ 1429892 w 1478279"/>
                <a:gd name="T25" fmla="*/ 467360 h 473710"/>
                <a:gd name="T26" fmla="*/ 1455039 w 1478279"/>
                <a:gd name="T27" fmla="*/ 450214 h 473710"/>
                <a:gd name="T28" fmla="*/ 1471930 w 1478279"/>
                <a:gd name="T29" fmla="*/ 425069 h 473710"/>
                <a:gd name="T30" fmla="*/ 1478153 w 1478279"/>
                <a:gd name="T31" fmla="*/ 394462 h 473710"/>
                <a:gd name="T32" fmla="*/ 1478153 w 1478279"/>
                <a:gd name="T33" fmla="*/ 78486 h 473710"/>
                <a:gd name="T34" fmla="*/ 1471930 w 1478279"/>
                <a:gd name="T35" fmla="*/ 47879 h 473710"/>
                <a:gd name="T36" fmla="*/ 1455039 w 1478279"/>
                <a:gd name="T37" fmla="*/ 22987 h 473710"/>
                <a:gd name="T38" fmla="*/ 1429892 w 1478279"/>
                <a:gd name="T39" fmla="*/ 6096 h 473710"/>
                <a:gd name="T40" fmla="*/ 1398905 w 1478279"/>
                <a:gd name="T41" fmla="*/ 0 h 4737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78279"/>
                <a:gd name="T64" fmla="*/ 0 h 473710"/>
                <a:gd name="T65" fmla="*/ 1478279 w 1478279"/>
                <a:gd name="T66" fmla="*/ 473710 h 4737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78279" h="473710">
                  <a:moveTo>
                    <a:pt x="1398905" y="0"/>
                  </a:moveTo>
                  <a:lnTo>
                    <a:pt x="78486" y="0"/>
                  </a:lnTo>
                  <a:lnTo>
                    <a:pt x="47879" y="6096"/>
                  </a:lnTo>
                  <a:lnTo>
                    <a:pt x="22987" y="22987"/>
                  </a:lnTo>
                  <a:lnTo>
                    <a:pt x="6096" y="47879"/>
                  </a:lnTo>
                  <a:lnTo>
                    <a:pt x="0" y="78486"/>
                  </a:lnTo>
                  <a:lnTo>
                    <a:pt x="0" y="394462"/>
                  </a:lnTo>
                  <a:lnTo>
                    <a:pt x="6096" y="425069"/>
                  </a:lnTo>
                  <a:lnTo>
                    <a:pt x="22987" y="450214"/>
                  </a:lnTo>
                  <a:lnTo>
                    <a:pt x="47879" y="467360"/>
                  </a:lnTo>
                  <a:lnTo>
                    <a:pt x="78486" y="473583"/>
                  </a:lnTo>
                  <a:lnTo>
                    <a:pt x="1398905" y="473583"/>
                  </a:lnTo>
                  <a:lnTo>
                    <a:pt x="1429892" y="467360"/>
                  </a:lnTo>
                  <a:lnTo>
                    <a:pt x="1455039" y="450214"/>
                  </a:lnTo>
                  <a:lnTo>
                    <a:pt x="1471930" y="425069"/>
                  </a:lnTo>
                  <a:lnTo>
                    <a:pt x="1478153" y="394462"/>
                  </a:lnTo>
                  <a:lnTo>
                    <a:pt x="1478153" y="78486"/>
                  </a:lnTo>
                  <a:lnTo>
                    <a:pt x="1471930" y="47879"/>
                  </a:lnTo>
                  <a:lnTo>
                    <a:pt x="1455039" y="22987"/>
                  </a:lnTo>
                  <a:lnTo>
                    <a:pt x="1429892" y="6096"/>
                  </a:lnTo>
                  <a:lnTo>
                    <a:pt x="1398905" y="0"/>
                  </a:lnTo>
                  <a:close/>
                </a:path>
              </a:pathLst>
            </a:custGeom>
            <a:solidFill>
              <a:srgbClr val="FFFF99"/>
            </a:solidFill>
            <a:ln w="9525">
              <a:noFill/>
              <a:miter lim="800000"/>
              <a:headEnd/>
              <a:tailEnd/>
            </a:ln>
          </p:spPr>
          <p:txBody>
            <a:bodyPr lIns="0" tIns="0" rIns="0" bIns="0"/>
            <a:lstStyle/>
            <a:p>
              <a:endParaRPr lang="es-AR"/>
            </a:p>
          </p:txBody>
        </p:sp>
        <p:sp>
          <p:nvSpPr>
            <p:cNvPr id="68655" name="object 10"/>
            <p:cNvSpPr>
              <a:spLocks noChangeArrowheads="1"/>
            </p:cNvSpPr>
            <p:nvPr/>
          </p:nvSpPr>
          <p:spPr bwMode="auto">
            <a:xfrm>
              <a:off x="6086856" y="2279903"/>
              <a:ext cx="1517650" cy="516890"/>
            </a:xfrm>
            <a:custGeom>
              <a:avLst/>
              <a:gdLst>
                <a:gd name="T0" fmla="*/ 1517396 w 1517650"/>
                <a:gd name="T1" fmla="*/ 88519 h 516889"/>
                <a:gd name="T2" fmla="*/ 1506347 w 1517650"/>
                <a:gd name="T3" fmla="*/ 53467 h 516889"/>
                <a:gd name="T4" fmla="*/ 1484884 w 1517650"/>
                <a:gd name="T5" fmla="*/ 25781 h 516889"/>
                <a:gd name="T6" fmla="*/ 1477772 w 1517650"/>
                <a:gd name="T7" fmla="*/ 21374 h 516889"/>
                <a:gd name="T8" fmla="*/ 1477772 w 1517650"/>
                <a:gd name="T9" fmla="*/ 94615 h 516889"/>
                <a:gd name="T10" fmla="*/ 1477772 w 1517650"/>
                <a:gd name="T11" fmla="*/ 415544 h 516889"/>
                <a:gd name="T12" fmla="*/ 1457452 w 1517650"/>
                <a:gd name="T13" fmla="*/ 459994 h 516889"/>
                <a:gd name="T14" fmla="*/ 1417574 w 1517650"/>
                <a:gd name="T15" fmla="*/ 474345 h 516889"/>
                <a:gd name="T16" fmla="*/ 93726 w 1517650"/>
                <a:gd name="T17" fmla="*/ 474218 h 516889"/>
                <a:gd name="T18" fmla="*/ 56388 w 1517650"/>
                <a:gd name="T19" fmla="*/ 456819 h 516889"/>
                <a:gd name="T20" fmla="*/ 39624 w 1517650"/>
                <a:gd name="T21" fmla="*/ 420878 h 516889"/>
                <a:gd name="T22" fmla="*/ 39624 w 1517650"/>
                <a:gd name="T23" fmla="*/ 99187 h 516889"/>
                <a:gd name="T24" fmla="*/ 59563 w 1517650"/>
                <a:gd name="T25" fmla="*/ 55499 h 516889"/>
                <a:gd name="T26" fmla="*/ 93726 w 1517650"/>
                <a:gd name="T27" fmla="*/ 40386 h 516889"/>
                <a:gd name="T28" fmla="*/ 1419098 w 1517650"/>
                <a:gd name="T29" fmla="*/ 40386 h 516889"/>
                <a:gd name="T30" fmla="*/ 1440688 w 1517650"/>
                <a:gd name="T31" fmla="*/ 44450 h 516889"/>
                <a:gd name="T32" fmla="*/ 1458849 w 1517650"/>
                <a:gd name="T33" fmla="*/ 56007 h 516889"/>
                <a:gd name="T34" fmla="*/ 1471676 w 1517650"/>
                <a:gd name="T35" fmla="*/ 73279 h 516889"/>
                <a:gd name="T36" fmla="*/ 1477772 w 1517650"/>
                <a:gd name="T37" fmla="*/ 94615 h 516889"/>
                <a:gd name="T38" fmla="*/ 1477772 w 1517650"/>
                <a:gd name="T39" fmla="*/ 21374 h 516889"/>
                <a:gd name="T40" fmla="*/ 1455039 w 1517650"/>
                <a:gd name="T41" fmla="*/ 7239 h 516889"/>
                <a:gd name="T42" fmla="*/ 1419098 w 1517650"/>
                <a:gd name="T43" fmla="*/ 0 h 516889"/>
                <a:gd name="T44" fmla="*/ 97536 w 1517650"/>
                <a:gd name="T45" fmla="*/ 0 h 516889"/>
                <a:gd name="T46" fmla="*/ 59436 w 1517650"/>
                <a:gd name="T47" fmla="*/ 8382 h 516889"/>
                <a:gd name="T48" fmla="*/ 26162 w 1517650"/>
                <a:gd name="T49" fmla="*/ 31750 h 516889"/>
                <a:gd name="T50" fmla="*/ 3810 w 1517650"/>
                <a:gd name="T51" fmla="*/ 70866 h 516889"/>
                <a:gd name="T52" fmla="*/ 0 w 1517650"/>
                <a:gd name="T53" fmla="*/ 90043 h 516889"/>
                <a:gd name="T54" fmla="*/ 0 w 1517650"/>
                <a:gd name="T55" fmla="*/ 426212 h 516889"/>
                <a:gd name="T56" fmla="*/ 1524 w 1517650"/>
                <a:gd name="T57" fmla="*/ 436245 h 516889"/>
                <a:gd name="T58" fmla="*/ 21844 w 1517650"/>
                <a:gd name="T59" fmla="*/ 478536 h 516889"/>
                <a:gd name="T60" fmla="*/ 39624 w 1517650"/>
                <a:gd name="T61" fmla="*/ 492633 h 516889"/>
                <a:gd name="T62" fmla="*/ 52578 w 1517650"/>
                <a:gd name="T63" fmla="*/ 503047 h 516889"/>
                <a:gd name="T64" fmla="*/ 90932 w 1517650"/>
                <a:gd name="T65" fmla="*/ 514223 h 516889"/>
                <a:gd name="T66" fmla="*/ 134112 w 1517650"/>
                <a:gd name="T67" fmla="*/ 516509 h 516889"/>
                <a:gd name="T68" fmla="*/ 224409 w 1517650"/>
                <a:gd name="T69" fmla="*/ 512318 h 516889"/>
                <a:gd name="T70" fmla="*/ 265938 w 1517650"/>
                <a:gd name="T71" fmla="*/ 514731 h 516889"/>
                <a:gd name="T72" fmla="*/ 1419860 w 1517650"/>
                <a:gd name="T73" fmla="*/ 514731 h 516889"/>
                <a:gd name="T74" fmla="*/ 1455674 w 1517650"/>
                <a:gd name="T75" fmla="*/ 507492 h 516889"/>
                <a:gd name="T76" fmla="*/ 1477772 w 1517650"/>
                <a:gd name="T77" fmla="*/ 493395 h 516889"/>
                <a:gd name="T78" fmla="*/ 1485773 w 1517650"/>
                <a:gd name="T79" fmla="*/ 488315 h 516889"/>
                <a:gd name="T80" fmla="*/ 1507236 w 1517650"/>
                <a:gd name="T81" fmla="*/ 459994 h 516889"/>
                <a:gd name="T82" fmla="*/ 1517396 w 1517650"/>
                <a:gd name="T83" fmla="*/ 424688 h 516889"/>
                <a:gd name="T84" fmla="*/ 1517396 w 1517650"/>
                <a:gd name="T85" fmla="*/ 88519 h 5168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17650"/>
                <a:gd name="T130" fmla="*/ 0 h 516889"/>
                <a:gd name="T131" fmla="*/ 1517650 w 1517650"/>
                <a:gd name="T132" fmla="*/ 516889 h 51688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17650" h="516889">
                  <a:moveTo>
                    <a:pt x="1517396" y="88519"/>
                  </a:moveTo>
                  <a:lnTo>
                    <a:pt x="1506347" y="53467"/>
                  </a:lnTo>
                  <a:lnTo>
                    <a:pt x="1484884" y="25781"/>
                  </a:lnTo>
                  <a:lnTo>
                    <a:pt x="1477772" y="21374"/>
                  </a:lnTo>
                  <a:lnTo>
                    <a:pt x="1477772" y="94615"/>
                  </a:lnTo>
                  <a:lnTo>
                    <a:pt x="1477772" y="415544"/>
                  </a:lnTo>
                  <a:lnTo>
                    <a:pt x="1457452" y="459994"/>
                  </a:lnTo>
                  <a:lnTo>
                    <a:pt x="1417574" y="474345"/>
                  </a:lnTo>
                  <a:lnTo>
                    <a:pt x="93726" y="474218"/>
                  </a:lnTo>
                  <a:lnTo>
                    <a:pt x="56388" y="456819"/>
                  </a:lnTo>
                  <a:lnTo>
                    <a:pt x="39624" y="420878"/>
                  </a:lnTo>
                  <a:lnTo>
                    <a:pt x="39624" y="99187"/>
                  </a:lnTo>
                  <a:lnTo>
                    <a:pt x="59563" y="55499"/>
                  </a:lnTo>
                  <a:lnTo>
                    <a:pt x="93726" y="40386"/>
                  </a:lnTo>
                  <a:lnTo>
                    <a:pt x="1419098" y="40386"/>
                  </a:lnTo>
                  <a:lnTo>
                    <a:pt x="1440688" y="44450"/>
                  </a:lnTo>
                  <a:lnTo>
                    <a:pt x="1458849" y="56007"/>
                  </a:lnTo>
                  <a:lnTo>
                    <a:pt x="1471676" y="73279"/>
                  </a:lnTo>
                  <a:lnTo>
                    <a:pt x="1477772" y="94615"/>
                  </a:lnTo>
                  <a:lnTo>
                    <a:pt x="1477772" y="21374"/>
                  </a:lnTo>
                  <a:lnTo>
                    <a:pt x="1455039" y="7239"/>
                  </a:lnTo>
                  <a:lnTo>
                    <a:pt x="1419098" y="0"/>
                  </a:lnTo>
                  <a:lnTo>
                    <a:pt x="97536" y="0"/>
                  </a:lnTo>
                  <a:lnTo>
                    <a:pt x="59436" y="8382"/>
                  </a:lnTo>
                  <a:lnTo>
                    <a:pt x="26162" y="31750"/>
                  </a:lnTo>
                  <a:lnTo>
                    <a:pt x="3810" y="70866"/>
                  </a:lnTo>
                  <a:lnTo>
                    <a:pt x="0" y="90043"/>
                  </a:lnTo>
                  <a:lnTo>
                    <a:pt x="0" y="426212"/>
                  </a:lnTo>
                  <a:lnTo>
                    <a:pt x="1524" y="436245"/>
                  </a:lnTo>
                  <a:lnTo>
                    <a:pt x="21844" y="478536"/>
                  </a:lnTo>
                  <a:lnTo>
                    <a:pt x="39624" y="492633"/>
                  </a:lnTo>
                  <a:lnTo>
                    <a:pt x="52578" y="503047"/>
                  </a:lnTo>
                  <a:lnTo>
                    <a:pt x="90932" y="514223"/>
                  </a:lnTo>
                  <a:lnTo>
                    <a:pt x="134112" y="516509"/>
                  </a:lnTo>
                  <a:lnTo>
                    <a:pt x="224409" y="512318"/>
                  </a:lnTo>
                  <a:lnTo>
                    <a:pt x="265938" y="514731"/>
                  </a:lnTo>
                  <a:lnTo>
                    <a:pt x="1419860" y="514731"/>
                  </a:lnTo>
                  <a:lnTo>
                    <a:pt x="1455674" y="507492"/>
                  </a:lnTo>
                  <a:lnTo>
                    <a:pt x="1477772" y="493395"/>
                  </a:lnTo>
                  <a:lnTo>
                    <a:pt x="1485773" y="488315"/>
                  </a:lnTo>
                  <a:lnTo>
                    <a:pt x="1507236" y="459994"/>
                  </a:lnTo>
                  <a:lnTo>
                    <a:pt x="1517396" y="424688"/>
                  </a:lnTo>
                  <a:lnTo>
                    <a:pt x="1517396" y="88519"/>
                  </a:lnTo>
                  <a:close/>
                </a:path>
              </a:pathLst>
            </a:custGeom>
            <a:solidFill>
              <a:srgbClr val="006666"/>
            </a:solidFill>
            <a:ln w="9525">
              <a:noFill/>
              <a:miter lim="800000"/>
              <a:headEnd/>
              <a:tailEnd/>
            </a:ln>
          </p:spPr>
          <p:txBody>
            <a:bodyPr lIns="0" tIns="0" rIns="0" bIns="0"/>
            <a:lstStyle/>
            <a:p>
              <a:endParaRPr lang="es-AR"/>
            </a:p>
          </p:txBody>
        </p:sp>
        <p:sp>
          <p:nvSpPr>
            <p:cNvPr id="68656" name="object 11"/>
            <p:cNvSpPr>
              <a:spLocks noChangeArrowheads="1"/>
            </p:cNvSpPr>
            <p:nvPr/>
          </p:nvSpPr>
          <p:spPr bwMode="auto">
            <a:xfrm>
              <a:off x="4920996" y="2705100"/>
              <a:ext cx="3103245" cy="746125"/>
            </a:xfrm>
            <a:custGeom>
              <a:avLst/>
              <a:gdLst>
                <a:gd name="T0" fmla="*/ 9143 w 3103245"/>
                <a:gd name="T1" fmla="*/ 0 h 746125"/>
                <a:gd name="T2" fmla="*/ 0 w 3103245"/>
                <a:gd name="T3" fmla="*/ 38862 h 746125"/>
                <a:gd name="T4" fmla="*/ 3064255 w 3103245"/>
                <a:gd name="T5" fmla="*/ 746125 h 746125"/>
                <a:gd name="T6" fmla="*/ 3102863 w 3103245"/>
                <a:gd name="T7" fmla="*/ 734060 h 746125"/>
                <a:gd name="T8" fmla="*/ 3074543 w 3103245"/>
                <a:gd name="T9" fmla="*/ 707516 h 746125"/>
                <a:gd name="T10" fmla="*/ 9143 w 3103245"/>
                <a:gd name="T11" fmla="*/ 0 h 746125"/>
                <a:gd name="T12" fmla="*/ 0 60000 65536"/>
                <a:gd name="T13" fmla="*/ 0 60000 65536"/>
                <a:gd name="T14" fmla="*/ 0 60000 65536"/>
                <a:gd name="T15" fmla="*/ 0 60000 65536"/>
                <a:gd name="T16" fmla="*/ 0 60000 65536"/>
                <a:gd name="T17" fmla="*/ 0 60000 65536"/>
                <a:gd name="T18" fmla="*/ 0 w 3103245"/>
                <a:gd name="T19" fmla="*/ 0 h 746125"/>
                <a:gd name="T20" fmla="*/ 3103245 w 3103245"/>
                <a:gd name="T21" fmla="*/ 746125 h 746125"/>
              </a:gdLst>
              <a:ahLst/>
              <a:cxnLst>
                <a:cxn ang="T12">
                  <a:pos x="T0" y="T1"/>
                </a:cxn>
                <a:cxn ang="T13">
                  <a:pos x="T2" y="T3"/>
                </a:cxn>
                <a:cxn ang="T14">
                  <a:pos x="T4" y="T5"/>
                </a:cxn>
                <a:cxn ang="T15">
                  <a:pos x="T6" y="T7"/>
                </a:cxn>
                <a:cxn ang="T16">
                  <a:pos x="T8" y="T9"/>
                </a:cxn>
                <a:cxn ang="T17">
                  <a:pos x="T10" y="T11"/>
                </a:cxn>
              </a:cxnLst>
              <a:rect l="T18" t="T19" r="T20" b="T21"/>
              <a:pathLst>
                <a:path w="3103245" h="746125">
                  <a:moveTo>
                    <a:pt x="9143" y="0"/>
                  </a:moveTo>
                  <a:lnTo>
                    <a:pt x="0" y="38862"/>
                  </a:lnTo>
                  <a:lnTo>
                    <a:pt x="3064255" y="746125"/>
                  </a:lnTo>
                  <a:lnTo>
                    <a:pt x="3102863" y="734060"/>
                  </a:lnTo>
                  <a:lnTo>
                    <a:pt x="3074543" y="707516"/>
                  </a:lnTo>
                  <a:lnTo>
                    <a:pt x="9143" y="0"/>
                  </a:lnTo>
                  <a:close/>
                </a:path>
              </a:pathLst>
            </a:custGeom>
            <a:solidFill>
              <a:srgbClr val="000000"/>
            </a:solidFill>
            <a:ln w="9525">
              <a:noFill/>
              <a:miter lim="800000"/>
              <a:headEnd/>
              <a:tailEnd/>
            </a:ln>
          </p:spPr>
          <p:txBody>
            <a:bodyPr lIns="0" tIns="0" rIns="0" bIns="0"/>
            <a:lstStyle/>
            <a:p>
              <a:endParaRPr lang="es-AR"/>
            </a:p>
          </p:txBody>
        </p:sp>
        <p:pic>
          <p:nvPicPr>
            <p:cNvPr id="68657" name="object 12"/>
            <p:cNvPicPr>
              <a:picLocks noChangeAspect="1" noChangeArrowheads="1"/>
            </p:cNvPicPr>
            <p:nvPr/>
          </p:nvPicPr>
          <p:blipFill>
            <a:blip r:embed="rId2"/>
            <a:srcRect/>
            <a:stretch>
              <a:fillRect/>
            </a:stretch>
          </p:blipFill>
          <p:spPr bwMode="auto">
            <a:xfrm>
              <a:off x="7909687" y="3333115"/>
              <a:ext cx="191643" cy="176402"/>
            </a:xfrm>
            <a:prstGeom prst="rect">
              <a:avLst/>
            </a:prstGeom>
            <a:noFill/>
            <a:ln w="9525">
              <a:noFill/>
              <a:miter lim="800000"/>
              <a:headEnd/>
              <a:tailEnd/>
            </a:ln>
          </p:spPr>
        </p:pic>
        <p:sp>
          <p:nvSpPr>
            <p:cNvPr id="68658" name="object 13"/>
            <p:cNvSpPr>
              <a:spLocks noChangeArrowheads="1"/>
            </p:cNvSpPr>
            <p:nvPr/>
          </p:nvSpPr>
          <p:spPr bwMode="auto">
            <a:xfrm>
              <a:off x="4925568" y="2519553"/>
              <a:ext cx="1000760" cy="43815"/>
            </a:xfrm>
            <a:custGeom>
              <a:avLst/>
              <a:gdLst>
                <a:gd name="T0" fmla="*/ 0 w 1000760"/>
                <a:gd name="T1" fmla="*/ 0 h 43814"/>
                <a:gd name="T2" fmla="*/ 0 w 1000760"/>
                <a:gd name="T3" fmla="*/ 39497 h 43814"/>
                <a:gd name="T4" fmla="*/ 965962 w 1000760"/>
                <a:gd name="T5" fmla="*/ 43814 h 43814"/>
                <a:gd name="T6" fmla="*/ 1000379 w 1000760"/>
                <a:gd name="T7" fmla="*/ 23875 h 43814"/>
                <a:gd name="T8" fmla="*/ 966851 w 1000760"/>
                <a:gd name="T9" fmla="*/ 4318 h 43814"/>
                <a:gd name="T10" fmla="*/ 0 w 1000760"/>
                <a:gd name="T11" fmla="*/ 0 h 43814"/>
                <a:gd name="T12" fmla="*/ 0 60000 65536"/>
                <a:gd name="T13" fmla="*/ 0 60000 65536"/>
                <a:gd name="T14" fmla="*/ 0 60000 65536"/>
                <a:gd name="T15" fmla="*/ 0 60000 65536"/>
                <a:gd name="T16" fmla="*/ 0 60000 65536"/>
                <a:gd name="T17" fmla="*/ 0 60000 65536"/>
                <a:gd name="T18" fmla="*/ 0 w 1000760"/>
                <a:gd name="T19" fmla="*/ 0 h 43814"/>
                <a:gd name="T20" fmla="*/ 1000760 w 1000760"/>
                <a:gd name="T21" fmla="*/ 43814 h 43814"/>
              </a:gdLst>
              <a:ahLst/>
              <a:cxnLst>
                <a:cxn ang="T12">
                  <a:pos x="T0" y="T1"/>
                </a:cxn>
                <a:cxn ang="T13">
                  <a:pos x="T2" y="T3"/>
                </a:cxn>
                <a:cxn ang="T14">
                  <a:pos x="T4" y="T5"/>
                </a:cxn>
                <a:cxn ang="T15">
                  <a:pos x="T6" y="T7"/>
                </a:cxn>
                <a:cxn ang="T16">
                  <a:pos x="T8" y="T9"/>
                </a:cxn>
                <a:cxn ang="T17">
                  <a:pos x="T10" y="T11"/>
                </a:cxn>
              </a:cxnLst>
              <a:rect l="T18" t="T19" r="T20" b="T21"/>
              <a:pathLst>
                <a:path w="1000760" h="43814">
                  <a:moveTo>
                    <a:pt x="0" y="0"/>
                  </a:moveTo>
                  <a:lnTo>
                    <a:pt x="0" y="39497"/>
                  </a:lnTo>
                  <a:lnTo>
                    <a:pt x="965962" y="43814"/>
                  </a:lnTo>
                  <a:lnTo>
                    <a:pt x="1000379" y="23875"/>
                  </a:lnTo>
                  <a:lnTo>
                    <a:pt x="966851" y="4318"/>
                  </a:lnTo>
                  <a:lnTo>
                    <a:pt x="0" y="0"/>
                  </a:lnTo>
                  <a:close/>
                </a:path>
              </a:pathLst>
            </a:custGeom>
            <a:solidFill>
              <a:srgbClr val="000000"/>
            </a:solidFill>
            <a:ln w="9525">
              <a:noFill/>
              <a:miter lim="800000"/>
              <a:headEnd/>
              <a:tailEnd/>
            </a:ln>
          </p:spPr>
          <p:txBody>
            <a:bodyPr lIns="0" tIns="0" rIns="0" bIns="0"/>
            <a:lstStyle/>
            <a:p>
              <a:endParaRPr lang="es-AR"/>
            </a:p>
          </p:txBody>
        </p:sp>
        <p:pic>
          <p:nvPicPr>
            <p:cNvPr id="68659" name="object 14"/>
            <p:cNvPicPr>
              <a:picLocks noChangeAspect="1" noChangeArrowheads="1"/>
            </p:cNvPicPr>
            <p:nvPr/>
          </p:nvPicPr>
          <p:blipFill>
            <a:blip r:embed="rId3"/>
            <a:srcRect/>
            <a:stretch>
              <a:fillRect/>
            </a:stretch>
          </p:blipFill>
          <p:spPr bwMode="auto">
            <a:xfrm>
              <a:off x="5825617" y="2453640"/>
              <a:ext cx="180086" cy="179324"/>
            </a:xfrm>
            <a:prstGeom prst="rect">
              <a:avLst/>
            </a:prstGeom>
            <a:noFill/>
            <a:ln w="9525">
              <a:noFill/>
              <a:miter lim="800000"/>
              <a:headEnd/>
              <a:tailEnd/>
            </a:ln>
          </p:spPr>
        </p:pic>
      </p:grpSp>
      <p:sp>
        <p:nvSpPr>
          <p:cNvPr id="15" name="object 15"/>
          <p:cNvSpPr txBox="1"/>
          <p:nvPr/>
        </p:nvSpPr>
        <p:spPr>
          <a:xfrm>
            <a:off x="7227792" y="3940736"/>
            <a:ext cx="1746032" cy="689291"/>
          </a:xfrm>
          <a:prstGeom prst="rect">
            <a:avLst/>
          </a:prstGeom>
        </p:spPr>
        <p:txBody>
          <a:bodyPr lIns="0" tIns="12065" rIns="0" bIns="0">
            <a:spAutoFit/>
          </a:bodyPr>
          <a:lstStyle/>
          <a:p>
            <a:pPr marL="12700">
              <a:spcBef>
                <a:spcPts val="95"/>
              </a:spcBef>
              <a:defRPr/>
            </a:pPr>
            <a:r>
              <a:rPr sz="2200" b="1" dirty="0">
                <a:latin typeface="Arial"/>
                <a:cs typeface="Arial"/>
              </a:rPr>
              <a:t>1</a:t>
            </a:r>
            <a:r>
              <a:rPr sz="2200" b="1" spc="20" dirty="0">
                <a:latin typeface="Arial"/>
                <a:cs typeface="Arial"/>
              </a:rPr>
              <a:t> </a:t>
            </a:r>
            <a:r>
              <a:rPr sz="2200" b="1" dirty="0">
                <a:latin typeface="Arial"/>
                <a:cs typeface="Arial"/>
              </a:rPr>
              <a:t>hour</a:t>
            </a:r>
            <a:r>
              <a:rPr sz="2200" b="1" spc="5" dirty="0">
                <a:latin typeface="Arial"/>
                <a:cs typeface="Arial"/>
              </a:rPr>
              <a:t> </a:t>
            </a:r>
            <a:r>
              <a:rPr sz="2200" b="1" dirty="0">
                <a:latin typeface="Arial"/>
                <a:cs typeface="Arial"/>
              </a:rPr>
              <a:t>with</a:t>
            </a:r>
            <a:r>
              <a:rPr sz="2200" b="1" spc="-80" dirty="0">
                <a:latin typeface="Arial"/>
                <a:cs typeface="Arial"/>
              </a:rPr>
              <a:t> </a:t>
            </a:r>
            <a:r>
              <a:rPr sz="2200" b="1" spc="-25" dirty="0">
                <a:latin typeface="Arial"/>
                <a:cs typeface="Arial"/>
              </a:rPr>
              <a:t>PD</a:t>
            </a:r>
            <a:endParaRPr sz="2200">
              <a:latin typeface="Arial"/>
              <a:cs typeface="Arial"/>
            </a:endParaRPr>
          </a:p>
        </p:txBody>
      </p:sp>
      <p:sp>
        <p:nvSpPr>
          <p:cNvPr id="16" name="object 16"/>
          <p:cNvSpPr txBox="1"/>
          <p:nvPr/>
        </p:nvSpPr>
        <p:spPr>
          <a:xfrm>
            <a:off x="3276247" y="3846200"/>
            <a:ext cx="882762" cy="689291"/>
          </a:xfrm>
          <a:prstGeom prst="rect">
            <a:avLst/>
          </a:prstGeom>
        </p:spPr>
        <p:txBody>
          <a:bodyPr lIns="0" tIns="12065" rIns="0" bIns="0">
            <a:spAutoFit/>
          </a:bodyPr>
          <a:lstStyle/>
          <a:p>
            <a:pPr marL="12700">
              <a:spcBef>
                <a:spcPts val="95"/>
              </a:spcBef>
              <a:defRPr/>
            </a:pPr>
            <a:r>
              <a:rPr sz="2200" b="1" dirty="0">
                <a:latin typeface="Arial"/>
                <a:cs typeface="Arial"/>
              </a:rPr>
              <a:t>Class</a:t>
            </a:r>
            <a:r>
              <a:rPr sz="2200" b="1" spc="-65" dirty="0">
                <a:latin typeface="Arial"/>
                <a:cs typeface="Arial"/>
              </a:rPr>
              <a:t> </a:t>
            </a:r>
            <a:r>
              <a:rPr sz="2200" b="1" spc="-25" dirty="0">
                <a:latin typeface="Arial"/>
                <a:cs typeface="Arial"/>
              </a:rPr>
              <a:t>II</a:t>
            </a:r>
            <a:endParaRPr sz="2200">
              <a:latin typeface="Arial"/>
              <a:cs typeface="Arial"/>
            </a:endParaRPr>
          </a:p>
        </p:txBody>
      </p:sp>
      <p:sp>
        <p:nvSpPr>
          <p:cNvPr id="17" name="object 17"/>
          <p:cNvSpPr txBox="1"/>
          <p:nvPr/>
        </p:nvSpPr>
        <p:spPr>
          <a:xfrm>
            <a:off x="4060816" y="2254850"/>
            <a:ext cx="1143007" cy="350737"/>
          </a:xfrm>
          <a:prstGeom prst="rect">
            <a:avLst/>
          </a:prstGeom>
        </p:spPr>
        <p:txBody>
          <a:bodyPr wrap="square" lIns="0" tIns="12065" rIns="0" bIns="0">
            <a:spAutoFit/>
          </a:bodyPr>
          <a:lstStyle/>
          <a:p>
            <a:pPr marL="12700">
              <a:spcBef>
                <a:spcPts val="95"/>
              </a:spcBef>
              <a:defRPr/>
            </a:pPr>
            <a:r>
              <a:rPr sz="2200" b="1" spc="-10" dirty="0">
                <a:latin typeface="Arial"/>
                <a:cs typeface="Arial"/>
              </a:rPr>
              <a:t>Routine</a:t>
            </a:r>
            <a:endParaRPr sz="2200">
              <a:latin typeface="Arial"/>
              <a:cs typeface="Arial"/>
            </a:endParaRPr>
          </a:p>
        </p:txBody>
      </p:sp>
      <p:sp>
        <p:nvSpPr>
          <p:cNvPr id="68617" name="object 18"/>
          <p:cNvSpPr txBox="1">
            <a:spLocks noChangeArrowheads="1"/>
          </p:cNvSpPr>
          <p:nvPr/>
        </p:nvSpPr>
        <p:spPr bwMode="auto">
          <a:xfrm>
            <a:off x="3366750" y="2576972"/>
            <a:ext cx="818713" cy="648895"/>
          </a:xfrm>
          <a:prstGeom prst="rect">
            <a:avLst/>
          </a:prstGeom>
          <a:noFill/>
          <a:ln w="9525">
            <a:noFill/>
            <a:miter lim="800000"/>
            <a:headEnd/>
            <a:tailEnd/>
          </a:ln>
        </p:spPr>
        <p:txBody>
          <a:bodyPr lIns="0" tIns="58419" rIns="0" bIns="0">
            <a:spAutoFit/>
          </a:bodyPr>
          <a:lstStyle/>
          <a:p>
            <a:pPr marL="12700">
              <a:lnSpc>
                <a:spcPts val="2288"/>
              </a:lnSpc>
              <a:spcBef>
                <a:spcPts val="463"/>
              </a:spcBef>
            </a:pPr>
            <a:r>
              <a:rPr lang="es-AR" altLang="en-US" sz="2200" b="1"/>
              <a:t>Class I cycles</a:t>
            </a:r>
            <a:endParaRPr lang="es-AR" altLang="en-US" sz="2200"/>
          </a:p>
        </p:txBody>
      </p:sp>
      <p:sp>
        <p:nvSpPr>
          <p:cNvPr id="19" name="object 19"/>
          <p:cNvSpPr txBox="1"/>
          <p:nvPr/>
        </p:nvSpPr>
        <p:spPr>
          <a:xfrm>
            <a:off x="5730994" y="2576971"/>
            <a:ext cx="830152" cy="350737"/>
          </a:xfrm>
          <a:prstGeom prst="rect">
            <a:avLst/>
          </a:prstGeom>
        </p:spPr>
        <p:txBody>
          <a:bodyPr wrap="square" lIns="0" tIns="12065" rIns="0" bIns="0">
            <a:spAutoFit/>
          </a:bodyPr>
          <a:lstStyle/>
          <a:p>
            <a:pPr marL="12700">
              <a:spcBef>
                <a:spcPts val="95"/>
              </a:spcBef>
              <a:defRPr/>
            </a:pPr>
            <a:r>
              <a:rPr sz="2200" b="1" spc="-20" dirty="0">
                <a:latin typeface="Arial"/>
                <a:cs typeface="Arial"/>
              </a:rPr>
              <a:t>7200</a:t>
            </a:r>
            <a:endParaRPr sz="2200">
              <a:latin typeface="Arial"/>
              <a:cs typeface="Arial"/>
            </a:endParaRPr>
          </a:p>
        </p:txBody>
      </p:sp>
      <p:pic>
        <p:nvPicPr>
          <p:cNvPr id="68619" name="object 20"/>
          <p:cNvPicPr>
            <a:picLocks noChangeAspect="1" noChangeArrowheads="1"/>
          </p:cNvPicPr>
          <p:nvPr/>
        </p:nvPicPr>
        <p:blipFill>
          <a:blip r:embed="rId4"/>
          <a:srcRect/>
          <a:stretch>
            <a:fillRect/>
          </a:stretch>
        </p:blipFill>
        <p:spPr bwMode="auto">
          <a:xfrm>
            <a:off x="4834308" y="3321002"/>
            <a:ext cx="587580" cy="315119"/>
          </a:xfrm>
          <a:prstGeom prst="rect">
            <a:avLst/>
          </a:prstGeom>
          <a:noFill/>
          <a:ln w="9525">
            <a:noFill/>
            <a:miter lim="800000"/>
            <a:headEnd/>
            <a:tailEnd/>
          </a:ln>
        </p:spPr>
      </p:pic>
      <p:sp>
        <p:nvSpPr>
          <p:cNvPr id="21" name="object 21"/>
          <p:cNvSpPr txBox="1"/>
          <p:nvPr/>
        </p:nvSpPr>
        <p:spPr>
          <a:xfrm>
            <a:off x="4060816" y="4173573"/>
            <a:ext cx="923868" cy="350737"/>
          </a:xfrm>
          <a:prstGeom prst="rect">
            <a:avLst/>
          </a:prstGeom>
        </p:spPr>
        <p:txBody>
          <a:bodyPr wrap="square" lIns="0" tIns="12065" rIns="0" bIns="0">
            <a:spAutoFit/>
          </a:bodyPr>
          <a:lstStyle/>
          <a:p>
            <a:pPr marL="12700">
              <a:spcBef>
                <a:spcPts val="95"/>
              </a:spcBef>
              <a:defRPr/>
            </a:pPr>
            <a:r>
              <a:rPr sz="2200" b="1" spc="-10" dirty="0">
                <a:latin typeface="Arial"/>
                <a:cs typeface="Arial"/>
              </a:rPr>
              <a:t>Rutina</a:t>
            </a:r>
            <a:endParaRPr sz="2200">
              <a:latin typeface="Arial"/>
              <a:cs typeface="Arial"/>
            </a:endParaRPr>
          </a:p>
        </p:txBody>
      </p:sp>
      <p:sp>
        <p:nvSpPr>
          <p:cNvPr id="22" name="object 22"/>
          <p:cNvSpPr txBox="1"/>
          <p:nvPr/>
        </p:nvSpPr>
        <p:spPr>
          <a:xfrm>
            <a:off x="6769702" y="3821691"/>
            <a:ext cx="240880" cy="527709"/>
          </a:xfrm>
          <a:prstGeom prst="rect">
            <a:avLst/>
          </a:prstGeom>
        </p:spPr>
        <p:txBody>
          <a:bodyPr lIns="0" tIns="12065" rIns="0" bIns="0">
            <a:spAutoFit/>
          </a:bodyPr>
          <a:lstStyle/>
          <a:p>
            <a:pPr marL="12700">
              <a:spcBef>
                <a:spcPts val="95"/>
              </a:spcBef>
              <a:defRPr/>
            </a:pPr>
            <a:r>
              <a:rPr sz="3350" b="1" spc="-5" dirty="0">
                <a:latin typeface="Arial"/>
                <a:cs typeface="Arial"/>
              </a:rPr>
              <a:t>+</a:t>
            </a:r>
            <a:endParaRPr sz="3350">
              <a:latin typeface="Arial"/>
              <a:cs typeface="Arial"/>
            </a:endParaRPr>
          </a:p>
        </p:txBody>
      </p:sp>
      <p:grpSp>
        <p:nvGrpSpPr>
          <p:cNvPr id="6" name="object 23"/>
          <p:cNvGrpSpPr>
            <a:grpSpLocks/>
          </p:cNvGrpSpPr>
          <p:nvPr/>
        </p:nvGrpSpPr>
        <p:grpSpPr bwMode="auto">
          <a:xfrm>
            <a:off x="5343915" y="3870710"/>
            <a:ext cx="1331106" cy="568964"/>
            <a:chOff x="6092952" y="3509771"/>
            <a:chExt cx="1517650" cy="516890"/>
          </a:xfrm>
        </p:grpSpPr>
        <p:sp>
          <p:nvSpPr>
            <p:cNvPr id="68652" name="object 24"/>
            <p:cNvSpPr>
              <a:spLocks noChangeArrowheads="1"/>
            </p:cNvSpPr>
            <p:nvPr/>
          </p:nvSpPr>
          <p:spPr bwMode="auto">
            <a:xfrm>
              <a:off x="6112764" y="3529583"/>
              <a:ext cx="1478280" cy="475615"/>
            </a:xfrm>
            <a:custGeom>
              <a:avLst/>
              <a:gdLst>
                <a:gd name="T0" fmla="*/ 1399032 w 1478279"/>
                <a:gd name="T1" fmla="*/ 0 h 475614"/>
                <a:gd name="T2" fmla="*/ 79248 w 1478279"/>
                <a:gd name="T3" fmla="*/ 0 h 475614"/>
                <a:gd name="T4" fmla="*/ 48513 w 1478279"/>
                <a:gd name="T5" fmla="*/ 6223 h 475614"/>
                <a:gd name="T6" fmla="*/ 23368 w 1478279"/>
                <a:gd name="T7" fmla="*/ 23113 h 475614"/>
                <a:gd name="T8" fmla="*/ 6223 w 1478279"/>
                <a:gd name="T9" fmla="*/ 48387 h 475614"/>
                <a:gd name="T10" fmla="*/ 0 w 1478279"/>
                <a:gd name="T11" fmla="*/ 79501 h 475614"/>
                <a:gd name="T12" fmla="*/ 0 w 1478279"/>
                <a:gd name="T13" fmla="*/ 395604 h 475614"/>
                <a:gd name="T14" fmla="*/ 6223 w 1478279"/>
                <a:gd name="T15" fmla="*/ 426719 h 475614"/>
                <a:gd name="T16" fmla="*/ 23368 w 1478279"/>
                <a:gd name="T17" fmla="*/ 451992 h 475614"/>
                <a:gd name="T18" fmla="*/ 48513 w 1478279"/>
                <a:gd name="T19" fmla="*/ 468883 h 475614"/>
                <a:gd name="T20" fmla="*/ 79248 w 1478279"/>
                <a:gd name="T21" fmla="*/ 475106 h 475614"/>
                <a:gd name="T22" fmla="*/ 1399032 w 1478279"/>
                <a:gd name="T23" fmla="*/ 475106 h 475614"/>
                <a:gd name="T24" fmla="*/ 1429765 w 1478279"/>
                <a:gd name="T25" fmla="*/ 468883 h 475614"/>
                <a:gd name="T26" fmla="*/ 1454912 w 1478279"/>
                <a:gd name="T27" fmla="*/ 451992 h 475614"/>
                <a:gd name="T28" fmla="*/ 1472057 w 1478279"/>
                <a:gd name="T29" fmla="*/ 426719 h 475614"/>
                <a:gd name="T30" fmla="*/ 1478280 w 1478279"/>
                <a:gd name="T31" fmla="*/ 395604 h 475614"/>
                <a:gd name="T32" fmla="*/ 1478280 w 1478279"/>
                <a:gd name="T33" fmla="*/ 79501 h 475614"/>
                <a:gd name="T34" fmla="*/ 1472057 w 1478279"/>
                <a:gd name="T35" fmla="*/ 48387 h 475614"/>
                <a:gd name="T36" fmla="*/ 1454912 w 1478279"/>
                <a:gd name="T37" fmla="*/ 23113 h 475614"/>
                <a:gd name="T38" fmla="*/ 1429765 w 1478279"/>
                <a:gd name="T39" fmla="*/ 6223 h 475614"/>
                <a:gd name="T40" fmla="*/ 1399032 w 1478279"/>
                <a:gd name="T41" fmla="*/ 0 h 4756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78279"/>
                <a:gd name="T64" fmla="*/ 0 h 475614"/>
                <a:gd name="T65" fmla="*/ 1478279 w 1478279"/>
                <a:gd name="T66" fmla="*/ 475614 h 4756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78279" h="475614">
                  <a:moveTo>
                    <a:pt x="1399032" y="0"/>
                  </a:moveTo>
                  <a:lnTo>
                    <a:pt x="79248" y="0"/>
                  </a:lnTo>
                  <a:lnTo>
                    <a:pt x="48513" y="6223"/>
                  </a:lnTo>
                  <a:lnTo>
                    <a:pt x="23368" y="23113"/>
                  </a:lnTo>
                  <a:lnTo>
                    <a:pt x="6223" y="48387"/>
                  </a:lnTo>
                  <a:lnTo>
                    <a:pt x="0" y="79501"/>
                  </a:lnTo>
                  <a:lnTo>
                    <a:pt x="0" y="395604"/>
                  </a:lnTo>
                  <a:lnTo>
                    <a:pt x="6223" y="426719"/>
                  </a:lnTo>
                  <a:lnTo>
                    <a:pt x="23368" y="451992"/>
                  </a:lnTo>
                  <a:lnTo>
                    <a:pt x="48513" y="468883"/>
                  </a:lnTo>
                  <a:lnTo>
                    <a:pt x="79248" y="475106"/>
                  </a:lnTo>
                  <a:lnTo>
                    <a:pt x="1399032" y="475106"/>
                  </a:lnTo>
                  <a:lnTo>
                    <a:pt x="1429765" y="468883"/>
                  </a:lnTo>
                  <a:lnTo>
                    <a:pt x="1454912" y="451992"/>
                  </a:lnTo>
                  <a:lnTo>
                    <a:pt x="1472057" y="426719"/>
                  </a:lnTo>
                  <a:lnTo>
                    <a:pt x="1478280" y="395604"/>
                  </a:lnTo>
                  <a:lnTo>
                    <a:pt x="1478280" y="79501"/>
                  </a:lnTo>
                  <a:lnTo>
                    <a:pt x="1472057" y="48387"/>
                  </a:lnTo>
                  <a:lnTo>
                    <a:pt x="1454912" y="23113"/>
                  </a:lnTo>
                  <a:lnTo>
                    <a:pt x="1429765" y="6223"/>
                  </a:lnTo>
                  <a:lnTo>
                    <a:pt x="1399032" y="0"/>
                  </a:lnTo>
                  <a:close/>
                </a:path>
              </a:pathLst>
            </a:custGeom>
            <a:solidFill>
              <a:srgbClr val="FFFF99"/>
            </a:solidFill>
            <a:ln w="9525">
              <a:noFill/>
              <a:miter lim="800000"/>
              <a:headEnd/>
              <a:tailEnd/>
            </a:ln>
          </p:spPr>
          <p:txBody>
            <a:bodyPr lIns="0" tIns="0" rIns="0" bIns="0"/>
            <a:lstStyle/>
            <a:p>
              <a:endParaRPr lang="es-AR"/>
            </a:p>
          </p:txBody>
        </p:sp>
        <p:sp>
          <p:nvSpPr>
            <p:cNvPr id="68653" name="object 25"/>
            <p:cNvSpPr>
              <a:spLocks noChangeArrowheads="1"/>
            </p:cNvSpPr>
            <p:nvPr/>
          </p:nvSpPr>
          <p:spPr bwMode="auto">
            <a:xfrm>
              <a:off x="6092952" y="3509771"/>
              <a:ext cx="1517650" cy="516890"/>
            </a:xfrm>
            <a:custGeom>
              <a:avLst/>
              <a:gdLst>
                <a:gd name="T0" fmla="*/ 1517523 w 1517650"/>
                <a:gd name="T1" fmla="*/ 97790 h 516889"/>
                <a:gd name="T2" fmla="*/ 1516761 w 1517650"/>
                <a:gd name="T3" fmla="*/ 87757 h 516889"/>
                <a:gd name="T4" fmla="*/ 1506220 w 1517650"/>
                <a:gd name="T5" fmla="*/ 53340 h 516889"/>
                <a:gd name="T6" fmla="*/ 1484249 w 1517650"/>
                <a:gd name="T7" fmla="*/ 25019 h 516889"/>
                <a:gd name="T8" fmla="*/ 1477137 w 1517650"/>
                <a:gd name="T9" fmla="*/ 20624 h 516889"/>
                <a:gd name="T10" fmla="*/ 1477137 w 1517650"/>
                <a:gd name="T11" fmla="*/ 93853 h 516889"/>
                <a:gd name="T12" fmla="*/ 1477137 w 1517650"/>
                <a:gd name="T13" fmla="*/ 423037 h 516889"/>
                <a:gd name="T14" fmla="*/ 1470025 w 1517650"/>
                <a:gd name="T15" fmla="*/ 443992 h 516889"/>
                <a:gd name="T16" fmla="*/ 1456690 w 1517650"/>
                <a:gd name="T17" fmla="*/ 460629 h 516889"/>
                <a:gd name="T18" fmla="*/ 1438529 w 1517650"/>
                <a:gd name="T19" fmla="*/ 471424 h 516889"/>
                <a:gd name="T20" fmla="*/ 1416939 w 1517650"/>
                <a:gd name="T21" fmla="*/ 474853 h 516889"/>
                <a:gd name="T22" fmla="*/ 99060 w 1517650"/>
                <a:gd name="T23" fmla="*/ 474853 h 516889"/>
                <a:gd name="T24" fmla="*/ 56388 w 1517650"/>
                <a:gd name="T25" fmla="*/ 456565 h 516889"/>
                <a:gd name="T26" fmla="*/ 39624 w 1517650"/>
                <a:gd name="T27" fmla="*/ 414528 h 516889"/>
                <a:gd name="T28" fmla="*/ 39624 w 1517650"/>
                <a:gd name="T29" fmla="*/ 99314 h 516889"/>
                <a:gd name="T30" fmla="*/ 40386 w 1517650"/>
                <a:gd name="T31" fmla="*/ 91567 h 516889"/>
                <a:gd name="T32" fmla="*/ 60579 w 1517650"/>
                <a:gd name="T33" fmla="*/ 54229 h 516889"/>
                <a:gd name="T34" fmla="*/ 88392 w 1517650"/>
                <a:gd name="T35" fmla="*/ 41275 h 516889"/>
                <a:gd name="T36" fmla="*/ 99060 w 1517650"/>
                <a:gd name="T37" fmla="*/ 39751 h 516889"/>
                <a:gd name="T38" fmla="*/ 1418463 w 1517650"/>
                <a:gd name="T39" fmla="*/ 39751 h 516889"/>
                <a:gd name="T40" fmla="*/ 1440180 w 1517650"/>
                <a:gd name="T41" fmla="*/ 44069 h 516889"/>
                <a:gd name="T42" fmla="*/ 1458341 w 1517650"/>
                <a:gd name="T43" fmla="*/ 55511 h 516889"/>
                <a:gd name="T44" fmla="*/ 1471168 w 1517650"/>
                <a:gd name="T45" fmla="*/ 72517 h 516889"/>
                <a:gd name="T46" fmla="*/ 1477137 w 1517650"/>
                <a:gd name="T47" fmla="*/ 93853 h 516889"/>
                <a:gd name="T48" fmla="*/ 1477137 w 1517650"/>
                <a:gd name="T49" fmla="*/ 20624 h 516889"/>
                <a:gd name="T50" fmla="*/ 1453896 w 1517650"/>
                <a:gd name="T51" fmla="*/ 6223 h 516889"/>
                <a:gd name="T52" fmla="*/ 1418463 w 1517650"/>
                <a:gd name="T53" fmla="*/ 0 h 516889"/>
                <a:gd name="T54" fmla="*/ 97536 w 1517650"/>
                <a:gd name="T55" fmla="*/ 0 h 516889"/>
                <a:gd name="T56" fmla="*/ 59436 w 1517650"/>
                <a:gd name="T57" fmla="*/ 7620 h 516889"/>
                <a:gd name="T58" fmla="*/ 26289 w 1517650"/>
                <a:gd name="T59" fmla="*/ 31877 h 516889"/>
                <a:gd name="T60" fmla="*/ 3810 w 1517650"/>
                <a:gd name="T61" fmla="*/ 70231 h 516889"/>
                <a:gd name="T62" fmla="*/ 0 w 1517650"/>
                <a:gd name="T63" fmla="*/ 90043 h 516889"/>
                <a:gd name="T64" fmla="*/ 0 w 1517650"/>
                <a:gd name="T65" fmla="*/ 416814 h 516889"/>
                <a:gd name="T66" fmla="*/ 762 w 1517650"/>
                <a:gd name="T67" fmla="*/ 426847 h 516889"/>
                <a:gd name="T68" fmla="*/ 2286 w 1517650"/>
                <a:gd name="T69" fmla="*/ 436753 h 516889"/>
                <a:gd name="T70" fmla="*/ 22860 w 1517650"/>
                <a:gd name="T71" fmla="*/ 479298 h 516889"/>
                <a:gd name="T72" fmla="*/ 39624 w 1517650"/>
                <a:gd name="T73" fmla="*/ 492760 h 516889"/>
                <a:gd name="T74" fmla="*/ 53213 w 1517650"/>
                <a:gd name="T75" fmla="*/ 503682 h 516889"/>
                <a:gd name="T76" fmla="*/ 91059 w 1517650"/>
                <a:gd name="T77" fmla="*/ 514604 h 516889"/>
                <a:gd name="T78" fmla="*/ 133731 w 1517650"/>
                <a:gd name="T79" fmla="*/ 516382 h 516889"/>
                <a:gd name="T80" fmla="*/ 223647 w 1517650"/>
                <a:gd name="T81" fmla="*/ 511810 h 516889"/>
                <a:gd name="T82" fmla="*/ 265811 w 1517650"/>
                <a:gd name="T83" fmla="*/ 514604 h 516889"/>
                <a:gd name="T84" fmla="*/ 1419225 w 1517650"/>
                <a:gd name="T85" fmla="*/ 514604 h 516889"/>
                <a:gd name="T86" fmla="*/ 1455166 w 1517650"/>
                <a:gd name="T87" fmla="*/ 507746 h 516889"/>
                <a:gd name="T88" fmla="*/ 1477137 w 1517650"/>
                <a:gd name="T89" fmla="*/ 493776 h 516889"/>
                <a:gd name="T90" fmla="*/ 1485392 w 1517650"/>
                <a:gd name="T91" fmla="*/ 488569 h 516889"/>
                <a:gd name="T92" fmla="*/ 1506982 w 1517650"/>
                <a:gd name="T93" fmla="*/ 459740 h 516889"/>
                <a:gd name="T94" fmla="*/ 1516761 w 1517650"/>
                <a:gd name="T95" fmla="*/ 424561 h 516889"/>
                <a:gd name="T96" fmla="*/ 1517523 w 1517650"/>
                <a:gd name="T97" fmla="*/ 415290 h 516889"/>
                <a:gd name="T98" fmla="*/ 1517523 w 1517650"/>
                <a:gd name="T99" fmla="*/ 97790 h 51688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17650"/>
                <a:gd name="T151" fmla="*/ 0 h 516889"/>
                <a:gd name="T152" fmla="*/ 1517650 w 1517650"/>
                <a:gd name="T153" fmla="*/ 516889 h 51688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17650" h="516889">
                  <a:moveTo>
                    <a:pt x="1517523" y="97790"/>
                  </a:moveTo>
                  <a:lnTo>
                    <a:pt x="1516761" y="87757"/>
                  </a:lnTo>
                  <a:lnTo>
                    <a:pt x="1506220" y="53340"/>
                  </a:lnTo>
                  <a:lnTo>
                    <a:pt x="1484249" y="25019"/>
                  </a:lnTo>
                  <a:lnTo>
                    <a:pt x="1477137" y="20624"/>
                  </a:lnTo>
                  <a:lnTo>
                    <a:pt x="1477137" y="93853"/>
                  </a:lnTo>
                  <a:lnTo>
                    <a:pt x="1477137" y="423037"/>
                  </a:lnTo>
                  <a:lnTo>
                    <a:pt x="1470025" y="443992"/>
                  </a:lnTo>
                  <a:lnTo>
                    <a:pt x="1456690" y="460629"/>
                  </a:lnTo>
                  <a:lnTo>
                    <a:pt x="1438529" y="471424"/>
                  </a:lnTo>
                  <a:lnTo>
                    <a:pt x="1416939" y="474853"/>
                  </a:lnTo>
                  <a:lnTo>
                    <a:pt x="99060" y="474853"/>
                  </a:lnTo>
                  <a:lnTo>
                    <a:pt x="56388" y="456565"/>
                  </a:lnTo>
                  <a:lnTo>
                    <a:pt x="39624" y="414528"/>
                  </a:lnTo>
                  <a:lnTo>
                    <a:pt x="39624" y="99314"/>
                  </a:lnTo>
                  <a:lnTo>
                    <a:pt x="40386" y="91567"/>
                  </a:lnTo>
                  <a:lnTo>
                    <a:pt x="60579" y="54229"/>
                  </a:lnTo>
                  <a:lnTo>
                    <a:pt x="88392" y="41275"/>
                  </a:lnTo>
                  <a:lnTo>
                    <a:pt x="99060" y="39751"/>
                  </a:lnTo>
                  <a:lnTo>
                    <a:pt x="1418463" y="39751"/>
                  </a:lnTo>
                  <a:lnTo>
                    <a:pt x="1440180" y="44069"/>
                  </a:lnTo>
                  <a:lnTo>
                    <a:pt x="1458341" y="55511"/>
                  </a:lnTo>
                  <a:lnTo>
                    <a:pt x="1471168" y="72517"/>
                  </a:lnTo>
                  <a:lnTo>
                    <a:pt x="1477137" y="93853"/>
                  </a:lnTo>
                  <a:lnTo>
                    <a:pt x="1477137" y="20624"/>
                  </a:lnTo>
                  <a:lnTo>
                    <a:pt x="1453896" y="6223"/>
                  </a:lnTo>
                  <a:lnTo>
                    <a:pt x="1418463" y="0"/>
                  </a:lnTo>
                  <a:lnTo>
                    <a:pt x="97536" y="0"/>
                  </a:lnTo>
                  <a:lnTo>
                    <a:pt x="59436" y="7620"/>
                  </a:lnTo>
                  <a:lnTo>
                    <a:pt x="26289" y="31877"/>
                  </a:lnTo>
                  <a:lnTo>
                    <a:pt x="3810" y="70231"/>
                  </a:lnTo>
                  <a:lnTo>
                    <a:pt x="0" y="90043"/>
                  </a:lnTo>
                  <a:lnTo>
                    <a:pt x="0" y="416814"/>
                  </a:lnTo>
                  <a:lnTo>
                    <a:pt x="762" y="426847"/>
                  </a:lnTo>
                  <a:lnTo>
                    <a:pt x="2286" y="436753"/>
                  </a:lnTo>
                  <a:lnTo>
                    <a:pt x="22860" y="479298"/>
                  </a:lnTo>
                  <a:lnTo>
                    <a:pt x="39624" y="492760"/>
                  </a:lnTo>
                  <a:lnTo>
                    <a:pt x="53213" y="503682"/>
                  </a:lnTo>
                  <a:lnTo>
                    <a:pt x="91059" y="514604"/>
                  </a:lnTo>
                  <a:lnTo>
                    <a:pt x="133731" y="516382"/>
                  </a:lnTo>
                  <a:lnTo>
                    <a:pt x="223647" y="511810"/>
                  </a:lnTo>
                  <a:lnTo>
                    <a:pt x="265811" y="514604"/>
                  </a:lnTo>
                  <a:lnTo>
                    <a:pt x="1419225" y="514604"/>
                  </a:lnTo>
                  <a:lnTo>
                    <a:pt x="1455166" y="507746"/>
                  </a:lnTo>
                  <a:lnTo>
                    <a:pt x="1477137" y="493776"/>
                  </a:lnTo>
                  <a:lnTo>
                    <a:pt x="1485392" y="488569"/>
                  </a:lnTo>
                  <a:lnTo>
                    <a:pt x="1506982" y="459740"/>
                  </a:lnTo>
                  <a:lnTo>
                    <a:pt x="1516761" y="424561"/>
                  </a:lnTo>
                  <a:lnTo>
                    <a:pt x="1517523" y="415290"/>
                  </a:lnTo>
                  <a:lnTo>
                    <a:pt x="1517523" y="97790"/>
                  </a:lnTo>
                  <a:close/>
                </a:path>
              </a:pathLst>
            </a:custGeom>
            <a:solidFill>
              <a:srgbClr val="006666"/>
            </a:solidFill>
            <a:ln w="9525">
              <a:noFill/>
              <a:miter lim="800000"/>
              <a:headEnd/>
              <a:tailEnd/>
            </a:ln>
          </p:spPr>
          <p:txBody>
            <a:bodyPr lIns="0" tIns="0" rIns="0" bIns="0"/>
            <a:lstStyle/>
            <a:p>
              <a:endParaRPr lang="es-AR"/>
            </a:p>
          </p:txBody>
        </p:sp>
      </p:grpSp>
      <p:sp>
        <p:nvSpPr>
          <p:cNvPr id="26" name="object 26"/>
          <p:cNvSpPr txBox="1"/>
          <p:nvPr/>
        </p:nvSpPr>
        <p:spPr>
          <a:xfrm>
            <a:off x="5489576" y="3940736"/>
            <a:ext cx="915325" cy="689291"/>
          </a:xfrm>
          <a:prstGeom prst="rect">
            <a:avLst/>
          </a:prstGeom>
        </p:spPr>
        <p:txBody>
          <a:bodyPr wrap="square" lIns="0" tIns="12065" rIns="0" bIns="0">
            <a:spAutoFit/>
          </a:bodyPr>
          <a:lstStyle/>
          <a:p>
            <a:pPr marL="12700">
              <a:spcBef>
                <a:spcPts val="95"/>
              </a:spcBef>
              <a:defRPr/>
            </a:pPr>
            <a:r>
              <a:rPr sz="2200" b="1" spc="-20" dirty="0">
                <a:latin typeface="Arial"/>
                <a:cs typeface="Arial"/>
              </a:rPr>
              <a:t>7200</a:t>
            </a:r>
            <a:endParaRPr sz="2200">
              <a:latin typeface="Arial"/>
              <a:cs typeface="Arial"/>
            </a:endParaRPr>
          </a:p>
          <a:p>
            <a:pPr marL="12700">
              <a:defRPr/>
            </a:pPr>
            <a:r>
              <a:rPr sz="2200" b="1" spc="-10" dirty="0">
                <a:latin typeface="Arial"/>
                <a:cs typeface="Arial"/>
              </a:rPr>
              <a:t>cycles</a:t>
            </a:r>
            <a:endParaRPr sz="2200">
              <a:latin typeface="Arial"/>
              <a:cs typeface="Arial"/>
            </a:endParaRPr>
          </a:p>
        </p:txBody>
      </p:sp>
      <p:grpSp>
        <p:nvGrpSpPr>
          <p:cNvPr id="7" name="object 27"/>
          <p:cNvGrpSpPr>
            <a:grpSpLocks/>
          </p:cNvGrpSpPr>
          <p:nvPr/>
        </p:nvGrpSpPr>
        <p:grpSpPr bwMode="auto">
          <a:xfrm>
            <a:off x="4335840" y="4024768"/>
            <a:ext cx="948204" cy="197824"/>
            <a:chOff x="4943855" y="3649979"/>
            <a:chExt cx="1080135" cy="179705"/>
          </a:xfrm>
        </p:grpSpPr>
        <p:sp>
          <p:nvSpPr>
            <p:cNvPr id="68650" name="object 28"/>
            <p:cNvSpPr>
              <a:spLocks noChangeArrowheads="1"/>
            </p:cNvSpPr>
            <p:nvPr/>
          </p:nvSpPr>
          <p:spPr bwMode="auto">
            <a:xfrm>
              <a:off x="4943855" y="3715511"/>
              <a:ext cx="1001394" cy="44450"/>
            </a:xfrm>
            <a:custGeom>
              <a:avLst/>
              <a:gdLst>
                <a:gd name="T0" fmla="*/ 762 w 1001395"/>
                <a:gd name="T1" fmla="*/ 0 h 44450"/>
                <a:gd name="T2" fmla="*/ 0 w 1001395"/>
                <a:gd name="T3" fmla="*/ 40258 h 44450"/>
                <a:gd name="T4" fmla="*/ 966343 w 1001395"/>
                <a:gd name="T5" fmla="*/ 44450 h 44450"/>
                <a:gd name="T6" fmla="*/ 1001014 w 1001395"/>
                <a:gd name="T7" fmla="*/ 24637 h 44450"/>
                <a:gd name="T8" fmla="*/ 965835 w 1001395"/>
                <a:gd name="T9" fmla="*/ 4190 h 44450"/>
                <a:gd name="T10" fmla="*/ 762 w 1001395"/>
                <a:gd name="T11" fmla="*/ 0 h 44450"/>
                <a:gd name="T12" fmla="*/ 0 60000 65536"/>
                <a:gd name="T13" fmla="*/ 0 60000 65536"/>
                <a:gd name="T14" fmla="*/ 0 60000 65536"/>
                <a:gd name="T15" fmla="*/ 0 60000 65536"/>
                <a:gd name="T16" fmla="*/ 0 60000 65536"/>
                <a:gd name="T17" fmla="*/ 0 60000 65536"/>
                <a:gd name="T18" fmla="*/ 0 w 1001395"/>
                <a:gd name="T19" fmla="*/ 0 h 44450"/>
                <a:gd name="T20" fmla="*/ 1001395 w 1001395"/>
                <a:gd name="T21" fmla="*/ 44450 h 44450"/>
              </a:gdLst>
              <a:ahLst/>
              <a:cxnLst>
                <a:cxn ang="T12">
                  <a:pos x="T0" y="T1"/>
                </a:cxn>
                <a:cxn ang="T13">
                  <a:pos x="T2" y="T3"/>
                </a:cxn>
                <a:cxn ang="T14">
                  <a:pos x="T4" y="T5"/>
                </a:cxn>
                <a:cxn ang="T15">
                  <a:pos x="T6" y="T7"/>
                </a:cxn>
                <a:cxn ang="T16">
                  <a:pos x="T8" y="T9"/>
                </a:cxn>
                <a:cxn ang="T17">
                  <a:pos x="T10" y="T11"/>
                </a:cxn>
              </a:cxnLst>
              <a:rect l="T18" t="T19" r="T20" b="T21"/>
              <a:pathLst>
                <a:path w="1001395" h="44450">
                  <a:moveTo>
                    <a:pt x="762" y="0"/>
                  </a:moveTo>
                  <a:lnTo>
                    <a:pt x="0" y="40258"/>
                  </a:lnTo>
                  <a:lnTo>
                    <a:pt x="966343" y="44450"/>
                  </a:lnTo>
                  <a:lnTo>
                    <a:pt x="1001014" y="24637"/>
                  </a:lnTo>
                  <a:lnTo>
                    <a:pt x="965835" y="4190"/>
                  </a:lnTo>
                  <a:lnTo>
                    <a:pt x="762" y="0"/>
                  </a:lnTo>
                  <a:close/>
                </a:path>
              </a:pathLst>
            </a:custGeom>
            <a:solidFill>
              <a:srgbClr val="000000"/>
            </a:solidFill>
            <a:ln w="9525">
              <a:noFill/>
              <a:miter lim="800000"/>
              <a:headEnd/>
              <a:tailEnd/>
            </a:ln>
          </p:spPr>
          <p:txBody>
            <a:bodyPr lIns="0" tIns="0" rIns="0" bIns="0"/>
            <a:lstStyle/>
            <a:p>
              <a:endParaRPr lang="es-AR"/>
            </a:p>
          </p:txBody>
        </p:sp>
        <p:pic>
          <p:nvPicPr>
            <p:cNvPr id="68651" name="object 29"/>
            <p:cNvPicPr>
              <a:picLocks noChangeAspect="1" noChangeArrowheads="1"/>
            </p:cNvPicPr>
            <p:nvPr/>
          </p:nvPicPr>
          <p:blipFill>
            <a:blip r:embed="rId5"/>
            <a:srcRect/>
            <a:stretch>
              <a:fillRect/>
            </a:stretch>
          </p:blipFill>
          <p:spPr bwMode="auto">
            <a:xfrm>
              <a:off x="5843905" y="3649979"/>
              <a:ext cx="180086" cy="179196"/>
            </a:xfrm>
            <a:prstGeom prst="rect">
              <a:avLst/>
            </a:prstGeom>
            <a:noFill/>
            <a:ln w="9525">
              <a:noFill/>
              <a:miter lim="800000"/>
              <a:headEnd/>
              <a:tailEnd/>
            </a:ln>
          </p:spPr>
        </p:pic>
      </p:grpSp>
      <p:grpSp>
        <p:nvGrpSpPr>
          <p:cNvPr id="8" name="object 30"/>
          <p:cNvGrpSpPr>
            <a:grpSpLocks/>
          </p:cNvGrpSpPr>
          <p:nvPr/>
        </p:nvGrpSpPr>
        <p:grpSpPr bwMode="auto">
          <a:xfrm>
            <a:off x="1116681" y="3847950"/>
            <a:ext cx="2105263" cy="3163443"/>
            <a:chOff x="1272539" y="3489959"/>
            <a:chExt cx="2400300" cy="2868295"/>
          </a:xfrm>
        </p:grpSpPr>
        <p:pic>
          <p:nvPicPr>
            <p:cNvPr id="68640" name="object 31"/>
            <p:cNvPicPr>
              <a:picLocks noChangeAspect="1" noChangeArrowheads="1"/>
            </p:cNvPicPr>
            <p:nvPr/>
          </p:nvPicPr>
          <p:blipFill>
            <a:blip r:embed="rId6"/>
            <a:srcRect/>
            <a:stretch>
              <a:fillRect/>
            </a:stretch>
          </p:blipFill>
          <p:spPr bwMode="auto">
            <a:xfrm>
              <a:off x="1292351" y="4190999"/>
              <a:ext cx="1464563" cy="1892808"/>
            </a:xfrm>
            <a:prstGeom prst="rect">
              <a:avLst/>
            </a:prstGeom>
            <a:noFill/>
            <a:ln w="9525">
              <a:noFill/>
              <a:miter lim="800000"/>
              <a:headEnd/>
              <a:tailEnd/>
            </a:ln>
          </p:spPr>
        </p:pic>
        <p:sp>
          <p:nvSpPr>
            <p:cNvPr id="68641" name="object 32"/>
            <p:cNvSpPr>
              <a:spLocks noChangeArrowheads="1"/>
            </p:cNvSpPr>
            <p:nvPr/>
          </p:nvSpPr>
          <p:spPr bwMode="auto">
            <a:xfrm>
              <a:off x="1272539" y="3896867"/>
              <a:ext cx="1504315" cy="2207895"/>
            </a:xfrm>
            <a:custGeom>
              <a:avLst/>
              <a:gdLst>
                <a:gd name="T0" fmla="*/ 1463674 w 1504314"/>
                <a:gd name="T1" fmla="*/ 274319 h 2207895"/>
                <a:gd name="T2" fmla="*/ 19812 w 1504314"/>
                <a:gd name="T3" fmla="*/ 274319 h 2207895"/>
                <a:gd name="T4" fmla="*/ 12191 w 1504314"/>
                <a:gd name="T5" fmla="*/ 275970 h 2207895"/>
                <a:gd name="T6" fmla="*/ 5841 w 1504314"/>
                <a:gd name="T7" fmla="*/ 280415 h 2207895"/>
                <a:gd name="T8" fmla="*/ 1523 w 1504314"/>
                <a:gd name="T9" fmla="*/ 286892 h 2207895"/>
                <a:gd name="T10" fmla="*/ 0 w 1504314"/>
                <a:gd name="T11" fmla="*/ 294893 h 2207895"/>
                <a:gd name="T12" fmla="*/ 0 w 1504314"/>
                <a:gd name="T13" fmla="*/ 2188082 h 2207895"/>
                <a:gd name="T14" fmla="*/ 1523 w 1504314"/>
                <a:gd name="T15" fmla="*/ 2195690 h 2207895"/>
                <a:gd name="T16" fmla="*/ 5841 w 1504314"/>
                <a:gd name="T17" fmla="*/ 2201989 h 2207895"/>
                <a:gd name="T18" fmla="*/ 12191 w 1504314"/>
                <a:gd name="T19" fmla="*/ 2206307 h 2207895"/>
                <a:gd name="T20" fmla="*/ 19812 w 1504314"/>
                <a:gd name="T21" fmla="*/ 2207894 h 2207895"/>
                <a:gd name="T22" fmla="*/ 1484248 w 1504314"/>
                <a:gd name="T23" fmla="*/ 2207894 h 2207895"/>
                <a:gd name="T24" fmla="*/ 1491868 w 1504314"/>
                <a:gd name="T25" fmla="*/ 2206307 h 2207895"/>
                <a:gd name="T26" fmla="*/ 1498218 w 1504314"/>
                <a:gd name="T27" fmla="*/ 2201989 h 2207895"/>
                <a:gd name="T28" fmla="*/ 1502410 w 1504314"/>
                <a:gd name="T29" fmla="*/ 2195690 h 2207895"/>
                <a:gd name="T30" fmla="*/ 1504061 w 1504314"/>
                <a:gd name="T31" fmla="*/ 2188082 h 2207895"/>
                <a:gd name="T32" fmla="*/ 1504061 w 1504314"/>
                <a:gd name="T33" fmla="*/ 2109584 h 2207895"/>
                <a:gd name="T34" fmla="*/ 39623 w 1504314"/>
                <a:gd name="T35" fmla="*/ 2109584 h 2207895"/>
                <a:gd name="T36" fmla="*/ 39623 w 1504314"/>
                <a:gd name="T37" fmla="*/ 314705 h 2207895"/>
                <a:gd name="T38" fmla="*/ 1463674 w 1504314"/>
                <a:gd name="T39" fmla="*/ 314705 h 2207895"/>
                <a:gd name="T40" fmla="*/ 1463674 w 1504314"/>
                <a:gd name="T41" fmla="*/ 274319 h 2207895"/>
                <a:gd name="T42" fmla="*/ 1484248 w 1504314"/>
                <a:gd name="T43" fmla="*/ 274319 h 2207895"/>
                <a:gd name="T44" fmla="*/ 1463674 w 1504314"/>
                <a:gd name="T45" fmla="*/ 274319 h 2207895"/>
                <a:gd name="T46" fmla="*/ 1463674 w 1504314"/>
                <a:gd name="T47" fmla="*/ 2109584 h 2207895"/>
                <a:gd name="T48" fmla="*/ 1504061 w 1504314"/>
                <a:gd name="T49" fmla="*/ 2109584 h 2207895"/>
                <a:gd name="T50" fmla="*/ 1504061 w 1504314"/>
                <a:gd name="T51" fmla="*/ 294893 h 2207895"/>
                <a:gd name="T52" fmla="*/ 1502410 w 1504314"/>
                <a:gd name="T53" fmla="*/ 286892 h 2207895"/>
                <a:gd name="T54" fmla="*/ 1498218 w 1504314"/>
                <a:gd name="T55" fmla="*/ 280415 h 2207895"/>
                <a:gd name="T56" fmla="*/ 1491868 w 1504314"/>
                <a:gd name="T57" fmla="*/ 275970 h 2207895"/>
                <a:gd name="T58" fmla="*/ 1484248 w 1504314"/>
                <a:gd name="T59" fmla="*/ 274319 h 2207895"/>
                <a:gd name="T60" fmla="*/ 782447 w 1504314"/>
                <a:gd name="T61" fmla="*/ 0 h 2207895"/>
                <a:gd name="T62" fmla="*/ 729234 w 1504314"/>
                <a:gd name="T63" fmla="*/ 761 h 2207895"/>
                <a:gd name="T64" fmla="*/ 731266 w 1504314"/>
                <a:gd name="T65" fmla="*/ 274319 h 2207895"/>
                <a:gd name="T66" fmla="*/ 784605 w 1504314"/>
                <a:gd name="T67" fmla="*/ 274319 h 2207895"/>
                <a:gd name="T68" fmla="*/ 782447 w 1504314"/>
                <a:gd name="T69" fmla="*/ 0 h 22078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04314"/>
                <a:gd name="T106" fmla="*/ 0 h 2207895"/>
                <a:gd name="T107" fmla="*/ 1504314 w 1504314"/>
                <a:gd name="T108" fmla="*/ 2207895 h 220789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04314" h="2207895">
                  <a:moveTo>
                    <a:pt x="1463674" y="274319"/>
                  </a:moveTo>
                  <a:lnTo>
                    <a:pt x="19812" y="274319"/>
                  </a:lnTo>
                  <a:lnTo>
                    <a:pt x="12191" y="275970"/>
                  </a:lnTo>
                  <a:lnTo>
                    <a:pt x="5841" y="280415"/>
                  </a:lnTo>
                  <a:lnTo>
                    <a:pt x="1523" y="286892"/>
                  </a:lnTo>
                  <a:lnTo>
                    <a:pt x="0" y="294893"/>
                  </a:lnTo>
                  <a:lnTo>
                    <a:pt x="0" y="2188082"/>
                  </a:lnTo>
                  <a:lnTo>
                    <a:pt x="1523" y="2195690"/>
                  </a:lnTo>
                  <a:lnTo>
                    <a:pt x="5841" y="2201989"/>
                  </a:lnTo>
                  <a:lnTo>
                    <a:pt x="12191" y="2206307"/>
                  </a:lnTo>
                  <a:lnTo>
                    <a:pt x="19812" y="2207894"/>
                  </a:lnTo>
                  <a:lnTo>
                    <a:pt x="1484248" y="2207894"/>
                  </a:lnTo>
                  <a:lnTo>
                    <a:pt x="1491868" y="2206307"/>
                  </a:lnTo>
                  <a:lnTo>
                    <a:pt x="1498218" y="2201989"/>
                  </a:lnTo>
                  <a:lnTo>
                    <a:pt x="1502410" y="2195690"/>
                  </a:lnTo>
                  <a:lnTo>
                    <a:pt x="1504061" y="2188082"/>
                  </a:lnTo>
                  <a:lnTo>
                    <a:pt x="1504061" y="2109584"/>
                  </a:lnTo>
                  <a:lnTo>
                    <a:pt x="39623" y="2109584"/>
                  </a:lnTo>
                  <a:lnTo>
                    <a:pt x="39623" y="314705"/>
                  </a:lnTo>
                  <a:lnTo>
                    <a:pt x="1463674" y="314705"/>
                  </a:lnTo>
                  <a:lnTo>
                    <a:pt x="1463674" y="274319"/>
                  </a:lnTo>
                  <a:close/>
                </a:path>
                <a:path w="1504314" h="2207895">
                  <a:moveTo>
                    <a:pt x="1484248" y="274319"/>
                  </a:moveTo>
                  <a:lnTo>
                    <a:pt x="1463674" y="274319"/>
                  </a:lnTo>
                  <a:lnTo>
                    <a:pt x="1463674" y="2109584"/>
                  </a:lnTo>
                  <a:lnTo>
                    <a:pt x="1504061" y="2109584"/>
                  </a:lnTo>
                  <a:lnTo>
                    <a:pt x="1504061" y="294893"/>
                  </a:lnTo>
                  <a:lnTo>
                    <a:pt x="1502410" y="286892"/>
                  </a:lnTo>
                  <a:lnTo>
                    <a:pt x="1498218" y="280415"/>
                  </a:lnTo>
                  <a:lnTo>
                    <a:pt x="1491868" y="275970"/>
                  </a:lnTo>
                  <a:lnTo>
                    <a:pt x="1484248" y="274319"/>
                  </a:lnTo>
                  <a:close/>
                </a:path>
                <a:path w="1504314" h="2207895">
                  <a:moveTo>
                    <a:pt x="782447" y="0"/>
                  </a:moveTo>
                  <a:lnTo>
                    <a:pt x="729234" y="761"/>
                  </a:lnTo>
                  <a:lnTo>
                    <a:pt x="731266" y="274319"/>
                  </a:lnTo>
                  <a:lnTo>
                    <a:pt x="784605" y="274319"/>
                  </a:lnTo>
                  <a:lnTo>
                    <a:pt x="782447" y="0"/>
                  </a:lnTo>
                  <a:close/>
                </a:path>
              </a:pathLst>
            </a:custGeom>
            <a:solidFill>
              <a:srgbClr val="000000"/>
            </a:solidFill>
            <a:ln w="9525">
              <a:noFill/>
              <a:miter lim="800000"/>
              <a:headEnd/>
              <a:tailEnd/>
            </a:ln>
          </p:spPr>
          <p:txBody>
            <a:bodyPr lIns="0" tIns="0" rIns="0" bIns="0"/>
            <a:lstStyle/>
            <a:p>
              <a:endParaRPr lang="es-AR"/>
            </a:p>
          </p:txBody>
        </p:sp>
        <p:pic>
          <p:nvPicPr>
            <p:cNvPr id="68642" name="object 33"/>
            <p:cNvPicPr>
              <a:picLocks noChangeAspect="1" noChangeArrowheads="1"/>
            </p:cNvPicPr>
            <p:nvPr/>
          </p:nvPicPr>
          <p:blipFill>
            <a:blip r:embed="rId7"/>
            <a:srcRect/>
            <a:stretch>
              <a:fillRect/>
            </a:stretch>
          </p:blipFill>
          <p:spPr bwMode="auto">
            <a:xfrm>
              <a:off x="2231136" y="5352287"/>
              <a:ext cx="269748" cy="204215"/>
            </a:xfrm>
            <a:prstGeom prst="rect">
              <a:avLst/>
            </a:prstGeom>
            <a:noFill/>
            <a:ln w="9525">
              <a:noFill/>
              <a:miter lim="800000"/>
              <a:headEnd/>
              <a:tailEnd/>
            </a:ln>
          </p:spPr>
        </p:pic>
        <p:pic>
          <p:nvPicPr>
            <p:cNvPr id="68643" name="object 34"/>
            <p:cNvPicPr>
              <a:picLocks noChangeAspect="1" noChangeArrowheads="1"/>
            </p:cNvPicPr>
            <p:nvPr/>
          </p:nvPicPr>
          <p:blipFill>
            <a:blip r:embed="rId8"/>
            <a:srcRect/>
            <a:stretch>
              <a:fillRect/>
            </a:stretch>
          </p:blipFill>
          <p:spPr bwMode="auto">
            <a:xfrm>
              <a:off x="1411223" y="5132831"/>
              <a:ext cx="271272" cy="254508"/>
            </a:xfrm>
            <a:prstGeom prst="rect">
              <a:avLst/>
            </a:prstGeom>
            <a:noFill/>
            <a:ln w="9525">
              <a:noFill/>
              <a:miter lim="800000"/>
              <a:headEnd/>
              <a:tailEnd/>
            </a:ln>
          </p:spPr>
        </p:pic>
        <p:pic>
          <p:nvPicPr>
            <p:cNvPr id="68644" name="object 35"/>
            <p:cNvPicPr>
              <a:picLocks noChangeAspect="1" noChangeArrowheads="1"/>
            </p:cNvPicPr>
            <p:nvPr/>
          </p:nvPicPr>
          <p:blipFill>
            <a:blip r:embed="rId9"/>
            <a:srcRect/>
            <a:stretch>
              <a:fillRect/>
            </a:stretch>
          </p:blipFill>
          <p:spPr bwMode="auto">
            <a:xfrm>
              <a:off x="2125979" y="4488179"/>
              <a:ext cx="329183" cy="274319"/>
            </a:xfrm>
            <a:prstGeom prst="rect">
              <a:avLst/>
            </a:prstGeom>
            <a:noFill/>
            <a:ln w="9525">
              <a:noFill/>
              <a:miter lim="800000"/>
              <a:headEnd/>
              <a:tailEnd/>
            </a:ln>
          </p:spPr>
        </p:pic>
        <p:sp>
          <p:nvSpPr>
            <p:cNvPr id="68645" name="object 36"/>
            <p:cNvSpPr>
              <a:spLocks noChangeArrowheads="1"/>
            </p:cNvSpPr>
            <p:nvPr/>
          </p:nvSpPr>
          <p:spPr bwMode="auto">
            <a:xfrm>
              <a:off x="1275588" y="4194047"/>
              <a:ext cx="1481455" cy="2164080"/>
            </a:xfrm>
            <a:custGeom>
              <a:avLst/>
              <a:gdLst>
                <a:gd name="T0" fmla="*/ 780923 w 1481455"/>
                <a:gd name="T1" fmla="*/ 2163191 h 2164079"/>
                <a:gd name="T2" fmla="*/ 778637 w 1481455"/>
                <a:gd name="T3" fmla="*/ 1868970 h 2164079"/>
                <a:gd name="T4" fmla="*/ 725424 w 1481455"/>
                <a:gd name="T5" fmla="*/ 1869732 h 2164079"/>
                <a:gd name="T6" fmla="*/ 727710 w 1481455"/>
                <a:gd name="T7" fmla="*/ 2163953 h 2164079"/>
                <a:gd name="T8" fmla="*/ 780923 w 1481455"/>
                <a:gd name="T9" fmla="*/ 2163191 h 2164079"/>
                <a:gd name="T10" fmla="*/ 1481201 w 1481455"/>
                <a:gd name="T11" fmla="*/ 3048 h 2164079"/>
                <a:gd name="T12" fmla="*/ 1478153 w 1481455"/>
                <a:gd name="T13" fmla="*/ 0 h 2164079"/>
                <a:gd name="T14" fmla="*/ 3048 w 1481455"/>
                <a:gd name="T15" fmla="*/ 0 h 2164079"/>
                <a:gd name="T16" fmla="*/ 0 w 1481455"/>
                <a:gd name="T17" fmla="*/ 3048 h 2164079"/>
                <a:gd name="T18" fmla="*/ 0 w 1481455"/>
                <a:gd name="T19" fmla="*/ 76200 h 2164079"/>
                <a:gd name="T20" fmla="*/ 3048 w 1481455"/>
                <a:gd name="T21" fmla="*/ 79248 h 2164079"/>
                <a:gd name="T22" fmla="*/ 1478153 w 1481455"/>
                <a:gd name="T23" fmla="*/ 79248 h 2164079"/>
                <a:gd name="T24" fmla="*/ 1481201 w 1481455"/>
                <a:gd name="T25" fmla="*/ 76200 h 2164079"/>
                <a:gd name="T26" fmla="*/ 1481201 w 1481455"/>
                <a:gd name="T27" fmla="*/ 3048 h 21640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1455"/>
                <a:gd name="T43" fmla="*/ 0 h 2164079"/>
                <a:gd name="T44" fmla="*/ 1481455 w 1481455"/>
                <a:gd name="T45" fmla="*/ 2164079 h 216407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1455" h="2164079">
                  <a:moveTo>
                    <a:pt x="780923" y="2163191"/>
                  </a:moveTo>
                  <a:lnTo>
                    <a:pt x="778637" y="1868970"/>
                  </a:lnTo>
                  <a:lnTo>
                    <a:pt x="725424" y="1869732"/>
                  </a:lnTo>
                  <a:lnTo>
                    <a:pt x="727710" y="2163953"/>
                  </a:lnTo>
                  <a:lnTo>
                    <a:pt x="780923" y="2163191"/>
                  </a:lnTo>
                  <a:close/>
                </a:path>
                <a:path w="1481455" h="2164079">
                  <a:moveTo>
                    <a:pt x="1481201" y="3048"/>
                  </a:moveTo>
                  <a:lnTo>
                    <a:pt x="1478153" y="0"/>
                  </a:lnTo>
                  <a:lnTo>
                    <a:pt x="3048" y="0"/>
                  </a:lnTo>
                  <a:lnTo>
                    <a:pt x="0" y="3048"/>
                  </a:lnTo>
                  <a:lnTo>
                    <a:pt x="0" y="76200"/>
                  </a:lnTo>
                  <a:lnTo>
                    <a:pt x="3048" y="79248"/>
                  </a:lnTo>
                  <a:lnTo>
                    <a:pt x="1478153" y="79248"/>
                  </a:lnTo>
                  <a:lnTo>
                    <a:pt x="1481201" y="76200"/>
                  </a:lnTo>
                  <a:lnTo>
                    <a:pt x="1481201" y="3048"/>
                  </a:lnTo>
                  <a:close/>
                </a:path>
              </a:pathLst>
            </a:custGeom>
            <a:solidFill>
              <a:srgbClr val="000000"/>
            </a:solidFill>
            <a:ln w="9525">
              <a:noFill/>
              <a:miter lim="800000"/>
              <a:headEnd/>
              <a:tailEnd/>
            </a:ln>
          </p:spPr>
          <p:txBody>
            <a:bodyPr lIns="0" tIns="0" rIns="0" bIns="0"/>
            <a:lstStyle/>
            <a:p>
              <a:endParaRPr lang="es-AR"/>
            </a:p>
          </p:txBody>
        </p:sp>
        <p:sp>
          <p:nvSpPr>
            <p:cNvPr id="68646" name="object 37"/>
            <p:cNvSpPr>
              <a:spLocks noChangeArrowheads="1"/>
            </p:cNvSpPr>
            <p:nvPr/>
          </p:nvSpPr>
          <p:spPr bwMode="auto">
            <a:xfrm>
              <a:off x="2325623" y="3509771"/>
              <a:ext cx="1327150" cy="996315"/>
            </a:xfrm>
            <a:custGeom>
              <a:avLst/>
              <a:gdLst>
                <a:gd name="T0" fmla="*/ 1224406 w 1327150"/>
                <a:gd name="T1" fmla="*/ 0 h 996314"/>
                <a:gd name="T2" fmla="*/ 255777 w 1327150"/>
                <a:gd name="T3" fmla="*/ 0 h 996314"/>
                <a:gd name="T4" fmla="*/ 215645 w 1327150"/>
                <a:gd name="T5" fmla="*/ 8000 h 996314"/>
                <a:gd name="T6" fmla="*/ 183006 w 1327150"/>
                <a:gd name="T7" fmla="*/ 29972 h 996314"/>
                <a:gd name="T8" fmla="*/ 161036 w 1327150"/>
                <a:gd name="T9" fmla="*/ 62737 h 996314"/>
                <a:gd name="T10" fmla="*/ 153034 w 1327150"/>
                <a:gd name="T11" fmla="*/ 102996 h 996314"/>
                <a:gd name="T12" fmla="*/ 153034 w 1327150"/>
                <a:gd name="T13" fmla="*/ 514095 h 996314"/>
                <a:gd name="T14" fmla="*/ 161036 w 1327150"/>
                <a:gd name="T15" fmla="*/ 553973 h 996314"/>
                <a:gd name="T16" fmla="*/ 183006 w 1327150"/>
                <a:gd name="T17" fmla="*/ 586739 h 996314"/>
                <a:gd name="T18" fmla="*/ 215645 w 1327150"/>
                <a:gd name="T19" fmla="*/ 608964 h 996314"/>
                <a:gd name="T20" fmla="*/ 255777 w 1327150"/>
                <a:gd name="T21" fmla="*/ 617092 h 996314"/>
                <a:gd name="T22" fmla="*/ 348742 w 1327150"/>
                <a:gd name="T23" fmla="*/ 617092 h 996314"/>
                <a:gd name="T24" fmla="*/ 0 w 1327150"/>
                <a:gd name="T25" fmla="*/ 996188 h 996314"/>
                <a:gd name="T26" fmla="*/ 641857 w 1327150"/>
                <a:gd name="T27" fmla="*/ 617092 h 996314"/>
                <a:gd name="T28" fmla="*/ 1224406 w 1327150"/>
                <a:gd name="T29" fmla="*/ 617092 h 996314"/>
                <a:gd name="T30" fmla="*/ 1264539 w 1327150"/>
                <a:gd name="T31" fmla="*/ 608964 h 996314"/>
                <a:gd name="T32" fmla="*/ 1297177 w 1327150"/>
                <a:gd name="T33" fmla="*/ 586739 h 996314"/>
                <a:gd name="T34" fmla="*/ 1319149 w 1327150"/>
                <a:gd name="T35" fmla="*/ 553973 h 996314"/>
                <a:gd name="T36" fmla="*/ 1327150 w 1327150"/>
                <a:gd name="T37" fmla="*/ 514095 h 996314"/>
                <a:gd name="T38" fmla="*/ 1327150 w 1327150"/>
                <a:gd name="T39" fmla="*/ 102996 h 996314"/>
                <a:gd name="T40" fmla="*/ 1319149 w 1327150"/>
                <a:gd name="T41" fmla="*/ 62737 h 996314"/>
                <a:gd name="T42" fmla="*/ 1297177 w 1327150"/>
                <a:gd name="T43" fmla="*/ 29972 h 996314"/>
                <a:gd name="T44" fmla="*/ 1264539 w 1327150"/>
                <a:gd name="T45" fmla="*/ 8000 h 996314"/>
                <a:gd name="T46" fmla="*/ 1224406 w 1327150"/>
                <a:gd name="T47" fmla="*/ 0 h 9963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7150"/>
                <a:gd name="T73" fmla="*/ 0 h 996314"/>
                <a:gd name="T74" fmla="*/ 1327150 w 1327150"/>
                <a:gd name="T75" fmla="*/ 996314 h 9963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7150" h="996314">
                  <a:moveTo>
                    <a:pt x="1224406" y="0"/>
                  </a:moveTo>
                  <a:lnTo>
                    <a:pt x="255777" y="0"/>
                  </a:lnTo>
                  <a:lnTo>
                    <a:pt x="215645" y="8000"/>
                  </a:lnTo>
                  <a:lnTo>
                    <a:pt x="183006" y="29972"/>
                  </a:lnTo>
                  <a:lnTo>
                    <a:pt x="161036" y="62737"/>
                  </a:lnTo>
                  <a:lnTo>
                    <a:pt x="153034" y="102996"/>
                  </a:lnTo>
                  <a:lnTo>
                    <a:pt x="153034" y="514095"/>
                  </a:lnTo>
                  <a:lnTo>
                    <a:pt x="161036" y="553973"/>
                  </a:lnTo>
                  <a:lnTo>
                    <a:pt x="183006" y="586739"/>
                  </a:lnTo>
                  <a:lnTo>
                    <a:pt x="215645" y="608964"/>
                  </a:lnTo>
                  <a:lnTo>
                    <a:pt x="255777" y="617092"/>
                  </a:lnTo>
                  <a:lnTo>
                    <a:pt x="348742" y="617092"/>
                  </a:lnTo>
                  <a:lnTo>
                    <a:pt x="0" y="996188"/>
                  </a:lnTo>
                  <a:lnTo>
                    <a:pt x="641857" y="617092"/>
                  </a:lnTo>
                  <a:lnTo>
                    <a:pt x="1224406" y="617092"/>
                  </a:lnTo>
                  <a:lnTo>
                    <a:pt x="1264539" y="608964"/>
                  </a:lnTo>
                  <a:lnTo>
                    <a:pt x="1297177" y="586739"/>
                  </a:lnTo>
                  <a:lnTo>
                    <a:pt x="1319149" y="553973"/>
                  </a:lnTo>
                  <a:lnTo>
                    <a:pt x="1327150" y="514095"/>
                  </a:lnTo>
                  <a:lnTo>
                    <a:pt x="1327150" y="102996"/>
                  </a:lnTo>
                  <a:lnTo>
                    <a:pt x="1319149" y="62737"/>
                  </a:lnTo>
                  <a:lnTo>
                    <a:pt x="1297177" y="29972"/>
                  </a:lnTo>
                  <a:lnTo>
                    <a:pt x="1264539" y="8000"/>
                  </a:lnTo>
                  <a:lnTo>
                    <a:pt x="1224406" y="0"/>
                  </a:lnTo>
                  <a:close/>
                </a:path>
              </a:pathLst>
            </a:custGeom>
            <a:solidFill>
              <a:srgbClr val="FFFF99"/>
            </a:solidFill>
            <a:ln w="9525">
              <a:noFill/>
              <a:miter lim="800000"/>
              <a:headEnd/>
              <a:tailEnd/>
            </a:ln>
          </p:spPr>
          <p:txBody>
            <a:bodyPr lIns="0" tIns="0" rIns="0" bIns="0"/>
            <a:lstStyle/>
            <a:p>
              <a:endParaRPr lang="es-AR"/>
            </a:p>
          </p:txBody>
        </p:sp>
        <p:sp>
          <p:nvSpPr>
            <p:cNvPr id="68647" name="object 38"/>
            <p:cNvSpPr>
              <a:spLocks noChangeArrowheads="1"/>
            </p:cNvSpPr>
            <p:nvPr/>
          </p:nvSpPr>
          <p:spPr bwMode="auto">
            <a:xfrm>
              <a:off x="2305812" y="3489959"/>
              <a:ext cx="1367155" cy="1036319"/>
            </a:xfrm>
            <a:custGeom>
              <a:avLst/>
              <a:gdLst>
                <a:gd name="T0" fmla="*/ 1366901 w 1367154"/>
                <a:gd name="T1" fmla="*/ 121285 h 1036320"/>
                <a:gd name="T2" fmla="*/ 1357249 w 1367154"/>
                <a:gd name="T3" fmla="*/ 74041 h 1036320"/>
                <a:gd name="T4" fmla="*/ 1330706 w 1367154"/>
                <a:gd name="T5" fmla="*/ 35179 h 1036320"/>
                <a:gd name="T6" fmla="*/ 1291590 w 1367154"/>
                <a:gd name="T7" fmla="*/ 9144 h 1036320"/>
                <a:gd name="T8" fmla="*/ 1244346 w 1367154"/>
                <a:gd name="T9" fmla="*/ 0 h 1036320"/>
                <a:gd name="T10" fmla="*/ 274066 w 1367154"/>
                <a:gd name="T11" fmla="*/ 0 h 1036320"/>
                <a:gd name="T12" fmla="*/ 222758 w 1367154"/>
                <a:gd name="T13" fmla="*/ 11811 h 1036320"/>
                <a:gd name="T14" fmla="*/ 187960 w 1367154"/>
                <a:gd name="T15" fmla="*/ 36576 h 1036320"/>
                <a:gd name="T16" fmla="*/ 163322 w 1367154"/>
                <a:gd name="T17" fmla="*/ 72148 h 1036320"/>
                <a:gd name="T18" fmla="*/ 153035 w 1367154"/>
                <a:gd name="T19" fmla="*/ 111379 h 1036320"/>
                <a:gd name="T20" fmla="*/ 153035 w 1367154"/>
                <a:gd name="T21" fmla="*/ 533781 h 1036320"/>
                <a:gd name="T22" fmla="*/ 154432 w 1367154"/>
                <a:gd name="T23" fmla="*/ 526161 h 1036320"/>
                <a:gd name="T24" fmla="*/ 158496 w 1367154"/>
                <a:gd name="T25" fmla="*/ 519811 h 1036320"/>
                <a:gd name="T26" fmla="*/ 164592 w 1367154"/>
                <a:gd name="T27" fmla="*/ 515493 h 1036320"/>
                <a:gd name="T28" fmla="*/ 171958 w 1367154"/>
                <a:gd name="T29" fmla="*/ 513842 h 1036320"/>
                <a:gd name="T30" fmla="*/ 179578 w 1367154"/>
                <a:gd name="T31" fmla="*/ 514985 h 1036320"/>
                <a:gd name="T32" fmla="*/ 186055 w 1367154"/>
                <a:gd name="T33" fmla="*/ 518922 h 1036320"/>
                <a:gd name="T34" fmla="*/ 190500 w 1367154"/>
                <a:gd name="T35" fmla="*/ 525018 h 1036320"/>
                <a:gd name="T36" fmla="*/ 192532 w 1367154"/>
                <a:gd name="T37" fmla="*/ 533019 h 1036320"/>
                <a:gd name="T38" fmla="*/ 192532 w 1367154"/>
                <a:gd name="T39" fmla="*/ 122809 h 1036320"/>
                <a:gd name="T40" fmla="*/ 223774 w 1367154"/>
                <a:gd name="T41" fmla="*/ 57912 h 1036320"/>
                <a:gd name="T42" fmla="*/ 259588 w 1367154"/>
                <a:gd name="T43" fmla="*/ 41160 h 1036320"/>
                <a:gd name="T44" fmla="*/ 275590 w 1367154"/>
                <a:gd name="T45" fmla="*/ 39751 h 1036320"/>
                <a:gd name="T46" fmla="*/ 1245870 w 1367154"/>
                <a:gd name="T47" fmla="*/ 39751 h 1036320"/>
                <a:gd name="T48" fmla="*/ 1283335 w 1367154"/>
                <a:gd name="T49" fmla="*/ 49403 h 1036320"/>
                <a:gd name="T50" fmla="*/ 1321816 w 1367154"/>
                <a:gd name="T51" fmla="*/ 93345 h 1036320"/>
                <a:gd name="T52" fmla="*/ 1327277 w 1367154"/>
                <a:gd name="T53" fmla="*/ 123571 h 1036320"/>
                <a:gd name="T54" fmla="*/ 1327277 w 1367154"/>
                <a:gd name="T55" fmla="*/ 533019 h 1036320"/>
                <a:gd name="T56" fmla="*/ 1317879 w 1367154"/>
                <a:gd name="T57" fmla="*/ 572135 h 1036320"/>
                <a:gd name="T58" fmla="*/ 1273556 w 1367154"/>
                <a:gd name="T59" fmla="*/ 610997 h 1036320"/>
                <a:gd name="T60" fmla="*/ 1243584 w 1367154"/>
                <a:gd name="T61" fmla="*/ 616077 h 1036320"/>
                <a:gd name="T62" fmla="*/ 658622 w 1367154"/>
                <a:gd name="T63" fmla="*/ 616077 h 1036320"/>
                <a:gd name="T64" fmla="*/ 654812 w 1367154"/>
                <a:gd name="T65" fmla="*/ 617601 h 1036320"/>
                <a:gd name="T66" fmla="*/ 651764 w 1367154"/>
                <a:gd name="T67" fmla="*/ 619125 h 1036320"/>
                <a:gd name="T68" fmla="*/ 125730 w 1367154"/>
                <a:gd name="T69" fmla="*/ 930275 h 1036320"/>
                <a:gd name="T70" fmla="*/ 368554 w 1367154"/>
                <a:gd name="T71" fmla="*/ 665353 h 1036320"/>
                <a:gd name="T72" fmla="*/ 368554 w 1367154"/>
                <a:gd name="T73" fmla="*/ 656463 h 1036320"/>
                <a:gd name="T74" fmla="*/ 323215 w 1367154"/>
                <a:gd name="T75" fmla="*/ 656463 h 1036320"/>
                <a:gd name="T76" fmla="*/ 5207 w 1367154"/>
                <a:gd name="T77" fmla="*/ 1002665 h 1036320"/>
                <a:gd name="T78" fmla="*/ 1397 w 1367154"/>
                <a:gd name="T79" fmla="*/ 1008507 h 1036320"/>
                <a:gd name="T80" fmla="*/ 0 w 1367154"/>
                <a:gd name="T81" fmla="*/ 1015365 h 1036320"/>
                <a:gd name="T82" fmla="*/ 1016 w 1367154"/>
                <a:gd name="T83" fmla="*/ 1022223 h 1036320"/>
                <a:gd name="T84" fmla="*/ 4445 w 1367154"/>
                <a:gd name="T85" fmla="*/ 1028573 h 1036320"/>
                <a:gd name="T86" fmla="*/ 9779 w 1367154"/>
                <a:gd name="T87" fmla="*/ 1033145 h 1036320"/>
                <a:gd name="T88" fmla="*/ 16510 w 1367154"/>
                <a:gd name="T89" fmla="*/ 1035685 h 1036320"/>
                <a:gd name="T90" fmla="*/ 23622 w 1367154"/>
                <a:gd name="T91" fmla="*/ 1035812 h 1036320"/>
                <a:gd name="T92" fmla="*/ 30353 w 1367154"/>
                <a:gd name="T93" fmla="*/ 1033145 h 1036320"/>
                <a:gd name="T94" fmla="*/ 661670 w 1367154"/>
                <a:gd name="T95" fmla="*/ 659765 h 1036320"/>
                <a:gd name="T96" fmla="*/ 661670 w 1367154"/>
                <a:gd name="T97" fmla="*/ 656463 h 1036320"/>
                <a:gd name="T98" fmla="*/ 672338 w 1367154"/>
                <a:gd name="T99" fmla="*/ 653415 h 1036320"/>
                <a:gd name="T100" fmla="*/ 672338 w 1367154"/>
                <a:gd name="T101" fmla="*/ 656463 h 1036320"/>
                <a:gd name="T102" fmla="*/ 1245870 w 1367154"/>
                <a:gd name="T103" fmla="*/ 656463 h 1036320"/>
                <a:gd name="T104" fmla="*/ 1290955 w 1367154"/>
                <a:gd name="T105" fmla="*/ 647319 h 1036320"/>
                <a:gd name="T106" fmla="*/ 1327277 w 1367154"/>
                <a:gd name="T107" fmla="*/ 624078 h 1036320"/>
                <a:gd name="T108" fmla="*/ 1327277 w 1367154"/>
                <a:gd name="T109" fmla="*/ 533781 h 1036320"/>
                <a:gd name="T110" fmla="*/ 1366901 w 1367154"/>
                <a:gd name="T111" fmla="*/ 533781 h 1036320"/>
                <a:gd name="T112" fmla="*/ 1366901 w 1367154"/>
                <a:gd name="T113" fmla="*/ 121285 h 10363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7154"/>
                <a:gd name="T172" fmla="*/ 0 h 1036320"/>
                <a:gd name="T173" fmla="*/ 1367154 w 1367154"/>
                <a:gd name="T174" fmla="*/ 1036320 h 10363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7154" h="1036320">
                  <a:moveTo>
                    <a:pt x="1366901" y="121285"/>
                  </a:moveTo>
                  <a:lnTo>
                    <a:pt x="1357249" y="74041"/>
                  </a:lnTo>
                  <a:lnTo>
                    <a:pt x="1330706" y="35179"/>
                  </a:lnTo>
                  <a:lnTo>
                    <a:pt x="1291590" y="9144"/>
                  </a:lnTo>
                  <a:lnTo>
                    <a:pt x="1244346" y="0"/>
                  </a:lnTo>
                  <a:lnTo>
                    <a:pt x="274066" y="0"/>
                  </a:lnTo>
                  <a:lnTo>
                    <a:pt x="222758" y="11811"/>
                  </a:lnTo>
                  <a:lnTo>
                    <a:pt x="187960" y="36576"/>
                  </a:lnTo>
                  <a:lnTo>
                    <a:pt x="163322" y="72148"/>
                  </a:lnTo>
                  <a:lnTo>
                    <a:pt x="153035" y="111379"/>
                  </a:lnTo>
                  <a:lnTo>
                    <a:pt x="153035" y="533781"/>
                  </a:lnTo>
                  <a:lnTo>
                    <a:pt x="154432" y="526161"/>
                  </a:lnTo>
                  <a:lnTo>
                    <a:pt x="158496" y="519811"/>
                  </a:lnTo>
                  <a:lnTo>
                    <a:pt x="164592" y="515493"/>
                  </a:lnTo>
                  <a:lnTo>
                    <a:pt x="171958" y="513842"/>
                  </a:lnTo>
                  <a:lnTo>
                    <a:pt x="179578" y="514985"/>
                  </a:lnTo>
                  <a:lnTo>
                    <a:pt x="186055" y="518922"/>
                  </a:lnTo>
                  <a:lnTo>
                    <a:pt x="190500" y="525018"/>
                  </a:lnTo>
                  <a:lnTo>
                    <a:pt x="192532" y="533019"/>
                  </a:lnTo>
                  <a:lnTo>
                    <a:pt x="192532" y="122809"/>
                  </a:lnTo>
                  <a:lnTo>
                    <a:pt x="223774" y="57912"/>
                  </a:lnTo>
                  <a:lnTo>
                    <a:pt x="259588" y="41160"/>
                  </a:lnTo>
                  <a:lnTo>
                    <a:pt x="275590" y="39751"/>
                  </a:lnTo>
                  <a:lnTo>
                    <a:pt x="1245870" y="39751"/>
                  </a:lnTo>
                  <a:lnTo>
                    <a:pt x="1283335" y="49403"/>
                  </a:lnTo>
                  <a:lnTo>
                    <a:pt x="1321816" y="93345"/>
                  </a:lnTo>
                  <a:lnTo>
                    <a:pt x="1327277" y="123571"/>
                  </a:lnTo>
                  <a:lnTo>
                    <a:pt x="1327277" y="533019"/>
                  </a:lnTo>
                  <a:lnTo>
                    <a:pt x="1317879" y="572135"/>
                  </a:lnTo>
                  <a:lnTo>
                    <a:pt x="1273556" y="610997"/>
                  </a:lnTo>
                  <a:lnTo>
                    <a:pt x="1243584" y="616077"/>
                  </a:lnTo>
                  <a:lnTo>
                    <a:pt x="658622" y="616077"/>
                  </a:lnTo>
                  <a:lnTo>
                    <a:pt x="654812" y="617601"/>
                  </a:lnTo>
                  <a:lnTo>
                    <a:pt x="651764" y="619125"/>
                  </a:lnTo>
                  <a:lnTo>
                    <a:pt x="125730" y="930275"/>
                  </a:lnTo>
                  <a:lnTo>
                    <a:pt x="368554" y="665353"/>
                  </a:lnTo>
                  <a:lnTo>
                    <a:pt x="368554" y="656463"/>
                  </a:lnTo>
                  <a:lnTo>
                    <a:pt x="323215" y="656463"/>
                  </a:lnTo>
                  <a:lnTo>
                    <a:pt x="5207" y="1002665"/>
                  </a:lnTo>
                  <a:lnTo>
                    <a:pt x="1397" y="1008507"/>
                  </a:lnTo>
                  <a:lnTo>
                    <a:pt x="0" y="1015365"/>
                  </a:lnTo>
                  <a:lnTo>
                    <a:pt x="1016" y="1022223"/>
                  </a:lnTo>
                  <a:lnTo>
                    <a:pt x="4445" y="1028573"/>
                  </a:lnTo>
                  <a:lnTo>
                    <a:pt x="9779" y="1033145"/>
                  </a:lnTo>
                  <a:lnTo>
                    <a:pt x="16510" y="1035685"/>
                  </a:lnTo>
                  <a:lnTo>
                    <a:pt x="23622" y="1035812"/>
                  </a:lnTo>
                  <a:lnTo>
                    <a:pt x="30353" y="1033145"/>
                  </a:lnTo>
                  <a:lnTo>
                    <a:pt x="661670" y="659765"/>
                  </a:lnTo>
                  <a:lnTo>
                    <a:pt x="661670" y="656463"/>
                  </a:lnTo>
                  <a:lnTo>
                    <a:pt x="672338" y="653415"/>
                  </a:lnTo>
                  <a:lnTo>
                    <a:pt x="672338" y="656463"/>
                  </a:lnTo>
                  <a:lnTo>
                    <a:pt x="1245870" y="656463"/>
                  </a:lnTo>
                  <a:lnTo>
                    <a:pt x="1290955" y="647319"/>
                  </a:lnTo>
                  <a:lnTo>
                    <a:pt x="1327277" y="624078"/>
                  </a:lnTo>
                  <a:lnTo>
                    <a:pt x="1327277" y="533781"/>
                  </a:lnTo>
                  <a:lnTo>
                    <a:pt x="1366901" y="533781"/>
                  </a:lnTo>
                  <a:lnTo>
                    <a:pt x="1366901" y="121285"/>
                  </a:lnTo>
                  <a:close/>
                </a:path>
              </a:pathLst>
            </a:custGeom>
            <a:solidFill>
              <a:srgbClr val="006666"/>
            </a:solidFill>
            <a:ln w="9525">
              <a:noFill/>
              <a:miter lim="800000"/>
              <a:headEnd/>
              <a:tailEnd/>
            </a:ln>
          </p:spPr>
          <p:txBody>
            <a:bodyPr lIns="0" tIns="0" rIns="0" bIns="0"/>
            <a:lstStyle/>
            <a:p>
              <a:endParaRPr lang="es-AR"/>
            </a:p>
          </p:txBody>
        </p:sp>
        <p:pic>
          <p:nvPicPr>
            <p:cNvPr id="68648" name="object 39"/>
            <p:cNvPicPr>
              <a:picLocks noChangeAspect="1" noChangeArrowheads="1"/>
            </p:cNvPicPr>
            <p:nvPr/>
          </p:nvPicPr>
          <p:blipFill>
            <a:blip r:embed="rId10"/>
            <a:srcRect/>
            <a:stretch>
              <a:fillRect/>
            </a:stretch>
          </p:blipFill>
          <p:spPr bwMode="auto">
            <a:xfrm>
              <a:off x="2458847" y="4003801"/>
              <a:ext cx="236854" cy="151511"/>
            </a:xfrm>
            <a:prstGeom prst="rect">
              <a:avLst/>
            </a:prstGeom>
            <a:noFill/>
            <a:ln w="9525">
              <a:noFill/>
              <a:miter lim="800000"/>
              <a:headEnd/>
              <a:tailEnd/>
            </a:ln>
          </p:spPr>
        </p:pic>
        <p:sp>
          <p:nvSpPr>
            <p:cNvPr id="68649" name="object 40"/>
            <p:cNvSpPr>
              <a:spLocks noChangeArrowheads="1"/>
            </p:cNvSpPr>
            <p:nvPr/>
          </p:nvSpPr>
          <p:spPr bwMode="auto">
            <a:xfrm>
              <a:off x="2967482" y="4023740"/>
              <a:ext cx="705485" cy="126364"/>
            </a:xfrm>
            <a:custGeom>
              <a:avLst/>
              <a:gdLst>
                <a:gd name="T0" fmla="*/ 10668 w 705485"/>
                <a:gd name="T1" fmla="*/ 119634 h 126364"/>
                <a:gd name="T2" fmla="*/ 0 w 705485"/>
                <a:gd name="T3" fmla="*/ 122682 h 126364"/>
                <a:gd name="T4" fmla="*/ 0 w 705485"/>
                <a:gd name="T5" fmla="*/ 125984 h 126364"/>
                <a:gd name="T6" fmla="*/ 5588 w 705485"/>
                <a:gd name="T7" fmla="*/ 122682 h 126364"/>
                <a:gd name="T8" fmla="*/ 10668 w 705485"/>
                <a:gd name="T9" fmla="*/ 122682 h 126364"/>
                <a:gd name="T10" fmla="*/ 10668 w 705485"/>
                <a:gd name="T11" fmla="*/ 119634 h 126364"/>
                <a:gd name="T12" fmla="*/ 705231 w 705485"/>
                <a:gd name="T13" fmla="*/ 0 h 126364"/>
                <a:gd name="T14" fmla="*/ 665607 w 705485"/>
                <a:gd name="T15" fmla="*/ 0 h 126364"/>
                <a:gd name="T16" fmla="*/ 665607 w 705485"/>
                <a:gd name="T17" fmla="*/ 90297 h 126364"/>
                <a:gd name="T18" fmla="*/ 665861 w 705485"/>
                <a:gd name="T19" fmla="*/ 90170 h 126364"/>
                <a:gd name="T20" fmla="*/ 691769 w 705485"/>
                <a:gd name="T21" fmla="*/ 55372 h 126364"/>
                <a:gd name="T22" fmla="*/ 705231 w 705485"/>
                <a:gd name="T23" fmla="*/ 11430 h 126364"/>
                <a:gd name="T24" fmla="*/ 705231 w 705485"/>
                <a:gd name="T25" fmla="*/ 762 h 126364"/>
                <a:gd name="T26" fmla="*/ 705104 w 705485"/>
                <a:gd name="T27" fmla="*/ 762 h 126364"/>
                <a:gd name="T28" fmla="*/ 705231 w 705485"/>
                <a:gd name="T29" fmla="*/ 0 h 1263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5485"/>
                <a:gd name="T46" fmla="*/ 0 h 126364"/>
                <a:gd name="T47" fmla="*/ 705485 w 705485"/>
                <a:gd name="T48" fmla="*/ 126364 h 1263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5485" h="126364">
                  <a:moveTo>
                    <a:pt x="10668" y="119634"/>
                  </a:moveTo>
                  <a:lnTo>
                    <a:pt x="0" y="122682"/>
                  </a:lnTo>
                  <a:lnTo>
                    <a:pt x="0" y="125984"/>
                  </a:lnTo>
                  <a:lnTo>
                    <a:pt x="5588" y="122682"/>
                  </a:lnTo>
                  <a:lnTo>
                    <a:pt x="10668" y="122682"/>
                  </a:lnTo>
                  <a:lnTo>
                    <a:pt x="10668" y="119634"/>
                  </a:lnTo>
                  <a:close/>
                </a:path>
                <a:path w="705485" h="126364">
                  <a:moveTo>
                    <a:pt x="705231" y="0"/>
                  </a:moveTo>
                  <a:lnTo>
                    <a:pt x="665607" y="0"/>
                  </a:lnTo>
                  <a:lnTo>
                    <a:pt x="665607" y="90297"/>
                  </a:lnTo>
                  <a:lnTo>
                    <a:pt x="665861" y="90170"/>
                  </a:lnTo>
                  <a:lnTo>
                    <a:pt x="691769" y="55372"/>
                  </a:lnTo>
                  <a:lnTo>
                    <a:pt x="705231" y="11430"/>
                  </a:lnTo>
                  <a:lnTo>
                    <a:pt x="705231" y="762"/>
                  </a:lnTo>
                  <a:lnTo>
                    <a:pt x="705104" y="762"/>
                  </a:lnTo>
                  <a:lnTo>
                    <a:pt x="705231" y="0"/>
                  </a:lnTo>
                  <a:close/>
                </a:path>
              </a:pathLst>
            </a:custGeom>
            <a:solidFill>
              <a:srgbClr val="006666"/>
            </a:solidFill>
            <a:ln w="9525">
              <a:noFill/>
              <a:miter lim="800000"/>
              <a:headEnd/>
              <a:tailEnd/>
            </a:ln>
          </p:spPr>
          <p:txBody>
            <a:bodyPr lIns="0" tIns="0" rIns="0" bIns="0"/>
            <a:lstStyle/>
            <a:p>
              <a:endParaRPr lang="es-AR"/>
            </a:p>
          </p:txBody>
        </p:sp>
      </p:grpSp>
      <p:sp>
        <p:nvSpPr>
          <p:cNvPr id="68626" name="object 41"/>
          <p:cNvSpPr txBox="1">
            <a:spLocks noChangeArrowheads="1"/>
          </p:cNvSpPr>
          <p:nvPr/>
        </p:nvSpPr>
        <p:spPr bwMode="auto">
          <a:xfrm>
            <a:off x="2236146" y="3840948"/>
            <a:ext cx="937065" cy="572721"/>
          </a:xfrm>
          <a:prstGeom prst="rect">
            <a:avLst/>
          </a:prstGeom>
          <a:noFill/>
          <a:ln w="9525">
            <a:noFill/>
            <a:miter lim="800000"/>
            <a:headEnd/>
            <a:tailEnd/>
          </a:ln>
        </p:spPr>
        <p:txBody>
          <a:bodyPr lIns="0" tIns="7620" rIns="0" bIns="0">
            <a:spAutoFit/>
          </a:bodyPr>
          <a:lstStyle/>
          <a:p>
            <a:pPr marL="12700" indent="19050">
              <a:lnSpc>
                <a:spcPct val="102000"/>
              </a:lnSpc>
              <a:spcBef>
                <a:spcPts val="63"/>
              </a:spcBef>
            </a:pPr>
            <a:r>
              <a:rPr lang="es-AR" altLang="en-US" b="1"/>
              <a:t>Gaseous inclusion</a:t>
            </a:r>
            <a:endParaRPr lang="es-AR" altLang="en-US"/>
          </a:p>
        </p:txBody>
      </p:sp>
      <p:grpSp>
        <p:nvGrpSpPr>
          <p:cNvPr id="9" name="object 42"/>
          <p:cNvGrpSpPr>
            <a:grpSpLocks/>
          </p:cNvGrpSpPr>
          <p:nvPr/>
        </p:nvGrpSpPr>
        <p:grpSpPr bwMode="auto">
          <a:xfrm>
            <a:off x="449736" y="6715531"/>
            <a:ext cx="1275411" cy="600477"/>
            <a:chOff x="512063" y="6089903"/>
            <a:chExt cx="1455420" cy="544195"/>
          </a:xfrm>
        </p:grpSpPr>
        <p:sp>
          <p:nvSpPr>
            <p:cNvPr id="68636" name="object 43"/>
            <p:cNvSpPr>
              <a:spLocks noChangeArrowheads="1"/>
            </p:cNvSpPr>
            <p:nvPr/>
          </p:nvSpPr>
          <p:spPr bwMode="auto">
            <a:xfrm>
              <a:off x="531875" y="6109715"/>
              <a:ext cx="1416050" cy="504190"/>
            </a:xfrm>
            <a:custGeom>
              <a:avLst/>
              <a:gdLst>
                <a:gd name="T0" fmla="*/ 1295400 w 1416050"/>
                <a:gd name="T1" fmla="*/ 0 h 504190"/>
                <a:gd name="T2" fmla="*/ 826262 w 1416050"/>
                <a:gd name="T3" fmla="*/ 125793 h 504190"/>
                <a:gd name="T4" fmla="*/ 63207 w 1416050"/>
                <a:gd name="T5" fmla="*/ 125793 h 504190"/>
                <a:gd name="T6" fmla="*/ 38557 w 1416050"/>
                <a:gd name="T7" fmla="*/ 130746 h 504190"/>
                <a:gd name="T8" fmla="*/ 18465 w 1416050"/>
                <a:gd name="T9" fmla="*/ 144284 h 504190"/>
                <a:gd name="T10" fmla="*/ 4953 w 1416050"/>
                <a:gd name="T11" fmla="*/ 164388 h 504190"/>
                <a:gd name="T12" fmla="*/ 0 w 1416050"/>
                <a:gd name="T13" fmla="*/ 189064 h 504190"/>
                <a:gd name="T14" fmla="*/ 0 w 1416050"/>
                <a:gd name="T15" fmla="*/ 440651 h 504190"/>
                <a:gd name="T16" fmla="*/ 4953 w 1416050"/>
                <a:gd name="T17" fmla="*/ 465340 h 504190"/>
                <a:gd name="T18" fmla="*/ 18465 w 1416050"/>
                <a:gd name="T19" fmla="*/ 485444 h 504190"/>
                <a:gd name="T20" fmla="*/ 38557 w 1416050"/>
                <a:gd name="T21" fmla="*/ 498983 h 504190"/>
                <a:gd name="T22" fmla="*/ 63207 w 1416050"/>
                <a:gd name="T23" fmla="*/ 503936 h 504190"/>
                <a:gd name="T24" fmla="*/ 1353185 w 1416050"/>
                <a:gd name="T25" fmla="*/ 503936 h 504190"/>
                <a:gd name="T26" fmla="*/ 1377442 w 1416050"/>
                <a:gd name="T27" fmla="*/ 498983 h 504190"/>
                <a:gd name="T28" fmla="*/ 1397254 w 1416050"/>
                <a:gd name="T29" fmla="*/ 485444 h 504190"/>
                <a:gd name="T30" fmla="*/ 1410716 w 1416050"/>
                <a:gd name="T31" fmla="*/ 465340 h 504190"/>
                <a:gd name="T32" fmla="*/ 1415669 w 1416050"/>
                <a:gd name="T33" fmla="*/ 440651 h 504190"/>
                <a:gd name="T34" fmla="*/ 1415669 w 1416050"/>
                <a:gd name="T35" fmla="*/ 189064 h 504190"/>
                <a:gd name="T36" fmla="*/ 1410716 w 1416050"/>
                <a:gd name="T37" fmla="*/ 164388 h 504190"/>
                <a:gd name="T38" fmla="*/ 1397254 w 1416050"/>
                <a:gd name="T39" fmla="*/ 144284 h 504190"/>
                <a:gd name="T40" fmla="*/ 1377442 w 1416050"/>
                <a:gd name="T41" fmla="*/ 130746 h 504190"/>
                <a:gd name="T42" fmla="*/ 1353185 w 1416050"/>
                <a:gd name="T43" fmla="*/ 125793 h 504190"/>
                <a:gd name="T44" fmla="*/ 1179576 w 1416050"/>
                <a:gd name="T45" fmla="*/ 125793 h 504190"/>
                <a:gd name="T46" fmla="*/ 1295400 w 1416050"/>
                <a:gd name="T47" fmla="*/ 0 h 50419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16050"/>
                <a:gd name="T73" fmla="*/ 0 h 504190"/>
                <a:gd name="T74" fmla="*/ 1416050 w 1416050"/>
                <a:gd name="T75" fmla="*/ 504190 h 50419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16050" h="504190">
                  <a:moveTo>
                    <a:pt x="1295400" y="0"/>
                  </a:moveTo>
                  <a:lnTo>
                    <a:pt x="826262" y="125793"/>
                  </a:lnTo>
                  <a:lnTo>
                    <a:pt x="63207" y="125793"/>
                  </a:lnTo>
                  <a:lnTo>
                    <a:pt x="38557" y="130746"/>
                  </a:lnTo>
                  <a:lnTo>
                    <a:pt x="18465" y="144284"/>
                  </a:lnTo>
                  <a:lnTo>
                    <a:pt x="4953" y="164388"/>
                  </a:lnTo>
                  <a:lnTo>
                    <a:pt x="0" y="189064"/>
                  </a:lnTo>
                  <a:lnTo>
                    <a:pt x="0" y="440651"/>
                  </a:lnTo>
                  <a:lnTo>
                    <a:pt x="4953" y="465340"/>
                  </a:lnTo>
                  <a:lnTo>
                    <a:pt x="18465" y="485444"/>
                  </a:lnTo>
                  <a:lnTo>
                    <a:pt x="38557" y="498983"/>
                  </a:lnTo>
                  <a:lnTo>
                    <a:pt x="63207" y="503936"/>
                  </a:lnTo>
                  <a:lnTo>
                    <a:pt x="1353185" y="503936"/>
                  </a:lnTo>
                  <a:lnTo>
                    <a:pt x="1377442" y="498983"/>
                  </a:lnTo>
                  <a:lnTo>
                    <a:pt x="1397254" y="485444"/>
                  </a:lnTo>
                  <a:lnTo>
                    <a:pt x="1410716" y="465340"/>
                  </a:lnTo>
                  <a:lnTo>
                    <a:pt x="1415669" y="440651"/>
                  </a:lnTo>
                  <a:lnTo>
                    <a:pt x="1415669" y="189064"/>
                  </a:lnTo>
                  <a:lnTo>
                    <a:pt x="1410716" y="164388"/>
                  </a:lnTo>
                  <a:lnTo>
                    <a:pt x="1397254" y="144284"/>
                  </a:lnTo>
                  <a:lnTo>
                    <a:pt x="1377442" y="130746"/>
                  </a:lnTo>
                  <a:lnTo>
                    <a:pt x="1353185" y="125793"/>
                  </a:lnTo>
                  <a:lnTo>
                    <a:pt x="1179576" y="125793"/>
                  </a:lnTo>
                  <a:lnTo>
                    <a:pt x="1295400" y="0"/>
                  </a:lnTo>
                  <a:close/>
                </a:path>
              </a:pathLst>
            </a:custGeom>
            <a:solidFill>
              <a:srgbClr val="FFFF99"/>
            </a:solidFill>
            <a:ln w="9525">
              <a:noFill/>
              <a:miter lim="800000"/>
              <a:headEnd/>
              <a:tailEnd/>
            </a:ln>
          </p:spPr>
          <p:txBody>
            <a:bodyPr lIns="0" tIns="0" rIns="0" bIns="0"/>
            <a:lstStyle/>
            <a:p>
              <a:endParaRPr lang="es-AR"/>
            </a:p>
          </p:txBody>
        </p:sp>
        <p:sp>
          <p:nvSpPr>
            <p:cNvPr id="68637" name="object 44"/>
            <p:cNvSpPr>
              <a:spLocks noChangeArrowheads="1"/>
            </p:cNvSpPr>
            <p:nvPr/>
          </p:nvSpPr>
          <p:spPr bwMode="auto">
            <a:xfrm>
              <a:off x="512064" y="6089903"/>
              <a:ext cx="1415415" cy="544195"/>
            </a:xfrm>
            <a:custGeom>
              <a:avLst/>
              <a:gdLst>
                <a:gd name="T0" fmla="*/ 1415288 w 1415414"/>
                <a:gd name="T1" fmla="*/ 460527 h 544195"/>
                <a:gd name="T2" fmla="*/ 1413002 w 1415414"/>
                <a:gd name="T3" fmla="*/ 474256 h 544195"/>
                <a:gd name="T4" fmla="*/ 1411478 w 1415414"/>
                <a:gd name="T5" fmla="*/ 478066 h 544195"/>
                <a:gd name="T6" fmla="*/ 1409192 w 1415414"/>
                <a:gd name="T7" fmla="*/ 481876 h 544195"/>
                <a:gd name="T8" fmla="*/ 1407668 w 1415414"/>
                <a:gd name="T9" fmla="*/ 485698 h 544195"/>
                <a:gd name="T10" fmla="*/ 1404620 w 1415414"/>
                <a:gd name="T11" fmla="*/ 488746 h 544195"/>
                <a:gd name="T12" fmla="*/ 1402334 w 1415414"/>
                <a:gd name="T13" fmla="*/ 491794 h 544195"/>
                <a:gd name="T14" fmla="*/ 1398524 w 1415414"/>
                <a:gd name="T15" fmla="*/ 494080 h 544195"/>
                <a:gd name="T16" fmla="*/ 1375791 w 1415414"/>
                <a:gd name="T17" fmla="*/ 503237 h 544195"/>
                <a:gd name="T18" fmla="*/ 77660 w 1415414"/>
                <a:gd name="T19" fmla="*/ 503237 h 544195"/>
                <a:gd name="T20" fmla="*/ 43853 w 1415414"/>
                <a:gd name="T21" fmla="*/ 477596 h 544195"/>
                <a:gd name="T22" fmla="*/ 40347 w 1415414"/>
                <a:gd name="T23" fmla="*/ 463575 h 544195"/>
                <a:gd name="T24" fmla="*/ 40347 w 1415414"/>
                <a:gd name="T25" fmla="*/ 203492 h 544195"/>
                <a:gd name="T26" fmla="*/ 45478 w 1415414"/>
                <a:gd name="T27" fmla="*/ 188061 h 544195"/>
                <a:gd name="T28" fmla="*/ 54864 w 1415414"/>
                <a:gd name="T29" fmla="*/ 176136 h 544195"/>
                <a:gd name="T30" fmla="*/ 67843 w 1415414"/>
                <a:gd name="T31" fmla="*/ 168351 h 544195"/>
                <a:gd name="T32" fmla="*/ 83743 w 1415414"/>
                <a:gd name="T33" fmla="*/ 165354 h 544195"/>
                <a:gd name="T34" fmla="*/ 840486 w 1415414"/>
                <a:gd name="T35" fmla="*/ 165354 h 544195"/>
                <a:gd name="T36" fmla="*/ 845820 w 1415414"/>
                <a:gd name="T37" fmla="*/ 165354 h 544195"/>
                <a:gd name="T38" fmla="*/ 850392 w 1415414"/>
                <a:gd name="T39" fmla="*/ 165354 h 544195"/>
                <a:gd name="T40" fmla="*/ 1252601 w 1415414"/>
                <a:gd name="T41" fmla="*/ 57442 h 544195"/>
                <a:gd name="T42" fmla="*/ 1299591 w 1415414"/>
                <a:gd name="T43" fmla="*/ 5943 h 544195"/>
                <a:gd name="T44" fmla="*/ 1319403 w 1415414"/>
                <a:gd name="T45" fmla="*/ 39509 h 544195"/>
                <a:gd name="T46" fmla="*/ 1319403 w 1415414"/>
                <a:gd name="T47" fmla="*/ 44234 h 544195"/>
                <a:gd name="T48" fmla="*/ 1329309 w 1415414"/>
                <a:gd name="T49" fmla="*/ 33401 h 544195"/>
                <a:gd name="T50" fmla="*/ 1332865 w 1415414"/>
                <a:gd name="T51" fmla="*/ 27889 h 544195"/>
                <a:gd name="T52" fmla="*/ 1334389 w 1415414"/>
                <a:gd name="T53" fmla="*/ 21869 h 544195"/>
                <a:gd name="T54" fmla="*/ 1315847 w 1415414"/>
                <a:gd name="T55" fmla="*/ 0 h 544195"/>
                <a:gd name="T56" fmla="*/ 1309497 w 1415414"/>
                <a:gd name="T57" fmla="*/ 609 h 544195"/>
                <a:gd name="T58" fmla="*/ 843407 w 1415414"/>
                <a:gd name="T59" fmla="*/ 125691 h 544195"/>
                <a:gd name="T60" fmla="*/ 82219 w 1415414"/>
                <a:gd name="T61" fmla="*/ 125691 h 544195"/>
                <a:gd name="T62" fmla="*/ 26835 w 1415414"/>
                <a:gd name="T63" fmla="*/ 147751 h 544195"/>
                <a:gd name="T64" fmla="*/ 762 w 1415414"/>
                <a:gd name="T65" fmla="*/ 201206 h 544195"/>
                <a:gd name="T66" fmla="*/ 0 w 1415414"/>
                <a:gd name="T67" fmla="*/ 208826 h 544195"/>
                <a:gd name="T68" fmla="*/ 0 w 1415414"/>
                <a:gd name="T69" fmla="*/ 461289 h 544195"/>
                <a:gd name="T70" fmla="*/ 8991 w 1415414"/>
                <a:gd name="T71" fmla="*/ 498462 h 544195"/>
                <a:gd name="T72" fmla="*/ 39636 w 1415414"/>
                <a:gd name="T73" fmla="*/ 531317 h 544195"/>
                <a:gd name="T74" fmla="*/ 40347 w 1415414"/>
                <a:gd name="T75" fmla="*/ 531622 h 544195"/>
                <a:gd name="T76" fmla="*/ 59385 w 1415414"/>
                <a:gd name="T77" fmla="*/ 539851 h 544195"/>
                <a:gd name="T78" fmla="*/ 66992 w 1415414"/>
                <a:gd name="T79" fmla="*/ 542137 h 544195"/>
                <a:gd name="T80" fmla="*/ 82219 w 1415414"/>
                <a:gd name="T81" fmla="*/ 543585 h 544195"/>
                <a:gd name="T82" fmla="*/ 1373505 w 1415414"/>
                <a:gd name="T83" fmla="*/ 543661 h 544195"/>
                <a:gd name="T84" fmla="*/ 1412240 w 1415414"/>
                <a:gd name="T85" fmla="*/ 532980 h 544195"/>
                <a:gd name="T86" fmla="*/ 1415288 w 1415414"/>
                <a:gd name="T87" fmla="*/ 530948 h 544195"/>
                <a:gd name="T88" fmla="*/ 1415288 w 1415414"/>
                <a:gd name="T89" fmla="*/ 460527 h 54419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15414"/>
                <a:gd name="T136" fmla="*/ 0 h 544195"/>
                <a:gd name="T137" fmla="*/ 1415414 w 1415414"/>
                <a:gd name="T138" fmla="*/ 544195 h 54419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15414" h="544195">
                  <a:moveTo>
                    <a:pt x="1415288" y="460527"/>
                  </a:moveTo>
                  <a:lnTo>
                    <a:pt x="1413002" y="474256"/>
                  </a:lnTo>
                  <a:lnTo>
                    <a:pt x="1411478" y="478066"/>
                  </a:lnTo>
                  <a:lnTo>
                    <a:pt x="1409192" y="481876"/>
                  </a:lnTo>
                  <a:lnTo>
                    <a:pt x="1407668" y="485698"/>
                  </a:lnTo>
                  <a:lnTo>
                    <a:pt x="1404620" y="488746"/>
                  </a:lnTo>
                  <a:lnTo>
                    <a:pt x="1402334" y="491794"/>
                  </a:lnTo>
                  <a:lnTo>
                    <a:pt x="1398524" y="494080"/>
                  </a:lnTo>
                  <a:lnTo>
                    <a:pt x="1375791" y="503237"/>
                  </a:lnTo>
                  <a:lnTo>
                    <a:pt x="77660" y="503237"/>
                  </a:lnTo>
                  <a:lnTo>
                    <a:pt x="43853" y="477596"/>
                  </a:lnTo>
                  <a:lnTo>
                    <a:pt x="40347" y="463575"/>
                  </a:lnTo>
                  <a:lnTo>
                    <a:pt x="40347" y="203492"/>
                  </a:lnTo>
                  <a:lnTo>
                    <a:pt x="45478" y="188061"/>
                  </a:lnTo>
                  <a:lnTo>
                    <a:pt x="54864" y="176136"/>
                  </a:lnTo>
                  <a:lnTo>
                    <a:pt x="67843" y="168351"/>
                  </a:lnTo>
                  <a:lnTo>
                    <a:pt x="83743" y="165354"/>
                  </a:lnTo>
                  <a:lnTo>
                    <a:pt x="840486" y="165354"/>
                  </a:lnTo>
                  <a:lnTo>
                    <a:pt x="845820" y="165354"/>
                  </a:lnTo>
                  <a:lnTo>
                    <a:pt x="850392" y="165354"/>
                  </a:lnTo>
                  <a:lnTo>
                    <a:pt x="1252601" y="57442"/>
                  </a:lnTo>
                  <a:lnTo>
                    <a:pt x="1299591" y="5943"/>
                  </a:lnTo>
                  <a:lnTo>
                    <a:pt x="1319403" y="39509"/>
                  </a:lnTo>
                  <a:lnTo>
                    <a:pt x="1319403" y="44234"/>
                  </a:lnTo>
                  <a:lnTo>
                    <a:pt x="1329309" y="33401"/>
                  </a:lnTo>
                  <a:lnTo>
                    <a:pt x="1332865" y="27889"/>
                  </a:lnTo>
                  <a:lnTo>
                    <a:pt x="1334389" y="21869"/>
                  </a:lnTo>
                  <a:lnTo>
                    <a:pt x="1315847" y="0"/>
                  </a:lnTo>
                  <a:lnTo>
                    <a:pt x="1309497" y="609"/>
                  </a:lnTo>
                  <a:lnTo>
                    <a:pt x="843407" y="125691"/>
                  </a:lnTo>
                  <a:lnTo>
                    <a:pt x="82219" y="125691"/>
                  </a:lnTo>
                  <a:lnTo>
                    <a:pt x="26835" y="147751"/>
                  </a:lnTo>
                  <a:lnTo>
                    <a:pt x="762" y="201206"/>
                  </a:lnTo>
                  <a:lnTo>
                    <a:pt x="0" y="208826"/>
                  </a:lnTo>
                  <a:lnTo>
                    <a:pt x="0" y="461289"/>
                  </a:lnTo>
                  <a:lnTo>
                    <a:pt x="8991" y="498462"/>
                  </a:lnTo>
                  <a:lnTo>
                    <a:pt x="39636" y="531317"/>
                  </a:lnTo>
                  <a:lnTo>
                    <a:pt x="40347" y="531622"/>
                  </a:lnTo>
                  <a:lnTo>
                    <a:pt x="59385" y="539851"/>
                  </a:lnTo>
                  <a:lnTo>
                    <a:pt x="66992" y="542137"/>
                  </a:lnTo>
                  <a:lnTo>
                    <a:pt x="82219" y="543585"/>
                  </a:lnTo>
                  <a:lnTo>
                    <a:pt x="1373505" y="543661"/>
                  </a:lnTo>
                  <a:lnTo>
                    <a:pt x="1412240" y="532980"/>
                  </a:lnTo>
                  <a:lnTo>
                    <a:pt x="1415288" y="530948"/>
                  </a:lnTo>
                  <a:lnTo>
                    <a:pt x="1415288" y="460527"/>
                  </a:lnTo>
                  <a:close/>
                </a:path>
              </a:pathLst>
            </a:custGeom>
            <a:solidFill>
              <a:srgbClr val="006666"/>
            </a:solidFill>
            <a:ln w="9525">
              <a:noFill/>
              <a:miter lim="800000"/>
              <a:headEnd/>
              <a:tailEnd/>
            </a:ln>
          </p:spPr>
          <p:txBody>
            <a:bodyPr lIns="0" tIns="0" rIns="0" bIns="0"/>
            <a:lstStyle/>
            <a:p>
              <a:endParaRPr lang="es-AR"/>
            </a:p>
          </p:txBody>
        </p:sp>
        <p:pic>
          <p:nvPicPr>
            <p:cNvPr id="68638" name="object 45"/>
            <p:cNvPicPr>
              <a:picLocks noChangeAspect="1" noChangeArrowheads="1"/>
            </p:cNvPicPr>
            <p:nvPr/>
          </p:nvPicPr>
          <p:blipFill>
            <a:blip r:embed="rId11"/>
            <a:srcRect/>
            <a:stretch>
              <a:fillRect/>
            </a:stretch>
          </p:blipFill>
          <p:spPr bwMode="auto">
            <a:xfrm>
              <a:off x="1689861" y="6129413"/>
              <a:ext cx="141605" cy="125844"/>
            </a:xfrm>
            <a:prstGeom prst="rect">
              <a:avLst/>
            </a:prstGeom>
            <a:noFill/>
            <a:ln w="9525">
              <a:noFill/>
              <a:miter lim="800000"/>
              <a:headEnd/>
              <a:tailEnd/>
            </a:ln>
          </p:spPr>
        </p:pic>
        <p:sp>
          <p:nvSpPr>
            <p:cNvPr id="68639" name="object 46"/>
            <p:cNvSpPr>
              <a:spLocks noChangeArrowheads="1"/>
            </p:cNvSpPr>
            <p:nvPr/>
          </p:nvSpPr>
          <p:spPr bwMode="auto">
            <a:xfrm>
              <a:off x="1711198" y="6095847"/>
              <a:ext cx="255904" cy="525145"/>
            </a:xfrm>
            <a:custGeom>
              <a:avLst/>
              <a:gdLst>
                <a:gd name="T0" fmla="*/ 120269 w 255905"/>
                <a:gd name="T1" fmla="*/ 33566 h 525145"/>
                <a:gd name="T2" fmla="*/ 100457 w 255905"/>
                <a:gd name="T3" fmla="*/ 0 h 525145"/>
                <a:gd name="T4" fmla="*/ 53467 w 255905"/>
                <a:gd name="T5" fmla="*/ 51498 h 525145"/>
                <a:gd name="T6" fmla="*/ 120269 w 255905"/>
                <a:gd name="T7" fmla="*/ 33566 h 525145"/>
                <a:gd name="T8" fmla="*/ 255778 w 255905"/>
                <a:gd name="T9" fmla="*/ 192963 h 525145"/>
                <a:gd name="T10" fmla="*/ 254254 w 255905"/>
                <a:gd name="T11" fmla="*/ 185343 h 525145"/>
                <a:gd name="T12" fmla="*/ 224790 w 255905"/>
                <a:gd name="T13" fmla="*/ 137845 h 525145"/>
                <a:gd name="T14" fmla="*/ 188722 w 255905"/>
                <a:gd name="T15" fmla="*/ 121272 h 525145"/>
                <a:gd name="T16" fmla="*/ 180467 w 255905"/>
                <a:gd name="T17" fmla="*/ 119748 h 525145"/>
                <a:gd name="T18" fmla="*/ 45847 w 255905"/>
                <a:gd name="T19" fmla="*/ 119748 h 525145"/>
                <a:gd name="T20" fmla="*/ 15240 w 255905"/>
                <a:gd name="T21" fmla="*/ 153314 h 525145"/>
                <a:gd name="T22" fmla="*/ 0 w 255905"/>
                <a:gd name="T23" fmla="*/ 119748 h 525145"/>
                <a:gd name="T24" fmla="*/ 0 w 255905"/>
                <a:gd name="T25" fmla="*/ 159410 h 525145"/>
                <a:gd name="T26" fmla="*/ 174371 w 255905"/>
                <a:gd name="T27" fmla="*/ 159524 h 525145"/>
                <a:gd name="T28" fmla="*/ 178943 w 255905"/>
                <a:gd name="T29" fmla="*/ 160172 h 525145"/>
                <a:gd name="T30" fmla="*/ 214630 w 255905"/>
                <a:gd name="T31" fmla="*/ 190677 h 525145"/>
                <a:gd name="T32" fmla="*/ 216154 w 255905"/>
                <a:gd name="T33" fmla="*/ 199072 h 525145"/>
                <a:gd name="T34" fmla="*/ 216154 w 255905"/>
                <a:gd name="T35" fmla="*/ 525005 h 525145"/>
                <a:gd name="T36" fmla="*/ 226822 w 255905"/>
                <a:gd name="T37" fmla="*/ 517880 h 525145"/>
                <a:gd name="T38" fmla="*/ 252730 w 255905"/>
                <a:gd name="T39" fmla="*/ 478218 h 525145"/>
                <a:gd name="T40" fmla="*/ 255778 w 255905"/>
                <a:gd name="T41" fmla="*/ 462203 h 525145"/>
                <a:gd name="T42" fmla="*/ 255778 w 255905"/>
                <a:gd name="T43" fmla="*/ 192963 h 5251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55905"/>
                <a:gd name="T67" fmla="*/ 0 h 525145"/>
                <a:gd name="T68" fmla="*/ 255905 w 255905"/>
                <a:gd name="T69" fmla="*/ 525145 h 5251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55905" h="525145">
                  <a:moveTo>
                    <a:pt x="120269" y="33566"/>
                  </a:moveTo>
                  <a:lnTo>
                    <a:pt x="100457" y="0"/>
                  </a:lnTo>
                  <a:lnTo>
                    <a:pt x="53467" y="51498"/>
                  </a:lnTo>
                  <a:lnTo>
                    <a:pt x="120269" y="33566"/>
                  </a:lnTo>
                  <a:close/>
                </a:path>
                <a:path w="255905" h="525145">
                  <a:moveTo>
                    <a:pt x="255778" y="192963"/>
                  </a:moveTo>
                  <a:lnTo>
                    <a:pt x="254254" y="185343"/>
                  </a:lnTo>
                  <a:lnTo>
                    <a:pt x="224790" y="137845"/>
                  </a:lnTo>
                  <a:lnTo>
                    <a:pt x="188722" y="121272"/>
                  </a:lnTo>
                  <a:lnTo>
                    <a:pt x="180467" y="119748"/>
                  </a:lnTo>
                  <a:lnTo>
                    <a:pt x="45847" y="119748"/>
                  </a:lnTo>
                  <a:lnTo>
                    <a:pt x="15240" y="153314"/>
                  </a:lnTo>
                  <a:lnTo>
                    <a:pt x="0" y="119748"/>
                  </a:lnTo>
                  <a:lnTo>
                    <a:pt x="0" y="159410"/>
                  </a:lnTo>
                  <a:lnTo>
                    <a:pt x="174371" y="159524"/>
                  </a:lnTo>
                  <a:lnTo>
                    <a:pt x="178943" y="160172"/>
                  </a:lnTo>
                  <a:lnTo>
                    <a:pt x="214630" y="190677"/>
                  </a:lnTo>
                  <a:lnTo>
                    <a:pt x="216154" y="199072"/>
                  </a:lnTo>
                  <a:lnTo>
                    <a:pt x="216154" y="525005"/>
                  </a:lnTo>
                  <a:lnTo>
                    <a:pt x="226822" y="517880"/>
                  </a:lnTo>
                  <a:lnTo>
                    <a:pt x="252730" y="478218"/>
                  </a:lnTo>
                  <a:lnTo>
                    <a:pt x="255778" y="462203"/>
                  </a:lnTo>
                  <a:lnTo>
                    <a:pt x="255778" y="192963"/>
                  </a:lnTo>
                  <a:close/>
                </a:path>
              </a:pathLst>
            </a:custGeom>
            <a:solidFill>
              <a:srgbClr val="006666"/>
            </a:solidFill>
            <a:ln w="9525">
              <a:noFill/>
              <a:miter lim="800000"/>
              <a:headEnd/>
              <a:tailEnd/>
            </a:ln>
          </p:spPr>
          <p:txBody>
            <a:bodyPr lIns="0" tIns="0" rIns="0" bIns="0"/>
            <a:lstStyle/>
            <a:p>
              <a:endParaRPr lang="es-AR"/>
            </a:p>
          </p:txBody>
        </p:sp>
      </p:grpSp>
      <p:sp>
        <p:nvSpPr>
          <p:cNvPr id="47" name="object 47"/>
          <p:cNvSpPr txBox="1"/>
          <p:nvPr/>
        </p:nvSpPr>
        <p:spPr>
          <a:xfrm>
            <a:off x="477843" y="6904602"/>
            <a:ext cx="1296957" cy="296876"/>
          </a:xfrm>
          <a:prstGeom prst="rect">
            <a:avLst/>
          </a:prstGeom>
        </p:spPr>
        <p:txBody>
          <a:bodyPr wrap="square" lIns="0" tIns="12065" rIns="0" bIns="0">
            <a:spAutoFit/>
          </a:bodyPr>
          <a:lstStyle/>
          <a:p>
            <a:pPr marL="12700">
              <a:spcBef>
                <a:spcPts val="95"/>
              </a:spcBef>
              <a:defRPr/>
            </a:pPr>
            <a:r>
              <a:rPr sz="1850" b="1" spc="-10" dirty="0">
                <a:latin typeface="Arial"/>
                <a:cs typeface="Arial"/>
              </a:rPr>
              <a:t>Conductor</a:t>
            </a:r>
            <a:endParaRPr sz="1850">
              <a:latin typeface="Arial"/>
              <a:cs typeface="Arial"/>
            </a:endParaRPr>
          </a:p>
        </p:txBody>
      </p:sp>
      <p:grpSp>
        <p:nvGrpSpPr>
          <p:cNvPr id="10" name="object 48"/>
          <p:cNvGrpSpPr>
            <a:grpSpLocks/>
          </p:cNvGrpSpPr>
          <p:nvPr/>
        </p:nvGrpSpPr>
        <p:grpSpPr bwMode="auto">
          <a:xfrm>
            <a:off x="250626" y="4264607"/>
            <a:ext cx="1203008" cy="779044"/>
            <a:chOff x="284988" y="3867911"/>
            <a:chExt cx="1372870" cy="705485"/>
          </a:xfrm>
        </p:grpSpPr>
        <p:sp>
          <p:nvSpPr>
            <p:cNvPr id="68632" name="object 49"/>
            <p:cNvSpPr>
              <a:spLocks noChangeArrowheads="1"/>
            </p:cNvSpPr>
            <p:nvPr/>
          </p:nvSpPr>
          <p:spPr bwMode="auto">
            <a:xfrm>
              <a:off x="304800" y="3887723"/>
              <a:ext cx="1333500" cy="666115"/>
            </a:xfrm>
            <a:custGeom>
              <a:avLst/>
              <a:gdLst>
                <a:gd name="T0" fmla="*/ 1270127 w 1333500"/>
                <a:gd name="T1" fmla="*/ 0 h 666114"/>
                <a:gd name="T2" fmla="*/ 63271 w 1333500"/>
                <a:gd name="T3" fmla="*/ 0 h 666114"/>
                <a:gd name="T4" fmla="*/ 38595 w 1333500"/>
                <a:gd name="T5" fmla="*/ 4952 h 666114"/>
                <a:gd name="T6" fmla="*/ 18491 w 1333500"/>
                <a:gd name="T7" fmla="*/ 18414 h 666114"/>
                <a:gd name="T8" fmla="*/ 4953 w 1333500"/>
                <a:gd name="T9" fmla="*/ 38607 h 666114"/>
                <a:gd name="T10" fmla="*/ 0 w 1333500"/>
                <a:gd name="T11" fmla="*/ 63245 h 666114"/>
                <a:gd name="T12" fmla="*/ 0 w 1333500"/>
                <a:gd name="T13" fmla="*/ 316230 h 666114"/>
                <a:gd name="T14" fmla="*/ 4953 w 1333500"/>
                <a:gd name="T15" fmla="*/ 340868 h 666114"/>
                <a:gd name="T16" fmla="*/ 18491 w 1333500"/>
                <a:gd name="T17" fmla="*/ 360933 h 666114"/>
                <a:gd name="T18" fmla="*/ 38595 w 1333500"/>
                <a:gd name="T19" fmla="*/ 374395 h 666114"/>
                <a:gd name="T20" fmla="*/ 63271 w 1333500"/>
                <a:gd name="T21" fmla="*/ 379349 h 666114"/>
                <a:gd name="T22" fmla="*/ 777608 w 1333500"/>
                <a:gd name="T23" fmla="*/ 379349 h 666114"/>
                <a:gd name="T24" fmla="*/ 1283843 w 1333500"/>
                <a:gd name="T25" fmla="*/ 665861 h 666114"/>
                <a:gd name="T26" fmla="*/ 1110742 w 1333500"/>
                <a:gd name="T27" fmla="*/ 379349 h 666114"/>
                <a:gd name="T28" fmla="*/ 1270127 w 1333500"/>
                <a:gd name="T29" fmla="*/ 379349 h 666114"/>
                <a:gd name="T30" fmla="*/ 1294765 w 1333500"/>
                <a:gd name="T31" fmla="*/ 374395 h 666114"/>
                <a:gd name="T32" fmla="*/ 1314831 w 1333500"/>
                <a:gd name="T33" fmla="*/ 360933 h 666114"/>
                <a:gd name="T34" fmla="*/ 1328420 w 1333500"/>
                <a:gd name="T35" fmla="*/ 340868 h 666114"/>
                <a:gd name="T36" fmla="*/ 1333373 w 1333500"/>
                <a:gd name="T37" fmla="*/ 316230 h 666114"/>
                <a:gd name="T38" fmla="*/ 1333373 w 1333500"/>
                <a:gd name="T39" fmla="*/ 63245 h 666114"/>
                <a:gd name="T40" fmla="*/ 1328420 w 1333500"/>
                <a:gd name="T41" fmla="*/ 38607 h 666114"/>
                <a:gd name="T42" fmla="*/ 1314831 w 1333500"/>
                <a:gd name="T43" fmla="*/ 18414 h 666114"/>
                <a:gd name="T44" fmla="*/ 1294765 w 1333500"/>
                <a:gd name="T45" fmla="*/ 4952 h 666114"/>
                <a:gd name="T46" fmla="*/ 1270127 w 1333500"/>
                <a:gd name="T47" fmla="*/ 0 h 666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33500"/>
                <a:gd name="T73" fmla="*/ 0 h 666114"/>
                <a:gd name="T74" fmla="*/ 1333500 w 1333500"/>
                <a:gd name="T75" fmla="*/ 666114 h 666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33500" h="666114">
                  <a:moveTo>
                    <a:pt x="1270127" y="0"/>
                  </a:moveTo>
                  <a:lnTo>
                    <a:pt x="63271" y="0"/>
                  </a:lnTo>
                  <a:lnTo>
                    <a:pt x="38595" y="4952"/>
                  </a:lnTo>
                  <a:lnTo>
                    <a:pt x="18491" y="18414"/>
                  </a:lnTo>
                  <a:lnTo>
                    <a:pt x="4953" y="38607"/>
                  </a:lnTo>
                  <a:lnTo>
                    <a:pt x="0" y="63245"/>
                  </a:lnTo>
                  <a:lnTo>
                    <a:pt x="0" y="316230"/>
                  </a:lnTo>
                  <a:lnTo>
                    <a:pt x="4953" y="340868"/>
                  </a:lnTo>
                  <a:lnTo>
                    <a:pt x="18491" y="360933"/>
                  </a:lnTo>
                  <a:lnTo>
                    <a:pt x="38595" y="374395"/>
                  </a:lnTo>
                  <a:lnTo>
                    <a:pt x="63271" y="379349"/>
                  </a:lnTo>
                  <a:lnTo>
                    <a:pt x="777608" y="379349"/>
                  </a:lnTo>
                  <a:lnTo>
                    <a:pt x="1283843" y="665861"/>
                  </a:lnTo>
                  <a:lnTo>
                    <a:pt x="1110742" y="379349"/>
                  </a:lnTo>
                  <a:lnTo>
                    <a:pt x="1270127" y="379349"/>
                  </a:lnTo>
                  <a:lnTo>
                    <a:pt x="1294765" y="374395"/>
                  </a:lnTo>
                  <a:lnTo>
                    <a:pt x="1314831" y="360933"/>
                  </a:lnTo>
                  <a:lnTo>
                    <a:pt x="1328420" y="340868"/>
                  </a:lnTo>
                  <a:lnTo>
                    <a:pt x="1333373" y="316230"/>
                  </a:lnTo>
                  <a:lnTo>
                    <a:pt x="1333373" y="63245"/>
                  </a:lnTo>
                  <a:lnTo>
                    <a:pt x="1328420" y="38607"/>
                  </a:lnTo>
                  <a:lnTo>
                    <a:pt x="1314831" y="18414"/>
                  </a:lnTo>
                  <a:lnTo>
                    <a:pt x="1294765" y="4952"/>
                  </a:lnTo>
                  <a:lnTo>
                    <a:pt x="1270127" y="0"/>
                  </a:lnTo>
                  <a:close/>
                </a:path>
              </a:pathLst>
            </a:custGeom>
            <a:solidFill>
              <a:srgbClr val="FFFF99"/>
            </a:solidFill>
            <a:ln w="9525">
              <a:noFill/>
              <a:miter lim="800000"/>
              <a:headEnd/>
              <a:tailEnd/>
            </a:ln>
          </p:spPr>
          <p:txBody>
            <a:bodyPr lIns="0" tIns="0" rIns="0" bIns="0"/>
            <a:lstStyle/>
            <a:p>
              <a:endParaRPr lang="es-AR"/>
            </a:p>
          </p:txBody>
        </p:sp>
        <p:sp>
          <p:nvSpPr>
            <p:cNvPr id="68633" name="object 50"/>
            <p:cNvSpPr>
              <a:spLocks noChangeArrowheads="1"/>
            </p:cNvSpPr>
            <p:nvPr/>
          </p:nvSpPr>
          <p:spPr bwMode="auto">
            <a:xfrm>
              <a:off x="284988" y="3867911"/>
              <a:ext cx="1372870" cy="705485"/>
            </a:xfrm>
            <a:custGeom>
              <a:avLst/>
              <a:gdLst>
                <a:gd name="T0" fmla="*/ 1372743 w 1372870"/>
                <a:gd name="T1" fmla="*/ 73914 h 705485"/>
                <a:gd name="T2" fmla="*/ 1371219 w 1372870"/>
                <a:gd name="T3" fmla="*/ 65532 h 705485"/>
                <a:gd name="T4" fmla="*/ 1353693 w 1372870"/>
                <a:gd name="T5" fmla="*/ 29718 h 705485"/>
                <a:gd name="T6" fmla="*/ 1320927 w 1372870"/>
                <a:gd name="T7" fmla="*/ 6096 h 705485"/>
                <a:gd name="T8" fmla="*/ 1297305 w 1372870"/>
                <a:gd name="T9" fmla="*/ 0 h 705485"/>
                <a:gd name="T10" fmla="*/ 82270 w 1372870"/>
                <a:gd name="T11" fmla="*/ 0 h 705485"/>
                <a:gd name="T12" fmla="*/ 40068 w 1372870"/>
                <a:gd name="T13" fmla="*/ 12319 h 705485"/>
                <a:gd name="T14" fmla="*/ 11366 w 1372870"/>
                <a:gd name="T15" fmla="*/ 41275 h 705485"/>
                <a:gd name="T16" fmla="*/ 0 w 1372870"/>
                <a:gd name="T17" fmla="*/ 83058 h 705485"/>
                <a:gd name="T18" fmla="*/ 0 w 1372870"/>
                <a:gd name="T19" fmla="*/ 336550 h 705485"/>
                <a:gd name="T20" fmla="*/ 7112 w 1372870"/>
                <a:gd name="T21" fmla="*/ 368427 h 705485"/>
                <a:gd name="T22" fmla="*/ 25234 w 1372870"/>
                <a:gd name="T23" fmla="*/ 394970 h 705485"/>
                <a:gd name="T24" fmla="*/ 40373 w 1372870"/>
                <a:gd name="T25" fmla="*/ 405130 h 705485"/>
                <a:gd name="T26" fmla="*/ 51676 w 1372870"/>
                <a:gd name="T27" fmla="*/ 412750 h 705485"/>
                <a:gd name="T28" fmla="*/ 83794 w 1372870"/>
                <a:gd name="T29" fmla="*/ 418846 h 705485"/>
                <a:gd name="T30" fmla="*/ 787692 w 1372870"/>
                <a:gd name="T31" fmla="*/ 418846 h 705485"/>
                <a:gd name="T32" fmla="*/ 791718 w 1372870"/>
                <a:gd name="T33" fmla="*/ 418846 h 705485"/>
                <a:gd name="T34" fmla="*/ 797598 w 1372870"/>
                <a:gd name="T35" fmla="*/ 422148 h 705485"/>
                <a:gd name="T36" fmla="*/ 1293495 w 1372870"/>
                <a:gd name="T37" fmla="*/ 702818 h 705485"/>
                <a:gd name="T38" fmla="*/ 1299591 w 1372870"/>
                <a:gd name="T39" fmla="*/ 705104 h 705485"/>
                <a:gd name="T40" fmla="*/ 1305941 w 1372870"/>
                <a:gd name="T41" fmla="*/ 705231 h 705485"/>
                <a:gd name="T42" fmla="*/ 1311910 w 1372870"/>
                <a:gd name="T43" fmla="*/ 703199 h 705485"/>
                <a:gd name="T44" fmla="*/ 1312545 w 1372870"/>
                <a:gd name="T45" fmla="*/ 702691 h 705485"/>
                <a:gd name="T46" fmla="*/ 1312545 w 1372870"/>
                <a:gd name="T47" fmla="*/ 667766 h 705485"/>
                <a:gd name="T48" fmla="*/ 1285875 w 1372870"/>
                <a:gd name="T49" fmla="*/ 695198 h 705485"/>
                <a:gd name="T50" fmla="*/ 1247140 w 1372870"/>
                <a:gd name="T51" fmla="*/ 630682 h 705485"/>
                <a:gd name="T52" fmla="*/ 807491 w 1372870"/>
                <a:gd name="T53" fmla="*/ 381508 h 705485"/>
                <a:gd name="T54" fmla="*/ 804443 w 1372870"/>
                <a:gd name="T55" fmla="*/ 379984 h 705485"/>
                <a:gd name="T56" fmla="*/ 801395 w 1372870"/>
                <a:gd name="T57" fmla="*/ 379222 h 705485"/>
                <a:gd name="T58" fmla="*/ 83794 w 1372870"/>
                <a:gd name="T59" fmla="*/ 379222 h 705485"/>
                <a:gd name="T60" fmla="*/ 66687 w 1372870"/>
                <a:gd name="T61" fmla="*/ 375539 h 705485"/>
                <a:gd name="T62" fmla="*/ 52755 w 1372870"/>
                <a:gd name="T63" fmla="*/ 366141 h 705485"/>
                <a:gd name="T64" fmla="*/ 43497 w 1372870"/>
                <a:gd name="T65" fmla="*/ 352171 h 705485"/>
                <a:gd name="T66" fmla="*/ 40373 w 1372870"/>
                <a:gd name="T67" fmla="*/ 335026 h 705485"/>
                <a:gd name="T68" fmla="*/ 40373 w 1372870"/>
                <a:gd name="T69" fmla="*/ 77724 h 705485"/>
                <a:gd name="T70" fmla="*/ 41135 w 1372870"/>
                <a:gd name="T71" fmla="*/ 73152 h 705485"/>
                <a:gd name="T72" fmla="*/ 71602 w 1372870"/>
                <a:gd name="T73" fmla="*/ 41910 h 705485"/>
                <a:gd name="T74" fmla="*/ 75412 w 1372870"/>
                <a:gd name="T75" fmla="*/ 40386 h 705485"/>
                <a:gd name="T76" fmla="*/ 79984 w 1372870"/>
                <a:gd name="T77" fmla="*/ 40386 h 705485"/>
                <a:gd name="T78" fmla="*/ 84556 w 1372870"/>
                <a:gd name="T79" fmla="*/ 39624 h 705485"/>
                <a:gd name="T80" fmla="*/ 1290447 w 1372870"/>
                <a:gd name="T81" fmla="*/ 39751 h 705485"/>
                <a:gd name="T82" fmla="*/ 1326261 w 1372870"/>
                <a:gd name="T83" fmla="*/ 59436 h 705485"/>
                <a:gd name="T84" fmla="*/ 1333119 w 1372870"/>
                <a:gd name="T85" fmla="*/ 80010 h 705485"/>
                <a:gd name="T86" fmla="*/ 1333119 w 1372870"/>
                <a:gd name="T87" fmla="*/ 405892 h 705485"/>
                <a:gd name="T88" fmla="*/ 1343139 w 1372870"/>
                <a:gd name="T89" fmla="*/ 399288 h 705485"/>
                <a:gd name="T90" fmla="*/ 1357122 w 1372870"/>
                <a:gd name="T91" fmla="*/ 384429 h 705485"/>
                <a:gd name="T92" fmla="*/ 1366647 w 1372870"/>
                <a:gd name="T93" fmla="*/ 367030 h 705485"/>
                <a:gd name="T94" fmla="*/ 1369682 w 1372870"/>
                <a:gd name="T95" fmla="*/ 359410 h 705485"/>
                <a:gd name="T96" fmla="*/ 1372743 w 1372870"/>
                <a:gd name="T97" fmla="*/ 343408 h 705485"/>
                <a:gd name="T98" fmla="*/ 1372743 w 1372870"/>
                <a:gd name="T99" fmla="*/ 73914 h 7054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72870"/>
                <a:gd name="T151" fmla="*/ 0 h 705485"/>
                <a:gd name="T152" fmla="*/ 1372870 w 1372870"/>
                <a:gd name="T153" fmla="*/ 705485 h 7054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72870" h="705485">
                  <a:moveTo>
                    <a:pt x="1372743" y="73914"/>
                  </a:moveTo>
                  <a:lnTo>
                    <a:pt x="1371219" y="65532"/>
                  </a:lnTo>
                  <a:lnTo>
                    <a:pt x="1353693" y="29718"/>
                  </a:lnTo>
                  <a:lnTo>
                    <a:pt x="1320927" y="6096"/>
                  </a:lnTo>
                  <a:lnTo>
                    <a:pt x="1297305" y="0"/>
                  </a:lnTo>
                  <a:lnTo>
                    <a:pt x="82270" y="0"/>
                  </a:lnTo>
                  <a:lnTo>
                    <a:pt x="40068" y="12319"/>
                  </a:lnTo>
                  <a:lnTo>
                    <a:pt x="11366" y="41275"/>
                  </a:lnTo>
                  <a:lnTo>
                    <a:pt x="0" y="83058"/>
                  </a:lnTo>
                  <a:lnTo>
                    <a:pt x="0" y="336550"/>
                  </a:lnTo>
                  <a:lnTo>
                    <a:pt x="7112" y="368427"/>
                  </a:lnTo>
                  <a:lnTo>
                    <a:pt x="25234" y="394970"/>
                  </a:lnTo>
                  <a:lnTo>
                    <a:pt x="40373" y="405130"/>
                  </a:lnTo>
                  <a:lnTo>
                    <a:pt x="51676" y="412750"/>
                  </a:lnTo>
                  <a:lnTo>
                    <a:pt x="83794" y="418846"/>
                  </a:lnTo>
                  <a:lnTo>
                    <a:pt x="787692" y="418846"/>
                  </a:lnTo>
                  <a:lnTo>
                    <a:pt x="791718" y="418846"/>
                  </a:lnTo>
                  <a:lnTo>
                    <a:pt x="797598" y="422148"/>
                  </a:lnTo>
                  <a:lnTo>
                    <a:pt x="1293495" y="702818"/>
                  </a:lnTo>
                  <a:lnTo>
                    <a:pt x="1299591" y="705104"/>
                  </a:lnTo>
                  <a:lnTo>
                    <a:pt x="1305941" y="705231"/>
                  </a:lnTo>
                  <a:lnTo>
                    <a:pt x="1311910" y="703199"/>
                  </a:lnTo>
                  <a:lnTo>
                    <a:pt x="1312545" y="702691"/>
                  </a:lnTo>
                  <a:lnTo>
                    <a:pt x="1312545" y="667766"/>
                  </a:lnTo>
                  <a:lnTo>
                    <a:pt x="1285875" y="695198"/>
                  </a:lnTo>
                  <a:lnTo>
                    <a:pt x="1247140" y="630682"/>
                  </a:lnTo>
                  <a:lnTo>
                    <a:pt x="807491" y="381508"/>
                  </a:lnTo>
                  <a:lnTo>
                    <a:pt x="804443" y="379984"/>
                  </a:lnTo>
                  <a:lnTo>
                    <a:pt x="801395" y="379222"/>
                  </a:lnTo>
                  <a:lnTo>
                    <a:pt x="83794" y="379222"/>
                  </a:lnTo>
                  <a:lnTo>
                    <a:pt x="66687" y="375539"/>
                  </a:lnTo>
                  <a:lnTo>
                    <a:pt x="52755" y="366141"/>
                  </a:lnTo>
                  <a:lnTo>
                    <a:pt x="43497" y="352171"/>
                  </a:lnTo>
                  <a:lnTo>
                    <a:pt x="40373" y="335026"/>
                  </a:lnTo>
                  <a:lnTo>
                    <a:pt x="40373" y="77724"/>
                  </a:lnTo>
                  <a:lnTo>
                    <a:pt x="41135" y="73152"/>
                  </a:lnTo>
                  <a:lnTo>
                    <a:pt x="71602" y="41910"/>
                  </a:lnTo>
                  <a:lnTo>
                    <a:pt x="75412" y="40386"/>
                  </a:lnTo>
                  <a:lnTo>
                    <a:pt x="79984" y="40386"/>
                  </a:lnTo>
                  <a:lnTo>
                    <a:pt x="84556" y="39624"/>
                  </a:lnTo>
                  <a:lnTo>
                    <a:pt x="1290447" y="39751"/>
                  </a:lnTo>
                  <a:lnTo>
                    <a:pt x="1326261" y="59436"/>
                  </a:lnTo>
                  <a:lnTo>
                    <a:pt x="1333119" y="80010"/>
                  </a:lnTo>
                  <a:lnTo>
                    <a:pt x="1333119" y="405892"/>
                  </a:lnTo>
                  <a:lnTo>
                    <a:pt x="1343139" y="399288"/>
                  </a:lnTo>
                  <a:lnTo>
                    <a:pt x="1357122" y="384429"/>
                  </a:lnTo>
                  <a:lnTo>
                    <a:pt x="1366647" y="367030"/>
                  </a:lnTo>
                  <a:lnTo>
                    <a:pt x="1369682" y="359410"/>
                  </a:lnTo>
                  <a:lnTo>
                    <a:pt x="1372743" y="343408"/>
                  </a:lnTo>
                  <a:lnTo>
                    <a:pt x="1372743" y="73914"/>
                  </a:lnTo>
                  <a:close/>
                </a:path>
              </a:pathLst>
            </a:custGeom>
            <a:solidFill>
              <a:srgbClr val="006666"/>
            </a:solidFill>
            <a:ln w="9525">
              <a:noFill/>
              <a:miter lim="800000"/>
              <a:headEnd/>
              <a:tailEnd/>
            </a:ln>
          </p:spPr>
          <p:txBody>
            <a:bodyPr lIns="0" tIns="0" rIns="0" bIns="0"/>
            <a:lstStyle/>
            <a:p>
              <a:endParaRPr lang="es-AR"/>
            </a:p>
          </p:txBody>
        </p:sp>
        <p:pic>
          <p:nvPicPr>
            <p:cNvPr id="68634" name="object 51"/>
            <p:cNvPicPr>
              <a:picLocks noChangeAspect="1" noChangeArrowheads="1"/>
            </p:cNvPicPr>
            <p:nvPr/>
          </p:nvPicPr>
          <p:blipFill>
            <a:blip r:embed="rId12"/>
            <a:srcRect/>
            <a:stretch>
              <a:fillRect/>
            </a:stretch>
          </p:blipFill>
          <p:spPr bwMode="auto">
            <a:xfrm>
              <a:off x="1394968" y="4203699"/>
              <a:ext cx="223138" cy="100964"/>
            </a:xfrm>
            <a:prstGeom prst="rect">
              <a:avLst/>
            </a:prstGeom>
            <a:noFill/>
            <a:ln w="9525">
              <a:noFill/>
              <a:miter lim="800000"/>
              <a:headEnd/>
              <a:tailEnd/>
            </a:ln>
          </p:spPr>
        </p:pic>
        <p:sp>
          <p:nvSpPr>
            <p:cNvPr id="68635" name="object 52"/>
            <p:cNvSpPr>
              <a:spLocks noChangeArrowheads="1"/>
            </p:cNvSpPr>
            <p:nvPr/>
          </p:nvSpPr>
          <p:spPr bwMode="auto">
            <a:xfrm>
              <a:off x="1415542" y="4286757"/>
              <a:ext cx="192405" cy="283845"/>
            </a:xfrm>
            <a:custGeom>
              <a:avLst/>
              <a:gdLst>
                <a:gd name="T0" fmla="*/ 192405 w 192405"/>
                <a:gd name="T1" fmla="*/ 268605 h 283845"/>
                <a:gd name="T2" fmla="*/ 192024 w 192405"/>
                <a:gd name="T3" fmla="*/ 262001 h 283845"/>
                <a:gd name="T4" fmla="*/ 189611 w 192405"/>
                <a:gd name="T5" fmla="*/ 255778 h 283845"/>
                <a:gd name="T6" fmla="*/ 35814 w 192405"/>
                <a:gd name="T7" fmla="*/ 0 h 283845"/>
                <a:gd name="T8" fmla="*/ 0 w 192405"/>
                <a:gd name="T9" fmla="*/ 0 h 283845"/>
                <a:gd name="T10" fmla="*/ 0 w 192405"/>
                <a:gd name="T11" fmla="*/ 17907 h 283845"/>
                <a:gd name="T12" fmla="*/ 116586 w 192405"/>
                <a:gd name="T13" fmla="*/ 211836 h 283845"/>
                <a:gd name="T14" fmla="*/ 155321 w 192405"/>
                <a:gd name="T15" fmla="*/ 276352 h 283845"/>
                <a:gd name="T16" fmla="*/ 181991 w 192405"/>
                <a:gd name="T17" fmla="*/ 248920 h 283845"/>
                <a:gd name="T18" fmla="*/ 181991 w 192405"/>
                <a:gd name="T19" fmla="*/ 283845 h 283845"/>
                <a:gd name="T20" fmla="*/ 186563 w 192405"/>
                <a:gd name="T21" fmla="*/ 280162 h 283845"/>
                <a:gd name="T22" fmla="*/ 190627 w 192405"/>
                <a:gd name="T23" fmla="*/ 274828 h 283845"/>
                <a:gd name="T24" fmla="*/ 192405 w 192405"/>
                <a:gd name="T25" fmla="*/ 268605 h 2838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2405"/>
                <a:gd name="T40" fmla="*/ 0 h 283845"/>
                <a:gd name="T41" fmla="*/ 192405 w 192405"/>
                <a:gd name="T42" fmla="*/ 283845 h 2838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2405" h="283845">
                  <a:moveTo>
                    <a:pt x="192405" y="268605"/>
                  </a:moveTo>
                  <a:lnTo>
                    <a:pt x="192024" y="262001"/>
                  </a:lnTo>
                  <a:lnTo>
                    <a:pt x="189611" y="255778"/>
                  </a:lnTo>
                  <a:lnTo>
                    <a:pt x="35814" y="0"/>
                  </a:lnTo>
                  <a:lnTo>
                    <a:pt x="0" y="0"/>
                  </a:lnTo>
                  <a:lnTo>
                    <a:pt x="0" y="17907"/>
                  </a:lnTo>
                  <a:lnTo>
                    <a:pt x="116586" y="211836"/>
                  </a:lnTo>
                  <a:lnTo>
                    <a:pt x="155321" y="276352"/>
                  </a:lnTo>
                  <a:lnTo>
                    <a:pt x="181991" y="248920"/>
                  </a:lnTo>
                  <a:lnTo>
                    <a:pt x="181991" y="283845"/>
                  </a:lnTo>
                  <a:lnTo>
                    <a:pt x="186563" y="280162"/>
                  </a:lnTo>
                  <a:lnTo>
                    <a:pt x="190627" y="274828"/>
                  </a:lnTo>
                  <a:lnTo>
                    <a:pt x="192405" y="268605"/>
                  </a:lnTo>
                  <a:close/>
                </a:path>
              </a:pathLst>
            </a:custGeom>
            <a:solidFill>
              <a:srgbClr val="006666"/>
            </a:solidFill>
            <a:ln w="9525">
              <a:noFill/>
              <a:miter lim="800000"/>
              <a:headEnd/>
              <a:tailEnd/>
            </a:ln>
          </p:spPr>
          <p:txBody>
            <a:bodyPr lIns="0" tIns="0" rIns="0" bIns="0"/>
            <a:lstStyle/>
            <a:p>
              <a:endParaRPr lang="es-AR"/>
            </a:p>
          </p:txBody>
        </p:sp>
      </p:grpSp>
      <p:sp>
        <p:nvSpPr>
          <p:cNvPr id="53" name="object 53"/>
          <p:cNvSpPr txBox="1"/>
          <p:nvPr/>
        </p:nvSpPr>
        <p:spPr>
          <a:xfrm>
            <a:off x="371764" y="4310125"/>
            <a:ext cx="1188722" cy="296876"/>
          </a:xfrm>
          <a:prstGeom prst="rect">
            <a:avLst/>
          </a:prstGeom>
        </p:spPr>
        <p:txBody>
          <a:bodyPr wrap="square" lIns="0" tIns="12065" rIns="0" bIns="0">
            <a:spAutoFit/>
          </a:bodyPr>
          <a:lstStyle/>
          <a:p>
            <a:pPr marL="12700">
              <a:spcBef>
                <a:spcPts val="95"/>
              </a:spcBef>
              <a:defRPr/>
            </a:pPr>
            <a:r>
              <a:rPr sz="1850" b="1" spc="-10" dirty="0">
                <a:latin typeface="Arial"/>
                <a:cs typeface="Arial"/>
              </a:rPr>
              <a:t>Dielectric</a:t>
            </a:r>
            <a:endParaRPr sz="1850">
              <a:latin typeface="Arial"/>
              <a:cs typeface="Arial"/>
            </a:endParaRPr>
          </a:p>
        </p:txBody>
      </p:sp>
      <p:sp>
        <p:nvSpPr>
          <p:cNvPr id="54" name="Rectángulo 53"/>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1" y="871829"/>
            <a:ext cx="3713450" cy="1120820"/>
          </a:xfrm>
        </p:spPr>
        <p:txBody>
          <a:bodyPr lIns="0" tIns="12700" rIns="0" bIns="0" rtlCol="0">
            <a:spAutoFit/>
          </a:bodyPr>
          <a:lstStyle/>
          <a:p>
            <a:pPr marL="12700">
              <a:spcBef>
                <a:spcPts val="100"/>
              </a:spcBef>
              <a:defRPr/>
            </a:pPr>
            <a:r>
              <a:rPr sz="3600" dirty="0">
                <a:latin typeface="Century Gothic"/>
                <a:cs typeface="Century Gothic"/>
              </a:rPr>
              <a:t>TENSIÓN</a:t>
            </a:r>
            <a:r>
              <a:rPr sz="3600" spc="5" dirty="0">
                <a:latin typeface="Century Gothic"/>
                <a:cs typeface="Century Gothic"/>
              </a:rPr>
              <a:t> </a:t>
            </a:r>
            <a:r>
              <a:rPr sz="3600" spc="-10" dirty="0">
                <a:latin typeface="Century Gothic"/>
                <a:cs typeface="Century Gothic"/>
              </a:rPr>
              <a:t>INDUCIDA</a:t>
            </a:r>
            <a:endParaRPr sz="3600" dirty="0">
              <a:latin typeface="Century Gothic"/>
              <a:cs typeface="Century Gothic"/>
            </a:endParaRPr>
          </a:p>
        </p:txBody>
      </p:sp>
      <p:sp>
        <p:nvSpPr>
          <p:cNvPr id="4" name="object 4"/>
          <p:cNvSpPr txBox="1"/>
          <p:nvPr/>
        </p:nvSpPr>
        <p:spPr>
          <a:xfrm>
            <a:off x="605682" y="2485937"/>
            <a:ext cx="3628516" cy="1091324"/>
          </a:xfrm>
          <a:prstGeom prst="rect">
            <a:avLst/>
          </a:prstGeom>
        </p:spPr>
        <p:txBody>
          <a:bodyPr lIns="0" tIns="125730" rIns="0" bIns="0">
            <a:spAutoFit/>
          </a:bodyPr>
          <a:lstStyle/>
          <a:p>
            <a:pPr marL="12700">
              <a:spcBef>
                <a:spcPts val="990"/>
              </a:spcBef>
              <a:defRPr/>
            </a:pPr>
            <a:r>
              <a:rPr sz="2000" b="1" dirty="0">
                <a:solidFill>
                  <a:srgbClr val="001F5F"/>
                </a:solidFill>
                <a:latin typeface="Calibri"/>
                <a:cs typeface="Calibri"/>
              </a:rPr>
              <a:t>POTENCIAL</a:t>
            </a:r>
            <a:r>
              <a:rPr sz="2000" b="1" spc="-90" dirty="0">
                <a:solidFill>
                  <a:srgbClr val="001F5F"/>
                </a:solidFill>
                <a:latin typeface="Calibri"/>
                <a:cs typeface="Calibri"/>
              </a:rPr>
              <a:t> </a:t>
            </a:r>
            <a:r>
              <a:rPr sz="2000" b="1" spc="-10" dirty="0">
                <a:solidFill>
                  <a:srgbClr val="001F5F"/>
                </a:solidFill>
                <a:latin typeface="Calibri"/>
                <a:cs typeface="Calibri"/>
              </a:rPr>
              <a:t>APLICADO</a:t>
            </a:r>
            <a:endParaRPr sz="2000">
              <a:latin typeface="Calibri"/>
              <a:cs typeface="Calibri"/>
            </a:endParaRPr>
          </a:p>
          <a:p>
            <a:pPr marL="12700">
              <a:spcBef>
                <a:spcPts val="800"/>
              </a:spcBef>
              <a:defRPr/>
            </a:pPr>
            <a:r>
              <a:rPr dirty="0">
                <a:latin typeface="Calibri"/>
                <a:cs typeface="Calibri"/>
              </a:rPr>
              <a:t>Frecuencia</a:t>
            </a:r>
            <a:r>
              <a:rPr spc="-5" dirty="0">
                <a:latin typeface="Calibri"/>
                <a:cs typeface="Calibri"/>
              </a:rPr>
              <a:t> </a:t>
            </a:r>
            <a:r>
              <a:rPr dirty="0">
                <a:latin typeface="Calibri"/>
                <a:cs typeface="Calibri"/>
              </a:rPr>
              <a:t>de</a:t>
            </a:r>
            <a:r>
              <a:rPr spc="-30" dirty="0">
                <a:latin typeface="Calibri"/>
                <a:cs typeface="Calibri"/>
              </a:rPr>
              <a:t> </a:t>
            </a:r>
            <a:r>
              <a:rPr dirty="0">
                <a:latin typeface="Calibri"/>
                <a:cs typeface="Calibri"/>
              </a:rPr>
              <a:t>ensayo</a:t>
            </a:r>
            <a:r>
              <a:rPr spc="-25" dirty="0">
                <a:latin typeface="Calibri"/>
                <a:cs typeface="Calibri"/>
              </a:rPr>
              <a:t> </a:t>
            </a:r>
            <a:r>
              <a:rPr dirty="0">
                <a:latin typeface="Calibri"/>
                <a:cs typeface="Calibri"/>
              </a:rPr>
              <a:t>&gt;</a:t>
            </a:r>
            <a:r>
              <a:rPr spc="-30" dirty="0">
                <a:latin typeface="Calibri"/>
                <a:cs typeface="Calibri"/>
              </a:rPr>
              <a:t> </a:t>
            </a:r>
            <a:r>
              <a:rPr dirty="0">
                <a:latin typeface="Calibri"/>
                <a:cs typeface="Calibri"/>
              </a:rPr>
              <a:t>2frecuencia</a:t>
            </a:r>
            <a:r>
              <a:rPr spc="-5" dirty="0">
                <a:latin typeface="Calibri"/>
                <a:cs typeface="Calibri"/>
              </a:rPr>
              <a:t> </a:t>
            </a:r>
            <a:r>
              <a:rPr spc="-10" dirty="0">
                <a:latin typeface="Calibri"/>
                <a:cs typeface="Calibri"/>
              </a:rPr>
              <a:t>nominal</a:t>
            </a:r>
            <a:endParaRPr>
              <a:latin typeface="Calibri"/>
              <a:cs typeface="Calibri"/>
            </a:endParaRPr>
          </a:p>
        </p:txBody>
      </p:sp>
      <p:sp>
        <p:nvSpPr>
          <p:cNvPr id="69636" name="object 5"/>
          <p:cNvSpPr txBox="1">
            <a:spLocks noChangeArrowheads="1"/>
          </p:cNvSpPr>
          <p:nvPr/>
        </p:nvSpPr>
        <p:spPr bwMode="auto">
          <a:xfrm>
            <a:off x="605682" y="3359516"/>
            <a:ext cx="2236146" cy="1530034"/>
          </a:xfrm>
          <a:prstGeom prst="rect">
            <a:avLst/>
          </a:prstGeom>
          <a:noFill/>
          <a:ln w="9525">
            <a:noFill/>
            <a:miter lim="800000"/>
            <a:headEnd/>
            <a:tailEnd/>
          </a:ln>
        </p:spPr>
        <p:txBody>
          <a:bodyPr lIns="0" tIns="12065" rIns="0" bIns="0">
            <a:spAutoFit/>
          </a:bodyPr>
          <a:lstStyle/>
          <a:p>
            <a:pPr marL="12700">
              <a:lnSpc>
                <a:spcPct val="137000"/>
              </a:lnSpc>
              <a:spcBef>
                <a:spcPts val="100"/>
              </a:spcBef>
            </a:pPr>
            <a:r>
              <a:rPr lang="es-AR" altLang="en-US">
                <a:latin typeface="Calibri" pitchFamily="34" charset="0"/>
              </a:rPr>
              <a:t>Duración según frecuencia: 120Hz – 60 segundos 400Hz – 18 segundos</a:t>
            </a:r>
          </a:p>
        </p:txBody>
      </p:sp>
      <p:sp>
        <p:nvSpPr>
          <p:cNvPr id="6" name="object 6"/>
          <p:cNvSpPr txBox="1"/>
          <p:nvPr/>
        </p:nvSpPr>
        <p:spPr>
          <a:xfrm>
            <a:off x="605682" y="4707525"/>
            <a:ext cx="3214981" cy="566822"/>
          </a:xfrm>
          <a:prstGeom prst="rect">
            <a:avLst/>
          </a:prstGeom>
        </p:spPr>
        <p:txBody>
          <a:bodyPr lIns="0" tIns="12700" rIns="0" bIns="0">
            <a:spAutoFit/>
          </a:bodyPr>
          <a:lstStyle/>
          <a:p>
            <a:pPr marL="12700">
              <a:spcBef>
                <a:spcPts val="100"/>
              </a:spcBef>
              <a:defRPr/>
            </a:pPr>
            <a:r>
              <a:rPr dirty="0">
                <a:latin typeface="Calibri"/>
                <a:cs typeface="Calibri"/>
              </a:rPr>
              <a:t>Primario</a:t>
            </a:r>
            <a:r>
              <a:rPr spc="-10" dirty="0">
                <a:latin typeface="Calibri"/>
                <a:cs typeface="Calibri"/>
              </a:rPr>
              <a:t> </a:t>
            </a:r>
            <a:r>
              <a:rPr dirty="0">
                <a:latin typeface="Calibri"/>
                <a:cs typeface="Calibri"/>
              </a:rPr>
              <a:t>a</a:t>
            </a:r>
            <a:r>
              <a:rPr spc="-15" dirty="0">
                <a:latin typeface="Calibri"/>
                <a:cs typeface="Calibri"/>
              </a:rPr>
              <a:t> </a:t>
            </a:r>
            <a:r>
              <a:rPr dirty="0">
                <a:latin typeface="Calibri"/>
                <a:cs typeface="Calibri"/>
              </a:rPr>
              <a:t>fuente</a:t>
            </a:r>
            <a:r>
              <a:rPr spc="10" dirty="0">
                <a:latin typeface="Calibri"/>
                <a:cs typeface="Calibri"/>
              </a:rPr>
              <a:t> </a:t>
            </a:r>
            <a:r>
              <a:rPr dirty="0">
                <a:latin typeface="Calibri"/>
                <a:cs typeface="Calibri"/>
              </a:rPr>
              <a:t>–</a:t>
            </a:r>
            <a:r>
              <a:rPr spc="395" dirty="0">
                <a:latin typeface="Calibri"/>
                <a:cs typeface="Calibri"/>
              </a:rPr>
              <a:t> </a:t>
            </a:r>
            <a:r>
              <a:rPr dirty="0">
                <a:latin typeface="Calibri"/>
                <a:cs typeface="Calibri"/>
              </a:rPr>
              <a:t>secundario</a:t>
            </a:r>
            <a:r>
              <a:rPr spc="-5" dirty="0">
                <a:latin typeface="Calibri"/>
                <a:cs typeface="Calibri"/>
              </a:rPr>
              <a:t> </a:t>
            </a:r>
            <a:r>
              <a:rPr spc="-10" dirty="0">
                <a:latin typeface="Calibri"/>
                <a:cs typeface="Calibri"/>
              </a:rPr>
              <a:t>abierto</a:t>
            </a:r>
            <a:endParaRPr>
              <a:latin typeface="Calibri"/>
              <a:cs typeface="Calibri"/>
            </a:endParaRPr>
          </a:p>
        </p:txBody>
      </p:sp>
      <p:sp>
        <p:nvSpPr>
          <p:cNvPr id="7" name="object 7"/>
          <p:cNvSpPr txBox="1"/>
          <p:nvPr/>
        </p:nvSpPr>
        <p:spPr>
          <a:xfrm>
            <a:off x="605681" y="5118929"/>
            <a:ext cx="1453634" cy="566822"/>
          </a:xfrm>
          <a:prstGeom prst="rect">
            <a:avLst/>
          </a:prstGeom>
        </p:spPr>
        <p:txBody>
          <a:bodyPr lIns="0" tIns="12700" rIns="0" bIns="0">
            <a:spAutoFit/>
          </a:bodyPr>
          <a:lstStyle/>
          <a:p>
            <a:pPr marL="12700">
              <a:spcBef>
                <a:spcPts val="100"/>
              </a:spcBef>
              <a:defRPr/>
            </a:pPr>
            <a:r>
              <a:rPr spc="-10" dirty="0">
                <a:latin typeface="Calibri"/>
                <a:cs typeface="Calibri"/>
              </a:rPr>
              <a:t>Tensión:</a:t>
            </a:r>
            <a:r>
              <a:rPr spc="-70" dirty="0">
                <a:latin typeface="Calibri"/>
                <a:cs typeface="Calibri"/>
              </a:rPr>
              <a:t> </a:t>
            </a:r>
            <a:r>
              <a:rPr spc="-10" dirty="0">
                <a:latin typeface="Calibri"/>
                <a:cs typeface="Calibri"/>
              </a:rPr>
              <a:t>Voltaje</a:t>
            </a:r>
            <a:r>
              <a:rPr spc="-70" dirty="0">
                <a:latin typeface="Calibri"/>
                <a:cs typeface="Calibri"/>
              </a:rPr>
              <a:t> </a:t>
            </a:r>
            <a:r>
              <a:rPr spc="-50" dirty="0">
                <a:latin typeface="Calibri"/>
                <a:cs typeface="Calibri"/>
              </a:rPr>
              <a:t>=</a:t>
            </a:r>
            <a:endParaRPr>
              <a:latin typeface="Calibri"/>
              <a:cs typeface="Calibri"/>
            </a:endParaRPr>
          </a:p>
        </p:txBody>
      </p:sp>
      <p:sp>
        <p:nvSpPr>
          <p:cNvPr id="8" name="object 8"/>
          <p:cNvSpPr txBox="1"/>
          <p:nvPr/>
        </p:nvSpPr>
        <p:spPr>
          <a:xfrm>
            <a:off x="2209692" y="5006887"/>
            <a:ext cx="1851852" cy="1048363"/>
          </a:xfrm>
          <a:prstGeom prst="rect">
            <a:avLst/>
          </a:prstGeom>
        </p:spPr>
        <p:txBody>
          <a:bodyPr lIns="0" tIns="113664" rIns="0" bIns="0">
            <a:spAutoFit/>
          </a:bodyPr>
          <a:lstStyle/>
          <a:p>
            <a:pPr marL="12700">
              <a:spcBef>
                <a:spcPts val="894"/>
              </a:spcBef>
              <a:defRPr/>
            </a:pPr>
            <a:r>
              <a:rPr dirty="0">
                <a:latin typeface="Calibri"/>
                <a:cs typeface="Calibri"/>
              </a:rPr>
              <a:t>2Vn</a:t>
            </a:r>
            <a:r>
              <a:rPr spc="-15" dirty="0">
                <a:latin typeface="Calibri"/>
                <a:cs typeface="Calibri"/>
              </a:rPr>
              <a:t> </a:t>
            </a:r>
            <a:r>
              <a:rPr dirty="0">
                <a:latin typeface="Calibri"/>
                <a:cs typeface="Calibri"/>
              </a:rPr>
              <a:t>en</a:t>
            </a:r>
            <a:r>
              <a:rPr spc="-10" dirty="0">
                <a:latin typeface="Calibri"/>
                <a:cs typeface="Calibri"/>
              </a:rPr>
              <a:t> potencia</a:t>
            </a:r>
            <a:endParaRPr>
              <a:latin typeface="Calibri"/>
              <a:cs typeface="Calibri"/>
            </a:endParaRPr>
          </a:p>
          <a:p>
            <a:pPr marL="12700">
              <a:spcBef>
                <a:spcPts val="795"/>
              </a:spcBef>
              <a:defRPr/>
            </a:pPr>
            <a:r>
              <a:rPr dirty="0">
                <a:latin typeface="Calibri"/>
                <a:cs typeface="Calibri"/>
              </a:rPr>
              <a:t>1.65Vn</a:t>
            </a:r>
            <a:r>
              <a:rPr spc="-15" dirty="0">
                <a:latin typeface="Calibri"/>
                <a:cs typeface="Calibri"/>
              </a:rPr>
              <a:t> </a:t>
            </a:r>
            <a:r>
              <a:rPr dirty="0">
                <a:latin typeface="Calibri"/>
                <a:cs typeface="Calibri"/>
              </a:rPr>
              <a:t>en</a:t>
            </a:r>
            <a:r>
              <a:rPr spc="-20" dirty="0">
                <a:latin typeface="Calibri"/>
                <a:cs typeface="Calibri"/>
              </a:rPr>
              <a:t> </a:t>
            </a:r>
            <a:r>
              <a:rPr spc="-10" dirty="0">
                <a:latin typeface="Calibri"/>
                <a:cs typeface="Calibri"/>
              </a:rPr>
              <a:t>distribución</a:t>
            </a:r>
            <a:endParaRPr>
              <a:latin typeface="Calibri"/>
              <a:cs typeface="Calibri"/>
            </a:endParaRPr>
          </a:p>
        </p:txBody>
      </p:sp>
      <p:sp>
        <p:nvSpPr>
          <p:cNvPr id="9" name="object 9"/>
          <p:cNvSpPr txBox="1"/>
          <p:nvPr/>
        </p:nvSpPr>
        <p:spPr>
          <a:xfrm>
            <a:off x="605682" y="5791183"/>
            <a:ext cx="3020050" cy="1138773"/>
          </a:xfrm>
          <a:prstGeom prst="rect">
            <a:avLst/>
          </a:prstGeom>
        </p:spPr>
        <p:txBody>
          <a:bodyPr lIns="0" tIns="147320" rIns="0" bIns="0">
            <a:spAutoFit/>
          </a:bodyPr>
          <a:lstStyle/>
          <a:p>
            <a:pPr marL="12700">
              <a:spcBef>
                <a:spcPts val="1160"/>
              </a:spcBef>
              <a:defRPr/>
            </a:pPr>
            <a:r>
              <a:rPr sz="2000" b="1" spc="-10" dirty="0">
                <a:solidFill>
                  <a:srgbClr val="001F5F"/>
                </a:solidFill>
                <a:latin typeface="Calibri"/>
                <a:cs typeface="Calibri"/>
              </a:rPr>
              <a:t>Objetivo:</a:t>
            </a:r>
            <a:endParaRPr sz="2000">
              <a:latin typeface="Calibri"/>
              <a:cs typeface="Calibri"/>
            </a:endParaRPr>
          </a:p>
          <a:p>
            <a:pPr marL="68580">
              <a:spcBef>
                <a:spcPts val="960"/>
              </a:spcBef>
              <a:defRPr/>
            </a:pPr>
            <a:r>
              <a:rPr dirty="0">
                <a:latin typeface="Calibri"/>
                <a:cs typeface="Calibri"/>
              </a:rPr>
              <a:t>Aislamiento</a:t>
            </a:r>
            <a:r>
              <a:rPr spc="-60" dirty="0">
                <a:latin typeface="Calibri"/>
                <a:cs typeface="Calibri"/>
              </a:rPr>
              <a:t> </a:t>
            </a:r>
            <a:r>
              <a:rPr dirty="0">
                <a:latin typeface="Calibri"/>
                <a:cs typeface="Calibri"/>
              </a:rPr>
              <a:t>secundario</a:t>
            </a:r>
            <a:r>
              <a:rPr spc="-50" dirty="0">
                <a:latin typeface="Calibri"/>
                <a:cs typeface="Calibri"/>
              </a:rPr>
              <a:t> </a:t>
            </a:r>
            <a:r>
              <a:rPr dirty="0">
                <a:latin typeface="Calibri"/>
                <a:cs typeface="Calibri"/>
              </a:rPr>
              <a:t>entre</a:t>
            </a:r>
            <a:r>
              <a:rPr spc="-40" dirty="0">
                <a:latin typeface="Calibri"/>
                <a:cs typeface="Calibri"/>
              </a:rPr>
              <a:t> </a:t>
            </a:r>
            <a:r>
              <a:rPr spc="-10" dirty="0">
                <a:latin typeface="Calibri"/>
                <a:cs typeface="Calibri"/>
              </a:rPr>
              <a:t>capas.</a:t>
            </a:r>
            <a:endParaRPr>
              <a:latin typeface="Calibri"/>
              <a:cs typeface="Calibri"/>
            </a:endParaRPr>
          </a:p>
        </p:txBody>
      </p:sp>
      <p:pic>
        <p:nvPicPr>
          <p:cNvPr id="69641" name="object 10"/>
          <p:cNvPicPr>
            <a:picLocks noChangeAspect="1" noChangeArrowheads="1"/>
          </p:cNvPicPr>
          <p:nvPr/>
        </p:nvPicPr>
        <p:blipFill>
          <a:blip r:embed="rId2"/>
          <a:srcRect/>
          <a:stretch>
            <a:fillRect/>
          </a:stretch>
        </p:blipFill>
        <p:spPr bwMode="auto">
          <a:xfrm>
            <a:off x="6147313" y="2086786"/>
            <a:ext cx="3915344" cy="2620738"/>
          </a:xfrm>
          <a:prstGeom prst="rect">
            <a:avLst/>
          </a:prstGeom>
          <a:noFill/>
          <a:ln w="9525">
            <a:noFill/>
            <a:miter lim="800000"/>
            <a:headEnd/>
            <a:tailEnd/>
          </a:ln>
        </p:spPr>
      </p:pic>
      <p:sp>
        <p:nvSpPr>
          <p:cNvPr id="69642" name="object 11"/>
          <p:cNvSpPr>
            <a:spLocks noChangeArrowheads="1"/>
          </p:cNvSpPr>
          <p:nvPr/>
        </p:nvSpPr>
        <p:spPr bwMode="auto">
          <a:xfrm>
            <a:off x="6872738" y="5334261"/>
            <a:ext cx="52910" cy="1831190"/>
          </a:xfrm>
          <a:custGeom>
            <a:avLst/>
            <a:gdLst>
              <a:gd name="T0" fmla="*/ 53086 w 59690"/>
              <a:gd name="T1" fmla="*/ 0 h 1659889"/>
              <a:gd name="T2" fmla="*/ 0 w 59690"/>
              <a:gd name="T3" fmla="*/ 0 h 1659889"/>
              <a:gd name="T4" fmla="*/ 6096 w 59690"/>
              <a:gd name="T5" fmla="*/ 1659382 h 1659889"/>
              <a:gd name="T6" fmla="*/ 59182 w 59690"/>
              <a:gd name="T7" fmla="*/ 1659382 h 1659889"/>
              <a:gd name="T8" fmla="*/ 53086 w 59690"/>
              <a:gd name="T9" fmla="*/ 0 h 1659889"/>
              <a:gd name="T10" fmla="*/ 0 60000 65536"/>
              <a:gd name="T11" fmla="*/ 0 60000 65536"/>
              <a:gd name="T12" fmla="*/ 0 60000 65536"/>
              <a:gd name="T13" fmla="*/ 0 60000 65536"/>
              <a:gd name="T14" fmla="*/ 0 60000 65536"/>
              <a:gd name="T15" fmla="*/ 0 w 59690"/>
              <a:gd name="T16" fmla="*/ 0 h 1659889"/>
              <a:gd name="T17" fmla="*/ 59690 w 59690"/>
              <a:gd name="T18" fmla="*/ 1659889 h 1659889"/>
            </a:gdLst>
            <a:ahLst/>
            <a:cxnLst>
              <a:cxn ang="T10">
                <a:pos x="T0" y="T1"/>
              </a:cxn>
              <a:cxn ang="T11">
                <a:pos x="T2" y="T3"/>
              </a:cxn>
              <a:cxn ang="T12">
                <a:pos x="T4" y="T5"/>
              </a:cxn>
              <a:cxn ang="T13">
                <a:pos x="T6" y="T7"/>
              </a:cxn>
              <a:cxn ang="T14">
                <a:pos x="T8" y="T9"/>
              </a:cxn>
            </a:cxnLst>
            <a:rect l="T15" t="T16" r="T17" b="T18"/>
            <a:pathLst>
              <a:path w="59690" h="1659889">
                <a:moveTo>
                  <a:pt x="53086" y="0"/>
                </a:moveTo>
                <a:lnTo>
                  <a:pt x="0" y="0"/>
                </a:lnTo>
                <a:lnTo>
                  <a:pt x="6096" y="1659382"/>
                </a:lnTo>
                <a:lnTo>
                  <a:pt x="59182" y="1659382"/>
                </a:lnTo>
                <a:lnTo>
                  <a:pt x="53086" y="0"/>
                </a:lnTo>
                <a:close/>
              </a:path>
            </a:pathLst>
          </a:custGeom>
          <a:solidFill>
            <a:srgbClr val="000000"/>
          </a:solidFill>
          <a:ln w="9525">
            <a:noFill/>
            <a:miter lim="800000"/>
            <a:headEnd/>
            <a:tailEnd/>
          </a:ln>
        </p:spPr>
        <p:txBody>
          <a:bodyPr lIns="0" tIns="0" rIns="0" bIns="0"/>
          <a:lstStyle/>
          <a:p>
            <a:endParaRPr lang="es-AR"/>
          </a:p>
        </p:txBody>
      </p:sp>
      <p:sp>
        <p:nvSpPr>
          <p:cNvPr id="12" name="object 12"/>
          <p:cNvSpPr txBox="1"/>
          <p:nvPr/>
        </p:nvSpPr>
        <p:spPr>
          <a:xfrm>
            <a:off x="8581176" y="5810440"/>
            <a:ext cx="155945" cy="267381"/>
          </a:xfrm>
          <a:prstGeom prst="rect">
            <a:avLst/>
          </a:prstGeom>
        </p:spPr>
        <p:txBody>
          <a:bodyPr lIns="0" tIns="13335" rIns="0" bIns="0">
            <a:spAutoFit/>
          </a:bodyPr>
          <a:lstStyle/>
          <a:p>
            <a:pPr marL="12700">
              <a:spcBef>
                <a:spcPts val="105"/>
              </a:spcBef>
              <a:defRPr/>
            </a:pPr>
            <a:r>
              <a:rPr sz="1650" dirty="0">
                <a:latin typeface="Arial"/>
                <a:cs typeface="Arial"/>
              </a:rPr>
              <a:t>R</a:t>
            </a:r>
            <a:endParaRPr sz="1650">
              <a:latin typeface="Arial"/>
              <a:cs typeface="Arial"/>
            </a:endParaRPr>
          </a:p>
        </p:txBody>
      </p:sp>
      <p:sp>
        <p:nvSpPr>
          <p:cNvPr id="13" name="object 13"/>
          <p:cNvSpPr txBox="1"/>
          <p:nvPr/>
        </p:nvSpPr>
        <p:spPr>
          <a:xfrm>
            <a:off x="8104985" y="5784180"/>
            <a:ext cx="155945" cy="267381"/>
          </a:xfrm>
          <a:prstGeom prst="rect">
            <a:avLst/>
          </a:prstGeom>
        </p:spPr>
        <p:txBody>
          <a:bodyPr lIns="0" tIns="13335" rIns="0" bIns="0">
            <a:spAutoFit/>
          </a:bodyPr>
          <a:lstStyle/>
          <a:p>
            <a:pPr marL="12700">
              <a:spcBef>
                <a:spcPts val="105"/>
              </a:spcBef>
              <a:defRPr/>
            </a:pPr>
            <a:r>
              <a:rPr sz="1650" dirty="0">
                <a:latin typeface="Arial"/>
                <a:cs typeface="Arial"/>
              </a:rPr>
              <a:t>C</a:t>
            </a:r>
            <a:endParaRPr sz="1650">
              <a:latin typeface="Arial"/>
              <a:cs typeface="Arial"/>
            </a:endParaRPr>
          </a:p>
        </p:txBody>
      </p:sp>
      <p:grpSp>
        <p:nvGrpSpPr>
          <p:cNvPr id="2" name="object 14"/>
          <p:cNvGrpSpPr>
            <a:grpSpLocks/>
          </p:cNvGrpSpPr>
          <p:nvPr/>
        </p:nvGrpSpPr>
        <p:grpSpPr bwMode="auto">
          <a:xfrm>
            <a:off x="5983013" y="5306251"/>
            <a:ext cx="3575606" cy="1857449"/>
            <a:chOff x="6821423" y="4811267"/>
            <a:chExt cx="4076700" cy="1685289"/>
          </a:xfrm>
        </p:grpSpPr>
        <p:sp>
          <p:nvSpPr>
            <p:cNvPr id="69706" name="object 15"/>
            <p:cNvSpPr>
              <a:spLocks noChangeArrowheads="1"/>
            </p:cNvSpPr>
            <p:nvPr/>
          </p:nvSpPr>
          <p:spPr bwMode="auto">
            <a:xfrm>
              <a:off x="9282684" y="4818837"/>
              <a:ext cx="1615440" cy="1678305"/>
            </a:xfrm>
            <a:custGeom>
              <a:avLst/>
              <a:gdLst>
                <a:gd name="T0" fmla="*/ 1612265 w 1615440"/>
                <a:gd name="T1" fmla="*/ 546023 h 1678304"/>
                <a:gd name="T2" fmla="*/ 1512443 w 1615440"/>
                <a:gd name="T3" fmla="*/ 284149 h 1678304"/>
                <a:gd name="T4" fmla="*/ 1485773 w 1615440"/>
                <a:gd name="T5" fmla="*/ 263715 h 1678304"/>
                <a:gd name="T6" fmla="*/ 1458925 w 1615440"/>
                <a:gd name="T7" fmla="*/ 303326 h 1678304"/>
                <a:gd name="T8" fmla="*/ 1369822 w 1615440"/>
                <a:gd name="T9" fmla="*/ 546023 h 1678304"/>
                <a:gd name="T10" fmla="*/ 1366774 w 1615440"/>
                <a:gd name="T11" fmla="*/ 1072299 h 1678304"/>
                <a:gd name="T12" fmla="*/ 1451864 w 1615440"/>
                <a:gd name="T13" fmla="*/ 1075347 h 1678304"/>
                <a:gd name="T14" fmla="*/ 873645 w 1615440"/>
                <a:gd name="T15" fmla="*/ 1349552 h 1678304"/>
                <a:gd name="T16" fmla="*/ 976503 w 1615440"/>
                <a:gd name="T17" fmla="*/ 1078865 h 1678304"/>
                <a:gd name="T18" fmla="*/ 995553 w 1615440"/>
                <a:gd name="T19" fmla="*/ 1071245 h 1678304"/>
                <a:gd name="T20" fmla="*/ 1003173 w 1615440"/>
                <a:gd name="T21" fmla="*/ 1052195 h 1678304"/>
                <a:gd name="T22" fmla="*/ 1003173 w 1615440"/>
                <a:gd name="T23" fmla="*/ 536498 h 1678304"/>
                <a:gd name="T24" fmla="*/ 995553 w 1615440"/>
                <a:gd name="T25" fmla="*/ 517448 h 1678304"/>
                <a:gd name="T26" fmla="*/ 976503 w 1615440"/>
                <a:gd name="T27" fmla="*/ 509828 h 1678304"/>
                <a:gd name="T28" fmla="*/ 949833 w 1615440"/>
                <a:gd name="T29" fmla="*/ 563041 h 1678304"/>
                <a:gd name="T30" fmla="*/ 767715 w 1615440"/>
                <a:gd name="T31" fmla="*/ 1025525 h 1678304"/>
                <a:gd name="T32" fmla="*/ 949833 w 1615440"/>
                <a:gd name="T33" fmla="*/ 563041 h 1678304"/>
                <a:gd name="T34" fmla="*/ 873645 w 1615440"/>
                <a:gd name="T35" fmla="*/ 509828 h 1678304"/>
                <a:gd name="T36" fmla="*/ 1458925 w 1615440"/>
                <a:gd name="T37" fmla="*/ 303326 h 1678304"/>
                <a:gd name="T38" fmla="*/ 873645 w 1615440"/>
                <a:gd name="T39" fmla="*/ 263715 h 1678304"/>
                <a:gd name="T40" fmla="*/ 818769 w 1615440"/>
                <a:gd name="T41" fmla="*/ 0 h 1678304"/>
                <a:gd name="T42" fmla="*/ 142494 w 1615440"/>
                <a:gd name="T43" fmla="*/ 263715 h 1678304"/>
                <a:gd name="T44" fmla="*/ 123050 w 1615440"/>
                <a:gd name="T45" fmla="*/ 278942 h 1678304"/>
                <a:gd name="T46" fmla="*/ 0 w 1615440"/>
                <a:gd name="T47" fmla="*/ 724712 h 1678304"/>
                <a:gd name="T48" fmla="*/ 316357 w 1615440"/>
                <a:gd name="T49" fmla="*/ 778052 h 1678304"/>
                <a:gd name="T50" fmla="*/ 176517 w 1615440"/>
                <a:gd name="T51" fmla="*/ 724712 h 1678304"/>
                <a:gd name="T52" fmla="*/ 818769 w 1615440"/>
                <a:gd name="T53" fmla="*/ 303326 h 1678304"/>
                <a:gd name="T54" fmla="*/ 740918 w 1615440"/>
                <a:gd name="T55" fmla="*/ 509828 h 1678304"/>
                <a:gd name="T56" fmla="*/ 722249 w 1615440"/>
                <a:gd name="T57" fmla="*/ 517448 h 1678304"/>
                <a:gd name="T58" fmla="*/ 714248 w 1615440"/>
                <a:gd name="T59" fmla="*/ 536498 h 1678304"/>
                <a:gd name="T60" fmla="*/ 716407 w 1615440"/>
                <a:gd name="T61" fmla="*/ 1062799 h 1678304"/>
                <a:gd name="T62" fmla="*/ 730631 w 1615440"/>
                <a:gd name="T63" fmla="*/ 1076845 h 1678304"/>
                <a:gd name="T64" fmla="*/ 818769 w 1615440"/>
                <a:gd name="T65" fmla="*/ 1078865 h 1678304"/>
                <a:gd name="T66" fmla="*/ 176466 w 1615440"/>
                <a:gd name="T67" fmla="*/ 1349552 h 1678304"/>
                <a:gd name="T68" fmla="*/ 316357 w 1615440"/>
                <a:gd name="T69" fmla="*/ 891082 h 1678304"/>
                <a:gd name="T70" fmla="*/ 0 w 1615440"/>
                <a:gd name="T71" fmla="*/ 837742 h 1678304"/>
                <a:gd name="T72" fmla="*/ 123063 w 1615440"/>
                <a:gd name="T73" fmla="*/ 891082 h 1678304"/>
                <a:gd name="T74" fmla="*/ 122682 w 1615440"/>
                <a:gd name="T75" fmla="*/ 1349552 h 1678304"/>
                <a:gd name="T76" fmla="*/ 142494 w 1615440"/>
                <a:gd name="T77" fmla="*/ 1362252 h 1678304"/>
                <a:gd name="T78" fmla="*/ 818769 w 1615440"/>
                <a:gd name="T79" fmla="*/ 1390192 h 1678304"/>
                <a:gd name="T80" fmla="*/ 873645 w 1615440"/>
                <a:gd name="T81" fmla="*/ 1677720 h 1678304"/>
                <a:gd name="T82" fmla="*/ 1475867 w 1615440"/>
                <a:gd name="T83" fmla="*/ 1390192 h 1678304"/>
                <a:gd name="T84" fmla="*/ 1502537 w 1615440"/>
                <a:gd name="T85" fmla="*/ 1382242 h 1678304"/>
                <a:gd name="T86" fmla="*/ 1612265 w 1615440"/>
                <a:gd name="T87" fmla="*/ 1075347 h 1678304"/>
                <a:gd name="T88" fmla="*/ 1615313 w 1615440"/>
                <a:gd name="T89" fmla="*/ 549071 h 167830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15440"/>
                <a:gd name="T136" fmla="*/ 0 h 1678304"/>
                <a:gd name="T137" fmla="*/ 1615440 w 1615440"/>
                <a:gd name="T138" fmla="*/ 1678304 h 167830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15440" h="1678304">
                  <a:moveTo>
                    <a:pt x="1615313" y="549071"/>
                  </a:moveTo>
                  <a:lnTo>
                    <a:pt x="1612265" y="546023"/>
                  </a:lnTo>
                  <a:lnTo>
                    <a:pt x="1510030" y="546023"/>
                  </a:lnTo>
                  <a:lnTo>
                    <a:pt x="1512443" y="284149"/>
                  </a:lnTo>
                  <a:lnTo>
                    <a:pt x="1485773" y="284149"/>
                  </a:lnTo>
                  <a:lnTo>
                    <a:pt x="1485773" y="263715"/>
                  </a:lnTo>
                  <a:lnTo>
                    <a:pt x="1458925" y="263715"/>
                  </a:lnTo>
                  <a:lnTo>
                    <a:pt x="1458925" y="303326"/>
                  </a:lnTo>
                  <a:lnTo>
                    <a:pt x="1456690" y="546023"/>
                  </a:lnTo>
                  <a:lnTo>
                    <a:pt x="1369822" y="546023"/>
                  </a:lnTo>
                  <a:lnTo>
                    <a:pt x="1366774" y="549071"/>
                  </a:lnTo>
                  <a:lnTo>
                    <a:pt x="1366774" y="1072299"/>
                  </a:lnTo>
                  <a:lnTo>
                    <a:pt x="1369822" y="1075347"/>
                  </a:lnTo>
                  <a:lnTo>
                    <a:pt x="1451864" y="1075347"/>
                  </a:lnTo>
                  <a:lnTo>
                    <a:pt x="1449349" y="1349552"/>
                  </a:lnTo>
                  <a:lnTo>
                    <a:pt x="873645" y="1349552"/>
                  </a:lnTo>
                  <a:lnTo>
                    <a:pt x="873645" y="1078865"/>
                  </a:lnTo>
                  <a:lnTo>
                    <a:pt x="976503" y="1078865"/>
                  </a:lnTo>
                  <a:lnTo>
                    <a:pt x="987171" y="1076845"/>
                  </a:lnTo>
                  <a:lnTo>
                    <a:pt x="995553" y="1071245"/>
                  </a:lnTo>
                  <a:lnTo>
                    <a:pt x="1001141" y="1062799"/>
                  </a:lnTo>
                  <a:lnTo>
                    <a:pt x="1003173" y="1052195"/>
                  </a:lnTo>
                  <a:lnTo>
                    <a:pt x="1003173" y="1025525"/>
                  </a:lnTo>
                  <a:lnTo>
                    <a:pt x="1003173" y="536498"/>
                  </a:lnTo>
                  <a:lnTo>
                    <a:pt x="1001141" y="525830"/>
                  </a:lnTo>
                  <a:lnTo>
                    <a:pt x="995553" y="517448"/>
                  </a:lnTo>
                  <a:lnTo>
                    <a:pt x="987171" y="511860"/>
                  </a:lnTo>
                  <a:lnTo>
                    <a:pt x="976503" y="509828"/>
                  </a:lnTo>
                  <a:lnTo>
                    <a:pt x="949833" y="509828"/>
                  </a:lnTo>
                  <a:lnTo>
                    <a:pt x="949833" y="563041"/>
                  </a:lnTo>
                  <a:lnTo>
                    <a:pt x="949833" y="1025525"/>
                  </a:lnTo>
                  <a:lnTo>
                    <a:pt x="767715" y="1025525"/>
                  </a:lnTo>
                  <a:lnTo>
                    <a:pt x="767715" y="563041"/>
                  </a:lnTo>
                  <a:lnTo>
                    <a:pt x="949833" y="563041"/>
                  </a:lnTo>
                  <a:lnTo>
                    <a:pt x="949833" y="509828"/>
                  </a:lnTo>
                  <a:lnTo>
                    <a:pt x="873645" y="509828"/>
                  </a:lnTo>
                  <a:lnTo>
                    <a:pt x="873645" y="303326"/>
                  </a:lnTo>
                  <a:lnTo>
                    <a:pt x="1458925" y="303326"/>
                  </a:lnTo>
                  <a:lnTo>
                    <a:pt x="1458925" y="263715"/>
                  </a:lnTo>
                  <a:lnTo>
                    <a:pt x="873645" y="263715"/>
                  </a:lnTo>
                  <a:lnTo>
                    <a:pt x="873645" y="0"/>
                  </a:lnTo>
                  <a:lnTo>
                    <a:pt x="818769" y="0"/>
                  </a:lnTo>
                  <a:lnTo>
                    <a:pt x="818769" y="263715"/>
                  </a:lnTo>
                  <a:lnTo>
                    <a:pt x="142494" y="263715"/>
                  </a:lnTo>
                  <a:lnTo>
                    <a:pt x="142494" y="278942"/>
                  </a:lnTo>
                  <a:lnTo>
                    <a:pt x="123050" y="278942"/>
                  </a:lnTo>
                  <a:lnTo>
                    <a:pt x="123050" y="724712"/>
                  </a:lnTo>
                  <a:lnTo>
                    <a:pt x="0" y="724712"/>
                  </a:lnTo>
                  <a:lnTo>
                    <a:pt x="0" y="778052"/>
                  </a:lnTo>
                  <a:lnTo>
                    <a:pt x="316357" y="778052"/>
                  </a:lnTo>
                  <a:lnTo>
                    <a:pt x="316357" y="724712"/>
                  </a:lnTo>
                  <a:lnTo>
                    <a:pt x="176517" y="724712"/>
                  </a:lnTo>
                  <a:lnTo>
                    <a:pt x="176517" y="303326"/>
                  </a:lnTo>
                  <a:lnTo>
                    <a:pt x="818769" y="303326"/>
                  </a:lnTo>
                  <a:lnTo>
                    <a:pt x="818769" y="509828"/>
                  </a:lnTo>
                  <a:lnTo>
                    <a:pt x="740918" y="509828"/>
                  </a:lnTo>
                  <a:lnTo>
                    <a:pt x="730631" y="511860"/>
                  </a:lnTo>
                  <a:lnTo>
                    <a:pt x="722249" y="517448"/>
                  </a:lnTo>
                  <a:lnTo>
                    <a:pt x="716407" y="525830"/>
                  </a:lnTo>
                  <a:lnTo>
                    <a:pt x="714248" y="536498"/>
                  </a:lnTo>
                  <a:lnTo>
                    <a:pt x="714248" y="1052195"/>
                  </a:lnTo>
                  <a:lnTo>
                    <a:pt x="716407" y="1062799"/>
                  </a:lnTo>
                  <a:lnTo>
                    <a:pt x="722249" y="1071245"/>
                  </a:lnTo>
                  <a:lnTo>
                    <a:pt x="730631" y="1076845"/>
                  </a:lnTo>
                  <a:lnTo>
                    <a:pt x="740918" y="1078865"/>
                  </a:lnTo>
                  <a:lnTo>
                    <a:pt x="818769" y="1078865"/>
                  </a:lnTo>
                  <a:lnTo>
                    <a:pt x="818769" y="1349552"/>
                  </a:lnTo>
                  <a:lnTo>
                    <a:pt x="176466" y="1349552"/>
                  </a:lnTo>
                  <a:lnTo>
                    <a:pt x="176466" y="891082"/>
                  </a:lnTo>
                  <a:lnTo>
                    <a:pt x="316357" y="891082"/>
                  </a:lnTo>
                  <a:lnTo>
                    <a:pt x="316357" y="837742"/>
                  </a:lnTo>
                  <a:lnTo>
                    <a:pt x="0" y="837742"/>
                  </a:lnTo>
                  <a:lnTo>
                    <a:pt x="0" y="891082"/>
                  </a:lnTo>
                  <a:lnTo>
                    <a:pt x="123063" y="891082"/>
                  </a:lnTo>
                  <a:lnTo>
                    <a:pt x="123063" y="1349552"/>
                  </a:lnTo>
                  <a:lnTo>
                    <a:pt x="122682" y="1349552"/>
                  </a:lnTo>
                  <a:lnTo>
                    <a:pt x="122682" y="1362252"/>
                  </a:lnTo>
                  <a:lnTo>
                    <a:pt x="142494" y="1362252"/>
                  </a:lnTo>
                  <a:lnTo>
                    <a:pt x="142494" y="1390192"/>
                  </a:lnTo>
                  <a:lnTo>
                    <a:pt x="818769" y="1390192"/>
                  </a:lnTo>
                  <a:lnTo>
                    <a:pt x="818769" y="1677720"/>
                  </a:lnTo>
                  <a:lnTo>
                    <a:pt x="873645" y="1677720"/>
                  </a:lnTo>
                  <a:lnTo>
                    <a:pt x="873645" y="1390192"/>
                  </a:lnTo>
                  <a:lnTo>
                    <a:pt x="1475867" y="1390192"/>
                  </a:lnTo>
                  <a:lnTo>
                    <a:pt x="1475867" y="1381874"/>
                  </a:lnTo>
                  <a:lnTo>
                    <a:pt x="1502537" y="1382242"/>
                  </a:lnTo>
                  <a:lnTo>
                    <a:pt x="1505204" y="1075347"/>
                  </a:lnTo>
                  <a:lnTo>
                    <a:pt x="1612265" y="1075347"/>
                  </a:lnTo>
                  <a:lnTo>
                    <a:pt x="1615313" y="1072299"/>
                  </a:lnTo>
                  <a:lnTo>
                    <a:pt x="1615313" y="549071"/>
                  </a:lnTo>
                  <a:close/>
                </a:path>
              </a:pathLst>
            </a:custGeom>
            <a:solidFill>
              <a:srgbClr val="000000"/>
            </a:solidFill>
            <a:ln w="9525">
              <a:noFill/>
              <a:miter lim="800000"/>
              <a:headEnd/>
              <a:tailEnd/>
            </a:ln>
          </p:spPr>
          <p:txBody>
            <a:bodyPr lIns="0" tIns="0" rIns="0" bIns="0"/>
            <a:lstStyle/>
            <a:p>
              <a:endParaRPr lang="es-AR"/>
            </a:p>
          </p:txBody>
        </p:sp>
        <p:pic>
          <p:nvPicPr>
            <p:cNvPr id="69707" name="object 16"/>
            <p:cNvPicPr>
              <a:picLocks noChangeAspect="1" noChangeArrowheads="1"/>
            </p:cNvPicPr>
            <p:nvPr/>
          </p:nvPicPr>
          <p:blipFill>
            <a:blip r:embed="rId3"/>
            <a:srcRect/>
            <a:stretch>
              <a:fillRect/>
            </a:stretch>
          </p:blipFill>
          <p:spPr bwMode="auto">
            <a:xfrm>
              <a:off x="10076688" y="6135623"/>
              <a:ext cx="105155" cy="105156"/>
            </a:xfrm>
            <a:prstGeom prst="rect">
              <a:avLst/>
            </a:prstGeom>
            <a:noFill/>
            <a:ln w="9525">
              <a:noFill/>
              <a:miter lim="800000"/>
              <a:headEnd/>
              <a:tailEnd/>
            </a:ln>
          </p:spPr>
        </p:pic>
        <p:pic>
          <p:nvPicPr>
            <p:cNvPr id="69708" name="object 17"/>
            <p:cNvPicPr>
              <a:picLocks noChangeAspect="1" noChangeArrowheads="1"/>
            </p:cNvPicPr>
            <p:nvPr/>
          </p:nvPicPr>
          <p:blipFill>
            <a:blip r:embed="rId4"/>
            <a:srcRect/>
            <a:stretch>
              <a:fillRect/>
            </a:stretch>
          </p:blipFill>
          <p:spPr bwMode="auto">
            <a:xfrm>
              <a:off x="10076688" y="5047487"/>
              <a:ext cx="106679" cy="106680"/>
            </a:xfrm>
            <a:prstGeom prst="rect">
              <a:avLst/>
            </a:prstGeom>
            <a:noFill/>
            <a:ln w="9525">
              <a:noFill/>
              <a:miter lim="800000"/>
              <a:headEnd/>
              <a:tailEnd/>
            </a:ln>
          </p:spPr>
        </p:pic>
        <p:sp>
          <p:nvSpPr>
            <p:cNvPr id="69709" name="object 18"/>
            <p:cNvSpPr>
              <a:spLocks noChangeArrowheads="1"/>
            </p:cNvSpPr>
            <p:nvPr/>
          </p:nvSpPr>
          <p:spPr bwMode="auto">
            <a:xfrm>
              <a:off x="7315200" y="4811267"/>
              <a:ext cx="2824480" cy="1685289"/>
            </a:xfrm>
            <a:custGeom>
              <a:avLst/>
              <a:gdLst>
                <a:gd name="T0" fmla="*/ 316318 w 2824479"/>
                <a:gd name="T1" fmla="*/ 738263 h 1685289"/>
                <a:gd name="T2" fmla="*/ 0 w 2824479"/>
                <a:gd name="T3" fmla="*/ 738263 h 1685289"/>
                <a:gd name="T4" fmla="*/ 0 w 2824479"/>
                <a:gd name="T5" fmla="*/ 764921 h 1685289"/>
                <a:gd name="T6" fmla="*/ 316318 w 2824479"/>
                <a:gd name="T7" fmla="*/ 764921 h 1685289"/>
                <a:gd name="T8" fmla="*/ 316318 w 2824479"/>
                <a:gd name="T9" fmla="*/ 738263 h 1685289"/>
                <a:gd name="T10" fmla="*/ 325462 w 2824479"/>
                <a:gd name="T11" fmla="*/ 815924 h 1685289"/>
                <a:gd name="T12" fmla="*/ 9144 w 2824479"/>
                <a:gd name="T13" fmla="*/ 815924 h 1685289"/>
                <a:gd name="T14" fmla="*/ 9144 w 2824479"/>
                <a:gd name="T15" fmla="*/ 842581 h 1685289"/>
                <a:gd name="T16" fmla="*/ 325462 w 2824479"/>
                <a:gd name="T17" fmla="*/ 842581 h 1685289"/>
                <a:gd name="T18" fmla="*/ 325462 w 2824479"/>
                <a:gd name="T19" fmla="*/ 815924 h 1685289"/>
                <a:gd name="T20" fmla="*/ 2823972 w 2824479"/>
                <a:gd name="T21" fmla="*/ 0 h 1685289"/>
                <a:gd name="T22" fmla="*/ 538099 w 2824479"/>
                <a:gd name="T23" fmla="*/ 0 h 1685289"/>
                <a:gd name="T24" fmla="*/ 538099 w 2824479"/>
                <a:gd name="T25" fmla="*/ 40386 h 1685289"/>
                <a:gd name="T26" fmla="*/ 1338453 w 2824479"/>
                <a:gd name="T27" fmla="*/ 40386 h 1685289"/>
                <a:gd name="T28" fmla="*/ 1340612 w 2824479"/>
                <a:gd name="T29" fmla="*/ 543179 h 1685289"/>
                <a:gd name="T30" fmla="*/ 1246251 w 2824479"/>
                <a:gd name="T31" fmla="*/ 543179 h 1685289"/>
                <a:gd name="T32" fmla="*/ 1243203 w 2824479"/>
                <a:gd name="T33" fmla="*/ 546227 h 1685289"/>
                <a:gd name="T34" fmla="*/ 1243203 w 2824479"/>
                <a:gd name="T35" fmla="*/ 1069606 h 1685289"/>
                <a:gd name="T36" fmla="*/ 1246251 w 2824479"/>
                <a:gd name="T37" fmla="*/ 1072654 h 1685289"/>
                <a:gd name="T38" fmla="*/ 1342771 w 2824479"/>
                <a:gd name="T39" fmla="*/ 1072654 h 1685289"/>
                <a:gd name="T40" fmla="*/ 1345311 w 2824479"/>
                <a:gd name="T41" fmla="*/ 1685163 h 1685289"/>
                <a:gd name="T42" fmla="*/ 1398651 w 2824479"/>
                <a:gd name="T43" fmla="*/ 1685163 h 1685289"/>
                <a:gd name="T44" fmla="*/ 1396111 w 2824479"/>
                <a:gd name="T45" fmla="*/ 1072654 h 1685289"/>
                <a:gd name="T46" fmla="*/ 1488567 w 2824479"/>
                <a:gd name="T47" fmla="*/ 1072654 h 1685289"/>
                <a:gd name="T48" fmla="*/ 1491615 w 2824479"/>
                <a:gd name="T49" fmla="*/ 1069606 h 1685289"/>
                <a:gd name="T50" fmla="*/ 1491615 w 2824479"/>
                <a:gd name="T51" fmla="*/ 546227 h 1685289"/>
                <a:gd name="T52" fmla="*/ 1488567 w 2824479"/>
                <a:gd name="T53" fmla="*/ 543179 h 1685289"/>
                <a:gd name="T54" fmla="*/ 1393952 w 2824479"/>
                <a:gd name="T55" fmla="*/ 543179 h 1685289"/>
                <a:gd name="T56" fmla="*/ 1391793 w 2824479"/>
                <a:gd name="T57" fmla="*/ 40386 h 1685289"/>
                <a:gd name="T58" fmla="*/ 2823972 w 2824479"/>
                <a:gd name="T59" fmla="*/ 40386 h 1685289"/>
                <a:gd name="T60" fmla="*/ 2823972 w 2824479"/>
                <a:gd name="T61" fmla="*/ 0 h 168528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24479"/>
                <a:gd name="T94" fmla="*/ 0 h 1685289"/>
                <a:gd name="T95" fmla="*/ 2824479 w 2824479"/>
                <a:gd name="T96" fmla="*/ 1685289 h 168528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24479" h="1685289">
                  <a:moveTo>
                    <a:pt x="316318" y="738263"/>
                  </a:moveTo>
                  <a:lnTo>
                    <a:pt x="0" y="738263"/>
                  </a:lnTo>
                  <a:lnTo>
                    <a:pt x="0" y="764921"/>
                  </a:lnTo>
                  <a:lnTo>
                    <a:pt x="316318" y="764921"/>
                  </a:lnTo>
                  <a:lnTo>
                    <a:pt x="316318" y="738263"/>
                  </a:lnTo>
                  <a:close/>
                </a:path>
                <a:path w="2824479" h="1685289">
                  <a:moveTo>
                    <a:pt x="325462" y="815924"/>
                  </a:moveTo>
                  <a:lnTo>
                    <a:pt x="9144" y="815924"/>
                  </a:lnTo>
                  <a:lnTo>
                    <a:pt x="9144" y="842581"/>
                  </a:lnTo>
                  <a:lnTo>
                    <a:pt x="325462" y="842581"/>
                  </a:lnTo>
                  <a:lnTo>
                    <a:pt x="325462" y="815924"/>
                  </a:lnTo>
                  <a:close/>
                </a:path>
                <a:path w="2824479" h="1685289">
                  <a:moveTo>
                    <a:pt x="2823972" y="0"/>
                  </a:moveTo>
                  <a:lnTo>
                    <a:pt x="538099" y="0"/>
                  </a:lnTo>
                  <a:lnTo>
                    <a:pt x="538099" y="40386"/>
                  </a:lnTo>
                  <a:lnTo>
                    <a:pt x="1338453" y="40386"/>
                  </a:lnTo>
                  <a:lnTo>
                    <a:pt x="1340612" y="543179"/>
                  </a:lnTo>
                  <a:lnTo>
                    <a:pt x="1246251" y="543179"/>
                  </a:lnTo>
                  <a:lnTo>
                    <a:pt x="1243203" y="546227"/>
                  </a:lnTo>
                  <a:lnTo>
                    <a:pt x="1243203" y="1069606"/>
                  </a:lnTo>
                  <a:lnTo>
                    <a:pt x="1246251" y="1072654"/>
                  </a:lnTo>
                  <a:lnTo>
                    <a:pt x="1342771" y="1072654"/>
                  </a:lnTo>
                  <a:lnTo>
                    <a:pt x="1345311" y="1685163"/>
                  </a:lnTo>
                  <a:lnTo>
                    <a:pt x="1398651" y="1685163"/>
                  </a:lnTo>
                  <a:lnTo>
                    <a:pt x="1396111" y="1072654"/>
                  </a:lnTo>
                  <a:lnTo>
                    <a:pt x="1488567" y="1072654"/>
                  </a:lnTo>
                  <a:lnTo>
                    <a:pt x="1491615" y="1069606"/>
                  </a:lnTo>
                  <a:lnTo>
                    <a:pt x="1491615" y="546227"/>
                  </a:lnTo>
                  <a:lnTo>
                    <a:pt x="1488567" y="543179"/>
                  </a:lnTo>
                  <a:lnTo>
                    <a:pt x="1393952" y="543179"/>
                  </a:lnTo>
                  <a:lnTo>
                    <a:pt x="1391793" y="40386"/>
                  </a:lnTo>
                  <a:lnTo>
                    <a:pt x="2823972" y="40386"/>
                  </a:lnTo>
                  <a:lnTo>
                    <a:pt x="2823972" y="0"/>
                  </a:lnTo>
                  <a:close/>
                </a:path>
              </a:pathLst>
            </a:custGeom>
            <a:solidFill>
              <a:srgbClr val="000000"/>
            </a:solidFill>
            <a:ln w="9525">
              <a:noFill/>
              <a:miter lim="800000"/>
              <a:headEnd/>
              <a:tailEnd/>
            </a:ln>
          </p:spPr>
          <p:txBody>
            <a:bodyPr lIns="0" tIns="0" rIns="0" bIns="0"/>
            <a:lstStyle/>
            <a:p>
              <a:endParaRPr lang="es-AR"/>
            </a:p>
          </p:txBody>
        </p:sp>
        <p:sp>
          <p:nvSpPr>
            <p:cNvPr id="69710" name="object 19"/>
            <p:cNvSpPr>
              <a:spLocks noChangeArrowheads="1"/>
            </p:cNvSpPr>
            <p:nvPr/>
          </p:nvSpPr>
          <p:spPr bwMode="auto">
            <a:xfrm>
              <a:off x="6841235" y="5344667"/>
              <a:ext cx="544195" cy="524510"/>
            </a:xfrm>
            <a:custGeom>
              <a:avLst/>
              <a:gdLst>
                <a:gd name="T0" fmla="*/ 271907 w 544195"/>
                <a:gd name="T1" fmla="*/ 0 h 524510"/>
                <a:gd name="T2" fmla="*/ 223139 w 544195"/>
                <a:gd name="T3" fmla="*/ 4190 h 524510"/>
                <a:gd name="T4" fmla="*/ 177165 w 544195"/>
                <a:gd name="T5" fmla="*/ 16382 h 524510"/>
                <a:gd name="T6" fmla="*/ 134747 w 544195"/>
                <a:gd name="T7" fmla="*/ 35686 h 524510"/>
                <a:gd name="T8" fmla="*/ 96774 w 544195"/>
                <a:gd name="T9" fmla="*/ 61594 h 524510"/>
                <a:gd name="T10" fmla="*/ 64008 w 544195"/>
                <a:gd name="T11" fmla="*/ 93090 h 524510"/>
                <a:gd name="T12" fmla="*/ 37211 w 544195"/>
                <a:gd name="T13" fmla="*/ 129539 h 524510"/>
                <a:gd name="T14" fmla="*/ 17018 w 544195"/>
                <a:gd name="T15" fmla="*/ 170306 h 524510"/>
                <a:gd name="T16" fmla="*/ 4445 w 544195"/>
                <a:gd name="T17" fmla="*/ 214629 h 524510"/>
                <a:gd name="T18" fmla="*/ 0 w 544195"/>
                <a:gd name="T19" fmla="*/ 261683 h 524510"/>
                <a:gd name="T20" fmla="*/ 4445 w 544195"/>
                <a:gd name="T21" fmla="*/ 308952 h 524510"/>
                <a:gd name="T22" fmla="*/ 17018 w 544195"/>
                <a:gd name="T23" fmla="*/ 353402 h 524510"/>
                <a:gd name="T24" fmla="*/ 37211 w 544195"/>
                <a:gd name="T25" fmla="*/ 394296 h 524510"/>
                <a:gd name="T26" fmla="*/ 64008 w 544195"/>
                <a:gd name="T27" fmla="*/ 430923 h 524510"/>
                <a:gd name="T28" fmla="*/ 96774 w 544195"/>
                <a:gd name="T29" fmla="*/ 462521 h 524510"/>
                <a:gd name="T30" fmla="*/ 134747 w 544195"/>
                <a:gd name="T31" fmla="*/ 488378 h 524510"/>
                <a:gd name="T32" fmla="*/ 177165 w 544195"/>
                <a:gd name="T33" fmla="*/ 507745 h 524510"/>
                <a:gd name="T34" fmla="*/ 223139 w 544195"/>
                <a:gd name="T35" fmla="*/ 519912 h 524510"/>
                <a:gd name="T36" fmla="*/ 271907 w 544195"/>
                <a:gd name="T37" fmla="*/ 524128 h 524510"/>
                <a:gd name="T38" fmla="*/ 320802 w 544195"/>
                <a:gd name="T39" fmla="*/ 519912 h 524510"/>
                <a:gd name="T40" fmla="*/ 366775 w 544195"/>
                <a:gd name="T41" fmla="*/ 507745 h 524510"/>
                <a:gd name="T42" fmla="*/ 409194 w 544195"/>
                <a:gd name="T43" fmla="*/ 488378 h 524510"/>
                <a:gd name="T44" fmla="*/ 447167 w 544195"/>
                <a:gd name="T45" fmla="*/ 462521 h 524510"/>
                <a:gd name="T46" fmla="*/ 479933 w 544195"/>
                <a:gd name="T47" fmla="*/ 430923 h 524510"/>
                <a:gd name="T48" fmla="*/ 506730 w 544195"/>
                <a:gd name="T49" fmla="*/ 394296 h 524510"/>
                <a:gd name="T50" fmla="*/ 526923 w 544195"/>
                <a:gd name="T51" fmla="*/ 353402 h 524510"/>
                <a:gd name="T52" fmla="*/ 539496 w 544195"/>
                <a:gd name="T53" fmla="*/ 308952 h 524510"/>
                <a:gd name="T54" fmla="*/ 543941 w 544195"/>
                <a:gd name="T55" fmla="*/ 261683 h 524510"/>
                <a:gd name="T56" fmla="*/ 539496 w 544195"/>
                <a:gd name="T57" fmla="*/ 214629 h 524510"/>
                <a:gd name="T58" fmla="*/ 526923 w 544195"/>
                <a:gd name="T59" fmla="*/ 170306 h 524510"/>
                <a:gd name="T60" fmla="*/ 506730 w 544195"/>
                <a:gd name="T61" fmla="*/ 129539 h 524510"/>
                <a:gd name="T62" fmla="*/ 479933 w 544195"/>
                <a:gd name="T63" fmla="*/ 93090 h 524510"/>
                <a:gd name="T64" fmla="*/ 447167 w 544195"/>
                <a:gd name="T65" fmla="*/ 61594 h 524510"/>
                <a:gd name="T66" fmla="*/ 409194 w 544195"/>
                <a:gd name="T67" fmla="*/ 35686 h 524510"/>
                <a:gd name="T68" fmla="*/ 366775 w 544195"/>
                <a:gd name="T69" fmla="*/ 16382 h 524510"/>
                <a:gd name="T70" fmla="*/ 320802 w 544195"/>
                <a:gd name="T71" fmla="*/ 4190 h 524510"/>
                <a:gd name="T72" fmla="*/ 271907 w 544195"/>
                <a:gd name="T73" fmla="*/ 0 h 5245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4195"/>
                <a:gd name="T112" fmla="*/ 0 h 524510"/>
                <a:gd name="T113" fmla="*/ 544195 w 544195"/>
                <a:gd name="T114" fmla="*/ 524510 h 5245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4195" h="524510">
                  <a:moveTo>
                    <a:pt x="271907" y="0"/>
                  </a:moveTo>
                  <a:lnTo>
                    <a:pt x="223139" y="4190"/>
                  </a:lnTo>
                  <a:lnTo>
                    <a:pt x="177165" y="16382"/>
                  </a:lnTo>
                  <a:lnTo>
                    <a:pt x="134747" y="35686"/>
                  </a:lnTo>
                  <a:lnTo>
                    <a:pt x="96774" y="61594"/>
                  </a:lnTo>
                  <a:lnTo>
                    <a:pt x="64008" y="93090"/>
                  </a:lnTo>
                  <a:lnTo>
                    <a:pt x="37211" y="129539"/>
                  </a:lnTo>
                  <a:lnTo>
                    <a:pt x="17018" y="170306"/>
                  </a:lnTo>
                  <a:lnTo>
                    <a:pt x="4445" y="214629"/>
                  </a:lnTo>
                  <a:lnTo>
                    <a:pt x="0" y="261683"/>
                  </a:lnTo>
                  <a:lnTo>
                    <a:pt x="4445" y="308952"/>
                  </a:lnTo>
                  <a:lnTo>
                    <a:pt x="17018" y="353402"/>
                  </a:lnTo>
                  <a:lnTo>
                    <a:pt x="37211" y="394296"/>
                  </a:lnTo>
                  <a:lnTo>
                    <a:pt x="64008" y="430923"/>
                  </a:lnTo>
                  <a:lnTo>
                    <a:pt x="96774" y="462521"/>
                  </a:lnTo>
                  <a:lnTo>
                    <a:pt x="134747" y="488378"/>
                  </a:lnTo>
                  <a:lnTo>
                    <a:pt x="177165" y="507745"/>
                  </a:lnTo>
                  <a:lnTo>
                    <a:pt x="223139" y="519912"/>
                  </a:lnTo>
                  <a:lnTo>
                    <a:pt x="271907" y="524128"/>
                  </a:lnTo>
                  <a:lnTo>
                    <a:pt x="320802" y="519912"/>
                  </a:lnTo>
                  <a:lnTo>
                    <a:pt x="366775" y="507745"/>
                  </a:lnTo>
                  <a:lnTo>
                    <a:pt x="409194" y="488378"/>
                  </a:lnTo>
                  <a:lnTo>
                    <a:pt x="447167" y="462521"/>
                  </a:lnTo>
                  <a:lnTo>
                    <a:pt x="479933" y="430923"/>
                  </a:lnTo>
                  <a:lnTo>
                    <a:pt x="506730" y="394296"/>
                  </a:lnTo>
                  <a:lnTo>
                    <a:pt x="526923" y="353402"/>
                  </a:lnTo>
                  <a:lnTo>
                    <a:pt x="539496" y="308952"/>
                  </a:lnTo>
                  <a:lnTo>
                    <a:pt x="543941" y="261683"/>
                  </a:lnTo>
                  <a:lnTo>
                    <a:pt x="539496" y="214629"/>
                  </a:lnTo>
                  <a:lnTo>
                    <a:pt x="526923" y="170306"/>
                  </a:lnTo>
                  <a:lnTo>
                    <a:pt x="506730" y="129539"/>
                  </a:lnTo>
                  <a:lnTo>
                    <a:pt x="479933" y="93090"/>
                  </a:lnTo>
                  <a:lnTo>
                    <a:pt x="447167" y="61594"/>
                  </a:lnTo>
                  <a:lnTo>
                    <a:pt x="409194" y="35686"/>
                  </a:lnTo>
                  <a:lnTo>
                    <a:pt x="366775" y="16382"/>
                  </a:lnTo>
                  <a:lnTo>
                    <a:pt x="320802" y="4190"/>
                  </a:lnTo>
                  <a:lnTo>
                    <a:pt x="271907" y="0"/>
                  </a:lnTo>
                  <a:close/>
                </a:path>
              </a:pathLst>
            </a:custGeom>
            <a:solidFill>
              <a:srgbClr val="FFFFFF"/>
            </a:solidFill>
            <a:ln w="9525">
              <a:noFill/>
              <a:miter lim="800000"/>
              <a:headEnd/>
              <a:tailEnd/>
            </a:ln>
          </p:spPr>
          <p:txBody>
            <a:bodyPr lIns="0" tIns="0" rIns="0" bIns="0"/>
            <a:lstStyle/>
            <a:p>
              <a:endParaRPr lang="es-AR"/>
            </a:p>
          </p:txBody>
        </p:sp>
        <p:sp>
          <p:nvSpPr>
            <p:cNvPr id="69711" name="object 20"/>
            <p:cNvSpPr>
              <a:spLocks noChangeArrowheads="1"/>
            </p:cNvSpPr>
            <p:nvPr/>
          </p:nvSpPr>
          <p:spPr bwMode="auto">
            <a:xfrm>
              <a:off x="6821424" y="5324855"/>
              <a:ext cx="584835" cy="563880"/>
            </a:xfrm>
            <a:custGeom>
              <a:avLst/>
              <a:gdLst>
                <a:gd name="T0" fmla="*/ 574421 w 584834"/>
                <a:gd name="T1" fmla="*/ 210439 h 563879"/>
                <a:gd name="T2" fmla="*/ 544195 w 584834"/>
                <a:gd name="T3" fmla="*/ 138430 h 563879"/>
                <a:gd name="T4" fmla="*/ 544195 w 584834"/>
                <a:gd name="T5" fmla="*/ 294538 h 563879"/>
                <a:gd name="T6" fmla="*/ 525018 w 584834"/>
                <a:gd name="T7" fmla="*/ 374027 h 563879"/>
                <a:gd name="T8" fmla="*/ 434467 w 584834"/>
                <a:gd name="T9" fmla="*/ 482942 h 563879"/>
                <a:gd name="T10" fmla="*/ 304292 w 584834"/>
                <a:gd name="T11" fmla="*/ 523798 h 563879"/>
                <a:gd name="T12" fmla="*/ 202438 w 584834"/>
                <a:gd name="T13" fmla="*/ 508863 h 563879"/>
                <a:gd name="T14" fmla="*/ 89916 w 584834"/>
                <a:gd name="T15" fmla="*/ 426961 h 563879"/>
                <a:gd name="T16" fmla="*/ 42799 w 584834"/>
                <a:gd name="T17" fmla="*/ 318185 h 563879"/>
                <a:gd name="T18" fmla="*/ 40513 w 584834"/>
                <a:gd name="T19" fmla="*/ 268605 h 563879"/>
                <a:gd name="T20" fmla="*/ 65405 w 584834"/>
                <a:gd name="T21" fmla="*/ 176530 h 563879"/>
                <a:gd name="T22" fmla="*/ 134874 w 584834"/>
                <a:gd name="T23" fmla="*/ 91059 h 563879"/>
                <a:gd name="T24" fmla="*/ 264287 w 584834"/>
                <a:gd name="T25" fmla="*/ 40894 h 563879"/>
                <a:gd name="T26" fmla="*/ 334264 w 584834"/>
                <a:gd name="T27" fmla="*/ 42799 h 563879"/>
                <a:gd name="T28" fmla="*/ 460502 w 584834"/>
                <a:gd name="T29" fmla="*/ 99949 h 563879"/>
                <a:gd name="T30" fmla="*/ 524764 w 584834"/>
                <a:gd name="T31" fmla="*/ 188976 h 563879"/>
                <a:gd name="T32" fmla="*/ 544195 w 584834"/>
                <a:gd name="T33" fmla="*/ 270129 h 563879"/>
                <a:gd name="T34" fmla="*/ 498475 w 584834"/>
                <a:gd name="T35" fmla="*/ 80264 h 563879"/>
                <a:gd name="T36" fmla="*/ 377698 w 584834"/>
                <a:gd name="T37" fmla="*/ 11430 h 563879"/>
                <a:gd name="T38" fmla="*/ 274320 w 584834"/>
                <a:gd name="T39" fmla="*/ 0 h 563879"/>
                <a:gd name="T40" fmla="*/ 141732 w 584834"/>
                <a:gd name="T41" fmla="*/ 38608 h 563879"/>
                <a:gd name="T42" fmla="*/ 40386 w 584834"/>
                <a:gd name="T43" fmla="*/ 138303 h 563879"/>
                <a:gd name="T44" fmla="*/ 10033 w 584834"/>
                <a:gd name="T45" fmla="*/ 211201 h 563879"/>
                <a:gd name="T46" fmla="*/ 0 w 584834"/>
                <a:gd name="T47" fmla="*/ 267843 h 563879"/>
                <a:gd name="T48" fmla="*/ 3810 w 584834"/>
                <a:gd name="T49" fmla="*/ 325818 h 563879"/>
                <a:gd name="T50" fmla="*/ 29337 w 584834"/>
                <a:gd name="T51" fmla="*/ 403428 h 563879"/>
                <a:gd name="T52" fmla="*/ 121412 w 584834"/>
                <a:gd name="T53" fmla="*/ 512318 h 563879"/>
                <a:gd name="T54" fmla="*/ 247015 w 584834"/>
                <a:gd name="T55" fmla="*/ 560895 h 563879"/>
                <a:gd name="T56" fmla="*/ 314579 w 584834"/>
                <a:gd name="T57" fmla="*/ 563118 h 563879"/>
                <a:gd name="T58" fmla="*/ 442976 w 584834"/>
                <a:gd name="T59" fmla="*/ 524548 h 563879"/>
                <a:gd name="T60" fmla="*/ 541528 w 584834"/>
                <a:gd name="T61" fmla="*/ 430110 h 563879"/>
                <a:gd name="T62" fmla="*/ 558546 w 584834"/>
                <a:gd name="T63" fmla="*/ 397979 h 563879"/>
                <a:gd name="T64" fmla="*/ 580517 w 584834"/>
                <a:gd name="T65" fmla="*/ 323684 h 5638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84834"/>
                <a:gd name="T100" fmla="*/ 0 h 563879"/>
                <a:gd name="T101" fmla="*/ 584834 w 584834"/>
                <a:gd name="T102" fmla="*/ 563879 h 5638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84834" h="563879">
                  <a:moveTo>
                    <a:pt x="584708" y="281571"/>
                  </a:moveTo>
                  <a:lnTo>
                    <a:pt x="574421" y="210439"/>
                  </a:lnTo>
                  <a:lnTo>
                    <a:pt x="561086" y="172085"/>
                  </a:lnTo>
                  <a:lnTo>
                    <a:pt x="544195" y="138430"/>
                  </a:lnTo>
                  <a:lnTo>
                    <a:pt x="544195" y="270129"/>
                  </a:lnTo>
                  <a:lnTo>
                    <a:pt x="544195" y="294538"/>
                  </a:lnTo>
                  <a:lnTo>
                    <a:pt x="537337" y="336359"/>
                  </a:lnTo>
                  <a:lnTo>
                    <a:pt x="525018" y="374027"/>
                  </a:lnTo>
                  <a:lnTo>
                    <a:pt x="487045" y="436892"/>
                  </a:lnTo>
                  <a:lnTo>
                    <a:pt x="434467" y="482942"/>
                  </a:lnTo>
                  <a:lnTo>
                    <a:pt x="372110" y="511975"/>
                  </a:lnTo>
                  <a:lnTo>
                    <a:pt x="304292" y="523798"/>
                  </a:lnTo>
                  <a:lnTo>
                    <a:pt x="269875" y="523201"/>
                  </a:lnTo>
                  <a:lnTo>
                    <a:pt x="202438" y="508863"/>
                  </a:lnTo>
                  <a:lnTo>
                    <a:pt x="140970" y="476846"/>
                  </a:lnTo>
                  <a:lnTo>
                    <a:pt x="89916" y="426961"/>
                  </a:lnTo>
                  <a:lnTo>
                    <a:pt x="53848" y="359003"/>
                  </a:lnTo>
                  <a:lnTo>
                    <a:pt x="42799" y="318185"/>
                  </a:lnTo>
                  <a:lnTo>
                    <a:pt x="40513" y="293776"/>
                  </a:lnTo>
                  <a:lnTo>
                    <a:pt x="40513" y="268605"/>
                  </a:lnTo>
                  <a:lnTo>
                    <a:pt x="50673" y="214122"/>
                  </a:lnTo>
                  <a:lnTo>
                    <a:pt x="65405" y="176530"/>
                  </a:lnTo>
                  <a:lnTo>
                    <a:pt x="84709" y="143383"/>
                  </a:lnTo>
                  <a:lnTo>
                    <a:pt x="134874" y="91059"/>
                  </a:lnTo>
                  <a:lnTo>
                    <a:pt x="196342" y="56896"/>
                  </a:lnTo>
                  <a:lnTo>
                    <a:pt x="264287" y="40894"/>
                  </a:lnTo>
                  <a:lnTo>
                    <a:pt x="299339" y="39624"/>
                  </a:lnTo>
                  <a:lnTo>
                    <a:pt x="334264" y="42799"/>
                  </a:lnTo>
                  <a:lnTo>
                    <a:pt x="401193" y="62484"/>
                  </a:lnTo>
                  <a:lnTo>
                    <a:pt x="460502" y="99949"/>
                  </a:lnTo>
                  <a:lnTo>
                    <a:pt x="507492" y="154940"/>
                  </a:lnTo>
                  <a:lnTo>
                    <a:pt x="524764" y="188976"/>
                  </a:lnTo>
                  <a:lnTo>
                    <a:pt x="537210" y="227330"/>
                  </a:lnTo>
                  <a:lnTo>
                    <a:pt x="544195" y="270129"/>
                  </a:lnTo>
                  <a:lnTo>
                    <a:pt x="544195" y="138430"/>
                  </a:lnTo>
                  <a:lnTo>
                    <a:pt x="498475" y="80264"/>
                  </a:lnTo>
                  <a:lnTo>
                    <a:pt x="441960" y="38100"/>
                  </a:lnTo>
                  <a:lnTo>
                    <a:pt x="377698" y="11430"/>
                  </a:lnTo>
                  <a:lnTo>
                    <a:pt x="309118" y="0"/>
                  </a:lnTo>
                  <a:lnTo>
                    <a:pt x="274320" y="0"/>
                  </a:lnTo>
                  <a:lnTo>
                    <a:pt x="205867" y="11684"/>
                  </a:lnTo>
                  <a:lnTo>
                    <a:pt x="141732" y="38608"/>
                  </a:lnTo>
                  <a:lnTo>
                    <a:pt x="85471" y="80772"/>
                  </a:lnTo>
                  <a:lnTo>
                    <a:pt x="40386" y="138303"/>
                  </a:lnTo>
                  <a:lnTo>
                    <a:pt x="23241" y="172847"/>
                  </a:lnTo>
                  <a:lnTo>
                    <a:pt x="10033" y="211201"/>
                  </a:lnTo>
                  <a:lnTo>
                    <a:pt x="1524" y="253365"/>
                  </a:lnTo>
                  <a:lnTo>
                    <a:pt x="0" y="267843"/>
                  </a:lnTo>
                  <a:lnTo>
                    <a:pt x="0" y="282333"/>
                  </a:lnTo>
                  <a:lnTo>
                    <a:pt x="3810" y="325818"/>
                  </a:lnTo>
                  <a:lnTo>
                    <a:pt x="14478" y="366572"/>
                  </a:lnTo>
                  <a:lnTo>
                    <a:pt x="29337" y="403428"/>
                  </a:lnTo>
                  <a:lnTo>
                    <a:pt x="69596" y="465518"/>
                  </a:lnTo>
                  <a:lnTo>
                    <a:pt x="121412" y="512318"/>
                  </a:lnTo>
                  <a:lnTo>
                    <a:pt x="181610" y="544029"/>
                  </a:lnTo>
                  <a:lnTo>
                    <a:pt x="247015" y="560895"/>
                  </a:lnTo>
                  <a:lnTo>
                    <a:pt x="280797" y="563816"/>
                  </a:lnTo>
                  <a:lnTo>
                    <a:pt x="314579" y="563118"/>
                  </a:lnTo>
                  <a:lnTo>
                    <a:pt x="381000" y="550926"/>
                  </a:lnTo>
                  <a:lnTo>
                    <a:pt x="442976" y="524548"/>
                  </a:lnTo>
                  <a:lnTo>
                    <a:pt x="497586" y="484200"/>
                  </a:lnTo>
                  <a:lnTo>
                    <a:pt x="541528" y="430110"/>
                  </a:lnTo>
                  <a:lnTo>
                    <a:pt x="544195" y="424954"/>
                  </a:lnTo>
                  <a:lnTo>
                    <a:pt x="558546" y="397979"/>
                  </a:lnTo>
                  <a:lnTo>
                    <a:pt x="571627" y="362496"/>
                  </a:lnTo>
                  <a:lnTo>
                    <a:pt x="580517" y="323684"/>
                  </a:lnTo>
                  <a:lnTo>
                    <a:pt x="584708" y="281571"/>
                  </a:lnTo>
                  <a:close/>
                </a:path>
              </a:pathLst>
            </a:custGeom>
            <a:solidFill>
              <a:srgbClr val="000000"/>
            </a:solidFill>
            <a:ln w="9525">
              <a:noFill/>
              <a:miter lim="800000"/>
              <a:headEnd/>
              <a:tailEnd/>
            </a:ln>
          </p:spPr>
          <p:txBody>
            <a:bodyPr lIns="0" tIns="0" rIns="0" bIns="0"/>
            <a:lstStyle/>
            <a:p>
              <a:endParaRPr lang="es-AR"/>
            </a:p>
          </p:txBody>
        </p:sp>
      </p:grpSp>
      <p:sp>
        <p:nvSpPr>
          <p:cNvPr id="21" name="object 21"/>
          <p:cNvSpPr txBox="1"/>
          <p:nvPr/>
        </p:nvSpPr>
        <p:spPr>
          <a:xfrm>
            <a:off x="6175160" y="6050280"/>
            <a:ext cx="176831" cy="267381"/>
          </a:xfrm>
          <a:prstGeom prst="rect">
            <a:avLst/>
          </a:prstGeom>
        </p:spPr>
        <p:txBody>
          <a:bodyPr lIns="0" tIns="13335" rIns="0" bIns="0">
            <a:spAutoFit/>
          </a:bodyPr>
          <a:lstStyle/>
          <a:p>
            <a:pPr marL="12700">
              <a:spcBef>
                <a:spcPts val="105"/>
              </a:spcBef>
              <a:defRPr/>
            </a:pPr>
            <a:r>
              <a:rPr sz="1650" spc="5" dirty="0">
                <a:latin typeface="Arial"/>
                <a:cs typeface="Arial"/>
              </a:rPr>
              <a:t>M</a:t>
            </a:r>
            <a:endParaRPr sz="1650">
              <a:latin typeface="Arial"/>
              <a:cs typeface="Arial"/>
            </a:endParaRPr>
          </a:p>
        </p:txBody>
      </p:sp>
      <p:grpSp>
        <p:nvGrpSpPr>
          <p:cNvPr id="5" name="object 22"/>
          <p:cNvGrpSpPr>
            <a:grpSpLocks/>
          </p:cNvGrpSpPr>
          <p:nvPr/>
        </p:nvGrpSpPr>
        <p:grpSpPr bwMode="auto">
          <a:xfrm>
            <a:off x="6633250" y="5878716"/>
            <a:ext cx="511000" cy="621485"/>
            <a:chOff x="7562088" y="5330952"/>
            <a:chExt cx="583565" cy="563880"/>
          </a:xfrm>
        </p:grpSpPr>
        <p:sp>
          <p:nvSpPr>
            <p:cNvPr id="69704" name="object 23"/>
            <p:cNvSpPr>
              <a:spLocks noChangeArrowheads="1"/>
            </p:cNvSpPr>
            <p:nvPr/>
          </p:nvSpPr>
          <p:spPr bwMode="auto">
            <a:xfrm>
              <a:off x="7581900" y="5349240"/>
              <a:ext cx="542290" cy="525780"/>
            </a:xfrm>
            <a:custGeom>
              <a:avLst/>
              <a:gdLst>
                <a:gd name="T0" fmla="*/ 271525 w 542290"/>
                <a:gd name="T1" fmla="*/ 0 h 525779"/>
                <a:gd name="T2" fmla="*/ 222757 w 542290"/>
                <a:gd name="T3" fmla="*/ 4191 h 525779"/>
                <a:gd name="T4" fmla="*/ 176783 w 542290"/>
                <a:gd name="T5" fmla="*/ 16510 h 525779"/>
                <a:gd name="T6" fmla="*/ 134493 w 542290"/>
                <a:gd name="T7" fmla="*/ 35941 h 525779"/>
                <a:gd name="T8" fmla="*/ 96647 w 542290"/>
                <a:gd name="T9" fmla="*/ 61976 h 525779"/>
                <a:gd name="T10" fmla="*/ 63880 w 542290"/>
                <a:gd name="T11" fmla="*/ 93726 h 525779"/>
                <a:gd name="T12" fmla="*/ 37083 w 542290"/>
                <a:gd name="T13" fmla="*/ 130429 h 525779"/>
                <a:gd name="T14" fmla="*/ 17018 w 542290"/>
                <a:gd name="T15" fmla="*/ 171323 h 525779"/>
                <a:gd name="T16" fmla="*/ 4318 w 542290"/>
                <a:gd name="T17" fmla="*/ 215773 h 525779"/>
                <a:gd name="T18" fmla="*/ 0 w 542290"/>
                <a:gd name="T19" fmla="*/ 262890 h 525779"/>
                <a:gd name="T20" fmla="*/ 4318 w 542290"/>
                <a:gd name="T21" fmla="*/ 310235 h 525779"/>
                <a:gd name="T22" fmla="*/ 17018 w 542290"/>
                <a:gd name="T23" fmla="*/ 354761 h 525779"/>
                <a:gd name="T24" fmla="*/ 37083 w 542290"/>
                <a:gd name="T25" fmla="*/ 395732 h 525779"/>
                <a:gd name="T26" fmla="*/ 63880 w 542290"/>
                <a:gd name="T27" fmla="*/ 432409 h 525779"/>
                <a:gd name="T28" fmla="*/ 96647 w 542290"/>
                <a:gd name="T29" fmla="*/ 464070 h 525779"/>
                <a:gd name="T30" fmla="*/ 134493 w 542290"/>
                <a:gd name="T31" fmla="*/ 489966 h 525779"/>
                <a:gd name="T32" fmla="*/ 176783 w 542290"/>
                <a:gd name="T33" fmla="*/ 509371 h 525779"/>
                <a:gd name="T34" fmla="*/ 222757 w 542290"/>
                <a:gd name="T35" fmla="*/ 521550 h 525779"/>
                <a:gd name="T36" fmla="*/ 271525 w 542290"/>
                <a:gd name="T37" fmla="*/ 525780 h 525779"/>
                <a:gd name="T38" fmla="*/ 320294 w 542290"/>
                <a:gd name="T39" fmla="*/ 521550 h 525779"/>
                <a:gd name="T40" fmla="*/ 366141 w 542290"/>
                <a:gd name="T41" fmla="*/ 509371 h 525779"/>
                <a:gd name="T42" fmla="*/ 408304 w 542290"/>
                <a:gd name="T43" fmla="*/ 489966 h 525779"/>
                <a:gd name="T44" fmla="*/ 446150 w 542290"/>
                <a:gd name="T45" fmla="*/ 464070 h 525779"/>
                <a:gd name="T46" fmla="*/ 478663 w 542290"/>
                <a:gd name="T47" fmla="*/ 432409 h 525779"/>
                <a:gd name="T48" fmla="*/ 505332 w 542290"/>
                <a:gd name="T49" fmla="*/ 395732 h 525779"/>
                <a:gd name="T50" fmla="*/ 525399 w 542290"/>
                <a:gd name="T51" fmla="*/ 354761 h 525779"/>
                <a:gd name="T52" fmla="*/ 537972 w 542290"/>
                <a:gd name="T53" fmla="*/ 310235 h 525779"/>
                <a:gd name="T54" fmla="*/ 542290 w 542290"/>
                <a:gd name="T55" fmla="*/ 262890 h 525779"/>
                <a:gd name="T56" fmla="*/ 537972 w 542290"/>
                <a:gd name="T57" fmla="*/ 215773 h 525779"/>
                <a:gd name="T58" fmla="*/ 525399 w 542290"/>
                <a:gd name="T59" fmla="*/ 171323 h 525779"/>
                <a:gd name="T60" fmla="*/ 505332 w 542290"/>
                <a:gd name="T61" fmla="*/ 130429 h 525779"/>
                <a:gd name="T62" fmla="*/ 478663 w 542290"/>
                <a:gd name="T63" fmla="*/ 93726 h 525779"/>
                <a:gd name="T64" fmla="*/ 446150 w 542290"/>
                <a:gd name="T65" fmla="*/ 61976 h 525779"/>
                <a:gd name="T66" fmla="*/ 408304 w 542290"/>
                <a:gd name="T67" fmla="*/ 35941 h 525779"/>
                <a:gd name="T68" fmla="*/ 366141 w 542290"/>
                <a:gd name="T69" fmla="*/ 16510 h 525779"/>
                <a:gd name="T70" fmla="*/ 320294 w 542290"/>
                <a:gd name="T71" fmla="*/ 4191 h 525779"/>
                <a:gd name="T72" fmla="*/ 271525 w 542290"/>
                <a:gd name="T73" fmla="*/ 0 h 5257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2290"/>
                <a:gd name="T112" fmla="*/ 0 h 525779"/>
                <a:gd name="T113" fmla="*/ 542290 w 542290"/>
                <a:gd name="T114" fmla="*/ 525779 h 52577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2290" h="525779">
                  <a:moveTo>
                    <a:pt x="271525" y="0"/>
                  </a:moveTo>
                  <a:lnTo>
                    <a:pt x="222757" y="4191"/>
                  </a:lnTo>
                  <a:lnTo>
                    <a:pt x="176783" y="16510"/>
                  </a:lnTo>
                  <a:lnTo>
                    <a:pt x="134493" y="35941"/>
                  </a:lnTo>
                  <a:lnTo>
                    <a:pt x="96647" y="61976"/>
                  </a:lnTo>
                  <a:lnTo>
                    <a:pt x="63880" y="93726"/>
                  </a:lnTo>
                  <a:lnTo>
                    <a:pt x="37083" y="130429"/>
                  </a:lnTo>
                  <a:lnTo>
                    <a:pt x="17018" y="171323"/>
                  </a:lnTo>
                  <a:lnTo>
                    <a:pt x="4318" y="215773"/>
                  </a:lnTo>
                  <a:lnTo>
                    <a:pt x="0" y="262890"/>
                  </a:lnTo>
                  <a:lnTo>
                    <a:pt x="4318" y="310235"/>
                  </a:lnTo>
                  <a:lnTo>
                    <a:pt x="17018" y="354761"/>
                  </a:lnTo>
                  <a:lnTo>
                    <a:pt x="37083" y="395732"/>
                  </a:lnTo>
                  <a:lnTo>
                    <a:pt x="63880" y="432409"/>
                  </a:lnTo>
                  <a:lnTo>
                    <a:pt x="96647" y="464070"/>
                  </a:lnTo>
                  <a:lnTo>
                    <a:pt x="134493" y="489966"/>
                  </a:lnTo>
                  <a:lnTo>
                    <a:pt x="176783" y="509371"/>
                  </a:lnTo>
                  <a:lnTo>
                    <a:pt x="222757" y="521550"/>
                  </a:lnTo>
                  <a:lnTo>
                    <a:pt x="271525" y="525780"/>
                  </a:lnTo>
                  <a:lnTo>
                    <a:pt x="320294" y="521550"/>
                  </a:lnTo>
                  <a:lnTo>
                    <a:pt x="366141" y="509371"/>
                  </a:lnTo>
                  <a:lnTo>
                    <a:pt x="408304" y="489966"/>
                  </a:lnTo>
                  <a:lnTo>
                    <a:pt x="446150" y="464070"/>
                  </a:lnTo>
                  <a:lnTo>
                    <a:pt x="478663" y="432409"/>
                  </a:lnTo>
                  <a:lnTo>
                    <a:pt x="505332" y="395732"/>
                  </a:lnTo>
                  <a:lnTo>
                    <a:pt x="525399" y="354761"/>
                  </a:lnTo>
                  <a:lnTo>
                    <a:pt x="537972" y="310235"/>
                  </a:lnTo>
                  <a:lnTo>
                    <a:pt x="542290" y="262890"/>
                  </a:lnTo>
                  <a:lnTo>
                    <a:pt x="537972" y="215773"/>
                  </a:lnTo>
                  <a:lnTo>
                    <a:pt x="525399" y="171323"/>
                  </a:lnTo>
                  <a:lnTo>
                    <a:pt x="505332" y="130429"/>
                  </a:lnTo>
                  <a:lnTo>
                    <a:pt x="478663" y="93726"/>
                  </a:lnTo>
                  <a:lnTo>
                    <a:pt x="446150" y="61976"/>
                  </a:lnTo>
                  <a:lnTo>
                    <a:pt x="408304" y="35941"/>
                  </a:lnTo>
                  <a:lnTo>
                    <a:pt x="366141" y="16510"/>
                  </a:lnTo>
                  <a:lnTo>
                    <a:pt x="320294" y="4191"/>
                  </a:lnTo>
                  <a:lnTo>
                    <a:pt x="271525" y="0"/>
                  </a:lnTo>
                  <a:close/>
                </a:path>
              </a:pathLst>
            </a:custGeom>
            <a:solidFill>
              <a:srgbClr val="FFFFFF"/>
            </a:solidFill>
            <a:ln w="9525">
              <a:noFill/>
              <a:miter lim="800000"/>
              <a:headEnd/>
              <a:tailEnd/>
            </a:ln>
          </p:spPr>
          <p:txBody>
            <a:bodyPr lIns="0" tIns="0" rIns="0" bIns="0"/>
            <a:lstStyle/>
            <a:p>
              <a:endParaRPr lang="es-AR"/>
            </a:p>
          </p:txBody>
        </p:sp>
        <p:sp>
          <p:nvSpPr>
            <p:cNvPr id="69705" name="object 24"/>
            <p:cNvSpPr>
              <a:spLocks noChangeArrowheads="1"/>
            </p:cNvSpPr>
            <p:nvPr/>
          </p:nvSpPr>
          <p:spPr bwMode="auto">
            <a:xfrm>
              <a:off x="7562088" y="5330952"/>
              <a:ext cx="583565" cy="563880"/>
            </a:xfrm>
            <a:custGeom>
              <a:avLst/>
              <a:gdLst>
                <a:gd name="T0" fmla="*/ 572389 w 583565"/>
                <a:gd name="T1" fmla="*/ 210312 h 563879"/>
                <a:gd name="T2" fmla="*/ 542798 w 583565"/>
                <a:gd name="T3" fmla="*/ 138569 h 563879"/>
                <a:gd name="T4" fmla="*/ 542798 w 583565"/>
                <a:gd name="T5" fmla="*/ 294462 h 563879"/>
                <a:gd name="T6" fmla="*/ 523494 w 583565"/>
                <a:gd name="T7" fmla="*/ 373938 h 563879"/>
                <a:gd name="T8" fmla="*/ 432943 w 583565"/>
                <a:gd name="T9" fmla="*/ 482841 h 563879"/>
                <a:gd name="T10" fmla="*/ 303149 w 583565"/>
                <a:gd name="T11" fmla="*/ 523709 h 563879"/>
                <a:gd name="T12" fmla="*/ 201676 w 583565"/>
                <a:gd name="T13" fmla="*/ 508800 h 563879"/>
                <a:gd name="T14" fmla="*/ 89535 w 583565"/>
                <a:gd name="T15" fmla="*/ 426897 h 563879"/>
                <a:gd name="T16" fmla="*/ 42672 w 583565"/>
                <a:gd name="T17" fmla="*/ 318109 h 563879"/>
                <a:gd name="T18" fmla="*/ 41148 w 583565"/>
                <a:gd name="T19" fmla="*/ 256286 h 563879"/>
                <a:gd name="T20" fmla="*/ 65024 w 583565"/>
                <a:gd name="T21" fmla="*/ 176530 h 563879"/>
                <a:gd name="T22" fmla="*/ 134112 w 583565"/>
                <a:gd name="T23" fmla="*/ 91059 h 563879"/>
                <a:gd name="T24" fmla="*/ 263144 w 583565"/>
                <a:gd name="T25" fmla="*/ 40767 h 563879"/>
                <a:gd name="T26" fmla="*/ 332994 w 583565"/>
                <a:gd name="T27" fmla="*/ 42672 h 563879"/>
                <a:gd name="T28" fmla="*/ 459105 w 583565"/>
                <a:gd name="T29" fmla="*/ 99695 h 563879"/>
                <a:gd name="T30" fmla="*/ 523367 w 583565"/>
                <a:gd name="T31" fmla="*/ 188849 h 563879"/>
                <a:gd name="T32" fmla="*/ 542798 w 583565"/>
                <a:gd name="T33" fmla="*/ 270052 h 563879"/>
                <a:gd name="T34" fmla="*/ 497332 w 583565"/>
                <a:gd name="T35" fmla="*/ 80137 h 563879"/>
                <a:gd name="T36" fmla="*/ 376809 w 583565"/>
                <a:gd name="T37" fmla="*/ 11430 h 563879"/>
                <a:gd name="T38" fmla="*/ 273558 w 583565"/>
                <a:gd name="T39" fmla="*/ 0 h 563879"/>
                <a:gd name="T40" fmla="*/ 141097 w 583565"/>
                <a:gd name="T41" fmla="*/ 38608 h 563879"/>
                <a:gd name="T42" fmla="*/ 40005 w 583565"/>
                <a:gd name="T43" fmla="*/ 138303 h 563879"/>
                <a:gd name="T44" fmla="*/ 9906 w 583565"/>
                <a:gd name="T45" fmla="*/ 211074 h 563879"/>
                <a:gd name="T46" fmla="*/ 0 w 583565"/>
                <a:gd name="T47" fmla="*/ 267766 h 563879"/>
                <a:gd name="T48" fmla="*/ 13843 w 583565"/>
                <a:gd name="T49" fmla="*/ 365836 h 563879"/>
                <a:gd name="T50" fmla="*/ 68961 w 583565"/>
                <a:gd name="T51" fmla="*/ 465048 h 563879"/>
                <a:gd name="T52" fmla="*/ 180848 w 583565"/>
                <a:gd name="T53" fmla="*/ 543801 h 563879"/>
                <a:gd name="T54" fmla="*/ 279908 w 583565"/>
                <a:gd name="T55" fmla="*/ 563676 h 563879"/>
                <a:gd name="T56" fmla="*/ 379857 w 583565"/>
                <a:gd name="T57" fmla="*/ 550786 h 563879"/>
                <a:gd name="T58" fmla="*/ 496316 w 583565"/>
                <a:gd name="T59" fmla="*/ 483920 h 563879"/>
                <a:gd name="T60" fmla="*/ 542798 w 583565"/>
                <a:gd name="T61" fmla="*/ 424472 h 563879"/>
                <a:gd name="T62" fmla="*/ 570103 w 583565"/>
                <a:gd name="T63" fmla="*/ 361886 h 563879"/>
                <a:gd name="T64" fmla="*/ 583184 w 583565"/>
                <a:gd name="T65" fmla="*/ 280733 h 5638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83565"/>
                <a:gd name="T100" fmla="*/ 0 h 563879"/>
                <a:gd name="T101" fmla="*/ 583565 w 583565"/>
                <a:gd name="T102" fmla="*/ 563879 h 5638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83565" h="563879">
                  <a:moveTo>
                    <a:pt x="583184" y="280733"/>
                  </a:moveTo>
                  <a:lnTo>
                    <a:pt x="572389" y="210312"/>
                  </a:lnTo>
                  <a:lnTo>
                    <a:pt x="559435" y="172085"/>
                  </a:lnTo>
                  <a:lnTo>
                    <a:pt x="542798" y="138569"/>
                  </a:lnTo>
                  <a:lnTo>
                    <a:pt x="542798" y="270052"/>
                  </a:lnTo>
                  <a:lnTo>
                    <a:pt x="542798" y="294462"/>
                  </a:lnTo>
                  <a:lnTo>
                    <a:pt x="535813" y="336257"/>
                  </a:lnTo>
                  <a:lnTo>
                    <a:pt x="523494" y="373938"/>
                  </a:lnTo>
                  <a:lnTo>
                    <a:pt x="485394" y="436791"/>
                  </a:lnTo>
                  <a:lnTo>
                    <a:pt x="432943" y="482841"/>
                  </a:lnTo>
                  <a:lnTo>
                    <a:pt x="370713" y="511873"/>
                  </a:lnTo>
                  <a:lnTo>
                    <a:pt x="303149" y="523709"/>
                  </a:lnTo>
                  <a:lnTo>
                    <a:pt x="268732" y="523125"/>
                  </a:lnTo>
                  <a:lnTo>
                    <a:pt x="201676" y="508800"/>
                  </a:lnTo>
                  <a:lnTo>
                    <a:pt x="140462" y="476796"/>
                  </a:lnTo>
                  <a:lnTo>
                    <a:pt x="89535" y="426897"/>
                  </a:lnTo>
                  <a:lnTo>
                    <a:pt x="53594" y="358940"/>
                  </a:lnTo>
                  <a:lnTo>
                    <a:pt x="42672" y="318109"/>
                  </a:lnTo>
                  <a:lnTo>
                    <a:pt x="39624" y="281495"/>
                  </a:lnTo>
                  <a:lnTo>
                    <a:pt x="41148" y="256286"/>
                  </a:lnTo>
                  <a:lnTo>
                    <a:pt x="50419" y="214122"/>
                  </a:lnTo>
                  <a:lnTo>
                    <a:pt x="65024" y="176530"/>
                  </a:lnTo>
                  <a:lnTo>
                    <a:pt x="84201" y="143510"/>
                  </a:lnTo>
                  <a:lnTo>
                    <a:pt x="134112" y="91059"/>
                  </a:lnTo>
                  <a:lnTo>
                    <a:pt x="195326" y="56896"/>
                  </a:lnTo>
                  <a:lnTo>
                    <a:pt x="263144" y="40767"/>
                  </a:lnTo>
                  <a:lnTo>
                    <a:pt x="298196" y="39497"/>
                  </a:lnTo>
                  <a:lnTo>
                    <a:pt x="332994" y="42672"/>
                  </a:lnTo>
                  <a:lnTo>
                    <a:pt x="399923" y="62357"/>
                  </a:lnTo>
                  <a:lnTo>
                    <a:pt x="459105" y="99695"/>
                  </a:lnTo>
                  <a:lnTo>
                    <a:pt x="506095" y="154686"/>
                  </a:lnTo>
                  <a:lnTo>
                    <a:pt x="523367" y="188849"/>
                  </a:lnTo>
                  <a:lnTo>
                    <a:pt x="535813" y="227203"/>
                  </a:lnTo>
                  <a:lnTo>
                    <a:pt x="542798" y="270052"/>
                  </a:lnTo>
                  <a:lnTo>
                    <a:pt x="542798" y="138569"/>
                  </a:lnTo>
                  <a:lnTo>
                    <a:pt x="497332" y="80137"/>
                  </a:lnTo>
                  <a:lnTo>
                    <a:pt x="440944" y="38100"/>
                  </a:lnTo>
                  <a:lnTo>
                    <a:pt x="376809" y="11430"/>
                  </a:lnTo>
                  <a:lnTo>
                    <a:pt x="308356" y="0"/>
                  </a:lnTo>
                  <a:lnTo>
                    <a:pt x="273558" y="0"/>
                  </a:lnTo>
                  <a:lnTo>
                    <a:pt x="205232" y="11684"/>
                  </a:lnTo>
                  <a:lnTo>
                    <a:pt x="141097" y="38608"/>
                  </a:lnTo>
                  <a:lnTo>
                    <a:pt x="84836" y="80772"/>
                  </a:lnTo>
                  <a:lnTo>
                    <a:pt x="40005" y="138303"/>
                  </a:lnTo>
                  <a:lnTo>
                    <a:pt x="22860" y="172847"/>
                  </a:lnTo>
                  <a:lnTo>
                    <a:pt x="9906" y="211074"/>
                  </a:lnTo>
                  <a:lnTo>
                    <a:pt x="1524" y="253238"/>
                  </a:lnTo>
                  <a:lnTo>
                    <a:pt x="0" y="267766"/>
                  </a:lnTo>
                  <a:lnTo>
                    <a:pt x="0" y="296748"/>
                  </a:lnTo>
                  <a:lnTo>
                    <a:pt x="13843" y="365836"/>
                  </a:lnTo>
                  <a:lnTo>
                    <a:pt x="28575" y="402793"/>
                  </a:lnTo>
                  <a:lnTo>
                    <a:pt x="68961" y="465048"/>
                  </a:lnTo>
                  <a:lnTo>
                    <a:pt x="120650" y="511975"/>
                  </a:lnTo>
                  <a:lnTo>
                    <a:pt x="180848" y="543801"/>
                  </a:lnTo>
                  <a:lnTo>
                    <a:pt x="246253" y="560717"/>
                  </a:lnTo>
                  <a:lnTo>
                    <a:pt x="279908" y="563676"/>
                  </a:lnTo>
                  <a:lnTo>
                    <a:pt x="313563" y="562978"/>
                  </a:lnTo>
                  <a:lnTo>
                    <a:pt x="379857" y="550786"/>
                  </a:lnTo>
                  <a:lnTo>
                    <a:pt x="441833" y="524357"/>
                  </a:lnTo>
                  <a:lnTo>
                    <a:pt x="496316" y="483920"/>
                  </a:lnTo>
                  <a:lnTo>
                    <a:pt x="540131" y="429691"/>
                  </a:lnTo>
                  <a:lnTo>
                    <a:pt x="542798" y="424472"/>
                  </a:lnTo>
                  <a:lnTo>
                    <a:pt x="557022" y="397471"/>
                  </a:lnTo>
                  <a:lnTo>
                    <a:pt x="570103" y="361886"/>
                  </a:lnTo>
                  <a:lnTo>
                    <a:pt x="578993" y="322961"/>
                  </a:lnTo>
                  <a:lnTo>
                    <a:pt x="583184" y="280733"/>
                  </a:lnTo>
                  <a:close/>
                </a:path>
              </a:pathLst>
            </a:custGeom>
            <a:solidFill>
              <a:srgbClr val="000000"/>
            </a:solidFill>
            <a:ln w="9525">
              <a:noFill/>
              <a:miter lim="800000"/>
              <a:headEnd/>
              <a:tailEnd/>
            </a:ln>
          </p:spPr>
          <p:txBody>
            <a:bodyPr lIns="0" tIns="0" rIns="0" bIns="0"/>
            <a:lstStyle/>
            <a:p>
              <a:endParaRPr lang="es-AR"/>
            </a:p>
          </p:txBody>
        </p:sp>
      </p:grpSp>
      <p:sp>
        <p:nvSpPr>
          <p:cNvPr id="25" name="object 25"/>
          <p:cNvSpPr txBox="1"/>
          <p:nvPr/>
        </p:nvSpPr>
        <p:spPr>
          <a:xfrm>
            <a:off x="6822613" y="6055533"/>
            <a:ext cx="165692" cy="267381"/>
          </a:xfrm>
          <a:prstGeom prst="rect">
            <a:avLst/>
          </a:prstGeom>
        </p:spPr>
        <p:txBody>
          <a:bodyPr lIns="0" tIns="13335" rIns="0" bIns="0">
            <a:spAutoFit/>
          </a:bodyPr>
          <a:lstStyle/>
          <a:p>
            <a:pPr marL="12700">
              <a:spcBef>
                <a:spcPts val="105"/>
              </a:spcBef>
              <a:defRPr/>
            </a:pPr>
            <a:r>
              <a:rPr sz="1650" spc="5" dirty="0">
                <a:latin typeface="Arial"/>
                <a:cs typeface="Arial"/>
              </a:rPr>
              <a:t>G</a:t>
            </a:r>
            <a:endParaRPr sz="1650">
              <a:latin typeface="Arial"/>
              <a:cs typeface="Arial"/>
            </a:endParaRPr>
          </a:p>
        </p:txBody>
      </p:sp>
      <p:grpSp>
        <p:nvGrpSpPr>
          <p:cNvPr id="10" name="object 26"/>
          <p:cNvGrpSpPr>
            <a:grpSpLocks/>
          </p:cNvGrpSpPr>
          <p:nvPr/>
        </p:nvGrpSpPr>
        <p:grpSpPr bwMode="auto">
          <a:xfrm>
            <a:off x="6900584" y="5038399"/>
            <a:ext cx="1982735" cy="2174319"/>
            <a:chOff x="7868411" y="4568952"/>
            <a:chExt cx="2260600" cy="1972310"/>
          </a:xfrm>
        </p:grpSpPr>
        <p:sp>
          <p:nvSpPr>
            <p:cNvPr id="69698" name="object 27"/>
            <p:cNvSpPr>
              <a:spLocks noChangeArrowheads="1"/>
            </p:cNvSpPr>
            <p:nvPr/>
          </p:nvSpPr>
          <p:spPr bwMode="auto">
            <a:xfrm>
              <a:off x="7868411" y="6477000"/>
              <a:ext cx="2260600" cy="39370"/>
            </a:xfrm>
            <a:custGeom>
              <a:avLst/>
              <a:gdLst>
                <a:gd name="T0" fmla="*/ 2260092 w 2260600"/>
                <a:gd name="T1" fmla="*/ 0 h 39370"/>
                <a:gd name="T2" fmla="*/ 0 w 2260600"/>
                <a:gd name="T3" fmla="*/ 0 h 39370"/>
                <a:gd name="T4" fmla="*/ 0 w 2260600"/>
                <a:gd name="T5" fmla="*/ 38633 h 39370"/>
                <a:gd name="T6" fmla="*/ 2260092 w 2260600"/>
                <a:gd name="T7" fmla="*/ 39370 h 39370"/>
                <a:gd name="T8" fmla="*/ 2260092 w 2260600"/>
                <a:gd name="T9" fmla="*/ 0 h 39370"/>
                <a:gd name="T10" fmla="*/ 0 60000 65536"/>
                <a:gd name="T11" fmla="*/ 0 60000 65536"/>
                <a:gd name="T12" fmla="*/ 0 60000 65536"/>
                <a:gd name="T13" fmla="*/ 0 60000 65536"/>
                <a:gd name="T14" fmla="*/ 0 60000 65536"/>
                <a:gd name="T15" fmla="*/ 0 w 2260600"/>
                <a:gd name="T16" fmla="*/ 0 h 39370"/>
                <a:gd name="T17" fmla="*/ 2260600 w 2260600"/>
                <a:gd name="T18" fmla="*/ 39370 h 39370"/>
              </a:gdLst>
              <a:ahLst/>
              <a:cxnLst>
                <a:cxn ang="T10">
                  <a:pos x="T0" y="T1"/>
                </a:cxn>
                <a:cxn ang="T11">
                  <a:pos x="T2" y="T3"/>
                </a:cxn>
                <a:cxn ang="T12">
                  <a:pos x="T4" y="T5"/>
                </a:cxn>
                <a:cxn ang="T13">
                  <a:pos x="T6" y="T7"/>
                </a:cxn>
                <a:cxn ang="T14">
                  <a:pos x="T8" y="T9"/>
                </a:cxn>
              </a:cxnLst>
              <a:rect l="T15" t="T16" r="T17" b="T18"/>
              <a:pathLst>
                <a:path w="2260600" h="39370">
                  <a:moveTo>
                    <a:pt x="2260092" y="0"/>
                  </a:moveTo>
                  <a:lnTo>
                    <a:pt x="0" y="0"/>
                  </a:lnTo>
                  <a:lnTo>
                    <a:pt x="0" y="38633"/>
                  </a:lnTo>
                  <a:lnTo>
                    <a:pt x="2260092" y="39370"/>
                  </a:lnTo>
                  <a:lnTo>
                    <a:pt x="2260092" y="0"/>
                  </a:lnTo>
                  <a:close/>
                </a:path>
              </a:pathLst>
            </a:custGeom>
            <a:solidFill>
              <a:srgbClr val="000000"/>
            </a:solidFill>
            <a:ln w="9525">
              <a:noFill/>
              <a:miter lim="800000"/>
              <a:headEnd/>
              <a:tailEnd/>
            </a:ln>
          </p:spPr>
          <p:txBody>
            <a:bodyPr lIns="0" tIns="0" rIns="0" bIns="0"/>
            <a:lstStyle/>
            <a:p>
              <a:endParaRPr lang="es-AR"/>
            </a:p>
          </p:txBody>
        </p:sp>
        <p:sp>
          <p:nvSpPr>
            <p:cNvPr id="69699" name="object 28"/>
            <p:cNvSpPr>
              <a:spLocks noChangeArrowheads="1"/>
            </p:cNvSpPr>
            <p:nvPr/>
          </p:nvSpPr>
          <p:spPr bwMode="auto">
            <a:xfrm>
              <a:off x="9162288" y="4722126"/>
              <a:ext cx="26670" cy="1786889"/>
            </a:xfrm>
            <a:custGeom>
              <a:avLst/>
              <a:gdLst>
                <a:gd name="T0" fmla="*/ 26657 w 26670"/>
                <a:gd name="T1" fmla="*/ 1679981 h 1786890"/>
                <a:gd name="T2" fmla="*/ 0 w 26670"/>
                <a:gd name="T3" fmla="*/ 1679981 h 1786890"/>
                <a:gd name="T4" fmla="*/ 0 w 26670"/>
                <a:gd name="T5" fmla="*/ 1786648 h 1786890"/>
                <a:gd name="T6" fmla="*/ 26657 w 26670"/>
                <a:gd name="T7" fmla="*/ 1786648 h 1786890"/>
                <a:gd name="T8" fmla="*/ 26657 w 26670"/>
                <a:gd name="T9" fmla="*/ 1679981 h 1786890"/>
                <a:gd name="T10" fmla="*/ 26657 w 26670"/>
                <a:gd name="T11" fmla="*/ 1493316 h 1786890"/>
                <a:gd name="T12" fmla="*/ 0 w 26670"/>
                <a:gd name="T13" fmla="*/ 1493316 h 1786890"/>
                <a:gd name="T14" fmla="*/ 0 w 26670"/>
                <a:gd name="T15" fmla="*/ 1599984 h 1786890"/>
                <a:gd name="T16" fmla="*/ 26657 w 26670"/>
                <a:gd name="T17" fmla="*/ 1599984 h 1786890"/>
                <a:gd name="T18" fmla="*/ 26657 w 26670"/>
                <a:gd name="T19" fmla="*/ 1493316 h 1786890"/>
                <a:gd name="T20" fmla="*/ 26657 w 26670"/>
                <a:gd name="T21" fmla="*/ 1306639 h 1786890"/>
                <a:gd name="T22" fmla="*/ 0 w 26670"/>
                <a:gd name="T23" fmla="*/ 1306639 h 1786890"/>
                <a:gd name="T24" fmla="*/ 0 w 26670"/>
                <a:gd name="T25" fmla="*/ 1413306 h 1786890"/>
                <a:gd name="T26" fmla="*/ 26657 w 26670"/>
                <a:gd name="T27" fmla="*/ 1413306 h 1786890"/>
                <a:gd name="T28" fmla="*/ 26657 w 26670"/>
                <a:gd name="T29" fmla="*/ 1306639 h 1786890"/>
                <a:gd name="T30" fmla="*/ 26657 w 26670"/>
                <a:gd name="T31" fmla="*/ 1119974 h 1786890"/>
                <a:gd name="T32" fmla="*/ 0 w 26670"/>
                <a:gd name="T33" fmla="*/ 1119974 h 1786890"/>
                <a:gd name="T34" fmla="*/ 0 w 26670"/>
                <a:gd name="T35" fmla="*/ 1226642 h 1786890"/>
                <a:gd name="T36" fmla="*/ 26657 w 26670"/>
                <a:gd name="T37" fmla="*/ 1226642 h 1786890"/>
                <a:gd name="T38" fmla="*/ 26657 w 26670"/>
                <a:gd name="T39" fmla="*/ 1119974 h 1786890"/>
                <a:gd name="T40" fmla="*/ 26657 w 26670"/>
                <a:gd name="T41" fmla="*/ 933310 h 1786890"/>
                <a:gd name="T42" fmla="*/ 0 w 26670"/>
                <a:gd name="T43" fmla="*/ 933310 h 1786890"/>
                <a:gd name="T44" fmla="*/ 0 w 26670"/>
                <a:gd name="T45" fmla="*/ 1039977 h 1786890"/>
                <a:gd name="T46" fmla="*/ 26657 w 26670"/>
                <a:gd name="T47" fmla="*/ 1039977 h 1786890"/>
                <a:gd name="T48" fmla="*/ 26657 w 26670"/>
                <a:gd name="T49" fmla="*/ 933310 h 1786890"/>
                <a:gd name="T50" fmla="*/ 26657 w 26670"/>
                <a:gd name="T51" fmla="*/ 746633 h 1786890"/>
                <a:gd name="T52" fmla="*/ 0 w 26670"/>
                <a:gd name="T53" fmla="*/ 746633 h 1786890"/>
                <a:gd name="T54" fmla="*/ 0 w 26670"/>
                <a:gd name="T55" fmla="*/ 853300 h 1786890"/>
                <a:gd name="T56" fmla="*/ 26657 w 26670"/>
                <a:gd name="T57" fmla="*/ 853300 h 1786890"/>
                <a:gd name="T58" fmla="*/ 26657 w 26670"/>
                <a:gd name="T59" fmla="*/ 746633 h 1786890"/>
                <a:gd name="T60" fmla="*/ 26657 w 26670"/>
                <a:gd name="T61" fmla="*/ 559943 h 1786890"/>
                <a:gd name="T62" fmla="*/ 0 w 26670"/>
                <a:gd name="T63" fmla="*/ 559943 h 1786890"/>
                <a:gd name="T64" fmla="*/ 0 w 26670"/>
                <a:gd name="T65" fmla="*/ 666610 h 1786890"/>
                <a:gd name="T66" fmla="*/ 26657 w 26670"/>
                <a:gd name="T67" fmla="*/ 666610 h 1786890"/>
                <a:gd name="T68" fmla="*/ 26657 w 26670"/>
                <a:gd name="T69" fmla="*/ 559943 h 1786890"/>
                <a:gd name="T70" fmla="*/ 26657 w 26670"/>
                <a:gd name="T71" fmla="*/ 373253 h 1786890"/>
                <a:gd name="T72" fmla="*/ 0 w 26670"/>
                <a:gd name="T73" fmla="*/ 373253 h 1786890"/>
                <a:gd name="T74" fmla="*/ 0 w 26670"/>
                <a:gd name="T75" fmla="*/ 479933 h 1786890"/>
                <a:gd name="T76" fmla="*/ 26657 w 26670"/>
                <a:gd name="T77" fmla="*/ 479933 h 1786890"/>
                <a:gd name="T78" fmla="*/ 26657 w 26670"/>
                <a:gd name="T79" fmla="*/ 373253 h 1786890"/>
                <a:gd name="T80" fmla="*/ 26657 w 26670"/>
                <a:gd name="T81" fmla="*/ 186690 h 1786890"/>
                <a:gd name="T82" fmla="*/ 0 w 26670"/>
                <a:gd name="T83" fmla="*/ 186690 h 1786890"/>
                <a:gd name="T84" fmla="*/ 0 w 26670"/>
                <a:gd name="T85" fmla="*/ 293357 h 1786890"/>
                <a:gd name="T86" fmla="*/ 26657 w 26670"/>
                <a:gd name="T87" fmla="*/ 293357 h 1786890"/>
                <a:gd name="T88" fmla="*/ 26657 w 26670"/>
                <a:gd name="T89" fmla="*/ 186690 h 1786890"/>
                <a:gd name="T90" fmla="*/ 26657 w 26670"/>
                <a:gd name="T91" fmla="*/ 0 h 1786890"/>
                <a:gd name="T92" fmla="*/ 0 w 26670"/>
                <a:gd name="T93" fmla="*/ 0 h 1786890"/>
                <a:gd name="T94" fmla="*/ 0 w 26670"/>
                <a:gd name="T95" fmla="*/ 106667 h 1786890"/>
                <a:gd name="T96" fmla="*/ 26657 w 26670"/>
                <a:gd name="T97" fmla="*/ 106667 h 1786890"/>
                <a:gd name="T98" fmla="*/ 26657 w 26670"/>
                <a:gd name="T99" fmla="*/ 0 h 178689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670"/>
                <a:gd name="T151" fmla="*/ 0 h 1786890"/>
                <a:gd name="T152" fmla="*/ 26670 w 26670"/>
                <a:gd name="T153" fmla="*/ 1786890 h 178689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670" h="1786890">
                  <a:moveTo>
                    <a:pt x="26657" y="1679981"/>
                  </a:moveTo>
                  <a:lnTo>
                    <a:pt x="0" y="1679981"/>
                  </a:lnTo>
                  <a:lnTo>
                    <a:pt x="0" y="1786648"/>
                  </a:lnTo>
                  <a:lnTo>
                    <a:pt x="26657" y="1786648"/>
                  </a:lnTo>
                  <a:lnTo>
                    <a:pt x="26657" y="1679981"/>
                  </a:lnTo>
                  <a:close/>
                </a:path>
                <a:path w="26670" h="1786890">
                  <a:moveTo>
                    <a:pt x="26657" y="1493316"/>
                  </a:moveTo>
                  <a:lnTo>
                    <a:pt x="0" y="1493316"/>
                  </a:lnTo>
                  <a:lnTo>
                    <a:pt x="0" y="1599984"/>
                  </a:lnTo>
                  <a:lnTo>
                    <a:pt x="26657" y="1599984"/>
                  </a:lnTo>
                  <a:lnTo>
                    <a:pt x="26657" y="1493316"/>
                  </a:lnTo>
                  <a:close/>
                </a:path>
                <a:path w="26670" h="1786890">
                  <a:moveTo>
                    <a:pt x="26657" y="1306639"/>
                  </a:moveTo>
                  <a:lnTo>
                    <a:pt x="0" y="1306639"/>
                  </a:lnTo>
                  <a:lnTo>
                    <a:pt x="0" y="1413306"/>
                  </a:lnTo>
                  <a:lnTo>
                    <a:pt x="26657" y="1413306"/>
                  </a:lnTo>
                  <a:lnTo>
                    <a:pt x="26657" y="1306639"/>
                  </a:lnTo>
                  <a:close/>
                </a:path>
                <a:path w="26670" h="1786890">
                  <a:moveTo>
                    <a:pt x="26657" y="1119974"/>
                  </a:moveTo>
                  <a:lnTo>
                    <a:pt x="0" y="1119974"/>
                  </a:lnTo>
                  <a:lnTo>
                    <a:pt x="0" y="1226642"/>
                  </a:lnTo>
                  <a:lnTo>
                    <a:pt x="26657" y="1226642"/>
                  </a:lnTo>
                  <a:lnTo>
                    <a:pt x="26657" y="1119974"/>
                  </a:lnTo>
                  <a:close/>
                </a:path>
                <a:path w="26670" h="1786890">
                  <a:moveTo>
                    <a:pt x="26657" y="933310"/>
                  </a:moveTo>
                  <a:lnTo>
                    <a:pt x="0" y="933310"/>
                  </a:lnTo>
                  <a:lnTo>
                    <a:pt x="0" y="1039977"/>
                  </a:lnTo>
                  <a:lnTo>
                    <a:pt x="26657" y="1039977"/>
                  </a:lnTo>
                  <a:lnTo>
                    <a:pt x="26657" y="933310"/>
                  </a:lnTo>
                  <a:close/>
                </a:path>
                <a:path w="26670" h="1786890">
                  <a:moveTo>
                    <a:pt x="26657" y="746633"/>
                  </a:moveTo>
                  <a:lnTo>
                    <a:pt x="0" y="746633"/>
                  </a:lnTo>
                  <a:lnTo>
                    <a:pt x="0" y="853300"/>
                  </a:lnTo>
                  <a:lnTo>
                    <a:pt x="26657" y="853300"/>
                  </a:lnTo>
                  <a:lnTo>
                    <a:pt x="26657" y="746633"/>
                  </a:lnTo>
                  <a:close/>
                </a:path>
                <a:path w="26670" h="1786890">
                  <a:moveTo>
                    <a:pt x="26657" y="559943"/>
                  </a:moveTo>
                  <a:lnTo>
                    <a:pt x="0" y="559943"/>
                  </a:lnTo>
                  <a:lnTo>
                    <a:pt x="0" y="666610"/>
                  </a:lnTo>
                  <a:lnTo>
                    <a:pt x="26657" y="666610"/>
                  </a:lnTo>
                  <a:lnTo>
                    <a:pt x="26657" y="559943"/>
                  </a:lnTo>
                  <a:close/>
                </a:path>
                <a:path w="26670" h="1786890">
                  <a:moveTo>
                    <a:pt x="26657" y="373253"/>
                  </a:moveTo>
                  <a:lnTo>
                    <a:pt x="0" y="373253"/>
                  </a:lnTo>
                  <a:lnTo>
                    <a:pt x="0" y="479933"/>
                  </a:lnTo>
                  <a:lnTo>
                    <a:pt x="26657" y="479933"/>
                  </a:lnTo>
                  <a:lnTo>
                    <a:pt x="26657" y="373253"/>
                  </a:lnTo>
                  <a:close/>
                </a:path>
                <a:path w="26670" h="1786890">
                  <a:moveTo>
                    <a:pt x="26657" y="186690"/>
                  </a:moveTo>
                  <a:lnTo>
                    <a:pt x="0" y="186690"/>
                  </a:lnTo>
                  <a:lnTo>
                    <a:pt x="0" y="293357"/>
                  </a:lnTo>
                  <a:lnTo>
                    <a:pt x="26657" y="293357"/>
                  </a:lnTo>
                  <a:lnTo>
                    <a:pt x="26657" y="186690"/>
                  </a:lnTo>
                  <a:close/>
                </a:path>
                <a:path w="26670" h="1786890">
                  <a:moveTo>
                    <a:pt x="26657" y="0"/>
                  </a:moveTo>
                  <a:lnTo>
                    <a:pt x="0" y="0"/>
                  </a:lnTo>
                  <a:lnTo>
                    <a:pt x="0" y="106667"/>
                  </a:lnTo>
                  <a:lnTo>
                    <a:pt x="26657" y="106667"/>
                  </a:lnTo>
                  <a:lnTo>
                    <a:pt x="26657" y="0"/>
                  </a:lnTo>
                  <a:close/>
                </a:path>
              </a:pathLst>
            </a:custGeom>
            <a:solidFill>
              <a:srgbClr val="006666"/>
            </a:solidFill>
            <a:ln w="9525">
              <a:noFill/>
              <a:miter lim="800000"/>
              <a:headEnd/>
              <a:tailEnd/>
            </a:ln>
          </p:spPr>
          <p:txBody>
            <a:bodyPr lIns="0" tIns="0" rIns="0" bIns="0"/>
            <a:lstStyle/>
            <a:p>
              <a:endParaRPr lang="es-AR"/>
            </a:p>
          </p:txBody>
        </p:sp>
        <p:pic>
          <p:nvPicPr>
            <p:cNvPr id="69700" name="object 29"/>
            <p:cNvPicPr>
              <a:picLocks noChangeAspect="1" noChangeArrowheads="1"/>
            </p:cNvPicPr>
            <p:nvPr/>
          </p:nvPicPr>
          <p:blipFill>
            <a:blip r:embed="rId5"/>
            <a:srcRect/>
            <a:stretch>
              <a:fillRect/>
            </a:stretch>
          </p:blipFill>
          <p:spPr bwMode="auto">
            <a:xfrm>
              <a:off x="8636507" y="6434328"/>
              <a:ext cx="105155" cy="106679"/>
            </a:xfrm>
            <a:prstGeom prst="rect">
              <a:avLst/>
            </a:prstGeom>
            <a:noFill/>
            <a:ln w="9525">
              <a:noFill/>
              <a:miter lim="800000"/>
              <a:headEnd/>
              <a:tailEnd/>
            </a:ln>
          </p:spPr>
        </p:pic>
        <p:pic>
          <p:nvPicPr>
            <p:cNvPr id="69701" name="object 30"/>
            <p:cNvPicPr>
              <a:picLocks noChangeAspect="1" noChangeArrowheads="1"/>
            </p:cNvPicPr>
            <p:nvPr/>
          </p:nvPicPr>
          <p:blipFill>
            <a:blip r:embed="rId6"/>
            <a:srcRect/>
            <a:stretch>
              <a:fillRect/>
            </a:stretch>
          </p:blipFill>
          <p:spPr bwMode="auto">
            <a:xfrm>
              <a:off x="8621267" y="4779264"/>
              <a:ext cx="106679" cy="106680"/>
            </a:xfrm>
            <a:prstGeom prst="rect">
              <a:avLst/>
            </a:prstGeom>
            <a:noFill/>
            <a:ln w="9525">
              <a:noFill/>
              <a:miter lim="800000"/>
              <a:headEnd/>
              <a:tailEnd/>
            </a:ln>
          </p:spPr>
        </p:pic>
        <p:sp>
          <p:nvSpPr>
            <p:cNvPr id="69702" name="object 31"/>
            <p:cNvSpPr>
              <a:spLocks noChangeArrowheads="1"/>
            </p:cNvSpPr>
            <p:nvPr/>
          </p:nvSpPr>
          <p:spPr bwMode="auto">
            <a:xfrm>
              <a:off x="8029955" y="4638294"/>
              <a:ext cx="338455" cy="40640"/>
            </a:xfrm>
            <a:custGeom>
              <a:avLst/>
              <a:gdLst>
                <a:gd name="T0" fmla="*/ 302768 w 338454"/>
                <a:gd name="T1" fmla="*/ 0 h 40639"/>
                <a:gd name="T2" fmla="*/ 0 w 338454"/>
                <a:gd name="T3" fmla="*/ 0 h 40639"/>
                <a:gd name="T4" fmla="*/ 0 w 338454"/>
                <a:gd name="T5" fmla="*/ 40258 h 40639"/>
                <a:gd name="T6" fmla="*/ 303402 w 338454"/>
                <a:gd name="T7" fmla="*/ 40258 h 40639"/>
                <a:gd name="T8" fmla="*/ 337947 w 338454"/>
                <a:gd name="T9" fmla="*/ 20192 h 40639"/>
                <a:gd name="T10" fmla="*/ 302768 w 338454"/>
                <a:gd name="T11" fmla="*/ 0 h 40639"/>
                <a:gd name="T12" fmla="*/ 0 60000 65536"/>
                <a:gd name="T13" fmla="*/ 0 60000 65536"/>
                <a:gd name="T14" fmla="*/ 0 60000 65536"/>
                <a:gd name="T15" fmla="*/ 0 60000 65536"/>
                <a:gd name="T16" fmla="*/ 0 60000 65536"/>
                <a:gd name="T17" fmla="*/ 0 60000 65536"/>
                <a:gd name="T18" fmla="*/ 0 w 338454"/>
                <a:gd name="T19" fmla="*/ 0 h 40639"/>
                <a:gd name="T20" fmla="*/ 338454 w 338454"/>
                <a:gd name="T21" fmla="*/ 40639 h 40639"/>
              </a:gdLst>
              <a:ahLst/>
              <a:cxnLst>
                <a:cxn ang="T12">
                  <a:pos x="T0" y="T1"/>
                </a:cxn>
                <a:cxn ang="T13">
                  <a:pos x="T2" y="T3"/>
                </a:cxn>
                <a:cxn ang="T14">
                  <a:pos x="T4" y="T5"/>
                </a:cxn>
                <a:cxn ang="T15">
                  <a:pos x="T6" y="T7"/>
                </a:cxn>
                <a:cxn ang="T16">
                  <a:pos x="T8" y="T9"/>
                </a:cxn>
                <a:cxn ang="T17">
                  <a:pos x="T10" y="T11"/>
                </a:cxn>
              </a:cxnLst>
              <a:rect l="T18" t="T19" r="T20" b="T21"/>
              <a:pathLst>
                <a:path w="338454" h="40639">
                  <a:moveTo>
                    <a:pt x="302768" y="0"/>
                  </a:moveTo>
                  <a:lnTo>
                    <a:pt x="0" y="0"/>
                  </a:lnTo>
                  <a:lnTo>
                    <a:pt x="0" y="40258"/>
                  </a:lnTo>
                  <a:lnTo>
                    <a:pt x="303402" y="40258"/>
                  </a:lnTo>
                  <a:lnTo>
                    <a:pt x="337947" y="20192"/>
                  </a:lnTo>
                  <a:lnTo>
                    <a:pt x="302768" y="0"/>
                  </a:lnTo>
                  <a:close/>
                </a:path>
              </a:pathLst>
            </a:custGeom>
            <a:solidFill>
              <a:srgbClr val="C00000"/>
            </a:solidFill>
            <a:ln w="9525">
              <a:noFill/>
              <a:miter lim="800000"/>
              <a:headEnd/>
              <a:tailEnd/>
            </a:ln>
          </p:spPr>
          <p:txBody>
            <a:bodyPr lIns="0" tIns="0" rIns="0" bIns="0"/>
            <a:lstStyle/>
            <a:p>
              <a:endParaRPr lang="es-AR"/>
            </a:p>
          </p:txBody>
        </p:sp>
        <p:pic>
          <p:nvPicPr>
            <p:cNvPr id="69703" name="object 32"/>
            <p:cNvPicPr>
              <a:picLocks noChangeAspect="1" noChangeArrowheads="1"/>
            </p:cNvPicPr>
            <p:nvPr/>
          </p:nvPicPr>
          <p:blipFill>
            <a:blip r:embed="rId7"/>
            <a:srcRect/>
            <a:stretch>
              <a:fillRect/>
            </a:stretch>
          </p:blipFill>
          <p:spPr bwMode="auto">
            <a:xfrm>
              <a:off x="8267445" y="4568952"/>
              <a:ext cx="179704" cy="179197"/>
            </a:xfrm>
            <a:prstGeom prst="rect">
              <a:avLst/>
            </a:prstGeom>
            <a:noFill/>
            <a:ln w="9525">
              <a:noFill/>
              <a:miter lim="800000"/>
              <a:headEnd/>
              <a:tailEnd/>
            </a:ln>
          </p:spPr>
        </p:pic>
      </p:grpSp>
      <p:sp>
        <p:nvSpPr>
          <p:cNvPr id="33" name="object 33"/>
          <p:cNvSpPr txBox="1"/>
          <p:nvPr/>
        </p:nvSpPr>
        <p:spPr>
          <a:xfrm>
            <a:off x="9186856" y="5794684"/>
            <a:ext cx="125313" cy="267381"/>
          </a:xfrm>
          <a:prstGeom prst="rect">
            <a:avLst/>
          </a:prstGeom>
        </p:spPr>
        <p:txBody>
          <a:bodyPr lIns="0" tIns="13335" rIns="0" bIns="0">
            <a:spAutoFit/>
          </a:bodyPr>
          <a:lstStyle/>
          <a:p>
            <a:pPr marL="12700">
              <a:spcBef>
                <a:spcPts val="105"/>
              </a:spcBef>
              <a:defRPr/>
            </a:pPr>
            <a:r>
              <a:rPr sz="1650" dirty="0">
                <a:latin typeface="Arial"/>
                <a:cs typeface="Arial"/>
              </a:rPr>
              <a:t>L</a:t>
            </a:r>
            <a:endParaRPr sz="1650">
              <a:latin typeface="Arial"/>
              <a:cs typeface="Arial"/>
            </a:endParaRPr>
          </a:p>
        </p:txBody>
      </p:sp>
      <p:sp>
        <p:nvSpPr>
          <p:cNvPr id="34" name="object 34"/>
          <p:cNvSpPr txBox="1"/>
          <p:nvPr/>
        </p:nvSpPr>
        <p:spPr>
          <a:xfrm>
            <a:off x="7702590" y="5518080"/>
            <a:ext cx="232526" cy="267381"/>
          </a:xfrm>
          <a:prstGeom prst="rect">
            <a:avLst/>
          </a:prstGeom>
        </p:spPr>
        <p:txBody>
          <a:bodyPr lIns="0" tIns="13335" rIns="0" bIns="0">
            <a:spAutoFit/>
          </a:bodyPr>
          <a:lstStyle/>
          <a:p>
            <a:pPr marL="38100">
              <a:spcBef>
                <a:spcPts val="105"/>
              </a:spcBef>
              <a:defRPr/>
            </a:pPr>
            <a:r>
              <a:rPr sz="1650" spc="-25" dirty="0">
                <a:latin typeface="Arial"/>
                <a:cs typeface="Arial"/>
              </a:rPr>
              <a:t>L</a:t>
            </a:r>
            <a:r>
              <a:rPr sz="1650" spc="-37" baseline="-15151" dirty="0">
                <a:latin typeface="Arial"/>
                <a:cs typeface="Arial"/>
              </a:rPr>
              <a:t>v</a:t>
            </a:r>
            <a:endParaRPr sz="1650" baseline="-15151">
              <a:latin typeface="Arial"/>
              <a:cs typeface="Arial"/>
            </a:endParaRPr>
          </a:p>
        </p:txBody>
      </p:sp>
      <p:pic>
        <p:nvPicPr>
          <p:cNvPr id="69652" name="object 35"/>
          <p:cNvPicPr>
            <a:picLocks noChangeAspect="1" noChangeArrowheads="1"/>
          </p:cNvPicPr>
          <p:nvPr/>
        </p:nvPicPr>
        <p:blipFill>
          <a:blip r:embed="rId8"/>
          <a:srcRect/>
          <a:stretch>
            <a:fillRect/>
          </a:stretch>
        </p:blipFill>
        <p:spPr bwMode="auto">
          <a:xfrm>
            <a:off x="8036758" y="7265238"/>
            <a:ext cx="62657" cy="133050"/>
          </a:xfrm>
          <a:prstGeom prst="rect">
            <a:avLst/>
          </a:prstGeom>
          <a:noFill/>
          <a:ln w="9525">
            <a:noFill/>
            <a:miter lim="800000"/>
            <a:headEnd/>
            <a:tailEnd/>
          </a:ln>
        </p:spPr>
      </p:pic>
      <p:sp>
        <p:nvSpPr>
          <p:cNvPr id="69653" name="object 36"/>
          <p:cNvSpPr>
            <a:spLocks noChangeArrowheads="1"/>
          </p:cNvSpPr>
          <p:nvPr/>
        </p:nvSpPr>
        <p:spPr bwMode="auto">
          <a:xfrm>
            <a:off x="8036758" y="5029646"/>
            <a:ext cx="45949" cy="89283"/>
          </a:xfrm>
          <a:custGeom>
            <a:avLst/>
            <a:gdLst>
              <a:gd name="T0" fmla="*/ 52578 w 52704"/>
              <a:gd name="T1" fmla="*/ 0 h 81279"/>
              <a:gd name="T2" fmla="*/ 5334 w 52704"/>
              <a:gd name="T3" fmla="*/ 0 h 81279"/>
              <a:gd name="T4" fmla="*/ 0 w 52704"/>
              <a:gd name="T5" fmla="*/ 6096 h 81279"/>
              <a:gd name="T6" fmla="*/ 0 w 52704"/>
              <a:gd name="T7" fmla="*/ 80772 h 81279"/>
              <a:gd name="T8" fmla="*/ 12954 w 52704"/>
              <a:gd name="T9" fmla="*/ 80772 h 81279"/>
              <a:gd name="T10" fmla="*/ 26657 w 52704"/>
              <a:gd name="T11" fmla="*/ 80772 h 81279"/>
              <a:gd name="T12" fmla="*/ 26657 w 52704"/>
              <a:gd name="T13" fmla="*/ 26682 h 81279"/>
              <a:gd name="T14" fmla="*/ 12954 w 52704"/>
              <a:gd name="T15" fmla="*/ 26682 h 81279"/>
              <a:gd name="T16" fmla="*/ 26670 w 52704"/>
              <a:gd name="T17" fmla="*/ 26670 h 81279"/>
              <a:gd name="T18" fmla="*/ 52578 w 52704"/>
              <a:gd name="T19" fmla="*/ 26670 h 81279"/>
              <a:gd name="T20" fmla="*/ 52578 w 52704"/>
              <a:gd name="T21" fmla="*/ 0 h 812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704"/>
              <a:gd name="T34" fmla="*/ 0 h 81279"/>
              <a:gd name="T35" fmla="*/ 52704 w 52704"/>
              <a:gd name="T36" fmla="*/ 81279 h 8127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704" h="81279">
                <a:moveTo>
                  <a:pt x="52578" y="0"/>
                </a:moveTo>
                <a:lnTo>
                  <a:pt x="5334" y="0"/>
                </a:lnTo>
                <a:lnTo>
                  <a:pt x="0" y="6096"/>
                </a:lnTo>
                <a:lnTo>
                  <a:pt x="0" y="80772"/>
                </a:lnTo>
                <a:lnTo>
                  <a:pt x="12954" y="80772"/>
                </a:lnTo>
                <a:lnTo>
                  <a:pt x="26657" y="80772"/>
                </a:lnTo>
                <a:lnTo>
                  <a:pt x="26657" y="26682"/>
                </a:lnTo>
                <a:lnTo>
                  <a:pt x="12954" y="26682"/>
                </a:lnTo>
                <a:lnTo>
                  <a:pt x="26670" y="26670"/>
                </a:lnTo>
                <a:lnTo>
                  <a:pt x="52578" y="26670"/>
                </a:lnTo>
                <a:lnTo>
                  <a:pt x="52578" y="0"/>
                </a:lnTo>
                <a:close/>
              </a:path>
            </a:pathLst>
          </a:custGeom>
          <a:solidFill>
            <a:srgbClr val="006666"/>
          </a:solidFill>
          <a:ln w="9525">
            <a:noFill/>
            <a:miter lim="800000"/>
            <a:headEnd/>
            <a:tailEnd/>
          </a:ln>
        </p:spPr>
        <p:txBody>
          <a:bodyPr lIns="0" tIns="0" rIns="0" bIns="0"/>
          <a:lstStyle/>
          <a:p>
            <a:endParaRPr lang="es-AR"/>
          </a:p>
        </p:txBody>
      </p:sp>
      <p:sp>
        <p:nvSpPr>
          <p:cNvPr id="69654" name="object 37"/>
          <p:cNvSpPr>
            <a:spLocks noChangeArrowheads="1"/>
          </p:cNvSpPr>
          <p:nvPr/>
        </p:nvSpPr>
        <p:spPr bwMode="auto">
          <a:xfrm>
            <a:off x="8152326" y="5029646"/>
            <a:ext cx="93288"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55" name="object 38"/>
          <p:cNvSpPr>
            <a:spLocks noChangeArrowheads="1"/>
          </p:cNvSpPr>
          <p:nvPr/>
        </p:nvSpPr>
        <p:spPr bwMode="auto">
          <a:xfrm>
            <a:off x="8316625" y="5029646"/>
            <a:ext cx="93288"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56" name="object 39"/>
          <p:cNvSpPr>
            <a:spLocks noChangeArrowheads="1"/>
          </p:cNvSpPr>
          <p:nvPr/>
        </p:nvSpPr>
        <p:spPr bwMode="auto">
          <a:xfrm>
            <a:off x="8479533" y="5029646"/>
            <a:ext cx="93289" cy="29761"/>
          </a:xfrm>
          <a:custGeom>
            <a:avLst/>
            <a:gdLst>
              <a:gd name="T0" fmla="*/ 106636 w 106679"/>
              <a:gd name="T1" fmla="*/ 0 h 26670"/>
              <a:gd name="T2" fmla="*/ 0 w 106679"/>
              <a:gd name="T3" fmla="*/ 0 h 26670"/>
              <a:gd name="T4" fmla="*/ 0 w 106679"/>
              <a:gd name="T5" fmla="*/ 26667 h 26670"/>
              <a:gd name="T6" fmla="*/ 106636 w 106679"/>
              <a:gd name="T7" fmla="*/ 26667 h 26670"/>
              <a:gd name="T8" fmla="*/ 106636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6" y="0"/>
                </a:moveTo>
                <a:lnTo>
                  <a:pt x="0" y="0"/>
                </a:lnTo>
                <a:lnTo>
                  <a:pt x="0" y="26667"/>
                </a:lnTo>
                <a:lnTo>
                  <a:pt x="106636" y="26667"/>
                </a:lnTo>
                <a:lnTo>
                  <a:pt x="106636" y="0"/>
                </a:lnTo>
                <a:close/>
              </a:path>
            </a:pathLst>
          </a:custGeom>
          <a:solidFill>
            <a:srgbClr val="006666"/>
          </a:solidFill>
          <a:ln w="9525">
            <a:noFill/>
            <a:miter lim="800000"/>
            <a:headEnd/>
            <a:tailEnd/>
          </a:ln>
        </p:spPr>
        <p:txBody>
          <a:bodyPr lIns="0" tIns="0" rIns="0" bIns="0"/>
          <a:lstStyle/>
          <a:p>
            <a:endParaRPr lang="es-AR"/>
          </a:p>
        </p:txBody>
      </p:sp>
      <p:sp>
        <p:nvSpPr>
          <p:cNvPr id="69657" name="object 40"/>
          <p:cNvSpPr>
            <a:spLocks noChangeArrowheads="1"/>
          </p:cNvSpPr>
          <p:nvPr/>
        </p:nvSpPr>
        <p:spPr bwMode="auto">
          <a:xfrm>
            <a:off x="8643832" y="5029646"/>
            <a:ext cx="93289"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58" name="object 41"/>
          <p:cNvSpPr>
            <a:spLocks noChangeArrowheads="1"/>
          </p:cNvSpPr>
          <p:nvPr/>
        </p:nvSpPr>
        <p:spPr bwMode="auto">
          <a:xfrm>
            <a:off x="8806740" y="5029646"/>
            <a:ext cx="93288"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59" name="object 42"/>
          <p:cNvSpPr>
            <a:spLocks noChangeArrowheads="1"/>
          </p:cNvSpPr>
          <p:nvPr/>
        </p:nvSpPr>
        <p:spPr bwMode="auto">
          <a:xfrm>
            <a:off x="8971039" y="5029646"/>
            <a:ext cx="93288"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60" name="object 43"/>
          <p:cNvSpPr>
            <a:spLocks noChangeArrowheads="1"/>
          </p:cNvSpPr>
          <p:nvPr/>
        </p:nvSpPr>
        <p:spPr bwMode="auto">
          <a:xfrm>
            <a:off x="9133946" y="5029646"/>
            <a:ext cx="94681"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61" name="object 44"/>
          <p:cNvSpPr>
            <a:spLocks noChangeArrowheads="1"/>
          </p:cNvSpPr>
          <p:nvPr/>
        </p:nvSpPr>
        <p:spPr bwMode="auto">
          <a:xfrm>
            <a:off x="9298246" y="5029646"/>
            <a:ext cx="93289"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62" name="object 45"/>
          <p:cNvSpPr>
            <a:spLocks noChangeArrowheads="1"/>
          </p:cNvSpPr>
          <p:nvPr/>
        </p:nvSpPr>
        <p:spPr bwMode="auto">
          <a:xfrm>
            <a:off x="9461153" y="5029646"/>
            <a:ext cx="94681" cy="29761"/>
          </a:xfrm>
          <a:custGeom>
            <a:avLst/>
            <a:gdLst>
              <a:gd name="T0" fmla="*/ 106635 w 106679"/>
              <a:gd name="T1" fmla="*/ 0 h 26670"/>
              <a:gd name="T2" fmla="*/ 0 w 106679"/>
              <a:gd name="T3" fmla="*/ 0 h 26670"/>
              <a:gd name="T4" fmla="*/ 0 w 106679"/>
              <a:gd name="T5" fmla="*/ 26667 h 26670"/>
              <a:gd name="T6" fmla="*/ 106635 w 106679"/>
              <a:gd name="T7" fmla="*/ 26667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7"/>
                </a:lnTo>
                <a:lnTo>
                  <a:pt x="106635" y="26667"/>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63" name="object 46"/>
          <p:cNvSpPr>
            <a:spLocks noChangeArrowheads="1"/>
          </p:cNvSpPr>
          <p:nvPr/>
        </p:nvSpPr>
        <p:spPr bwMode="auto">
          <a:xfrm>
            <a:off x="9625453" y="5029647"/>
            <a:ext cx="37594" cy="99787"/>
          </a:xfrm>
          <a:custGeom>
            <a:avLst/>
            <a:gdLst>
              <a:gd name="T0" fmla="*/ 28943 w 43179"/>
              <a:gd name="T1" fmla="*/ 26682 h 90804"/>
              <a:gd name="T2" fmla="*/ 16002 w 43179"/>
              <a:gd name="T3" fmla="*/ 26682 h 90804"/>
              <a:gd name="T4" fmla="*/ 16002 w 43179"/>
              <a:gd name="T5" fmla="*/ 90678 h 90804"/>
              <a:gd name="T6" fmla="*/ 28943 w 43179"/>
              <a:gd name="T7" fmla="*/ 90678 h 90804"/>
              <a:gd name="T8" fmla="*/ 28943 w 43179"/>
              <a:gd name="T9" fmla="*/ 26682 h 90804"/>
              <a:gd name="T10" fmla="*/ 42672 w 43179"/>
              <a:gd name="T11" fmla="*/ 6096 h 90804"/>
              <a:gd name="T12" fmla="*/ 36576 w 43179"/>
              <a:gd name="T13" fmla="*/ 0 h 90804"/>
              <a:gd name="T14" fmla="*/ 0 w 43179"/>
              <a:gd name="T15" fmla="*/ 0 h 90804"/>
              <a:gd name="T16" fmla="*/ 0 w 43179"/>
              <a:gd name="T17" fmla="*/ 26670 h 90804"/>
              <a:gd name="T18" fmla="*/ 16002 w 43179"/>
              <a:gd name="T19" fmla="*/ 26670 h 90804"/>
              <a:gd name="T20" fmla="*/ 28956 w 43179"/>
              <a:gd name="T21" fmla="*/ 26670 h 90804"/>
              <a:gd name="T22" fmla="*/ 28956 w 43179"/>
              <a:gd name="T23" fmla="*/ 90678 h 90804"/>
              <a:gd name="T24" fmla="*/ 42672 w 43179"/>
              <a:gd name="T25" fmla="*/ 90678 h 90804"/>
              <a:gd name="T26" fmla="*/ 42672 w 43179"/>
              <a:gd name="T27" fmla="*/ 6096 h 908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179"/>
              <a:gd name="T43" fmla="*/ 0 h 90804"/>
              <a:gd name="T44" fmla="*/ 43179 w 43179"/>
              <a:gd name="T45" fmla="*/ 90804 h 908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179" h="90804">
                <a:moveTo>
                  <a:pt x="28943" y="26682"/>
                </a:moveTo>
                <a:lnTo>
                  <a:pt x="16002" y="26682"/>
                </a:lnTo>
                <a:lnTo>
                  <a:pt x="16002" y="90678"/>
                </a:lnTo>
                <a:lnTo>
                  <a:pt x="28943" y="90678"/>
                </a:lnTo>
                <a:lnTo>
                  <a:pt x="28943" y="26682"/>
                </a:lnTo>
                <a:close/>
              </a:path>
              <a:path w="43179" h="90804">
                <a:moveTo>
                  <a:pt x="42672" y="6096"/>
                </a:moveTo>
                <a:lnTo>
                  <a:pt x="36576" y="0"/>
                </a:lnTo>
                <a:lnTo>
                  <a:pt x="0" y="0"/>
                </a:lnTo>
                <a:lnTo>
                  <a:pt x="0" y="26670"/>
                </a:lnTo>
                <a:lnTo>
                  <a:pt x="16002" y="26670"/>
                </a:lnTo>
                <a:lnTo>
                  <a:pt x="28956" y="26670"/>
                </a:lnTo>
                <a:lnTo>
                  <a:pt x="28956" y="90678"/>
                </a:lnTo>
                <a:lnTo>
                  <a:pt x="42672" y="90678"/>
                </a:lnTo>
                <a:lnTo>
                  <a:pt x="42672" y="6096"/>
                </a:lnTo>
                <a:close/>
              </a:path>
            </a:pathLst>
          </a:custGeom>
          <a:solidFill>
            <a:srgbClr val="006666"/>
          </a:solidFill>
          <a:ln w="9525">
            <a:noFill/>
            <a:miter lim="800000"/>
            <a:headEnd/>
            <a:tailEnd/>
          </a:ln>
        </p:spPr>
        <p:txBody>
          <a:bodyPr lIns="0" tIns="0" rIns="0" bIns="0"/>
          <a:lstStyle/>
          <a:p>
            <a:endParaRPr lang="es-AR"/>
          </a:p>
        </p:txBody>
      </p:sp>
      <p:sp>
        <p:nvSpPr>
          <p:cNvPr id="69664" name="object 47"/>
          <p:cNvSpPr>
            <a:spLocks noChangeArrowheads="1"/>
          </p:cNvSpPr>
          <p:nvPr/>
        </p:nvSpPr>
        <p:spPr bwMode="auto">
          <a:xfrm>
            <a:off x="9639377" y="5218717"/>
            <a:ext cx="23670" cy="117294"/>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65" name="object 48"/>
          <p:cNvSpPr>
            <a:spLocks noChangeArrowheads="1"/>
          </p:cNvSpPr>
          <p:nvPr/>
        </p:nvSpPr>
        <p:spPr bwMode="auto">
          <a:xfrm>
            <a:off x="9639377" y="5423544"/>
            <a:ext cx="23670" cy="119045"/>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66" name="object 49"/>
          <p:cNvSpPr>
            <a:spLocks noChangeArrowheads="1"/>
          </p:cNvSpPr>
          <p:nvPr/>
        </p:nvSpPr>
        <p:spPr bwMode="auto">
          <a:xfrm>
            <a:off x="9639377" y="5630122"/>
            <a:ext cx="23670" cy="117295"/>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67" name="object 50"/>
          <p:cNvSpPr>
            <a:spLocks noChangeArrowheads="1"/>
          </p:cNvSpPr>
          <p:nvPr/>
        </p:nvSpPr>
        <p:spPr bwMode="auto">
          <a:xfrm>
            <a:off x="9639377" y="5836700"/>
            <a:ext cx="23670" cy="117295"/>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68" name="object 51"/>
          <p:cNvSpPr>
            <a:spLocks noChangeArrowheads="1"/>
          </p:cNvSpPr>
          <p:nvPr/>
        </p:nvSpPr>
        <p:spPr bwMode="auto">
          <a:xfrm>
            <a:off x="9639377" y="6041527"/>
            <a:ext cx="23670" cy="117294"/>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69" name="object 52"/>
          <p:cNvSpPr>
            <a:spLocks noChangeArrowheads="1"/>
          </p:cNvSpPr>
          <p:nvPr/>
        </p:nvSpPr>
        <p:spPr bwMode="auto">
          <a:xfrm>
            <a:off x="9639377" y="6248105"/>
            <a:ext cx="23670" cy="117294"/>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70" name="object 53"/>
          <p:cNvSpPr>
            <a:spLocks noChangeArrowheads="1"/>
          </p:cNvSpPr>
          <p:nvPr/>
        </p:nvSpPr>
        <p:spPr bwMode="auto">
          <a:xfrm>
            <a:off x="9639377" y="6452932"/>
            <a:ext cx="23670" cy="119045"/>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71" name="object 54"/>
          <p:cNvSpPr>
            <a:spLocks noChangeArrowheads="1"/>
          </p:cNvSpPr>
          <p:nvPr/>
        </p:nvSpPr>
        <p:spPr bwMode="auto">
          <a:xfrm>
            <a:off x="9639377" y="6659510"/>
            <a:ext cx="23670" cy="117295"/>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72" name="object 55"/>
          <p:cNvSpPr>
            <a:spLocks noChangeArrowheads="1"/>
          </p:cNvSpPr>
          <p:nvPr/>
        </p:nvSpPr>
        <p:spPr bwMode="auto">
          <a:xfrm>
            <a:off x="9639377" y="6864337"/>
            <a:ext cx="23670" cy="119045"/>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73" name="object 56"/>
          <p:cNvSpPr>
            <a:spLocks noChangeArrowheads="1"/>
          </p:cNvSpPr>
          <p:nvPr/>
        </p:nvSpPr>
        <p:spPr bwMode="auto">
          <a:xfrm>
            <a:off x="9639377" y="7070915"/>
            <a:ext cx="23670" cy="117294"/>
          </a:xfrm>
          <a:custGeom>
            <a:avLst/>
            <a:gdLst>
              <a:gd name="T0" fmla="*/ 26658 w 26670"/>
              <a:gd name="T1" fmla="*/ 0 h 106679"/>
              <a:gd name="T2" fmla="*/ 0 w 26670"/>
              <a:gd name="T3" fmla="*/ 0 h 106679"/>
              <a:gd name="T4" fmla="*/ 0 w 26670"/>
              <a:gd name="T5" fmla="*/ 106667 h 106679"/>
              <a:gd name="T6" fmla="*/ 26658 w 26670"/>
              <a:gd name="T7" fmla="*/ 106667 h 106679"/>
              <a:gd name="T8" fmla="*/ 26658 w 26670"/>
              <a:gd name="T9" fmla="*/ 0 h 106679"/>
              <a:gd name="T10" fmla="*/ 0 60000 65536"/>
              <a:gd name="T11" fmla="*/ 0 60000 65536"/>
              <a:gd name="T12" fmla="*/ 0 60000 65536"/>
              <a:gd name="T13" fmla="*/ 0 60000 65536"/>
              <a:gd name="T14" fmla="*/ 0 60000 65536"/>
              <a:gd name="T15" fmla="*/ 0 w 26670"/>
              <a:gd name="T16" fmla="*/ 0 h 106679"/>
              <a:gd name="T17" fmla="*/ 26670 w 26670"/>
              <a:gd name="T18" fmla="*/ 106679 h 106679"/>
            </a:gdLst>
            <a:ahLst/>
            <a:cxnLst>
              <a:cxn ang="T10">
                <a:pos x="T0" y="T1"/>
              </a:cxn>
              <a:cxn ang="T11">
                <a:pos x="T2" y="T3"/>
              </a:cxn>
              <a:cxn ang="T12">
                <a:pos x="T4" y="T5"/>
              </a:cxn>
              <a:cxn ang="T13">
                <a:pos x="T6" y="T7"/>
              </a:cxn>
              <a:cxn ang="T14">
                <a:pos x="T8" y="T9"/>
              </a:cxn>
            </a:cxnLst>
            <a:rect l="T15" t="T16" r="T17" b="T18"/>
            <a:pathLst>
              <a:path w="26670" h="106679">
                <a:moveTo>
                  <a:pt x="26658" y="0"/>
                </a:moveTo>
                <a:lnTo>
                  <a:pt x="0" y="0"/>
                </a:lnTo>
                <a:lnTo>
                  <a:pt x="0" y="106667"/>
                </a:lnTo>
                <a:lnTo>
                  <a:pt x="26658" y="106667"/>
                </a:lnTo>
                <a:lnTo>
                  <a:pt x="26658" y="0"/>
                </a:lnTo>
                <a:close/>
              </a:path>
            </a:pathLst>
          </a:custGeom>
          <a:solidFill>
            <a:srgbClr val="006666"/>
          </a:solidFill>
          <a:ln w="9525">
            <a:noFill/>
            <a:miter lim="800000"/>
            <a:headEnd/>
            <a:tailEnd/>
          </a:ln>
        </p:spPr>
        <p:txBody>
          <a:bodyPr lIns="0" tIns="0" rIns="0" bIns="0"/>
          <a:lstStyle/>
          <a:p>
            <a:endParaRPr lang="es-AR"/>
          </a:p>
        </p:txBody>
      </p:sp>
      <p:sp>
        <p:nvSpPr>
          <p:cNvPr id="69674" name="object 57"/>
          <p:cNvSpPr>
            <a:spLocks noChangeArrowheads="1"/>
          </p:cNvSpPr>
          <p:nvPr/>
        </p:nvSpPr>
        <p:spPr bwMode="auto">
          <a:xfrm>
            <a:off x="9639377" y="7277494"/>
            <a:ext cx="23670" cy="120795"/>
          </a:xfrm>
          <a:custGeom>
            <a:avLst/>
            <a:gdLst>
              <a:gd name="T0" fmla="*/ 26670 w 26670"/>
              <a:gd name="T1" fmla="*/ 0 h 109854"/>
              <a:gd name="T2" fmla="*/ 0 w 26670"/>
              <a:gd name="T3" fmla="*/ 0 h 109854"/>
              <a:gd name="T4" fmla="*/ 0 w 26670"/>
              <a:gd name="T5" fmla="*/ 96761 h 109854"/>
              <a:gd name="T6" fmla="*/ 3048 w 26670"/>
              <a:gd name="T7" fmla="*/ 93535 h 109854"/>
              <a:gd name="T8" fmla="*/ 3048 w 26670"/>
              <a:gd name="T9" fmla="*/ 109715 h 109854"/>
              <a:gd name="T10" fmla="*/ 12954 w 26670"/>
              <a:gd name="T11" fmla="*/ 109715 h 109854"/>
              <a:gd name="T12" fmla="*/ 20574 w 26670"/>
              <a:gd name="T13" fmla="*/ 109715 h 109854"/>
              <a:gd name="T14" fmla="*/ 26670 w 26670"/>
              <a:gd name="T15" fmla="*/ 103619 h 109854"/>
              <a:gd name="T16" fmla="*/ 26670 w 26670"/>
              <a:gd name="T17" fmla="*/ 0 h 1098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670"/>
              <a:gd name="T28" fmla="*/ 0 h 109854"/>
              <a:gd name="T29" fmla="*/ 26670 w 26670"/>
              <a:gd name="T30" fmla="*/ 109854 h 1098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670" h="109854">
                <a:moveTo>
                  <a:pt x="26670" y="0"/>
                </a:moveTo>
                <a:lnTo>
                  <a:pt x="0" y="0"/>
                </a:lnTo>
                <a:lnTo>
                  <a:pt x="0" y="96761"/>
                </a:lnTo>
                <a:lnTo>
                  <a:pt x="3048" y="93535"/>
                </a:lnTo>
                <a:lnTo>
                  <a:pt x="3048" y="109715"/>
                </a:lnTo>
                <a:lnTo>
                  <a:pt x="12954" y="109715"/>
                </a:lnTo>
                <a:lnTo>
                  <a:pt x="20574" y="109715"/>
                </a:lnTo>
                <a:lnTo>
                  <a:pt x="26670" y="103619"/>
                </a:lnTo>
                <a:lnTo>
                  <a:pt x="26670" y="0"/>
                </a:lnTo>
                <a:close/>
              </a:path>
            </a:pathLst>
          </a:custGeom>
          <a:solidFill>
            <a:srgbClr val="006666"/>
          </a:solidFill>
          <a:ln w="9525">
            <a:noFill/>
            <a:miter lim="800000"/>
            <a:headEnd/>
            <a:tailEnd/>
          </a:ln>
        </p:spPr>
        <p:txBody>
          <a:bodyPr lIns="0" tIns="0" rIns="0" bIns="0"/>
          <a:lstStyle/>
          <a:p>
            <a:endParaRPr lang="es-AR"/>
          </a:p>
        </p:txBody>
      </p:sp>
      <p:sp>
        <p:nvSpPr>
          <p:cNvPr id="69675" name="object 58"/>
          <p:cNvSpPr>
            <a:spLocks noChangeArrowheads="1"/>
          </p:cNvSpPr>
          <p:nvPr/>
        </p:nvSpPr>
        <p:spPr bwMode="auto">
          <a:xfrm>
            <a:off x="9477862" y="7368528"/>
            <a:ext cx="94681"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76" name="object 59"/>
          <p:cNvSpPr>
            <a:spLocks noChangeArrowheads="1"/>
          </p:cNvSpPr>
          <p:nvPr/>
        </p:nvSpPr>
        <p:spPr bwMode="auto">
          <a:xfrm>
            <a:off x="9314954" y="7368528"/>
            <a:ext cx="93289"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77" name="object 60"/>
          <p:cNvSpPr>
            <a:spLocks noChangeArrowheads="1"/>
          </p:cNvSpPr>
          <p:nvPr/>
        </p:nvSpPr>
        <p:spPr bwMode="auto">
          <a:xfrm>
            <a:off x="9150654" y="7368528"/>
            <a:ext cx="94681"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78" name="object 61"/>
          <p:cNvSpPr>
            <a:spLocks noChangeArrowheads="1"/>
          </p:cNvSpPr>
          <p:nvPr/>
        </p:nvSpPr>
        <p:spPr bwMode="auto">
          <a:xfrm>
            <a:off x="8987748" y="7368528"/>
            <a:ext cx="93288"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79" name="object 62"/>
          <p:cNvSpPr>
            <a:spLocks noChangeArrowheads="1"/>
          </p:cNvSpPr>
          <p:nvPr/>
        </p:nvSpPr>
        <p:spPr bwMode="auto">
          <a:xfrm>
            <a:off x="8823448" y="7368528"/>
            <a:ext cx="93288"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80" name="object 63"/>
          <p:cNvSpPr>
            <a:spLocks noChangeArrowheads="1"/>
          </p:cNvSpPr>
          <p:nvPr/>
        </p:nvSpPr>
        <p:spPr bwMode="auto">
          <a:xfrm>
            <a:off x="8660541" y="7368528"/>
            <a:ext cx="93289"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81" name="object 64"/>
          <p:cNvSpPr>
            <a:spLocks noChangeArrowheads="1"/>
          </p:cNvSpPr>
          <p:nvPr/>
        </p:nvSpPr>
        <p:spPr bwMode="auto">
          <a:xfrm>
            <a:off x="8496241" y="7368528"/>
            <a:ext cx="93289"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9682" name="object 65"/>
          <p:cNvSpPr>
            <a:spLocks noChangeArrowheads="1"/>
          </p:cNvSpPr>
          <p:nvPr/>
        </p:nvSpPr>
        <p:spPr bwMode="auto">
          <a:xfrm>
            <a:off x="8333334" y="7368528"/>
            <a:ext cx="93288" cy="29761"/>
          </a:xfrm>
          <a:custGeom>
            <a:avLst/>
            <a:gdLst>
              <a:gd name="T0" fmla="*/ 106636 w 106679"/>
              <a:gd name="T1" fmla="*/ 0 h 26670"/>
              <a:gd name="T2" fmla="*/ 0 w 106679"/>
              <a:gd name="T3" fmla="*/ 0 h 26670"/>
              <a:gd name="T4" fmla="*/ 0 w 106679"/>
              <a:gd name="T5" fmla="*/ 26666 h 26670"/>
              <a:gd name="T6" fmla="*/ 106636 w 106679"/>
              <a:gd name="T7" fmla="*/ 26666 h 26670"/>
              <a:gd name="T8" fmla="*/ 106636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6" y="0"/>
                </a:moveTo>
                <a:lnTo>
                  <a:pt x="0" y="0"/>
                </a:lnTo>
                <a:lnTo>
                  <a:pt x="0" y="26666"/>
                </a:lnTo>
                <a:lnTo>
                  <a:pt x="106636" y="26666"/>
                </a:lnTo>
                <a:lnTo>
                  <a:pt x="106636" y="0"/>
                </a:lnTo>
                <a:close/>
              </a:path>
            </a:pathLst>
          </a:custGeom>
          <a:solidFill>
            <a:srgbClr val="006666"/>
          </a:solidFill>
          <a:ln w="9525">
            <a:noFill/>
            <a:miter lim="800000"/>
            <a:headEnd/>
            <a:tailEnd/>
          </a:ln>
        </p:spPr>
        <p:txBody>
          <a:bodyPr lIns="0" tIns="0" rIns="0" bIns="0"/>
          <a:lstStyle/>
          <a:p>
            <a:endParaRPr lang="es-AR"/>
          </a:p>
        </p:txBody>
      </p:sp>
      <p:sp>
        <p:nvSpPr>
          <p:cNvPr id="69683" name="object 66"/>
          <p:cNvSpPr>
            <a:spLocks noChangeArrowheads="1"/>
          </p:cNvSpPr>
          <p:nvPr/>
        </p:nvSpPr>
        <p:spPr bwMode="auto">
          <a:xfrm>
            <a:off x="8169034" y="7368528"/>
            <a:ext cx="93288" cy="29761"/>
          </a:xfrm>
          <a:custGeom>
            <a:avLst/>
            <a:gdLst>
              <a:gd name="T0" fmla="*/ 106635 w 106679"/>
              <a:gd name="T1" fmla="*/ 0 h 26670"/>
              <a:gd name="T2" fmla="*/ 0 w 106679"/>
              <a:gd name="T3" fmla="*/ 0 h 26670"/>
              <a:gd name="T4" fmla="*/ 0 w 106679"/>
              <a:gd name="T5" fmla="*/ 26666 h 26670"/>
              <a:gd name="T6" fmla="*/ 106635 w 106679"/>
              <a:gd name="T7" fmla="*/ 26666 h 26670"/>
              <a:gd name="T8" fmla="*/ 106635 w 106679"/>
              <a:gd name="T9" fmla="*/ 0 h 26670"/>
              <a:gd name="T10" fmla="*/ 0 60000 65536"/>
              <a:gd name="T11" fmla="*/ 0 60000 65536"/>
              <a:gd name="T12" fmla="*/ 0 60000 65536"/>
              <a:gd name="T13" fmla="*/ 0 60000 65536"/>
              <a:gd name="T14" fmla="*/ 0 60000 65536"/>
              <a:gd name="T15" fmla="*/ 0 w 106679"/>
              <a:gd name="T16" fmla="*/ 0 h 26670"/>
              <a:gd name="T17" fmla="*/ 106679 w 106679"/>
              <a:gd name="T18" fmla="*/ 26670 h 26670"/>
            </a:gdLst>
            <a:ahLst/>
            <a:cxnLst>
              <a:cxn ang="T10">
                <a:pos x="T0" y="T1"/>
              </a:cxn>
              <a:cxn ang="T11">
                <a:pos x="T2" y="T3"/>
              </a:cxn>
              <a:cxn ang="T12">
                <a:pos x="T4" y="T5"/>
              </a:cxn>
              <a:cxn ang="T13">
                <a:pos x="T6" y="T7"/>
              </a:cxn>
              <a:cxn ang="T14">
                <a:pos x="T8" y="T9"/>
              </a:cxn>
            </a:cxnLst>
            <a:rect l="T15" t="T16" r="T17" b="T18"/>
            <a:pathLst>
              <a:path w="106679" h="26670">
                <a:moveTo>
                  <a:pt x="106635" y="0"/>
                </a:moveTo>
                <a:lnTo>
                  <a:pt x="0" y="0"/>
                </a:lnTo>
                <a:lnTo>
                  <a:pt x="0" y="26666"/>
                </a:lnTo>
                <a:lnTo>
                  <a:pt x="106635" y="26666"/>
                </a:lnTo>
                <a:lnTo>
                  <a:pt x="106635" y="0"/>
                </a:lnTo>
                <a:close/>
              </a:path>
            </a:pathLst>
          </a:custGeom>
          <a:solidFill>
            <a:srgbClr val="006666"/>
          </a:solidFill>
          <a:ln w="9525">
            <a:noFill/>
            <a:miter lim="800000"/>
            <a:headEnd/>
            <a:tailEnd/>
          </a:ln>
        </p:spPr>
        <p:txBody>
          <a:bodyPr lIns="0" tIns="0" rIns="0" bIns="0"/>
          <a:lstStyle/>
          <a:p>
            <a:endParaRPr lang="es-AR"/>
          </a:p>
        </p:txBody>
      </p:sp>
      <p:sp>
        <p:nvSpPr>
          <p:cNvPr id="67" name="object 67"/>
          <p:cNvSpPr txBox="1"/>
          <p:nvPr/>
        </p:nvSpPr>
        <p:spPr>
          <a:xfrm>
            <a:off x="7632716" y="4679514"/>
            <a:ext cx="2031725" cy="267381"/>
          </a:xfrm>
          <a:prstGeom prst="rect">
            <a:avLst/>
          </a:prstGeom>
        </p:spPr>
        <p:txBody>
          <a:bodyPr wrap="square" lIns="0" tIns="13335" rIns="0" bIns="0">
            <a:spAutoFit/>
          </a:bodyPr>
          <a:lstStyle/>
          <a:p>
            <a:pPr marL="12700">
              <a:spcBef>
                <a:spcPts val="105"/>
              </a:spcBef>
              <a:defRPr/>
            </a:pPr>
            <a:r>
              <a:rPr sz="1650" spc="-10" dirty="0">
                <a:latin typeface="Arial"/>
                <a:cs typeface="Arial"/>
              </a:rPr>
              <a:t>TRANSFORMADOR</a:t>
            </a:r>
            <a:endParaRPr sz="1650">
              <a:latin typeface="Arial"/>
              <a:cs typeface="Arial"/>
            </a:endParaRPr>
          </a:p>
        </p:txBody>
      </p:sp>
      <p:sp>
        <p:nvSpPr>
          <p:cNvPr id="68" name="object 68"/>
          <p:cNvSpPr txBox="1"/>
          <p:nvPr/>
        </p:nvSpPr>
        <p:spPr>
          <a:xfrm>
            <a:off x="7038430" y="4747789"/>
            <a:ext cx="214425" cy="267381"/>
          </a:xfrm>
          <a:prstGeom prst="rect">
            <a:avLst/>
          </a:prstGeom>
        </p:spPr>
        <p:txBody>
          <a:bodyPr lIns="0" tIns="13335" rIns="0" bIns="0">
            <a:spAutoFit/>
          </a:bodyPr>
          <a:lstStyle/>
          <a:p>
            <a:pPr marL="38100">
              <a:spcBef>
                <a:spcPts val="105"/>
              </a:spcBef>
              <a:defRPr/>
            </a:pPr>
            <a:r>
              <a:rPr sz="1650" spc="-25" dirty="0">
                <a:solidFill>
                  <a:srgbClr val="C00000"/>
                </a:solidFill>
                <a:latin typeface="Arial"/>
                <a:cs typeface="Arial"/>
              </a:rPr>
              <a:t>I</a:t>
            </a:r>
            <a:r>
              <a:rPr sz="1650" spc="-37" baseline="-15151" dirty="0">
                <a:solidFill>
                  <a:srgbClr val="C00000"/>
                </a:solidFill>
                <a:latin typeface="Arial"/>
                <a:cs typeface="Arial"/>
              </a:rPr>
              <a:t>G</a:t>
            </a:r>
            <a:endParaRPr sz="1650" baseline="-15151">
              <a:latin typeface="Arial"/>
              <a:cs typeface="Arial"/>
            </a:endParaRPr>
          </a:p>
        </p:txBody>
      </p:sp>
      <p:grpSp>
        <p:nvGrpSpPr>
          <p:cNvPr id="11" name="object 69"/>
          <p:cNvGrpSpPr>
            <a:grpSpLocks/>
          </p:cNvGrpSpPr>
          <p:nvPr/>
        </p:nvGrpSpPr>
        <p:grpSpPr bwMode="auto">
          <a:xfrm>
            <a:off x="7158174" y="5901475"/>
            <a:ext cx="157337" cy="528699"/>
            <a:chOff x="8161019" y="5350764"/>
            <a:chExt cx="179705" cy="480059"/>
          </a:xfrm>
        </p:grpSpPr>
        <p:pic>
          <p:nvPicPr>
            <p:cNvPr id="69696" name="object 70"/>
            <p:cNvPicPr>
              <a:picLocks noChangeAspect="1" noChangeArrowheads="1"/>
            </p:cNvPicPr>
            <p:nvPr/>
          </p:nvPicPr>
          <p:blipFill>
            <a:blip r:embed="rId9"/>
            <a:srcRect/>
            <a:stretch>
              <a:fillRect/>
            </a:stretch>
          </p:blipFill>
          <p:spPr bwMode="auto">
            <a:xfrm>
              <a:off x="8161019" y="5350764"/>
              <a:ext cx="179197" cy="179197"/>
            </a:xfrm>
            <a:prstGeom prst="rect">
              <a:avLst/>
            </a:prstGeom>
            <a:noFill/>
            <a:ln w="9525">
              <a:noFill/>
              <a:miter lim="800000"/>
              <a:headEnd/>
              <a:tailEnd/>
            </a:ln>
          </p:spPr>
        </p:pic>
        <p:sp>
          <p:nvSpPr>
            <p:cNvPr id="69697" name="object 71"/>
            <p:cNvSpPr>
              <a:spLocks noChangeArrowheads="1"/>
            </p:cNvSpPr>
            <p:nvPr/>
          </p:nvSpPr>
          <p:spPr bwMode="auto">
            <a:xfrm>
              <a:off x="8230362" y="5400294"/>
              <a:ext cx="40640" cy="430530"/>
            </a:xfrm>
            <a:custGeom>
              <a:avLst/>
              <a:gdLst>
                <a:gd name="T0" fmla="*/ 40259 w 40640"/>
                <a:gd name="T1" fmla="*/ 63754 h 430529"/>
                <a:gd name="T2" fmla="*/ 37211 w 40640"/>
                <a:gd name="T3" fmla="*/ 58547 h 430529"/>
                <a:gd name="T4" fmla="*/ 37211 w 40640"/>
                <a:gd name="T5" fmla="*/ 0 h 430529"/>
                <a:gd name="T6" fmla="*/ 3048 w 40640"/>
                <a:gd name="T7" fmla="*/ 0 h 430529"/>
                <a:gd name="T8" fmla="*/ 3048 w 40640"/>
                <a:gd name="T9" fmla="*/ 58508 h 430529"/>
                <a:gd name="T10" fmla="*/ 0 w 40640"/>
                <a:gd name="T11" fmla="*/ 63754 h 430529"/>
                <a:gd name="T12" fmla="*/ 0 w 40640"/>
                <a:gd name="T13" fmla="*/ 430530 h 430529"/>
                <a:gd name="T14" fmla="*/ 40259 w 40640"/>
                <a:gd name="T15" fmla="*/ 430530 h 430529"/>
                <a:gd name="T16" fmla="*/ 40259 w 40640"/>
                <a:gd name="T17" fmla="*/ 63754 h 4305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640"/>
                <a:gd name="T28" fmla="*/ 0 h 430529"/>
                <a:gd name="T29" fmla="*/ 40640 w 40640"/>
                <a:gd name="T30" fmla="*/ 430529 h 4305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640" h="430529">
                  <a:moveTo>
                    <a:pt x="40259" y="63754"/>
                  </a:moveTo>
                  <a:lnTo>
                    <a:pt x="37211" y="58547"/>
                  </a:lnTo>
                  <a:lnTo>
                    <a:pt x="37211" y="0"/>
                  </a:lnTo>
                  <a:lnTo>
                    <a:pt x="3048" y="0"/>
                  </a:lnTo>
                  <a:lnTo>
                    <a:pt x="3048" y="58508"/>
                  </a:lnTo>
                  <a:lnTo>
                    <a:pt x="0" y="63754"/>
                  </a:lnTo>
                  <a:lnTo>
                    <a:pt x="0" y="430530"/>
                  </a:lnTo>
                  <a:lnTo>
                    <a:pt x="40259" y="430530"/>
                  </a:lnTo>
                  <a:lnTo>
                    <a:pt x="40259" y="63754"/>
                  </a:lnTo>
                  <a:close/>
                </a:path>
              </a:pathLst>
            </a:custGeom>
            <a:solidFill>
              <a:srgbClr val="000000"/>
            </a:solidFill>
            <a:ln w="9525">
              <a:noFill/>
              <a:miter lim="800000"/>
              <a:headEnd/>
              <a:tailEnd/>
            </a:ln>
          </p:spPr>
          <p:txBody>
            <a:bodyPr lIns="0" tIns="0" rIns="0" bIns="0"/>
            <a:lstStyle/>
            <a:p>
              <a:endParaRPr lang="es-AR"/>
            </a:p>
          </p:txBody>
        </p:sp>
      </p:grpSp>
      <p:sp>
        <p:nvSpPr>
          <p:cNvPr id="72" name="object 72"/>
          <p:cNvSpPr txBox="1"/>
          <p:nvPr/>
        </p:nvSpPr>
        <p:spPr>
          <a:xfrm>
            <a:off x="7007798" y="5582854"/>
            <a:ext cx="265942" cy="267381"/>
          </a:xfrm>
          <a:prstGeom prst="rect">
            <a:avLst/>
          </a:prstGeom>
        </p:spPr>
        <p:txBody>
          <a:bodyPr lIns="0" tIns="13335" rIns="0" bIns="0">
            <a:spAutoFit/>
          </a:bodyPr>
          <a:lstStyle/>
          <a:p>
            <a:pPr marL="38100">
              <a:spcBef>
                <a:spcPts val="105"/>
              </a:spcBef>
              <a:defRPr/>
            </a:pPr>
            <a:r>
              <a:rPr sz="1650" spc="-25" dirty="0">
                <a:latin typeface="Arial"/>
                <a:cs typeface="Arial"/>
              </a:rPr>
              <a:t>V</a:t>
            </a:r>
            <a:r>
              <a:rPr sz="1650" spc="-37" baseline="-15151" dirty="0">
                <a:latin typeface="Arial"/>
                <a:cs typeface="Arial"/>
              </a:rPr>
              <a:t>T</a:t>
            </a:r>
            <a:endParaRPr sz="1650" baseline="-15151">
              <a:latin typeface="Arial"/>
              <a:cs typeface="Arial"/>
            </a:endParaRPr>
          </a:p>
        </p:txBody>
      </p:sp>
      <p:pic>
        <p:nvPicPr>
          <p:cNvPr id="69688" name="object 73"/>
          <p:cNvPicPr>
            <a:picLocks noChangeAspect="1" noChangeArrowheads="1"/>
          </p:cNvPicPr>
          <p:nvPr/>
        </p:nvPicPr>
        <p:blipFill>
          <a:blip r:embed="rId10"/>
          <a:srcRect/>
          <a:stretch>
            <a:fillRect/>
          </a:stretch>
        </p:blipFill>
        <p:spPr bwMode="auto">
          <a:xfrm>
            <a:off x="8936230" y="5180203"/>
            <a:ext cx="155945" cy="348381"/>
          </a:xfrm>
          <a:prstGeom prst="rect">
            <a:avLst/>
          </a:prstGeom>
          <a:noFill/>
          <a:ln w="9525">
            <a:noFill/>
            <a:miter lim="800000"/>
            <a:headEnd/>
            <a:tailEnd/>
          </a:ln>
        </p:spPr>
      </p:pic>
      <p:sp>
        <p:nvSpPr>
          <p:cNvPr id="74" name="object 74"/>
          <p:cNvSpPr txBox="1"/>
          <p:nvPr/>
        </p:nvSpPr>
        <p:spPr>
          <a:xfrm>
            <a:off x="7800056" y="6797812"/>
            <a:ext cx="247842" cy="267381"/>
          </a:xfrm>
          <a:prstGeom prst="rect">
            <a:avLst/>
          </a:prstGeom>
        </p:spPr>
        <p:txBody>
          <a:bodyPr lIns="0" tIns="13335" rIns="0" bIns="0">
            <a:spAutoFit/>
          </a:bodyPr>
          <a:lstStyle/>
          <a:p>
            <a:pPr marL="38100">
              <a:spcBef>
                <a:spcPts val="105"/>
              </a:spcBef>
              <a:defRPr/>
            </a:pPr>
            <a:r>
              <a:rPr sz="2475" spc="-37" baseline="10101" dirty="0">
                <a:latin typeface="Arial"/>
                <a:cs typeface="Arial"/>
              </a:rPr>
              <a:t>I</a:t>
            </a:r>
            <a:r>
              <a:rPr sz="1100" spc="-25" dirty="0">
                <a:latin typeface="Arial"/>
                <a:cs typeface="Arial"/>
              </a:rPr>
              <a:t>Lv</a:t>
            </a:r>
            <a:endParaRPr sz="1100">
              <a:latin typeface="Arial"/>
              <a:cs typeface="Arial"/>
            </a:endParaRPr>
          </a:p>
        </p:txBody>
      </p:sp>
      <p:sp>
        <p:nvSpPr>
          <p:cNvPr id="75" name="object 75"/>
          <p:cNvSpPr txBox="1"/>
          <p:nvPr/>
        </p:nvSpPr>
        <p:spPr>
          <a:xfrm>
            <a:off x="9076859" y="5078664"/>
            <a:ext cx="193539" cy="267381"/>
          </a:xfrm>
          <a:prstGeom prst="rect">
            <a:avLst/>
          </a:prstGeom>
        </p:spPr>
        <p:txBody>
          <a:bodyPr lIns="0" tIns="13335" rIns="0" bIns="0">
            <a:spAutoFit/>
          </a:bodyPr>
          <a:lstStyle/>
          <a:p>
            <a:pPr marL="38100">
              <a:spcBef>
                <a:spcPts val="105"/>
              </a:spcBef>
              <a:defRPr/>
            </a:pPr>
            <a:r>
              <a:rPr sz="1650" spc="-25" dirty="0">
                <a:latin typeface="Arial"/>
                <a:cs typeface="Arial"/>
              </a:rPr>
              <a:t>I</a:t>
            </a:r>
            <a:r>
              <a:rPr sz="1650" spc="-37" baseline="-15151" dirty="0">
                <a:latin typeface="Arial"/>
                <a:cs typeface="Arial"/>
              </a:rPr>
              <a:t>T</a:t>
            </a:r>
            <a:endParaRPr sz="1650" baseline="-15151">
              <a:latin typeface="Arial"/>
              <a:cs typeface="Arial"/>
            </a:endParaRPr>
          </a:p>
        </p:txBody>
      </p:sp>
      <p:sp>
        <p:nvSpPr>
          <p:cNvPr id="69691" name="object 76"/>
          <p:cNvSpPr>
            <a:spLocks noChangeArrowheads="1"/>
          </p:cNvSpPr>
          <p:nvPr/>
        </p:nvSpPr>
        <p:spPr bwMode="auto">
          <a:xfrm>
            <a:off x="6931217" y="6477441"/>
            <a:ext cx="889725" cy="1025887"/>
          </a:xfrm>
          <a:custGeom>
            <a:avLst/>
            <a:gdLst>
              <a:gd name="T0" fmla="*/ 651256 w 1014729"/>
              <a:gd name="T1" fmla="*/ 0 h 930909"/>
              <a:gd name="T2" fmla="*/ 518668 w 1014729"/>
              <a:gd name="T3" fmla="*/ 61734 h 930909"/>
              <a:gd name="T4" fmla="*/ 512572 w 1014729"/>
              <a:gd name="T5" fmla="*/ 65544 h 930909"/>
              <a:gd name="T6" fmla="*/ 509524 w 1014729"/>
              <a:gd name="T7" fmla="*/ 73177 h 930909"/>
              <a:gd name="T8" fmla="*/ 512572 w 1014729"/>
              <a:gd name="T9" fmla="*/ 80035 h 930909"/>
              <a:gd name="T10" fmla="*/ 515620 w 1014729"/>
              <a:gd name="T11" fmla="*/ 86131 h 930909"/>
              <a:gd name="T12" fmla="*/ 523240 w 1014729"/>
              <a:gd name="T13" fmla="*/ 89179 h 930909"/>
              <a:gd name="T14" fmla="*/ 597154 w 1014729"/>
              <a:gd name="T15" fmla="*/ 55092 h 930909"/>
              <a:gd name="T16" fmla="*/ 0 w 1014729"/>
              <a:gd name="T17" fmla="*/ 915416 h 930909"/>
              <a:gd name="T18" fmla="*/ 22098 w 1014729"/>
              <a:gd name="T19" fmla="*/ 930656 h 930909"/>
              <a:gd name="T20" fmla="*/ 619125 w 1014729"/>
              <a:gd name="T21" fmla="*/ 70675 h 930909"/>
              <a:gd name="T22" fmla="*/ 613156 w 1014729"/>
              <a:gd name="T23" fmla="*/ 144056 h 930909"/>
              <a:gd name="T24" fmla="*/ 613156 w 1014729"/>
              <a:gd name="T25" fmla="*/ 151676 h 930909"/>
              <a:gd name="T26" fmla="*/ 618490 w 1014729"/>
              <a:gd name="T27" fmla="*/ 157784 h 930909"/>
              <a:gd name="T28" fmla="*/ 632968 w 1014729"/>
              <a:gd name="T29" fmla="*/ 159296 h 930909"/>
              <a:gd name="T30" fmla="*/ 639826 w 1014729"/>
              <a:gd name="T31" fmla="*/ 153212 h 930909"/>
              <a:gd name="T32" fmla="*/ 639826 w 1014729"/>
              <a:gd name="T33" fmla="*/ 146342 h 930909"/>
              <a:gd name="T34" fmla="*/ 651256 w 1014729"/>
              <a:gd name="T35" fmla="*/ 0 h 930909"/>
              <a:gd name="T36" fmla="*/ 1014476 w 1014729"/>
              <a:gd name="T37" fmla="*/ 211048 h 930909"/>
              <a:gd name="T38" fmla="*/ 1014095 w 1014729"/>
              <a:gd name="T39" fmla="*/ 203327 h 930909"/>
              <a:gd name="T40" fmla="*/ 1010920 w 1014729"/>
              <a:gd name="T41" fmla="*/ 196456 h 930909"/>
              <a:gd name="T42" fmla="*/ 1005205 w 1014729"/>
              <a:gd name="T43" fmla="*/ 191312 h 930909"/>
              <a:gd name="T44" fmla="*/ 997458 w 1014729"/>
              <a:gd name="T45" fmla="*/ 188849 h 930909"/>
              <a:gd name="T46" fmla="*/ 989711 w 1014729"/>
              <a:gd name="T47" fmla="*/ 189318 h 930909"/>
              <a:gd name="T48" fmla="*/ 982853 w 1014729"/>
              <a:gd name="T49" fmla="*/ 192493 h 930909"/>
              <a:gd name="T50" fmla="*/ 977773 w 1014729"/>
              <a:gd name="T51" fmla="*/ 198170 h 930909"/>
              <a:gd name="T52" fmla="*/ 945007 w 1014729"/>
              <a:gd name="T53" fmla="*/ 254457 h 930909"/>
              <a:gd name="T54" fmla="*/ 945007 w 1014729"/>
              <a:gd name="T55" fmla="*/ 51066 h 930909"/>
              <a:gd name="T56" fmla="*/ 904494 w 1014729"/>
              <a:gd name="T57" fmla="*/ 51066 h 930909"/>
              <a:gd name="T58" fmla="*/ 904494 w 1014729"/>
              <a:gd name="T59" fmla="*/ 254457 h 930909"/>
              <a:gd name="T60" fmla="*/ 924687 w 1014729"/>
              <a:gd name="T61" fmla="*/ 289153 h 930909"/>
              <a:gd name="T62" fmla="*/ 871728 w 1014729"/>
              <a:gd name="T63" fmla="*/ 198170 h 930909"/>
              <a:gd name="T64" fmla="*/ 866521 w 1014729"/>
              <a:gd name="T65" fmla="*/ 192493 h 930909"/>
              <a:gd name="T66" fmla="*/ 859790 w 1014729"/>
              <a:gd name="T67" fmla="*/ 189318 h 930909"/>
              <a:gd name="T68" fmla="*/ 852297 w 1014729"/>
              <a:gd name="T69" fmla="*/ 188849 h 930909"/>
              <a:gd name="T70" fmla="*/ 845058 w 1014729"/>
              <a:gd name="T71" fmla="*/ 191312 h 930909"/>
              <a:gd name="T72" fmla="*/ 838962 w 1014729"/>
              <a:gd name="T73" fmla="*/ 196456 h 930909"/>
              <a:gd name="T74" fmla="*/ 835533 w 1014729"/>
              <a:gd name="T75" fmla="*/ 203314 h 930909"/>
              <a:gd name="T76" fmla="*/ 834898 w 1014729"/>
              <a:gd name="T77" fmla="*/ 211048 h 930909"/>
              <a:gd name="T78" fmla="*/ 837438 w 1014729"/>
              <a:gd name="T79" fmla="*/ 218757 h 930909"/>
              <a:gd name="T80" fmla="*/ 925068 w 1014729"/>
              <a:gd name="T81" fmla="*/ 368147 h 930909"/>
              <a:gd name="T82" fmla="*/ 1012063 w 1014729"/>
              <a:gd name="T83" fmla="*/ 218757 h 930909"/>
              <a:gd name="T84" fmla="*/ 1014476 w 1014729"/>
              <a:gd name="T85" fmla="*/ 211048 h 9309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14729"/>
              <a:gd name="T130" fmla="*/ 0 h 930909"/>
              <a:gd name="T131" fmla="*/ 1014729 w 1014729"/>
              <a:gd name="T132" fmla="*/ 930909 h 93090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14729" h="930909">
                <a:moveTo>
                  <a:pt x="651256" y="0"/>
                </a:moveTo>
                <a:lnTo>
                  <a:pt x="518668" y="61734"/>
                </a:lnTo>
                <a:lnTo>
                  <a:pt x="512572" y="65544"/>
                </a:lnTo>
                <a:lnTo>
                  <a:pt x="509524" y="73177"/>
                </a:lnTo>
                <a:lnTo>
                  <a:pt x="512572" y="80035"/>
                </a:lnTo>
                <a:lnTo>
                  <a:pt x="515620" y="86131"/>
                </a:lnTo>
                <a:lnTo>
                  <a:pt x="523240" y="89179"/>
                </a:lnTo>
                <a:lnTo>
                  <a:pt x="597154" y="55092"/>
                </a:lnTo>
                <a:lnTo>
                  <a:pt x="0" y="915416"/>
                </a:lnTo>
                <a:lnTo>
                  <a:pt x="22098" y="930656"/>
                </a:lnTo>
                <a:lnTo>
                  <a:pt x="619125" y="70675"/>
                </a:lnTo>
                <a:lnTo>
                  <a:pt x="613156" y="144056"/>
                </a:lnTo>
                <a:lnTo>
                  <a:pt x="613156" y="151676"/>
                </a:lnTo>
                <a:lnTo>
                  <a:pt x="618490" y="157784"/>
                </a:lnTo>
                <a:lnTo>
                  <a:pt x="632968" y="159296"/>
                </a:lnTo>
                <a:lnTo>
                  <a:pt x="639826" y="153212"/>
                </a:lnTo>
                <a:lnTo>
                  <a:pt x="639826" y="146342"/>
                </a:lnTo>
                <a:lnTo>
                  <a:pt x="651256" y="0"/>
                </a:lnTo>
                <a:close/>
              </a:path>
              <a:path w="1014729" h="930909">
                <a:moveTo>
                  <a:pt x="1014476" y="211048"/>
                </a:moveTo>
                <a:lnTo>
                  <a:pt x="1014095" y="203327"/>
                </a:lnTo>
                <a:lnTo>
                  <a:pt x="1010920" y="196456"/>
                </a:lnTo>
                <a:lnTo>
                  <a:pt x="1005205" y="191312"/>
                </a:lnTo>
                <a:lnTo>
                  <a:pt x="997458" y="188849"/>
                </a:lnTo>
                <a:lnTo>
                  <a:pt x="989711" y="189318"/>
                </a:lnTo>
                <a:lnTo>
                  <a:pt x="982853" y="192493"/>
                </a:lnTo>
                <a:lnTo>
                  <a:pt x="977773" y="198170"/>
                </a:lnTo>
                <a:lnTo>
                  <a:pt x="945007" y="254457"/>
                </a:lnTo>
                <a:lnTo>
                  <a:pt x="945007" y="51066"/>
                </a:lnTo>
                <a:lnTo>
                  <a:pt x="904494" y="51066"/>
                </a:lnTo>
                <a:lnTo>
                  <a:pt x="904494" y="254457"/>
                </a:lnTo>
                <a:lnTo>
                  <a:pt x="924687" y="289153"/>
                </a:lnTo>
                <a:lnTo>
                  <a:pt x="871728" y="198170"/>
                </a:lnTo>
                <a:lnTo>
                  <a:pt x="866521" y="192493"/>
                </a:lnTo>
                <a:lnTo>
                  <a:pt x="859790" y="189318"/>
                </a:lnTo>
                <a:lnTo>
                  <a:pt x="852297" y="188849"/>
                </a:lnTo>
                <a:lnTo>
                  <a:pt x="845058" y="191312"/>
                </a:lnTo>
                <a:lnTo>
                  <a:pt x="838962" y="196456"/>
                </a:lnTo>
                <a:lnTo>
                  <a:pt x="835533" y="203314"/>
                </a:lnTo>
                <a:lnTo>
                  <a:pt x="834898" y="211048"/>
                </a:lnTo>
                <a:lnTo>
                  <a:pt x="837438" y="218757"/>
                </a:lnTo>
                <a:lnTo>
                  <a:pt x="925068" y="368147"/>
                </a:lnTo>
                <a:lnTo>
                  <a:pt x="1012063" y="218757"/>
                </a:lnTo>
                <a:lnTo>
                  <a:pt x="1014476" y="211048"/>
                </a:lnTo>
                <a:close/>
              </a:path>
            </a:pathLst>
          </a:custGeom>
          <a:solidFill>
            <a:srgbClr val="000000"/>
          </a:solidFill>
          <a:ln w="9525">
            <a:noFill/>
            <a:miter lim="800000"/>
            <a:headEnd/>
            <a:tailEnd/>
          </a:ln>
        </p:spPr>
        <p:txBody>
          <a:bodyPr lIns="0" tIns="0" rIns="0" bIns="0"/>
          <a:lstStyle/>
          <a:p>
            <a:endParaRPr lang="es-AR"/>
          </a:p>
        </p:txBody>
      </p:sp>
      <p:sp>
        <p:nvSpPr>
          <p:cNvPr id="69692" name="object 77"/>
          <p:cNvSpPr>
            <a:spLocks noChangeArrowheads="1"/>
          </p:cNvSpPr>
          <p:nvPr/>
        </p:nvSpPr>
        <p:spPr bwMode="auto">
          <a:xfrm>
            <a:off x="4316347" y="3569596"/>
            <a:ext cx="632136" cy="17507"/>
          </a:xfrm>
          <a:custGeom>
            <a:avLst/>
            <a:gdLst>
              <a:gd name="T0" fmla="*/ 719327 w 719454"/>
              <a:gd name="T1" fmla="*/ 0 h 15239"/>
              <a:gd name="T2" fmla="*/ 0 w 719454"/>
              <a:gd name="T3" fmla="*/ 0 h 15239"/>
              <a:gd name="T4" fmla="*/ 0 w 719454"/>
              <a:gd name="T5" fmla="*/ 15239 h 15239"/>
              <a:gd name="T6" fmla="*/ 719327 w 719454"/>
              <a:gd name="T7" fmla="*/ 15239 h 15239"/>
              <a:gd name="T8" fmla="*/ 719327 w 719454"/>
              <a:gd name="T9" fmla="*/ 0 h 15239"/>
              <a:gd name="T10" fmla="*/ 0 60000 65536"/>
              <a:gd name="T11" fmla="*/ 0 60000 65536"/>
              <a:gd name="T12" fmla="*/ 0 60000 65536"/>
              <a:gd name="T13" fmla="*/ 0 60000 65536"/>
              <a:gd name="T14" fmla="*/ 0 60000 65536"/>
              <a:gd name="T15" fmla="*/ 0 w 719454"/>
              <a:gd name="T16" fmla="*/ 0 h 15239"/>
              <a:gd name="T17" fmla="*/ 719454 w 719454"/>
              <a:gd name="T18" fmla="*/ 15239 h 15239"/>
            </a:gdLst>
            <a:ahLst/>
            <a:cxnLst>
              <a:cxn ang="T10">
                <a:pos x="T0" y="T1"/>
              </a:cxn>
              <a:cxn ang="T11">
                <a:pos x="T2" y="T3"/>
              </a:cxn>
              <a:cxn ang="T12">
                <a:pos x="T4" y="T5"/>
              </a:cxn>
              <a:cxn ang="T13">
                <a:pos x="T6" y="T7"/>
              </a:cxn>
              <a:cxn ang="T14">
                <a:pos x="T8" y="T9"/>
              </a:cxn>
            </a:cxnLst>
            <a:rect l="T15" t="T16" r="T17" b="T18"/>
            <a:pathLst>
              <a:path w="719454" h="15239">
                <a:moveTo>
                  <a:pt x="719327" y="0"/>
                </a:moveTo>
                <a:lnTo>
                  <a:pt x="0" y="0"/>
                </a:lnTo>
                <a:lnTo>
                  <a:pt x="0" y="15239"/>
                </a:lnTo>
                <a:lnTo>
                  <a:pt x="719327" y="15239"/>
                </a:lnTo>
                <a:lnTo>
                  <a:pt x="719327" y="0"/>
                </a:lnTo>
                <a:close/>
              </a:path>
            </a:pathLst>
          </a:custGeom>
          <a:solidFill>
            <a:srgbClr val="000000"/>
          </a:solidFill>
          <a:ln w="9525">
            <a:noFill/>
            <a:miter lim="800000"/>
            <a:headEnd/>
            <a:tailEnd/>
          </a:ln>
        </p:spPr>
        <p:txBody>
          <a:bodyPr lIns="0" tIns="0" rIns="0" bIns="0"/>
          <a:lstStyle/>
          <a:p>
            <a:endParaRPr lang="es-AR"/>
          </a:p>
        </p:txBody>
      </p:sp>
      <p:sp>
        <p:nvSpPr>
          <p:cNvPr id="78" name="object 78"/>
          <p:cNvSpPr txBox="1"/>
          <p:nvPr/>
        </p:nvSpPr>
        <p:spPr>
          <a:xfrm>
            <a:off x="4321916" y="3616863"/>
            <a:ext cx="618212" cy="377026"/>
          </a:xfrm>
          <a:prstGeom prst="rect">
            <a:avLst/>
          </a:prstGeom>
        </p:spPr>
        <p:txBody>
          <a:bodyPr lIns="0" tIns="15240" rIns="0" bIns="0">
            <a:spAutoFit/>
          </a:bodyPr>
          <a:lstStyle/>
          <a:p>
            <a:pPr marL="38100">
              <a:spcBef>
                <a:spcPts val="120"/>
              </a:spcBef>
              <a:defRPr/>
            </a:pPr>
            <a:r>
              <a:rPr sz="1950" spc="165" baseline="12820" dirty="0">
                <a:latin typeface="Cambria Math"/>
                <a:cs typeface="Cambria Math"/>
              </a:rPr>
              <a:t>𝑓</a:t>
            </a:r>
            <a:r>
              <a:rPr sz="1050" spc="110" dirty="0">
                <a:latin typeface="Cambria Math"/>
                <a:cs typeface="Cambria Math"/>
              </a:rPr>
              <a:t>𝑝𝑟𝑢𝑒𝑏𝑎</a:t>
            </a:r>
            <a:endParaRPr sz="1050">
              <a:latin typeface="Cambria Math"/>
              <a:cs typeface="Cambria Math"/>
            </a:endParaRPr>
          </a:p>
        </p:txBody>
      </p:sp>
      <p:sp>
        <p:nvSpPr>
          <p:cNvPr id="79" name="object 79"/>
          <p:cNvSpPr txBox="1"/>
          <p:nvPr/>
        </p:nvSpPr>
        <p:spPr>
          <a:xfrm>
            <a:off x="2866890" y="3385776"/>
            <a:ext cx="2542467" cy="566822"/>
          </a:xfrm>
          <a:prstGeom prst="rect">
            <a:avLst/>
          </a:prstGeom>
        </p:spPr>
        <p:txBody>
          <a:bodyPr lIns="0" tIns="12700" rIns="0" bIns="0">
            <a:spAutoFit/>
          </a:bodyPr>
          <a:lstStyle/>
          <a:p>
            <a:pPr marL="38100">
              <a:spcBef>
                <a:spcPts val="100"/>
              </a:spcBef>
              <a:defRPr/>
            </a:pPr>
            <a:r>
              <a:rPr dirty="0">
                <a:latin typeface="Cambria Math"/>
                <a:cs typeface="Cambria Math"/>
              </a:rPr>
              <a:t>𝑇𝑖𝑒𝑚𝑝𝑜</a:t>
            </a:r>
            <a:r>
              <a:rPr spc="145" dirty="0">
                <a:latin typeface="Cambria Math"/>
                <a:cs typeface="Cambria Math"/>
              </a:rPr>
              <a:t> </a:t>
            </a:r>
            <a:r>
              <a:rPr dirty="0">
                <a:latin typeface="Cambria Math"/>
                <a:cs typeface="Cambria Math"/>
              </a:rPr>
              <a:t>=</a:t>
            </a:r>
            <a:r>
              <a:rPr spc="105" dirty="0">
                <a:latin typeface="Cambria Math"/>
                <a:cs typeface="Cambria Math"/>
              </a:rPr>
              <a:t> </a:t>
            </a:r>
            <a:r>
              <a:rPr dirty="0">
                <a:latin typeface="Cambria Math"/>
                <a:cs typeface="Cambria Math"/>
              </a:rPr>
              <a:t>120𝑥</a:t>
            </a:r>
            <a:r>
              <a:rPr spc="-25" dirty="0">
                <a:latin typeface="Cambria Math"/>
                <a:cs typeface="Cambria Math"/>
              </a:rPr>
              <a:t> </a:t>
            </a:r>
            <a:r>
              <a:rPr sz="1950" spc="172" baseline="44871" dirty="0">
                <a:latin typeface="Cambria Math"/>
                <a:cs typeface="Cambria Math"/>
              </a:rPr>
              <a:t>𝑓</a:t>
            </a:r>
            <a:r>
              <a:rPr sz="1575" spc="172" baseline="39682" dirty="0">
                <a:latin typeface="Cambria Math"/>
                <a:cs typeface="Cambria Math"/>
              </a:rPr>
              <a:t>𝑛𝑜𝑚𝑖𝑛𝑎𝑙</a:t>
            </a:r>
            <a:r>
              <a:rPr sz="1575" spc="330" baseline="39682" dirty="0">
                <a:latin typeface="Cambria Math"/>
                <a:cs typeface="Cambria Math"/>
              </a:rPr>
              <a:t> </a:t>
            </a:r>
            <a:r>
              <a:rPr spc="-20" dirty="0">
                <a:latin typeface="Calibri"/>
                <a:cs typeface="Calibri"/>
              </a:rPr>
              <a:t>&gt;15s</a:t>
            </a:r>
            <a:endParaRPr>
              <a:latin typeface="Calibri"/>
              <a:cs typeface="Calibri"/>
            </a:endParaRPr>
          </a:p>
        </p:txBody>
      </p:sp>
      <p:sp>
        <p:nvSpPr>
          <p:cNvPr id="80" name="Rectángulo 79"/>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5681" y="871829"/>
            <a:ext cx="3713450" cy="1120820"/>
          </a:xfrm>
        </p:spPr>
        <p:txBody>
          <a:bodyPr lIns="0" tIns="12700" rIns="0" bIns="0" rtlCol="0">
            <a:spAutoFit/>
          </a:bodyPr>
          <a:lstStyle/>
          <a:p>
            <a:pPr marL="12700">
              <a:spcBef>
                <a:spcPts val="100"/>
              </a:spcBef>
              <a:defRPr/>
            </a:pPr>
            <a:r>
              <a:rPr sz="3600" dirty="0">
                <a:latin typeface="Century Gothic"/>
                <a:cs typeface="Century Gothic"/>
              </a:rPr>
              <a:t>TENSIÓN</a:t>
            </a:r>
            <a:r>
              <a:rPr sz="3600" spc="5" dirty="0">
                <a:latin typeface="Century Gothic"/>
                <a:cs typeface="Century Gothic"/>
              </a:rPr>
              <a:t> </a:t>
            </a:r>
            <a:r>
              <a:rPr sz="3600" spc="-10" dirty="0">
                <a:latin typeface="Century Gothic"/>
                <a:cs typeface="Century Gothic"/>
              </a:rPr>
              <a:t>INDUCIDA</a:t>
            </a:r>
            <a:endParaRPr sz="3600" dirty="0">
              <a:latin typeface="Century Gothic"/>
              <a:cs typeface="Century Gothic"/>
            </a:endParaRPr>
          </a:p>
        </p:txBody>
      </p:sp>
      <p:sp>
        <p:nvSpPr>
          <p:cNvPr id="4" name="object 4"/>
          <p:cNvSpPr txBox="1"/>
          <p:nvPr/>
        </p:nvSpPr>
        <p:spPr>
          <a:xfrm>
            <a:off x="605681" y="2610234"/>
            <a:ext cx="5579225" cy="4781437"/>
          </a:xfrm>
          <a:prstGeom prst="rect">
            <a:avLst/>
          </a:prstGeom>
        </p:spPr>
        <p:txBody>
          <a:bodyPr lIns="0" tIns="13335" rIns="0" bIns="0">
            <a:spAutoFit/>
          </a:bodyPr>
          <a:lstStyle/>
          <a:p>
            <a:pPr marL="12700">
              <a:spcBef>
                <a:spcPts val="105"/>
              </a:spcBef>
              <a:defRPr/>
            </a:pPr>
            <a:r>
              <a:rPr sz="2000" b="1" dirty="0">
                <a:solidFill>
                  <a:srgbClr val="FF0000"/>
                </a:solidFill>
                <a:latin typeface="Calibri"/>
                <a:cs typeface="Calibri"/>
              </a:rPr>
              <a:t>CRITERIOS</a:t>
            </a:r>
            <a:r>
              <a:rPr sz="2000" b="1" spc="-45" dirty="0">
                <a:solidFill>
                  <a:srgbClr val="FF0000"/>
                </a:solidFill>
                <a:latin typeface="Calibri"/>
                <a:cs typeface="Calibri"/>
              </a:rPr>
              <a:t> </a:t>
            </a:r>
            <a:r>
              <a:rPr sz="2000" b="1" dirty="0">
                <a:solidFill>
                  <a:srgbClr val="FF0000"/>
                </a:solidFill>
                <a:latin typeface="Calibri"/>
                <a:cs typeface="Calibri"/>
              </a:rPr>
              <a:t>DE</a:t>
            </a:r>
            <a:r>
              <a:rPr sz="2000" b="1" spc="-30" dirty="0">
                <a:solidFill>
                  <a:srgbClr val="FF0000"/>
                </a:solidFill>
                <a:latin typeface="Calibri"/>
                <a:cs typeface="Calibri"/>
              </a:rPr>
              <a:t> </a:t>
            </a:r>
            <a:r>
              <a:rPr sz="2000" b="1" spc="-10" dirty="0">
                <a:solidFill>
                  <a:srgbClr val="FF0000"/>
                </a:solidFill>
                <a:latin typeface="Calibri"/>
                <a:cs typeface="Calibri"/>
              </a:rPr>
              <a:t>ACEPTACIÓN:</a:t>
            </a:r>
            <a:endParaRPr sz="2000">
              <a:latin typeface="Calibri"/>
              <a:cs typeface="Calibri"/>
            </a:endParaRPr>
          </a:p>
          <a:p>
            <a:pPr>
              <a:defRPr/>
            </a:pPr>
            <a:endParaRPr sz="2000">
              <a:latin typeface="Calibri"/>
              <a:cs typeface="Calibri"/>
            </a:endParaRPr>
          </a:p>
          <a:p>
            <a:pPr>
              <a:spcBef>
                <a:spcPts val="15"/>
              </a:spcBef>
              <a:defRPr/>
            </a:pPr>
            <a:endParaRPr sz="1750">
              <a:latin typeface="Calibri"/>
              <a:cs typeface="Calibri"/>
            </a:endParaRPr>
          </a:p>
          <a:p>
            <a:pPr marL="12700">
              <a:defRPr/>
            </a:pPr>
            <a:r>
              <a:rPr sz="2000" dirty="0">
                <a:latin typeface="Calibri"/>
                <a:cs typeface="Calibri"/>
              </a:rPr>
              <a:t>El</a:t>
            </a:r>
            <a:r>
              <a:rPr sz="2000" spc="140" dirty="0">
                <a:latin typeface="Calibri"/>
                <a:cs typeface="Calibri"/>
              </a:rPr>
              <a:t> </a:t>
            </a:r>
            <a:r>
              <a:rPr sz="2000" dirty="0">
                <a:latin typeface="Calibri"/>
                <a:cs typeface="Calibri"/>
              </a:rPr>
              <a:t>ensayo</a:t>
            </a:r>
            <a:r>
              <a:rPr sz="2000" spc="140" dirty="0">
                <a:latin typeface="Calibri"/>
                <a:cs typeface="Calibri"/>
              </a:rPr>
              <a:t> </a:t>
            </a:r>
            <a:r>
              <a:rPr sz="2000" dirty="0">
                <a:latin typeface="Calibri"/>
                <a:cs typeface="Calibri"/>
              </a:rPr>
              <a:t>pasa</a:t>
            </a:r>
            <a:r>
              <a:rPr sz="2000" spc="155" dirty="0">
                <a:latin typeface="Calibri"/>
                <a:cs typeface="Calibri"/>
              </a:rPr>
              <a:t> </a:t>
            </a:r>
            <a:r>
              <a:rPr sz="2000" dirty="0">
                <a:latin typeface="Calibri"/>
                <a:cs typeface="Calibri"/>
              </a:rPr>
              <a:t>si,</a:t>
            </a:r>
            <a:r>
              <a:rPr sz="2000" spc="165" dirty="0">
                <a:latin typeface="Calibri"/>
                <a:cs typeface="Calibri"/>
              </a:rPr>
              <a:t> </a:t>
            </a:r>
            <a:r>
              <a:rPr sz="2000" dirty="0">
                <a:latin typeface="Calibri"/>
                <a:cs typeface="Calibri"/>
              </a:rPr>
              <a:t>no</a:t>
            </a:r>
            <a:r>
              <a:rPr sz="2000" spc="145" dirty="0">
                <a:latin typeface="Calibri"/>
                <a:cs typeface="Calibri"/>
              </a:rPr>
              <a:t> </a:t>
            </a:r>
            <a:r>
              <a:rPr sz="2000" dirty="0">
                <a:latin typeface="Calibri"/>
                <a:cs typeface="Calibri"/>
              </a:rPr>
              <a:t>se</a:t>
            </a:r>
            <a:r>
              <a:rPr sz="2000" spc="160" dirty="0">
                <a:latin typeface="Calibri"/>
                <a:cs typeface="Calibri"/>
              </a:rPr>
              <a:t> </a:t>
            </a:r>
            <a:r>
              <a:rPr sz="2000" dirty="0">
                <a:latin typeface="Calibri"/>
                <a:cs typeface="Calibri"/>
              </a:rPr>
              <a:t>observa</a:t>
            </a:r>
            <a:r>
              <a:rPr sz="2000" spc="155" dirty="0">
                <a:latin typeface="Calibri"/>
                <a:cs typeface="Calibri"/>
              </a:rPr>
              <a:t> </a:t>
            </a:r>
            <a:r>
              <a:rPr sz="2000" dirty="0">
                <a:latin typeface="Calibri"/>
                <a:cs typeface="Calibri"/>
              </a:rPr>
              <a:t>nada</a:t>
            </a:r>
            <a:r>
              <a:rPr sz="2000" spc="160" dirty="0">
                <a:latin typeface="Calibri"/>
                <a:cs typeface="Calibri"/>
              </a:rPr>
              <a:t> </a:t>
            </a:r>
            <a:r>
              <a:rPr sz="2000" dirty="0">
                <a:latin typeface="Calibri"/>
                <a:cs typeface="Calibri"/>
              </a:rPr>
              <a:t>inusual</a:t>
            </a:r>
            <a:r>
              <a:rPr sz="2000" spc="150" dirty="0">
                <a:latin typeface="Calibri"/>
                <a:cs typeface="Calibri"/>
              </a:rPr>
              <a:t> </a:t>
            </a:r>
            <a:r>
              <a:rPr sz="2000" dirty="0">
                <a:latin typeface="Calibri"/>
                <a:cs typeface="Calibri"/>
              </a:rPr>
              <a:t>como</a:t>
            </a:r>
            <a:r>
              <a:rPr sz="2000" spc="160" dirty="0">
                <a:latin typeface="Calibri"/>
                <a:cs typeface="Calibri"/>
              </a:rPr>
              <a:t> </a:t>
            </a:r>
            <a:r>
              <a:rPr sz="2000" spc="-10" dirty="0">
                <a:latin typeface="Calibri"/>
                <a:cs typeface="Calibri"/>
              </a:rPr>
              <a:t>sonidos</a:t>
            </a:r>
            <a:endParaRPr sz="2000">
              <a:latin typeface="Calibri"/>
              <a:cs typeface="Calibri"/>
            </a:endParaRPr>
          </a:p>
          <a:p>
            <a:pPr marL="12700">
              <a:spcBef>
                <a:spcPts val="5"/>
              </a:spcBef>
              <a:defRPr/>
            </a:pPr>
            <a:r>
              <a:rPr sz="2000" dirty="0">
                <a:latin typeface="Calibri"/>
                <a:cs typeface="Calibri"/>
              </a:rPr>
              <a:t>raros,</a:t>
            </a:r>
            <a:r>
              <a:rPr sz="2000" spc="-30" dirty="0">
                <a:latin typeface="Calibri"/>
                <a:cs typeface="Calibri"/>
              </a:rPr>
              <a:t> </a:t>
            </a:r>
            <a:r>
              <a:rPr sz="2000" dirty="0">
                <a:latin typeface="Calibri"/>
                <a:cs typeface="Calibri"/>
              </a:rPr>
              <a:t>variación</a:t>
            </a:r>
            <a:r>
              <a:rPr sz="2000" spc="-30" dirty="0">
                <a:latin typeface="Calibri"/>
                <a:cs typeface="Calibri"/>
              </a:rPr>
              <a:t> </a:t>
            </a:r>
            <a:r>
              <a:rPr sz="2000" dirty="0">
                <a:latin typeface="Calibri"/>
                <a:cs typeface="Calibri"/>
              </a:rPr>
              <a:t>de</a:t>
            </a:r>
            <a:r>
              <a:rPr sz="2000" spc="-40" dirty="0">
                <a:latin typeface="Calibri"/>
                <a:cs typeface="Calibri"/>
              </a:rPr>
              <a:t> </a:t>
            </a:r>
            <a:r>
              <a:rPr sz="2000" dirty="0">
                <a:latin typeface="Calibri"/>
                <a:cs typeface="Calibri"/>
              </a:rPr>
              <a:t>la</a:t>
            </a:r>
            <a:r>
              <a:rPr sz="2000" spc="-30" dirty="0">
                <a:latin typeface="Calibri"/>
                <a:cs typeface="Calibri"/>
              </a:rPr>
              <a:t> </a:t>
            </a:r>
            <a:r>
              <a:rPr sz="2000" dirty="0">
                <a:latin typeface="Calibri"/>
                <a:cs typeface="Calibri"/>
              </a:rPr>
              <a:t>corriente</a:t>
            </a:r>
            <a:r>
              <a:rPr sz="2000" spc="-15" dirty="0">
                <a:latin typeface="Calibri"/>
                <a:cs typeface="Calibri"/>
              </a:rPr>
              <a:t> </a:t>
            </a:r>
            <a:r>
              <a:rPr sz="2000" dirty="0">
                <a:latin typeface="Calibri"/>
                <a:cs typeface="Calibri"/>
              </a:rPr>
              <a:t>o</a:t>
            </a:r>
            <a:r>
              <a:rPr sz="2000" spc="-45" dirty="0">
                <a:latin typeface="Calibri"/>
                <a:cs typeface="Calibri"/>
              </a:rPr>
              <a:t> </a:t>
            </a:r>
            <a:r>
              <a:rPr sz="2000" dirty="0">
                <a:latin typeface="Calibri"/>
                <a:cs typeface="Calibri"/>
              </a:rPr>
              <a:t>el</a:t>
            </a:r>
            <a:r>
              <a:rPr sz="2000" spc="-20" dirty="0">
                <a:latin typeface="Calibri"/>
                <a:cs typeface="Calibri"/>
              </a:rPr>
              <a:t> </a:t>
            </a:r>
            <a:r>
              <a:rPr sz="2000" spc="-10" dirty="0">
                <a:latin typeface="Calibri"/>
                <a:cs typeface="Calibri"/>
              </a:rPr>
              <a:t>voltaje</a:t>
            </a:r>
            <a:endParaRPr sz="2000">
              <a:latin typeface="Calibri"/>
              <a:cs typeface="Calibri"/>
            </a:endParaRPr>
          </a:p>
          <a:p>
            <a:pPr>
              <a:defRPr/>
            </a:pPr>
            <a:endParaRPr sz="2000">
              <a:latin typeface="Calibri"/>
              <a:cs typeface="Calibri"/>
            </a:endParaRPr>
          </a:p>
          <a:p>
            <a:pPr>
              <a:spcBef>
                <a:spcPts val="55"/>
              </a:spcBef>
              <a:defRPr/>
            </a:pPr>
            <a:endParaRPr sz="1550">
              <a:latin typeface="Calibri"/>
              <a:cs typeface="Calibri"/>
            </a:endParaRPr>
          </a:p>
          <a:p>
            <a:pPr marL="12700">
              <a:tabLst>
                <a:tab pos="407034" algn="l"/>
                <a:tab pos="1310640" algn="l"/>
                <a:tab pos="2131060" algn="l"/>
                <a:tab pos="3442970" algn="l"/>
                <a:tab pos="3743325" algn="l"/>
                <a:tab pos="4836160" algn="l"/>
                <a:tab pos="5560060" algn="l"/>
                <a:tab pos="6121400" algn="l"/>
              </a:tabLst>
              <a:defRPr/>
            </a:pPr>
            <a:r>
              <a:rPr sz="2000" spc="-25" dirty="0">
                <a:latin typeface="Calibri"/>
                <a:cs typeface="Calibri"/>
              </a:rPr>
              <a:t>La</a:t>
            </a:r>
            <a:r>
              <a:rPr sz="2000" dirty="0">
                <a:latin typeface="Calibri"/>
                <a:cs typeface="Calibri"/>
              </a:rPr>
              <a:t>	</a:t>
            </a:r>
            <a:r>
              <a:rPr sz="2000" spc="-10" dirty="0">
                <a:latin typeface="Calibri"/>
                <a:cs typeface="Calibri"/>
              </a:rPr>
              <a:t>prueba</a:t>
            </a:r>
            <a:r>
              <a:rPr sz="2000" dirty="0">
                <a:latin typeface="Calibri"/>
                <a:cs typeface="Calibri"/>
              </a:rPr>
              <a:t>	</a:t>
            </a:r>
            <a:r>
              <a:rPr sz="2000" spc="-10" dirty="0">
                <a:latin typeface="Calibri"/>
                <a:cs typeface="Calibri"/>
              </a:rPr>
              <a:t>puede</a:t>
            </a:r>
            <a:r>
              <a:rPr sz="2000" dirty="0">
                <a:latin typeface="Calibri"/>
                <a:cs typeface="Calibri"/>
              </a:rPr>
              <a:t>	</a:t>
            </a:r>
            <a:r>
              <a:rPr sz="2000" spc="-10" dirty="0">
                <a:latin typeface="Calibri"/>
                <a:cs typeface="Calibri"/>
              </a:rPr>
              <a:t>extenderse</a:t>
            </a:r>
            <a:r>
              <a:rPr sz="2000" dirty="0">
                <a:latin typeface="Calibri"/>
                <a:cs typeface="Calibri"/>
              </a:rPr>
              <a:t>	</a:t>
            </a:r>
            <a:r>
              <a:rPr sz="2000" spc="-50" dirty="0">
                <a:latin typeface="Calibri"/>
                <a:cs typeface="Calibri"/>
              </a:rPr>
              <a:t>o</a:t>
            </a:r>
            <a:r>
              <a:rPr sz="2000" dirty="0">
                <a:latin typeface="Calibri"/>
                <a:cs typeface="Calibri"/>
              </a:rPr>
              <a:t>	</a:t>
            </a:r>
            <a:r>
              <a:rPr sz="2000" spc="-10" dirty="0">
                <a:latin typeface="Calibri"/>
                <a:cs typeface="Calibri"/>
              </a:rPr>
              <a:t>repetirse</a:t>
            </a:r>
            <a:r>
              <a:rPr sz="2000" dirty="0">
                <a:latin typeface="Calibri"/>
                <a:cs typeface="Calibri"/>
              </a:rPr>
              <a:t>	</a:t>
            </a:r>
            <a:r>
              <a:rPr sz="2000" spc="-10" dirty="0">
                <a:latin typeface="Calibri"/>
                <a:cs typeface="Calibri"/>
              </a:rPr>
              <a:t>hasta</a:t>
            </a:r>
            <a:r>
              <a:rPr sz="2000" dirty="0">
                <a:latin typeface="Calibri"/>
                <a:cs typeface="Calibri"/>
              </a:rPr>
              <a:t>	</a:t>
            </a:r>
            <a:r>
              <a:rPr sz="2000" spc="-25" dirty="0">
                <a:latin typeface="Calibri"/>
                <a:cs typeface="Calibri"/>
              </a:rPr>
              <a:t>que</a:t>
            </a:r>
            <a:r>
              <a:rPr sz="2000" dirty="0">
                <a:latin typeface="Calibri"/>
                <a:cs typeface="Calibri"/>
              </a:rPr>
              <a:t>	</a:t>
            </a:r>
            <a:r>
              <a:rPr sz="2000" spc="-25" dirty="0">
                <a:latin typeface="Calibri"/>
                <a:cs typeface="Calibri"/>
              </a:rPr>
              <a:t>se</a:t>
            </a:r>
            <a:endParaRPr sz="2000">
              <a:latin typeface="Calibri"/>
              <a:cs typeface="Calibri"/>
            </a:endParaRPr>
          </a:p>
          <a:p>
            <a:pPr marL="12700">
              <a:spcBef>
                <a:spcPts val="5"/>
              </a:spcBef>
              <a:defRPr/>
            </a:pPr>
            <a:r>
              <a:rPr sz="2000" dirty="0">
                <a:latin typeface="Calibri"/>
                <a:cs typeface="Calibri"/>
              </a:rPr>
              <a:t>obtengan</a:t>
            </a:r>
            <a:r>
              <a:rPr sz="2000" spc="-100" dirty="0">
                <a:latin typeface="Calibri"/>
                <a:cs typeface="Calibri"/>
              </a:rPr>
              <a:t> </a:t>
            </a:r>
            <a:r>
              <a:rPr sz="2000" dirty="0">
                <a:latin typeface="Calibri"/>
                <a:cs typeface="Calibri"/>
              </a:rPr>
              <a:t>resultados</a:t>
            </a:r>
            <a:r>
              <a:rPr sz="2000" spc="-65" dirty="0">
                <a:latin typeface="Calibri"/>
                <a:cs typeface="Calibri"/>
              </a:rPr>
              <a:t> </a:t>
            </a:r>
            <a:r>
              <a:rPr sz="2000" spc="-10" dirty="0">
                <a:latin typeface="Calibri"/>
                <a:cs typeface="Calibri"/>
              </a:rPr>
              <a:t>aceptables.</a:t>
            </a:r>
            <a:endParaRPr sz="2000">
              <a:latin typeface="Calibri"/>
              <a:cs typeface="Calibri"/>
            </a:endParaRPr>
          </a:p>
          <a:p>
            <a:pPr>
              <a:defRPr/>
            </a:pPr>
            <a:endParaRPr sz="2000">
              <a:latin typeface="Calibri"/>
              <a:cs typeface="Calibri"/>
            </a:endParaRPr>
          </a:p>
          <a:p>
            <a:pPr>
              <a:spcBef>
                <a:spcPts val="10"/>
              </a:spcBef>
              <a:defRPr/>
            </a:pPr>
            <a:endParaRPr sz="1600">
              <a:latin typeface="Calibri"/>
              <a:cs typeface="Calibri"/>
            </a:endParaRPr>
          </a:p>
          <a:p>
            <a:pPr marL="12700">
              <a:tabLst>
                <a:tab pos="548640" algn="l"/>
                <a:tab pos="1819910" algn="l"/>
                <a:tab pos="2277110" algn="l"/>
                <a:tab pos="2937510" algn="l"/>
                <a:tab pos="4065270" algn="l"/>
                <a:tab pos="4521200" algn="l"/>
                <a:tab pos="5979160" algn="l"/>
              </a:tabLst>
              <a:defRPr/>
            </a:pPr>
            <a:r>
              <a:rPr sz="2000" spc="-25" dirty="0">
                <a:latin typeface="Calibri"/>
                <a:cs typeface="Calibri"/>
              </a:rPr>
              <a:t>Los</a:t>
            </a:r>
            <a:r>
              <a:rPr sz="2000" dirty="0">
                <a:latin typeface="Calibri"/>
                <a:cs typeface="Calibri"/>
              </a:rPr>
              <a:t>	</a:t>
            </a:r>
            <a:r>
              <a:rPr sz="2000" spc="-10" dirty="0">
                <a:latin typeface="Calibri"/>
                <a:cs typeface="Calibri"/>
              </a:rPr>
              <a:t>resultados</a:t>
            </a:r>
            <a:r>
              <a:rPr sz="2000" dirty="0">
                <a:latin typeface="Calibri"/>
                <a:cs typeface="Calibri"/>
              </a:rPr>
              <a:t>	</a:t>
            </a:r>
            <a:r>
              <a:rPr sz="2000" spc="-25" dirty="0">
                <a:latin typeface="Calibri"/>
                <a:cs typeface="Calibri"/>
              </a:rPr>
              <a:t>de</a:t>
            </a:r>
            <a:r>
              <a:rPr sz="2000" dirty="0">
                <a:latin typeface="Calibri"/>
                <a:cs typeface="Calibri"/>
              </a:rPr>
              <a:t>	</a:t>
            </a:r>
            <a:r>
              <a:rPr sz="2000" spc="-25" dirty="0">
                <a:latin typeface="Calibri"/>
                <a:cs typeface="Calibri"/>
              </a:rPr>
              <a:t>DGA</a:t>
            </a:r>
            <a:r>
              <a:rPr sz="2000" dirty="0">
                <a:latin typeface="Calibri"/>
                <a:cs typeface="Calibri"/>
              </a:rPr>
              <a:t>	</a:t>
            </a:r>
            <a:r>
              <a:rPr sz="2000" spc="-10" dirty="0">
                <a:latin typeface="Calibri"/>
                <a:cs typeface="Calibri"/>
              </a:rPr>
              <a:t>(después</a:t>
            </a:r>
            <a:r>
              <a:rPr sz="2000" dirty="0">
                <a:latin typeface="Calibri"/>
                <a:cs typeface="Calibri"/>
              </a:rPr>
              <a:t>	</a:t>
            </a:r>
            <a:r>
              <a:rPr sz="2000" spc="-25" dirty="0">
                <a:latin typeface="Calibri"/>
                <a:cs typeface="Calibri"/>
              </a:rPr>
              <a:t>de</a:t>
            </a:r>
            <a:r>
              <a:rPr sz="2000" dirty="0">
                <a:latin typeface="Calibri"/>
                <a:cs typeface="Calibri"/>
              </a:rPr>
              <a:t>	</a:t>
            </a:r>
            <a:r>
              <a:rPr sz="2000" spc="-10" dirty="0">
                <a:latin typeface="Calibri"/>
                <a:cs typeface="Calibri"/>
              </a:rPr>
              <a:t>dieléctricos)</a:t>
            </a:r>
            <a:r>
              <a:rPr sz="2000" dirty="0">
                <a:latin typeface="Calibri"/>
                <a:cs typeface="Calibri"/>
              </a:rPr>
              <a:t>	</a:t>
            </a:r>
            <a:r>
              <a:rPr sz="2000" spc="-25" dirty="0">
                <a:latin typeface="Calibri"/>
                <a:cs typeface="Calibri"/>
              </a:rPr>
              <a:t>son</a:t>
            </a:r>
            <a:endParaRPr sz="2000">
              <a:latin typeface="Calibri"/>
              <a:cs typeface="Calibri"/>
            </a:endParaRPr>
          </a:p>
          <a:p>
            <a:pPr marL="12700">
              <a:defRPr/>
            </a:pPr>
            <a:r>
              <a:rPr sz="2000" spc="-10" dirty="0">
                <a:latin typeface="Calibri"/>
                <a:cs typeface="Calibri"/>
              </a:rPr>
              <a:t>normales.</a:t>
            </a:r>
            <a:endParaRPr sz="2000">
              <a:latin typeface="Calibri"/>
              <a:cs typeface="Calibri"/>
            </a:endParaRPr>
          </a:p>
        </p:txBody>
      </p:sp>
      <p:pic>
        <p:nvPicPr>
          <p:cNvPr id="70660" name="object 5"/>
          <p:cNvPicPr>
            <a:picLocks noChangeAspect="1" noChangeArrowheads="1"/>
          </p:cNvPicPr>
          <p:nvPr/>
        </p:nvPicPr>
        <p:blipFill>
          <a:blip r:embed="rId2"/>
          <a:srcRect/>
          <a:stretch>
            <a:fillRect/>
          </a:stretch>
        </p:blipFill>
        <p:spPr bwMode="auto">
          <a:xfrm>
            <a:off x="7481204" y="3194955"/>
            <a:ext cx="2463102" cy="3105670"/>
          </a:xfrm>
          <a:prstGeom prst="rect">
            <a:avLst/>
          </a:prstGeom>
          <a:noFill/>
          <a:ln w="9525">
            <a:noFill/>
            <a:miter lim="800000"/>
            <a:headEnd/>
            <a:tailEnd/>
          </a:ln>
        </p:spPr>
      </p:pic>
      <p:sp>
        <p:nvSpPr>
          <p:cNvPr id="6" name="Rectángulo 5"/>
          <p:cNvSpPr/>
          <p:nvPr/>
        </p:nvSpPr>
        <p:spPr>
          <a:xfrm>
            <a:off x="0" y="0"/>
            <a:ext cx="10693400" cy="75628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08856" y="236340"/>
            <a:ext cx="10275689" cy="4524315"/>
          </a:xfrm>
          <a:prstGeom prst="rect">
            <a:avLst/>
          </a:prstGeom>
        </p:spPr>
        <p:txBody>
          <a:bodyPr>
            <a:spAutoFit/>
          </a:bodyPr>
          <a:lstStyle/>
          <a:p>
            <a:pPr algn="just">
              <a:defRPr/>
            </a:pPr>
            <a:r>
              <a:rPr lang="es-AR" b="1" dirty="0">
                <a:latin typeface="+mn-lt"/>
              </a:rPr>
              <a:t>8. Pruebas de tensión inducida</a:t>
            </a:r>
          </a:p>
          <a:p>
            <a:pPr algn="just">
              <a:defRPr/>
            </a:pPr>
            <a:endParaRPr lang="es-ES" b="1" dirty="0">
              <a:latin typeface="+mn-lt"/>
            </a:endParaRPr>
          </a:p>
          <a:p>
            <a:pPr algn="just">
              <a:defRPr/>
            </a:pPr>
            <a:r>
              <a:rPr lang="es-AR" b="1" dirty="0">
                <a:latin typeface="+mn-lt"/>
              </a:rPr>
              <a:t>8.1 Referencias / Estándares:</a:t>
            </a:r>
          </a:p>
          <a:p>
            <a:pPr algn="just">
              <a:defRPr/>
            </a:pPr>
            <a:r>
              <a:rPr lang="es-AR" dirty="0">
                <a:latin typeface="+mn-lt"/>
              </a:rPr>
              <a:t>• IEC 60076 (2000), cláusula 7.3 “Pruebas dieléctricas”, cláusula 12, “Pruebas de tensión CA inducida (ACSD, ACLD)” [3]</a:t>
            </a:r>
          </a:p>
          <a:p>
            <a:pPr algn="just">
              <a:defRPr/>
            </a:pPr>
            <a:r>
              <a:rPr lang="es-AR" dirty="0">
                <a:latin typeface="+mn-lt"/>
              </a:rPr>
              <a:t>• IEEE C57.12.00-2000, cláusula 5.10 “Niveles de aislamiento” [50]</a:t>
            </a:r>
          </a:p>
          <a:p>
            <a:pPr algn="just">
              <a:defRPr/>
            </a:pPr>
            <a:r>
              <a:rPr lang="es-AR" dirty="0">
                <a:latin typeface="+mn-lt"/>
              </a:rPr>
              <a:t>• IEEE C57.12.90-1999, cláusula 10.7 y 10.8 “Pruebas de voltaje</a:t>
            </a:r>
          </a:p>
          <a:p>
            <a:pPr algn="just">
              <a:defRPr/>
            </a:pPr>
            <a:r>
              <a:rPr lang="es-AR" dirty="0">
                <a:latin typeface="+mn-lt"/>
              </a:rPr>
              <a:t>inducido” [51]</a:t>
            </a:r>
          </a:p>
          <a:p>
            <a:pPr algn="just">
              <a:defRPr/>
            </a:pPr>
            <a:endParaRPr lang="es-AR" b="1" dirty="0">
              <a:latin typeface="+mn-lt"/>
            </a:endParaRPr>
          </a:p>
          <a:p>
            <a:pPr algn="just">
              <a:defRPr/>
            </a:pPr>
            <a:r>
              <a:rPr lang="es-AR" b="1" dirty="0">
                <a:latin typeface="+mn-lt"/>
              </a:rPr>
              <a:t>8.2 Finalidad de la prueba</a:t>
            </a:r>
          </a:p>
          <a:p>
            <a:pPr algn="just">
              <a:defRPr/>
            </a:pPr>
            <a:endParaRPr lang="es-AR" b="1" dirty="0">
              <a:latin typeface="+mn-lt"/>
            </a:endParaRPr>
          </a:p>
          <a:p>
            <a:pPr algn="just">
              <a:defRPr/>
            </a:pPr>
            <a:r>
              <a:rPr lang="es-AR" dirty="0">
                <a:latin typeface="+mn-lt"/>
              </a:rPr>
              <a:t>La prueba de voltaje inducido tiene como objetivo verificar la resistencia de CA de cada terminal de línea y sus devanados</a:t>
            </a:r>
          </a:p>
          <a:p>
            <a:pPr algn="just">
              <a:defRPr/>
            </a:pPr>
            <a:r>
              <a:rPr lang="es-AR" dirty="0">
                <a:latin typeface="+mn-lt"/>
              </a:rPr>
              <a:t>conectados a tierra y otros devanados; también verifica la resistencia entre fases y a lo largo del devanado (s) bajo prueba</a:t>
            </a:r>
          </a:p>
          <a:p>
            <a:pPr algn="just">
              <a:defRPr/>
            </a:pPr>
            <a:r>
              <a:rPr lang="es-AR" dirty="0">
                <a:latin typeface="+mn-lt"/>
              </a:rPr>
              <a:t>(aislamiento vuelta a vuelta).</a:t>
            </a:r>
          </a:p>
        </p:txBody>
      </p:sp>
      <p:sp>
        <p:nvSpPr>
          <p:cNvPr id="71683" name="5 Rectángulo"/>
          <p:cNvSpPr>
            <a:spLocks noChangeArrowheads="1"/>
          </p:cNvSpPr>
          <p:nvPr/>
        </p:nvSpPr>
        <p:spPr bwMode="auto">
          <a:xfrm>
            <a:off x="274602" y="4638681"/>
            <a:ext cx="10213032" cy="2308324"/>
          </a:xfrm>
          <a:prstGeom prst="rect">
            <a:avLst/>
          </a:prstGeom>
          <a:noFill/>
          <a:ln w="9525">
            <a:noFill/>
            <a:miter lim="800000"/>
            <a:headEnd/>
            <a:tailEnd/>
          </a:ln>
        </p:spPr>
        <p:txBody>
          <a:bodyPr>
            <a:spAutoFit/>
          </a:bodyPr>
          <a:lstStyle/>
          <a:p>
            <a:pPr algn="just"/>
            <a:r>
              <a:rPr lang="es-AR" altLang="en-US" b="1" dirty="0"/>
              <a:t>8.4 Principio y circuito de prueba</a:t>
            </a:r>
          </a:p>
          <a:p>
            <a:pPr algn="just"/>
            <a:endParaRPr lang="es-ES" altLang="en-US" b="1" dirty="0"/>
          </a:p>
          <a:p>
            <a:pPr algn="just"/>
            <a:r>
              <a:rPr lang="es-AR" altLang="en-US" b="1" dirty="0"/>
              <a:t>8.4.1 Principio</a:t>
            </a:r>
          </a:p>
          <a:p>
            <a:pPr algn="just"/>
            <a:endParaRPr lang="es-ES" altLang="en-US" b="1" dirty="0"/>
          </a:p>
          <a:p>
            <a:pPr algn="just"/>
            <a:r>
              <a:rPr lang="es-AR" altLang="en-US" dirty="0"/>
              <a:t>Dado que el voltaje de prueba Up de prueba de voltaje inducido es a menudo superior al doble del voltaje nominal, la frecuencia de prueba debe ser al menos duplicada para evitar la sobreexcitación del núcleo de hierro.</a:t>
            </a:r>
          </a:p>
          <a:p>
            <a:r>
              <a:rPr lang="es-AR" altLang="en-US" dirty="0"/>
              <a:t>U = k · F ·</a:t>
            </a:r>
          </a:p>
        </p:txBody>
      </p:sp>
      <p:pic>
        <p:nvPicPr>
          <p:cNvPr id="71684" name="Picture 4"/>
          <p:cNvPicPr>
            <a:picLocks noChangeAspect="1" noChangeArrowheads="1"/>
          </p:cNvPicPr>
          <p:nvPr/>
        </p:nvPicPr>
        <p:blipFill>
          <a:blip r:embed="rId2"/>
          <a:srcRect/>
          <a:stretch>
            <a:fillRect/>
          </a:stretch>
        </p:blipFill>
        <p:spPr bwMode="auto">
          <a:xfrm>
            <a:off x="1203296" y="6424631"/>
            <a:ext cx="225564" cy="420158"/>
          </a:xfrm>
          <a:prstGeom prst="rect">
            <a:avLst/>
          </a:prstGeom>
          <a:noFill/>
          <a:ln w="9525">
            <a:noFill/>
            <a:miter lim="800000"/>
            <a:headEnd/>
            <a:tailEnd/>
          </a:ln>
        </p:spPr>
      </p:pic>
      <p:sp>
        <p:nvSpPr>
          <p:cNvPr id="6" name="Rectángulo 5"/>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4 Rectángulo"/>
          <p:cNvSpPr>
            <a:spLocks noChangeArrowheads="1"/>
          </p:cNvSpPr>
          <p:nvPr/>
        </p:nvSpPr>
        <p:spPr bwMode="auto">
          <a:xfrm>
            <a:off x="208856" y="236340"/>
            <a:ext cx="10150376" cy="646331"/>
          </a:xfrm>
          <a:prstGeom prst="rect">
            <a:avLst/>
          </a:prstGeom>
          <a:noFill/>
          <a:ln w="9525">
            <a:noFill/>
            <a:miter lim="800000"/>
            <a:headEnd/>
            <a:tailEnd/>
          </a:ln>
        </p:spPr>
        <p:txBody>
          <a:bodyPr>
            <a:spAutoFit/>
          </a:bodyPr>
          <a:lstStyle/>
          <a:p>
            <a:endParaRPr lang="es-AR" altLang="en-US"/>
          </a:p>
          <a:p>
            <a:r>
              <a:rPr lang="es-AR" altLang="en-US"/>
              <a:t>El principio de la prueba de tensión inducida se muestra en la figura 8.1.</a:t>
            </a:r>
          </a:p>
        </p:txBody>
      </p:sp>
      <p:pic>
        <p:nvPicPr>
          <p:cNvPr id="72707" name="Picture 2"/>
          <p:cNvPicPr>
            <a:picLocks noChangeAspect="1" noChangeArrowheads="1"/>
          </p:cNvPicPr>
          <p:nvPr/>
        </p:nvPicPr>
        <p:blipFill>
          <a:blip r:embed="rId2"/>
          <a:srcRect/>
          <a:stretch>
            <a:fillRect/>
          </a:stretch>
        </p:blipFill>
        <p:spPr bwMode="auto">
          <a:xfrm>
            <a:off x="271513" y="1102916"/>
            <a:ext cx="3400167" cy="4401159"/>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3 Rectángulo"/>
          <p:cNvSpPr>
            <a:spLocks noChangeArrowheads="1"/>
          </p:cNvSpPr>
          <p:nvPr/>
        </p:nvSpPr>
        <p:spPr bwMode="auto">
          <a:xfrm>
            <a:off x="146200" y="709018"/>
            <a:ext cx="10338345" cy="5078313"/>
          </a:xfrm>
          <a:prstGeom prst="rect">
            <a:avLst/>
          </a:prstGeom>
          <a:noFill/>
          <a:ln w="9525">
            <a:noFill/>
            <a:miter lim="800000"/>
            <a:headEnd/>
            <a:tailEnd/>
          </a:ln>
        </p:spPr>
        <p:txBody>
          <a:bodyPr>
            <a:spAutoFit/>
          </a:bodyPr>
          <a:lstStyle/>
          <a:p>
            <a:pPr algn="just"/>
            <a:r>
              <a:rPr lang="es-AR" altLang="en-US" b="1"/>
              <a:t>8.5 Procedimiento de medición</a:t>
            </a:r>
          </a:p>
          <a:p>
            <a:pPr algn="just"/>
            <a:endParaRPr lang="es-AR" altLang="en-US" b="1"/>
          </a:p>
          <a:p>
            <a:pPr algn="just"/>
            <a:r>
              <a:rPr lang="es-AR" altLang="en-US" b="1"/>
              <a:t>8.5.1 Preparativos para la prueba</a:t>
            </a:r>
          </a:p>
          <a:p>
            <a:pPr algn="just"/>
            <a:endParaRPr lang="es-AR" altLang="en-US" b="1"/>
          </a:p>
          <a:p>
            <a:pPr algn="just"/>
            <a:r>
              <a:rPr lang="es-AR" altLang="en-US"/>
              <a:t>La prueba solo debe realizarse si ha transcurrido un tiempo suficiente entre el momento de la impregnación de los devanados y el momento de la prueba.</a:t>
            </a:r>
          </a:p>
          <a:p>
            <a:pPr algn="just"/>
            <a:r>
              <a:rPr lang="es-AR" altLang="en-US"/>
              <a:t>Este “tiempo de reposo” depende de la tensión nominal del transformador y es de unos 3 días para un transformador de 220 kV y de 5 días para un transformador de 400 kV.</a:t>
            </a:r>
          </a:p>
          <a:p>
            <a:pPr algn="just"/>
            <a:r>
              <a:rPr lang="es-AR" altLang="en-US"/>
              <a:t>El relé Buchholz y todos los casquillos deben desgasificarse antes de la prueba; Se deben quitar los descargadores de sobretensión y las bocinas de arco de los bujes. Los devanados secundarios de los transformadores de corriente de pasatapas deben estar cortocircuitados y puestos a tierra.</a:t>
            </a:r>
          </a:p>
          <a:p>
            <a:pPr algn="just"/>
            <a:r>
              <a:rPr lang="es-AR" altLang="en-US"/>
              <a:t>Se recomiendan electrodos, como esferas o escudos de protección similares montados en los cabezales de los bujes, ya que aumentan considerablemente la resistencia eléctrica externa, especialmente para voltajes de prueba altos. Estos electrodos o esferas en todos los aisladores (incluidos los aisladores conectados a tierra) son obligatorios para las mediciones de descargas parciales en combinación con la prueba de tensión inducida (p. Ej., Prueba ACLD según IEC [3] o pruebas de tensión inducida para transformadores de clase II según IEEE [51 ]), consulte la sección 9.</a:t>
            </a:r>
          </a:p>
          <a:p>
            <a:pPr algn="just"/>
            <a:endParaRPr lang="es-AR" altLang="en-US"/>
          </a:p>
        </p:txBody>
      </p:sp>
      <p:sp>
        <p:nvSpPr>
          <p:cNvPr id="3" name="Rectángulo 2"/>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3 Rectángulo"/>
          <p:cNvSpPr>
            <a:spLocks noChangeArrowheads="1"/>
          </p:cNvSpPr>
          <p:nvPr/>
        </p:nvSpPr>
        <p:spPr bwMode="auto">
          <a:xfrm>
            <a:off x="146200" y="157560"/>
            <a:ext cx="4385965" cy="6186309"/>
          </a:xfrm>
          <a:prstGeom prst="rect">
            <a:avLst/>
          </a:prstGeom>
          <a:noFill/>
          <a:ln w="9525">
            <a:noFill/>
            <a:miter lim="800000"/>
            <a:headEnd/>
            <a:tailEnd/>
          </a:ln>
        </p:spPr>
        <p:txBody>
          <a:bodyPr>
            <a:spAutoFit/>
          </a:bodyPr>
          <a:lstStyle/>
          <a:p>
            <a:pPr algn="just"/>
            <a:r>
              <a:rPr lang="es-AR" altLang="en-US" b="1"/>
              <a:t>8.5.2 Conexiones de prueba prácticas</a:t>
            </a:r>
          </a:p>
          <a:p>
            <a:pPr algn="just"/>
            <a:endParaRPr lang="es-AR" altLang="en-US" b="1"/>
          </a:p>
          <a:p>
            <a:pPr algn="just"/>
            <a:r>
              <a:rPr lang="es-AR" altLang="en-US"/>
              <a:t>El procedimiento de medición para la prueba de voltaje inducido depende de varios parámetros, como se indica en la tabla 1.</a:t>
            </a:r>
          </a:p>
          <a:p>
            <a:pPr algn="just"/>
            <a:r>
              <a:rPr lang="es-AR" altLang="en-US"/>
              <a:t>Las conexiones de prueba dependen en gran medida del diseño del transformador. Para evitar discusiones y malentendidos con respecto a las conexiones de prueba para la prueba final, se recomienda que estén claramente establecidas en el contrato entre el cliente y el fabricante.</a:t>
            </a:r>
          </a:p>
          <a:p>
            <a:pPr algn="just"/>
            <a:r>
              <a:rPr lang="es-AR" altLang="en-US"/>
              <a:t>Se debe observar la siguiente regla para las pruebas en transformadores, que tienen un devanado con toma:</a:t>
            </a:r>
          </a:p>
          <a:p>
            <a:pPr algn="just"/>
            <a:r>
              <a:rPr lang="es-AR" altLang="en-US"/>
              <a:t>La tensión de prueba está determinada por el devanado con el mayor Um. Si la relación entre los devanados es variable debido a las tomas, las tomas deben usarse para ajustar el voltaje de prueba para el devanado con el menor Um lo más cerca posible del valor apropiado [3].</a:t>
            </a:r>
          </a:p>
        </p:txBody>
      </p:sp>
      <p:pic>
        <p:nvPicPr>
          <p:cNvPr id="74755" name="Picture 2"/>
          <p:cNvPicPr>
            <a:picLocks noChangeAspect="1" noChangeArrowheads="1"/>
          </p:cNvPicPr>
          <p:nvPr/>
        </p:nvPicPr>
        <p:blipFill>
          <a:blip r:embed="rId2"/>
          <a:srcRect/>
          <a:stretch>
            <a:fillRect/>
          </a:stretch>
        </p:blipFill>
        <p:spPr bwMode="auto">
          <a:xfrm>
            <a:off x="4594821" y="236340"/>
            <a:ext cx="5952381" cy="7168951"/>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srcRect/>
          <a:stretch>
            <a:fillRect/>
          </a:stretch>
        </p:blipFill>
        <p:spPr bwMode="auto">
          <a:xfrm>
            <a:off x="274602" y="1709723"/>
            <a:ext cx="4164056" cy="4175324"/>
          </a:xfrm>
          <a:prstGeom prst="rect">
            <a:avLst/>
          </a:prstGeom>
          <a:noFill/>
          <a:ln w="9525">
            <a:noFill/>
            <a:miter lim="800000"/>
            <a:headEnd/>
            <a:tailEnd/>
          </a:ln>
        </p:spPr>
      </p:pic>
      <p:pic>
        <p:nvPicPr>
          <p:cNvPr id="75779" name="Picture 3"/>
          <p:cNvPicPr>
            <a:picLocks noChangeAspect="1" noChangeArrowheads="1"/>
          </p:cNvPicPr>
          <p:nvPr/>
        </p:nvPicPr>
        <p:blipFill>
          <a:blip r:embed="rId3"/>
          <a:srcRect/>
          <a:stretch>
            <a:fillRect/>
          </a:stretch>
        </p:blipFill>
        <p:spPr bwMode="auto">
          <a:xfrm>
            <a:off x="4203692" y="2678510"/>
            <a:ext cx="6218197" cy="2205831"/>
          </a:xfrm>
          <a:prstGeom prst="rect">
            <a:avLst/>
          </a:prstGeom>
          <a:noFill/>
          <a:ln w="9525">
            <a:noFill/>
            <a:miter lim="800000"/>
            <a:headEnd/>
            <a:tailEnd/>
          </a:ln>
        </p:spPr>
      </p:pic>
      <p:sp>
        <p:nvSpPr>
          <p:cNvPr id="4" name="Rectángulo 3"/>
          <p:cNvSpPr/>
          <p:nvPr/>
        </p:nvSpPr>
        <p:spPr>
          <a:xfrm>
            <a:off x="0" y="0"/>
            <a:ext cx="10693400" cy="756285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TotalTime>
  <Words>26363</Words>
  <Application>Microsoft Office PowerPoint</Application>
  <PresentationFormat>Personalizado</PresentationFormat>
  <Paragraphs>3640</Paragraphs>
  <Slides>232</Slides>
  <Notes>11</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232</vt:i4>
      </vt:variant>
    </vt:vector>
  </HeadingPairs>
  <TitlesOfParts>
    <vt:vector size="245" baseType="lpstr">
      <vt:lpstr>Arial</vt:lpstr>
      <vt:lpstr>Calibri</vt:lpstr>
      <vt:lpstr>Tahoma</vt:lpstr>
      <vt:lpstr>Symbol</vt:lpstr>
      <vt:lpstr>Wingdings</vt:lpstr>
      <vt:lpstr>Times New Roman</vt:lpstr>
      <vt:lpstr>Courier New</vt:lpstr>
      <vt:lpstr>Garamond</vt:lpstr>
      <vt:lpstr>Trebuchet MS</vt:lpstr>
      <vt:lpstr>Century Gothic</vt:lpstr>
      <vt:lpstr>NotoSans-Regular</vt:lpstr>
      <vt:lpstr>Cambria Math</vt:lpstr>
      <vt:lpstr>Office Theme</vt:lpstr>
      <vt:lpstr>Ensayos de Transformadores de Potencia</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Ensayos de Transformadores de Potencia </vt:lpstr>
      <vt:lpstr>Diapositiva 166</vt:lpstr>
      <vt:lpstr>Diapositiva 167</vt:lpstr>
      <vt:lpstr>Diapositiva 168</vt:lpstr>
      <vt:lpstr>Diapositiva 169</vt:lpstr>
      <vt:lpstr>Diapositiva 170</vt:lpstr>
      <vt:lpstr>Diapositiva 171</vt:lpstr>
      <vt:lpstr>Diapositiva 172</vt:lpstr>
      <vt:lpstr>Diapositiva 173</vt:lpstr>
      <vt:lpstr>Diapositiva 174</vt:lpstr>
      <vt:lpstr>Diapositiva 175</vt:lpstr>
      <vt:lpstr>Diapositiva 176</vt:lpstr>
      <vt:lpstr>Diapositiva 177</vt:lpstr>
      <vt:lpstr>Diapositiva 178</vt:lpstr>
      <vt:lpstr>Diapositiva 179</vt:lpstr>
      <vt:lpstr>Diapositiva 180</vt:lpstr>
      <vt:lpstr>Diapositiva 181</vt:lpstr>
      <vt:lpstr>Diapositiva 182</vt:lpstr>
      <vt:lpstr>EQUIPOS DE PRUEBAS</vt:lpstr>
      <vt:lpstr>Diapositiva 184</vt:lpstr>
      <vt:lpstr>Diapositiva 185</vt:lpstr>
      <vt:lpstr>Diapositiva 186</vt:lpstr>
      <vt:lpstr>Diapositiva 187</vt:lpstr>
      <vt:lpstr>Diapositiva 188</vt:lpstr>
      <vt:lpstr>Diapositiva 189</vt:lpstr>
      <vt:lpstr>Diapositiva 190</vt:lpstr>
      <vt:lpstr>Diapositiva 191</vt:lpstr>
      <vt:lpstr>Diapositiva 192</vt:lpstr>
      <vt:lpstr>Diapositiva 193</vt:lpstr>
      <vt:lpstr>Diapositiva 194</vt:lpstr>
      <vt:lpstr>Diapositiva 195</vt:lpstr>
      <vt:lpstr>ENSAYOS EN FÁBRICA-DIELÉCTRICOS</vt:lpstr>
      <vt:lpstr>ENSAYOS EN FÁBRICA-DIELÉCTRICOS –IEC 60076-1</vt:lpstr>
      <vt:lpstr>ENSAYOS EN FÁBRICA-DIELÉCTRICOS</vt:lpstr>
      <vt:lpstr>ENSAYOS EN FÁBRICA-DIELÉCTRICOS</vt:lpstr>
      <vt:lpstr>IMPULSO</vt:lpstr>
      <vt:lpstr>La onda completa se puede simular por la descarga de un capacitor, mientras la onda corta mediante la operación de un gap que produce la descarga en el momento requerido.</vt:lpstr>
      <vt:lpstr>Diapositiva 202</vt:lpstr>
      <vt:lpstr>Diapositiva 203</vt:lpstr>
      <vt:lpstr>IMPULSO</vt:lpstr>
      <vt:lpstr>IMPULSO</vt:lpstr>
      <vt:lpstr>TABLA DE LAS TENSIÓNES A APLICAR</vt:lpstr>
      <vt:lpstr>IMPULSO</vt:lpstr>
      <vt:lpstr>Diapositiva 208</vt:lpstr>
      <vt:lpstr>Diapositiva 209</vt:lpstr>
      <vt:lpstr>Diapositiva 210</vt:lpstr>
      <vt:lpstr>Diapositiva 211</vt:lpstr>
      <vt:lpstr>Diapositiva 212</vt:lpstr>
      <vt:lpstr>Diapositiva 213</vt:lpstr>
      <vt:lpstr>Diapositiva 214</vt:lpstr>
      <vt:lpstr>Diapositiva 215</vt:lpstr>
      <vt:lpstr>TENSIÓN APLICADA</vt:lpstr>
      <vt:lpstr>TENSIÓN APLICADA – IEC 60076-1</vt:lpstr>
      <vt:lpstr>Diapositiva 218</vt:lpstr>
      <vt:lpstr>Consideraciones</vt:lpstr>
      <vt:lpstr>TENSIÓN APLICADA</vt:lpstr>
      <vt:lpstr>Diapositiva 221</vt:lpstr>
      <vt:lpstr>Diapositiva 222</vt:lpstr>
      <vt:lpstr>Diapositiva 223</vt:lpstr>
      <vt:lpstr>Diapositiva 224</vt:lpstr>
      <vt:lpstr>TENSIÓN INDUCIDA</vt:lpstr>
      <vt:lpstr>TENSIÓN INDUCIDA</vt:lpstr>
      <vt:lpstr>TENSIÓN INDUCIDA</vt:lpstr>
      <vt:lpstr>Diapositiva 228</vt:lpstr>
      <vt:lpstr>Diapositiva 229</vt:lpstr>
      <vt:lpstr>Diapositiva 230</vt:lpstr>
      <vt:lpstr>Diapositiva 231</vt:lpstr>
      <vt:lpstr>Diapositiva 232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Operación y Mantenimiento de  Subestaciones Eléctricas</dc:title>
  <dc:creator>HP</dc:creator>
  <cp:lastModifiedBy>Admin</cp:lastModifiedBy>
  <cp:revision>34</cp:revision>
  <dcterms:created xsi:type="dcterms:W3CDTF">2021-07-02T02:42:10Z</dcterms:created>
  <dcterms:modified xsi:type="dcterms:W3CDTF">2022-07-26T22:51:27Z</dcterms:modified>
</cp:coreProperties>
</file>